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38" r:id="rId2"/>
    <p:sldId id="304" r:id="rId3"/>
    <p:sldId id="329" r:id="rId4"/>
    <p:sldId id="336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39" r:id="rId24"/>
    <p:sldId id="340" r:id="rId25"/>
    <p:sldId id="275" r:id="rId26"/>
    <p:sldId id="413" r:id="rId27"/>
    <p:sldId id="36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5" autoAdjust="0"/>
    <p:restoredTop sz="94656" autoAdjust="0"/>
  </p:normalViewPr>
  <p:slideViewPr>
    <p:cSldViewPr>
      <p:cViewPr varScale="1">
        <p:scale>
          <a:sx n="79" d="100"/>
          <a:sy n="79" d="100"/>
        </p:scale>
        <p:origin x="18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7F8E67-90AC-40AD-8304-7C067103EF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14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325B05-A276-4178-8F5F-2499BB400A88}" type="slidenum">
              <a:rPr lang="ja-JP" altLang="en-US" smtClean="0"/>
              <a:pPr/>
              <a:t>8</a:t>
            </a:fld>
            <a:endParaRPr lang="en-US" altLang="ja-JP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296206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2834F-01F6-4267-9824-E0E9CB4BB862}" type="slidenum">
              <a:rPr lang="ja-JP" altLang="en-US" smtClean="0"/>
              <a:pPr/>
              <a:t>9</a:t>
            </a:fld>
            <a:endParaRPr lang="en-US" altLang="ja-JP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059965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472775-BA66-4D41-8774-3191875AEF1C}" type="slidenum">
              <a:rPr lang="ja-JP" altLang="en-US" smtClean="0"/>
              <a:pPr/>
              <a:t>10</a:t>
            </a:fld>
            <a:endParaRPr lang="en-US" altLang="ja-JP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97577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958A-8B37-4D98-BE6A-D7BCE97A3EE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39AFF-9929-4690-8873-65A9F80814C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84CCF-EA0A-4FC7-991F-283FCE69FEF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3A39-BC2D-4582-866B-9A78B5F0B2A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C7AE9-C5C7-4AD4-A25F-ED24BF470C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4113-6657-459C-BC75-9A34894563D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C822C-DBA2-401F-98C3-213AB95B899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DDE0A-E86E-4406-BB92-8F7E6F8F3EE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5AC7-00CB-4063-B38A-5511BCD29B1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F2B7-DF97-4E86-AD54-B6B083E0BAA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06326-81D6-4869-9CA9-E190EDC3DEB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C0C7572-3BD4-4592-B552-51AB70357E7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 Sensitive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077072"/>
            <a:ext cx="7344816" cy="1910878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Motivation – advantage and disadvantage</a:t>
            </a:r>
          </a:p>
          <a:p>
            <a:pPr eaLnBrk="1" hangingPunct="1"/>
            <a:r>
              <a:rPr lang="en-US" altLang="ja-JP" sz="2800" dirty="0" smtClean="0"/>
              <a:t>Difficulty</a:t>
            </a:r>
          </a:p>
          <a:p>
            <a:pPr eaLnBrk="1" hangingPunct="1"/>
            <a:r>
              <a:rPr lang="en-US" altLang="ja-JP" sz="2800" dirty="0" smtClean="0"/>
              <a:t>Complexities</a:t>
            </a:r>
            <a:endParaRPr lang="en-US" altLang="ja-JP" sz="2800" dirty="0" smtClean="0"/>
          </a:p>
          <a:p>
            <a:pPr eaLnBrk="1" hangingPunct="1">
              <a:buNone/>
            </a:pPr>
            <a:endParaRPr lang="en-US" altLang="ja-JP" sz="28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1584176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1. Fundamentals </a:t>
            </a:r>
            <a:endParaRPr kumimoji="1" lang="ja-JP" alt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Coming Research on Theory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81075"/>
            <a:ext cx="8497888" cy="5732463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/>
              <a:t>Basic schemes for enumeration are of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high-quality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/>
              <a:t>Producing a totally novel algorithm would be very difficult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  </a:t>
            </a:r>
            <a:r>
              <a:rPr lang="en-US" altLang="ja-JP" sz="2400" dirty="0" smtClean="0"/>
              <a:t>In some sense, approach is fixed (always have to “search”)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T</a:t>
            </a:r>
            <a:r>
              <a:rPr lang="en-US" altLang="ja-JP" sz="2400" dirty="0" smtClean="0"/>
              <a:t>he next level of the research for search route, duplication, canonical form,… are important topics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dirty="0" smtClean="0"/>
              <a:t>maximal/minimal, geometric patterns, hypothesis, …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endParaRPr lang="en-US" altLang="ja-JP" sz="2400" dirty="0" smtClean="0"/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/>
              <a:t>Applications to exact algorithm, random sampling, counting are also interesting 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dirty="0" smtClean="0"/>
              <a:t>Enumeration may become the core of research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dirty="0" smtClean="0"/>
              <a:t>Apply techniques of enumeration to usual algorithms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1-2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of Enumeration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how to brute force -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Can We Enumerate?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96975"/>
            <a:ext cx="8569325" cy="5040313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Once we meet a problem, we have to outlook for the solvability of the problem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… and, how much will be the cost (time, and workload) 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the purpose, we have to know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”what are the difficulties of the enumeration”,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“what kind of techniques and methods we can use”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“how to enumerate in simple and straightforward ways”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of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569325" cy="5040313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Designing enumeration algorithms involves some difficulty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 to avoid duplication</a:t>
            </a:r>
            <a:r>
              <a:rPr lang="ja-JP" altLang="en-US" sz="2400" dirty="0" smtClean="0"/>
              <a:t>  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 to find all</a:t>
            </a:r>
            <a:r>
              <a:rPr lang="ja-JP" altLang="en-US" sz="2400" dirty="0" smtClean="0"/>
              <a:t>　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 to identify isomorphism</a:t>
            </a:r>
            <a:r>
              <a:rPr lang="ja-JP" altLang="en-US" sz="2400" dirty="0" smtClean="0"/>
              <a:t>　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 to compute quickly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dirty="0" smtClean="0"/>
              <a:t>…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on Duplication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981075"/>
            <a:ext cx="8569325" cy="3311525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Assume that we can find all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Even though, it is not easy to avoid duplication, (not to perform the search on the same solution)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Simply, we can store all solutions in memory, to check solutions found are already output or not 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memory inefficient…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dynamic memory allocation &amp; efficient search (hash)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Output/ not output:  deciding without </a:t>
            </a:r>
            <a:r>
              <a:rPr lang="en-US" altLang="ja-JP" sz="2400" dirty="0" smtClean="0"/>
              <a:t>seeing past </a:t>
            </a:r>
            <a:r>
              <a:rPr lang="en-US" altLang="ja-JP" sz="2400" dirty="0" smtClean="0"/>
              <a:t>solutions is better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</p:txBody>
      </p:sp>
      <p:sp>
        <p:nvSpPr>
          <p:cNvPr id="651268" name="Text Box 4"/>
          <p:cNvSpPr txBox="1">
            <a:spLocks noChangeArrowheads="1"/>
          </p:cNvSpPr>
          <p:nvPr/>
        </p:nvSpPr>
        <p:spPr bwMode="auto">
          <a:xfrm>
            <a:off x="1044253" y="5805488"/>
            <a:ext cx="6408067" cy="4635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dirty="0"/>
              <a:t>Its generalization yields “reverse search”</a:t>
            </a:r>
            <a:endParaRPr lang="ja-JP" altLang="en-US" dirty="0"/>
          </a:p>
        </p:txBody>
      </p:sp>
      <p:sp>
        <p:nvSpPr>
          <p:cNvPr id="651270" name="Rectangle 6"/>
          <p:cNvSpPr>
            <a:spLocks noChangeArrowheads="1"/>
          </p:cNvSpPr>
          <p:nvPr/>
        </p:nvSpPr>
        <p:spPr bwMode="auto">
          <a:xfrm>
            <a:off x="5219700" y="4487863"/>
            <a:ext cx="3600450" cy="236537"/>
          </a:xfrm>
          <a:prstGeom prst="rect">
            <a:avLst/>
          </a:prstGeom>
          <a:solidFill>
            <a:srgbClr val="CCFFFF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1271" name="Oval 7"/>
          <p:cNvSpPr>
            <a:spLocks noChangeArrowheads="1"/>
          </p:cNvSpPr>
          <p:nvPr/>
        </p:nvSpPr>
        <p:spPr bwMode="auto">
          <a:xfrm>
            <a:off x="56007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1272" name="Oval 8"/>
          <p:cNvSpPr>
            <a:spLocks noChangeArrowheads="1"/>
          </p:cNvSpPr>
          <p:nvPr/>
        </p:nvSpPr>
        <p:spPr bwMode="auto">
          <a:xfrm>
            <a:off x="65913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1273" name="Oval 9"/>
          <p:cNvSpPr>
            <a:spLocks noChangeArrowheads="1"/>
          </p:cNvSpPr>
          <p:nvPr/>
        </p:nvSpPr>
        <p:spPr bwMode="auto">
          <a:xfrm>
            <a:off x="7164388" y="44164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1274" name="Oval 10"/>
          <p:cNvSpPr>
            <a:spLocks noChangeArrowheads="1"/>
          </p:cNvSpPr>
          <p:nvPr/>
        </p:nvSpPr>
        <p:spPr bwMode="auto">
          <a:xfrm>
            <a:off x="8172450" y="44164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1275" name="Oval 11"/>
          <p:cNvSpPr>
            <a:spLocks noChangeArrowheads="1"/>
          </p:cNvSpPr>
          <p:nvPr/>
        </p:nvSpPr>
        <p:spPr bwMode="auto">
          <a:xfrm>
            <a:off x="7667625" y="44164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1276" name="Oval 12"/>
          <p:cNvSpPr>
            <a:spLocks noChangeArrowheads="1"/>
          </p:cNvSpPr>
          <p:nvPr/>
        </p:nvSpPr>
        <p:spPr bwMode="auto">
          <a:xfrm>
            <a:off x="4500563" y="4416425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8" grpId="0" animBg="1"/>
      <p:bldP spid="651270" grpId="0" animBg="1"/>
      <p:bldP spid="651271" grpId="0" animBg="1"/>
      <p:bldP spid="651272" grpId="0" animBg="1"/>
      <p:bldP spid="651273" grpId="0" animBg="1"/>
      <p:bldP spid="651274" grpId="0" animBg="1"/>
      <p:bldP spid="651275" grpId="0" animBg="1"/>
      <p:bldP spid="65127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Real-World Problems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640763" cy="4248150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…Memory inefficient for </a:t>
            </a:r>
            <a:r>
              <a:rPr lang="en-US" altLang="ja-JP" sz="2400" dirty="0" smtClean="0"/>
              <a:t>numerous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solutions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this is not a problem, i.e.,  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Non-numerous </a:t>
            </a:r>
            <a:r>
              <a:rPr lang="en-US" altLang="ja-JP" sz="2400" dirty="0" smtClean="0"/>
              <a:t>solutions, or we have sufficiently much memory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>
                <a:sym typeface="Wingdings" pitchFamily="2" charset="2"/>
              </a:rPr>
              <a:t>We have hash/binary trees that are easy to use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Brute-force is simple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Good in term of engineering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No problem arises in the sense of complexity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dirty="0" smtClean="0"/>
              <a:t>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 </a:t>
            </a:r>
            <a:r>
              <a:rPr lang="en-US" altLang="ja-JP" sz="2400" dirty="0" smtClean="0"/>
              <a:t>theoretically, OK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</p:txBody>
      </p:sp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684213" y="5661025"/>
            <a:ext cx="7559675" cy="83343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altLang="ja-JP" dirty="0"/>
              <a:t>In the application (we want to obtain solutions),  brute force is a best </a:t>
            </a:r>
            <a:r>
              <a:rPr lang="en-US" altLang="ja-JP" dirty="0" smtClean="0"/>
              <a:t>way </a:t>
            </a:r>
            <a:r>
              <a:rPr lang="en-US" altLang="ja-JP" dirty="0"/>
              <a:t>if it doesn’t lose efficiency</a:t>
            </a:r>
          </a:p>
        </p:txBody>
      </p:sp>
      <p:sp>
        <p:nvSpPr>
          <p:cNvPr id="5" name="円柱 4"/>
          <p:cNvSpPr/>
          <p:nvPr/>
        </p:nvSpPr>
        <p:spPr bwMode="auto">
          <a:xfrm>
            <a:off x="6372200" y="908720"/>
            <a:ext cx="2232248" cy="1584176"/>
          </a:xfrm>
          <a:prstGeom prst="can">
            <a:avLst/>
          </a:prstGeom>
          <a:solidFill>
            <a:schemeClr val="bg1"/>
          </a:solidFill>
          <a:ln w="4445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6516216" y="1484784"/>
            <a:ext cx="1224136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44450" cap="flat" cmpd="thickThin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err="1" smtClean="0"/>
              <a:t>s</a:t>
            </a:r>
            <a:r>
              <a:rPr kumimoji="1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olu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-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tions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on Isomorphism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569325" cy="4104233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Non-linear structures, such as graphs,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dirty="0" smtClean="0"/>
              <a:t> are hard to identify the isomorphism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 idea is to define “canonical form”, that is easy to compare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has to be one-to-one mapping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no drastic increase of size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bit-encoding ordered tree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 un-ordered tree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ym typeface="Wingdings" pitchFamily="2" charset="2"/>
              </a:rPr>
              <a:t> transforming series-parallel graphs and co-graphs to trees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</p:txBody>
      </p:sp>
      <p:sp>
        <p:nvSpPr>
          <p:cNvPr id="653317" name="Oval 5"/>
          <p:cNvSpPr>
            <a:spLocks noChangeArrowheads="1"/>
          </p:cNvSpPr>
          <p:nvPr/>
        </p:nvSpPr>
        <p:spPr bwMode="auto">
          <a:xfrm>
            <a:off x="6084888" y="2997200"/>
            <a:ext cx="792162" cy="863600"/>
          </a:xfrm>
          <a:prstGeom prst="ellipse">
            <a:avLst/>
          </a:prstGeom>
          <a:solidFill>
            <a:srgbClr val="CCFFCC"/>
          </a:solidFill>
          <a:ln w="19050" algn="ctr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3318" name="Oval 6"/>
          <p:cNvSpPr>
            <a:spLocks noChangeArrowheads="1"/>
          </p:cNvSpPr>
          <p:nvPr/>
        </p:nvSpPr>
        <p:spPr bwMode="auto">
          <a:xfrm>
            <a:off x="7235825" y="3068638"/>
            <a:ext cx="792163" cy="863600"/>
          </a:xfrm>
          <a:prstGeom prst="ellipse">
            <a:avLst/>
          </a:prstGeom>
          <a:solidFill>
            <a:srgbClr val="CCFFCC"/>
          </a:solidFill>
          <a:ln w="19050" algn="ctr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3319" name="Oval 7"/>
          <p:cNvSpPr>
            <a:spLocks noChangeArrowheads="1"/>
          </p:cNvSpPr>
          <p:nvPr/>
        </p:nvSpPr>
        <p:spPr bwMode="auto">
          <a:xfrm>
            <a:off x="8101013" y="2636838"/>
            <a:ext cx="792162" cy="863600"/>
          </a:xfrm>
          <a:prstGeom prst="ellipse">
            <a:avLst/>
          </a:prstGeom>
          <a:solidFill>
            <a:srgbClr val="CCFFCC"/>
          </a:solidFill>
          <a:ln w="19050" algn="ctr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3320" name="Oval 8"/>
          <p:cNvSpPr>
            <a:spLocks noChangeArrowheads="1"/>
          </p:cNvSpPr>
          <p:nvPr/>
        </p:nvSpPr>
        <p:spPr bwMode="auto">
          <a:xfrm>
            <a:off x="6156325" y="3213100"/>
            <a:ext cx="144463" cy="144463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3321" name="Oval 9"/>
          <p:cNvSpPr>
            <a:spLocks noChangeArrowheads="1"/>
          </p:cNvSpPr>
          <p:nvPr/>
        </p:nvSpPr>
        <p:spPr bwMode="auto">
          <a:xfrm>
            <a:off x="7308850" y="3357563"/>
            <a:ext cx="144463" cy="144462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3322" name="Oval 10"/>
          <p:cNvSpPr>
            <a:spLocks noChangeArrowheads="1"/>
          </p:cNvSpPr>
          <p:nvPr/>
        </p:nvSpPr>
        <p:spPr bwMode="auto">
          <a:xfrm>
            <a:off x="8172450" y="2852738"/>
            <a:ext cx="144463" cy="144462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84213" y="5661025"/>
            <a:ext cx="7559675" cy="79692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altLang="ja-JP" dirty="0"/>
              <a:t>Enumeration of canonical form corresponding to enumeration of the original structures</a:t>
            </a:r>
            <a:endParaRPr lang="ja-JP" altLang="en-US" dirty="0"/>
          </a:p>
        </p:txBody>
      </p:sp>
      <p:sp>
        <p:nvSpPr>
          <p:cNvPr id="11" name="円/楕円 10"/>
          <p:cNvSpPr/>
          <p:nvPr/>
        </p:nvSpPr>
        <p:spPr bwMode="auto">
          <a:xfrm>
            <a:off x="6156176" y="141277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5940152" y="177281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" name="円/楕円 12"/>
          <p:cNvSpPr/>
          <p:nvPr/>
        </p:nvSpPr>
        <p:spPr bwMode="auto">
          <a:xfrm>
            <a:off x="5724128" y="21328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6156176" y="21328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6" name="直線コネクタ 15"/>
          <p:cNvCxnSpPr>
            <a:stCxn id="13" idx="0"/>
            <a:endCxn id="12" idx="3"/>
          </p:cNvCxnSpPr>
          <p:nvPr/>
        </p:nvCxnSpPr>
        <p:spPr bwMode="auto">
          <a:xfrm flipV="1">
            <a:off x="5796136" y="189574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>
            <a:endCxn id="12" idx="5"/>
          </p:cNvCxnSpPr>
          <p:nvPr/>
        </p:nvCxnSpPr>
        <p:spPr bwMode="auto">
          <a:xfrm flipH="1" flipV="1">
            <a:off x="6063077" y="189574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>
            <a:stCxn id="11" idx="3"/>
            <a:endCxn id="12" idx="0"/>
          </p:cNvCxnSpPr>
          <p:nvPr/>
        </p:nvCxnSpPr>
        <p:spPr bwMode="auto">
          <a:xfrm flipH="1">
            <a:off x="6012160" y="153570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円/楕円 23"/>
          <p:cNvSpPr/>
          <p:nvPr/>
        </p:nvSpPr>
        <p:spPr bwMode="auto">
          <a:xfrm>
            <a:off x="6372200" y="177281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25" name="直線コネクタ 24"/>
          <p:cNvCxnSpPr>
            <a:stCxn id="11" idx="5"/>
            <a:endCxn id="24" idx="1"/>
          </p:cNvCxnSpPr>
          <p:nvPr/>
        </p:nvCxnSpPr>
        <p:spPr bwMode="auto">
          <a:xfrm>
            <a:off x="6279101" y="1535701"/>
            <a:ext cx="114190" cy="258206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円/楕円 30"/>
          <p:cNvSpPr/>
          <p:nvPr/>
        </p:nvSpPr>
        <p:spPr bwMode="auto">
          <a:xfrm>
            <a:off x="7164288" y="141277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7380312" y="177281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3" name="円/楕円 32"/>
          <p:cNvSpPr/>
          <p:nvPr/>
        </p:nvSpPr>
        <p:spPr bwMode="auto">
          <a:xfrm>
            <a:off x="7164288" y="21328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7596336" y="21328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35" name="直線コネクタ 34"/>
          <p:cNvCxnSpPr>
            <a:stCxn id="33" idx="0"/>
            <a:endCxn id="32" idx="3"/>
          </p:cNvCxnSpPr>
          <p:nvPr/>
        </p:nvCxnSpPr>
        <p:spPr bwMode="auto">
          <a:xfrm flipV="1">
            <a:off x="7236296" y="189574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>
            <a:endCxn id="32" idx="5"/>
          </p:cNvCxnSpPr>
          <p:nvPr/>
        </p:nvCxnSpPr>
        <p:spPr bwMode="auto">
          <a:xfrm flipH="1" flipV="1">
            <a:off x="7503237" y="189574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>
            <a:stCxn id="31" idx="5"/>
            <a:endCxn id="32" idx="0"/>
          </p:cNvCxnSpPr>
          <p:nvPr/>
        </p:nvCxnSpPr>
        <p:spPr bwMode="auto">
          <a:xfrm>
            <a:off x="7287213" y="153570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円/楕円 37"/>
          <p:cNvSpPr/>
          <p:nvPr/>
        </p:nvSpPr>
        <p:spPr bwMode="auto">
          <a:xfrm>
            <a:off x="6876256" y="177281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39" name="直線コネクタ 38"/>
          <p:cNvCxnSpPr>
            <a:stCxn id="31" idx="3"/>
            <a:endCxn id="38" idx="7"/>
          </p:cNvCxnSpPr>
          <p:nvPr/>
        </p:nvCxnSpPr>
        <p:spPr bwMode="auto">
          <a:xfrm flipH="1">
            <a:off x="6999181" y="1535701"/>
            <a:ext cx="186198" cy="258206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円/楕円 46"/>
          <p:cNvSpPr/>
          <p:nvPr/>
        </p:nvSpPr>
        <p:spPr bwMode="auto">
          <a:xfrm>
            <a:off x="8100392" y="141277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8" name="円/楕円 47"/>
          <p:cNvSpPr/>
          <p:nvPr/>
        </p:nvSpPr>
        <p:spPr bwMode="auto">
          <a:xfrm>
            <a:off x="8316416" y="177281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8100392" y="21328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8532440" y="213285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1" name="直線コネクタ 50"/>
          <p:cNvCxnSpPr>
            <a:stCxn id="49" idx="0"/>
            <a:endCxn id="48" idx="3"/>
          </p:cNvCxnSpPr>
          <p:nvPr/>
        </p:nvCxnSpPr>
        <p:spPr bwMode="auto">
          <a:xfrm flipV="1">
            <a:off x="8172400" y="189574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>
            <a:endCxn id="48" idx="5"/>
          </p:cNvCxnSpPr>
          <p:nvPr/>
        </p:nvCxnSpPr>
        <p:spPr bwMode="auto">
          <a:xfrm flipH="1" flipV="1">
            <a:off x="8439341" y="189574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>
            <a:stCxn id="47" idx="5"/>
            <a:endCxn id="48" idx="0"/>
          </p:cNvCxnSpPr>
          <p:nvPr/>
        </p:nvCxnSpPr>
        <p:spPr bwMode="auto">
          <a:xfrm>
            <a:off x="8223317" y="1535701"/>
            <a:ext cx="165107" cy="237115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円/楕円 53"/>
          <p:cNvSpPr/>
          <p:nvPr/>
        </p:nvSpPr>
        <p:spPr bwMode="auto">
          <a:xfrm>
            <a:off x="7812360" y="1052736"/>
            <a:ext cx="144016" cy="1440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5" name="直線コネクタ 54"/>
          <p:cNvCxnSpPr>
            <a:stCxn id="47" idx="1"/>
            <a:endCxn id="54" idx="5"/>
          </p:cNvCxnSpPr>
          <p:nvPr/>
        </p:nvCxnSpPr>
        <p:spPr bwMode="auto">
          <a:xfrm flipH="1" flipV="1">
            <a:off x="7935285" y="1175661"/>
            <a:ext cx="186198" cy="258206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7" grpId="0" animBg="1"/>
      <p:bldP spid="653318" grpId="0" animBg="1"/>
      <p:bldP spid="653319" grpId="0" animBg="1"/>
      <p:bldP spid="653320" grpId="0" animBg="1"/>
      <p:bldP spid="653321" grpId="0" animBg="1"/>
      <p:bldP spid="653322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Isomorphism is Hard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96975"/>
            <a:ext cx="8820150" cy="5400675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 to define canonical form if isomorphism is hard?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graph, sequence data, matrix, geometric data…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Even though, isomorphism can be checked in exponential time 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dirty="0" smtClean="0"/>
              <a:t>   (so, we can define canonical form, which takes exp. time to comp.)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solutions are few, (ex. graph mining), brute-force works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dirty="0" smtClean="0">
                <a:sym typeface="Wingdings" pitchFamily="2" charset="2"/>
              </a:rPr>
              <a:t>  usually not exponential time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dirty="0" smtClean="0">
                <a:sym typeface="Wingdings" pitchFamily="2" charset="2"/>
              </a:rPr>
              <a:t>  embedding is, basically, the bottle-neck computation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From complexity theory, algorithms taking exponential time only few iterations are really interesting,  (but still open).</a:t>
            </a:r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7236296" y="1052736"/>
            <a:ext cx="1223963" cy="720725"/>
            <a:chOff x="3288" y="3748"/>
            <a:chExt cx="771" cy="454"/>
          </a:xfrm>
        </p:grpSpPr>
        <p:sp>
          <p:nvSpPr>
            <p:cNvPr id="6" name="Line 68"/>
            <p:cNvSpPr>
              <a:spLocks noChangeShapeType="1"/>
            </p:cNvSpPr>
            <p:nvPr/>
          </p:nvSpPr>
          <p:spPr bwMode="auto">
            <a:xfrm>
              <a:off x="3560" y="3793"/>
              <a:ext cx="0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7" name="Line 69"/>
            <p:cNvSpPr>
              <a:spLocks noChangeShapeType="1"/>
            </p:cNvSpPr>
            <p:nvPr/>
          </p:nvSpPr>
          <p:spPr bwMode="auto">
            <a:xfrm flipH="1">
              <a:off x="3560" y="3793"/>
              <a:ext cx="27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" name="Line 70"/>
            <p:cNvSpPr>
              <a:spLocks noChangeShapeType="1"/>
            </p:cNvSpPr>
            <p:nvPr/>
          </p:nvSpPr>
          <p:spPr bwMode="auto">
            <a:xfrm flipH="1">
              <a:off x="3833" y="3974"/>
              <a:ext cx="181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9" name="Line 71"/>
            <p:cNvSpPr>
              <a:spLocks noChangeShapeType="1"/>
            </p:cNvSpPr>
            <p:nvPr/>
          </p:nvSpPr>
          <p:spPr bwMode="auto">
            <a:xfrm flipH="1">
              <a:off x="3560" y="4155"/>
              <a:ext cx="2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0" name="Line 72"/>
            <p:cNvSpPr>
              <a:spLocks noChangeShapeType="1"/>
            </p:cNvSpPr>
            <p:nvPr/>
          </p:nvSpPr>
          <p:spPr bwMode="auto">
            <a:xfrm flipH="1" flipV="1">
              <a:off x="3334" y="3974"/>
              <a:ext cx="226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1" name="Line 73"/>
            <p:cNvSpPr>
              <a:spLocks noChangeShapeType="1"/>
            </p:cNvSpPr>
            <p:nvPr/>
          </p:nvSpPr>
          <p:spPr bwMode="auto">
            <a:xfrm flipV="1">
              <a:off x="3334" y="3793"/>
              <a:ext cx="226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2" name="Line 74"/>
            <p:cNvSpPr>
              <a:spLocks noChangeShapeType="1"/>
            </p:cNvSpPr>
            <p:nvPr/>
          </p:nvSpPr>
          <p:spPr bwMode="auto">
            <a:xfrm flipV="1">
              <a:off x="3561" y="3793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3" name="Line 75"/>
            <p:cNvSpPr>
              <a:spLocks noChangeShapeType="1"/>
            </p:cNvSpPr>
            <p:nvPr/>
          </p:nvSpPr>
          <p:spPr bwMode="auto">
            <a:xfrm>
              <a:off x="3833" y="3793"/>
              <a:ext cx="0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4" name="Line 76"/>
            <p:cNvSpPr>
              <a:spLocks noChangeShapeType="1"/>
            </p:cNvSpPr>
            <p:nvPr/>
          </p:nvSpPr>
          <p:spPr bwMode="auto">
            <a:xfrm>
              <a:off x="3833" y="3793"/>
              <a:ext cx="18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5" name="Oval 62"/>
            <p:cNvSpPr>
              <a:spLocks noChangeArrowheads="1"/>
            </p:cNvSpPr>
            <p:nvPr/>
          </p:nvSpPr>
          <p:spPr bwMode="auto">
            <a:xfrm>
              <a:off x="3515" y="3748"/>
              <a:ext cx="91" cy="91"/>
            </a:xfrm>
            <a:prstGeom prst="ellipse">
              <a:avLst/>
            </a:prstGeom>
            <a:solidFill>
              <a:schemeClr val="accent2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6" name="Oval 63"/>
            <p:cNvSpPr>
              <a:spLocks noChangeArrowheads="1"/>
            </p:cNvSpPr>
            <p:nvPr/>
          </p:nvSpPr>
          <p:spPr bwMode="auto">
            <a:xfrm>
              <a:off x="3288" y="3930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7" name="Oval 64"/>
            <p:cNvSpPr>
              <a:spLocks noChangeArrowheads="1"/>
            </p:cNvSpPr>
            <p:nvPr/>
          </p:nvSpPr>
          <p:spPr bwMode="auto">
            <a:xfrm>
              <a:off x="3515" y="4111"/>
              <a:ext cx="91" cy="91"/>
            </a:xfrm>
            <a:prstGeom prst="ellipse">
              <a:avLst/>
            </a:prstGeom>
            <a:solidFill>
              <a:srgbClr val="008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8" name="Oval 65"/>
            <p:cNvSpPr>
              <a:spLocks noChangeArrowheads="1"/>
            </p:cNvSpPr>
            <p:nvPr/>
          </p:nvSpPr>
          <p:spPr bwMode="auto">
            <a:xfrm>
              <a:off x="3968" y="3929"/>
              <a:ext cx="91" cy="91"/>
            </a:xfrm>
            <a:prstGeom prst="ellipse">
              <a:avLst/>
            </a:prstGeom>
            <a:solidFill>
              <a:schemeClr val="accent2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19" name="Oval 66"/>
            <p:cNvSpPr>
              <a:spLocks noChangeArrowheads="1"/>
            </p:cNvSpPr>
            <p:nvPr/>
          </p:nvSpPr>
          <p:spPr bwMode="auto">
            <a:xfrm>
              <a:off x="3787" y="4111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0" name="Oval 67"/>
            <p:cNvSpPr>
              <a:spLocks noChangeArrowheads="1"/>
            </p:cNvSpPr>
            <p:nvPr/>
          </p:nvSpPr>
          <p:spPr bwMode="auto">
            <a:xfrm>
              <a:off x="3787" y="3748"/>
              <a:ext cx="91" cy="91"/>
            </a:xfrm>
            <a:prstGeom prst="ellipse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</p:grpSp>
      <p:grpSp>
        <p:nvGrpSpPr>
          <p:cNvPr id="21" name="Group 92"/>
          <p:cNvGrpSpPr>
            <a:grpSpLocks/>
          </p:cNvGrpSpPr>
          <p:nvPr/>
        </p:nvGrpSpPr>
        <p:grpSpPr bwMode="auto">
          <a:xfrm>
            <a:off x="7956376" y="2060848"/>
            <a:ext cx="936625" cy="720725"/>
            <a:chOff x="3198" y="2976"/>
            <a:chExt cx="590" cy="454"/>
          </a:xfrm>
        </p:grpSpPr>
        <p:sp>
          <p:nvSpPr>
            <p:cNvPr id="22" name="Line 77"/>
            <p:cNvSpPr>
              <a:spLocks noChangeShapeType="1"/>
            </p:cNvSpPr>
            <p:nvPr/>
          </p:nvSpPr>
          <p:spPr bwMode="auto">
            <a:xfrm>
              <a:off x="3470" y="3021"/>
              <a:ext cx="18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3" name="Line 78"/>
            <p:cNvSpPr>
              <a:spLocks noChangeShapeType="1"/>
            </p:cNvSpPr>
            <p:nvPr/>
          </p:nvSpPr>
          <p:spPr bwMode="auto">
            <a:xfrm flipH="1">
              <a:off x="3651" y="3021"/>
              <a:ext cx="92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4" name="Line 82"/>
            <p:cNvSpPr>
              <a:spLocks noChangeShapeType="1"/>
            </p:cNvSpPr>
            <p:nvPr/>
          </p:nvSpPr>
          <p:spPr bwMode="auto">
            <a:xfrm flipV="1">
              <a:off x="3243" y="3021"/>
              <a:ext cx="22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5" name="Line 83"/>
            <p:cNvSpPr>
              <a:spLocks noChangeShapeType="1"/>
            </p:cNvSpPr>
            <p:nvPr/>
          </p:nvSpPr>
          <p:spPr bwMode="auto">
            <a:xfrm flipV="1">
              <a:off x="3471" y="3021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26" name="Oval 86"/>
            <p:cNvSpPr>
              <a:spLocks noChangeArrowheads="1"/>
            </p:cNvSpPr>
            <p:nvPr/>
          </p:nvSpPr>
          <p:spPr bwMode="auto">
            <a:xfrm>
              <a:off x="3425" y="2976"/>
              <a:ext cx="91" cy="91"/>
            </a:xfrm>
            <a:prstGeom prst="ellipse">
              <a:avLst/>
            </a:prstGeom>
            <a:solidFill>
              <a:schemeClr val="accent2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7" name="Oval 87"/>
            <p:cNvSpPr>
              <a:spLocks noChangeArrowheads="1"/>
            </p:cNvSpPr>
            <p:nvPr/>
          </p:nvSpPr>
          <p:spPr bwMode="auto">
            <a:xfrm>
              <a:off x="3198" y="2976"/>
              <a:ext cx="91" cy="91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8" name="Oval 88"/>
            <p:cNvSpPr>
              <a:spLocks noChangeArrowheads="1"/>
            </p:cNvSpPr>
            <p:nvPr/>
          </p:nvSpPr>
          <p:spPr bwMode="auto">
            <a:xfrm>
              <a:off x="3606" y="3339"/>
              <a:ext cx="91" cy="91"/>
            </a:xfrm>
            <a:prstGeom prst="ellipse">
              <a:avLst/>
            </a:prstGeom>
            <a:solidFill>
              <a:srgbClr val="008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29" name="Oval 91"/>
            <p:cNvSpPr>
              <a:spLocks noChangeArrowheads="1"/>
            </p:cNvSpPr>
            <p:nvPr/>
          </p:nvSpPr>
          <p:spPr bwMode="auto">
            <a:xfrm>
              <a:off x="3697" y="2976"/>
              <a:ext cx="91" cy="91"/>
            </a:xfrm>
            <a:prstGeom prst="ellipse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on Search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5400675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Cliques and paths are easy to enumerate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－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Cliques can be obtained by iteratively adding vertices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－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Path sets can be partitioned clearly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However, not all structures are so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maximal XXX, minimal OOO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XXX with constraints (a), (b), (c), and…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dirty="0" smtClean="0">
                <a:sym typeface="Wingdings" pitchFamily="2" charset="2"/>
              </a:rPr>
              <a:t>  Solutions are not neighboring each other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Roughly, there are two difficult cases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Easy to find a solution, but … (maximal clique)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Even finding a solution is hard (SAT, Hamilton cycle…)</a:t>
            </a:r>
            <a:endParaRPr lang="ja-JP" altLang="en-US" sz="2400" dirty="0" smtClean="0"/>
          </a:p>
        </p:txBody>
      </p: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6444208" y="2276872"/>
            <a:ext cx="2376488" cy="2354263"/>
            <a:chOff x="4150" y="738"/>
            <a:chExt cx="1497" cy="1483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4368" y="1402"/>
              <a:ext cx="989" cy="616"/>
            </a:xfrm>
            <a:custGeom>
              <a:avLst/>
              <a:gdLst/>
              <a:ahLst/>
              <a:cxnLst>
                <a:cxn ang="0">
                  <a:pos x="0" y="201"/>
                </a:cxn>
                <a:cxn ang="0">
                  <a:pos x="230" y="28"/>
                </a:cxn>
                <a:cxn ang="0">
                  <a:pos x="384" y="144"/>
                </a:cxn>
                <a:cxn ang="0">
                  <a:pos x="538" y="0"/>
                </a:cxn>
                <a:cxn ang="0">
                  <a:pos x="710" y="201"/>
                </a:cxn>
                <a:cxn ang="0">
                  <a:pos x="864" y="19"/>
                </a:cxn>
                <a:cxn ang="0">
                  <a:pos x="989" y="172"/>
                </a:cxn>
                <a:cxn ang="0">
                  <a:pos x="490" y="616"/>
                </a:cxn>
                <a:cxn ang="0">
                  <a:pos x="0" y="201"/>
                </a:cxn>
              </a:cxnLst>
              <a:rect l="0" t="0" r="r" b="b"/>
              <a:pathLst>
                <a:path w="989" h="616">
                  <a:moveTo>
                    <a:pt x="0" y="201"/>
                  </a:moveTo>
                  <a:lnTo>
                    <a:pt x="230" y="28"/>
                  </a:lnTo>
                  <a:lnTo>
                    <a:pt x="384" y="144"/>
                  </a:lnTo>
                  <a:lnTo>
                    <a:pt x="538" y="0"/>
                  </a:lnTo>
                  <a:lnTo>
                    <a:pt x="710" y="201"/>
                  </a:lnTo>
                  <a:lnTo>
                    <a:pt x="864" y="19"/>
                  </a:lnTo>
                  <a:lnTo>
                    <a:pt x="989" y="172"/>
                  </a:lnTo>
                  <a:lnTo>
                    <a:pt x="490" y="616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FFCC99"/>
            </a:solidFill>
            <a:ln w="3175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614" y="1525"/>
              <a:ext cx="421" cy="2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Sol,</a:t>
              </a:r>
              <a:endPara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150" y="845"/>
              <a:ext cx="1406" cy="1179"/>
            </a:xfrm>
            <a:prstGeom prst="diamond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967" y="738"/>
              <a:ext cx="675" cy="29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b="1" dirty="0" smtClean="0"/>
                <a:t>111…1</a:t>
              </a:r>
              <a:endParaRPr lang="en-US" altLang="ja-JP" b="1" dirty="0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957" y="1933"/>
              <a:ext cx="690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b="1"/>
                <a:t>000…0</a:t>
              </a:r>
            </a:p>
          </p:txBody>
        </p:sp>
      </p:grpSp>
      <p:sp>
        <p:nvSpPr>
          <p:cNvPr id="10" name="円/楕円 9"/>
          <p:cNvSpPr/>
          <p:nvPr/>
        </p:nvSpPr>
        <p:spPr bwMode="auto">
          <a:xfrm>
            <a:off x="7020272" y="3212976"/>
            <a:ext cx="216024" cy="216024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1" name="円/楕円 10"/>
          <p:cNvSpPr/>
          <p:nvPr/>
        </p:nvSpPr>
        <p:spPr bwMode="auto">
          <a:xfrm>
            <a:off x="7524328" y="3212976"/>
            <a:ext cx="216024" cy="216024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8100392" y="3284984"/>
            <a:ext cx="216024" cy="216024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“Finding One Solution” is Hard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5400675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hard problems such as NP-complete problems, even finding one solution is hard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(maximum clique, SAT, Hamilton cycle, …)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Even though we want to find all, thus hopeless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dirty="0" smtClean="0"/>
              <a:t> Each iteration would involve NP-complete problems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/>
              <a:t> We should give up usual complexity results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However, similar to the isomorphism, if one of 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8000"/>
                </a:solidFill>
                <a:sym typeface="Wingdings" pitchFamily="2" charset="2"/>
              </a:rPr>
              <a:t>“</a:t>
            </a:r>
            <a:r>
              <a:rPr lang="en-US" altLang="ja-JP" sz="2400" b="1" dirty="0" smtClean="0">
                <a:solidFill>
                  <a:srgbClr val="008000"/>
                </a:solidFill>
              </a:rPr>
              <a:t>usually easy”</a:t>
            </a:r>
            <a:r>
              <a:rPr lang="ja-JP" altLang="en-US" sz="2400" dirty="0" smtClean="0"/>
              <a:t>    </a:t>
            </a:r>
            <a:r>
              <a:rPr lang="en-US" altLang="ja-JP" sz="2400" dirty="0" smtClean="0"/>
              <a:t>such as SAT 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b="1" dirty="0" smtClean="0">
                <a:solidFill>
                  <a:srgbClr val="008000"/>
                </a:solidFill>
              </a:rPr>
              <a:t>”</a:t>
            </a:r>
            <a:r>
              <a:rPr lang="en-US" altLang="ja-JP" sz="2400" b="1" dirty="0" smtClean="0">
                <a:solidFill>
                  <a:srgbClr val="008000"/>
                </a:solidFill>
              </a:rPr>
              <a:t>non-numerous </a:t>
            </a:r>
            <a:r>
              <a:rPr lang="en-US" altLang="ja-JP" sz="2400" b="1" dirty="0" smtClean="0">
                <a:solidFill>
                  <a:srgbClr val="008000"/>
                </a:solidFill>
              </a:rPr>
              <a:t>solutions”</a:t>
            </a:r>
            <a:r>
              <a:rPr lang="ja-JP" altLang="en-US" sz="2400" b="1" dirty="0" smtClean="0">
                <a:solidFill>
                  <a:srgbClr val="008000"/>
                </a:solidFill>
              </a:rPr>
              <a:t>  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maximal/minimal </a:t>
            </a:r>
            <a:endParaRPr lang="ja-JP" altLang="en-US" sz="2400" b="1" dirty="0" smtClean="0">
              <a:solidFill>
                <a:srgbClr val="008000"/>
              </a:solidFill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b="1" dirty="0" smtClean="0">
                <a:solidFill>
                  <a:srgbClr val="008000"/>
                </a:solidFill>
              </a:rPr>
              <a:t>”bounded solution space”</a:t>
            </a:r>
            <a:r>
              <a:rPr lang="ja-JP" altLang="en-US" sz="2400" b="1" dirty="0" smtClean="0">
                <a:solidFill>
                  <a:srgbClr val="008000"/>
                </a:solidFill>
              </a:rPr>
              <a:t>      </a:t>
            </a:r>
            <a:r>
              <a:rPr lang="en-US" altLang="ja-JP" sz="2400" dirty="0" smtClean="0"/>
              <a:t>size is bounded, 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is satisfied, we can solve the problem in a straightforward way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1-1 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Essence of Enumeration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when it works -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“Finding One Solution” is Easy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3313112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Even if any solution can be found by a (poly-time) algorithm,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we have to consider how to make other solutions from a solution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succeeded, we can visit all solutions by moving iteratively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if the move spans all the solutions, </a:t>
            </a:r>
            <a:r>
              <a:rPr lang="en-US" altLang="ja-JP" sz="2400" dirty="0" smtClean="0">
                <a:sym typeface="Wingdings" pitchFamily="2" charset="2"/>
              </a:rPr>
              <a:t>able to enumerate</a:t>
            </a:r>
            <a:endParaRPr lang="en-US" altLang="ja-JP" sz="2400" dirty="0" smtClean="0">
              <a:sym typeface="Wingdings" pitchFamily="2" charset="2"/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But, if “making other solutions” takes exponential time, or exponentially many solutions are made, time inefficient</a:t>
            </a: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 flipH="1" flipV="1">
            <a:off x="6777236" y="4437063"/>
            <a:ext cx="1008062" cy="5762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 flipH="1">
            <a:off x="7280473" y="5013325"/>
            <a:ext cx="504825" cy="936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 flipH="1">
            <a:off x="6200973" y="6092825"/>
            <a:ext cx="1008063" cy="2159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 flipH="1" flipV="1">
            <a:off x="5264348" y="4724400"/>
            <a:ext cx="720725" cy="16573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 flipV="1">
            <a:off x="5985073" y="5084763"/>
            <a:ext cx="1584325" cy="12969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 flipV="1">
            <a:off x="4903986" y="4437063"/>
            <a:ext cx="1512887" cy="17287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28" name="Line 20"/>
          <p:cNvSpPr>
            <a:spLocks noChangeShapeType="1"/>
          </p:cNvSpPr>
          <p:nvPr/>
        </p:nvSpPr>
        <p:spPr bwMode="auto">
          <a:xfrm flipV="1">
            <a:off x="4400748" y="4365625"/>
            <a:ext cx="1943100" cy="10080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29" name="Line 21"/>
          <p:cNvSpPr>
            <a:spLocks noChangeShapeType="1"/>
          </p:cNvSpPr>
          <p:nvPr/>
        </p:nvSpPr>
        <p:spPr bwMode="auto">
          <a:xfrm flipV="1">
            <a:off x="5121473" y="4292600"/>
            <a:ext cx="1222375" cy="2889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30" name="Line 22"/>
          <p:cNvSpPr>
            <a:spLocks noChangeShapeType="1"/>
          </p:cNvSpPr>
          <p:nvPr/>
        </p:nvSpPr>
        <p:spPr bwMode="auto">
          <a:xfrm flipH="1" flipV="1">
            <a:off x="5119886" y="6237288"/>
            <a:ext cx="866775" cy="1444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31" name="Line 23"/>
          <p:cNvSpPr>
            <a:spLocks noChangeShapeType="1"/>
          </p:cNvSpPr>
          <p:nvPr/>
        </p:nvSpPr>
        <p:spPr bwMode="auto">
          <a:xfrm flipH="1" flipV="1">
            <a:off x="6488311" y="5373688"/>
            <a:ext cx="720725" cy="7191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32" name="Line 24"/>
          <p:cNvSpPr>
            <a:spLocks noChangeShapeType="1"/>
          </p:cNvSpPr>
          <p:nvPr/>
        </p:nvSpPr>
        <p:spPr bwMode="auto">
          <a:xfrm flipV="1">
            <a:off x="6345436" y="4508500"/>
            <a:ext cx="142875" cy="719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33" name="Line 25"/>
          <p:cNvSpPr>
            <a:spLocks noChangeShapeType="1"/>
          </p:cNvSpPr>
          <p:nvPr/>
        </p:nvSpPr>
        <p:spPr bwMode="auto">
          <a:xfrm flipH="1">
            <a:off x="6056511" y="5227638"/>
            <a:ext cx="288925" cy="9382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34" name="Line 26"/>
          <p:cNvSpPr>
            <a:spLocks noChangeShapeType="1"/>
          </p:cNvSpPr>
          <p:nvPr/>
        </p:nvSpPr>
        <p:spPr bwMode="auto">
          <a:xfrm>
            <a:off x="4400748" y="5373688"/>
            <a:ext cx="360363" cy="647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35" name="Line 27"/>
          <p:cNvSpPr>
            <a:spLocks noChangeShapeType="1"/>
          </p:cNvSpPr>
          <p:nvPr/>
        </p:nvSpPr>
        <p:spPr bwMode="auto">
          <a:xfrm flipH="1">
            <a:off x="4472186" y="4581525"/>
            <a:ext cx="647700" cy="5762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12" name="Oval 4"/>
          <p:cNvSpPr>
            <a:spLocks noChangeArrowheads="1"/>
          </p:cNvSpPr>
          <p:nvPr/>
        </p:nvSpPr>
        <p:spPr bwMode="auto">
          <a:xfrm>
            <a:off x="4256286" y="5229225"/>
            <a:ext cx="288925" cy="287338"/>
          </a:xfrm>
          <a:prstGeom prst="ellipse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7413" name="Oval 5"/>
          <p:cNvSpPr>
            <a:spLocks noChangeArrowheads="1"/>
          </p:cNvSpPr>
          <p:nvPr/>
        </p:nvSpPr>
        <p:spPr bwMode="auto">
          <a:xfrm>
            <a:off x="4761111" y="6021388"/>
            <a:ext cx="288925" cy="287337"/>
          </a:xfrm>
          <a:prstGeom prst="ellipse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7414" name="Oval 6"/>
          <p:cNvSpPr>
            <a:spLocks noChangeArrowheads="1"/>
          </p:cNvSpPr>
          <p:nvPr/>
        </p:nvSpPr>
        <p:spPr bwMode="auto">
          <a:xfrm>
            <a:off x="4977011" y="4437063"/>
            <a:ext cx="288925" cy="287337"/>
          </a:xfrm>
          <a:prstGeom prst="ellipse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7415" name="Oval 7"/>
          <p:cNvSpPr>
            <a:spLocks noChangeArrowheads="1"/>
          </p:cNvSpPr>
          <p:nvPr/>
        </p:nvSpPr>
        <p:spPr bwMode="auto">
          <a:xfrm>
            <a:off x="6200973" y="5084763"/>
            <a:ext cx="288925" cy="287337"/>
          </a:xfrm>
          <a:prstGeom prst="ellipse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7416" name="Oval 8"/>
          <p:cNvSpPr>
            <a:spLocks noChangeArrowheads="1"/>
          </p:cNvSpPr>
          <p:nvPr/>
        </p:nvSpPr>
        <p:spPr bwMode="auto">
          <a:xfrm>
            <a:off x="6416873" y="4149725"/>
            <a:ext cx="288925" cy="287338"/>
          </a:xfrm>
          <a:prstGeom prst="ellipse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7420" name="Oval 12"/>
          <p:cNvSpPr>
            <a:spLocks noChangeArrowheads="1"/>
          </p:cNvSpPr>
          <p:nvPr/>
        </p:nvSpPr>
        <p:spPr bwMode="auto">
          <a:xfrm>
            <a:off x="7064573" y="5949950"/>
            <a:ext cx="288925" cy="287338"/>
          </a:xfrm>
          <a:prstGeom prst="ellipse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7421" name="Oval 13"/>
          <p:cNvSpPr>
            <a:spLocks noChangeArrowheads="1"/>
          </p:cNvSpPr>
          <p:nvPr/>
        </p:nvSpPr>
        <p:spPr bwMode="auto">
          <a:xfrm>
            <a:off x="5840611" y="6237288"/>
            <a:ext cx="288925" cy="287337"/>
          </a:xfrm>
          <a:prstGeom prst="ellipse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57436" name="Line 28"/>
          <p:cNvSpPr>
            <a:spLocks noChangeShapeType="1"/>
          </p:cNvSpPr>
          <p:nvPr/>
        </p:nvSpPr>
        <p:spPr bwMode="auto">
          <a:xfrm flipV="1">
            <a:off x="7785298" y="4292600"/>
            <a:ext cx="431800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37" name="Line 29"/>
          <p:cNvSpPr>
            <a:spLocks noChangeShapeType="1"/>
          </p:cNvSpPr>
          <p:nvPr/>
        </p:nvSpPr>
        <p:spPr bwMode="auto">
          <a:xfrm flipV="1">
            <a:off x="7785298" y="4581525"/>
            <a:ext cx="719138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39" name="Line 31"/>
          <p:cNvSpPr>
            <a:spLocks noChangeShapeType="1"/>
          </p:cNvSpPr>
          <p:nvPr/>
        </p:nvSpPr>
        <p:spPr bwMode="auto">
          <a:xfrm flipV="1">
            <a:off x="7785298" y="4365625"/>
            <a:ext cx="647700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40" name="Line 32"/>
          <p:cNvSpPr>
            <a:spLocks noChangeShapeType="1"/>
          </p:cNvSpPr>
          <p:nvPr/>
        </p:nvSpPr>
        <p:spPr bwMode="auto">
          <a:xfrm>
            <a:off x="7785298" y="5013325"/>
            <a:ext cx="576263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41" name="Line 33"/>
          <p:cNvSpPr>
            <a:spLocks noChangeShapeType="1"/>
          </p:cNvSpPr>
          <p:nvPr/>
        </p:nvSpPr>
        <p:spPr bwMode="auto">
          <a:xfrm>
            <a:off x="7785298" y="5013325"/>
            <a:ext cx="503238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57442" name="Text Box 34"/>
          <p:cNvSpPr txBox="1">
            <a:spLocks noChangeArrowheads="1"/>
          </p:cNvSpPr>
          <p:nvPr/>
        </p:nvSpPr>
        <p:spPr bwMode="auto">
          <a:xfrm rot="5400000">
            <a:off x="8121054" y="4839494"/>
            <a:ext cx="503238" cy="463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•••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657417" name="Oval 9"/>
          <p:cNvSpPr>
            <a:spLocks noChangeArrowheads="1"/>
          </p:cNvSpPr>
          <p:nvPr/>
        </p:nvSpPr>
        <p:spPr bwMode="auto">
          <a:xfrm>
            <a:off x="7640836" y="4868863"/>
            <a:ext cx="288925" cy="287337"/>
          </a:xfrm>
          <a:prstGeom prst="ellipse">
            <a:avLst/>
          </a:prstGeom>
          <a:solidFill>
            <a:srgbClr val="CCFFFF"/>
          </a:soli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Move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Efficiently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5329237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maximal solutions, 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remove some elements and add others to be maximal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can move iteratively to any solution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but, #neighboring solutions is exponential,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dirty="0" smtClean="0"/>
              <a:t>           enumeration would take exponential time for each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Restrict the move to reduce the neighbors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add a key element and remove unnecessary elements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dirty="0" smtClean="0">
                <a:sym typeface="Wingdings" pitchFamily="2" charset="2"/>
              </a:rPr>
              <a:t>  </a:t>
            </a:r>
            <a:r>
              <a:rPr lang="en-US" altLang="ja-JP" sz="2400" dirty="0" smtClean="0">
                <a:sym typeface="Wingdings" pitchFamily="2" charset="2"/>
              </a:rPr>
              <a:t>exponential choices for removal results exponential time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>
              <a:sym typeface="Wingdings" pitchFamily="2" charset="2"/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maximal solutions, pruning works well</a:t>
            </a: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>
                <a:sym typeface="Wingdings" pitchFamily="2" charset="2"/>
              </a:rPr>
              <a:t> </a:t>
            </a:r>
            <a:r>
              <a:rPr lang="ja-JP" altLang="en-US" sz="2400" dirty="0" smtClean="0"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dirty="0" smtClean="0">
                <a:sym typeface="Wingdings" panose="05000000000000000000" pitchFamily="2" charset="2"/>
              </a:rPr>
              <a:t>  </a:t>
            </a:r>
            <a:r>
              <a:rPr lang="en-US" altLang="ja-JP" sz="2400" dirty="0" smtClean="0">
                <a:sym typeface="Wingdings" pitchFamily="2" charset="2"/>
              </a:rPr>
              <a:t>no other solution above a maximal solution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dirty="0" smtClean="0">
                <a:sym typeface="Wingdings" pitchFamily="2" charset="2"/>
              </a:rPr>
              <a:t>         &amp; easy to check the existence of maximal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Fast Computation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5329237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Standard techniques for speeding up are also applicable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Fasten the computation of each iteration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data structures such as binary trees and hashes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use sparseness by using array lists of adjacency matrix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avoid redundant computation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fitting to cache, polish up codes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 enumeration, we usually change the current solution, dynamic data structures are often efficient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dirty="0" smtClean="0">
                <a:sym typeface="Wingdings" pitchFamily="2" charset="2"/>
              </a:rPr>
              <a:t>  input graph, maintain vertex degree, weight sum, frequency…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Using “bottom-wideness” of recursion is especially efficient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1-3  Complexity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Evaluate the Complexity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7848600" cy="4896544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Enumeration has exponentially many solutions, thus is natural to take exponential time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Indeed, desired to terminate shortly if few solutions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Actually, usual complexity does not work for enumeration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An enumeration algorithm may output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solutions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An algorithm testing all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combinations is optimal!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Essentially, this is impossible to improve the algorithm in the sense of usual time complexity, in this case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Complexity on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568952" cy="25574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Enumeration algorithm is desired to terminate shortly if few solutions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If it has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2</a:t>
            </a:r>
            <a:r>
              <a:rPr lang="ja-JP" altLang="en-US" sz="2400" b="1" baseline="30000" dirty="0" smtClean="0">
                <a:solidFill>
                  <a:srgbClr val="0000FF"/>
                </a:solidFill>
                <a:sym typeface="Wingdings" pitchFamily="2" charset="2"/>
              </a:rPr>
              <a:t>√</a:t>
            </a:r>
            <a:r>
              <a:rPr lang="en-US" altLang="ja-JP" sz="2400" b="1" baseline="30000" dirty="0" smtClean="0">
                <a:solidFill>
                  <a:srgbClr val="0000FF"/>
                </a:solidFill>
                <a:sym typeface="Wingdings" pitchFamily="2" charset="2"/>
              </a:rPr>
              <a:t>n</a:t>
            </a:r>
            <a:r>
              <a:rPr lang="en-US" altLang="ja-JP" sz="2400" dirty="0" smtClean="0">
                <a:sym typeface="Wingdings" pitchFamily="2" charset="2"/>
              </a:rPr>
              <a:t> solutions, it is exponentially large compared to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n</a:t>
            </a:r>
            <a:r>
              <a:rPr lang="en-US" altLang="ja-JP" sz="2400" dirty="0" smtClean="0">
                <a:sym typeface="Wingdings" pitchFamily="2" charset="2"/>
              </a:rPr>
              <a:t>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   but at the same time exponentially smaller than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2</a:t>
            </a:r>
            <a:r>
              <a:rPr lang="en-US" altLang="ja-JP" sz="2400" b="1" baseline="30000" dirty="0" smtClean="0">
                <a:solidFill>
                  <a:srgbClr val="0000FF"/>
                </a:solidFill>
                <a:sym typeface="Wingdings" pitchFamily="2" charset="2"/>
              </a:rPr>
              <a:t>n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endParaRPr lang="ja-JP" alt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For given an instance, #solutions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is determined (so, is an invariant), low degree order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is good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 Polynomiality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3"/>
            <a:ext cx="8568952" cy="576064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Evaluate the computation time by using the number of outputs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95536" y="1916832"/>
            <a:ext cx="8280920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/>
              <a:t>An algorithm is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6600"/>
                </a:solidFill>
              </a:rPr>
              <a:t>output polynomial time </a:t>
            </a:r>
            <a:r>
              <a:rPr lang="en-US" altLang="ja-JP" dirty="0" smtClean="0"/>
              <a:t>if it terminates in </a:t>
            </a:r>
            <a:r>
              <a:rPr lang="en-US" altLang="ja-JP" b="1" dirty="0" smtClean="0">
                <a:solidFill>
                  <a:srgbClr val="0000FF"/>
                </a:solidFill>
              </a:rPr>
              <a:t>poly(n, N)</a:t>
            </a:r>
            <a:r>
              <a:rPr lang="en-US" altLang="ja-JP" dirty="0" smtClean="0"/>
              <a:t> time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5536" y="5550331"/>
            <a:ext cx="8280920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/>
              <a:t>An algorithm is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6600"/>
                </a:solidFill>
              </a:rPr>
              <a:t>polynomial (time) delay </a:t>
            </a:r>
            <a:r>
              <a:rPr lang="en-US" altLang="ja-JP" dirty="0" smtClean="0"/>
              <a:t>if the maximum time interval between two solutions is </a:t>
            </a:r>
            <a:r>
              <a:rPr lang="en-US" altLang="ja-JP" b="1" dirty="0" smtClean="0">
                <a:solidFill>
                  <a:srgbClr val="0000FF"/>
                </a:solidFill>
              </a:rPr>
              <a:t>poly(n)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5536" y="3140968"/>
            <a:ext cx="8280920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/>
              <a:t>An algorithm is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6600"/>
                </a:solidFill>
              </a:rPr>
              <a:t>incremental polynomial time </a:t>
            </a:r>
            <a:r>
              <a:rPr lang="en-US" altLang="ja-JP" dirty="0" smtClean="0"/>
              <a:t>if the kth solution is output in </a:t>
            </a:r>
            <a:r>
              <a:rPr lang="en-US" altLang="ja-JP" b="1" dirty="0" smtClean="0">
                <a:solidFill>
                  <a:srgbClr val="0000FF"/>
                </a:solidFill>
              </a:rPr>
              <a:t>poly(k)</a:t>
            </a:r>
            <a:r>
              <a:rPr lang="en-US" altLang="ja-JP" dirty="0" smtClean="0"/>
              <a:t> time</a:t>
            </a:r>
            <a:endParaRPr lang="en-US" altLang="ja-JP" b="1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5536" y="4326195"/>
            <a:ext cx="8280920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/>
              <a:t>An algorithm is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6600"/>
                </a:solidFill>
              </a:rPr>
              <a:t>output linear time </a:t>
            </a:r>
            <a:r>
              <a:rPr lang="en-US" altLang="ja-JP" dirty="0" smtClean="0"/>
              <a:t>if it terminates in </a:t>
            </a:r>
            <a:r>
              <a:rPr lang="en-US" altLang="ja-JP" b="1" dirty="0" smtClean="0">
                <a:solidFill>
                  <a:srgbClr val="0000FF"/>
                </a:solidFill>
              </a:rPr>
              <a:t>poly(n)N</a:t>
            </a:r>
            <a:r>
              <a:rPr lang="en-US" altLang="ja-JP" dirty="0" smtClean="0"/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382386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340768"/>
            <a:ext cx="9144000" cy="216024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0" indent="-742950" algn="ctr">
              <a:defRPr/>
            </a:pPr>
            <a:r>
              <a:rPr lang="en-US" altLang="ja-JP" sz="4000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/>
                <a:ea typeface="HGP創英角ﾎﾟｯﾌﾟ体"/>
                <a:cs typeface="+mj-cs"/>
              </a:rPr>
              <a:t>Exercises 1</a:t>
            </a:r>
          </a:p>
          <a:p>
            <a:pPr marL="742950" lvl="0" indent="-742950" algn="ctr">
              <a:defRPr/>
            </a:pPr>
            <a:endParaRPr lang="en-US" altLang="ja-JP" sz="4000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/>
              <a:ea typeface="HGP創英角ﾎﾟｯﾌﾟ体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47800"/>
            <a:ext cx="8497888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Enumeration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output all the solution to the given problem (exactly one for each)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Ex.)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Enumerate all paths from vertex 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s</a:t>
            </a:r>
            <a:r>
              <a:rPr lang="en-US" altLang="ja-JP" sz="2400" dirty="0" smtClean="0"/>
              <a:t> to vertex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t</a:t>
            </a:r>
            <a:r>
              <a:rPr lang="en-US" altLang="ja-JP" sz="2400" dirty="0" smtClean="0"/>
              <a:t> in a graph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enumerate all feasible solutions to a knapsack problem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An algorithm for solving an enumeration problem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 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dirty="0" smtClean="0"/>
              <a:t>enumeration algorithm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Enumerate?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263" y="1052513"/>
            <a:ext cx="8497887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Optimization finds only one best solution  (find an extreme case)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     </a:t>
            </a:r>
            <a:r>
              <a:rPr lang="ja-JP" altLang="en-US" sz="2400" dirty="0" smtClean="0">
                <a:sym typeface="Wingdings" pitchFamily="2" charset="2"/>
              </a:rPr>
              <a:t>　</a:t>
            </a:r>
            <a:r>
              <a:rPr lang="en-US" altLang="ja-JP" sz="2400" dirty="0" smtClean="0"/>
              <a:t>Enumeration finds all parts of the problem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However,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if data is incomplete, or the objective is not clear, the best solution would not be the best (sometimes, bad)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in sampling, or search, solutions should be many; we should completely find all solutions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we want to capture not global, but local structures of the data, we should enumerate all remarkable local structures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on the other hand, not good if a solution is output many times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755650" y="6207125"/>
            <a:ext cx="7345363" cy="4619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b="1" dirty="0"/>
              <a:t>Often, enumeration is important</a:t>
            </a:r>
            <a:endParaRPr lang="ja-JP" altLang="en-US" b="1" dirty="0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763713" y="1989138"/>
            <a:ext cx="2016125" cy="992187"/>
          </a:xfrm>
          <a:custGeom>
            <a:avLst/>
            <a:gdLst>
              <a:gd name="T0" fmla="*/ 363 w 1270"/>
              <a:gd name="T1" fmla="*/ 0 h 625"/>
              <a:gd name="T2" fmla="*/ 0 w 1270"/>
              <a:gd name="T3" fmla="*/ 499 h 625"/>
              <a:gd name="T4" fmla="*/ 320 w 1270"/>
              <a:gd name="T5" fmla="*/ 625 h 625"/>
              <a:gd name="T6" fmla="*/ 771 w 1270"/>
              <a:gd name="T7" fmla="*/ 558 h 625"/>
              <a:gd name="T8" fmla="*/ 579 w 1270"/>
              <a:gd name="T9" fmla="*/ 308 h 625"/>
              <a:gd name="T10" fmla="*/ 954 w 1270"/>
              <a:gd name="T11" fmla="*/ 433 h 625"/>
              <a:gd name="T12" fmla="*/ 1270 w 1270"/>
              <a:gd name="T13" fmla="*/ 137 h 625"/>
              <a:gd name="T14" fmla="*/ 877 w 1270"/>
              <a:gd name="T15" fmla="*/ 155 h 625"/>
              <a:gd name="T16" fmla="*/ 363 w 1270"/>
              <a:gd name="T17" fmla="*/ 0 h 6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70"/>
              <a:gd name="T28" fmla="*/ 0 h 625"/>
              <a:gd name="T29" fmla="*/ 1270 w 1270"/>
              <a:gd name="T30" fmla="*/ 625 h 6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70" h="625">
                <a:moveTo>
                  <a:pt x="363" y="0"/>
                </a:moveTo>
                <a:lnTo>
                  <a:pt x="0" y="499"/>
                </a:lnTo>
                <a:lnTo>
                  <a:pt x="320" y="625"/>
                </a:lnTo>
                <a:lnTo>
                  <a:pt x="771" y="558"/>
                </a:lnTo>
                <a:lnTo>
                  <a:pt x="579" y="308"/>
                </a:lnTo>
                <a:lnTo>
                  <a:pt x="954" y="433"/>
                </a:lnTo>
                <a:lnTo>
                  <a:pt x="1270" y="137"/>
                </a:lnTo>
                <a:lnTo>
                  <a:pt x="877" y="155"/>
                </a:lnTo>
                <a:lnTo>
                  <a:pt x="363" y="0"/>
                </a:lnTo>
                <a:close/>
              </a:path>
            </a:pathLst>
          </a:custGeom>
          <a:solidFill>
            <a:srgbClr val="CCFFCC"/>
          </a:solidFill>
          <a:ln w="19050" cap="flat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930775" y="2060575"/>
            <a:ext cx="2016125" cy="992188"/>
          </a:xfrm>
          <a:custGeom>
            <a:avLst/>
            <a:gdLst>
              <a:gd name="T0" fmla="*/ 363 w 1270"/>
              <a:gd name="T1" fmla="*/ 0 h 625"/>
              <a:gd name="T2" fmla="*/ 0 w 1270"/>
              <a:gd name="T3" fmla="*/ 499 h 625"/>
              <a:gd name="T4" fmla="*/ 320 w 1270"/>
              <a:gd name="T5" fmla="*/ 625 h 625"/>
              <a:gd name="T6" fmla="*/ 771 w 1270"/>
              <a:gd name="T7" fmla="*/ 558 h 625"/>
              <a:gd name="T8" fmla="*/ 579 w 1270"/>
              <a:gd name="T9" fmla="*/ 308 h 625"/>
              <a:gd name="T10" fmla="*/ 954 w 1270"/>
              <a:gd name="T11" fmla="*/ 433 h 625"/>
              <a:gd name="T12" fmla="*/ 1270 w 1270"/>
              <a:gd name="T13" fmla="*/ 137 h 625"/>
              <a:gd name="T14" fmla="*/ 877 w 1270"/>
              <a:gd name="T15" fmla="*/ 155 h 625"/>
              <a:gd name="T16" fmla="*/ 363 w 1270"/>
              <a:gd name="T17" fmla="*/ 0 h 6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70"/>
              <a:gd name="T28" fmla="*/ 0 h 625"/>
              <a:gd name="T29" fmla="*/ 1270 w 1270"/>
              <a:gd name="T30" fmla="*/ 625 h 6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70" h="625">
                <a:moveTo>
                  <a:pt x="363" y="0"/>
                </a:moveTo>
                <a:lnTo>
                  <a:pt x="0" y="499"/>
                </a:lnTo>
                <a:lnTo>
                  <a:pt x="320" y="625"/>
                </a:lnTo>
                <a:lnTo>
                  <a:pt x="771" y="558"/>
                </a:lnTo>
                <a:lnTo>
                  <a:pt x="579" y="308"/>
                </a:lnTo>
                <a:lnTo>
                  <a:pt x="954" y="433"/>
                </a:lnTo>
                <a:lnTo>
                  <a:pt x="1270" y="137"/>
                </a:lnTo>
                <a:lnTo>
                  <a:pt x="877" y="155"/>
                </a:lnTo>
                <a:lnTo>
                  <a:pt x="363" y="0"/>
                </a:lnTo>
                <a:close/>
              </a:path>
            </a:pathLst>
          </a:custGeom>
          <a:solidFill>
            <a:srgbClr val="CCFFCC"/>
          </a:solidFill>
          <a:ln w="19050" cap="flat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3706813" y="2132013"/>
            <a:ext cx="144462" cy="144462"/>
          </a:xfrm>
          <a:prstGeom prst="ellipse">
            <a:avLst/>
          </a:prstGeom>
          <a:solidFill>
            <a:srgbClr val="FF00FF"/>
          </a:solidFill>
          <a:ln w="190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859338" y="1989138"/>
            <a:ext cx="2160587" cy="1152525"/>
            <a:chOff x="2880" y="1344"/>
            <a:chExt cx="1361" cy="726"/>
          </a:xfrm>
        </p:grpSpPr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2880" y="1842"/>
              <a:ext cx="91" cy="91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3198" y="1979"/>
              <a:ext cx="91" cy="91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3651" y="1888"/>
              <a:ext cx="91" cy="91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3470" y="1661"/>
              <a:ext cx="91" cy="91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3832" y="1752"/>
              <a:ext cx="91" cy="91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4150" y="1480"/>
              <a:ext cx="91" cy="91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3742" y="1479"/>
              <a:ext cx="91" cy="91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3243" y="1344"/>
              <a:ext cx="91" cy="91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Typical Cases in Practice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569325" cy="5329238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Such motivations often arise in data analysis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cluster mining     (find (all) densely connected/related structures)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/>
              <a:t> similarity analysis    (where is similar, and where is not)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enumerate explanations / rules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(how to explain the data)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pattern mining</a:t>
            </a:r>
            <a:r>
              <a:rPr lang="ja-JP" altLang="en-US" sz="2400" dirty="0" smtClean="0"/>
              <a:t>　　 </a:t>
            </a:r>
            <a:r>
              <a:rPr lang="en-US" altLang="ja-JP" sz="2400" dirty="0" smtClean="0"/>
              <a:t>(local features are important)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substructure mining      (component structures of the data) 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Enumeration is efficient for these tasks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They have many solutions, we have to have efficient algorithms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We Can Use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5329237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Enumeration finds all solutions, therefore, 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＋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bad </a:t>
            </a:r>
            <a:r>
              <a:rPr lang="en-US" altLang="ja-JP" sz="2400" dirty="0" smtClean="0"/>
              <a:t>for those having </a:t>
            </a:r>
            <a:r>
              <a:rPr lang="en-US" altLang="ja-JP" sz="2400" dirty="0" smtClean="0"/>
              <a:t>numerous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solutions (</a:t>
            </a:r>
            <a:r>
              <a:rPr lang="ja-JP" altLang="en-US" sz="2400" dirty="0" smtClean="0"/>
              <a:t>≠ </a:t>
            </a:r>
            <a:r>
              <a:rPr lang="en-US" altLang="ja-JP" sz="2400" dirty="0" smtClean="0"/>
              <a:t>large scale data)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(implies badly modeled)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having relatively few solutions is fine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＋</a:t>
            </a:r>
            <a:r>
              <a:rPr lang="en-US" altLang="ja-JP" sz="2400" dirty="0" smtClean="0"/>
              <a:t> small problem, few variables </a:t>
            </a:r>
            <a:r>
              <a:rPr lang="en-US" altLang="ja-JP" sz="2400" dirty="0" smtClean="0">
                <a:sym typeface="Wingdings" pitchFamily="2" charset="2"/>
              </a:rPr>
              <a:t>  few solutions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＋</a:t>
            </a:r>
            <a:r>
              <a:rPr lang="en-US" altLang="ja-JP" sz="2400" dirty="0" smtClean="0"/>
              <a:t> good if we can control </a:t>
            </a:r>
            <a:r>
              <a:rPr lang="en-US" altLang="ja-JP" sz="2400" dirty="0" smtClean="0"/>
              <a:t>#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of </a:t>
            </a:r>
            <a:r>
              <a:rPr lang="en-US" altLang="ja-JP" sz="2400" dirty="0" smtClean="0"/>
              <a:t>solutions </a:t>
            </a:r>
            <a:r>
              <a:rPr lang="en-US" altLang="ja-JP" sz="2400" dirty="0" smtClean="0"/>
              <a:t>by parameters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dirty="0" smtClean="0"/>
              <a:t>          (such as, solution size, frequency, weights) 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＋</a:t>
            </a:r>
            <a:r>
              <a:rPr lang="en-US" altLang="ja-JP" sz="2400" dirty="0" smtClean="0"/>
              <a:t> unifying similar solutions into one is also good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Simple structures are easy to enumerate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Even difficult problems, brute force works for small problems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Tools with simple implementations would help research/business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Advantage of Algorithm Theory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23950"/>
            <a:ext cx="8821737" cy="19446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Approach from algorithm theory is efficient for large scale data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dirty="0" smtClean="0">
                <a:sym typeface="Wingdings" pitchFamily="2" charset="2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theoretically supported speed up bounds the increase of 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          computation time against the increase of the problem size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ym typeface="Wingdings" pitchFamily="2" charset="2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results of the computation are the same</a:t>
            </a:r>
            <a:endParaRPr lang="ja-JP" altLang="en-US" sz="2400" b="1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900113" y="6121400"/>
            <a:ext cx="7199312" cy="4619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/>
              <a:t>Acceleration increase as the increase of problem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2263" y="3573463"/>
            <a:ext cx="3786187" cy="2087562"/>
            <a:chOff x="158" y="2387"/>
            <a:chExt cx="2385" cy="1315"/>
          </a:xfrm>
        </p:grpSpPr>
        <p:sp>
          <p:nvSpPr>
            <p:cNvPr id="14351" name="Line 6"/>
            <p:cNvSpPr>
              <a:spLocks noChangeShapeType="1"/>
            </p:cNvSpPr>
            <p:nvPr/>
          </p:nvSpPr>
          <p:spPr bwMode="auto">
            <a:xfrm>
              <a:off x="158" y="3521"/>
              <a:ext cx="1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4352" name="Line 7"/>
            <p:cNvSpPr>
              <a:spLocks noChangeShapeType="1"/>
            </p:cNvSpPr>
            <p:nvPr/>
          </p:nvSpPr>
          <p:spPr bwMode="auto">
            <a:xfrm>
              <a:off x="384" y="2432"/>
              <a:ext cx="0" cy="1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14353" name="Line 8"/>
            <p:cNvSpPr>
              <a:spLocks noChangeShapeType="1"/>
            </p:cNvSpPr>
            <p:nvPr/>
          </p:nvSpPr>
          <p:spPr bwMode="auto">
            <a:xfrm flipV="1">
              <a:off x="384" y="2886"/>
              <a:ext cx="1134" cy="49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4354" name="Freeform 9"/>
            <p:cNvSpPr>
              <a:spLocks/>
            </p:cNvSpPr>
            <p:nvPr/>
          </p:nvSpPr>
          <p:spPr bwMode="auto">
            <a:xfrm>
              <a:off x="384" y="2523"/>
              <a:ext cx="1180" cy="960"/>
            </a:xfrm>
            <a:custGeom>
              <a:avLst/>
              <a:gdLst>
                <a:gd name="T0" fmla="*/ 0 w 1180"/>
                <a:gd name="T1" fmla="*/ 952 h 960"/>
                <a:gd name="T2" fmla="*/ 409 w 1180"/>
                <a:gd name="T3" fmla="*/ 907 h 960"/>
                <a:gd name="T4" fmla="*/ 862 w 1180"/>
                <a:gd name="T5" fmla="*/ 635 h 960"/>
                <a:gd name="T6" fmla="*/ 1180 w 1180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0"/>
                <a:gd name="T13" fmla="*/ 0 h 960"/>
                <a:gd name="T14" fmla="*/ 1180 w 118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0" h="960">
                  <a:moveTo>
                    <a:pt x="0" y="952"/>
                  </a:moveTo>
                  <a:cubicBezTo>
                    <a:pt x="132" y="956"/>
                    <a:pt x="265" y="960"/>
                    <a:pt x="409" y="907"/>
                  </a:cubicBezTo>
                  <a:cubicBezTo>
                    <a:pt x="553" y="854"/>
                    <a:pt x="734" y="786"/>
                    <a:pt x="862" y="635"/>
                  </a:cubicBezTo>
                  <a:cubicBezTo>
                    <a:pt x="990" y="484"/>
                    <a:pt x="1085" y="242"/>
                    <a:pt x="1180" y="0"/>
                  </a:cubicBezTo>
                </a:path>
              </a:pathLst>
            </a:custGeom>
            <a:noFill/>
            <a:ln w="31750" cap="flat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4355" name="AutoShape 10"/>
            <p:cNvSpPr>
              <a:spLocks/>
            </p:cNvSpPr>
            <p:nvPr/>
          </p:nvSpPr>
          <p:spPr bwMode="auto">
            <a:xfrm>
              <a:off x="1610" y="2523"/>
              <a:ext cx="91" cy="363"/>
            </a:xfrm>
            <a:prstGeom prst="rightBrace">
              <a:avLst>
                <a:gd name="adj1" fmla="val 33242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14356" name="Text Box 11"/>
            <p:cNvSpPr txBox="1">
              <a:spLocks noChangeArrowheads="1"/>
            </p:cNvSpPr>
            <p:nvPr/>
          </p:nvSpPr>
          <p:spPr bwMode="auto">
            <a:xfrm>
              <a:off x="520" y="2387"/>
              <a:ext cx="875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100 </a:t>
              </a:r>
              <a:r>
                <a:rPr lang="en-US" altLang="ja-JP" dirty="0"/>
                <a:t>items</a:t>
              </a:r>
              <a:endParaRPr lang="ja-JP" altLang="en-US" dirty="0"/>
            </a:p>
          </p:txBody>
        </p:sp>
        <p:sp>
          <p:nvSpPr>
            <p:cNvPr id="14357" name="Text Box 12"/>
            <p:cNvSpPr txBox="1">
              <a:spLocks noChangeArrowheads="1"/>
            </p:cNvSpPr>
            <p:nvPr/>
          </p:nvSpPr>
          <p:spPr bwMode="auto">
            <a:xfrm>
              <a:off x="1701" y="2568"/>
              <a:ext cx="842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2-3</a:t>
              </a:r>
              <a:r>
                <a:rPr lang="ja-JP" altLang="en-US" dirty="0" smtClean="0"/>
                <a:t> </a:t>
              </a:r>
              <a:r>
                <a:rPr lang="en-US" altLang="ja-JP" dirty="0"/>
                <a:t>times</a:t>
              </a:r>
              <a:endParaRPr lang="ja-JP" altLang="en-US" dirty="0"/>
            </a:p>
          </p:txBody>
        </p:sp>
      </p:grpSp>
      <p:sp>
        <p:nvSpPr>
          <p:cNvPr id="445453" name="AutoShape 13"/>
          <p:cNvSpPr>
            <a:spLocks noChangeArrowheads="1"/>
          </p:cNvSpPr>
          <p:nvPr/>
        </p:nvSpPr>
        <p:spPr bwMode="auto">
          <a:xfrm>
            <a:off x="3563938" y="4508500"/>
            <a:ext cx="792162" cy="503238"/>
          </a:xfrm>
          <a:prstGeom prst="rightArrow">
            <a:avLst>
              <a:gd name="adj1" fmla="val 50000"/>
              <a:gd name="adj2" fmla="val 39353"/>
            </a:avLst>
          </a:prstGeom>
          <a:solidFill>
            <a:srgbClr val="FF99CC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970463" y="3284538"/>
            <a:ext cx="3994150" cy="2376487"/>
            <a:chOff x="3086" y="2341"/>
            <a:chExt cx="2516" cy="1497"/>
          </a:xfrm>
        </p:grpSpPr>
        <p:sp>
          <p:nvSpPr>
            <p:cNvPr id="14344" name="Line 15"/>
            <p:cNvSpPr>
              <a:spLocks noChangeShapeType="1"/>
            </p:cNvSpPr>
            <p:nvPr/>
          </p:nvSpPr>
          <p:spPr bwMode="auto">
            <a:xfrm>
              <a:off x="3086" y="3657"/>
              <a:ext cx="1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4345" name="Line 16"/>
            <p:cNvSpPr>
              <a:spLocks noChangeShapeType="1"/>
            </p:cNvSpPr>
            <p:nvPr/>
          </p:nvSpPr>
          <p:spPr bwMode="auto">
            <a:xfrm>
              <a:off x="3312" y="2568"/>
              <a:ext cx="0" cy="1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14346" name="Line 17"/>
            <p:cNvSpPr>
              <a:spLocks noChangeShapeType="1"/>
            </p:cNvSpPr>
            <p:nvPr/>
          </p:nvSpPr>
          <p:spPr bwMode="auto">
            <a:xfrm flipV="1">
              <a:off x="3312" y="3566"/>
              <a:ext cx="1110" cy="4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14347" name="Freeform 18"/>
            <p:cNvSpPr>
              <a:spLocks/>
            </p:cNvSpPr>
            <p:nvPr/>
          </p:nvSpPr>
          <p:spPr bwMode="auto">
            <a:xfrm>
              <a:off x="3312" y="2659"/>
              <a:ext cx="1180" cy="960"/>
            </a:xfrm>
            <a:custGeom>
              <a:avLst/>
              <a:gdLst>
                <a:gd name="T0" fmla="*/ 0 w 1180"/>
                <a:gd name="T1" fmla="*/ 952 h 960"/>
                <a:gd name="T2" fmla="*/ 409 w 1180"/>
                <a:gd name="T3" fmla="*/ 907 h 960"/>
                <a:gd name="T4" fmla="*/ 862 w 1180"/>
                <a:gd name="T5" fmla="*/ 635 h 960"/>
                <a:gd name="T6" fmla="*/ 1180 w 1180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0"/>
                <a:gd name="T13" fmla="*/ 0 h 960"/>
                <a:gd name="T14" fmla="*/ 1180 w 118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0" h="960">
                  <a:moveTo>
                    <a:pt x="0" y="952"/>
                  </a:moveTo>
                  <a:cubicBezTo>
                    <a:pt x="132" y="956"/>
                    <a:pt x="265" y="960"/>
                    <a:pt x="409" y="907"/>
                  </a:cubicBezTo>
                  <a:cubicBezTo>
                    <a:pt x="553" y="854"/>
                    <a:pt x="734" y="786"/>
                    <a:pt x="862" y="635"/>
                  </a:cubicBezTo>
                  <a:cubicBezTo>
                    <a:pt x="990" y="484"/>
                    <a:pt x="1085" y="242"/>
                    <a:pt x="1180" y="0"/>
                  </a:cubicBezTo>
                </a:path>
              </a:pathLst>
            </a:custGeom>
            <a:noFill/>
            <a:ln w="31750" cap="flat" cmpd="sng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4348" name="AutoShape 19"/>
            <p:cNvSpPr>
              <a:spLocks/>
            </p:cNvSpPr>
            <p:nvPr/>
          </p:nvSpPr>
          <p:spPr bwMode="auto">
            <a:xfrm>
              <a:off x="4513" y="2659"/>
              <a:ext cx="136" cy="908"/>
            </a:xfrm>
            <a:prstGeom prst="rightBrace">
              <a:avLst>
                <a:gd name="adj1" fmla="val 55637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3425" y="2341"/>
              <a:ext cx="1359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1,000,000 </a:t>
              </a:r>
              <a:r>
                <a:rPr lang="en-US" altLang="ja-JP" dirty="0"/>
                <a:t>items</a:t>
              </a:r>
              <a:endParaRPr lang="ja-JP" altLang="en-US" dirty="0"/>
            </a:p>
          </p:txBody>
        </p:sp>
        <p:sp>
          <p:nvSpPr>
            <p:cNvPr id="14350" name="Text Box 21"/>
            <p:cNvSpPr txBox="1">
              <a:spLocks noChangeArrowheads="1"/>
            </p:cNvSpPr>
            <p:nvPr/>
          </p:nvSpPr>
          <p:spPr bwMode="auto">
            <a:xfrm>
              <a:off x="4740" y="2961"/>
              <a:ext cx="862" cy="52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dirty="0" smtClean="0"/>
                <a:t>10000</a:t>
              </a:r>
              <a:endParaRPr lang="en-US" altLang="ja-JP" dirty="0"/>
            </a:p>
            <a:p>
              <a:r>
                <a:rPr lang="en-US" altLang="ja-JP" dirty="0"/>
                <a:t>  times</a:t>
              </a:r>
              <a:endParaRPr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4" grpId="0" animBg="1"/>
      <p:bldP spid="4454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Theoretical Aspect of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81075"/>
            <a:ext cx="8642350" cy="5732463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/>
              <a:t>Problems of fundamental structures are almost solved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dirty="0" smtClean="0"/>
              <a:t>path, subtree, subgraph, connected component, clique,…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/>
              <a:t>Classes of poly-time isomorphism check are often solved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dirty="0" smtClean="0"/>
              <a:t>sequence, necklace, tree, maximal planer graph,…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/>
              <a:t>But, problems having tastes of applications are usually not solved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663300"/>
                </a:solidFill>
              </a:rPr>
              <a:t>　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－ </a:t>
            </a:r>
            <a:r>
              <a:rPr lang="en-US" altLang="ja-JP" sz="2400" dirty="0" smtClean="0"/>
              <a:t>patterns included in positive data but not in negative data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663300"/>
                </a:solidFill>
              </a:rPr>
              <a:t>　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－ </a:t>
            </a:r>
            <a:r>
              <a:rPr lang="en-US" altLang="ja-JP" sz="2400" dirty="0" smtClean="0"/>
              <a:t>reduction of complexity / practical computational costs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400" b="1" dirty="0" smtClean="0">
              <a:solidFill>
                <a:srgbClr val="008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/>
              <a:t>Problems of slight complicated structures </a:t>
            </a:r>
            <a:r>
              <a:rPr lang="en-US" altLang="ja-JP" sz="2400" dirty="0" smtClean="0"/>
              <a:t>also </a:t>
            </a:r>
            <a:r>
              <a:rPr lang="en-US" altLang="ja-JP" sz="2400" dirty="0" smtClean="0"/>
              <a:t>have not been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solved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663300"/>
                </a:solidFill>
              </a:rPr>
              <a:t>　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－ </a:t>
            </a:r>
            <a:r>
              <a:rPr lang="en-US" altLang="ja-JP" sz="2400" dirty="0" smtClean="0"/>
              <a:t>graph classes such as </a:t>
            </a:r>
            <a:r>
              <a:rPr lang="en-US" altLang="ja-JP" sz="2400" dirty="0" err="1" smtClean="0"/>
              <a:t>chordal</a:t>
            </a:r>
            <a:r>
              <a:rPr lang="en-US" altLang="ja-JP" sz="2400" dirty="0" smtClean="0"/>
              <a:t> graphs / interval graphs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663300"/>
                </a:solidFill>
              </a:rPr>
              <a:t>　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－ </a:t>
            </a:r>
            <a:r>
              <a:rPr lang="en-US" altLang="ja-JP" sz="2400" dirty="0" smtClean="0"/>
              <a:t>ambiguous constraints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663300"/>
                </a:solidFill>
              </a:rPr>
              <a:t>　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－ </a:t>
            </a:r>
            <a:r>
              <a:rPr lang="en-US" altLang="ja-JP" sz="2400" dirty="0" smtClean="0"/>
              <a:t>heterogeneous constraints  (class + weights + constraints)</a:t>
            </a:r>
            <a:endParaRPr lang="ja-JP" alt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Advantages for Application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25538"/>
            <a:ext cx="8497888" cy="54006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/>
              <a:t>Enumeration introduces completeness of solutions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R</a:t>
            </a:r>
            <a:r>
              <a:rPr lang="en-US" altLang="ja-JP" sz="2400" dirty="0" smtClean="0"/>
              <a:t>anking/comparison can evaluate the quality of methods exactly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  </a:t>
            </a:r>
            <a:r>
              <a:rPr lang="en-US" altLang="ja-JP" sz="2400" dirty="0" smtClean="0"/>
              <a:t>We can evaluate the solution of small problems by a method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spcBef>
                <a:spcPct val="0"/>
              </a:spcBef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Various </a:t>
            </a:r>
            <a:r>
              <a:rPr lang="en-US" altLang="ja-JP" sz="2400" dirty="0" smtClean="0"/>
              <a:t>structures / solutions are obtained in short time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Enumeration + candidate squeeze is a robust method against the changes of models / constraints</a:t>
            </a:r>
            <a:endParaRPr lang="ja-JP" altLang="en-US" sz="2400" dirty="0" smtClean="0"/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dirty="0" smtClean="0">
                <a:sym typeface="Wingdings" pitchFamily="2" charset="2"/>
              </a:rPr>
              <a:t>Good tools can be re-used in many applications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dirty="0" smtClean="0">
                <a:sym typeface="Wingdings" pitchFamily="2" charset="2"/>
              </a:rPr>
              <a:t>T</a:t>
            </a:r>
            <a:r>
              <a:rPr lang="en-US" altLang="ja-JP" sz="2400" dirty="0" smtClean="0"/>
              <a:t>rial of an analysis, and extension of research become easy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F</a:t>
            </a:r>
            <a:r>
              <a:rPr lang="en-US" altLang="ja-JP" sz="2400" dirty="0" smtClean="0"/>
              <a:t>ast computation can handle huge data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ja-JP" altLang="en-US" sz="2400" dirty="0" smtClean="0"/>
          </a:p>
        </p:txBody>
      </p:sp>
      <p:sp>
        <p:nvSpPr>
          <p:cNvPr id="2" name="フリーフォーム 1"/>
          <p:cNvSpPr/>
          <p:nvPr/>
        </p:nvSpPr>
        <p:spPr bwMode="auto">
          <a:xfrm>
            <a:off x="7658365" y="2348880"/>
            <a:ext cx="1306123" cy="1224136"/>
          </a:xfrm>
          <a:custGeom>
            <a:avLst/>
            <a:gdLst>
              <a:gd name="connsiteX0" fmla="*/ 272375 w 1070043"/>
              <a:gd name="connsiteY0" fmla="*/ 0 h 700391"/>
              <a:gd name="connsiteX1" fmla="*/ 223736 w 1070043"/>
              <a:gd name="connsiteY1" fmla="*/ 369651 h 700391"/>
              <a:gd name="connsiteX2" fmla="*/ 0 w 1070043"/>
              <a:gd name="connsiteY2" fmla="*/ 700391 h 700391"/>
              <a:gd name="connsiteX3" fmla="*/ 1070043 w 1070043"/>
              <a:gd name="connsiteY3" fmla="*/ 700391 h 700391"/>
              <a:gd name="connsiteX4" fmla="*/ 573932 w 1070043"/>
              <a:gd name="connsiteY4" fmla="*/ 418289 h 700391"/>
              <a:gd name="connsiteX5" fmla="*/ 272375 w 1070043"/>
              <a:gd name="connsiteY5" fmla="*/ 0 h 70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0043" h="700391">
                <a:moveTo>
                  <a:pt x="272375" y="0"/>
                </a:moveTo>
                <a:lnTo>
                  <a:pt x="223736" y="369651"/>
                </a:lnTo>
                <a:lnTo>
                  <a:pt x="0" y="700391"/>
                </a:lnTo>
                <a:lnTo>
                  <a:pt x="1070043" y="700391"/>
                </a:lnTo>
                <a:lnTo>
                  <a:pt x="573932" y="418289"/>
                </a:lnTo>
                <a:lnTo>
                  <a:pt x="27237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" name="楕円 2"/>
          <p:cNvSpPr/>
          <p:nvPr/>
        </p:nvSpPr>
        <p:spPr bwMode="auto">
          <a:xfrm>
            <a:off x="7884368" y="2276872"/>
            <a:ext cx="216024" cy="21602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いつもの">
      <a:majorFont>
        <a:latin typeface="HGP創英角ﾎﾟｯﾌﾟ体"/>
        <a:ea typeface="HGP創英角ﾎﾟｯﾌﾟ体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44450" cap="flat" cmpd="thickThin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44450" cap="flat" cmpd="thickThin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38310</TotalTime>
  <Words>725</Words>
  <Application>Microsoft Office PowerPoint</Application>
  <PresentationFormat>画面に合わせる (4:3)</PresentationFormat>
  <Paragraphs>265</Paragraphs>
  <Slides>27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3" baseType="lpstr">
      <vt:lpstr>HGP創英角ﾎﾟｯﾌﾟ体</vt:lpstr>
      <vt:lpstr>ＭＳ Ｐゴシック</vt:lpstr>
      <vt:lpstr>ＭＳ Ｐ明朝</vt:lpstr>
      <vt:lpstr>Times New Roman</vt:lpstr>
      <vt:lpstr>Wingdings</vt:lpstr>
      <vt:lpstr>標準デザイン</vt:lpstr>
      <vt:lpstr>Output Sensitive Enumeration</vt:lpstr>
      <vt:lpstr>1-1  Essence of Enumeration - when it works -</vt:lpstr>
      <vt:lpstr>Definition</vt:lpstr>
      <vt:lpstr>Why Enumerate?</vt:lpstr>
      <vt:lpstr>Typical Cases in Practice</vt:lpstr>
      <vt:lpstr>When We Can Use</vt:lpstr>
      <vt:lpstr>Advantage of Algorithm Theory</vt:lpstr>
      <vt:lpstr>Theoretical Aspect of Enumeration</vt:lpstr>
      <vt:lpstr>Advantages for Application</vt:lpstr>
      <vt:lpstr>The Coming Research on Theory</vt:lpstr>
      <vt:lpstr>1-2　Difficulty of Enumeration - how to brute force -</vt:lpstr>
      <vt:lpstr>Can We Enumerate?</vt:lpstr>
      <vt:lpstr>Difficulty of Enumeration</vt:lpstr>
      <vt:lpstr>Difficulty on Duplication  </vt:lpstr>
      <vt:lpstr>For Real-World Problems</vt:lpstr>
      <vt:lpstr>Difficulty on Isomorphism</vt:lpstr>
      <vt:lpstr>When Isomorphism is Hard</vt:lpstr>
      <vt:lpstr>Difficulty on Search</vt:lpstr>
      <vt:lpstr>“Finding One Solution” is Hard</vt:lpstr>
      <vt:lpstr>“Finding One Solution” is Easy</vt:lpstr>
      <vt:lpstr>Move Efficiently</vt:lpstr>
      <vt:lpstr>Fast Computation</vt:lpstr>
      <vt:lpstr>1-3  Complexity </vt:lpstr>
      <vt:lpstr>Evaluate the Complexity</vt:lpstr>
      <vt:lpstr>Complexity on Enumeration</vt:lpstr>
      <vt:lpstr>Output Polynomiality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宇野毅明</cp:lastModifiedBy>
  <cp:revision>765</cp:revision>
  <dcterms:created xsi:type="dcterms:W3CDTF">1601-01-01T00:00:00Z</dcterms:created>
  <dcterms:modified xsi:type="dcterms:W3CDTF">2018-06-11T05:33:45Z</dcterms:modified>
</cp:coreProperties>
</file>