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338" r:id="rId2"/>
    <p:sldId id="304" r:id="rId3"/>
    <p:sldId id="326" r:id="rId4"/>
    <p:sldId id="413" r:id="rId5"/>
    <p:sldId id="375" r:id="rId6"/>
    <p:sldId id="426" r:id="rId7"/>
    <p:sldId id="327" r:id="rId8"/>
    <p:sldId id="328" r:id="rId9"/>
    <p:sldId id="297" r:id="rId10"/>
    <p:sldId id="339" r:id="rId11"/>
    <p:sldId id="417" r:id="rId12"/>
    <p:sldId id="415" r:id="rId13"/>
    <p:sldId id="416" r:id="rId14"/>
    <p:sldId id="414" r:id="rId15"/>
    <p:sldId id="281" r:id="rId16"/>
    <p:sldId id="292" r:id="rId17"/>
    <p:sldId id="299" r:id="rId18"/>
    <p:sldId id="302" r:id="rId19"/>
    <p:sldId id="277" r:id="rId20"/>
    <p:sldId id="418" r:id="rId21"/>
    <p:sldId id="433" r:id="rId22"/>
    <p:sldId id="300" r:id="rId23"/>
    <p:sldId id="420" r:id="rId24"/>
    <p:sldId id="301" r:id="rId25"/>
    <p:sldId id="421" r:id="rId26"/>
    <p:sldId id="378" r:id="rId27"/>
    <p:sldId id="379" r:id="rId28"/>
    <p:sldId id="422" r:id="rId29"/>
    <p:sldId id="423" r:id="rId30"/>
    <p:sldId id="278" r:id="rId31"/>
    <p:sldId id="341" r:id="rId32"/>
    <p:sldId id="363" r:id="rId33"/>
    <p:sldId id="288" r:id="rId34"/>
    <p:sldId id="358" r:id="rId35"/>
    <p:sldId id="359" r:id="rId36"/>
    <p:sldId id="361" r:id="rId37"/>
    <p:sldId id="360" r:id="rId38"/>
    <p:sldId id="362" r:id="rId39"/>
    <p:sldId id="303" r:id="rId40"/>
    <p:sldId id="432" r:id="rId41"/>
    <p:sldId id="434" r:id="rId42"/>
    <p:sldId id="441" r:id="rId43"/>
    <p:sldId id="437" r:id="rId44"/>
    <p:sldId id="435" r:id="rId45"/>
    <p:sldId id="436" r:id="rId46"/>
    <p:sldId id="440" r:id="rId47"/>
    <p:sldId id="438" r:id="rId48"/>
    <p:sldId id="439" r:id="rId49"/>
    <p:sldId id="380" r:id="rId50"/>
    <p:sldId id="290" r:id="rId51"/>
    <p:sldId id="427" r:id="rId52"/>
    <p:sldId id="428" r:id="rId53"/>
    <p:sldId id="431" r:id="rId54"/>
    <p:sldId id="429" r:id="rId55"/>
    <p:sldId id="409" r:id="rId56"/>
    <p:sldId id="410" r:id="rId57"/>
    <p:sldId id="412" r:id="rId58"/>
    <p:sldId id="365" r:id="rId59"/>
    <p:sldId id="419" r:id="rId60"/>
    <p:sldId id="366" r:id="rId61"/>
    <p:sldId id="367" r:id="rId62"/>
    <p:sldId id="385" r:id="rId63"/>
    <p:sldId id="368" r:id="rId64"/>
    <p:sldId id="369" r:id="rId65"/>
    <p:sldId id="370" r:id="rId66"/>
    <p:sldId id="430" r:id="rId6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FF00"/>
    <a:srgbClr val="FF9900"/>
    <a:srgbClr val="33CC33"/>
    <a:srgbClr val="66FF33"/>
    <a:srgbClr val="669900"/>
    <a:srgbClr val="CCCC00"/>
    <a:srgbClr val="00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5" autoAdjust="0"/>
    <p:restoredTop sz="94656" autoAdjust="0"/>
  </p:normalViewPr>
  <p:slideViewPr>
    <p:cSldViewPr>
      <p:cViewPr varScale="1">
        <p:scale>
          <a:sx n="82" d="100"/>
          <a:sy n="82" d="100"/>
        </p:scale>
        <p:origin x="18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97F8E67-90AC-40AD-8304-7C067103EF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14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958A-8B37-4D98-BE6A-D7BCE97A3EE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39AFF-9929-4690-8873-65A9F80814C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84CCF-EA0A-4FC7-991F-283FCE69FEF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3A39-BC2D-4582-866B-9A78B5F0B2A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C7AE9-C5C7-4AD4-A25F-ED24BF470C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F4113-6657-459C-BC75-9A34894563D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C822C-DBA2-401F-98C3-213AB95B89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DDE0A-E86E-4406-BB92-8F7E6F8F3EE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5AC7-00CB-4063-B38A-5511BCD29B1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F2B7-DF97-4E86-AD54-B6B083E0BAA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06326-81D6-4869-9CA9-E190EDC3DEB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C0C7572-3BD4-4592-B552-51AB70357E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HGP創英角ﾎﾟｯﾌﾟ体" pitchFamily="50" charset="-128"/>
          <a:ea typeface="HGP創英角ﾎﾟｯﾌﾟ体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Output Sensitive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4077072"/>
            <a:ext cx="7344816" cy="1910878"/>
          </a:xfrm>
        </p:spPr>
        <p:txBody>
          <a:bodyPr/>
          <a:lstStyle/>
          <a:p>
            <a:pPr eaLnBrk="1" hangingPunct="1"/>
            <a:r>
              <a:rPr lang="en-US" altLang="ja-JP" sz="2800" dirty="0" smtClean="0"/>
              <a:t>Divide and Conquer</a:t>
            </a:r>
          </a:p>
          <a:p>
            <a:pPr eaLnBrk="1" hangingPunct="1"/>
            <a:r>
              <a:rPr lang="en-US" altLang="ja-JP" sz="2800" dirty="0" smtClean="0"/>
              <a:t>Backtracking</a:t>
            </a:r>
          </a:p>
          <a:p>
            <a:pPr eaLnBrk="1" hangingPunct="1"/>
            <a:r>
              <a:rPr lang="en-US" altLang="ja-JP" sz="2800" dirty="0" smtClean="0"/>
              <a:t>Backtracking for </a:t>
            </a:r>
            <a:r>
              <a:rPr lang="en-US" altLang="ja-JP" sz="2800" dirty="0" err="1"/>
              <a:t>M</a:t>
            </a:r>
            <a:r>
              <a:rPr lang="en-US" altLang="ja-JP" sz="2800" smtClean="0"/>
              <a:t>aximals</a:t>
            </a:r>
            <a:endParaRPr lang="en-US" altLang="ja-JP" sz="2800" dirty="0" smtClean="0"/>
          </a:p>
          <a:p>
            <a:pPr eaLnBrk="1" hangingPunct="1"/>
            <a:r>
              <a:rPr lang="en-US" altLang="ja-JP" sz="2800" dirty="0" smtClean="0"/>
              <a:t>Binary Partition (</a:t>
            </a:r>
            <a:r>
              <a:rPr lang="en-US" altLang="ja-JP" sz="2800" dirty="0" err="1" smtClean="0"/>
              <a:t>st</a:t>
            </a:r>
            <a:r>
              <a:rPr lang="en-US" altLang="ja-JP" sz="2800" dirty="0" smtClean="0"/>
              <a:t>-path, matching)</a:t>
            </a:r>
          </a:p>
          <a:p>
            <a:pPr eaLnBrk="1" hangingPunct="1"/>
            <a:r>
              <a:rPr lang="en-US" altLang="ja-JP" sz="2800" dirty="0" smtClean="0"/>
              <a:t>Seeing Difficulty on Binary Partition</a:t>
            </a:r>
          </a:p>
          <a:p>
            <a:pPr eaLnBrk="1" hangingPunct="1">
              <a:buNone/>
            </a:pPr>
            <a:endParaRPr lang="en-US" altLang="ja-JP" sz="2800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060848"/>
            <a:ext cx="9144000" cy="1584176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kumimoji="1" lang="en-US" altLang="ja-JP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 Basic </a:t>
            </a:r>
            <a:r>
              <a:rPr lang="en-US" altLang="ja-JP" sz="4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Algorithms</a:t>
            </a:r>
            <a:r>
              <a:rPr kumimoji="1" lang="en-US" altLang="ja-JP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1" lang="ja-JP" altLang="en-US" sz="4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2-2  Backtracking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楕円 46"/>
          <p:cNvSpPr/>
          <p:nvPr/>
        </p:nvSpPr>
        <p:spPr bwMode="auto">
          <a:xfrm>
            <a:off x="7099647" y="2060847"/>
            <a:ext cx="1550814" cy="1492809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5296594" y="2189435"/>
            <a:ext cx="1676053" cy="1815630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Backtracking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Consider a monotone set (independent) system, for example cliques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Clique: </a:t>
            </a:r>
            <a:r>
              <a:rPr lang="en-US" altLang="ja-JP" sz="2400" dirty="0" smtClean="0"/>
              <a:t>a subgraph in which any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vertex pair is connected by an edge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A clique is found by iteratively adding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vertices, with passing through only cliques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Ex.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2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6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4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8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So, starting from the empty set, and iteratively adding vertices, every time we can find a clique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 flipV="1">
            <a:off x="7132985" y="3645173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9" name="Line 27"/>
          <p:cNvSpPr>
            <a:spLocks noChangeShapeType="1"/>
          </p:cNvSpPr>
          <p:nvPr/>
        </p:nvSpPr>
        <p:spPr bwMode="auto">
          <a:xfrm flipH="1">
            <a:off x="5909022" y="2710135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7618760" y="3319735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7390160" y="2710135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V="1">
            <a:off x="5940772" y="3395935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5764560" y="2565673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7390160" y="232913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5" name="Line 33"/>
          <p:cNvSpPr>
            <a:spLocks noChangeShapeType="1"/>
          </p:cNvSpPr>
          <p:nvPr/>
        </p:nvSpPr>
        <p:spPr bwMode="auto">
          <a:xfrm flipH="1">
            <a:off x="5477222" y="2710135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5548660" y="3213373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7" name="Line 35"/>
          <p:cNvSpPr>
            <a:spLocks noChangeShapeType="1"/>
          </p:cNvSpPr>
          <p:nvPr/>
        </p:nvSpPr>
        <p:spPr bwMode="auto">
          <a:xfrm flipH="1">
            <a:off x="7085360" y="2710135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8" name="Line 36"/>
          <p:cNvSpPr>
            <a:spLocks noChangeShapeType="1"/>
          </p:cNvSpPr>
          <p:nvPr/>
        </p:nvSpPr>
        <p:spPr bwMode="auto">
          <a:xfrm>
            <a:off x="5477222" y="3213373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9" name="Line 37"/>
          <p:cNvSpPr>
            <a:spLocks noChangeShapeType="1"/>
          </p:cNvSpPr>
          <p:nvPr/>
        </p:nvSpPr>
        <p:spPr bwMode="auto">
          <a:xfrm flipH="1" flipV="1">
            <a:off x="5764560" y="2492648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 flipV="1">
            <a:off x="7085360" y="331973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>
            <a:off x="6475760" y="3395935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H="1">
            <a:off x="6475760" y="2710135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>
            <a:off x="5764560" y="2565673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7390160" y="2710135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5" name="Oval 43"/>
          <p:cNvSpPr>
            <a:spLocks noChangeArrowheads="1"/>
          </p:cNvSpPr>
          <p:nvPr/>
        </p:nvSpPr>
        <p:spPr bwMode="auto">
          <a:xfrm>
            <a:off x="7237760" y="25577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6" name="Line 44"/>
          <p:cNvSpPr>
            <a:spLocks noChangeShapeType="1"/>
          </p:cNvSpPr>
          <p:nvPr/>
        </p:nvSpPr>
        <p:spPr bwMode="auto">
          <a:xfrm flipH="1">
            <a:off x="5485160" y="261806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 flipV="1">
            <a:off x="8317260" y="2926035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 flipV="1">
            <a:off x="7596535" y="2926035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8028335" y="2349773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0" name="Line 48"/>
          <p:cNvSpPr>
            <a:spLocks noChangeShapeType="1"/>
          </p:cNvSpPr>
          <p:nvPr/>
        </p:nvSpPr>
        <p:spPr bwMode="auto">
          <a:xfrm flipH="1" flipV="1">
            <a:off x="7020272" y="2060848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 flipH="1">
            <a:off x="5796310" y="2060848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2" name="Line 50"/>
          <p:cNvSpPr>
            <a:spLocks noChangeShapeType="1"/>
          </p:cNvSpPr>
          <p:nvPr/>
        </p:nvSpPr>
        <p:spPr bwMode="auto">
          <a:xfrm flipH="1">
            <a:off x="6661497" y="2060848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3" name="Line 51"/>
          <p:cNvSpPr>
            <a:spLocks noChangeShapeType="1"/>
          </p:cNvSpPr>
          <p:nvPr/>
        </p:nvSpPr>
        <p:spPr bwMode="auto">
          <a:xfrm flipH="1">
            <a:off x="7596535" y="2349773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4" name="Freeform 52"/>
          <p:cNvSpPr>
            <a:spLocks/>
          </p:cNvSpPr>
          <p:nvPr/>
        </p:nvSpPr>
        <p:spPr bwMode="auto">
          <a:xfrm>
            <a:off x="5940772" y="3645173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5" name="Oval 53"/>
          <p:cNvSpPr>
            <a:spLocks noChangeArrowheads="1"/>
          </p:cNvSpPr>
          <p:nvPr/>
        </p:nvSpPr>
        <p:spPr bwMode="auto">
          <a:xfrm>
            <a:off x="6475760" y="25577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6932960" y="355627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37" name="Oval 55"/>
          <p:cNvSpPr>
            <a:spLocks noChangeArrowheads="1"/>
          </p:cNvSpPr>
          <p:nvPr/>
        </p:nvSpPr>
        <p:spPr bwMode="auto">
          <a:xfrm>
            <a:off x="6323360" y="32435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38" name="Oval 56"/>
          <p:cNvSpPr>
            <a:spLocks noChangeArrowheads="1"/>
          </p:cNvSpPr>
          <p:nvPr/>
        </p:nvSpPr>
        <p:spPr bwMode="auto">
          <a:xfrm>
            <a:off x="7466360" y="31673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39" name="Oval 57"/>
          <p:cNvSpPr>
            <a:spLocks noChangeArrowheads="1"/>
          </p:cNvSpPr>
          <p:nvPr/>
        </p:nvSpPr>
        <p:spPr bwMode="auto">
          <a:xfrm>
            <a:off x="5332760" y="30149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" name="Oval 58"/>
          <p:cNvSpPr>
            <a:spLocks noChangeArrowheads="1"/>
          </p:cNvSpPr>
          <p:nvPr/>
        </p:nvSpPr>
        <p:spPr bwMode="auto">
          <a:xfrm>
            <a:off x="8228360" y="2781573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1" name="Oval 59"/>
          <p:cNvSpPr>
            <a:spLocks noChangeArrowheads="1"/>
          </p:cNvSpPr>
          <p:nvPr/>
        </p:nvSpPr>
        <p:spPr bwMode="auto">
          <a:xfrm>
            <a:off x="5653435" y="24053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2" name="Oval 60"/>
          <p:cNvSpPr>
            <a:spLocks noChangeArrowheads="1"/>
          </p:cNvSpPr>
          <p:nvPr/>
        </p:nvSpPr>
        <p:spPr bwMode="auto">
          <a:xfrm>
            <a:off x="6877397" y="191797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3" name="Oval 61"/>
          <p:cNvSpPr>
            <a:spLocks noChangeArrowheads="1"/>
          </p:cNvSpPr>
          <p:nvPr/>
        </p:nvSpPr>
        <p:spPr bwMode="auto">
          <a:xfrm>
            <a:off x="7867997" y="21894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4" name="Oval 62"/>
          <p:cNvSpPr>
            <a:spLocks noChangeArrowheads="1"/>
          </p:cNvSpPr>
          <p:nvPr/>
        </p:nvSpPr>
        <p:spPr bwMode="auto">
          <a:xfrm>
            <a:off x="8172797" y="34848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5" name="Oval 63"/>
          <p:cNvSpPr>
            <a:spLocks noChangeArrowheads="1"/>
          </p:cNvSpPr>
          <p:nvPr/>
        </p:nvSpPr>
        <p:spPr bwMode="auto">
          <a:xfrm>
            <a:off x="5780435" y="362929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2578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楕円 46"/>
          <p:cNvSpPr/>
          <p:nvPr/>
        </p:nvSpPr>
        <p:spPr bwMode="auto">
          <a:xfrm>
            <a:off x="7099647" y="2060847"/>
            <a:ext cx="1550814" cy="1492809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5296594" y="2189435"/>
            <a:ext cx="1676053" cy="1815630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Duplication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By naively adding vertices, we generate a clique several times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2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6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4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8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2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6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8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4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4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6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8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…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Some idea to avoid duplications is necessary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/>
              <a:t>Define a rule;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add only vertices whose indies are larger than any of the clique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Then, duplication never happens                   </a:t>
            </a:r>
            <a:r>
              <a:rPr lang="en-US" altLang="ja-JP" sz="2400" b="1" dirty="0">
                <a:solidFill>
                  <a:srgbClr val="0000FF"/>
                </a:solidFill>
              </a:rPr>
              <a:t>2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4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6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8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 flipV="1">
            <a:off x="7132985" y="3645173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9" name="Line 27"/>
          <p:cNvSpPr>
            <a:spLocks noChangeShapeType="1"/>
          </p:cNvSpPr>
          <p:nvPr/>
        </p:nvSpPr>
        <p:spPr bwMode="auto">
          <a:xfrm flipH="1">
            <a:off x="5909022" y="2710135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7618760" y="3319735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7390160" y="2710135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V="1">
            <a:off x="5940772" y="3395935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5764560" y="2565673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7390160" y="232913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5" name="Line 33"/>
          <p:cNvSpPr>
            <a:spLocks noChangeShapeType="1"/>
          </p:cNvSpPr>
          <p:nvPr/>
        </p:nvSpPr>
        <p:spPr bwMode="auto">
          <a:xfrm flipH="1">
            <a:off x="5477222" y="2710135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5548660" y="3213373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7" name="Line 35"/>
          <p:cNvSpPr>
            <a:spLocks noChangeShapeType="1"/>
          </p:cNvSpPr>
          <p:nvPr/>
        </p:nvSpPr>
        <p:spPr bwMode="auto">
          <a:xfrm flipH="1">
            <a:off x="7085360" y="2710135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8" name="Line 36"/>
          <p:cNvSpPr>
            <a:spLocks noChangeShapeType="1"/>
          </p:cNvSpPr>
          <p:nvPr/>
        </p:nvSpPr>
        <p:spPr bwMode="auto">
          <a:xfrm>
            <a:off x="5477222" y="3213373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9" name="Line 37"/>
          <p:cNvSpPr>
            <a:spLocks noChangeShapeType="1"/>
          </p:cNvSpPr>
          <p:nvPr/>
        </p:nvSpPr>
        <p:spPr bwMode="auto">
          <a:xfrm flipH="1" flipV="1">
            <a:off x="5764560" y="2492648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 flipV="1">
            <a:off x="7085360" y="3319735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>
            <a:off x="6475760" y="3395935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H="1">
            <a:off x="6475760" y="2710135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>
            <a:off x="5764560" y="2565673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7390160" y="2710135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5" name="Oval 43"/>
          <p:cNvSpPr>
            <a:spLocks noChangeArrowheads="1"/>
          </p:cNvSpPr>
          <p:nvPr/>
        </p:nvSpPr>
        <p:spPr bwMode="auto">
          <a:xfrm>
            <a:off x="7237760" y="25577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6" name="Line 44"/>
          <p:cNvSpPr>
            <a:spLocks noChangeShapeType="1"/>
          </p:cNvSpPr>
          <p:nvPr/>
        </p:nvSpPr>
        <p:spPr bwMode="auto">
          <a:xfrm flipH="1">
            <a:off x="5485160" y="2618060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 flipV="1">
            <a:off x="8317260" y="2926035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 flipV="1">
            <a:off x="7596535" y="2926035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8028335" y="2349773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0" name="Line 48"/>
          <p:cNvSpPr>
            <a:spLocks noChangeShapeType="1"/>
          </p:cNvSpPr>
          <p:nvPr/>
        </p:nvSpPr>
        <p:spPr bwMode="auto">
          <a:xfrm flipH="1" flipV="1">
            <a:off x="7020272" y="2060848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 flipH="1">
            <a:off x="5796310" y="2060848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2" name="Line 50"/>
          <p:cNvSpPr>
            <a:spLocks noChangeShapeType="1"/>
          </p:cNvSpPr>
          <p:nvPr/>
        </p:nvSpPr>
        <p:spPr bwMode="auto">
          <a:xfrm flipH="1">
            <a:off x="6661497" y="2060848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3" name="Line 51"/>
          <p:cNvSpPr>
            <a:spLocks noChangeShapeType="1"/>
          </p:cNvSpPr>
          <p:nvPr/>
        </p:nvSpPr>
        <p:spPr bwMode="auto">
          <a:xfrm flipH="1">
            <a:off x="7596535" y="2349773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4" name="Freeform 52"/>
          <p:cNvSpPr>
            <a:spLocks/>
          </p:cNvSpPr>
          <p:nvPr/>
        </p:nvSpPr>
        <p:spPr bwMode="auto">
          <a:xfrm>
            <a:off x="5940772" y="3645173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5" name="Oval 53"/>
          <p:cNvSpPr>
            <a:spLocks noChangeArrowheads="1"/>
          </p:cNvSpPr>
          <p:nvPr/>
        </p:nvSpPr>
        <p:spPr bwMode="auto">
          <a:xfrm>
            <a:off x="6475760" y="25577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6932960" y="355627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37" name="Oval 55"/>
          <p:cNvSpPr>
            <a:spLocks noChangeArrowheads="1"/>
          </p:cNvSpPr>
          <p:nvPr/>
        </p:nvSpPr>
        <p:spPr bwMode="auto">
          <a:xfrm>
            <a:off x="6323360" y="32435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38" name="Oval 56"/>
          <p:cNvSpPr>
            <a:spLocks noChangeArrowheads="1"/>
          </p:cNvSpPr>
          <p:nvPr/>
        </p:nvSpPr>
        <p:spPr bwMode="auto">
          <a:xfrm>
            <a:off x="7466360" y="31673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39" name="Oval 57"/>
          <p:cNvSpPr>
            <a:spLocks noChangeArrowheads="1"/>
          </p:cNvSpPr>
          <p:nvPr/>
        </p:nvSpPr>
        <p:spPr bwMode="auto">
          <a:xfrm>
            <a:off x="5332760" y="30149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" name="Oval 58"/>
          <p:cNvSpPr>
            <a:spLocks noChangeArrowheads="1"/>
          </p:cNvSpPr>
          <p:nvPr/>
        </p:nvSpPr>
        <p:spPr bwMode="auto">
          <a:xfrm>
            <a:off x="8228360" y="2781573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1" name="Oval 59"/>
          <p:cNvSpPr>
            <a:spLocks noChangeArrowheads="1"/>
          </p:cNvSpPr>
          <p:nvPr/>
        </p:nvSpPr>
        <p:spPr bwMode="auto">
          <a:xfrm>
            <a:off x="5653435" y="24053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2" name="Oval 60"/>
          <p:cNvSpPr>
            <a:spLocks noChangeArrowheads="1"/>
          </p:cNvSpPr>
          <p:nvPr/>
        </p:nvSpPr>
        <p:spPr bwMode="auto">
          <a:xfrm>
            <a:off x="6877397" y="191797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3" name="Oval 61"/>
          <p:cNvSpPr>
            <a:spLocks noChangeArrowheads="1"/>
          </p:cNvSpPr>
          <p:nvPr/>
        </p:nvSpPr>
        <p:spPr bwMode="auto">
          <a:xfrm>
            <a:off x="7867997" y="21894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4" name="Oval 62"/>
          <p:cNvSpPr>
            <a:spLocks noChangeArrowheads="1"/>
          </p:cNvSpPr>
          <p:nvPr/>
        </p:nvSpPr>
        <p:spPr bwMode="auto">
          <a:xfrm>
            <a:off x="8172797" y="3484835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5" name="Oval 63"/>
          <p:cNvSpPr>
            <a:spLocks noChangeArrowheads="1"/>
          </p:cNvSpPr>
          <p:nvPr/>
        </p:nvSpPr>
        <p:spPr bwMode="auto">
          <a:xfrm>
            <a:off x="5780435" y="362929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39621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楕円 46"/>
          <p:cNvSpPr/>
          <p:nvPr/>
        </p:nvSpPr>
        <p:spPr bwMode="auto">
          <a:xfrm>
            <a:off x="7380312" y="2060848"/>
            <a:ext cx="1550814" cy="1492809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OK?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/>
              <a:t>add </a:t>
            </a:r>
            <a:r>
              <a:rPr lang="en-US" altLang="ja-JP" sz="2400" b="1" dirty="0"/>
              <a:t>only vertices whose indies are larger than any of the clique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Suppose that a clique is generated in two ways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2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4</a:t>
            </a: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6</a:t>
            </a: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8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2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6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4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>
                <a:solidFill>
                  <a:srgbClr val="0000FF"/>
                </a:solidFill>
              </a:rPr>
              <a:t>8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Then, at least one of them has a pair of vertex addition, such that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</a:rPr>
              <a:t>The previous one is larger than the latter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It contradicts the addition rule</a:t>
            </a:r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 flipV="1">
            <a:off x="7413650" y="3645174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7899425" y="3319736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7670825" y="2710136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7670825" y="232913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7" name="Line 35"/>
          <p:cNvSpPr>
            <a:spLocks noChangeShapeType="1"/>
          </p:cNvSpPr>
          <p:nvPr/>
        </p:nvSpPr>
        <p:spPr bwMode="auto">
          <a:xfrm flipH="1">
            <a:off x="7366025" y="2710136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 flipV="1">
            <a:off x="7366025" y="331973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7670825" y="2710136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5" name="Oval 43"/>
          <p:cNvSpPr>
            <a:spLocks noChangeArrowheads="1"/>
          </p:cNvSpPr>
          <p:nvPr/>
        </p:nvSpPr>
        <p:spPr bwMode="auto">
          <a:xfrm>
            <a:off x="7518425" y="255773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 flipV="1">
            <a:off x="8597925" y="2926036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 flipV="1">
            <a:off x="7877200" y="2926036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8309000" y="2349774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0" name="Line 48"/>
          <p:cNvSpPr>
            <a:spLocks noChangeShapeType="1"/>
          </p:cNvSpPr>
          <p:nvPr/>
        </p:nvSpPr>
        <p:spPr bwMode="auto">
          <a:xfrm flipH="1" flipV="1">
            <a:off x="7300937" y="2060849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3" name="Line 51"/>
          <p:cNvSpPr>
            <a:spLocks noChangeShapeType="1"/>
          </p:cNvSpPr>
          <p:nvPr/>
        </p:nvSpPr>
        <p:spPr bwMode="auto">
          <a:xfrm flipH="1">
            <a:off x="7877200" y="2349774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7213625" y="35562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38" name="Oval 56"/>
          <p:cNvSpPr>
            <a:spLocks noChangeArrowheads="1"/>
          </p:cNvSpPr>
          <p:nvPr/>
        </p:nvSpPr>
        <p:spPr bwMode="auto">
          <a:xfrm>
            <a:off x="7747025" y="316733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40" name="Oval 58"/>
          <p:cNvSpPr>
            <a:spLocks noChangeArrowheads="1"/>
          </p:cNvSpPr>
          <p:nvPr/>
        </p:nvSpPr>
        <p:spPr bwMode="auto">
          <a:xfrm>
            <a:off x="8509025" y="2781574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2" name="Oval 60"/>
          <p:cNvSpPr>
            <a:spLocks noChangeArrowheads="1"/>
          </p:cNvSpPr>
          <p:nvPr/>
        </p:nvSpPr>
        <p:spPr bwMode="auto">
          <a:xfrm>
            <a:off x="7158062" y="1917974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3" name="Oval 61"/>
          <p:cNvSpPr>
            <a:spLocks noChangeArrowheads="1"/>
          </p:cNvSpPr>
          <p:nvPr/>
        </p:nvSpPr>
        <p:spPr bwMode="auto">
          <a:xfrm>
            <a:off x="8148662" y="218943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4" name="Oval 62"/>
          <p:cNvSpPr>
            <a:spLocks noChangeArrowheads="1"/>
          </p:cNvSpPr>
          <p:nvPr/>
        </p:nvSpPr>
        <p:spPr bwMode="auto">
          <a:xfrm>
            <a:off x="8453462" y="3484836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6433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Backtracking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Mainly used for independent (monotone) sets (</a:t>
            </a:r>
            <a:r>
              <a:rPr lang="en-US" altLang="ja-JP" sz="2400" dirty="0" err="1" smtClean="0"/>
              <a:t>maximals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Independent set system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dirty="0" smtClean="0"/>
              <a:t> :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dirty="0" smtClean="0">
                <a:sym typeface="Wingdings" pitchFamily="2" charset="2"/>
              </a:rPr>
              <a:t>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X’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⊆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X'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endParaRPr lang="en-US" altLang="ja-JP" sz="24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400" dirty="0" smtClean="0"/>
              <a:t>(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  </a:t>
            </a:r>
            <a:r>
              <a:rPr lang="en-US" altLang="ja-JP" sz="2400" dirty="0" smtClean="0">
                <a:sym typeface="Wingdings" pitchFamily="2" charset="2"/>
              </a:rPr>
              <a:t>   any subset of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is a member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dirty="0" smtClean="0"/>
              <a:t>)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Ex)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cliques of a graph, matchings, combinations of numbers whose sum is less than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b</a:t>
            </a:r>
            <a:r>
              <a:rPr lang="en-US" altLang="ja-JP" sz="2400" dirty="0" smtClean="0"/>
              <a:t>, frequent itemsets…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</a:t>
            </a:r>
            <a:r>
              <a:rPr lang="en-US" altLang="ja-JP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trees of a graph, paths, cycles, …</a:t>
            </a:r>
            <a:endParaRPr lang="ja-JP" altLang="en-US" sz="2400" dirty="0" smtClean="0"/>
          </a:p>
        </p:txBody>
      </p:sp>
      <p:sp>
        <p:nvSpPr>
          <p:cNvPr id="26693" name="Freeform 69"/>
          <p:cNvSpPr>
            <a:spLocks/>
          </p:cNvSpPr>
          <p:nvPr/>
        </p:nvSpPr>
        <p:spPr bwMode="auto">
          <a:xfrm>
            <a:off x="6327775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26695" name="AutoShape 71"/>
          <p:cNvSpPr>
            <a:spLocks noChangeArrowheads="1"/>
          </p:cNvSpPr>
          <p:nvPr/>
        </p:nvSpPr>
        <p:spPr bwMode="auto">
          <a:xfrm>
            <a:off x="6084888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4038" name="Text Box 72"/>
          <p:cNvSpPr txBox="1">
            <a:spLocks noChangeArrowheads="1"/>
          </p:cNvSpPr>
          <p:nvPr/>
        </p:nvSpPr>
        <p:spPr bwMode="auto">
          <a:xfrm>
            <a:off x="7752487" y="4005064"/>
            <a:ext cx="107110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2"/>
                </a:solidFill>
              </a:rPr>
              <a:t>111…1</a:t>
            </a:r>
            <a:endParaRPr lang="en-US" altLang="ja-JP" b="1" dirty="0">
              <a:solidFill>
                <a:schemeClr val="tx2"/>
              </a:solidFill>
            </a:endParaRPr>
          </a:p>
        </p:txBody>
      </p:sp>
      <p:sp>
        <p:nvSpPr>
          <p:cNvPr id="44039" name="Text Box 90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</p:spTree>
    <p:extLst>
      <p:ext uri="{BB962C8B-B14F-4D97-AF65-F5344CB8AC3E}">
        <p14:creationId xmlns:p14="http://schemas.microsoft.com/office/powerpoint/2010/main" val="13103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Framework of Backtracking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79248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Start from the empty set, and recursively add elements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In each iteration, add only elements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larger than the current maximum element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</a:t>
            </a:r>
            <a:r>
              <a:rPr lang="en-US" altLang="ja-JP" sz="2400" i="1" dirty="0" smtClean="0"/>
              <a:t>(an iteration does not include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i="1" dirty="0" smtClean="0"/>
              <a:t>  those in its recursive calls)</a:t>
            </a:r>
            <a:r>
              <a:rPr lang="ja-JP" altLang="en-US" sz="2400" i="1" dirty="0" smtClean="0"/>
              <a:t/>
            </a:r>
            <a:br>
              <a:rPr lang="ja-JP" altLang="en-US" sz="2400" i="1" dirty="0" smtClean="0"/>
            </a:br>
            <a:endParaRPr lang="ja-JP" altLang="en-US" sz="2400" i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Recursive call with the result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of addition, if it is a solution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Go back after all examinations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7869238" y="3068638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/>
              <a:t>000…0</a:t>
            </a:r>
          </a:p>
        </p:txBody>
      </p:sp>
      <p:sp>
        <p:nvSpPr>
          <p:cNvPr id="38" name="Freeform 52"/>
          <p:cNvSpPr>
            <a:spLocks/>
          </p:cNvSpPr>
          <p:nvPr/>
        </p:nvSpPr>
        <p:spPr bwMode="auto">
          <a:xfrm>
            <a:off x="4859338" y="3898900"/>
            <a:ext cx="3932237" cy="2903538"/>
          </a:xfrm>
          <a:custGeom>
            <a:avLst/>
            <a:gdLst/>
            <a:ahLst/>
            <a:cxnLst>
              <a:cxn ang="0">
                <a:pos x="252" y="40"/>
              </a:cxn>
              <a:cxn ang="0">
                <a:pos x="828" y="40"/>
              </a:cxn>
              <a:cxn ang="0">
                <a:pos x="1068" y="136"/>
              </a:cxn>
              <a:cxn ang="0">
                <a:pos x="1065" y="357"/>
              </a:cxn>
              <a:cxn ang="0">
                <a:pos x="1349" y="495"/>
              </a:cxn>
              <a:cxn ang="0">
                <a:pos x="1727" y="529"/>
              </a:cxn>
              <a:cxn ang="0">
                <a:pos x="1744" y="890"/>
              </a:cxn>
              <a:cxn ang="0">
                <a:pos x="2037" y="976"/>
              </a:cxn>
              <a:cxn ang="0">
                <a:pos x="2423" y="985"/>
              </a:cxn>
              <a:cxn ang="0">
                <a:pos x="2363" y="1415"/>
              </a:cxn>
              <a:cxn ang="0">
                <a:pos x="1740" y="1816"/>
              </a:cxn>
              <a:cxn ang="0">
                <a:pos x="732" y="1336"/>
              </a:cxn>
              <a:cxn ang="0">
                <a:pos x="154" y="847"/>
              </a:cxn>
              <a:cxn ang="0">
                <a:pos x="16" y="151"/>
              </a:cxn>
              <a:cxn ang="0">
                <a:pos x="252" y="40"/>
              </a:cxn>
            </a:cxnLst>
            <a:rect l="0" t="0" r="r" b="b"/>
            <a:pathLst>
              <a:path w="2477" h="1829">
                <a:moveTo>
                  <a:pt x="252" y="40"/>
                </a:moveTo>
                <a:cubicBezTo>
                  <a:pt x="396" y="0"/>
                  <a:pt x="692" y="24"/>
                  <a:pt x="828" y="40"/>
                </a:cubicBezTo>
                <a:cubicBezTo>
                  <a:pt x="964" y="56"/>
                  <a:pt x="1029" y="83"/>
                  <a:pt x="1068" y="136"/>
                </a:cubicBezTo>
                <a:cubicBezTo>
                  <a:pt x="1107" y="189"/>
                  <a:pt x="1018" y="297"/>
                  <a:pt x="1065" y="357"/>
                </a:cubicBezTo>
                <a:cubicBezTo>
                  <a:pt x="1112" y="417"/>
                  <a:pt x="1239" y="466"/>
                  <a:pt x="1349" y="495"/>
                </a:cubicBezTo>
                <a:cubicBezTo>
                  <a:pt x="1459" y="524"/>
                  <a:pt x="1661" y="463"/>
                  <a:pt x="1727" y="529"/>
                </a:cubicBezTo>
                <a:cubicBezTo>
                  <a:pt x="1793" y="595"/>
                  <a:pt x="1692" y="816"/>
                  <a:pt x="1744" y="890"/>
                </a:cubicBezTo>
                <a:cubicBezTo>
                  <a:pt x="1796" y="964"/>
                  <a:pt x="1924" y="960"/>
                  <a:pt x="2037" y="976"/>
                </a:cubicBezTo>
                <a:cubicBezTo>
                  <a:pt x="2150" y="992"/>
                  <a:pt x="2369" y="912"/>
                  <a:pt x="2423" y="985"/>
                </a:cubicBezTo>
                <a:cubicBezTo>
                  <a:pt x="2477" y="1058"/>
                  <a:pt x="2477" y="1276"/>
                  <a:pt x="2363" y="1415"/>
                </a:cubicBezTo>
                <a:cubicBezTo>
                  <a:pt x="2249" y="1554"/>
                  <a:pt x="2012" y="1829"/>
                  <a:pt x="1740" y="1816"/>
                </a:cubicBezTo>
                <a:cubicBezTo>
                  <a:pt x="1468" y="1803"/>
                  <a:pt x="996" y="1497"/>
                  <a:pt x="732" y="1336"/>
                </a:cubicBezTo>
                <a:cubicBezTo>
                  <a:pt x="468" y="1175"/>
                  <a:pt x="273" y="1044"/>
                  <a:pt x="154" y="847"/>
                </a:cubicBezTo>
                <a:cubicBezTo>
                  <a:pt x="35" y="650"/>
                  <a:pt x="0" y="285"/>
                  <a:pt x="16" y="151"/>
                </a:cubicBezTo>
                <a:cubicBezTo>
                  <a:pt x="32" y="17"/>
                  <a:pt x="203" y="63"/>
                  <a:pt x="252" y="40"/>
                </a:cubicBezTo>
                <a:close/>
              </a:path>
            </a:pathLst>
          </a:custGeom>
          <a:solidFill>
            <a:srgbClr val="FFCC00">
              <a:alpha val="50000"/>
            </a:srgbClr>
          </a:solidFill>
          <a:ln w="254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39" name="Group 95"/>
          <p:cNvGrpSpPr>
            <a:grpSpLocks/>
          </p:cNvGrpSpPr>
          <p:nvPr/>
        </p:nvGrpSpPr>
        <p:grpSpPr bwMode="auto">
          <a:xfrm>
            <a:off x="5030789" y="3429000"/>
            <a:ext cx="3671888" cy="3165475"/>
            <a:chOff x="3169" y="2160"/>
            <a:chExt cx="2313" cy="1994"/>
          </a:xfrm>
        </p:grpSpPr>
        <p:sp>
          <p:nvSpPr>
            <p:cNvPr id="40" name="Line 53"/>
            <p:cNvSpPr>
              <a:spLocks noChangeShapeType="1"/>
            </p:cNvSpPr>
            <p:nvPr/>
          </p:nvSpPr>
          <p:spPr bwMode="auto">
            <a:xfrm flipH="1">
              <a:off x="3313" y="2352"/>
              <a:ext cx="81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1" name="Line 54"/>
            <p:cNvSpPr>
              <a:spLocks noChangeShapeType="1"/>
            </p:cNvSpPr>
            <p:nvPr/>
          </p:nvSpPr>
          <p:spPr bwMode="auto">
            <a:xfrm>
              <a:off x="3409" y="3264"/>
              <a:ext cx="528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2" name="Line 55"/>
            <p:cNvSpPr>
              <a:spLocks noChangeShapeType="1"/>
            </p:cNvSpPr>
            <p:nvPr/>
          </p:nvSpPr>
          <p:spPr bwMode="auto">
            <a:xfrm flipV="1">
              <a:off x="4801" y="3685"/>
              <a:ext cx="576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3" name="Line 56"/>
            <p:cNvSpPr>
              <a:spLocks noChangeShapeType="1"/>
            </p:cNvSpPr>
            <p:nvPr/>
          </p:nvSpPr>
          <p:spPr bwMode="auto">
            <a:xfrm flipV="1">
              <a:off x="4801" y="3733"/>
              <a:ext cx="192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4" name="Line 57"/>
            <p:cNvSpPr>
              <a:spLocks noChangeShapeType="1"/>
            </p:cNvSpPr>
            <p:nvPr/>
          </p:nvSpPr>
          <p:spPr bwMode="auto">
            <a:xfrm>
              <a:off x="4561" y="3733"/>
              <a:ext cx="24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5" name="Line 58"/>
            <p:cNvSpPr>
              <a:spLocks noChangeShapeType="1"/>
            </p:cNvSpPr>
            <p:nvPr/>
          </p:nvSpPr>
          <p:spPr bwMode="auto">
            <a:xfrm>
              <a:off x="3937" y="3696"/>
              <a:ext cx="864" cy="3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6" name="Line 59"/>
            <p:cNvSpPr>
              <a:spLocks noChangeShapeType="1"/>
            </p:cNvSpPr>
            <p:nvPr/>
          </p:nvSpPr>
          <p:spPr bwMode="auto">
            <a:xfrm flipH="1">
              <a:off x="3937" y="3216"/>
              <a:ext cx="33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7" name="Text Box 60"/>
            <p:cNvSpPr txBox="1">
              <a:spLocks noChangeArrowheads="1"/>
            </p:cNvSpPr>
            <p:nvPr/>
          </p:nvSpPr>
          <p:spPr bwMode="auto">
            <a:xfrm>
              <a:off x="4686" y="3914"/>
              <a:ext cx="271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36000" rIns="36000" bIns="36000">
              <a:spAutoFit/>
            </a:bodyPr>
            <a:lstStyle/>
            <a:p>
              <a:pPr algn="ctr"/>
              <a:r>
                <a:rPr lang="ja-JP" altLang="en-US" sz="2000" b="0" dirty="0" smtClean="0"/>
                <a:t>∅</a:t>
              </a:r>
              <a:endParaRPr lang="en-US" altLang="ja-JP" sz="2000" b="0" dirty="0"/>
            </a:p>
          </p:txBody>
        </p:sp>
        <p:sp>
          <p:nvSpPr>
            <p:cNvPr id="48" name="Line 61"/>
            <p:cNvSpPr>
              <a:spLocks noChangeShapeType="1"/>
            </p:cNvSpPr>
            <p:nvPr/>
          </p:nvSpPr>
          <p:spPr bwMode="auto">
            <a:xfrm flipH="1">
              <a:off x="4993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49" name="Line 62"/>
            <p:cNvSpPr>
              <a:spLocks noChangeShapeType="1"/>
            </p:cNvSpPr>
            <p:nvPr/>
          </p:nvSpPr>
          <p:spPr bwMode="auto">
            <a:xfrm flipH="1">
              <a:off x="4561" y="3253"/>
              <a:ext cx="33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0" name="Line 63"/>
            <p:cNvSpPr>
              <a:spLocks noChangeShapeType="1"/>
            </p:cNvSpPr>
            <p:nvPr/>
          </p:nvSpPr>
          <p:spPr bwMode="auto">
            <a:xfrm flipH="1">
              <a:off x="4561" y="3168"/>
              <a:ext cx="48" cy="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1" name="Line 64"/>
            <p:cNvSpPr>
              <a:spLocks noChangeShapeType="1"/>
            </p:cNvSpPr>
            <p:nvPr/>
          </p:nvSpPr>
          <p:spPr bwMode="auto">
            <a:xfrm>
              <a:off x="3793" y="3216"/>
              <a:ext cx="144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2" name="Line 65"/>
            <p:cNvSpPr>
              <a:spLocks noChangeShapeType="1"/>
            </p:cNvSpPr>
            <p:nvPr/>
          </p:nvSpPr>
          <p:spPr bwMode="auto">
            <a:xfrm>
              <a:off x="3313" y="2784"/>
              <a:ext cx="96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3" name="Line 66"/>
            <p:cNvSpPr>
              <a:spLocks noChangeShapeType="1"/>
            </p:cNvSpPr>
            <p:nvPr/>
          </p:nvSpPr>
          <p:spPr bwMode="auto">
            <a:xfrm flipH="1">
              <a:off x="3409" y="2784"/>
              <a:ext cx="52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4" name="Line 67"/>
            <p:cNvSpPr>
              <a:spLocks noChangeShapeType="1"/>
            </p:cNvSpPr>
            <p:nvPr/>
          </p:nvSpPr>
          <p:spPr bwMode="auto">
            <a:xfrm flipH="1">
              <a:off x="3889" y="2784"/>
              <a:ext cx="576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5" name="Line 68"/>
            <p:cNvSpPr>
              <a:spLocks noChangeShapeType="1"/>
            </p:cNvSpPr>
            <p:nvPr/>
          </p:nvSpPr>
          <p:spPr bwMode="auto">
            <a:xfrm flipH="1">
              <a:off x="4561" y="2832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endParaRPr lang="ja-JP" altLang="en-US"/>
            </a:p>
          </p:txBody>
        </p:sp>
        <p:sp>
          <p:nvSpPr>
            <p:cNvPr id="56" name="Text Box 69"/>
            <p:cNvSpPr txBox="1">
              <a:spLocks noChangeArrowheads="1"/>
            </p:cNvSpPr>
            <p:nvPr/>
          </p:nvSpPr>
          <p:spPr bwMode="auto">
            <a:xfrm>
              <a:off x="367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57" name="Text Box 70"/>
            <p:cNvSpPr txBox="1">
              <a:spLocks noChangeArrowheads="1"/>
            </p:cNvSpPr>
            <p:nvPr/>
          </p:nvSpPr>
          <p:spPr bwMode="auto">
            <a:xfrm>
              <a:off x="3295" y="3035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58" name="Text Box 71"/>
            <p:cNvSpPr txBox="1">
              <a:spLocks noChangeArrowheads="1"/>
            </p:cNvSpPr>
            <p:nvPr/>
          </p:nvSpPr>
          <p:spPr bwMode="auto">
            <a:xfrm>
              <a:off x="316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59" name="Text Box 72"/>
            <p:cNvSpPr txBox="1">
              <a:spLocks noChangeArrowheads="1"/>
            </p:cNvSpPr>
            <p:nvPr/>
          </p:nvSpPr>
          <p:spPr bwMode="auto">
            <a:xfrm>
              <a:off x="3649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60" name="Text Box 73"/>
            <p:cNvSpPr txBox="1">
              <a:spLocks noChangeArrowheads="1"/>
            </p:cNvSpPr>
            <p:nvPr/>
          </p:nvSpPr>
          <p:spPr bwMode="auto">
            <a:xfrm>
              <a:off x="4225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61" name="Text Box 74"/>
            <p:cNvSpPr txBox="1">
              <a:spLocks noChangeArrowheads="1"/>
            </p:cNvSpPr>
            <p:nvPr/>
          </p:nvSpPr>
          <p:spPr bwMode="auto">
            <a:xfrm>
              <a:off x="4753" y="2592"/>
              <a:ext cx="369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3841" y="3493"/>
              <a:ext cx="192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endParaRPr lang="ja-JP" altLang="en-US" sz="2000" b="0" dirty="0"/>
            </a:p>
          </p:txBody>
        </p:sp>
        <p:sp>
          <p:nvSpPr>
            <p:cNvPr id="63" name="Text Box 76"/>
            <p:cNvSpPr txBox="1">
              <a:spLocks noChangeArrowheads="1"/>
            </p:cNvSpPr>
            <p:nvPr/>
          </p:nvSpPr>
          <p:spPr bwMode="auto">
            <a:xfrm>
              <a:off x="4465" y="3504"/>
              <a:ext cx="206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2</a:t>
              </a:r>
              <a:endParaRPr lang="ja-JP" altLang="en-US" sz="2000" b="0" dirty="0"/>
            </a:p>
          </p:txBody>
        </p:sp>
        <p:sp>
          <p:nvSpPr>
            <p:cNvPr id="64" name="Text Box 77"/>
            <p:cNvSpPr txBox="1">
              <a:spLocks noChangeArrowheads="1"/>
            </p:cNvSpPr>
            <p:nvPr/>
          </p:nvSpPr>
          <p:spPr bwMode="auto">
            <a:xfrm>
              <a:off x="4849" y="3493"/>
              <a:ext cx="206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2000" b="0"/>
                <a:t>3</a:t>
              </a:r>
            </a:p>
          </p:txBody>
        </p:sp>
        <p:sp>
          <p:nvSpPr>
            <p:cNvPr id="65" name="Text Box 78"/>
            <p:cNvSpPr txBox="1">
              <a:spLocks noChangeArrowheads="1"/>
            </p:cNvSpPr>
            <p:nvPr/>
          </p:nvSpPr>
          <p:spPr bwMode="auto">
            <a:xfrm>
              <a:off x="5233" y="3493"/>
              <a:ext cx="220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ja-JP" altLang="en-US" sz="2000" b="0"/>
                <a:t>4</a:t>
              </a:r>
            </a:p>
          </p:txBody>
        </p:sp>
        <p:sp>
          <p:nvSpPr>
            <p:cNvPr id="66" name="Text Box 79"/>
            <p:cNvSpPr txBox="1">
              <a:spLocks noChangeArrowheads="1"/>
            </p:cNvSpPr>
            <p:nvPr/>
          </p:nvSpPr>
          <p:spPr bwMode="auto">
            <a:xfrm>
              <a:off x="5234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ja-JP" altLang="en-US" sz="2000" b="0"/>
                <a:t>3,4</a:t>
              </a:r>
            </a:p>
          </p:txBody>
        </p:sp>
        <p:sp>
          <p:nvSpPr>
            <p:cNvPr id="67" name="Text Box 80"/>
            <p:cNvSpPr txBox="1">
              <a:spLocks noChangeArrowheads="1"/>
            </p:cNvSpPr>
            <p:nvPr/>
          </p:nvSpPr>
          <p:spPr bwMode="auto">
            <a:xfrm>
              <a:off x="4849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68" name="Text Box 81"/>
            <p:cNvSpPr txBox="1">
              <a:spLocks noChangeArrowheads="1"/>
            </p:cNvSpPr>
            <p:nvPr/>
          </p:nvSpPr>
          <p:spPr bwMode="auto">
            <a:xfrm>
              <a:off x="4081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4</a:t>
              </a:r>
              <a:endParaRPr lang="ja-JP" altLang="en-US" sz="2000" b="0" dirty="0"/>
            </a:p>
          </p:txBody>
        </p:sp>
        <p:sp>
          <p:nvSpPr>
            <p:cNvPr id="69" name="Text Box 82"/>
            <p:cNvSpPr txBox="1">
              <a:spLocks noChangeArrowheads="1"/>
            </p:cNvSpPr>
            <p:nvPr/>
          </p:nvSpPr>
          <p:spPr bwMode="auto">
            <a:xfrm>
              <a:off x="4465" y="3024"/>
              <a:ext cx="248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</a:t>
              </a:r>
              <a:endParaRPr lang="ja-JP" altLang="en-US" sz="2000" b="0" dirty="0"/>
            </a:p>
          </p:txBody>
        </p:sp>
        <p:sp>
          <p:nvSpPr>
            <p:cNvPr id="70" name="Text Box 83"/>
            <p:cNvSpPr txBox="1">
              <a:spLocks noChangeArrowheads="1"/>
            </p:cNvSpPr>
            <p:nvPr/>
          </p:nvSpPr>
          <p:spPr bwMode="auto">
            <a:xfrm>
              <a:off x="3897" y="2160"/>
              <a:ext cx="490" cy="240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36000" tIns="36000" rIns="36000" bIns="36000">
              <a:spAutoFit/>
            </a:bodyPr>
            <a:lstStyle/>
            <a:p>
              <a:pPr algn="ctr"/>
              <a:r>
                <a:rPr lang="en-US" altLang="ja-JP" sz="2000" b="0" dirty="0" smtClean="0"/>
                <a:t>1</a:t>
              </a:r>
              <a:r>
                <a:rPr lang="ja-JP" altLang="en-US" sz="2000" b="0" dirty="0" err="1" smtClean="0"/>
                <a:t>,</a:t>
              </a:r>
              <a:r>
                <a:rPr lang="en-US" altLang="ja-JP" sz="2000" b="0" dirty="0" smtClean="0"/>
                <a:t>2</a:t>
              </a:r>
              <a:r>
                <a:rPr lang="ja-JP" altLang="en-US" sz="2000" b="0" dirty="0" err="1" smtClean="0"/>
                <a:t>,</a:t>
              </a:r>
              <a:r>
                <a:rPr lang="ja-JP" altLang="en-US" sz="2000" b="0" dirty="0" smtClean="0"/>
                <a:t>3,4</a:t>
              </a:r>
              <a:endParaRPr lang="ja-JP" altLang="en-US" sz="2000" b="0" dirty="0"/>
            </a:p>
          </p:txBody>
        </p:sp>
      </p:grpSp>
      <p:sp>
        <p:nvSpPr>
          <p:cNvPr id="71" name="Line 84"/>
          <p:cNvSpPr>
            <a:spLocks noChangeShapeType="1"/>
          </p:cNvSpPr>
          <p:nvPr/>
        </p:nvSpPr>
        <p:spPr bwMode="auto">
          <a:xfrm flipH="1" flipV="1">
            <a:off x="6305550" y="5791200"/>
            <a:ext cx="1219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2" name="Line 85"/>
          <p:cNvSpPr>
            <a:spLocks noChangeShapeType="1"/>
          </p:cNvSpPr>
          <p:nvPr/>
        </p:nvSpPr>
        <p:spPr bwMode="auto">
          <a:xfrm flipH="1" flipV="1">
            <a:off x="5543550" y="5105400"/>
            <a:ext cx="7620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3" name="Line 86"/>
          <p:cNvSpPr>
            <a:spLocks noChangeShapeType="1"/>
          </p:cNvSpPr>
          <p:nvPr/>
        </p:nvSpPr>
        <p:spPr bwMode="auto">
          <a:xfrm flipH="1" flipV="1">
            <a:off x="5391150" y="4343400"/>
            <a:ext cx="762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74" name="Group 87"/>
          <p:cNvGrpSpPr>
            <a:grpSpLocks/>
          </p:cNvGrpSpPr>
          <p:nvPr/>
        </p:nvGrpSpPr>
        <p:grpSpPr bwMode="auto">
          <a:xfrm>
            <a:off x="5391150" y="3657600"/>
            <a:ext cx="1143000" cy="533400"/>
            <a:chOff x="3456" y="1296"/>
            <a:chExt cx="720" cy="336"/>
          </a:xfrm>
        </p:grpSpPr>
        <p:sp>
          <p:nvSpPr>
            <p:cNvPr id="75" name="Line 88"/>
            <p:cNvSpPr>
              <a:spLocks noChangeShapeType="1"/>
            </p:cNvSpPr>
            <p:nvPr/>
          </p:nvSpPr>
          <p:spPr bwMode="auto">
            <a:xfrm flipV="1">
              <a:off x="3456" y="1296"/>
              <a:ext cx="720" cy="336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grpSp>
          <p:nvGrpSpPr>
            <p:cNvPr id="76" name="Group 89"/>
            <p:cNvGrpSpPr>
              <a:grpSpLocks/>
            </p:cNvGrpSpPr>
            <p:nvPr/>
          </p:nvGrpSpPr>
          <p:grpSpPr bwMode="auto">
            <a:xfrm rot="3134514">
              <a:off x="3648" y="1296"/>
              <a:ext cx="336" cy="336"/>
              <a:chOff x="4560" y="3744"/>
              <a:chExt cx="336" cy="336"/>
            </a:xfrm>
          </p:grpSpPr>
          <p:sp>
            <p:nvSpPr>
              <p:cNvPr id="77" name="Line 90"/>
              <p:cNvSpPr>
                <a:spLocks noChangeShapeType="1"/>
              </p:cNvSpPr>
              <p:nvPr/>
            </p:nvSpPr>
            <p:spPr bwMode="auto">
              <a:xfrm flipH="1"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  <p:sp>
            <p:nvSpPr>
              <p:cNvPr id="78" name="Line 91"/>
              <p:cNvSpPr>
                <a:spLocks noChangeShapeType="1"/>
              </p:cNvSpPr>
              <p:nvPr/>
            </p:nvSpPr>
            <p:spPr bwMode="auto">
              <a:xfrm>
                <a:off x="4560" y="3744"/>
                <a:ext cx="336" cy="336"/>
              </a:xfrm>
              <a:prstGeom prst="line">
                <a:avLst/>
              </a:prstGeom>
              <a:noFill/>
              <a:ln w="635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chemeClr val="bg2"/>
                </a:outerShdw>
              </a:effectLst>
            </p:spPr>
            <p:txBody>
              <a:bodyPr wrap="none" lIns="90000" tIns="46800" rIns="90000" bIns="46800">
                <a:spAutoFit/>
              </a:bodyPr>
              <a:lstStyle/>
              <a:p>
                <a:endParaRPr lang="ja-JP" altLang="en-US"/>
              </a:p>
            </p:txBody>
          </p:sp>
        </p:grpSp>
      </p:grpSp>
      <p:sp>
        <p:nvSpPr>
          <p:cNvPr id="79" name="Line 92"/>
          <p:cNvSpPr>
            <a:spLocks noChangeShapeType="1"/>
          </p:cNvSpPr>
          <p:nvPr/>
        </p:nvSpPr>
        <p:spPr bwMode="auto">
          <a:xfrm>
            <a:off x="5314950" y="4419600"/>
            <a:ext cx="76200" cy="609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0" name="Line 93"/>
          <p:cNvSpPr>
            <a:spLocks noChangeShapeType="1"/>
          </p:cNvSpPr>
          <p:nvPr/>
        </p:nvSpPr>
        <p:spPr bwMode="auto">
          <a:xfrm flipV="1">
            <a:off x="5543550" y="4343400"/>
            <a:ext cx="685800" cy="5334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1" name="Freeform 4"/>
          <p:cNvSpPr>
            <a:spLocks/>
          </p:cNvSpPr>
          <p:nvPr/>
        </p:nvSpPr>
        <p:spPr bwMode="auto">
          <a:xfrm>
            <a:off x="6934200" y="2225675"/>
            <a:ext cx="1570038" cy="977900"/>
          </a:xfrm>
          <a:custGeom>
            <a:avLst/>
            <a:gdLst/>
            <a:ahLst/>
            <a:cxnLst>
              <a:cxn ang="0">
                <a:pos x="0" y="201"/>
              </a:cxn>
              <a:cxn ang="0">
                <a:pos x="230" y="28"/>
              </a:cxn>
              <a:cxn ang="0">
                <a:pos x="384" y="144"/>
              </a:cxn>
              <a:cxn ang="0">
                <a:pos x="538" y="0"/>
              </a:cxn>
              <a:cxn ang="0">
                <a:pos x="699" y="131"/>
              </a:cxn>
              <a:cxn ang="0">
                <a:pos x="864" y="19"/>
              </a:cxn>
              <a:cxn ang="0">
                <a:pos x="989" y="172"/>
              </a:cxn>
              <a:cxn ang="0">
                <a:pos x="490" y="616"/>
              </a:cxn>
              <a:cxn ang="0">
                <a:pos x="0" y="201"/>
              </a:cxn>
            </a:cxnLst>
            <a:rect l="0" t="0" r="r" b="b"/>
            <a:pathLst>
              <a:path w="989" h="616">
                <a:moveTo>
                  <a:pt x="0" y="201"/>
                </a:moveTo>
                <a:lnTo>
                  <a:pt x="230" y="28"/>
                </a:lnTo>
                <a:lnTo>
                  <a:pt x="384" y="144"/>
                </a:lnTo>
                <a:lnTo>
                  <a:pt x="538" y="0"/>
                </a:lnTo>
                <a:lnTo>
                  <a:pt x="699" y="131"/>
                </a:lnTo>
                <a:lnTo>
                  <a:pt x="864" y="19"/>
                </a:lnTo>
                <a:lnTo>
                  <a:pt x="989" y="172"/>
                </a:lnTo>
                <a:lnTo>
                  <a:pt x="490" y="616"/>
                </a:lnTo>
                <a:lnTo>
                  <a:pt x="0" y="201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2" name="Text Box 5"/>
          <p:cNvSpPr txBox="1">
            <a:spLocks noChangeArrowheads="1"/>
          </p:cNvSpPr>
          <p:nvPr/>
        </p:nvSpPr>
        <p:spPr bwMode="auto">
          <a:xfrm>
            <a:off x="7164288" y="2389090"/>
            <a:ext cx="1152128" cy="463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cliques</a:t>
            </a:r>
            <a:endParaRPr lang="ja-JP" alt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AutoShape 6"/>
          <p:cNvSpPr>
            <a:spLocks noChangeArrowheads="1"/>
          </p:cNvSpPr>
          <p:nvPr/>
        </p:nvSpPr>
        <p:spPr bwMode="auto">
          <a:xfrm>
            <a:off x="6588125" y="1341438"/>
            <a:ext cx="2232025" cy="1871662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endParaRPr lang="ja-JP" altLang="en-US"/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7885113" y="1171575"/>
            <a:ext cx="1082261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dirty="0" smtClean="0"/>
              <a:t>111…1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71" grpId="0" animBg="1"/>
      <p:bldP spid="72" grpId="0" animBg="1"/>
      <p:bldP spid="73" grpId="0" animBg="1"/>
      <p:bldP spid="79" grpId="0" animBg="1"/>
      <p:bldP spid="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"/>
          <p:cNvSpPr txBox="1">
            <a:spLocks noChangeArrowheads="1"/>
          </p:cNvSpPr>
          <p:nvPr/>
        </p:nvSpPr>
        <p:spPr bwMode="auto">
          <a:xfrm>
            <a:off x="467544" y="2564904"/>
            <a:ext cx="4573016" cy="273630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dirty="0" smtClean="0"/>
              <a:t>tail of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endParaRPr lang="ja-JP" altLang="en-US" dirty="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dirty="0" smtClean="0"/>
              <a:t>　         </a:t>
            </a:r>
            <a:r>
              <a:rPr lang="en-US" altLang="ja-JP" dirty="0" smtClean="0"/>
              <a:t>(the max. element in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ja-JP" b="1" dirty="0" smtClean="0"/>
              <a:t>if</a:t>
            </a:r>
            <a:r>
              <a:rPr lang="en-US" altLang="ja-JP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>
                <a:solidFill>
                  <a:srgbClr val="0000FF"/>
                </a:solidFill>
              </a:rPr>
              <a:t>S∪{e}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is a solution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</a:t>
            </a:r>
          </a:p>
          <a:p>
            <a:pPr eaLnBrk="1" hangingPunct="1">
              <a:buFontTx/>
              <a:buNone/>
              <a:defRPr/>
            </a:pPr>
            <a:r>
              <a:rPr lang="en-US" altLang="ja-JP" dirty="0" smtClean="0"/>
              <a:t>           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>
                <a:solidFill>
                  <a:srgbClr val="006600"/>
                </a:solidFill>
              </a:rPr>
              <a:t>Backtrack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S∪{e}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ja-JP" b="1" dirty="0" smtClean="0"/>
              <a:t>end for</a:t>
            </a:r>
            <a:endParaRPr lang="ja-JP" altLang="en-US" dirty="0" smtClean="0"/>
          </a:p>
        </p:txBody>
      </p:sp>
      <p:sp>
        <p:nvSpPr>
          <p:cNvPr id="46082" name="Line 2"/>
          <p:cNvSpPr>
            <a:spLocks noChangeShapeType="1"/>
          </p:cNvSpPr>
          <p:nvPr/>
        </p:nvSpPr>
        <p:spPr bwMode="auto">
          <a:xfrm flipH="1">
            <a:off x="5029200" y="2590800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Backtracking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7924800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Start from the empty set, and recursively add elements;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add only elements larger than the current maximum element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914400" y="5791200"/>
            <a:ext cx="6465912" cy="830997"/>
          </a:xfrm>
          <a:prstGeom prst="rect">
            <a:avLst/>
          </a:prstGeom>
          <a:solidFill>
            <a:schemeClr val="bg1"/>
          </a:solidFill>
          <a:ln w="19050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dirty="0" smtClean="0"/>
              <a:t>simple, and polynomial space</a:t>
            </a:r>
          </a:p>
          <a:p>
            <a:pPr>
              <a:defRPr/>
            </a:pPr>
            <a:r>
              <a:rPr lang="en-US" altLang="ja-JP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en-US" altLang="ja-JP" dirty="0" smtClean="0"/>
              <a:t>polynomial delay</a:t>
            </a:r>
            <a:r>
              <a:rPr lang="ja-JP" altLang="en-US" dirty="0"/>
              <a:t>　</a:t>
            </a:r>
            <a:r>
              <a:rPr lang="en-US" altLang="ja-JP" dirty="0" smtClean="0"/>
              <a:t>(output polynomial time)</a:t>
            </a: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5029200" y="4038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flipV="1">
            <a:off x="7772400" y="4706938"/>
            <a:ext cx="914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V="1">
            <a:off x="7772400" y="4783138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7391400" y="4783138"/>
            <a:ext cx="381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5791200" y="4800600"/>
            <a:ext cx="1981200" cy="515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5791200" y="40386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7591848" y="5070475"/>
            <a:ext cx="409151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2"/>
                </a:solidFill>
              </a:rPr>
              <a:t>∅</a:t>
            </a:r>
            <a:endParaRPr lang="en-US" altLang="ja-JP" sz="2000" dirty="0">
              <a:solidFill>
                <a:schemeClr val="tx2"/>
              </a:solidFill>
            </a:endParaRP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077200" y="40211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7391400" y="4021138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7239000" y="4021138"/>
            <a:ext cx="152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5791200" y="4038600"/>
            <a:ext cx="76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5029200" y="3276600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5105400" y="33528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H="1">
            <a:off x="5867400" y="3352800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 flipH="1">
            <a:off x="7315200" y="3352800"/>
            <a:ext cx="685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5562600" y="3657600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4816475" y="3675063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4648200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5562600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6683375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7673975" y="2971800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5647313" y="4402138"/>
            <a:ext cx="30999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225288" y="4402138"/>
            <a:ext cx="30999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7902575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46110" name="Text Box 30"/>
          <p:cNvSpPr txBox="1">
            <a:spLocks noChangeArrowheads="1"/>
          </p:cNvSpPr>
          <p:nvPr/>
        </p:nvSpPr>
        <p:spPr bwMode="auto">
          <a:xfrm>
            <a:off x="8534400" y="4402138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46111" name="Text Box 31"/>
          <p:cNvSpPr txBox="1">
            <a:spLocks noChangeArrowheads="1"/>
          </p:cNvSpPr>
          <p:nvPr/>
        </p:nvSpPr>
        <p:spPr bwMode="auto">
          <a:xfrm>
            <a:off x="83978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3,4</a:t>
            </a:r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76358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13" name="Text Box 33"/>
          <p:cNvSpPr txBox="1">
            <a:spLocks noChangeArrowheads="1"/>
          </p:cNvSpPr>
          <p:nvPr/>
        </p:nvSpPr>
        <p:spPr bwMode="auto">
          <a:xfrm>
            <a:off x="62642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7026275" y="364013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6115" name="Text Box 35"/>
          <p:cNvSpPr txBox="1">
            <a:spLocks noChangeArrowheads="1"/>
          </p:cNvSpPr>
          <p:nvPr/>
        </p:nvSpPr>
        <p:spPr bwMode="auto">
          <a:xfrm>
            <a:off x="4648200" y="2251075"/>
            <a:ext cx="914400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Feasible Solutions to Knapsack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339552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  </a:t>
            </a:r>
            <a:r>
              <a:rPr lang="en-US" altLang="ja-JP" sz="2400" dirty="0" smtClean="0"/>
              <a:t>enumerate all subsets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whose sum is less than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b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 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 </a:t>
            </a:r>
            <a:r>
              <a:rPr lang="en-US" altLang="ja-JP" sz="2400" dirty="0" smtClean="0"/>
              <a:t>each iteration outputs a solution, and take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dirty="0" smtClean="0"/>
              <a:t> time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time per solution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Sort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, then each recursive call can be generate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time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an iteration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O(#recursive calls)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 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time per solution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3040" y="1988840"/>
            <a:ext cx="7741368" cy="20162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FeasibleKnapsack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tail of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b="1" i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(maximum element in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altLang="ja-JP" b="1" dirty="0" smtClean="0"/>
              <a:t>if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ja-JP" altLang="en-US" dirty="0" smtClean="0">
                <a:solidFill>
                  <a:srgbClr val="0000FF"/>
                </a:solidFill>
              </a:rPr>
              <a:t>∑</a:t>
            </a:r>
            <a:r>
              <a:rPr lang="en-US" altLang="ja-JP" b="1" dirty="0" smtClean="0">
                <a:solidFill>
                  <a:srgbClr val="0000FF"/>
                </a:solidFill>
              </a:rPr>
              <a:t>S </a:t>
            </a:r>
            <a:r>
              <a:rPr lang="ja-JP" altLang="en-US" b="1" dirty="0" smtClean="0">
                <a:solidFill>
                  <a:srgbClr val="0000FF"/>
                </a:solidFill>
              </a:rPr>
              <a:t>＋</a:t>
            </a:r>
            <a:r>
              <a:rPr lang="ja-JP" altLang="en-US" b="1" i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a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&lt;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b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FeasibleKnapsack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S∪{</a:t>
            </a:r>
            <a:r>
              <a:rPr lang="en-US" altLang="ja-JP" b="1" dirty="0" err="1" smtClean="0">
                <a:solidFill>
                  <a:srgbClr val="0000FF"/>
                </a:solidFill>
              </a:rPr>
              <a:t>a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dirty="0" smtClean="0">
                <a:solidFill>
                  <a:srgbClr val="0000FF"/>
                </a:solidFill>
              </a:rPr>
              <a:t>}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end for</a:t>
            </a:r>
            <a:endParaRPr lang="ja-JP" altLang="en-US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99022" y="735087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…folklore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Code for Knapsack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975"/>
            <a:ext cx="8425185" cy="71985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Print all combinations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a[0],…,a[n]</a:t>
            </a:r>
            <a:r>
              <a:rPr lang="en-US" altLang="ja-JP" sz="2400" dirty="0" smtClean="0"/>
              <a:t> with summation less than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b</a:t>
            </a:r>
            <a:endParaRPr lang="ja-JP" altLang="en-US" sz="24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1772816"/>
            <a:ext cx="8136904" cy="475252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b="1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a[n]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flag[n]</a:t>
            </a:r>
            <a:r>
              <a:rPr lang="en-US" altLang="ja-JP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b="1" dirty="0" smtClean="0">
                <a:solidFill>
                  <a:srgbClr val="006600"/>
                </a:solidFill>
              </a:rPr>
              <a:t>sub</a:t>
            </a:r>
            <a:r>
              <a:rPr lang="en-US" altLang="ja-JP" dirty="0" smtClean="0"/>
              <a:t> (</a:t>
            </a:r>
            <a:r>
              <a:rPr lang="en-US" altLang="ja-JP" b="1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/>
              <a:t>, </a:t>
            </a:r>
            <a:r>
              <a:rPr lang="en-US" altLang="ja-JP" b="1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</a:t>
            </a:r>
            <a:r>
              <a:rPr lang="en-US" altLang="ja-JP" b="1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j</a:t>
            </a:r>
            <a:r>
              <a:rPr lang="en-US" altLang="ja-JP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 smtClean="0"/>
              <a:t>   </a:t>
            </a:r>
            <a:r>
              <a:rPr lang="en-US" altLang="ja-JP" b="1" dirty="0" smtClean="0"/>
              <a:t>for</a:t>
            </a:r>
            <a:r>
              <a:rPr lang="en-US" altLang="ja-JP" dirty="0" smtClean="0"/>
              <a:t> (</a:t>
            </a:r>
            <a:r>
              <a:rPr lang="en-US" altLang="ja-JP" b="1" dirty="0" smtClean="0">
                <a:solidFill>
                  <a:srgbClr val="0000FF"/>
                </a:solidFill>
              </a:rPr>
              <a:t>j=0</a:t>
            </a:r>
            <a:r>
              <a:rPr lang="en-US" altLang="ja-JP" dirty="0" smtClean="0"/>
              <a:t> ; </a:t>
            </a:r>
            <a:r>
              <a:rPr lang="en-US" altLang="ja-JP" b="1" dirty="0" smtClean="0">
                <a:solidFill>
                  <a:srgbClr val="0000FF"/>
                </a:solidFill>
              </a:rPr>
              <a:t>j&lt;n</a:t>
            </a:r>
            <a:r>
              <a:rPr lang="en-US" altLang="ja-JP" dirty="0" smtClean="0"/>
              <a:t> ; </a:t>
            </a:r>
            <a:r>
              <a:rPr lang="en-US" altLang="ja-JP" b="1" dirty="0" smtClean="0">
                <a:solidFill>
                  <a:srgbClr val="0000FF"/>
                </a:solidFill>
              </a:rPr>
              <a:t>j++</a:t>
            </a:r>
            <a:r>
              <a:rPr lang="en-US" altLang="ja-JP" dirty="0" smtClean="0"/>
              <a:t>)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    </a:t>
            </a:r>
            <a:r>
              <a:rPr lang="en-US" altLang="ja-JP" b="1" dirty="0" smtClean="0"/>
              <a:t>if </a:t>
            </a:r>
            <a:r>
              <a:rPr lang="en-US" altLang="ja-JP" dirty="0" smtClean="0"/>
              <a:t> (</a:t>
            </a:r>
            <a:r>
              <a:rPr lang="en-US" altLang="ja-JP" b="1" dirty="0" smtClean="0">
                <a:solidFill>
                  <a:srgbClr val="0000FF"/>
                </a:solidFill>
              </a:rPr>
              <a:t>flag[j] = = 1</a:t>
            </a:r>
            <a:r>
              <a:rPr lang="en-US" altLang="ja-JP" dirty="0" smtClean="0"/>
              <a:t>) </a:t>
            </a:r>
            <a:r>
              <a:rPr lang="en-US" altLang="ja-JP" dirty="0" err="1" smtClean="0"/>
              <a:t>printf</a:t>
            </a:r>
            <a:r>
              <a:rPr lang="en-US" altLang="ja-JP" dirty="0" smtClean="0"/>
              <a:t> (“%d\n”, </a:t>
            </a:r>
            <a:r>
              <a:rPr lang="en-US" altLang="ja-JP" b="1" dirty="0" smtClean="0">
                <a:solidFill>
                  <a:srgbClr val="0000FF"/>
                </a:solidFill>
              </a:rPr>
              <a:t>a[j]</a:t>
            </a:r>
            <a:r>
              <a:rPr lang="en-US" altLang="ja-JP" dirty="0" smtClean="0"/>
              <a:t>);   </a:t>
            </a:r>
            <a:r>
              <a:rPr lang="en-US" altLang="ja-JP" dirty="0" smtClean="0">
                <a:solidFill>
                  <a:srgbClr val="CC3300"/>
                </a:solidFill>
              </a:rPr>
              <a:t>// print a solution</a:t>
            </a:r>
            <a:endParaRPr lang="ja-JP" altLang="en-US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dirty="0" smtClean="0"/>
              <a:t>   </a:t>
            </a:r>
            <a:r>
              <a:rPr lang="en-US" altLang="ja-JP" b="1" dirty="0" smtClean="0"/>
              <a:t>for</a:t>
            </a:r>
            <a:r>
              <a:rPr lang="en-US" altLang="ja-JP" dirty="0" smtClean="0"/>
              <a:t> (</a:t>
            </a:r>
            <a:r>
              <a:rPr lang="en-US" altLang="ja-JP" b="1" dirty="0" smtClean="0">
                <a:solidFill>
                  <a:srgbClr val="0000FF"/>
                </a:solidFill>
              </a:rPr>
              <a:t>j=i+1</a:t>
            </a:r>
            <a:r>
              <a:rPr lang="en-US" altLang="ja-JP" dirty="0" smtClean="0"/>
              <a:t> ; </a:t>
            </a:r>
            <a:r>
              <a:rPr lang="en-US" altLang="ja-JP" b="1" dirty="0" smtClean="0">
                <a:solidFill>
                  <a:srgbClr val="0000FF"/>
                </a:solidFill>
              </a:rPr>
              <a:t>j&lt;n</a:t>
            </a:r>
            <a:r>
              <a:rPr lang="en-US" altLang="ja-JP" dirty="0" smtClean="0"/>
              <a:t> ; </a:t>
            </a:r>
            <a:r>
              <a:rPr lang="en-US" altLang="ja-JP" b="1" dirty="0" smtClean="0">
                <a:solidFill>
                  <a:srgbClr val="0000FF"/>
                </a:solidFill>
              </a:rPr>
              <a:t>j++</a:t>
            </a:r>
            <a:r>
              <a:rPr lang="en-US" altLang="ja-JP" dirty="0" smtClean="0"/>
              <a:t>)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b="1" dirty="0" smtClean="0"/>
              <a:t>      if</a:t>
            </a:r>
            <a:r>
              <a:rPr lang="en-US" altLang="ja-JP" dirty="0" smtClean="0"/>
              <a:t> (</a:t>
            </a:r>
            <a:r>
              <a:rPr lang="en-US" altLang="ja-JP" b="1" dirty="0" err="1" smtClean="0">
                <a:solidFill>
                  <a:srgbClr val="0000FF"/>
                </a:solidFill>
              </a:rPr>
              <a:t>s+a</a:t>
            </a:r>
            <a:r>
              <a:rPr lang="en-US" altLang="ja-JP" b="1" dirty="0" smtClean="0">
                <a:solidFill>
                  <a:srgbClr val="0000FF"/>
                </a:solidFill>
              </a:rPr>
              <a:t>[j] &lt;= b</a:t>
            </a:r>
            <a:r>
              <a:rPr lang="en-US" altLang="ja-JP" dirty="0" smtClean="0"/>
              <a:t>){    </a:t>
            </a:r>
            <a:r>
              <a:rPr lang="en-US" altLang="ja-JP" dirty="0" smtClean="0">
                <a:solidFill>
                  <a:srgbClr val="CC3300"/>
                </a:solidFill>
              </a:rPr>
              <a:t>// check the feasibility</a:t>
            </a:r>
            <a:endParaRPr lang="ja-JP" altLang="en-US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      </a:t>
            </a:r>
            <a:r>
              <a:rPr lang="en-US" altLang="ja-JP" b="1" dirty="0" smtClean="0">
                <a:solidFill>
                  <a:srgbClr val="0000FF"/>
                </a:solidFill>
              </a:rPr>
              <a:t>flag[j] = 1</a:t>
            </a:r>
            <a:r>
              <a:rPr lang="en-US" altLang="ja-JP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      </a:t>
            </a:r>
            <a:r>
              <a:rPr lang="en-US" altLang="ja-JP" b="1" dirty="0" smtClean="0">
                <a:solidFill>
                  <a:srgbClr val="006600"/>
                </a:solidFill>
              </a:rPr>
              <a:t>sub </a:t>
            </a:r>
            <a:r>
              <a:rPr lang="en-US" altLang="ja-JP" dirty="0" smtClean="0"/>
              <a:t>(</a:t>
            </a:r>
            <a:r>
              <a:rPr lang="en-US" altLang="ja-JP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/>
              <a:t>,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s+a</a:t>
            </a:r>
            <a:r>
              <a:rPr lang="en-US" altLang="ja-JP" b="1" dirty="0" smtClean="0">
                <a:solidFill>
                  <a:srgbClr val="0000FF"/>
                </a:solidFill>
              </a:rPr>
              <a:t>[j]</a:t>
            </a:r>
            <a:r>
              <a:rPr lang="en-US" altLang="ja-JP" dirty="0" smtClean="0"/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      </a:t>
            </a:r>
            <a:r>
              <a:rPr lang="en-US" altLang="ja-JP" b="1" dirty="0" smtClean="0">
                <a:solidFill>
                  <a:srgbClr val="0000FF"/>
                </a:solidFill>
              </a:rPr>
              <a:t>flag[j] = 0</a:t>
            </a:r>
            <a:r>
              <a:rPr lang="en-US" altLang="ja-JP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 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dirty="0" smtClean="0"/>
              <a:t>}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Simple Case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There are several problem in that we don’t need to take care the duplications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Problem: </a:t>
            </a:r>
            <a:r>
              <a:rPr lang="en-US" altLang="ja-JP" sz="2400" dirty="0" smtClean="0"/>
              <a:t>for given a graph and vertex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, enumerate all paths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starting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Ex. </a:t>
            </a:r>
            <a:r>
              <a:rPr lang="en-US" altLang="ja-JP" sz="2400" b="1" dirty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2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  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5  9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      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3 </a:t>
            </a:r>
            <a:r>
              <a:rPr lang="en-US" altLang="ja-JP" sz="2400" b="1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9  11  4  8  2  6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In each iteration, we generate a recursive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 call for each neighboring </a:t>
            </a:r>
            <a:r>
              <a:rPr lang="en-US" altLang="ja-JP" sz="2400" dirty="0" smtClean="0"/>
              <a:t>vertex</a:t>
            </a:r>
            <a:endParaRPr lang="en-US" altLang="ja-JP" sz="2400" dirty="0" smtClean="0"/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 flipV="1">
            <a:off x="7413650" y="5890037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9" name="Line 27"/>
          <p:cNvSpPr>
            <a:spLocks noChangeShapeType="1"/>
          </p:cNvSpPr>
          <p:nvPr/>
        </p:nvSpPr>
        <p:spPr bwMode="auto">
          <a:xfrm flipH="1">
            <a:off x="6189687" y="4954999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7899425" y="5564599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7670825" y="4954999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V="1">
            <a:off x="6221437" y="5640799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6045225" y="4810537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7670825" y="4573999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5" name="Line 33"/>
          <p:cNvSpPr>
            <a:spLocks noChangeShapeType="1"/>
          </p:cNvSpPr>
          <p:nvPr/>
        </p:nvSpPr>
        <p:spPr bwMode="auto">
          <a:xfrm flipH="1">
            <a:off x="5757887" y="4954999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5829325" y="5458237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7" name="Line 35"/>
          <p:cNvSpPr>
            <a:spLocks noChangeShapeType="1"/>
          </p:cNvSpPr>
          <p:nvPr/>
        </p:nvSpPr>
        <p:spPr bwMode="auto">
          <a:xfrm flipH="1">
            <a:off x="7366025" y="4954999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8" name="Line 36"/>
          <p:cNvSpPr>
            <a:spLocks noChangeShapeType="1"/>
          </p:cNvSpPr>
          <p:nvPr/>
        </p:nvSpPr>
        <p:spPr bwMode="auto">
          <a:xfrm>
            <a:off x="5757887" y="5458237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9" name="Line 37"/>
          <p:cNvSpPr>
            <a:spLocks noChangeShapeType="1"/>
          </p:cNvSpPr>
          <p:nvPr/>
        </p:nvSpPr>
        <p:spPr bwMode="auto">
          <a:xfrm flipH="1" flipV="1">
            <a:off x="6045225" y="4737512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 flipV="1">
            <a:off x="7366025" y="5564599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>
            <a:off x="6756425" y="5640799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H="1">
            <a:off x="6756425" y="4954999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>
            <a:off x="6045225" y="4810537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7670825" y="4954999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5" name="Oval 43"/>
          <p:cNvSpPr>
            <a:spLocks noChangeArrowheads="1"/>
          </p:cNvSpPr>
          <p:nvPr/>
        </p:nvSpPr>
        <p:spPr bwMode="auto">
          <a:xfrm>
            <a:off x="7518425" y="48025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6" name="Line 44"/>
          <p:cNvSpPr>
            <a:spLocks noChangeShapeType="1"/>
          </p:cNvSpPr>
          <p:nvPr/>
        </p:nvSpPr>
        <p:spPr bwMode="auto">
          <a:xfrm flipH="1">
            <a:off x="5765825" y="4862924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 flipV="1">
            <a:off x="8597925" y="5170899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 flipV="1">
            <a:off x="7877200" y="5170899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8309000" y="4594637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0" name="Line 48"/>
          <p:cNvSpPr>
            <a:spLocks noChangeShapeType="1"/>
          </p:cNvSpPr>
          <p:nvPr/>
        </p:nvSpPr>
        <p:spPr bwMode="auto">
          <a:xfrm flipH="1" flipV="1">
            <a:off x="7300937" y="4305712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 flipH="1">
            <a:off x="6076975" y="4305712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2" name="Line 50"/>
          <p:cNvSpPr>
            <a:spLocks noChangeShapeType="1"/>
          </p:cNvSpPr>
          <p:nvPr/>
        </p:nvSpPr>
        <p:spPr bwMode="auto">
          <a:xfrm flipH="1">
            <a:off x="6942162" y="4305712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3" name="Line 51"/>
          <p:cNvSpPr>
            <a:spLocks noChangeShapeType="1"/>
          </p:cNvSpPr>
          <p:nvPr/>
        </p:nvSpPr>
        <p:spPr bwMode="auto">
          <a:xfrm flipH="1">
            <a:off x="7877200" y="4594637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4" name="Freeform 52"/>
          <p:cNvSpPr>
            <a:spLocks/>
          </p:cNvSpPr>
          <p:nvPr/>
        </p:nvSpPr>
        <p:spPr bwMode="auto">
          <a:xfrm>
            <a:off x="6221437" y="5890037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5" name="Oval 53"/>
          <p:cNvSpPr>
            <a:spLocks noChangeArrowheads="1"/>
          </p:cNvSpPr>
          <p:nvPr/>
        </p:nvSpPr>
        <p:spPr bwMode="auto">
          <a:xfrm>
            <a:off x="6756425" y="48025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7213625" y="5801137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37" name="Oval 55"/>
          <p:cNvSpPr>
            <a:spLocks noChangeArrowheads="1"/>
          </p:cNvSpPr>
          <p:nvPr/>
        </p:nvSpPr>
        <p:spPr bwMode="auto">
          <a:xfrm>
            <a:off x="6604025" y="54883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38" name="Oval 56"/>
          <p:cNvSpPr>
            <a:spLocks noChangeArrowheads="1"/>
          </p:cNvSpPr>
          <p:nvPr/>
        </p:nvSpPr>
        <p:spPr bwMode="auto">
          <a:xfrm>
            <a:off x="7747025" y="54121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39" name="Oval 57"/>
          <p:cNvSpPr>
            <a:spLocks noChangeArrowheads="1"/>
          </p:cNvSpPr>
          <p:nvPr/>
        </p:nvSpPr>
        <p:spPr bwMode="auto">
          <a:xfrm>
            <a:off x="5613425" y="52597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" name="Oval 58"/>
          <p:cNvSpPr>
            <a:spLocks noChangeArrowheads="1"/>
          </p:cNvSpPr>
          <p:nvPr/>
        </p:nvSpPr>
        <p:spPr bwMode="auto">
          <a:xfrm>
            <a:off x="8509025" y="5026437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1" name="Oval 59"/>
          <p:cNvSpPr>
            <a:spLocks noChangeArrowheads="1"/>
          </p:cNvSpPr>
          <p:nvPr/>
        </p:nvSpPr>
        <p:spPr bwMode="auto">
          <a:xfrm>
            <a:off x="5934100" y="46501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2" name="Oval 60"/>
          <p:cNvSpPr>
            <a:spLocks noChangeArrowheads="1"/>
          </p:cNvSpPr>
          <p:nvPr/>
        </p:nvSpPr>
        <p:spPr bwMode="auto">
          <a:xfrm>
            <a:off x="7158062" y="4162837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3" name="Oval 61"/>
          <p:cNvSpPr>
            <a:spLocks noChangeArrowheads="1"/>
          </p:cNvSpPr>
          <p:nvPr/>
        </p:nvSpPr>
        <p:spPr bwMode="auto">
          <a:xfrm>
            <a:off x="8148662" y="44342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2</a:t>
            </a:r>
            <a:endParaRPr lang="ja-JP" altLang="en-US" dirty="0"/>
          </a:p>
        </p:txBody>
      </p:sp>
      <p:sp>
        <p:nvSpPr>
          <p:cNvPr id="44" name="Oval 62"/>
          <p:cNvSpPr>
            <a:spLocks noChangeArrowheads="1"/>
          </p:cNvSpPr>
          <p:nvPr/>
        </p:nvSpPr>
        <p:spPr bwMode="auto">
          <a:xfrm>
            <a:off x="8453462" y="5729699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5" name="Oval 63"/>
          <p:cNvSpPr>
            <a:spLocks noChangeArrowheads="1"/>
          </p:cNvSpPr>
          <p:nvPr/>
        </p:nvSpPr>
        <p:spPr bwMode="auto">
          <a:xfrm>
            <a:off x="6061100" y="5874162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 </a:t>
            </a:r>
            <a:r>
              <a:rPr lang="ja-JP" alt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Branch and Bound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Algorithm for Paths Starting at 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052736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enumerate </a:t>
            </a:r>
            <a:r>
              <a:rPr lang="en-US" altLang="ja-JP" sz="2400" dirty="0"/>
              <a:t>all </a:t>
            </a:r>
            <a:r>
              <a:rPr lang="en-US" altLang="ja-JP" sz="2400" dirty="0" smtClean="0"/>
              <a:t>paths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r>
              <a:rPr lang="en-US" altLang="ja-JP" sz="2400" dirty="0" smtClean="0"/>
              <a:t> starting at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 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O(n)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time per iteration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 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</a:rPr>
              <a:t>O(n)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time per solution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1916832"/>
            <a:ext cx="7093296" cy="230425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PathStartingS</a:t>
            </a:r>
            <a:r>
              <a:rPr lang="en-US" altLang="ja-JP" b="1" dirty="0" smtClean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P, 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P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A := </a:t>
            </a:r>
            <a:r>
              <a:rPr lang="en-US" altLang="ja-JP" dirty="0" smtClean="0"/>
              <a:t>set of </a:t>
            </a:r>
            <a:r>
              <a:rPr lang="en-US" altLang="ja-JP" dirty="0"/>
              <a:t>v</a:t>
            </a:r>
            <a:r>
              <a:rPr lang="en-US" altLang="ja-JP" dirty="0" smtClean="0"/>
              <a:t>ertices adjacent to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delete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 </a:t>
            </a:r>
            <a:r>
              <a:rPr lang="en-US" altLang="ja-JP" dirty="0"/>
              <a:t>from </a:t>
            </a:r>
            <a:r>
              <a:rPr lang="en-US" altLang="ja-JP" dirty="0" smtClean="0"/>
              <a:t>the graph</a:t>
            </a:r>
            <a:endParaRPr lang="en-US" altLang="ja-JP" b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v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in </a:t>
            </a:r>
            <a:r>
              <a:rPr lang="en-US" altLang="ja-JP" b="1" dirty="0" smtClean="0">
                <a:solidFill>
                  <a:srgbClr val="0000FF"/>
                </a:solidFill>
              </a:rPr>
              <a:t>A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PathStartingS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P</a:t>
            </a:r>
            <a:r>
              <a:rPr lang="en-US" altLang="ja-JP" b="1" dirty="0" smtClean="0">
                <a:solidFill>
                  <a:srgbClr val="0000FF"/>
                </a:solidFill>
              </a:rPr>
              <a:t>∪{v}, v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recover</a:t>
            </a:r>
            <a:r>
              <a:rPr lang="en-US" altLang="ja-JP" b="1" dirty="0" smtClean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s </a:t>
            </a:r>
            <a:r>
              <a:rPr lang="en-US" altLang="ja-JP" dirty="0" smtClean="0"/>
              <a:t>to the </a:t>
            </a:r>
            <a:r>
              <a:rPr lang="en-US" altLang="ja-JP" dirty="0"/>
              <a:t>graph</a:t>
            </a:r>
            <a:endParaRPr lang="ja-JP" altLang="en-US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499022" y="620688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…folklore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796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2-3  Maximal by Backtracking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4372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Maximal Solutions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20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# of solutions increases exponentially when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or the sizes of solutions are large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# of solutions is large, post-process is also hard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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enumerate maximal so that the solution set is irredundant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maximal in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</a:t>
            </a:r>
            <a:r>
              <a:rPr lang="en-US" altLang="ja-JP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ja-JP" sz="2400" dirty="0" smtClean="0"/>
              <a:t>for any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⊆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X’</a:t>
            </a:r>
            <a:r>
              <a:rPr lang="en-US" altLang="ja-JP" sz="2400" dirty="0" smtClean="0"/>
              <a:t>,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X’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∈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does not hold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Maximal solutions are not neighboring to each other,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efficient search is hopeless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(exception; spanning trees, </a:t>
            </a:r>
            <a:r>
              <a:rPr lang="en-US" altLang="ja-JP" sz="2400" dirty="0" err="1" smtClean="0"/>
              <a:t>matroid</a:t>
            </a:r>
            <a:r>
              <a:rPr lang="en-US" altLang="ja-JP" sz="2400" dirty="0" smtClean="0"/>
              <a:t> bases)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6327775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84888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680479" y="3861048"/>
            <a:ext cx="107110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2"/>
                </a:solidFill>
              </a:rPr>
              <a:t>111…1</a:t>
            </a:r>
            <a:endParaRPr lang="en-US" altLang="ja-JP" b="1" dirty="0">
              <a:solidFill>
                <a:schemeClr val="tx2"/>
              </a:solidFill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7885113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8459788" y="5229225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7164388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6516688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 animBg="1"/>
      <p:bldP spid="56332" grpId="0" animBg="1"/>
      <p:bldP spid="56333" grpId="0" animBg="1"/>
      <p:bldP spid="563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Straightforward Method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30288"/>
            <a:ext cx="8820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Backtracking enumerates all solutions, so we can enumerate all </a:t>
            </a:r>
            <a:r>
              <a:rPr lang="en-US" altLang="ja-JP" sz="2400" dirty="0" err="1" smtClean="0"/>
              <a:t>maximals</a:t>
            </a:r>
            <a:r>
              <a:rPr lang="en-US" altLang="ja-JP" sz="2400" dirty="0" smtClean="0"/>
              <a:t> by just outputting a solution only when it is maximal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it is inefficient…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If we can prune the recursive call that never output any maximal, the algorithm will be output polynomial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In general, we want to solve the following problem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12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Maximal Extension: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For partial solution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set </a:t>
            </a:r>
            <a:r>
              <a:rPr lang="en-US" altLang="ja-JP" sz="2400" b="1" dirty="0">
                <a:solidFill>
                  <a:srgbClr val="0000FF"/>
                </a:solidFill>
              </a:rPr>
              <a:t>X </a:t>
            </a:r>
            <a:r>
              <a:rPr lang="en-US" altLang="ja-JP" sz="2400" dirty="0" smtClean="0"/>
              <a:t>of deleted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e</a:t>
            </a:r>
            <a:r>
              <a:rPr lang="en-US" altLang="ja-JP" sz="2400" dirty="0" smtClean="0"/>
              <a:t>lements, is there a maximal solution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,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⊆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 </a:t>
            </a:r>
            <a:r>
              <a:rPr lang="en-US" altLang="ja-JP" sz="2400" dirty="0" smtClean="0"/>
              <a:t>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∩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 =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∅ </a:t>
            </a:r>
            <a:r>
              <a:rPr lang="en-US" altLang="ja-JP" sz="2400" dirty="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…  this problem is hard in general</a:t>
            </a:r>
            <a:endParaRPr lang="en-US" altLang="ja-JP" sz="2400" dirty="0"/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6471071" y="5260975"/>
            <a:ext cx="2417763" cy="1397000"/>
          </a:xfrm>
          <a:custGeom>
            <a:avLst/>
            <a:gdLst/>
            <a:ahLst/>
            <a:cxnLst>
              <a:cxn ang="0">
                <a:pos x="0" y="326"/>
              </a:cxn>
              <a:cxn ang="0">
                <a:pos x="243" y="38"/>
              </a:cxn>
              <a:cxn ang="0">
                <a:pos x="511" y="288"/>
              </a:cxn>
              <a:cxn ang="0">
                <a:pos x="857" y="9"/>
              </a:cxn>
              <a:cxn ang="0">
                <a:pos x="1097" y="288"/>
              </a:cxn>
              <a:cxn ang="0">
                <a:pos x="1433" y="0"/>
              </a:cxn>
              <a:cxn ang="0">
                <a:pos x="1635" y="345"/>
              </a:cxn>
              <a:cxn ang="0">
                <a:pos x="1951" y="67"/>
              </a:cxn>
              <a:cxn ang="0">
                <a:pos x="2121" y="259"/>
              </a:cxn>
              <a:cxn ang="0">
                <a:pos x="1039" y="1219"/>
              </a:cxn>
              <a:cxn ang="0">
                <a:pos x="0" y="326"/>
              </a:cxn>
            </a:cxnLst>
            <a:rect l="0" t="0" r="r" b="b"/>
            <a:pathLst>
              <a:path w="2121" h="1219">
                <a:moveTo>
                  <a:pt x="0" y="326"/>
                </a:moveTo>
                <a:lnTo>
                  <a:pt x="243" y="38"/>
                </a:lnTo>
                <a:lnTo>
                  <a:pt x="511" y="288"/>
                </a:lnTo>
                <a:lnTo>
                  <a:pt x="857" y="9"/>
                </a:lnTo>
                <a:lnTo>
                  <a:pt x="1097" y="288"/>
                </a:lnTo>
                <a:lnTo>
                  <a:pt x="1433" y="0"/>
                </a:lnTo>
                <a:lnTo>
                  <a:pt x="1635" y="345"/>
                </a:lnTo>
                <a:lnTo>
                  <a:pt x="1951" y="67"/>
                </a:lnTo>
                <a:lnTo>
                  <a:pt x="2121" y="259"/>
                </a:lnTo>
                <a:lnTo>
                  <a:pt x="1039" y="1219"/>
                </a:lnTo>
                <a:lnTo>
                  <a:pt x="0" y="326"/>
                </a:lnTo>
                <a:close/>
              </a:path>
            </a:pathLst>
          </a:custGeom>
          <a:solidFill>
            <a:srgbClr val="FFCC99"/>
          </a:solidFill>
          <a:ln w="31750" cap="flat" cmpd="sng">
            <a:solidFill>
              <a:srgbClr val="FF0000"/>
            </a:solidFill>
            <a:prstDash val="solid"/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228184" y="4171950"/>
            <a:ext cx="2844800" cy="2497138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ja-JP" altLang="en-US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7823775" y="3861048"/>
            <a:ext cx="107110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 dirty="0" smtClean="0">
                <a:solidFill>
                  <a:schemeClr val="tx2"/>
                </a:solidFill>
              </a:rPr>
              <a:t>111…1</a:t>
            </a:r>
            <a:endParaRPr lang="en-US" altLang="ja-JP" b="1" dirty="0">
              <a:solidFill>
                <a:schemeClr val="tx2"/>
              </a:solidFill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813675" y="6400800"/>
            <a:ext cx="1095375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b="1">
                <a:solidFill>
                  <a:schemeClr val="tx2"/>
                </a:solidFill>
              </a:rPr>
              <a:t>000…0</a:t>
            </a:r>
          </a:p>
        </p:txBody>
      </p:sp>
      <p:sp>
        <p:nvSpPr>
          <p:cNvPr id="56331" name="Oval 11"/>
          <p:cNvSpPr>
            <a:spLocks noChangeArrowheads="1"/>
          </p:cNvSpPr>
          <p:nvPr/>
        </p:nvSpPr>
        <p:spPr bwMode="auto">
          <a:xfrm>
            <a:off x="8028409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2" name="Oval 12"/>
          <p:cNvSpPr>
            <a:spLocks noChangeArrowheads="1"/>
          </p:cNvSpPr>
          <p:nvPr/>
        </p:nvSpPr>
        <p:spPr bwMode="auto">
          <a:xfrm>
            <a:off x="8603084" y="5229225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3" name="Oval 13"/>
          <p:cNvSpPr>
            <a:spLocks noChangeArrowheads="1"/>
          </p:cNvSpPr>
          <p:nvPr/>
        </p:nvSpPr>
        <p:spPr bwMode="auto">
          <a:xfrm>
            <a:off x="7307684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  <p:sp>
        <p:nvSpPr>
          <p:cNvPr id="56334" name="Oval 14"/>
          <p:cNvSpPr>
            <a:spLocks noChangeArrowheads="1"/>
          </p:cNvSpPr>
          <p:nvPr/>
        </p:nvSpPr>
        <p:spPr bwMode="auto">
          <a:xfrm>
            <a:off x="6659984" y="5157788"/>
            <a:ext cx="215900" cy="215900"/>
          </a:xfrm>
          <a:prstGeom prst="ellipse">
            <a:avLst/>
          </a:prstGeom>
          <a:solidFill>
            <a:srgbClr val="FF6600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44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Knapsack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Maximals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80728"/>
            <a:ext cx="8641722" cy="52578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dirty="0" smtClean="0"/>
              <a:t>Fortunately, maximal extension can be solved for knapsack problem</a:t>
            </a:r>
            <a:endParaRPr lang="en-US" altLang="ja-JP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1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enumerate all maximal subsets of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whose sum is no greater than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b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Put indices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,…,a</a:t>
            </a:r>
            <a:r>
              <a:rPr lang="en-US" altLang="ja-JP" sz="2400" b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 in decreasing order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</a:t>
            </a:r>
            <a:endParaRPr lang="ja-JP" altLang="en-US" sz="2400" dirty="0" smtClean="0"/>
          </a:p>
          <a:p>
            <a:pPr algn="l" eaLnBrk="1" hangingPunct="1">
              <a:lnSpc>
                <a:spcPct val="80000"/>
              </a:lnSpc>
              <a:defRPr/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An iteration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 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O(n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/>
              <a:t> time per solution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ja-JP" altLang="en-US" sz="2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3331278"/>
            <a:ext cx="7920880" cy="237626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MaximalKnapsack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output</a:t>
            </a:r>
            <a:r>
              <a:rPr lang="en-US" altLang="ja-JP" b="1" dirty="0" smtClean="0">
                <a:solidFill>
                  <a:schemeClr val="accent2"/>
                </a:solidFill>
              </a:rPr>
              <a:t> S</a:t>
            </a:r>
            <a:endParaRPr lang="en-US" altLang="ja-JP" b="1" dirty="0" smtClean="0"/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tail of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b="1" i="1" dirty="0" smtClean="0">
                <a:solidFill>
                  <a:schemeClr val="accent2"/>
                </a:solidFill>
              </a:rPr>
              <a:t> </a:t>
            </a:r>
            <a:endParaRPr lang="ja-JP" altLang="en-US" dirty="0" smtClean="0"/>
          </a:p>
          <a:p>
            <a:pPr>
              <a:defRPr/>
            </a:pPr>
            <a:r>
              <a:rPr lang="ja-JP" altLang="en-US" dirty="0" smtClean="0"/>
              <a:t>                   </a:t>
            </a:r>
            <a:r>
              <a:rPr lang="en-US" altLang="ja-JP" b="1" dirty="0" smtClean="0"/>
              <a:t>and </a:t>
            </a:r>
            <a:r>
              <a:rPr lang="ja-JP" altLang="en-US" b="1" dirty="0" smtClean="0">
                <a:solidFill>
                  <a:srgbClr val="0000FF"/>
                </a:solidFill>
              </a:rPr>
              <a:t>∑</a:t>
            </a:r>
            <a:r>
              <a:rPr lang="en-US" altLang="ja-JP" b="1" dirty="0" smtClean="0">
                <a:solidFill>
                  <a:srgbClr val="0000FF"/>
                </a:solidFill>
              </a:rPr>
              <a:t>S +</a:t>
            </a:r>
            <a:r>
              <a:rPr lang="ja-JP" altLang="en-US" b="1" i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a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+…+ a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n</a:t>
            </a:r>
            <a:r>
              <a:rPr lang="en-US" altLang="ja-JP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&gt; </a:t>
            </a:r>
            <a:r>
              <a:rPr lang="en-US" altLang="ja-JP" b="1" dirty="0" smtClean="0">
                <a:solidFill>
                  <a:srgbClr val="0000FF"/>
                </a:solidFill>
              </a:rPr>
              <a:t>b – a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i-1</a:t>
            </a:r>
            <a:endParaRPr lang="en-US" altLang="ja-JP" dirty="0" smtClean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en-US" altLang="ja-JP" b="1" dirty="0" smtClean="0"/>
              <a:t>if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ja-JP" altLang="en-US" b="1" dirty="0" smtClean="0">
                <a:solidFill>
                  <a:srgbClr val="0000FF"/>
                </a:solidFill>
              </a:rPr>
              <a:t>∑</a:t>
            </a:r>
            <a:r>
              <a:rPr lang="en-US" altLang="ja-JP" b="1" dirty="0" smtClean="0">
                <a:solidFill>
                  <a:srgbClr val="0000FF"/>
                </a:solidFill>
              </a:rPr>
              <a:t>S +</a:t>
            </a:r>
            <a:r>
              <a:rPr lang="ja-JP" altLang="en-US" b="1" i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a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 </a:t>
            </a:r>
            <a:r>
              <a:rPr lang="ja-JP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b="1" dirty="0" smtClean="0">
                <a:solidFill>
                  <a:srgbClr val="0000FF"/>
                </a:solidFill>
              </a:rPr>
              <a:t>b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 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MaximalKnapsack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S∪{</a:t>
            </a:r>
            <a:r>
              <a:rPr lang="en-US" altLang="ja-JP" b="1" dirty="0" err="1" smtClean="0">
                <a:solidFill>
                  <a:srgbClr val="0000FF"/>
                </a:solidFill>
              </a:rPr>
              <a:t>a</a:t>
            </a:r>
            <a:r>
              <a:rPr lang="en-US" altLang="ja-JP" b="1" baseline="-25000" dirty="0" err="1" smtClean="0">
                <a:solidFill>
                  <a:srgbClr val="0000FF"/>
                </a:solidFill>
              </a:rPr>
              <a:t>i</a:t>
            </a:r>
            <a:r>
              <a:rPr lang="en-US" altLang="ja-JP" b="1" dirty="0" smtClean="0">
                <a:solidFill>
                  <a:srgbClr val="0000FF"/>
                </a:solidFill>
              </a:rPr>
              <a:t>}</a:t>
            </a:r>
            <a:r>
              <a:rPr lang="en-US" altLang="ja-JP" dirty="0" smtClean="0"/>
              <a:t>)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</a:t>
            </a:r>
            <a:r>
              <a:rPr lang="en-US" altLang="ja-JP" b="1" dirty="0" smtClean="0"/>
              <a:t>end for</a:t>
            </a:r>
            <a:endParaRPr lang="ja-JP" altLang="en-US" dirty="0"/>
          </a:p>
        </p:txBody>
      </p:sp>
      <p:sp>
        <p:nvSpPr>
          <p:cNvPr id="4" name="四角形吹き出し 3"/>
          <p:cNvSpPr/>
          <p:nvPr/>
        </p:nvSpPr>
        <p:spPr bwMode="auto">
          <a:xfrm>
            <a:off x="5868144" y="3284984"/>
            <a:ext cx="3024336" cy="1080120"/>
          </a:xfrm>
          <a:prstGeom prst="wedgeRectCallout">
            <a:avLst>
              <a:gd name="adj1" fmla="val -78486"/>
              <a:gd name="adj2" fmla="val 53852"/>
            </a:avLst>
          </a:prstGeom>
          <a:solidFill>
            <a:schemeClr val="bg1"/>
          </a:solidFill>
          <a:ln w="317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Pruning that</a:t>
            </a:r>
            <a:r>
              <a:rPr kumimoji="1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 with</a:t>
            </a: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 only non-maximal</a:t>
            </a:r>
            <a:r>
              <a:rPr kumimoji="1" lang="en-US" altLang="ja-JP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 solutions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24328" y="476672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…folklore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Partial Pruning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30288"/>
            <a:ext cx="8820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Exact pruning is usually difficult, so we often use partial pruning;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here partial means that in only partial cases we can prune the recursive calls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 pruning methods are usually based on some structures or property of the target problem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So, there are less methods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work in general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One of these uses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element-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</a:rPr>
              <a:t>reordering </a:t>
            </a:r>
            <a:r>
              <a:rPr lang="en-US" altLang="ja-JP" sz="2400" dirty="0" smtClean="0"/>
              <a:t>in each iteration</a:t>
            </a:r>
            <a:endParaRPr lang="en-US" altLang="ja-JP" sz="2400" b="1" dirty="0" smtClean="0">
              <a:solidFill>
                <a:srgbClr val="FF0000"/>
              </a:solidFill>
            </a:endParaRPr>
          </a:p>
        </p:txBody>
      </p:sp>
      <p:sp>
        <p:nvSpPr>
          <p:cNvPr id="12" name="Line 2"/>
          <p:cNvSpPr>
            <a:spLocks noChangeShapeType="1"/>
          </p:cNvSpPr>
          <p:nvPr/>
        </p:nvSpPr>
        <p:spPr bwMode="auto">
          <a:xfrm flipH="1">
            <a:off x="5034136" y="3811488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5034136" y="5259288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7777336" y="5927626"/>
            <a:ext cx="914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7777336" y="6003826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7396336" y="6003826"/>
            <a:ext cx="3810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796136" y="6021288"/>
            <a:ext cx="1981200" cy="515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H="1">
            <a:off x="5796136" y="5259288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7596786" y="6291163"/>
            <a:ext cx="34205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 dirty="0" smtClean="0">
                <a:solidFill>
                  <a:schemeClr val="tx2"/>
                </a:solidFill>
              </a:rPr>
              <a:t>∅</a:t>
            </a:r>
            <a:endParaRPr lang="en-US" altLang="ja-JP" sz="2000" dirty="0">
              <a:solidFill>
                <a:schemeClr val="tx2"/>
              </a:solidFill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H="1">
            <a:off x="8082136" y="52418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H="1">
            <a:off x="7396336" y="5241826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7243936" y="5241826"/>
            <a:ext cx="152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 flipH="1">
            <a:off x="5796136" y="5259288"/>
            <a:ext cx="762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034136" y="4497288"/>
            <a:ext cx="76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 flipH="1">
            <a:off x="5110336" y="4573488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 flipH="1">
            <a:off x="5872336" y="4573488"/>
            <a:ext cx="990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H="1">
            <a:off x="7320136" y="4573488"/>
            <a:ext cx="685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5567536" y="4878288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4821411" y="4895751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4653136" y="4192488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5567536" y="4192488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6688311" y="4192488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7678911" y="4192488"/>
            <a:ext cx="708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5652249" y="5622826"/>
            <a:ext cx="30999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7230224" y="5622826"/>
            <a:ext cx="309998" cy="402291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907511" y="5622826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37" name="Text Box 30"/>
          <p:cNvSpPr txBox="1">
            <a:spLocks noChangeArrowheads="1"/>
          </p:cNvSpPr>
          <p:nvPr/>
        </p:nvSpPr>
        <p:spPr bwMode="auto">
          <a:xfrm>
            <a:off x="8539336" y="5622826"/>
            <a:ext cx="3270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8402811" y="4860826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ja-JP" altLang="en-US" sz="2000">
                <a:solidFill>
                  <a:schemeClr val="tx2"/>
                </a:solidFill>
              </a:rPr>
              <a:t>3,4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7640811" y="4860826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6269211" y="4860826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7031211" y="4860826"/>
            <a:ext cx="517525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4653136" y="3471763"/>
            <a:ext cx="914400" cy="415925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1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err="1" smtClean="0">
                <a:solidFill>
                  <a:schemeClr val="tx2"/>
                </a:solidFill>
              </a:rPr>
              <a:t>,</a:t>
            </a:r>
            <a:r>
              <a:rPr lang="ja-JP" altLang="en-US" sz="2000" dirty="0" smtClean="0">
                <a:solidFill>
                  <a:schemeClr val="tx2"/>
                </a:solidFill>
              </a:rPr>
              <a:t>3,4</a:t>
            </a:r>
            <a:endParaRPr lang="ja-JP" alt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8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Maximal: Shift a Solution to the End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008" y="836712"/>
            <a:ext cx="9071992" cy="4953000"/>
          </a:xfrm>
        </p:spPr>
        <p:txBody>
          <a:bodyPr rIns="0"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Maximal enumeration admits a simple pruning algorithm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(1)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prune if meets a non-member</a:t>
            </a:r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(2)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no brunch needed if addition of all remaining members is a member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Even if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(1)</a:t>
            </a:r>
            <a:r>
              <a:rPr lang="ja-JP" altLang="en-US" sz="2400" b="1" dirty="0" smtClean="0"/>
              <a:t> </a:t>
            </a:r>
            <a:r>
              <a:rPr lang="en-US" altLang="ja-JP" sz="2400" dirty="0" smtClean="0"/>
              <a:t>is</a:t>
            </a:r>
            <a:r>
              <a:rPr lang="en-US" altLang="ja-JP" sz="2400" b="1" dirty="0" smtClean="0"/>
              <a:t> </a:t>
            </a:r>
            <a:r>
              <a:rPr lang="en-US" altLang="ja-JP" sz="2400" dirty="0" smtClean="0"/>
              <a:t>complete, exhaust search for all members is inefficient</a:t>
            </a:r>
          </a:p>
          <a:p>
            <a:pPr algn="l" eaLnBrk="1" hangingPunct="1"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Find a maximal solution, shift all its element to the bottom, then no need of recursive calls for the shifted elements</a:t>
            </a:r>
            <a:endParaRPr lang="ja-JP" altLang="en-US" sz="2400" dirty="0" smtClean="0"/>
          </a:p>
          <a:p>
            <a:pPr algn="l" eaLnBrk="1" hangingPunct="1"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</a:t>
            </a:r>
            <a:r>
              <a:rPr lang="ja-JP" altLang="en-US" sz="2400" dirty="0" smtClean="0"/>
              <a:t>  </a:t>
            </a:r>
            <a:r>
              <a:rPr lang="en-US" altLang="ja-JP" sz="2400" dirty="0" smtClean="0"/>
              <a:t>because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(2)</a:t>
            </a:r>
            <a:r>
              <a:rPr lang="ja-JP" altLang="en-US" sz="2400" b="1" dirty="0" smtClean="0"/>
              <a:t> </a:t>
            </a:r>
            <a:r>
              <a:rPr lang="en-US" altLang="ja-JP" sz="2400" dirty="0" smtClean="0"/>
              <a:t>works for the elements!</a:t>
            </a:r>
            <a:endParaRPr lang="ja-JP" altLang="en-US" sz="2400" dirty="0" smtClean="0"/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684213" y="4992216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10652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8" name="Oval 6"/>
          <p:cNvSpPr>
            <a:spLocks noChangeArrowheads="1"/>
          </p:cNvSpPr>
          <p:nvPr/>
        </p:nvSpPr>
        <p:spPr bwMode="auto">
          <a:xfrm>
            <a:off x="2055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39" name="Oval 7"/>
          <p:cNvSpPr>
            <a:spLocks noChangeArrowheads="1"/>
          </p:cNvSpPr>
          <p:nvPr/>
        </p:nvSpPr>
        <p:spPr bwMode="auto">
          <a:xfrm>
            <a:off x="2817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9640" name="Oval 8"/>
          <p:cNvSpPr>
            <a:spLocks noChangeArrowheads="1"/>
          </p:cNvSpPr>
          <p:nvPr/>
        </p:nvSpPr>
        <p:spPr bwMode="auto">
          <a:xfrm>
            <a:off x="38846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5" name="Oval 9"/>
          <p:cNvSpPr>
            <a:spLocks noChangeArrowheads="1"/>
          </p:cNvSpPr>
          <p:nvPr/>
        </p:nvSpPr>
        <p:spPr bwMode="auto">
          <a:xfrm>
            <a:off x="4341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6" name="Oval 10"/>
          <p:cNvSpPr>
            <a:spLocks noChangeArrowheads="1"/>
          </p:cNvSpPr>
          <p:nvPr/>
        </p:nvSpPr>
        <p:spPr bwMode="auto">
          <a:xfrm>
            <a:off x="49514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8" name="Oval 12"/>
          <p:cNvSpPr>
            <a:spLocks noChangeArrowheads="1"/>
          </p:cNvSpPr>
          <p:nvPr/>
        </p:nvSpPr>
        <p:spPr bwMode="auto">
          <a:xfrm>
            <a:off x="74660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69" name="Oval 13"/>
          <p:cNvSpPr>
            <a:spLocks noChangeArrowheads="1"/>
          </p:cNvSpPr>
          <p:nvPr/>
        </p:nvSpPr>
        <p:spPr bwMode="auto">
          <a:xfrm>
            <a:off x="6300788" y="5065241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0" name="Line 14"/>
          <p:cNvSpPr>
            <a:spLocks noChangeShapeType="1"/>
          </p:cNvSpPr>
          <p:nvPr/>
        </p:nvSpPr>
        <p:spPr bwMode="auto">
          <a:xfrm>
            <a:off x="3059832" y="4797152"/>
            <a:ext cx="2303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9646" name="Text Box 15"/>
          <p:cNvSpPr txBox="1">
            <a:spLocks noChangeArrowheads="1"/>
          </p:cNvSpPr>
          <p:nvPr/>
        </p:nvSpPr>
        <p:spPr bwMode="auto">
          <a:xfrm>
            <a:off x="398463" y="4527078"/>
            <a:ext cx="2661369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 smtClean="0">
                <a:solidFill>
                  <a:schemeClr val="accent2"/>
                </a:solidFill>
              </a:rPr>
              <a:t>element ordering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685072" name="Rectangle 16"/>
          <p:cNvSpPr>
            <a:spLocks noChangeArrowheads="1"/>
          </p:cNvSpPr>
          <p:nvPr/>
        </p:nvSpPr>
        <p:spPr bwMode="auto">
          <a:xfrm>
            <a:off x="684213" y="4992216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3" name="Oval 17"/>
          <p:cNvSpPr>
            <a:spLocks noChangeArrowheads="1"/>
          </p:cNvSpPr>
          <p:nvPr/>
        </p:nvSpPr>
        <p:spPr bwMode="auto">
          <a:xfrm>
            <a:off x="10652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4" name="Oval 18"/>
          <p:cNvSpPr>
            <a:spLocks noChangeArrowheads="1"/>
          </p:cNvSpPr>
          <p:nvPr/>
        </p:nvSpPr>
        <p:spPr bwMode="auto">
          <a:xfrm>
            <a:off x="2055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5" name="Oval 19"/>
          <p:cNvSpPr>
            <a:spLocks noChangeArrowheads="1"/>
          </p:cNvSpPr>
          <p:nvPr/>
        </p:nvSpPr>
        <p:spPr bwMode="auto">
          <a:xfrm>
            <a:off x="2817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6" name="Oval 20"/>
          <p:cNvSpPr>
            <a:spLocks noChangeArrowheads="1"/>
          </p:cNvSpPr>
          <p:nvPr/>
        </p:nvSpPr>
        <p:spPr bwMode="auto">
          <a:xfrm>
            <a:off x="38846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7" name="Oval 21"/>
          <p:cNvSpPr>
            <a:spLocks noChangeArrowheads="1"/>
          </p:cNvSpPr>
          <p:nvPr/>
        </p:nvSpPr>
        <p:spPr bwMode="auto">
          <a:xfrm>
            <a:off x="43418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8" name="Oval 22"/>
          <p:cNvSpPr>
            <a:spLocks noChangeArrowheads="1"/>
          </p:cNvSpPr>
          <p:nvPr/>
        </p:nvSpPr>
        <p:spPr bwMode="auto">
          <a:xfrm>
            <a:off x="49514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79" name="Oval 23"/>
          <p:cNvSpPr>
            <a:spLocks noChangeArrowheads="1"/>
          </p:cNvSpPr>
          <p:nvPr/>
        </p:nvSpPr>
        <p:spPr bwMode="auto">
          <a:xfrm>
            <a:off x="6300788" y="5065241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0" name="Oval 24"/>
          <p:cNvSpPr>
            <a:spLocks noChangeArrowheads="1"/>
          </p:cNvSpPr>
          <p:nvPr/>
        </p:nvSpPr>
        <p:spPr bwMode="auto">
          <a:xfrm>
            <a:off x="7466013" y="5068416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2" name="Oval 26"/>
          <p:cNvSpPr>
            <a:spLocks noChangeArrowheads="1"/>
          </p:cNvSpPr>
          <p:nvPr/>
        </p:nvSpPr>
        <p:spPr bwMode="auto">
          <a:xfrm>
            <a:off x="45291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3" name="Oval 27"/>
          <p:cNvSpPr>
            <a:spLocks noChangeArrowheads="1"/>
          </p:cNvSpPr>
          <p:nvPr/>
        </p:nvSpPr>
        <p:spPr bwMode="auto">
          <a:xfrm>
            <a:off x="49609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4" name="Oval 28"/>
          <p:cNvSpPr>
            <a:spLocks noChangeArrowheads="1"/>
          </p:cNvSpPr>
          <p:nvPr/>
        </p:nvSpPr>
        <p:spPr bwMode="auto">
          <a:xfrm>
            <a:off x="53927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5" name="Oval 29"/>
          <p:cNvSpPr>
            <a:spLocks noChangeArrowheads="1"/>
          </p:cNvSpPr>
          <p:nvPr/>
        </p:nvSpPr>
        <p:spPr bwMode="auto">
          <a:xfrm>
            <a:off x="5824538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6" name="Oval 30"/>
          <p:cNvSpPr>
            <a:spLocks noChangeArrowheads="1"/>
          </p:cNvSpPr>
          <p:nvPr/>
        </p:nvSpPr>
        <p:spPr bwMode="auto">
          <a:xfrm>
            <a:off x="6327775" y="56959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5087" name="Text Box 31"/>
          <p:cNvSpPr txBox="1">
            <a:spLocks noChangeArrowheads="1"/>
          </p:cNvSpPr>
          <p:nvPr/>
        </p:nvSpPr>
        <p:spPr bwMode="auto">
          <a:xfrm>
            <a:off x="467544" y="6192838"/>
            <a:ext cx="8280920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dirty="0" smtClean="0"/>
              <a:t>For small maximal solution sizes (up to 30), practically efficient</a:t>
            </a:r>
            <a:endParaRPr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24328" y="663079"/>
            <a:ext cx="1465466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…folklore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371 L 0.00209 0.1298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6850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00087 0.12986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6850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00277 0.12986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685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6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96296E-6 L -0.00174 0.1298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685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00035 0.12986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685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0.21736 0.1298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685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" y="65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19809 0.1298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685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" y="6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08976 0.13032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6850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6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0671 L 0.00174 0.1298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685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5065" grpId="0" animBg="1"/>
      <p:bldP spid="685066" grpId="0" animBg="1"/>
      <p:bldP spid="685068" grpId="0" animBg="1"/>
      <p:bldP spid="685069" grpId="0" animBg="1"/>
      <p:bldP spid="685072" grpId="0" animBg="1"/>
      <p:bldP spid="685073" grpId="0" animBg="1"/>
      <p:bldP spid="685074" grpId="0" animBg="1"/>
      <p:bldP spid="685075" grpId="0" animBg="1"/>
      <p:bldP spid="685076" grpId="0" animBg="1"/>
      <p:bldP spid="685077" grpId="0" animBg="1"/>
      <p:bldP spid="685077" grpId="1" animBg="1"/>
      <p:bldP spid="685078" grpId="0" animBg="1"/>
      <p:bldP spid="685078" grpId="1" animBg="1"/>
      <p:bldP spid="685079" grpId="0" animBg="1"/>
      <p:bldP spid="685079" grpId="1" animBg="1"/>
      <p:bldP spid="685080" grpId="0" animBg="1"/>
      <p:bldP spid="685080" grpId="1" animBg="1"/>
      <p:bldP spid="685082" grpId="0" animBg="1"/>
      <p:bldP spid="685082" grpId="1" animBg="1"/>
      <p:bldP spid="685083" grpId="0" animBg="1"/>
      <p:bldP spid="685083" grpId="1" animBg="1"/>
      <p:bldP spid="685084" grpId="0" animBg="1"/>
      <p:bldP spid="685084" grpId="1" animBg="1"/>
      <p:bldP spid="685085" grpId="0" animBg="1"/>
      <p:bldP spid="685085" grpId="1" animBg="1"/>
      <p:bldP spid="685086" grpId="0" animBg="1"/>
      <p:bldP spid="685086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Pseudo Code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491" y="981373"/>
            <a:ext cx="8775005" cy="100746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Describe the algorithm by a pseudo code</a:t>
            </a:r>
          </a:p>
          <a:p>
            <a:pPr algn="l" eaLnBrk="1" hangingPunct="1">
              <a:defRPr/>
            </a:pPr>
            <a:endParaRPr lang="ja-JP" altLang="en-US" sz="1600" b="1" dirty="0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84213" y="5118100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10652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2" name="Oval 6"/>
          <p:cNvSpPr>
            <a:spLocks noChangeArrowheads="1"/>
          </p:cNvSpPr>
          <p:nvPr/>
        </p:nvSpPr>
        <p:spPr bwMode="auto">
          <a:xfrm>
            <a:off x="20558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3" name="Oval 7"/>
          <p:cNvSpPr>
            <a:spLocks noChangeArrowheads="1"/>
          </p:cNvSpPr>
          <p:nvPr/>
        </p:nvSpPr>
        <p:spPr bwMode="auto">
          <a:xfrm>
            <a:off x="28178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0664" name="Oval 8"/>
          <p:cNvSpPr>
            <a:spLocks noChangeArrowheads="1"/>
          </p:cNvSpPr>
          <p:nvPr/>
        </p:nvSpPr>
        <p:spPr bwMode="auto">
          <a:xfrm>
            <a:off x="38846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89" name="Oval 9"/>
          <p:cNvSpPr>
            <a:spLocks noChangeArrowheads="1"/>
          </p:cNvSpPr>
          <p:nvPr/>
        </p:nvSpPr>
        <p:spPr bwMode="auto">
          <a:xfrm>
            <a:off x="43418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0" name="Oval 10"/>
          <p:cNvSpPr>
            <a:spLocks noChangeArrowheads="1"/>
          </p:cNvSpPr>
          <p:nvPr/>
        </p:nvSpPr>
        <p:spPr bwMode="auto">
          <a:xfrm>
            <a:off x="49514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1" name="Oval 11"/>
          <p:cNvSpPr>
            <a:spLocks noChangeArrowheads="1"/>
          </p:cNvSpPr>
          <p:nvPr/>
        </p:nvSpPr>
        <p:spPr bwMode="auto">
          <a:xfrm>
            <a:off x="7466013" y="51943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2" name="Oval 12"/>
          <p:cNvSpPr>
            <a:spLocks noChangeArrowheads="1"/>
          </p:cNvSpPr>
          <p:nvPr/>
        </p:nvSpPr>
        <p:spPr bwMode="auto">
          <a:xfrm>
            <a:off x="6300788" y="51911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093" name="Line 13"/>
          <p:cNvSpPr>
            <a:spLocks noChangeShapeType="1"/>
          </p:cNvSpPr>
          <p:nvPr/>
        </p:nvSpPr>
        <p:spPr bwMode="auto">
          <a:xfrm>
            <a:off x="2987824" y="4941168"/>
            <a:ext cx="23034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98462" y="4652963"/>
            <a:ext cx="251735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dirty="0">
                <a:solidFill>
                  <a:schemeClr val="accent2"/>
                </a:solidFill>
              </a:rPr>
              <a:t>e</a:t>
            </a:r>
            <a:r>
              <a:rPr lang="en-US" altLang="ja-JP" dirty="0" smtClean="0">
                <a:solidFill>
                  <a:schemeClr val="accent2"/>
                </a:solidFill>
              </a:rPr>
              <a:t>lement ordering</a:t>
            </a:r>
            <a:endParaRPr lang="ja-JP" altLang="en-US" dirty="0">
              <a:solidFill>
                <a:schemeClr val="accent2"/>
              </a:solidFill>
            </a:endParaRP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684213" y="5118100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11" name="Line 31"/>
          <p:cNvSpPr>
            <a:spLocks noChangeShapeType="1"/>
          </p:cNvSpPr>
          <p:nvPr/>
        </p:nvSpPr>
        <p:spPr bwMode="auto">
          <a:xfrm flipV="1">
            <a:off x="2124075" y="5470525"/>
            <a:ext cx="69850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2" name="Line 32"/>
          <p:cNvSpPr>
            <a:spLocks noChangeShapeType="1"/>
          </p:cNvSpPr>
          <p:nvPr/>
        </p:nvSpPr>
        <p:spPr bwMode="auto">
          <a:xfrm flipH="1" flipV="1">
            <a:off x="1258888" y="5470525"/>
            <a:ext cx="792162" cy="523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3" name="Line 33"/>
          <p:cNvSpPr>
            <a:spLocks noChangeShapeType="1"/>
          </p:cNvSpPr>
          <p:nvPr/>
        </p:nvSpPr>
        <p:spPr bwMode="auto">
          <a:xfrm flipV="1">
            <a:off x="2268538" y="5470525"/>
            <a:ext cx="717550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4" name="Line 34"/>
          <p:cNvSpPr>
            <a:spLocks noChangeShapeType="1"/>
          </p:cNvSpPr>
          <p:nvPr/>
        </p:nvSpPr>
        <p:spPr bwMode="auto">
          <a:xfrm flipV="1">
            <a:off x="2411413" y="5470525"/>
            <a:ext cx="1512887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86115" name="Text Box 35"/>
          <p:cNvSpPr txBox="1">
            <a:spLocks noChangeArrowheads="1"/>
          </p:cNvSpPr>
          <p:nvPr/>
        </p:nvSpPr>
        <p:spPr bwMode="auto">
          <a:xfrm>
            <a:off x="1979613" y="5851525"/>
            <a:ext cx="369310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endParaRPr lang="ja-JP" altLang="en-US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6116" name="AutoShape 36"/>
          <p:cNvSpPr>
            <a:spLocks/>
          </p:cNvSpPr>
          <p:nvPr/>
        </p:nvSpPr>
        <p:spPr bwMode="auto">
          <a:xfrm rot="16200000">
            <a:off x="5868194" y="3906044"/>
            <a:ext cx="287338" cy="3600450"/>
          </a:xfrm>
          <a:prstGeom prst="leftBrace">
            <a:avLst>
              <a:gd name="adj1" fmla="val 104420"/>
              <a:gd name="adj2" fmla="val 50000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86117" name="Text Box 37"/>
          <p:cNvSpPr txBox="1">
            <a:spLocks noChangeArrowheads="1"/>
          </p:cNvSpPr>
          <p:nvPr/>
        </p:nvSpPr>
        <p:spPr bwMode="auto">
          <a:xfrm>
            <a:off x="5900738" y="5778500"/>
            <a:ext cx="301984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</a:p>
        </p:txBody>
      </p:sp>
      <p:sp>
        <p:nvSpPr>
          <p:cNvPr id="686118" name="Rectangle 38"/>
          <p:cNvSpPr>
            <a:spLocks noChangeArrowheads="1"/>
          </p:cNvSpPr>
          <p:nvPr/>
        </p:nvSpPr>
        <p:spPr bwMode="auto">
          <a:xfrm>
            <a:off x="611188" y="6361113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19" name="Oval 39"/>
          <p:cNvSpPr>
            <a:spLocks noChangeArrowheads="1"/>
          </p:cNvSpPr>
          <p:nvPr/>
        </p:nvSpPr>
        <p:spPr bwMode="auto">
          <a:xfrm>
            <a:off x="9921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0" name="Oval 40"/>
          <p:cNvSpPr>
            <a:spLocks noChangeArrowheads="1"/>
          </p:cNvSpPr>
          <p:nvPr/>
        </p:nvSpPr>
        <p:spPr bwMode="auto">
          <a:xfrm>
            <a:off x="19827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1" name="Oval 41"/>
          <p:cNvSpPr>
            <a:spLocks noChangeArrowheads="1"/>
          </p:cNvSpPr>
          <p:nvPr/>
        </p:nvSpPr>
        <p:spPr bwMode="auto">
          <a:xfrm>
            <a:off x="27447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2" name="Oval 42"/>
          <p:cNvSpPr>
            <a:spLocks noChangeArrowheads="1"/>
          </p:cNvSpPr>
          <p:nvPr/>
        </p:nvSpPr>
        <p:spPr bwMode="auto">
          <a:xfrm>
            <a:off x="38115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3" name="Oval 43"/>
          <p:cNvSpPr>
            <a:spLocks noChangeArrowheads="1"/>
          </p:cNvSpPr>
          <p:nvPr/>
        </p:nvSpPr>
        <p:spPr bwMode="auto">
          <a:xfrm>
            <a:off x="62880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4" name="Oval 44"/>
          <p:cNvSpPr>
            <a:spLocks noChangeArrowheads="1"/>
          </p:cNvSpPr>
          <p:nvPr/>
        </p:nvSpPr>
        <p:spPr bwMode="auto">
          <a:xfrm>
            <a:off x="6648450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5" name="Oval 45"/>
          <p:cNvSpPr>
            <a:spLocks noChangeArrowheads="1"/>
          </p:cNvSpPr>
          <p:nvPr/>
        </p:nvSpPr>
        <p:spPr bwMode="auto">
          <a:xfrm>
            <a:off x="7392988" y="643731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6" name="Oval 46"/>
          <p:cNvSpPr>
            <a:spLocks noChangeArrowheads="1"/>
          </p:cNvSpPr>
          <p:nvPr/>
        </p:nvSpPr>
        <p:spPr bwMode="auto">
          <a:xfrm>
            <a:off x="7035800" y="643413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86127" name="Rectangle 47"/>
          <p:cNvSpPr>
            <a:spLocks noChangeArrowheads="1"/>
          </p:cNvSpPr>
          <p:nvPr/>
        </p:nvSpPr>
        <p:spPr bwMode="auto">
          <a:xfrm>
            <a:off x="611188" y="6361113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179512" y="1772816"/>
            <a:ext cx="8712968" cy="2016224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ja-JP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FeedTailMaximal</a:t>
            </a:r>
            <a:r>
              <a:rPr lang="en-US" altLang="ja-JP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err="1" smtClean="0">
                <a:solidFill>
                  <a:srgbClr val="0000FF"/>
                </a:solidFill>
              </a:rPr>
              <a:t>P</a:t>
            </a:r>
            <a:r>
              <a:rPr lang="en-US" altLang="ja-JP" dirty="0" err="1" smtClean="0"/>
              <a:t>:current</a:t>
            </a:r>
            <a:r>
              <a:rPr lang="en-US" altLang="ja-JP" dirty="0" smtClean="0"/>
              <a:t> solution, </a:t>
            </a:r>
            <a:r>
              <a:rPr lang="en-US" altLang="ja-JP" b="1" dirty="0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/>
              <a:t>: undetermined elements)</a:t>
            </a:r>
            <a:endParaRPr lang="en-US" altLang="ja-JP" b="1" dirty="0" smtClean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</a:t>
            </a:r>
            <a:r>
              <a:rPr lang="en-US" altLang="ja-JP" dirty="0" smtClean="0"/>
              <a:t>find maximal set </a:t>
            </a:r>
            <a:r>
              <a:rPr lang="en-US" altLang="ja-JP" b="1" dirty="0" smtClean="0">
                <a:solidFill>
                  <a:srgbClr val="0000FF"/>
                </a:solidFill>
              </a:rPr>
              <a:t>S </a:t>
            </a:r>
            <a:r>
              <a:rPr lang="en-US" altLang="ja-JP" dirty="0" smtClean="0"/>
              <a:t>among those including </a:t>
            </a:r>
            <a:r>
              <a:rPr lang="en-US" altLang="ja-JP" b="1" dirty="0" smtClean="0">
                <a:solidFill>
                  <a:srgbClr val="0000FF"/>
                </a:solidFill>
              </a:rPr>
              <a:t>P</a:t>
            </a:r>
            <a:r>
              <a:rPr lang="en-US" altLang="ja-JP" dirty="0" smtClean="0"/>
              <a:t> and included in </a:t>
            </a:r>
            <a:r>
              <a:rPr lang="en-US" altLang="ja-JP" b="1" dirty="0" smtClean="0">
                <a:solidFill>
                  <a:srgbClr val="0000FF"/>
                </a:solidFill>
              </a:rPr>
              <a:t>P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/>
              <a:t> </a:t>
            </a: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en-US" altLang="ja-JP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if</a:t>
            </a:r>
            <a:r>
              <a:rPr lang="en-US" altLang="ja-JP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is a maximal solution of the problem</a:t>
            </a:r>
            <a:r>
              <a:rPr lang="ja-JP" altLang="en-US" dirty="0" smtClean="0"/>
              <a:t> </a:t>
            </a:r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then output</a:t>
            </a:r>
            <a:r>
              <a:rPr lang="en-US" altLang="ja-JP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for each  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ja-JP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∈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ja-JP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＼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</a:p>
          <a:p>
            <a:pPr>
              <a:defRPr/>
            </a:pPr>
            <a:r>
              <a:rPr lang="ja-JP" altLang="en-US" dirty="0" smtClean="0"/>
              <a:t>　　　　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:= I</a:t>
            </a:r>
            <a:r>
              <a:rPr lang="ja-JP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＼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{e}</a:t>
            </a:r>
            <a:r>
              <a:rPr lang="en-US" altLang="ja-JP" dirty="0" smtClean="0"/>
              <a:t>;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call</a:t>
            </a:r>
            <a:r>
              <a:rPr lang="en-US" altLang="ja-JP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FeedTailMaximal</a:t>
            </a:r>
            <a:r>
              <a:rPr lang="en-US" altLang="ja-JP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ja-JP" alt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e,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ja-JP" dirty="0" smtClean="0"/>
              <a:t>)</a:t>
            </a:r>
            <a:endParaRPr lang="en-US" altLang="ja-JP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9" grpId="0" animBg="1"/>
      <p:bldP spid="686090" grpId="0" animBg="1"/>
      <p:bldP spid="686091" grpId="0" animBg="1"/>
      <p:bldP spid="686092" grpId="0" animBg="1"/>
      <p:bldP spid="686118" grpId="0" animBg="1"/>
      <p:bldP spid="686119" grpId="0" animBg="1"/>
      <p:bldP spid="686120" grpId="0" animBg="1"/>
      <p:bldP spid="686121" grpId="0" animBg="1"/>
      <p:bldP spid="686122" grpId="0" animBg="1"/>
      <p:bldP spid="686123" grpId="0" animBg="1"/>
      <p:bldP spid="686124" grpId="0" animBg="1"/>
      <p:bldP spid="686125" grpId="0" animBg="1"/>
      <p:bldP spid="686126" grpId="0" animBg="1"/>
      <p:bldP spid="6861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 bwMode="auto">
          <a:xfrm>
            <a:off x="4197200" y="4706156"/>
            <a:ext cx="3887988" cy="1066801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7" name="楕円 46"/>
          <p:cNvSpPr/>
          <p:nvPr/>
        </p:nvSpPr>
        <p:spPr bwMode="auto">
          <a:xfrm>
            <a:off x="7413674" y="1483642"/>
            <a:ext cx="1550814" cy="1492809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5610621" y="1612230"/>
            <a:ext cx="1676053" cy="1815630"/>
          </a:xfrm>
          <a:prstGeom prst="ellipse">
            <a:avLst/>
          </a:prstGeom>
          <a:solidFill>
            <a:srgbClr val="FFFFCC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Specialized to Clique  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32656"/>
            <a:ext cx="84391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For cliques, we can have bigger pruning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Observation: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 after a recursive call with respect to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ja-JP" alt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∪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altLang="ja-JP" sz="2400" dirty="0" smtClean="0"/>
              <a:t>, the cliques composed of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US" altLang="ja-JP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/>
              <a:t>and </a:t>
            </a:r>
            <a:r>
              <a:rPr lang="en-US" altLang="ja-JP" sz="2400" dirty="0" smtClean="0"/>
              <a:t>the neighbor of </a:t>
            </a:r>
            <a:r>
              <a:rPr lang="en-US" altLang="ja-JP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</a:t>
            </a:r>
            <a:r>
              <a:rPr lang="en-US" altLang="ja-JP" sz="2400" dirty="0" smtClean="0"/>
              <a:t>never be maximal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By feeding the neighbor of e to the last, recursive calls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for the fed vertices become unnecessary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8" name="Line 26"/>
          <p:cNvSpPr>
            <a:spLocks noChangeShapeType="1"/>
          </p:cNvSpPr>
          <p:nvPr/>
        </p:nvSpPr>
        <p:spPr bwMode="auto">
          <a:xfrm flipV="1">
            <a:off x="7447012" y="3067968"/>
            <a:ext cx="1223962" cy="73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9" name="Line 27"/>
          <p:cNvSpPr>
            <a:spLocks noChangeShapeType="1"/>
          </p:cNvSpPr>
          <p:nvPr/>
        </p:nvSpPr>
        <p:spPr bwMode="auto">
          <a:xfrm flipH="1">
            <a:off x="6223049" y="2132930"/>
            <a:ext cx="736600" cy="1079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7932787" y="2742530"/>
            <a:ext cx="698500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7704187" y="2132930"/>
            <a:ext cx="99060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 flipV="1">
            <a:off x="6254799" y="2818730"/>
            <a:ext cx="534988" cy="393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6078587" y="1988468"/>
            <a:ext cx="712787" cy="86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 flipV="1">
            <a:off x="7704187" y="175193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5" name="Line 33"/>
          <p:cNvSpPr>
            <a:spLocks noChangeShapeType="1"/>
          </p:cNvSpPr>
          <p:nvPr/>
        </p:nvSpPr>
        <p:spPr bwMode="auto">
          <a:xfrm flipH="1">
            <a:off x="5791249" y="2132930"/>
            <a:ext cx="1150938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5862687" y="2636168"/>
            <a:ext cx="936625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7" name="Line 35"/>
          <p:cNvSpPr>
            <a:spLocks noChangeShapeType="1"/>
          </p:cNvSpPr>
          <p:nvPr/>
        </p:nvSpPr>
        <p:spPr bwMode="auto">
          <a:xfrm flipH="1">
            <a:off x="7399387" y="2132930"/>
            <a:ext cx="304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8" name="Line 36"/>
          <p:cNvSpPr>
            <a:spLocks noChangeShapeType="1"/>
          </p:cNvSpPr>
          <p:nvPr/>
        </p:nvSpPr>
        <p:spPr bwMode="auto">
          <a:xfrm>
            <a:off x="5791249" y="2636168"/>
            <a:ext cx="431800" cy="614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19" name="Line 37"/>
          <p:cNvSpPr>
            <a:spLocks noChangeShapeType="1"/>
          </p:cNvSpPr>
          <p:nvPr/>
        </p:nvSpPr>
        <p:spPr bwMode="auto">
          <a:xfrm flipH="1" flipV="1">
            <a:off x="6078587" y="1915443"/>
            <a:ext cx="144462" cy="1301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 flipV="1">
            <a:off x="7399387" y="2742530"/>
            <a:ext cx="533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>
            <a:off x="6789787" y="281873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H="1">
            <a:off x="6789787" y="2132930"/>
            <a:ext cx="1524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>
            <a:off x="6078587" y="1988468"/>
            <a:ext cx="906462" cy="144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7704187" y="2132930"/>
            <a:ext cx="228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5" name="Oval 43"/>
          <p:cNvSpPr>
            <a:spLocks noChangeArrowheads="1"/>
          </p:cNvSpPr>
          <p:nvPr/>
        </p:nvSpPr>
        <p:spPr bwMode="auto">
          <a:xfrm>
            <a:off x="7551787" y="19805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4</a:t>
            </a:r>
            <a:endParaRPr lang="ja-JP" altLang="en-US" dirty="0"/>
          </a:p>
        </p:txBody>
      </p:sp>
      <p:sp>
        <p:nvSpPr>
          <p:cNvPr id="26" name="Line 44"/>
          <p:cNvSpPr>
            <a:spLocks noChangeShapeType="1"/>
          </p:cNvSpPr>
          <p:nvPr/>
        </p:nvSpPr>
        <p:spPr bwMode="auto">
          <a:xfrm flipH="1">
            <a:off x="5799187" y="2040855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 flipV="1">
            <a:off x="8631287" y="2348830"/>
            <a:ext cx="71437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 flipV="1">
            <a:off x="7910562" y="2348830"/>
            <a:ext cx="792162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 flipH="1" flipV="1">
            <a:off x="8342362" y="1772568"/>
            <a:ext cx="360362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0" name="Line 48"/>
          <p:cNvSpPr>
            <a:spLocks noChangeShapeType="1"/>
          </p:cNvSpPr>
          <p:nvPr/>
        </p:nvSpPr>
        <p:spPr bwMode="auto">
          <a:xfrm flipH="1" flipV="1">
            <a:off x="7334299" y="1483643"/>
            <a:ext cx="100965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 flipH="1">
            <a:off x="6110337" y="1483643"/>
            <a:ext cx="12239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2" name="Line 50"/>
          <p:cNvSpPr>
            <a:spLocks noChangeShapeType="1"/>
          </p:cNvSpPr>
          <p:nvPr/>
        </p:nvSpPr>
        <p:spPr bwMode="auto">
          <a:xfrm flipH="1">
            <a:off x="6975524" y="1483643"/>
            <a:ext cx="358775" cy="64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3" name="Line 51"/>
          <p:cNvSpPr>
            <a:spLocks noChangeShapeType="1"/>
          </p:cNvSpPr>
          <p:nvPr/>
        </p:nvSpPr>
        <p:spPr bwMode="auto">
          <a:xfrm flipH="1">
            <a:off x="7910562" y="1772568"/>
            <a:ext cx="431800" cy="936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4" name="Freeform 52"/>
          <p:cNvSpPr>
            <a:spLocks/>
          </p:cNvSpPr>
          <p:nvPr/>
        </p:nvSpPr>
        <p:spPr bwMode="auto">
          <a:xfrm>
            <a:off x="6254799" y="3067968"/>
            <a:ext cx="2376488" cy="504825"/>
          </a:xfrm>
          <a:custGeom>
            <a:avLst/>
            <a:gdLst/>
            <a:ahLst/>
            <a:cxnLst>
              <a:cxn ang="0">
                <a:pos x="0" y="91"/>
              </a:cxn>
              <a:cxn ang="0">
                <a:pos x="454" y="273"/>
              </a:cxn>
              <a:cxn ang="0">
                <a:pos x="1225" y="273"/>
              </a:cxn>
              <a:cxn ang="0">
                <a:pos x="1497" y="0"/>
              </a:cxn>
            </a:cxnLst>
            <a:rect l="0" t="0" r="r" b="b"/>
            <a:pathLst>
              <a:path w="1497" h="318">
                <a:moveTo>
                  <a:pt x="0" y="91"/>
                </a:moveTo>
                <a:cubicBezTo>
                  <a:pt x="125" y="167"/>
                  <a:pt x="250" y="243"/>
                  <a:pt x="454" y="273"/>
                </a:cubicBezTo>
                <a:cubicBezTo>
                  <a:pt x="658" y="303"/>
                  <a:pt x="1051" y="318"/>
                  <a:pt x="1225" y="273"/>
                </a:cubicBezTo>
                <a:cubicBezTo>
                  <a:pt x="1399" y="228"/>
                  <a:pt x="1448" y="114"/>
                  <a:pt x="1497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 rIns="0" bIns="0"/>
          <a:lstStyle/>
          <a:p>
            <a:pPr algn="ctr"/>
            <a:endParaRPr lang="ja-JP" altLang="en-US"/>
          </a:p>
        </p:txBody>
      </p:sp>
      <p:sp>
        <p:nvSpPr>
          <p:cNvPr id="35" name="Oval 53"/>
          <p:cNvSpPr>
            <a:spLocks noChangeArrowheads="1"/>
          </p:cNvSpPr>
          <p:nvPr/>
        </p:nvSpPr>
        <p:spPr bwMode="auto">
          <a:xfrm>
            <a:off x="6789787" y="19805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5</a:t>
            </a:r>
            <a:endParaRPr lang="ja-JP" altLang="en-US" dirty="0"/>
          </a:p>
        </p:txBody>
      </p: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7246987" y="297906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11</a:t>
            </a:r>
            <a:endParaRPr lang="en-US" altLang="ja-JP" sz="1800" dirty="0"/>
          </a:p>
        </p:txBody>
      </p:sp>
      <p:sp>
        <p:nvSpPr>
          <p:cNvPr id="37" name="Oval 55"/>
          <p:cNvSpPr>
            <a:spLocks noChangeArrowheads="1"/>
          </p:cNvSpPr>
          <p:nvPr/>
        </p:nvSpPr>
        <p:spPr bwMode="auto">
          <a:xfrm>
            <a:off x="6637387" y="26663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9</a:t>
            </a:r>
            <a:endParaRPr lang="ja-JP" altLang="en-US" dirty="0"/>
          </a:p>
        </p:txBody>
      </p:sp>
      <p:sp>
        <p:nvSpPr>
          <p:cNvPr id="38" name="Oval 56"/>
          <p:cNvSpPr>
            <a:spLocks noChangeArrowheads="1"/>
          </p:cNvSpPr>
          <p:nvPr/>
        </p:nvSpPr>
        <p:spPr bwMode="auto">
          <a:xfrm>
            <a:off x="7780387" y="25901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8</a:t>
            </a:r>
            <a:endParaRPr lang="ja-JP" altLang="en-US" dirty="0"/>
          </a:p>
        </p:txBody>
      </p:sp>
      <p:sp>
        <p:nvSpPr>
          <p:cNvPr id="39" name="Oval 57"/>
          <p:cNvSpPr>
            <a:spLocks noChangeArrowheads="1"/>
          </p:cNvSpPr>
          <p:nvPr/>
        </p:nvSpPr>
        <p:spPr bwMode="auto">
          <a:xfrm>
            <a:off x="5646787" y="24377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7</a:t>
            </a:r>
            <a:endParaRPr lang="ja-JP" altLang="en-US" dirty="0"/>
          </a:p>
        </p:txBody>
      </p:sp>
      <p:sp>
        <p:nvSpPr>
          <p:cNvPr id="40" name="Oval 58"/>
          <p:cNvSpPr>
            <a:spLocks noChangeArrowheads="1"/>
          </p:cNvSpPr>
          <p:nvPr/>
        </p:nvSpPr>
        <p:spPr bwMode="auto">
          <a:xfrm>
            <a:off x="8542387" y="2204368"/>
            <a:ext cx="304800" cy="293687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6</a:t>
            </a:r>
            <a:endParaRPr lang="ja-JP" altLang="en-US" dirty="0"/>
          </a:p>
        </p:txBody>
      </p:sp>
      <p:sp>
        <p:nvSpPr>
          <p:cNvPr id="41" name="Oval 59"/>
          <p:cNvSpPr>
            <a:spLocks noChangeArrowheads="1"/>
          </p:cNvSpPr>
          <p:nvPr/>
        </p:nvSpPr>
        <p:spPr bwMode="auto">
          <a:xfrm>
            <a:off x="5967462" y="18281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3</a:t>
            </a:r>
            <a:endParaRPr lang="ja-JP" altLang="en-US" dirty="0"/>
          </a:p>
        </p:txBody>
      </p:sp>
      <p:sp>
        <p:nvSpPr>
          <p:cNvPr id="42" name="Oval 60"/>
          <p:cNvSpPr>
            <a:spLocks noChangeArrowheads="1"/>
          </p:cNvSpPr>
          <p:nvPr/>
        </p:nvSpPr>
        <p:spPr bwMode="auto">
          <a:xfrm>
            <a:off x="7191424" y="1340768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/>
              <a:t>1</a:t>
            </a:r>
            <a:endParaRPr lang="ja-JP" altLang="en-US" dirty="0"/>
          </a:p>
        </p:txBody>
      </p:sp>
      <p:sp>
        <p:nvSpPr>
          <p:cNvPr id="43" name="Oval 61"/>
          <p:cNvSpPr>
            <a:spLocks noChangeArrowheads="1"/>
          </p:cNvSpPr>
          <p:nvPr/>
        </p:nvSpPr>
        <p:spPr bwMode="auto">
          <a:xfrm>
            <a:off x="8182024" y="1612230"/>
            <a:ext cx="304800" cy="3048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</a:rPr>
              <a:t>2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44" name="Oval 62"/>
          <p:cNvSpPr>
            <a:spLocks noChangeArrowheads="1"/>
          </p:cNvSpPr>
          <p:nvPr/>
        </p:nvSpPr>
        <p:spPr bwMode="auto">
          <a:xfrm>
            <a:off x="8486824" y="2907630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10</a:t>
            </a:r>
            <a:endParaRPr lang="en-US" altLang="ja-JP" sz="1800" dirty="0"/>
          </a:p>
        </p:txBody>
      </p:sp>
      <p:sp>
        <p:nvSpPr>
          <p:cNvPr id="45" name="Oval 63"/>
          <p:cNvSpPr>
            <a:spLocks noChangeArrowheads="1"/>
          </p:cNvSpPr>
          <p:nvPr/>
        </p:nvSpPr>
        <p:spPr bwMode="auto">
          <a:xfrm>
            <a:off x="6094462" y="3052093"/>
            <a:ext cx="304800" cy="304800"/>
          </a:xfrm>
          <a:prstGeom prst="ellipse">
            <a:avLst/>
          </a:prstGeom>
          <a:solidFill>
            <a:schemeClr val="hlink"/>
          </a:solidFill>
          <a:ln w="19050">
            <a:solidFill>
              <a:srgbClr val="00008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0" anchor="ctr"/>
          <a:lstStyle/>
          <a:p>
            <a:pPr algn="ctr"/>
            <a:r>
              <a:rPr lang="en-US" altLang="ja-JP" sz="1800" dirty="0" smtClean="0"/>
              <a:t>12</a:t>
            </a:r>
            <a:endParaRPr lang="en-US" altLang="ja-JP" sz="18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16216" y="614512"/>
            <a:ext cx="2492349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Tomita et. al. 2006</a:t>
            </a:r>
            <a:endParaRPr kumimoji="1" lang="ja-JP" altLang="en-US" dirty="0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684213" y="5028419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" name="Oval 5"/>
          <p:cNvSpPr>
            <a:spLocks noChangeArrowheads="1"/>
          </p:cNvSpPr>
          <p:nvPr/>
        </p:nvSpPr>
        <p:spPr bwMode="auto">
          <a:xfrm>
            <a:off x="1065213" y="510461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0" name="Oval 6"/>
          <p:cNvSpPr>
            <a:spLocks noChangeArrowheads="1"/>
          </p:cNvSpPr>
          <p:nvPr/>
        </p:nvSpPr>
        <p:spPr bwMode="auto">
          <a:xfrm>
            <a:off x="2055813" y="510461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" name="Oval 7"/>
          <p:cNvSpPr>
            <a:spLocks noChangeArrowheads="1"/>
          </p:cNvSpPr>
          <p:nvPr/>
        </p:nvSpPr>
        <p:spPr bwMode="auto">
          <a:xfrm>
            <a:off x="2817813" y="510461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" name="Oval 8"/>
          <p:cNvSpPr>
            <a:spLocks noChangeArrowheads="1"/>
          </p:cNvSpPr>
          <p:nvPr/>
        </p:nvSpPr>
        <p:spPr bwMode="auto">
          <a:xfrm>
            <a:off x="3884613" y="510461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" name="Oval 9"/>
          <p:cNvSpPr>
            <a:spLocks noChangeArrowheads="1"/>
          </p:cNvSpPr>
          <p:nvPr/>
        </p:nvSpPr>
        <p:spPr bwMode="auto">
          <a:xfrm>
            <a:off x="6608018" y="510461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4" name="Oval 10"/>
          <p:cNvSpPr>
            <a:spLocks noChangeArrowheads="1"/>
          </p:cNvSpPr>
          <p:nvPr/>
        </p:nvSpPr>
        <p:spPr bwMode="auto">
          <a:xfrm>
            <a:off x="6026199" y="510144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" name="Oval 11"/>
          <p:cNvSpPr>
            <a:spLocks noChangeArrowheads="1"/>
          </p:cNvSpPr>
          <p:nvPr/>
        </p:nvSpPr>
        <p:spPr bwMode="auto">
          <a:xfrm>
            <a:off x="7466013" y="5104619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" name="Oval 12"/>
          <p:cNvSpPr>
            <a:spLocks noChangeArrowheads="1"/>
          </p:cNvSpPr>
          <p:nvPr/>
        </p:nvSpPr>
        <p:spPr bwMode="auto">
          <a:xfrm>
            <a:off x="6300788" y="5101444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7" name="Rectangle 15"/>
          <p:cNvSpPr>
            <a:spLocks noChangeArrowheads="1"/>
          </p:cNvSpPr>
          <p:nvPr/>
        </p:nvSpPr>
        <p:spPr bwMode="auto">
          <a:xfrm>
            <a:off x="684213" y="5028419"/>
            <a:ext cx="7162800" cy="381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" name="Line 31"/>
          <p:cNvSpPr>
            <a:spLocks noChangeShapeType="1"/>
          </p:cNvSpPr>
          <p:nvPr/>
        </p:nvSpPr>
        <p:spPr bwMode="auto">
          <a:xfrm flipV="1">
            <a:off x="2124075" y="5380844"/>
            <a:ext cx="69850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59" name="Line 32"/>
          <p:cNvSpPr>
            <a:spLocks noChangeShapeType="1"/>
          </p:cNvSpPr>
          <p:nvPr/>
        </p:nvSpPr>
        <p:spPr bwMode="auto">
          <a:xfrm flipH="1" flipV="1">
            <a:off x="1258888" y="5380844"/>
            <a:ext cx="792162" cy="523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0" name="Line 33"/>
          <p:cNvSpPr>
            <a:spLocks noChangeShapeType="1"/>
          </p:cNvSpPr>
          <p:nvPr/>
        </p:nvSpPr>
        <p:spPr bwMode="auto">
          <a:xfrm flipV="1">
            <a:off x="2268538" y="5380844"/>
            <a:ext cx="717550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1" name="Line 34"/>
          <p:cNvSpPr>
            <a:spLocks noChangeShapeType="1"/>
          </p:cNvSpPr>
          <p:nvPr/>
        </p:nvSpPr>
        <p:spPr bwMode="auto">
          <a:xfrm flipV="1">
            <a:off x="2411413" y="5380844"/>
            <a:ext cx="1512887" cy="452438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lIns="90000" tIns="46800" rIns="90000" bIns="46800"/>
          <a:lstStyle/>
          <a:p>
            <a:pPr>
              <a:defRPr/>
            </a:pPr>
            <a:endParaRPr lang="ja-JP" altLang="en-US"/>
          </a:p>
        </p:txBody>
      </p:sp>
      <p:sp>
        <p:nvSpPr>
          <p:cNvPr id="62" name="Text Box 35"/>
          <p:cNvSpPr txBox="1">
            <a:spLocks noChangeArrowheads="1"/>
          </p:cNvSpPr>
          <p:nvPr/>
        </p:nvSpPr>
        <p:spPr bwMode="auto">
          <a:xfrm>
            <a:off x="1979613" y="5761844"/>
            <a:ext cx="369310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endParaRPr lang="ja-JP" altLang="en-US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AutoShape 36"/>
          <p:cNvSpPr>
            <a:spLocks/>
          </p:cNvSpPr>
          <p:nvPr/>
        </p:nvSpPr>
        <p:spPr bwMode="auto">
          <a:xfrm rot="16200000">
            <a:off x="6790140" y="4693333"/>
            <a:ext cx="232071" cy="1733501"/>
          </a:xfrm>
          <a:prstGeom prst="leftBrace">
            <a:avLst>
              <a:gd name="adj1" fmla="val 104420"/>
              <a:gd name="adj2" fmla="val 50000"/>
            </a:avLst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4" name="Text Box 37"/>
          <p:cNvSpPr txBox="1">
            <a:spLocks noChangeArrowheads="1"/>
          </p:cNvSpPr>
          <p:nvPr/>
        </p:nvSpPr>
        <p:spPr bwMode="auto">
          <a:xfrm>
            <a:off x="6206754" y="5688819"/>
            <a:ext cx="1821630" cy="46384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en-US" altLang="ja-JP" dirty="0" smtClean="0"/>
              <a:t>neighbor of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</a:t>
            </a:r>
            <a:endParaRPr lang="en-US" altLang="ja-JP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" name="Oval 43"/>
          <p:cNvSpPr>
            <a:spLocks noChangeArrowheads="1"/>
          </p:cNvSpPr>
          <p:nvPr/>
        </p:nvSpPr>
        <p:spPr bwMode="auto">
          <a:xfrm>
            <a:off x="5695263" y="510147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" name="Oval 9"/>
          <p:cNvSpPr>
            <a:spLocks noChangeArrowheads="1"/>
          </p:cNvSpPr>
          <p:nvPr/>
        </p:nvSpPr>
        <p:spPr bwMode="auto">
          <a:xfrm>
            <a:off x="6925960" y="5107487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6" name="Oval 9"/>
          <p:cNvSpPr>
            <a:spLocks noChangeArrowheads="1"/>
          </p:cNvSpPr>
          <p:nvPr/>
        </p:nvSpPr>
        <p:spPr bwMode="auto">
          <a:xfrm>
            <a:off x="7214718" y="5100627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角丸四角形吹き出し 4"/>
          <p:cNvSpPr/>
          <p:nvPr/>
        </p:nvSpPr>
        <p:spPr bwMode="auto">
          <a:xfrm>
            <a:off x="7276827" y="3717032"/>
            <a:ext cx="1479550" cy="864096"/>
          </a:xfrm>
          <a:prstGeom prst="wedgeRoundRectCallout">
            <a:avLst>
              <a:gd name="adj1" fmla="val -73153"/>
              <a:gd name="adj2" fmla="val 85015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Reorder this area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7" name="角丸四角形吹き出し 76"/>
          <p:cNvSpPr/>
          <p:nvPr/>
        </p:nvSpPr>
        <p:spPr bwMode="auto">
          <a:xfrm>
            <a:off x="5004048" y="5709878"/>
            <a:ext cx="510820" cy="442787"/>
          </a:xfrm>
          <a:prstGeom prst="wedgeRoundRectCallout">
            <a:avLst>
              <a:gd name="adj1" fmla="val 111391"/>
              <a:gd name="adj2" fmla="val -156893"/>
              <a:gd name="adj3" fmla="val 16667"/>
            </a:avLst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dirty="0"/>
              <a:t> </a:t>
            </a:r>
            <a:r>
              <a:rPr lang="en-US" altLang="ja-JP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78" name="Text Box 31"/>
          <p:cNvSpPr txBox="1">
            <a:spLocks noChangeArrowheads="1"/>
          </p:cNvSpPr>
          <p:nvPr/>
        </p:nvSpPr>
        <p:spPr bwMode="auto">
          <a:xfrm>
            <a:off x="467544" y="6277522"/>
            <a:ext cx="8280920" cy="463846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miter lim="800000"/>
            <a:headEnd/>
            <a:tailEnd/>
          </a:ln>
          <a:effectLst>
            <a:outerShdw dist="25400" dir="2700000" algn="ctr" rotWithShape="0">
              <a:schemeClr val="bg2">
                <a:alpha val="50000"/>
              </a:schemeClr>
            </a:outerShdw>
          </a:effectLst>
        </p:spPr>
        <p:txBody>
          <a:bodyPr wrap="square" lIns="90000" tIns="46800" rIns="90000" bIns="46800">
            <a:spAutoFit/>
          </a:bodyPr>
          <a:lstStyle/>
          <a:p>
            <a:pPr algn="ctr">
              <a:defRPr/>
            </a:pPr>
            <a:r>
              <a:rPr lang="en-US" altLang="ja-JP" dirty="0" smtClean="0"/>
              <a:t>Practically very good (constant time for each maximal clique)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847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  <p:bldP spid="70" grpId="0" animBg="1"/>
      <p:bldP spid="75" grpId="0" animBg="1"/>
      <p:bldP spid="7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2-4  Binary Partition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</a:t>
            </a:r>
            <a:r>
              <a:rPr lang="en-US" altLang="ja-JP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2075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Brute-force Algorithm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329237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Brute force is acceptable if the problem is easy (small)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how do we do “brute force”?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enumerate all candidates and output the solutions among them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enlarge the solutions one by one and remove isomorphic ones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scan the candidates from the smaller ones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 should have “simple algorithms” for solving easy problems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… and also “simple implementing ways”, such as, only making a subroutine (oracle) for computing a function is necessary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086600" y="2286000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F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451725" y="2619375"/>
            <a:ext cx="1371600" cy="1096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67625" y="2708275"/>
            <a:ext cx="914400" cy="7921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7924800" y="2971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X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Partition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6575648" cy="316835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is a set of solutions, that is a subset (subsequence, etc.)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dirty="0" smtClean="0"/>
              <a:t> satisfying a property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Binary partition outputs the solution if solution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is unique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Otherwise, it partitions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F</a:t>
            </a:r>
            <a:r>
              <a:rPr lang="en-US" altLang="ja-JP" sz="2400" dirty="0" smtClean="0"/>
              <a:t> into two (or several) sets so that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is partitioned into non-empty sets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Do this recursively, until the solution is unique</a:t>
            </a: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7451725" y="1700213"/>
            <a:ext cx="1371600" cy="936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7667625" y="1989138"/>
            <a:ext cx="914400" cy="7191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7010400" y="2667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714" name="Text Box 66"/>
          <p:cNvSpPr txBox="1">
            <a:spLocks noChangeArrowheads="1"/>
          </p:cNvSpPr>
          <p:nvPr/>
        </p:nvSpPr>
        <p:spPr bwMode="auto">
          <a:xfrm>
            <a:off x="6804025" y="153193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F</a:t>
            </a:r>
            <a:r>
              <a:rPr lang="en-US" altLang="ja-JP" sz="1600" dirty="0" smtClean="0"/>
              <a:t>1</a:t>
            </a:r>
            <a:r>
              <a:rPr lang="en-US" altLang="ja-JP" dirty="0"/>
              <a:t>　　　</a:t>
            </a:r>
            <a:r>
              <a:rPr lang="en-US" altLang="ja-JP" dirty="0" smtClean="0"/>
              <a:t>X</a:t>
            </a:r>
            <a:r>
              <a:rPr lang="en-US" altLang="ja-JP" sz="1600" dirty="0" smtClean="0"/>
              <a:t>1</a:t>
            </a:r>
            <a:endParaRPr lang="en-US" altLang="ja-JP" sz="1600" dirty="0"/>
          </a:p>
        </p:txBody>
      </p:sp>
      <p:sp>
        <p:nvSpPr>
          <p:cNvPr id="27715" name="Text Box 67"/>
          <p:cNvSpPr txBox="1">
            <a:spLocks noChangeArrowheads="1"/>
          </p:cNvSpPr>
          <p:nvPr/>
        </p:nvSpPr>
        <p:spPr bwMode="auto">
          <a:xfrm>
            <a:off x="6875463" y="3284538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F</a:t>
            </a:r>
            <a:r>
              <a:rPr lang="en-US" altLang="ja-JP" sz="1600" dirty="0" smtClean="0"/>
              <a:t>2</a:t>
            </a:r>
            <a:r>
              <a:rPr lang="en-US" altLang="ja-JP" dirty="0"/>
              <a:t>　　　</a:t>
            </a:r>
            <a:r>
              <a:rPr lang="en-US" altLang="ja-JP" dirty="0" smtClean="0"/>
              <a:t>X</a:t>
            </a:r>
            <a:r>
              <a:rPr lang="en-US" altLang="ja-JP" sz="1600" dirty="0" smtClean="0"/>
              <a:t>2</a:t>
            </a:r>
            <a:endParaRPr lang="en-US" altLang="ja-JP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4365104"/>
            <a:ext cx="794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006600"/>
                </a:solidFill>
              </a:rPr>
              <a:t>Ex.)</a:t>
            </a:r>
            <a:endParaRPr lang="ja-JP" altLang="en-US" b="1" dirty="0" smtClean="0">
              <a:solidFill>
                <a:srgbClr val="0066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ja-JP" altLang="en-US" dirty="0" smtClean="0"/>
              <a:t>　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paths of a graph connecting vertex</a:t>
            </a:r>
            <a:r>
              <a:rPr lang="ja-JP" altLang="en-US" dirty="0" smtClean="0"/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s</a:t>
            </a:r>
            <a:r>
              <a:rPr lang="en-US" altLang="ja-JP" dirty="0" smtClean="0"/>
              <a:t> and vertex</a:t>
            </a:r>
            <a:r>
              <a:rPr lang="ja-JP" altLang="en-US" dirty="0" smtClean="0"/>
              <a:t> </a:t>
            </a:r>
            <a:r>
              <a:rPr lang="en-US" altLang="ja-JP" b="1" dirty="0" smtClean="0">
                <a:solidFill>
                  <a:schemeClr val="accent2"/>
                </a:solidFill>
              </a:rPr>
              <a:t>t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st</a:t>
            </a:r>
            <a:r>
              <a:rPr lang="en-US" altLang="ja-JP" dirty="0" smtClean="0"/>
              <a:t>-paths) </a:t>
            </a:r>
            <a:endParaRPr lang="ja-JP" altLang="en-US" dirty="0" smtClean="0"/>
          </a:p>
          <a:p>
            <a:pPr eaLnBrk="1" hangingPunct="1">
              <a:buFontTx/>
              <a:buNone/>
              <a:defRPr/>
            </a:pPr>
            <a:r>
              <a:rPr lang="ja-JP" altLang="en-US" dirty="0" smtClean="0"/>
              <a:t>　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dirty="0" smtClean="0"/>
              <a:t> </a:t>
            </a:r>
            <a:r>
              <a:rPr lang="en-US" altLang="ja-JP" dirty="0" smtClean="0"/>
              <a:t>perfect matchings of a bipartite graph</a:t>
            </a:r>
          </a:p>
          <a:p>
            <a:pPr eaLnBrk="1" hangingPunct="1">
              <a:buNone/>
              <a:defRPr/>
            </a:pPr>
            <a:r>
              <a:rPr lang="ja-JP" altLang="en-US" dirty="0" smtClean="0"/>
              <a:t>　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spanning trees of a graph</a:t>
            </a:r>
          </a:p>
          <a:p>
            <a:pPr eaLnBrk="1" hangingPunct="1">
              <a:buNone/>
              <a:defRPr/>
            </a:pPr>
            <a:r>
              <a:rPr lang="ja-JP" altLang="en-US" dirty="0" smtClean="0"/>
              <a:t>　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connected components of a graph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0509 L -0.00399 -0.05757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27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1063 L -0.00521 -0.0626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27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3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-0.03653 L -1.66667E-6 0.0374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4578 L -0.00017 0.02382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nimBg="1"/>
      <p:bldP spid="27652" grpId="0" animBg="1"/>
      <p:bldP spid="27653" grpId="0"/>
      <p:bldP spid="27717" grpId="0" animBg="1"/>
      <p:bldP spid="27716" grpId="0" animBg="1"/>
      <p:bldP spid="27704" grpId="0" animBg="1"/>
      <p:bldP spid="27714" grpId="0"/>
      <p:bldP spid="2771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24936" cy="1296144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Binary partition always partitions a problem or outputs a solution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#iteration is bounded by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2N</a:t>
            </a:r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partition process is polynomial time,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    </a:t>
            </a:r>
            <a:r>
              <a:rPr lang="en-US" altLang="ja-JP" sz="2400" dirty="0" smtClean="0"/>
              <a:t>(determine how to partition,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  and check empty or not)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en-US" altLang="ja-JP" sz="2400" dirty="0" smtClean="0"/>
              <a:t> the algorithm is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   output polynomial time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14" name="Freeform 4"/>
          <p:cNvSpPr>
            <a:spLocks/>
          </p:cNvSpPr>
          <p:nvPr/>
        </p:nvSpPr>
        <p:spPr bwMode="auto">
          <a:xfrm>
            <a:off x="4139952" y="4359870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6408663" y="2127621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7236296" y="4647903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7596088" y="4647903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7596708" y="3641378"/>
            <a:ext cx="215900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>
            <a:off x="8028508" y="3639790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7" name="Line 14"/>
          <p:cNvSpPr>
            <a:spLocks noChangeShapeType="1"/>
          </p:cNvSpPr>
          <p:nvPr/>
        </p:nvSpPr>
        <p:spPr bwMode="auto">
          <a:xfrm flipH="1">
            <a:off x="5292080" y="3711798"/>
            <a:ext cx="215900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8" name="Line 15"/>
          <p:cNvSpPr>
            <a:spLocks noChangeShapeType="1"/>
          </p:cNvSpPr>
          <p:nvPr/>
        </p:nvSpPr>
        <p:spPr bwMode="auto">
          <a:xfrm>
            <a:off x="5723880" y="3710210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5435724" y="3124249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 flipH="1">
            <a:off x="5868268" y="2777282"/>
            <a:ext cx="431924" cy="286444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1" name="Line 15"/>
          <p:cNvSpPr>
            <a:spLocks noChangeShapeType="1"/>
          </p:cNvSpPr>
          <p:nvPr/>
        </p:nvSpPr>
        <p:spPr bwMode="auto">
          <a:xfrm>
            <a:off x="7092280" y="2775694"/>
            <a:ext cx="43192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2" name="AutoShape 6"/>
          <p:cNvSpPr>
            <a:spLocks noChangeArrowheads="1"/>
          </p:cNvSpPr>
          <p:nvPr/>
        </p:nvSpPr>
        <p:spPr bwMode="auto">
          <a:xfrm>
            <a:off x="7488783" y="3063726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3" name="AutoShape 6"/>
          <p:cNvSpPr>
            <a:spLocks noChangeArrowheads="1"/>
          </p:cNvSpPr>
          <p:nvPr/>
        </p:nvSpPr>
        <p:spPr bwMode="auto">
          <a:xfrm>
            <a:off x="8244408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4" name="AutoShape 6"/>
          <p:cNvSpPr>
            <a:spLocks noChangeArrowheads="1"/>
          </p:cNvSpPr>
          <p:nvPr/>
        </p:nvSpPr>
        <p:spPr bwMode="auto">
          <a:xfrm>
            <a:off x="7164288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5" name="AutoShape 6"/>
          <p:cNvSpPr>
            <a:spLocks noChangeArrowheads="1"/>
          </p:cNvSpPr>
          <p:nvPr/>
        </p:nvSpPr>
        <p:spPr bwMode="auto">
          <a:xfrm>
            <a:off x="5868144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6" name="AutoShape 6"/>
          <p:cNvSpPr>
            <a:spLocks noChangeArrowheads="1"/>
          </p:cNvSpPr>
          <p:nvPr/>
        </p:nvSpPr>
        <p:spPr bwMode="auto">
          <a:xfrm>
            <a:off x="4788024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7" name="Line 12"/>
          <p:cNvSpPr>
            <a:spLocks noChangeShapeType="1"/>
          </p:cNvSpPr>
          <p:nvPr/>
        </p:nvSpPr>
        <p:spPr bwMode="auto">
          <a:xfrm flipH="1">
            <a:off x="8316416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" name="Line 13"/>
          <p:cNvSpPr>
            <a:spLocks noChangeShapeType="1"/>
          </p:cNvSpPr>
          <p:nvPr/>
        </p:nvSpPr>
        <p:spPr bwMode="auto">
          <a:xfrm>
            <a:off x="8676208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 flipH="1">
            <a:off x="5940152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4" name="Line 13"/>
          <p:cNvSpPr>
            <a:spLocks noChangeShapeType="1"/>
          </p:cNvSpPr>
          <p:nvPr/>
        </p:nvSpPr>
        <p:spPr bwMode="auto">
          <a:xfrm>
            <a:off x="6299944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5" name="Line 12"/>
          <p:cNvSpPr>
            <a:spLocks noChangeShapeType="1"/>
          </p:cNvSpPr>
          <p:nvPr/>
        </p:nvSpPr>
        <p:spPr bwMode="auto">
          <a:xfrm flipH="1">
            <a:off x="4788024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6" name="Line 13"/>
          <p:cNvSpPr>
            <a:spLocks noChangeShapeType="1"/>
          </p:cNvSpPr>
          <p:nvPr/>
        </p:nvSpPr>
        <p:spPr bwMode="auto">
          <a:xfrm>
            <a:off x="5147816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7" name="AutoShape 6"/>
          <p:cNvSpPr>
            <a:spLocks noChangeArrowheads="1"/>
          </p:cNvSpPr>
          <p:nvPr/>
        </p:nvSpPr>
        <p:spPr bwMode="auto">
          <a:xfrm>
            <a:off x="428396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78" name="AutoShape 6"/>
          <p:cNvSpPr>
            <a:spLocks noChangeArrowheads="1"/>
          </p:cNvSpPr>
          <p:nvPr/>
        </p:nvSpPr>
        <p:spPr bwMode="auto">
          <a:xfrm>
            <a:off x="464400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500404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80" name="AutoShape 6"/>
          <p:cNvSpPr>
            <a:spLocks noChangeArrowheads="1"/>
          </p:cNvSpPr>
          <p:nvPr/>
        </p:nvSpPr>
        <p:spPr bwMode="auto">
          <a:xfrm>
            <a:off x="5364088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81" name="Line 12"/>
          <p:cNvSpPr>
            <a:spLocks noChangeShapeType="1"/>
          </p:cNvSpPr>
          <p:nvPr/>
        </p:nvSpPr>
        <p:spPr bwMode="auto">
          <a:xfrm flipH="1">
            <a:off x="4427984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2" name="Line 13"/>
          <p:cNvSpPr>
            <a:spLocks noChangeShapeType="1"/>
          </p:cNvSpPr>
          <p:nvPr/>
        </p:nvSpPr>
        <p:spPr bwMode="auto">
          <a:xfrm>
            <a:off x="4644008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3" name="Line 12"/>
          <p:cNvSpPr>
            <a:spLocks noChangeShapeType="1"/>
          </p:cNvSpPr>
          <p:nvPr/>
        </p:nvSpPr>
        <p:spPr bwMode="auto">
          <a:xfrm flipH="1">
            <a:off x="5076056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4" name="Line 13"/>
          <p:cNvSpPr>
            <a:spLocks noChangeShapeType="1"/>
          </p:cNvSpPr>
          <p:nvPr/>
        </p:nvSpPr>
        <p:spPr bwMode="auto">
          <a:xfrm>
            <a:off x="5292080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724128" y="5733256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4716016" y="4941168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424936" cy="316835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 height of the tree is polynomial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n</a:t>
            </a:r>
            <a:r>
              <a:rPr lang="en-US" altLang="ja-JP" sz="2400" dirty="0" smtClean="0"/>
              <a:t>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it is polynomial delay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(to go up (go back) from the leaf to the root,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  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O(height)</a:t>
            </a:r>
            <a:r>
              <a:rPr lang="en-US" altLang="ja-JP" sz="2400" dirty="0" smtClean="0"/>
              <a:t> time is needed)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 partition process needs polynomial space,</a:t>
            </a:r>
          </a:p>
          <a:p>
            <a:pPr eaLnBrk="1" hangingPunct="1">
              <a:buNone/>
              <a:defRPr/>
            </a:pPr>
            <a:r>
              <a:rPr lang="en-US" altLang="ja-JP" sz="2400" dirty="0" smtClean="0"/>
              <a:t> the algorithm is polynomial space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</p:txBody>
      </p:sp>
      <p:sp>
        <p:nvSpPr>
          <p:cNvPr id="47" name="Freeform 4"/>
          <p:cNvSpPr>
            <a:spLocks/>
          </p:cNvSpPr>
          <p:nvPr/>
        </p:nvSpPr>
        <p:spPr bwMode="auto">
          <a:xfrm>
            <a:off x="5652120" y="4359870"/>
            <a:ext cx="1974850" cy="1949450"/>
          </a:xfrm>
          <a:custGeom>
            <a:avLst/>
            <a:gdLst>
              <a:gd name="T0" fmla="*/ 801409571 w 1244"/>
              <a:gd name="T1" fmla="*/ 0 h 1228"/>
              <a:gd name="T2" fmla="*/ 0 w 1244"/>
              <a:gd name="T3" fmla="*/ 2147483647 h 1228"/>
              <a:gd name="T4" fmla="*/ 2147483647 w 1244"/>
              <a:gd name="T5" fmla="*/ 2147483647 h 1228"/>
              <a:gd name="T6" fmla="*/ 2147483647 w 1244"/>
              <a:gd name="T7" fmla="*/ 0 h 1228"/>
              <a:gd name="T8" fmla="*/ 801409571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7920831" y="2127621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 flipH="1">
            <a:off x="6804248" y="3711798"/>
            <a:ext cx="215900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>
            <a:off x="7236048" y="3710210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7" name="AutoShape 6"/>
          <p:cNvSpPr>
            <a:spLocks noChangeArrowheads="1"/>
          </p:cNvSpPr>
          <p:nvPr/>
        </p:nvSpPr>
        <p:spPr bwMode="auto">
          <a:xfrm>
            <a:off x="6947892" y="3124249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 flipH="1">
            <a:off x="7380436" y="2777282"/>
            <a:ext cx="431924" cy="286444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59" name="AutoShape 6"/>
          <p:cNvSpPr>
            <a:spLocks noChangeArrowheads="1"/>
          </p:cNvSpPr>
          <p:nvPr/>
        </p:nvSpPr>
        <p:spPr bwMode="auto">
          <a:xfrm>
            <a:off x="7380312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0" name="AutoShape 6"/>
          <p:cNvSpPr>
            <a:spLocks noChangeArrowheads="1"/>
          </p:cNvSpPr>
          <p:nvPr/>
        </p:nvSpPr>
        <p:spPr bwMode="auto">
          <a:xfrm>
            <a:off x="6300192" y="3999830"/>
            <a:ext cx="539601" cy="515541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 flipH="1">
            <a:off x="7452320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7812112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3" name="Line 12"/>
          <p:cNvSpPr>
            <a:spLocks noChangeShapeType="1"/>
          </p:cNvSpPr>
          <p:nvPr/>
        </p:nvSpPr>
        <p:spPr bwMode="auto">
          <a:xfrm flipH="1">
            <a:off x="6300192" y="4647902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4" name="Line 13"/>
          <p:cNvSpPr>
            <a:spLocks noChangeShapeType="1"/>
          </p:cNvSpPr>
          <p:nvPr/>
        </p:nvSpPr>
        <p:spPr bwMode="auto">
          <a:xfrm>
            <a:off x="6659984" y="4647902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5" name="AutoShape 6"/>
          <p:cNvSpPr>
            <a:spLocks noChangeArrowheads="1"/>
          </p:cNvSpPr>
          <p:nvPr/>
        </p:nvSpPr>
        <p:spPr bwMode="auto">
          <a:xfrm>
            <a:off x="579613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6" name="AutoShape 6"/>
          <p:cNvSpPr>
            <a:spLocks noChangeArrowheads="1"/>
          </p:cNvSpPr>
          <p:nvPr/>
        </p:nvSpPr>
        <p:spPr bwMode="auto">
          <a:xfrm>
            <a:off x="615617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7" name="AutoShape 6"/>
          <p:cNvSpPr>
            <a:spLocks noChangeArrowheads="1"/>
          </p:cNvSpPr>
          <p:nvPr/>
        </p:nvSpPr>
        <p:spPr bwMode="auto">
          <a:xfrm>
            <a:off x="651621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8" name="AutoShape 6"/>
          <p:cNvSpPr>
            <a:spLocks noChangeArrowheads="1"/>
          </p:cNvSpPr>
          <p:nvPr/>
        </p:nvSpPr>
        <p:spPr bwMode="auto">
          <a:xfrm>
            <a:off x="6876256" y="5733256"/>
            <a:ext cx="288031" cy="490762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 algn="ctr"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　　　</a:t>
            </a:r>
          </a:p>
        </p:txBody>
      </p:sp>
      <p:sp>
        <p:nvSpPr>
          <p:cNvPr id="69" name="Line 12"/>
          <p:cNvSpPr>
            <a:spLocks noChangeShapeType="1"/>
          </p:cNvSpPr>
          <p:nvPr/>
        </p:nvSpPr>
        <p:spPr bwMode="auto">
          <a:xfrm flipH="1">
            <a:off x="5940152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0" name="Line 13"/>
          <p:cNvSpPr>
            <a:spLocks noChangeShapeType="1"/>
          </p:cNvSpPr>
          <p:nvPr/>
        </p:nvSpPr>
        <p:spPr bwMode="auto">
          <a:xfrm>
            <a:off x="6156176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1" name="Line 12"/>
          <p:cNvSpPr>
            <a:spLocks noChangeShapeType="1"/>
          </p:cNvSpPr>
          <p:nvPr/>
        </p:nvSpPr>
        <p:spPr bwMode="auto">
          <a:xfrm flipH="1">
            <a:off x="6588224" y="5445224"/>
            <a:ext cx="144016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2" name="Line 13"/>
          <p:cNvSpPr>
            <a:spLocks noChangeShapeType="1"/>
          </p:cNvSpPr>
          <p:nvPr/>
        </p:nvSpPr>
        <p:spPr bwMode="auto">
          <a:xfrm>
            <a:off x="6804248" y="5445224"/>
            <a:ext cx="144264" cy="288032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squar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236296" y="5733256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228184" y="4941168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• • •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Partition of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219200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Problem: 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enumerate all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 = (V,E)</a:t>
            </a:r>
          </a:p>
          <a:p>
            <a:pPr algn="l" eaLnBrk="1" hangingPunct="1">
              <a:lnSpc>
                <a:spcPct val="90000"/>
              </a:lnSpc>
            </a:pPr>
            <a:endParaRPr lang="ja-JP" altLang="en-US" sz="2400" dirty="0" smtClean="0">
              <a:solidFill>
                <a:srgbClr val="FF00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Partition: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choose 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dirty="0" smtClean="0"/>
              <a:t>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, and partition into 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/>
              <a:t> enumeration of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+</a:t>
            </a:r>
            <a:r>
              <a:rPr lang="en-US" altLang="ja-JP" sz="2400" dirty="0" smtClean="0"/>
              <a:t>  enumeration of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not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so that both problems are non-empty</a:t>
            </a:r>
          </a:p>
          <a:p>
            <a:pPr algn="l" eaLnBrk="1" hangingPunct="1">
              <a:lnSpc>
                <a:spcPct val="90000"/>
              </a:lnSpc>
            </a:pPr>
            <a:endParaRPr lang="en-US" altLang="ja-JP" sz="2400" dirty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(it is also called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pivoting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is called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pivot</a:t>
            </a:r>
            <a:r>
              <a:rPr lang="en-US" altLang="ja-JP" sz="2400" dirty="0" smtClean="0"/>
              <a:t>, or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pivoting edge</a:t>
            </a:r>
            <a:r>
              <a:rPr lang="en-US" altLang="ja-JP" sz="2400" dirty="0" smtClean="0"/>
              <a:t>)</a:t>
            </a:r>
          </a:p>
          <a:p>
            <a:pPr algn="l" eaLnBrk="1" hangingPunct="1">
              <a:lnSpc>
                <a:spcPct val="90000"/>
              </a:lnSpc>
            </a:pPr>
            <a:endParaRPr lang="ja-JP" altLang="en-US" sz="2400" b="1" dirty="0" smtClean="0">
              <a:solidFill>
                <a:srgbClr val="006600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Child Problems: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:   remove all edges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dirty="0" err="1" smtClean="0"/>
              <a:t> </a:t>
            </a:r>
            <a:r>
              <a:rPr lang="en-US" altLang="ja-JP" sz="2400" dirty="0" smtClean="0"/>
              <a:t>except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　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not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:    remove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endParaRPr lang="ja-JP" alt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642057" y="663079"/>
            <a:ext cx="2440092" cy="83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Read&amp;Tarjan</a:t>
            </a:r>
            <a:r>
              <a:rPr lang="en-US" altLang="ja-JP" dirty="0" smtClean="0"/>
              <a:t> ’75</a:t>
            </a:r>
          </a:p>
          <a:p>
            <a:r>
              <a:rPr lang="en-US" altLang="ja-JP" dirty="0" smtClean="0"/>
              <a:t>  …</a:t>
            </a:r>
            <a:r>
              <a:rPr kumimoji="1" lang="en-US" altLang="ja-JP" dirty="0" smtClean="0"/>
              <a:t>modified by U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Child Problems on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908720"/>
            <a:ext cx="8686800" cy="5257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Child Problems: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:   remove all edges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dirty="0" smtClean="0"/>
              <a:t>    (and 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the next vertex)       </a:t>
            </a:r>
            <a:r>
              <a:rPr lang="en-US" altLang="ja-JP" sz="2400" dirty="0" smtClean="0">
                <a:sym typeface="Wingdings" pitchFamily="2" charset="2"/>
              </a:rPr>
              <a:t> </a:t>
            </a:r>
            <a:r>
              <a:rPr lang="en-US" altLang="ja-JP" sz="2400" dirty="0" smtClean="0"/>
              <a:t>denote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G-s</a:t>
            </a:r>
            <a:endParaRPr lang="en-US" altLang="ja-JP" sz="2400" b="1" dirty="0" smtClean="0">
              <a:solidFill>
                <a:schemeClr val="accent2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dirty="0" smtClean="0"/>
              <a:t>　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dirty="0" smtClean="0"/>
              <a:t>-paths not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:    remove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  </a:t>
            </a:r>
            <a:r>
              <a:rPr lang="en-US" altLang="ja-JP" sz="2400" dirty="0" smtClean="0">
                <a:sym typeface="Wingdings" pitchFamily="2" charset="2"/>
              </a:rPr>
              <a:t> </a:t>
            </a:r>
            <a:r>
              <a:rPr lang="en-US" altLang="ja-JP" sz="2400" dirty="0" smtClean="0"/>
              <a:t>denote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G-e</a:t>
            </a:r>
            <a:endParaRPr lang="ja-JP" altLang="en-US" sz="2400" dirty="0" smtClean="0">
              <a:solidFill>
                <a:srgbClr val="0000FF"/>
              </a:solidFill>
            </a:endParaRPr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</a:pP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en-US" altLang="ja-JP" sz="2400" b="1" dirty="0" smtClean="0">
                <a:solidFill>
                  <a:srgbClr val="006600"/>
                </a:solidFill>
              </a:rPr>
              <a:t>Computation time: </a:t>
            </a:r>
            <a:endParaRPr lang="ja-JP" altLang="en-US" sz="2400" dirty="0" smtClean="0"/>
          </a:p>
          <a:p>
            <a:pPr algn="l" eaLnBrk="1" hangingPunct="1">
              <a:lnSpc>
                <a:spcPct val="90000"/>
              </a:lnSpc>
            </a:pPr>
            <a:r>
              <a:rPr lang="ja-JP" altLang="en-US" sz="2400" dirty="0" smtClean="0"/>
              <a:t>　</a:t>
            </a:r>
            <a:r>
              <a:rPr lang="en-US" altLang="ja-JP" sz="2400" dirty="0" smtClean="0"/>
              <a:t>one iteration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　 </a:t>
            </a:r>
            <a:endParaRPr lang="ja-JP" alt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9" name="Line 89"/>
          <p:cNvSpPr>
            <a:spLocks noChangeShapeType="1"/>
          </p:cNvSpPr>
          <p:nvPr/>
        </p:nvSpPr>
        <p:spPr bwMode="auto">
          <a:xfrm flipH="1" flipV="1">
            <a:off x="755574" y="4077072"/>
            <a:ext cx="576065" cy="5040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4" name="Line 89"/>
          <p:cNvSpPr>
            <a:spLocks noChangeShapeType="1"/>
          </p:cNvSpPr>
          <p:nvPr/>
        </p:nvSpPr>
        <p:spPr bwMode="auto">
          <a:xfrm flipH="1">
            <a:off x="755576" y="3501008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5" name="Line 89"/>
          <p:cNvSpPr>
            <a:spLocks noChangeShapeType="1"/>
          </p:cNvSpPr>
          <p:nvPr/>
        </p:nvSpPr>
        <p:spPr bwMode="auto">
          <a:xfrm flipH="1">
            <a:off x="755576" y="3717032"/>
            <a:ext cx="576064" cy="3600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6" name="Line 89"/>
          <p:cNvSpPr>
            <a:spLocks noChangeShapeType="1"/>
          </p:cNvSpPr>
          <p:nvPr/>
        </p:nvSpPr>
        <p:spPr bwMode="auto">
          <a:xfrm flipH="1" flipV="1">
            <a:off x="1331639" y="3717032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7" name="Line 89"/>
          <p:cNvSpPr>
            <a:spLocks noChangeShapeType="1"/>
          </p:cNvSpPr>
          <p:nvPr/>
        </p:nvSpPr>
        <p:spPr bwMode="auto">
          <a:xfrm flipH="1" flipV="1">
            <a:off x="1331640" y="371703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H="1" flipV="1">
            <a:off x="1331641" y="4581128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9" name="Line 89"/>
          <p:cNvSpPr>
            <a:spLocks noChangeShapeType="1"/>
          </p:cNvSpPr>
          <p:nvPr/>
        </p:nvSpPr>
        <p:spPr bwMode="auto">
          <a:xfrm flipH="1" flipV="1">
            <a:off x="1979712" y="3717032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0" name="Line 89"/>
          <p:cNvSpPr>
            <a:spLocks noChangeShapeType="1"/>
          </p:cNvSpPr>
          <p:nvPr/>
        </p:nvSpPr>
        <p:spPr bwMode="auto">
          <a:xfrm flipH="1" flipV="1">
            <a:off x="1979711" y="3717032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1" name="Line 89"/>
          <p:cNvSpPr>
            <a:spLocks noChangeShapeType="1"/>
          </p:cNvSpPr>
          <p:nvPr/>
        </p:nvSpPr>
        <p:spPr bwMode="auto">
          <a:xfrm flipH="1">
            <a:off x="1979712" y="4149080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2" name="Line 89"/>
          <p:cNvSpPr>
            <a:spLocks noChangeShapeType="1"/>
          </p:cNvSpPr>
          <p:nvPr/>
        </p:nvSpPr>
        <p:spPr bwMode="auto">
          <a:xfrm flipH="1">
            <a:off x="395536" y="350100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3" name="Line 89"/>
          <p:cNvSpPr>
            <a:spLocks noChangeShapeType="1"/>
          </p:cNvSpPr>
          <p:nvPr/>
        </p:nvSpPr>
        <p:spPr bwMode="auto">
          <a:xfrm>
            <a:off x="395536" y="3501008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3" name="Oval 96"/>
          <p:cNvSpPr>
            <a:spLocks noChangeArrowheads="1"/>
          </p:cNvSpPr>
          <p:nvPr/>
        </p:nvSpPr>
        <p:spPr bwMode="auto">
          <a:xfrm>
            <a:off x="251520" y="335699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4" name="Oval 96"/>
          <p:cNvSpPr>
            <a:spLocks noChangeArrowheads="1"/>
          </p:cNvSpPr>
          <p:nvPr/>
        </p:nvSpPr>
        <p:spPr bwMode="auto">
          <a:xfrm>
            <a:off x="755577" y="335699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5" name="Oval 96"/>
          <p:cNvSpPr>
            <a:spLocks noChangeArrowheads="1"/>
          </p:cNvSpPr>
          <p:nvPr/>
        </p:nvSpPr>
        <p:spPr bwMode="auto">
          <a:xfrm>
            <a:off x="611560" y="393305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6" name="Oval 96"/>
          <p:cNvSpPr>
            <a:spLocks noChangeArrowheads="1"/>
          </p:cNvSpPr>
          <p:nvPr/>
        </p:nvSpPr>
        <p:spPr bwMode="auto">
          <a:xfrm>
            <a:off x="1187625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7" name="Oval 96"/>
          <p:cNvSpPr>
            <a:spLocks noChangeArrowheads="1"/>
          </p:cNvSpPr>
          <p:nvPr/>
        </p:nvSpPr>
        <p:spPr bwMode="auto">
          <a:xfrm>
            <a:off x="1835697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39" name="Oval 96"/>
          <p:cNvSpPr>
            <a:spLocks noChangeArrowheads="1"/>
          </p:cNvSpPr>
          <p:nvPr/>
        </p:nvSpPr>
        <p:spPr bwMode="auto">
          <a:xfrm>
            <a:off x="1835696" y="35730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0" name="Oval 96"/>
          <p:cNvSpPr>
            <a:spLocks noChangeArrowheads="1"/>
          </p:cNvSpPr>
          <p:nvPr/>
        </p:nvSpPr>
        <p:spPr bwMode="auto">
          <a:xfrm>
            <a:off x="1187625" y="35730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1" name="Oval 96"/>
          <p:cNvSpPr>
            <a:spLocks noChangeArrowheads="1"/>
          </p:cNvSpPr>
          <p:nvPr/>
        </p:nvSpPr>
        <p:spPr bwMode="auto">
          <a:xfrm>
            <a:off x="2483768" y="4005064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grpSp>
        <p:nvGrpSpPr>
          <p:cNvPr id="107" name="グループ化 106"/>
          <p:cNvGrpSpPr/>
          <p:nvPr/>
        </p:nvGrpSpPr>
        <p:grpSpPr>
          <a:xfrm>
            <a:off x="4211960" y="4437112"/>
            <a:ext cx="2520279" cy="1368152"/>
            <a:chOff x="4211960" y="4365104"/>
            <a:chExt cx="2520279" cy="1368152"/>
          </a:xfrm>
        </p:grpSpPr>
        <p:sp>
          <p:nvSpPr>
            <p:cNvPr id="42" name="Line 89"/>
            <p:cNvSpPr>
              <a:spLocks noChangeShapeType="1"/>
            </p:cNvSpPr>
            <p:nvPr/>
          </p:nvSpPr>
          <p:spPr bwMode="auto">
            <a:xfrm flipH="1" flipV="1">
              <a:off x="4716014" y="5085184"/>
              <a:ext cx="576065" cy="5040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3" name="Line 89"/>
            <p:cNvSpPr>
              <a:spLocks noChangeShapeType="1"/>
            </p:cNvSpPr>
            <p:nvPr/>
          </p:nvSpPr>
          <p:spPr bwMode="auto">
            <a:xfrm flipH="1">
              <a:off x="4716016" y="4509120"/>
              <a:ext cx="144016" cy="576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4" name="Line 89"/>
            <p:cNvSpPr>
              <a:spLocks noChangeShapeType="1"/>
            </p:cNvSpPr>
            <p:nvPr/>
          </p:nvSpPr>
          <p:spPr bwMode="auto">
            <a:xfrm flipH="1">
              <a:off x="4716016" y="4725144"/>
              <a:ext cx="576064" cy="36004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prstDash val="sysDot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5" name="Line 89"/>
            <p:cNvSpPr>
              <a:spLocks noChangeShapeType="1"/>
            </p:cNvSpPr>
            <p:nvPr/>
          </p:nvSpPr>
          <p:spPr bwMode="auto">
            <a:xfrm flipH="1" flipV="1">
              <a:off x="5292079" y="4725144"/>
              <a:ext cx="1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6" name="Line 89"/>
            <p:cNvSpPr>
              <a:spLocks noChangeShapeType="1"/>
            </p:cNvSpPr>
            <p:nvPr/>
          </p:nvSpPr>
          <p:spPr bwMode="auto">
            <a:xfrm flipH="1" flipV="1">
              <a:off x="5292080" y="47251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7" name="Line 89"/>
            <p:cNvSpPr>
              <a:spLocks noChangeShapeType="1"/>
            </p:cNvSpPr>
            <p:nvPr/>
          </p:nvSpPr>
          <p:spPr bwMode="auto">
            <a:xfrm flipH="1" flipV="1">
              <a:off x="5292081" y="5589240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8" name="Line 89"/>
            <p:cNvSpPr>
              <a:spLocks noChangeShapeType="1"/>
            </p:cNvSpPr>
            <p:nvPr/>
          </p:nvSpPr>
          <p:spPr bwMode="auto">
            <a:xfrm flipH="1" flipV="1">
              <a:off x="5940152" y="4725144"/>
              <a:ext cx="0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9" name="Line 89"/>
            <p:cNvSpPr>
              <a:spLocks noChangeShapeType="1"/>
            </p:cNvSpPr>
            <p:nvPr/>
          </p:nvSpPr>
          <p:spPr bwMode="auto">
            <a:xfrm flipH="1" flipV="1">
              <a:off x="5940151" y="4725144"/>
              <a:ext cx="648072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0" name="Line 89"/>
            <p:cNvSpPr>
              <a:spLocks noChangeShapeType="1"/>
            </p:cNvSpPr>
            <p:nvPr/>
          </p:nvSpPr>
          <p:spPr bwMode="auto">
            <a:xfrm flipH="1">
              <a:off x="5940152" y="5157192"/>
              <a:ext cx="648070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1" name="Line 89"/>
            <p:cNvSpPr>
              <a:spLocks noChangeShapeType="1"/>
            </p:cNvSpPr>
            <p:nvPr/>
          </p:nvSpPr>
          <p:spPr bwMode="auto">
            <a:xfrm flipH="1">
              <a:off x="4355976" y="4509120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2" name="Line 89"/>
            <p:cNvSpPr>
              <a:spLocks noChangeShapeType="1"/>
            </p:cNvSpPr>
            <p:nvPr/>
          </p:nvSpPr>
          <p:spPr bwMode="auto">
            <a:xfrm>
              <a:off x="4355976" y="4509120"/>
              <a:ext cx="360040" cy="5760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53" name="Oval 96"/>
            <p:cNvSpPr>
              <a:spLocks noChangeArrowheads="1"/>
            </p:cNvSpPr>
            <p:nvPr/>
          </p:nvSpPr>
          <p:spPr bwMode="auto">
            <a:xfrm>
              <a:off x="4211960" y="43651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4" name="Oval 96"/>
            <p:cNvSpPr>
              <a:spLocks noChangeArrowheads="1"/>
            </p:cNvSpPr>
            <p:nvPr/>
          </p:nvSpPr>
          <p:spPr bwMode="auto">
            <a:xfrm>
              <a:off x="4716017" y="43651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5" name="Oval 96"/>
            <p:cNvSpPr>
              <a:spLocks noChangeArrowheads="1"/>
            </p:cNvSpPr>
            <p:nvPr/>
          </p:nvSpPr>
          <p:spPr bwMode="auto">
            <a:xfrm>
              <a:off x="4572000" y="4941168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s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  <p:sp>
          <p:nvSpPr>
            <p:cNvPr id="56" name="Oval 96"/>
            <p:cNvSpPr>
              <a:spLocks noChangeArrowheads="1"/>
            </p:cNvSpPr>
            <p:nvPr/>
          </p:nvSpPr>
          <p:spPr bwMode="auto">
            <a:xfrm>
              <a:off x="5148064" y="544522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auto">
            <a:xfrm>
              <a:off x="5796137" y="544522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8" name="Oval 96"/>
            <p:cNvSpPr>
              <a:spLocks noChangeArrowheads="1"/>
            </p:cNvSpPr>
            <p:nvPr/>
          </p:nvSpPr>
          <p:spPr bwMode="auto">
            <a:xfrm>
              <a:off x="5796136" y="4581128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59" name="Oval 96"/>
            <p:cNvSpPr>
              <a:spLocks noChangeArrowheads="1"/>
            </p:cNvSpPr>
            <p:nvPr/>
          </p:nvSpPr>
          <p:spPr bwMode="auto">
            <a:xfrm>
              <a:off x="5148065" y="4581128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0" name="Oval 96"/>
            <p:cNvSpPr>
              <a:spLocks noChangeArrowheads="1"/>
            </p:cNvSpPr>
            <p:nvPr/>
          </p:nvSpPr>
          <p:spPr bwMode="auto">
            <a:xfrm>
              <a:off x="6444208" y="5013176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t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</p:grpSp>
      <p:grpSp>
        <p:nvGrpSpPr>
          <p:cNvPr id="102" name="グループ化 101"/>
          <p:cNvGrpSpPr/>
          <p:nvPr/>
        </p:nvGrpSpPr>
        <p:grpSpPr>
          <a:xfrm>
            <a:off x="4211961" y="2708920"/>
            <a:ext cx="2304255" cy="1368152"/>
            <a:chOff x="3851920" y="2348880"/>
            <a:chExt cx="2304255" cy="1368152"/>
          </a:xfrm>
        </p:grpSpPr>
        <p:sp>
          <p:nvSpPr>
            <p:cNvPr id="61" name="Line 89"/>
            <p:cNvSpPr>
              <a:spLocks noChangeShapeType="1"/>
            </p:cNvSpPr>
            <p:nvPr/>
          </p:nvSpPr>
          <p:spPr bwMode="auto">
            <a:xfrm flipH="1" flipV="1">
              <a:off x="4355974" y="3068960"/>
              <a:ext cx="576065" cy="504056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2" name="Line 89"/>
            <p:cNvSpPr>
              <a:spLocks noChangeShapeType="1"/>
            </p:cNvSpPr>
            <p:nvPr/>
          </p:nvSpPr>
          <p:spPr bwMode="auto">
            <a:xfrm flipH="1">
              <a:off x="4355976" y="2492896"/>
              <a:ext cx="144016" cy="5760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3" name="Line 89"/>
            <p:cNvSpPr>
              <a:spLocks noChangeShapeType="1"/>
            </p:cNvSpPr>
            <p:nvPr/>
          </p:nvSpPr>
          <p:spPr bwMode="auto">
            <a:xfrm flipH="1">
              <a:off x="4355976" y="2708920"/>
              <a:ext cx="576064" cy="36004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4" name="Line 89"/>
            <p:cNvSpPr>
              <a:spLocks noChangeShapeType="1"/>
            </p:cNvSpPr>
            <p:nvPr/>
          </p:nvSpPr>
          <p:spPr bwMode="auto">
            <a:xfrm flipH="1" flipV="1">
              <a:off x="4932039" y="2708920"/>
              <a:ext cx="1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5" name="Line 89"/>
            <p:cNvSpPr>
              <a:spLocks noChangeShapeType="1"/>
            </p:cNvSpPr>
            <p:nvPr/>
          </p:nvSpPr>
          <p:spPr bwMode="auto">
            <a:xfrm flipH="1" flipV="1">
              <a:off x="4932040" y="2708920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6" name="Line 89"/>
            <p:cNvSpPr>
              <a:spLocks noChangeShapeType="1"/>
            </p:cNvSpPr>
            <p:nvPr/>
          </p:nvSpPr>
          <p:spPr bwMode="auto">
            <a:xfrm flipH="1" flipV="1">
              <a:off x="4932041" y="3573016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7" name="Line 89"/>
            <p:cNvSpPr>
              <a:spLocks noChangeShapeType="1"/>
            </p:cNvSpPr>
            <p:nvPr/>
          </p:nvSpPr>
          <p:spPr bwMode="auto">
            <a:xfrm flipH="1" flipV="1">
              <a:off x="5580112" y="2708920"/>
              <a:ext cx="0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8" name="Line 89"/>
            <p:cNvSpPr>
              <a:spLocks noChangeShapeType="1"/>
            </p:cNvSpPr>
            <p:nvPr/>
          </p:nvSpPr>
          <p:spPr bwMode="auto">
            <a:xfrm flipH="1" flipV="1">
              <a:off x="5580111" y="2708920"/>
              <a:ext cx="432049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69" name="Line 89"/>
            <p:cNvSpPr>
              <a:spLocks noChangeShapeType="1"/>
            </p:cNvSpPr>
            <p:nvPr/>
          </p:nvSpPr>
          <p:spPr bwMode="auto">
            <a:xfrm flipH="1">
              <a:off x="5580112" y="3140968"/>
              <a:ext cx="432048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0" name="Line 89"/>
            <p:cNvSpPr>
              <a:spLocks noChangeShapeType="1"/>
            </p:cNvSpPr>
            <p:nvPr/>
          </p:nvSpPr>
          <p:spPr bwMode="auto">
            <a:xfrm flipH="1">
              <a:off x="3995936" y="2492896"/>
              <a:ext cx="50405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1" name="Line 89"/>
            <p:cNvSpPr>
              <a:spLocks noChangeShapeType="1"/>
            </p:cNvSpPr>
            <p:nvPr/>
          </p:nvSpPr>
          <p:spPr bwMode="auto">
            <a:xfrm>
              <a:off x="3995936" y="2492896"/>
              <a:ext cx="360040" cy="57606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72" name="Oval 96"/>
            <p:cNvSpPr>
              <a:spLocks noChangeArrowheads="1"/>
            </p:cNvSpPr>
            <p:nvPr/>
          </p:nvSpPr>
          <p:spPr bwMode="auto">
            <a:xfrm>
              <a:off x="3851920" y="234888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3" name="Oval 96"/>
            <p:cNvSpPr>
              <a:spLocks noChangeArrowheads="1"/>
            </p:cNvSpPr>
            <p:nvPr/>
          </p:nvSpPr>
          <p:spPr bwMode="auto">
            <a:xfrm>
              <a:off x="4355977" y="234888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Oval 96"/>
            <p:cNvSpPr>
              <a:spLocks noChangeArrowheads="1"/>
            </p:cNvSpPr>
            <p:nvPr/>
          </p:nvSpPr>
          <p:spPr bwMode="auto">
            <a:xfrm>
              <a:off x="4211961" y="2924944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s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  <p:sp>
          <p:nvSpPr>
            <p:cNvPr id="75" name="Oval 96"/>
            <p:cNvSpPr>
              <a:spLocks noChangeArrowheads="1"/>
            </p:cNvSpPr>
            <p:nvPr/>
          </p:nvSpPr>
          <p:spPr bwMode="auto">
            <a:xfrm>
              <a:off x="4788025" y="342900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Oval 96"/>
            <p:cNvSpPr>
              <a:spLocks noChangeArrowheads="1"/>
            </p:cNvSpPr>
            <p:nvPr/>
          </p:nvSpPr>
          <p:spPr bwMode="auto">
            <a:xfrm>
              <a:off x="5436097" y="342900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7" name="Oval 96"/>
            <p:cNvSpPr>
              <a:spLocks noChangeArrowheads="1"/>
            </p:cNvSpPr>
            <p:nvPr/>
          </p:nvSpPr>
          <p:spPr bwMode="auto">
            <a:xfrm>
              <a:off x="5436096" y="25649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Oval 96"/>
            <p:cNvSpPr>
              <a:spLocks noChangeArrowheads="1"/>
            </p:cNvSpPr>
            <p:nvPr/>
          </p:nvSpPr>
          <p:spPr bwMode="auto">
            <a:xfrm>
              <a:off x="4788025" y="2564904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Oval 96"/>
            <p:cNvSpPr>
              <a:spLocks noChangeArrowheads="1"/>
            </p:cNvSpPr>
            <p:nvPr/>
          </p:nvSpPr>
          <p:spPr bwMode="auto">
            <a:xfrm>
              <a:off x="5868144" y="2996952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t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</p:grpSp>
      <p:sp>
        <p:nvSpPr>
          <p:cNvPr id="82" name="右矢印 81"/>
          <p:cNvSpPr/>
          <p:nvPr/>
        </p:nvSpPr>
        <p:spPr bwMode="auto">
          <a:xfrm>
            <a:off x="6876256" y="3501008"/>
            <a:ext cx="432048" cy="3600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106" name="グループ化 105"/>
          <p:cNvGrpSpPr/>
          <p:nvPr/>
        </p:nvGrpSpPr>
        <p:grpSpPr>
          <a:xfrm>
            <a:off x="7380312" y="3140968"/>
            <a:ext cx="1368151" cy="1152128"/>
            <a:chOff x="7380312" y="3068960"/>
            <a:chExt cx="1368151" cy="1152128"/>
          </a:xfrm>
        </p:grpSpPr>
        <p:sp>
          <p:nvSpPr>
            <p:cNvPr id="86" name="Line 89"/>
            <p:cNvSpPr>
              <a:spLocks noChangeShapeType="1"/>
            </p:cNvSpPr>
            <p:nvPr/>
          </p:nvSpPr>
          <p:spPr bwMode="auto">
            <a:xfrm flipH="1" flipV="1">
              <a:off x="7559824" y="3212976"/>
              <a:ext cx="1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7" name="Line 89"/>
            <p:cNvSpPr>
              <a:spLocks noChangeShapeType="1"/>
            </p:cNvSpPr>
            <p:nvPr/>
          </p:nvSpPr>
          <p:spPr bwMode="auto">
            <a:xfrm flipH="1" flipV="1">
              <a:off x="7559825" y="3212976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8" name="Line 89"/>
            <p:cNvSpPr>
              <a:spLocks noChangeShapeType="1"/>
            </p:cNvSpPr>
            <p:nvPr/>
          </p:nvSpPr>
          <p:spPr bwMode="auto">
            <a:xfrm flipH="1" flipV="1">
              <a:off x="7559826" y="4077072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89" name="Line 89"/>
            <p:cNvSpPr>
              <a:spLocks noChangeShapeType="1"/>
            </p:cNvSpPr>
            <p:nvPr/>
          </p:nvSpPr>
          <p:spPr bwMode="auto">
            <a:xfrm flipH="1" flipV="1">
              <a:off x="8207897" y="3212976"/>
              <a:ext cx="0" cy="8640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 flipH="1" flipV="1">
              <a:off x="8207896" y="3212976"/>
              <a:ext cx="396552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 flipH="1">
              <a:off x="8207897" y="3645024"/>
              <a:ext cx="396551" cy="4320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96" name="Oval 96"/>
            <p:cNvSpPr>
              <a:spLocks noChangeArrowheads="1"/>
            </p:cNvSpPr>
            <p:nvPr/>
          </p:nvSpPr>
          <p:spPr bwMode="auto">
            <a:xfrm>
              <a:off x="7380312" y="3068960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s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  <p:sp>
          <p:nvSpPr>
            <p:cNvPr id="97" name="Oval 96"/>
            <p:cNvSpPr>
              <a:spLocks noChangeArrowheads="1"/>
            </p:cNvSpPr>
            <p:nvPr/>
          </p:nvSpPr>
          <p:spPr bwMode="auto">
            <a:xfrm>
              <a:off x="7415810" y="3933056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auto">
            <a:xfrm>
              <a:off x="8063882" y="3933056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99" name="Oval 96"/>
            <p:cNvSpPr>
              <a:spLocks noChangeArrowheads="1"/>
            </p:cNvSpPr>
            <p:nvPr/>
          </p:nvSpPr>
          <p:spPr bwMode="auto">
            <a:xfrm>
              <a:off x="8063881" y="3068960"/>
              <a:ext cx="288031" cy="28803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90000" tIns="46800" rIns="90000" bIns="46800" anchor="ctr"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101" name="Oval 96"/>
            <p:cNvSpPr>
              <a:spLocks noChangeArrowheads="1"/>
            </p:cNvSpPr>
            <p:nvPr/>
          </p:nvSpPr>
          <p:spPr bwMode="auto">
            <a:xfrm>
              <a:off x="8460432" y="3501008"/>
              <a:ext cx="288031" cy="288032"/>
            </a:xfrm>
            <a:prstGeom prst="ellipse">
              <a:avLst/>
            </a:prstGeom>
            <a:solidFill>
              <a:srgbClr val="0066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lIns="0" tIns="0" rIns="0" bIns="72000" anchor="ctr"/>
            <a:lstStyle/>
            <a:p>
              <a:pPr algn="ctr">
                <a:defRPr/>
              </a:pPr>
              <a:r>
                <a:rPr lang="en-US" altLang="ja-JP" sz="32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ＭＳ Ｐゴシック" charset="-128"/>
                </a:rPr>
                <a:t>t</a:t>
              </a:r>
              <a:endParaRPr lang="ja-JP" alt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endParaRPr>
            </a:p>
          </p:txBody>
        </p:sp>
      </p:grpSp>
      <p:cxnSp>
        <p:nvCxnSpPr>
          <p:cNvPr id="104" name="直線コネクタ 103"/>
          <p:cNvCxnSpPr/>
          <p:nvPr/>
        </p:nvCxnSpPr>
        <p:spPr bwMode="auto">
          <a:xfrm>
            <a:off x="3491880" y="2852936"/>
            <a:ext cx="0" cy="2808312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1270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右矢印 79"/>
          <p:cNvSpPr/>
          <p:nvPr/>
        </p:nvSpPr>
        <p:spPr bwMode="auto">
          <a:xfrm rot="1627851">
            <a:off x="3170356" y="4597908"/>
            <a:ext cx="792088" cy="3600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81" name="右矢印 80"/>
          <p:cNvSpPr/>
          <p:nvPr/>
        </p:nvSpPr>
        <p:spPr bwMode="auto">
          <a:xfrm rot="19733630">
            <a:off x="3095889" y="3394294"/>
            <a:ext cx="792088" cy="36004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31750" cap="flat" cmpd="thickThin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Choosing Valid Edge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08912" cy="4680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we choose a bad edge, the subproblems will be empty;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“including e”</a:t>
            </a:r>
            <a:r>
              <a:rPr lang="en-US" altLang="ja-JP" sz="2400" dirty="0" smtClean="0"/>
              <a:t> is empty, 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 is not reachable via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 </a:t>
            </a:r>
            <a:r>
              <a:rPr lang="en-US" altLang="ja-JP" sz="2400" dirty="0" smtClean="0"/>
              <a:t>remove the component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/>
              <a:t>“not including e”</a:t>
            </a:r>
            <a:r>
              <a:rPr lang="en-US" altLang="ja-JP" sz="2400" dirty="0" smtClean="0"/>
              <a:t> is empty, if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400" dirty="0" smtClean="0"/>
              <a:t>is the only edge reachable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 </a:t>
            </a:r>
            <a:r>
              <a:rPr lang="en-US" altLang="ja-JP" sz="2400" dirty="0" smtClean="0"/>
              <a:t>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the next vertex , and remove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After at most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</a:t>
            </a:r>
            <a:r>
              <a:rPr lang="en-US" altLang="ja-JP" sz="2400" dirty="0" smtClean="0"/>
              <a:t> repetitions, we can always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find a valid edge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Line 89"/>
          <p:cNvSpPr>
            <a:spLocks noChangeShapeType="1"/>
          </p:cNvSpPr>
          <p:nvPr/>
        </p:nvSpPr>
        <p:spPr bwMode="auto">
          <a:xfrm flipH="1">
            <a:off x="6732240" y="4365104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0" name="Line 89"/>
          <p:cNvSpPr>
            <a:spLocks noChangeShapeType="1"/>
          </p:cNvSpPr>
          <p:nvPr/>
        </p:nvSpPr>
        <p:spPr bwMode="auto">
          <a:xfrm flipH="1">
            <a:off x="6732240" y="4581128"/>
            <a:ext cx="576064" cy="3600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Line 89"/>
          <p:cNvSpPr>
            <a:spLocks noChangeShapeType="1"/>
          </p:cNvSpPr>
          <p:nvPr/>
        </p:nvSpPr>
        <p:spPr bwMode="auto">
          <a:xfrm flipH="1" flipV="1">
            <a:off x="7308303" y="4581128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2" name="Line 89"/>
          <p:cNvSpPr>
            <a:spLocks noChangeShapeType="1"/>
          </p:cNvSpPr>
          <p:nvPr/>
        </p:nvSpPr>
        <p:spPr bwMode="auto">
          <a:xfrm flipH="1" flipV="1">
            <a:off x="7308304" y="4581128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3" name="Line 89"/>
          <p:cNvSpPr>
            <a:spLocks noChangeShapeType="1"/>
          </p:cNvSpPr>
          <p:nvPr/>
        </p:nvSpPr>
        <p:spPr bwMode="auto">
          <a:xfrm flipH="1" flipV="1">
            <a:off x="7308305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4" name="Line 89"/>
          <p:cNvSpPr>
            <a:spLocks noChangeShapeType="1"/>
          </p:cNvSpPr>
          <p:nvPr/>
        </p:nvSpPr>
        <p:spPr bwMode="auto">
          <a:xfrm flipH="1" flipV="1">
            <a:off x="7956376" y="4581128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5" name="Line 89"/>
          <p:cNvSpPr>
            <a:spLocks noChangeShapeType="1"/>
          </p:cNvSpPr>
          <p:nvPr/>
        </p:nvSpPr>
        <p:spPr bwMode="auto">
          <a:xfrm flipH="1" flipV="1">
            <a:off x="7956375" y="4581128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6" name="Line 89"/>
          <p:cNvSpPr>
            <a:spLocks noChangeShapeType="1"/>
          </p:cNvSpPr>
          <p:nvPr/>
        </p:nvSpPr>
        <p:spPr bwMode="auto">
          <a:xfrm flipH="1">
            <a:off x="7956376" y="5013176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7" name="Line 89"/>
          <p:cNvSpPr>
            <a:spLocks noChangeShapeType="1"/>
          </p:cNvSpPr>
          <p:nvPr/>
        </p:nvSpPr>
        <p:spPr bwMode="auto">
          <a:xfrm flipH="1">
            <a:off x="6372200" y="4365104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8" name="Line 89"/>
          <p:cNvSpPr>
            <a:spLocks noChangeShapeType="1"/>
          </p:cNvSpPr>
          <p:nvPr/>
        </p:nvSpPr>
        <p:spPr bwMode="auto">
          <a:xfrm>
            <a:off x="6372200" y="4365104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9" name="Oval 96"/>
          <p:cNvSpPr>
            <a:spLocks noChangeArrowheads="1"/>
          </p:cNvSpPr>
          <p:nvPr/>
        </p:nvSpPr>
        <p:spPr bwMode="auto">
          <a:xfrm>
            <a:off x="6228184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0" name="Oval 96"/>
          <p:cNvSpPr>
            <a:spLocks noChangeArrowheads="1"/>
          </p:cNvSpPr>
          <p:nvPr/>
        </p:nvSpPr>
        <p:spPr bwMode="auto">
          <a:xfrm>
            <a:off x="6732241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1" name="Oval 96"/>
          <p:cNvSpPr>
            <a:spLocks noChangeArrowheads="1"/>
          </p:cNvSpPr>
          <p:nvPr/>
        </p:nvSpPr>
        <p:spPr bwMode="auto">
          <a:xfrm>
            <a:off x="6588224" y="4797152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82" name="Oval 96"/>
          <p:cNvSpPr>
            <a:spLocks noChangeArrowheads="1"/>
          </p:cNvSpPr>
          <p:nvPr/>
        </p:nvSpPr>
        <p:spPr bwMode="auto">
          <a:xfrm>
            <a:off x="7164289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3" name="Oval 96"/>
          <p:cNvSpPr>
            <a:spLocks noChangeArrowheads="1"/>
          </p:cNvSpPr>
          <p:nvPr/>
        </p:nvSpPr>
        <p:spPr bwMode="auto">
          <a:xfrm>
            <a:off x="7812361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4" name="Oval 96"/>
          <p:cNvSpPr>
            <a:spLocks noChangeArrowheads="1"/>
          </p:cNvSpPr>
          <p:nvPr/>
        </p:nvSpPr>
        <p:spPr bwMode="auto">
          <a:xfrm>
            <a:off x="7812360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5" name="Oval 96"/>
          <p:cNvSpPr>
            <a:spLocks noChangeArrowheads="1"/>
          </p:cNvSpPr>
          <p:nvPr/>
        </p:nvSpPr>
        <p:spPr bwMode="auto">
          <a:xfrm>
            <a:off x="7164289" y="4437112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6" name="Oval 96"/>
          <p:cNvSpPr>
            <a:spLocks noChangeArrowheads="1"/>
          </p:cNvSpPr>
          <p:nvPr/>
        </p:nvSpPr>
        <p:spPr bwMode="auto">
          <a:xfrm>
            <a:off x="8460432" y="4869160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 Complexity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208912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Test of the validity of the edge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O(|V|) </a:t>
            </a:r>
            <a:r>
              <a:rPr lang="en-US" altLang="ja-JP" sz="2400" dirty="0" smtClean="0"/>
              <a:t>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   at most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 </a:t>
            </a:r>
            <a:r>
              <a:rPr lang="en-US" altLang="ja-JP" sz="2400" dirty="0" smtClean="0"/>
              <a:t>repetitions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An iteration takes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O(|E||E|) </a:t>
            </a:r>
            <a:r>
              <a:rPr lang="en-US" altLang="ja-JP" sz="2400" dirty="0" smtClean="0"/>
              <a:t>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Since #iterations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&lt; 2N</a:t>
            </a:r>
            <a:r>
              <a:rPr lang="en-US" altLang="ja-JP" sz="2400" dirty="0" smtClean="0"/>
              <a:t>, time per solution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O(|E||E|)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Since the height of the recursion tree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O(|V|)</a:t>
            </a:r>
            <a:r>
              <a:rPr lang="en-US" altLang="ja-JP" sz="2400" dirty="0" smtClean="0"/>
              <a:t>,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  the delay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O(|V||E|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Line 89"/>
          <p:cNvSpPr>
            <a:spLocks noChangeShapeType="1"/>
          </p:cNvSpPr>
          <p:nvPr/>
        </p:nvSpPr>
        <p:spPr bwMode="auto">
          <a:xfrm flipH="1">
            <a:off x="6732240" y="1916832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0" name="Line 89"/>
          <p:cNvSpPr>
            <a:spLocks noChangeShapeType="1"/>
          </p:cNvSpPr>
          <p:nvPr/>
        </p:nvSpPr>
        <p:spPr bwMode="auto">
          <a:xfrm flipH="1">
            <a:off x="6732240" y="2132856"/>
            <a:ext cx="576064" cy="36004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Line 89"/>
          <p:cNvSpPr>
            <a:spLocks noChangeShapeType="1"/>
          </p:cNvSpPr>
          <p:nvPr/>
        </p:nvSpPr>
        <p:spPr bwMode="auto">
          <a:xfrm flipH="1" flipV="1">
            <a:off x="7308303" y="2132856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2" name="Line 89"/>
          <p:cNvSpPr>
            <a:spLocks noChangeShapeType="1"/>
          </p:cNvSpPr>
          <p:nvPr/>
        </p:nvSpPr>
        <p:spPr bwMode="auto">
          <a:xfrm flipH="1" flipV="1">
            <a:off x="7308304" y="2132856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3" name="Line 89"/>
          <p:cNvSpPr>
            <a:spLocks noChangeShapeType="1"/>
          </p:cNvSpPr>
          <p:nvPr/>
        </p:nvSpPr>
        <p:spPr bwMode="auto">
          <a:xfrm flipH="1" flipV="1">
            <a:off x="7308305" y="29969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4" name="Line 89"/>
          <p:cNvSpPr>
            <a:spLocks noChangeShapeType="1"/>
          </p:cNvSpPr>
          <p:nvPr/>
        </p:nvSpPr>
        <p:spPr bwMode="auto">
          <a:xfrm flipH="1" flipV="1">
            <a:off x="7956376" y="2132856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5" name="Line 89"/>
          <p:cNvSpPr>
            <a:spLocks noChangeShapeType="1"/>
          </p:cNvSpPr>
          <p:nvPr/>
        </p:nvSpPr>
        <p:spPr bwMode="auto">
          <a:xfrm flipH="1" flipV="1">
            <a:off x="7956375" y="2132856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6" name="Line 89"/>
          <p:cNvSpPr>
            <a:spLocks noChangeShapeType="1"/>
          </p:cNvSpPr>
          <p:nvPr/>
        </p:nvSpPr>
        <p:spPr bwMode="auto">
          <a:xfrm flipH="1">
            <a:off x="7956376" y="2564904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7" name="Line 89"/>
          <p:cNvSpPr>
            <a:spLocks noChangeShapeType="1"/>
          </p:cNvSpPr>
          <p:nvPr/>
        </p:nvSpPr>
        <p:spPr bwMode="auto">
          <a:xfrm flipH="1">
            <a:off x="6372200" y="191683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8" name="Line 89"/>
          <p:cNvSpPr>
            <a:spLocks noChangeShapeType="1"/>
          </p:cNvSpPr>
          <p:nvPr/>
        </p:nvSpPr>
        <p:spPr bwMode="auto">
          <a:xfrm>
            <a:off x="6372200" y="1916832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9" name="Oval 96"/>
          <p:cNvSpPr>
            <a:spLocks noChangeArrowheads="1"/>
          </p:cNvSpPr>
          <p:nvPr/>
        </p:nvSpPr>
        <p:spPr bwMode="auto">
          <a:xfrm>
            <a:off x="6228184" y="17728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0" name="Oval 96"/>
          <p:cNvSpPr>
            <a:spLocks noChangeArrowheads="1"/>
          </p:cNvSpPr>
          <p:nvPr/>
        </p:nvSpPr>
        <p:spPr bwMode="auto">
          <a:xfrm>
            <a:off x="6732241" y="177281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1" name="Oval 96"/>
          <p:cNvSpPr>
            <a:spLocks noChangeArrowheads="1"/>
          </p:cNvSpPr>
          <p:nvPr/>
        </p:nvSpPr>
        <p:spPr bwMode="auto">
          <a:xfrm>
            <a:off x="6588224" y="2348880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82" name="Oval 96"/>
          <p:cNvSpPr>
            <a:spLocks noChangeArrowheads="1"/>
          </p:cNvSpPr>
          <p:nvPr/>
        </p:nvSpPr>
        <p:spPr bwMode="auto">
          <a:xfrm>
            <a:off x="7164289" y="285293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3" name="Oval 96"/>
          <p:cNvSpPr>
            <a:spLocks noChangeArrowheads="1"/>
          </p:cNvSpPr>
          <p:nvPr/>
        </p:nvSpPr>
        <p:spPr bwMode="auto">
          <a:xfrm>
            <a:off x="7812361" y="2852936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4" name="Oval 96"/>
          <p:cNvSpPr>
            <a:spLocks noChangeArrowheads="1"/>
          </p:cNvSpPr>
          <p:nvPr/>
        </p:nvSpPr>
        <p:spPr bwMode="auto">
          <a:xfrm>
            <a:off x="7812360" y="1988840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5" name="Oval 96"/>
          <p:cNvSpPr>
            <a:spLocks noChangeArrowheads="1"/>
          </p:cNvSpPr>
          <p:nvPr/>
        </p:nvSpPr>
        <p:spPr bwMode="auto">
          <a:xfrm>
            <a:off x="7164289" y="1988840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6" name="Oval 96"/>
          <p:cNvSpPr>
            <a:spLocks noChangeArrowheads="1"/>
          </p:cNvSpPr>
          <p:nvPr/>
        </p:nvSpPr>
        <p:spPr bwMode="auto">
          <a:xfrm>
            <a:off x="8460432" y="242088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Code for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-paths</a:t>
            </a:r>
          </a:p>
        </p:txBody>
      </p:sp>
      <p:sp>
        <p:nvSpPr>
          <p:cNvPr id="38" name="Line 89"/>
          <p:cNvSpPr>
            <a:spLocks noChangeShapeType="1"/>
          </p:cNvSpPr>
          <p:nvPr/>
        </p:nvSpPr>
        <p:spPr bwMode="auto">
          <a:xfrm flipH="1" flipV="1">
            <a:off x="7559824" y="2564904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9" name="Line 89"/>
          <p:cNvSpPr>
            <a:spLocks noChangeShapeType="1"/>
          </p:cNvSpPr>
          <p:nvPr/>
        </p:nvSpPr>
        <p:spPr bwMode="auto">
          <a:xfrm flipH="1" flipV="1">
            <a:off x="7559825" y="256490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" name="Line 89"/>
          <p:cNvSpPr>
            <a:spLocks noChangeShapeType="1"/>
          </p:cNvSpPr>
          <p:nvPr/>
        </p:nvSpPr>
        <p:spPr bwMode="auto">
          <a:xfrm flipH="1" flipV="1">
            <a:off x="7559826" y="342900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Line 89"/>
          <p:cNvSpPr>
            <a:spLocks noChangeShapeType="1"/>
          </p:cNvSpPr>
          <p:nvPr/>
        </p:nvSpPr>
        <p:spPr bwMode="auto">
          <a:xfrm flipH="1" flipV="1">
            <a:off x="8207897" y="2564904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Line 89"/>
          <p:cNvSpPr>
            <a:spLocks noChangeShapeType="1"/>
          </p:cNvSpPr>
          <p:nvPr/>
        </p:nvSpPr>
        <p:spPr bwMode="auto">
          <a:xfrm flipH="1" flipV="1">
            <a:off x="8207896" y="2564904"/>
            <a:ext cx="39655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Line 89"/>
          <p:cNvSpPr>
            <a:spLocks noChangeShapeType="1"/>
          </p:cNvSpPr>
          <p:nvPr/>
        </p:nvSpPr>
        <p:spPr bwMode="auto">
          <a:xfrm flipH="1">
            <a:off x="8207897" y="2996952"/>
            <a:ext cx="396551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4" name="Oval 96"/>
          <p:cNvSpPr>
            <a:spLocks noChangeArrowheads="1"/>
          </p:cNvSpPr>
          <p:nvPr/>
        </p:nvSpPr>
        <p:spPr bwMode="auto">
          <a:xfrm>
            <a:off x="7380312" y="242088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45" name="Oval 96"/>
          <p:cNvSpPr>
            <a:spLocks noChangeArrowheads="1"/>
          </p:cNvSpPr>
          <p:nvPr/>
        </p:nvSpPr>
        <p:spPr bwMode="auto">
          <a:xfrm>
            <a:off x="7415810" y="32849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6" name="Oval 96"/>
          <p:cNvSpPr>
            <a:spLocks noChangeArrowheads="1"/>
          </p:cNvSpPr>
          <p:nvPr/>
        </p:nvSpPr>
        <p:spPr bwMode="auto">
          <a:xfrm>
            <a:off x="8063882" y="32849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7" name="Oval 96"/>
          <p:cNvSpPr>
            <a:spLocks noChangeArrowheads="1"/>
          </p:cNvSpPr>
          <p:nvPr/>
        </p:nvSpPr>
        <p:spPr bwMode="auto">
          <a:xfrm>
            <a:off x="8063881" y="24208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48" name="Oval 96"/>
          <p:cNvSpPr>
            <a:spLocks noChangeArrowheads="1"/>
          </p:cNvSpPr>
          <p:nvPr/>
        </p:nvSpPr>
        <p:spPr bwMode="auto">
          <a:xfrm>
            <a:off x="8460432" y="285293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49" name="Line 89"/>
          <p:cNvSpPr>
            <a:spLocks noChangeShapeType="1"/>
          </p:cNvSpPr>
          <p:nvPr/>
        </p:nvSpPr>
        <p:spPr bwMode="auto">
          <a:xfrm flipH="1" flipV="1">
            <a:off x="6876255" y="4725144"/>
            <a:ext cx="576065" cy="50405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0" name="Line 89"/>
          <p:cNvSpPr>
            <a:spLocks noChangeShapeType="1"/>
          </p:cNvSpPr>
          <p:nvPr/>
        </p:nvSpPr>
        <p:spPr bwMode="auto">
          <a:xfrm flipH="1">
            <a:off x="6876257" y="4149080"/>
            <a:ext cx="144016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1" name="Line 89"/>
          <p:cNvSpPr>
            <a:spLocks noChangeShapeType="1"/>
          </p:cNvSpPr>
          <p:nvPr/>
        </p:nvSpPr>
        <p:spPr bwMode="auto">
          <a:xfrm flipH="1">
            <a:off x="6876257" y="4365104"/>
            <a:ext cx="576064" cy="360040"/>
          </a:xfrm>
          <a:prstGeom prst="line">
            <a:avLst/>
          </a:prstGeom>
          <a:noFill/>
          <a:ln w="31750">
            <a:solidFill>
              <a:srgbClr val="FF0000"/>
            </a:solidFill>
            <a:prstDash val="sysDot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2" name="Line 89"/>
          <p:cNvSpPr>
            <a:spLocks noChangeShapeType="1"/>
          </p:cNvSpPr>
          <p:nvPr/>
        </p:nvSpPr>
        <p:spPr bwMode="auto">
          <a:xfrm flipH="1" flipV="1">
            <a:off x="7452320" y="4365104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3" name="Line 89"/>
          <p:cNvSpPr>
            <a:spLocks noChangeShapeType="1"/>
          </p:cNvSpPr>
          <p:nvPr/>
        </p:nvSpPr>
        <p:spPr bwMode="auto">
          <a:xfrm flipH="1" flipV="1">
            <a:off x="7452321" y="436510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4" name="Line 89"/>
          <p:cNvSpPr>
            <a:spLocks noChangeShapeType="1"/>
          </p:cNvSpPr>
          <p:nvPr/>
        </p:nvSpPr>
        <p:spPr bwMode="auto">
          <a:xfrm flipH="1" flipV="1">
            <a:off x="7452322" y="522920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5" name="Line 89"/>
          <p:cNvSpPr>
            <a:spLocks noChangeShapeType="1"/>
          </p:cNvSpPr>
          <p:nvPr/>
        </p:nvSpPr>
        <p:spPr bwMode="auto">
          <a:xfrm flipH="1" flipV="1">
            <a:off x="8100393" y="4365104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6" name="Line 89"/>
          <p:cNvSpPr>
            <a:spLocks noChangeShapeType="1"/>
          </p:cNvSpPr>
          <p:nvPr/>
        </p:nvSpPr>
        <p:spPr bwMode="auto">
          <a:xfrm flipH="1" flipV="1">
            <a:off x="8100392" y="4365104"/>
            <a:ext cx="648072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7" name="Line 89"/>
          <p:cNvSpPr>
            <a:spLocks noChangeShapeType="1"/>
          </p:cNvSpPr>
          <p:nvPr/>
        </p:nvSpPr>
        <p:spPr bwMode="auto">
          <a:xfrm flipH="1">
            <a:off x="8100393" y="4797152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8" name="Line 89"/>
          <p:cNvSpPr>
            <a:spLocks noChangeShapeType="1"/>
          </p:cNvSpPr>
          <p:nvPr/>
        </p:nvSpPr>
        <p:spPr bwMode="auto">
          <a:xfrm flipH="1">
            <a:off x="6516217" y="4149080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59" name="Line 89"/>
          <p:cNvSpPr>
            <a:spLocks noChangeShapeType="1"/>
          </p:cNvSpPr>
          <p:nvPr/>
        </p:nvSpPr>
        <p:spPr bwMode="auto">
          <a:xfrm>
            <a:off x="6516217" y="4149080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60" name="Oval 96"/>
          <p:cNvSpPr>
            <a:spLocks noChangeArrowheads="1"/>
          </p:cNvSpPr>
          <p:nvPr/>
        </p:nvSpPr>
        <p:spPr bwMode="auto">
          <a:xfrm>
            <a:off x="6372201" y="400506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1" name="Oval 96"/>
          <p:cNvSpPr>
            <a:spLocks noChangeArrowheads="1"/>
          </p:cNvSpPr>
          <p:nvPr/>
        </p:nvSpPr>
        <p:spPr bwMode="auto">
          <a:xfrm>
            <a:off x="6876258" y="400506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2" name="Oval 96"/>
          <p:cNvSpPr>
            <a:spLocks noChangeArrowheads="1"/>
          </p:cNvSpPr>
          <p:nvPr/>
        </p:nvSpPr>
        <p:spPr bwMode="auto">
          <a:xfrm>
            <a:off x="6732241" y="458112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63" name="Oval 96"/>
          <p:cNvSpPr>
            <a:spLocks noChangeArrowheads="1"/>
          </p:cNvSpPr>
          <p:nvPr/>
        </p:nvSpPr>
        <p:spPr bwMode="auto">
          <a:xfrm>
            <a:off x="7308305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4" name="Oval 96"/>
          <p:cNvSpPr>
            <a:spLocks noChangeArrowheads="1"/>
          </p:cNvSpPr>
          <p:nvPr/>
        </p:nvSpPr>
        <p:spPr bwMode="auto">
          <a:xfrm>
            <a:off x="7956378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5" name="Oval 96"/>
          <p:cNvSpPr>
            <a:spLocks noChangeArrowheads="1"/>
          </p:cNvSpPr>
          <p:nvPr/>
        </p:nvSpPr>
        <p:spPr bwMode="auto">
          <a:xfrm>
            <a:off x="7956377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6" name="Oval 96"/>
          <p:cNvSpPr>
            <a:spLocks noChangeArrowheads="1"/>
          </p:cNvSpPr>
          <p:nvPr/>
        </p:nvSpPr>
        <p:spPr bwMode="auto">
          <a:xfrm>
            <a:off x="7308306" y="422108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67" name="Oval 96"/>
          <p:cNvSpPr>
            <a:spLocks noChangeArrowheads="1"/>
          </p:cNvSpPr>
          <p:nvPr/>
        </p:nvSpPr>
        <p:spPr bwMode="auto">
          <a:xfrm>
            <a:off x="8604449" y="465313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467544" y="1484784"/>
            <a:ext cx="5472608" cy="403244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Enum_st</a:t>
            </a:r>
            <a:r>
              <a:rPr lang="en-US" altLang="ja-JP" b="1" dirty="0" smtClean="0">
                <a:solidFill>
                  <a:srgbClr val="006600"/>
                </a:solidFill>
              </a:rPr>
              <a:t>-path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G, s, t, 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 = t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output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return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dirty="0" smtClean="0"/>
              <a:t>choose an edge </a:t>
            </a:r>
            <a:r>
              <a:rPr lang="en-US" altLang="ja-JP" b="1" dirty="0" smtClean="0">
                <a:solidFill>
                  <a:srgbClr val="0000FF"/>
                </a:solidFill>
              </a:rPr>
              <a:t>e = (</a:t>
            </a:r>
            <a:r>
              <a:rPr lang="en-US" altLang="ja-JP" b="1" dirty="0" err="1" smtClean="0">
                <a:solidFill>
                  <a:srgbClr val="0000FF"/>
                </a:solidFill>
              </a:rPr>
              <a:t>s,v</a:t>
            </a:r>
            <a:r>
              <a:rPr lang="en-US" altLang="ja-JP" b="1" dirty="0" smtClean="0">
                <a:solidFill>
                  <a:srgbClr val="0000FF"/>
                </a:solidFill>
              </a:rPr>
              <a:t>)</a:t>
            </a:r>
            <a:r>
              <a:rPr lang="en-US" altLang="ja-JP" b="1" dirty="0" smtClean="0"/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no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vt</a:t>
            </a:r>
            <a:r>
              <a:rPr lang="en-US" altLang="ja-JP" dirty="0" smtClean="0"/>
              <a:t>-path in </a:t>
            </a:r>
            <a:r>
              <a:rPr lang="en-US" altLang="ja-JP" b="1" dirty="0" smtClean="0">
                <a:solidFill>
                  <a:srgbClr val="0000FF"/>
                </a:solidFill>
              </a:rPr>
              <a:t>G-s 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dirty="0" smtClean="0"/>
              <a:t>           remove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go to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no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dirty="0" smtClean="0"/>
              <a:t>-path in </a:t>
            </a:r>
            <a:r>
              <a:rPr lang="en-US" altLang="ja-JP" b="1" dirty="0" smtClean="0">
                <a:solidFill>
                  <a:srgbClr val="0000FF"/>
                </a:solidFill>
              </a:rPr>
              <a:t>G-e </a:t>
            </a:r>
            <a:r>
              <a:rPr lang="en-US" altLang="ja-JP" b="1" dirty="0" smtClean="0"/>
              <a:t>then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dirty="0" smtClean="0"/>
              <a:t>           remove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S := S+s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s := v</a:t>
            </a:r>
            <a:r>
              <a:rPr lang="en-US" altLang="ja-JP" dirty="0" smtClean="0"/>
              <a:t>, </a:t>
            </a:r>
            <a:r>
              <a:rPr lang="en-US" altLang="ja-JP" b="1" dirty="0" smtClean="0"/>
              <a:t>go to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Enum_st</a:t>
            </a:r>
            <a:r>
              <a:rPr lang="en-US" altLang="ja-JP" b="1" dirty="0" smtClean="0">
                <a:solidFill>
                  <a:srgbClr val="006600"/>
                </a:solidFill>
              </a:rPr>
              <a:t>-path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G-s</a:t>
            </a:r>
            <a:r>
              <a:rPr lang="en-US" altLang="ja-JP" b="1" dirty="0" smtClean="0">
                <a:solidFill>
                  <a:schemeClr val="accent2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v, t, 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 smtClean="0">
                <a:solidFill>
                  <a:srgbClr val="006600"/>
                </a:solidFill>
              </a:rPr>
              <a:t>Enum_st</a:t>
            </a:r>
            <a:r>
              <a:rPr lang="en-US" altLang="ja-JP" b="1" dirty="0" smtClean="0">
                <a:solidFill>
                  <a:srgbClr val="006600"/>
                </a:solidFill>
              </a:rPr>
              <a:t>-path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G-e</a:t>
            </a:r>
            <a:r>
              <a:rPr lang="en-US" altLang="ja-JP" b="1" dirty="0" smtClean="0">
                <a:solidFill>
                  <a:schemeClr val="accent2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s, t, S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Better Algorithm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9217024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How long does it take (graph reform) to find a valid edge?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Find a path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     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Choose 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 = 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s,v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/>
              <a:t>   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not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 </a:t>
            </a:r>
            <a:r>
              <a:rPr lang="en-US" altLang="ja-JP" sz="2400" dirty="0" smtClean="0"/>
              <a:t>is not reachable via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 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</a:t>
            </a:r>
            <a:r>
              <a:rPr lang="en-US" altLang="ja-JP" sz="2400" dirty="0" smtClean="0"/>
              <a:t>    delete the visited edges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  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</a:t>
            </a:r>
            <a:r>
              <a:rPr lang="en-US" altLang="ja-JP" sz="2400" dirty="0" smtClean="0"/>
              <a:t>#delete edges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+</a:t>
            </a:r>
            <a:r>
              <a:rPr lang="en-US" altLang="ja-JP" sz="2400" dirty="0" smtClean="0"/>
              <a:t> only one edge (in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P</a:t>
            </a:r>
            <a:r>
              <a:rPr lang="en-US" altLang="ja-JP" sz="2400" dirty="0" smtClean="0"/>
              <a:t>) is incident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 </a:t>
            </a:r>
            <a:r>
              <a:rPr lang="en-US" altLang="ja-JP" sz="2400" dirty="0" smtClean="0"/>
              <a:t>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400" dirty="0" smtClean="0"/>
              <a:t>, and remove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</a:t>
            </a: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O(1)</a:t>
            </a: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Computation time is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</a:t>
            </a:r>
            <a:r>
              <a:rPr lang="en-US" altLang="ja-JP" sz="2400" dirty="0" smtClean="0"/>
              <a:t>#delete edges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 smtClean="0"/>
              <a:t>,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     until we find a valid edge, i.e.,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" name="Line 89"/>
          <p:cNvSpPr>
            <a:spLocks noChangeShapeType="1"/>
          </p:cNvSpPr>
          <p:nvPr/>
        </p:nvSpPr>
        <p:spPr bwMode="auto">
          <a:xfrm flipH="1">
            <a:off x="6732240" y="5229200"/>
            <a:ext cx="144016" cy="57606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0" name="Line 89"/>
          <p:cNvSpPr>
            <a:spLocks noChangeShapeType="1"/>
          </p:cNvSpPr>
          <p:nvPr/>
        </p:nvSpPr>
        <p:spPr bwMode="auto">
          <a:xfrm flipH="1">
            <a:off x="6732240" y="5445224"/>
            <a:ext cx="576064" cy="36004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1" name="Line 89"/>
          <p:cNvSpPr>
            <a:spLocks noChangeShapeType="1"/>
          </p:cNvSpPr>
          <p:nvPr/>
        </p:nvSpPr>
        <p:spPr bwMode="auto">
          <a:xfrm flipH="1" flipV="1">
            <a:off x="7308303" y="5445224"/>
            <a:ext cx="1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2" name="Line 89"/>
          <p:cNvSpPr>
            <a:spLocks noChangeShapeType="1"/>
          </p:cNvSpPr>
          <p:nvPr/>
        </p:nvSpPr>
        <p:spPr bwMode="auto">
          <a:xfrm flipH="1" flipV="1">
            <a:off x="7308304" y="5445224"/>
            <a:ext cx="648072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3" name="Line 89"/>
          <p:cNvSpPr>
            <a:spLocks noChangeShapeType="1"/>
          </p:cNvSpPr>
          <p:nvPr/>
        </p:nvSpPr>
        <p:spPr bwMode="auto">
          <a:xfrm flipH="1" flipV="1">
            <a:off x="7308305" y="6309320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4" name="Line 89"/>
          <p:cNvSpPr>
            <a:spLocks noChangeShapeType="1"/>
          </p:cNvSpPr>
          <p:nvPr/>
        </p:nvSpPr>
        <p:spPr bwMode="auto">
          <a:xfrm flipH="1" flipV="1">
            <a:off x="7956376" y="5445224"/>
            <a:ext cx="0" cy="8640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5" name="Line 89"/>
          <p:cNvSpPr>
            <a:spLocks noChangeShapeType="1"/>
          </p:cNvSpPr>
          <p:nvPr/>
        </p:nvSpPr>
        <p:spPr bwMode="auto">
          <a:xfrm flipH="1" flipV="1">
            <a:off x="7956375" y="5445224"/>
            <a:ext cx="648072" cy="4320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6" name="Line 89"/>
          <p:cNvSpPr>
            <a:spLocks noChangeShapeType="1"/>
          </p:cNvSpPr>
          <p:nvPr/>
        </p:nvSpPr>
        <p:spPr bwMode="auto">
          <a:xfrm flipH="1">
            <a:off x="7956376" y="5877272"/>
            <a:ext cx="648070" cy="43204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7" name="Line 89"/>
          <p:cNvSpPr>
            <a:spLocks noChangeShapeType="1"/>
          </p:cNvSpPr>
          <p:nvPr/>
        </p:nvSpPr>
        <p:spPr bwMode="auto">
          <a:xfrm flipH="1">
            <a:off x="6372200" y="5229200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8" name="Line 89"/>
          <p:cNvSpPr>
            <a:spLocks noChangeShapeType="1"/>
          </p:cNvSpPr>
          <p:nvPr/>
        </p:nvSpPr>
        <p:spPr bwMode="auto">
          <a:xfrm>
            <a:off x="6372200" y="5229200"/>
            <a:ext cx="360040" cy="5760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79" name="Oval 96"/>
          <p:cNvSpPr>
            <a:spLocks noChangeArrowheads="1"/>
          </p:cNvSpPr>
          <p:nvPr/>
        </p:nvSpPr>
        <p:spPr bwMode="auto">
          <a:xfrm>
            <a:off x="6228184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0" name="Oval 96"/>
          <p:cNvSpPr>
            <a:spLocks noChangeArrowheads="1"/>
          </p:cNvSpPr>
          <p:nvPr/>
        </p:nvSpPr>
        <p:spPr bwMode="auto">
          <a:xfrm>
            <a:off x="6732241" y="508518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v</a:t>
            </a:r>
            <a:endParaRPr lang="ja-JP" altLang="en-US" dirty="0">
              <a:ea typeface="ＭＳ Ｐゴシック" charset="-128"/>
            </a:endParaRPr>
          </a:p>
        </p:txBody>
      </p:sp>
      <p:sp>
        <p:nvSpPr>
          <p:cNvPr id="81" name="Oval 96"/>
          <p:cNvSpPr>
            <a:spLocks noChangeArrowheads="1"/>
          </p:cNvSpPr>
          <p:nvPr/>
        </p:nvSpPr>
        <p:spPr bwMode="auto">
          <a:xfrm>
            <a:off x="6588224" y="5661248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s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82" name="Oval 96"/>
          <p:cNvSpPr>
            <a:spLocks noChangeArrowheads="1"/>
          </p:cNvSpPr>
          <p:nvPr/>
        </p:nvSpPr>
        <p:spPr bwMode="auto">
          <a:xfrm>
            <a:off x="7164289" y="616530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3" name="Oval 96"/>
          <p:cNvSpPr>
            <a:spLocks noChangeArrowheads="1"/>
          </p:cNvSpPr>
          <p:nvPr/>
        </p:nvSpPr>
        <p:spPr bwMode="auto">
          <a:xfrm>
            <a:off x="7812361" y="6165304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4" name="Oval 96"/>
          <p:cNvSpPr>
            <a:spLocks noChangeArrowheads="1"/>
          </p:cNvSpPr>
          <p:nvPr/>
        </p:nvSpPr>
        <p:spPr bwMode="auto">
          <a:xfrm>
            <a:off x="7812360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5" name="Oval 96"/>
          <p:cNvSpPr>
            <a:spLocks noChangeArrowheads="1"/>
          </p:cNvSpPr>
          <p:nvPr/>
        </p:nvSpPr>
        <p:spPr bwMode="auto">
          <a:xfrm>
            <a:off x="7164289" y="5301208"/>
            <a:ext cx="288031" cy="2880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90000" tIns="46800" rIns="90000" bIns="46800" anchor="ctr"/>
          <a:lstStyle/>
          <a:p>
            <a:pPr>
              <a:defRPr/>
            </a:pPr>
            <a:endParaRPr lang="ja-JP" altLang="en-US">
              <a:ea typeface="ＭＳ Ｐゴシック" charset="-128"/>
            </a:endParaRPr>
          </a:p>
        </p:txBody>
      </p:sp>
      <p:sp>
        <p:nvSpPr>
          <p:cNvPr id="86" name="Oval 96"/>
          <p:cNvSpPr>
            <a:spLocks noChangeArrowheads="1"/>
          </p:cNvSpPr>
          <p:nvPr/>
        </p:nvSpPr>
        <p:spPr bwMode="auto">
          <a:xfrm>
            <a:off x="8460432" y="5733256"/>
            <a:ext cx="288031" cy="288032"/>
          </a:xfrm>
          <a:prstGeom prst="ellipse">
            <a:avLst/>
          </a:prstGeom>
          <a:solidFill>
            <a:srgbClr val="006600"/>
          </a:solidFill>
          <a:ln w="19050" algn="ctr">
            <a:solidFill>
              <a:schemeClr val="tx1"/>
            </a:solidFill>
            <a:round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tIns="0" rIns="0" bIns="72000" anchor="ctr"/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t</a:t>
            </a:r>
            <a:endParaRPr lang="ja-JP" alt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ＭＳ Ｐゴシック" charset="-128"/>
            </a:endParaRPr>
          </a:p>
        </p:txBody>
      </p:sp>
      <p:sp>
        <p:nvSpPr>
          <p:cNvPr id="22" name="Line 89"/>
          <p:cNvSpPr>
            <a:spLocks noChangeShapeType="1"/>
          </p:cNvSpPr>
          <p:nvPr/>
        </p:nvSpPr>
        <p:spPr bwMode="auto">
          <a:xfrm flipH="1">
            <a:off x="2195736" y="1988840"/>
            <a:ext cx="216024" cy="432048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3" name="Line 89"/>
          <p:cNvSpPr>
            <a:spLocks noChangeShapeType="1"/>
          </p:cNvSpPr>
          <p:nvPr/>
        </p:nvSpPr>
        <p:spPr bwMode="auto">
          <a:xfrm flipH="1">
            <a:off x="3563888" y="2708920"/>
            <a:ext cx="72008" cy="43204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Pseudo Program Code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352730" cy="43271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flag[] :=0</a:t>
            </a:r>
            <a:r>
              <a:rPr lang="en-US" altLang="ja-JP" sz="2000" dirty="0" smtClean="0"/>
              <a:t> in initialization,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</a:t>
            </a:r>
            <a:r>
              <a:rPr lang="en-US" altLang="ja-JP" sz="2000" dirty="0" smtClean="0"/>
              <a:t> is the current solution</a:t>
            </a:r>
            <a:endParaRPr lang="ja-JP" altLang="en-US" sz="2000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536" y="1484784"/>
            <a:ext cx="8568952" cy="4824536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mark[m]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path[n]</a:t>
            </a:r>
            <a:r>
              <a:rPr lang="en-US" altLang="ja-JP" sz="2000" dirty="0" smtClean="0"/>
              <a:t>;</a:t>
            </a: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err="1" smtClean="0">
                <a:solidFill>
                  <a:srgbClr val="006600"/>
                </a:solidFill>
              </a:rPr>
              <a:t>enum_path</a:t>
            </a:r>
            <a:r>
              <a:rPr lang="en-US" altLang="ja-JP" sz="20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000" dirty="0" smtClean="0"/>
              <a:t>(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, </a:t>
            </a:r>
            <a:r>
              <a:rPr lang="en-US" altLang="ja-JP" sz="2000" b="1" dirty="0" err="1" smtClean="0"/>
              <a:t>int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/>
              <a:t>  if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 = t</a:t>
            </a:r>
            <a:r>
              <a:rPr lang="en-US" altLang="ja-JP" sz="2000" dirty="0" smtClean="0"/>
              <a:t>){ </a:t>
            </a:r>
            <a:r>
              <a:rPr lang="en-US" altLang="ja-JP" sz="2000" b="1" dirty="0" smtClean="0"/>
              <a:t>output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path[0]</a:t>
            </a:r>
            <a:r>
              <a:rPr lang="en-US" altLang="ja-JP" sz="2000" dirty="0" smtClean="0"/>
              <a:t>,…,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/>
              <a:t>return </a:t>
            </a:r>
            <a:r>
              <a:rPr lang="en-US" altLang="ja-JP" sz="2000" dirty="0" smtClean="0"/>
              <a:t>}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000" dirty="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• find an </a:t>
            </a:r>
            <a:r>
              <a:rPr lang="en-US" altLang="ja-JP" sz="2000" dirty="0" err="1" smtClean="0"/>
              <a:t>st</a:t>
            </a:r>
            <a:r>
              <a:rPr lang="en-US" altLang="ja-JP" sz="2000" dirty="0" smtClean="0"/>
              <a:t>-path,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f   (=(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s,v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)) := </a:t>
            </a:r>
            <a:r>
              <a:rPr lang="en-US" altLang="ja-JP" sz="2000" dirty="0" smtClean="0"/>
              <a:t>the edges in the path incident to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endParaRPr lang="en-US" altLang="ja-JP" sz="20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•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mark[f]:= 1</a:t>
            </a:r>
            <a:r>
              <a:rPr lang="en-US" altLang="ja-JP" sz="2000" dirty="0" smtClean="0"/>
              <a:t> (put mark)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</a:t>
            </a:r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1</a:t>
            </a:r>
            <a:r>
              <a:rPr lang="en-US" altLang="ja-JP" sz="2000" dirty="0" smtClean="0"/>
              <a:t>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 • choose an edge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e=(s, v) </a:t>
            </a:r>
            <a:r>
              <a:rPr lang="en-US" altLang="ja-JP" sz="2000" dirty="0" err="1" smtClean="0"/>
              <a:t>s.t</a:t>
            </a:r>
            <a:r>
              <a:rPr lang="en-US" altLang="ja-JP" sz="2000" dirty="0" smtClean="0"/>
              <a:t>.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mark[e] = 0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 •</a:t>
            </a:r>
            <a:r>
              <a:rPr lang="en-US" altLang="ja-JP" sz="2000" b="1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mark[e] := 1</a:t>
            </a:r>
            <a:r>
              <a:rPr lang="en-US" altLang="ja-JP" sz="2000" dirty="0" smtClean="0"/>
              <a:t>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 •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(no such edge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000" dirty="0" smtClean="0"/>
              <a:t>exist){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 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 := v</a:t>
            </a:r>
            <a:r>
              <a:rPr lang="en-US" altLang="ja-JP" sz="2000" dirty="0" smtClean="0"/>
              <a:t>;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++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 := v</a:t>
            </a:r>
            <a:endParaRPr lang="en-US" altLang="ja-JP" sz="2000" dirty="0" smtClean="0"/>
          </a:p>
          <a:p>
            <a:pPr>
              <a:lnSpc>
                <a:spcPct val="80000"/>
              </a:lnSpc>
              <a:defRPr/>
            </a:pPr>
            <a:r>
              <a:rPr lang="en-US" altLang="ja-JP" sz="2000" dirty="0" smtClean="0"/>
              <a:t>          </a:t>
            </a:r>
            <a:r>
              <a:rPr lang="en-US" altLang="ja-JP" sz="2000" b="1" dirty="0" smtClean="0"/>
              <a:t> if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 = t</a:t>
            </a:r>
            <a:r>
              <a:rPr lang="en-US" altLang="ja-JP" sz="2000" dirty="0" smtClean="0"/>
              <a:t>){ </a:t>
            </a:r>
            <a:r>
              <a:rPr lang="en-US" altLang="ja-JP" sz="2000" b="1" dirty="0" smtClean="0"/>
              <a:t>output</a:t>
            </a:r>
            <a:r>
              <a:rPr lang="en-US" altLang="ja-JP" sz="2000" dirty="0" smtClean="0"/>
              <a:t>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path[0]</a:t>
            </a:r>
            <a:r>
              <a:rPr lang="en-US" altLang="ja-JP" sz="2000" dirty="0" smtClean="0"/>
              <a:t>,…,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/>
              <a:t>return </a:t>
            </a:r>
            <a:r>
              <a:rPr lang="en-US" altLang="ja-JP" sz="2000" dirty="0" smtClean="0"/>
              <a:t>}</a:t>
            </a:r>
          </a:p>
          <a:p>
            <a:pPr>
              <a:lnSpc>
                <a:spcPct val="80000"/>
              </a:lnSpc>
              <a:defRPr/>
            </a:pPr>
            <a:r>
              <a:rPr lang="en-US" altLang="ja-JP" sz="2000" b="1" dirty="0" smtClean="0"/>
              <a:t>       </a:t>
            </a:r>
            <a:r>
              <a:rPr lang="en-US" altLang="ja-JP" sz="2000" dirty="0" smtClean="0"/>
              <a:t>} </a:t>
            </a:r>
            <a:r>
              <a:rPr lang="en-US" altLang="ja-JP" sz="2000" b="1" dirty="0" smtClean="0"/>
              <a:t>else if</a:t>
            </a:r>
            <a:r>
              <a:rPr lang="en-US" altLang="ja-JP" sz="2000" dirty="0" smtClean="0"/>
              <a:t> (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000" dirty="0" smtClean="0"/>
              <a:t> is reachable from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v </a:t>
            </a:r>
            <a:r>
              <a:rPr lang="en-US" altLang="ja-JP" sz="2000" dirty="0" smtClean="0"/>
              <a:t>via only unmarked edges and not through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 ){ </a:t>
            </a:r>
            <a:r>
              <a:rPr lang="en-US" altLang="ja-JP" sz="2000" b="1" dirty="0" smtClean="0"/>
              <a:t>break </a:t>
            </a:r>
            <a:r>
              <a:rPr lang="en-US" altLang="ja-JP" sz="2000" dirty="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dirty="0" smtClean="0"/>
              <a:t>   </a:t>
            </a:r>
            <a:r>
              <a:rPr lang="en-US" altLang="ja-JP" sz="2000" dirty="0" smtClean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b="1" dirty="0" smtClean="0"/>
              <a:t>   call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enum_path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000" dirty="0" smtClean="0"/>
              <a:t>, 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dirty="0" smtClean="0"/>
              <a:t>);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altLang="ja-JP" sz="20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path[</a:t>
            </a:r>
            <a:r>
              <a:rPr lang="en-US" altLang="ja-JP" sz="2000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] := v</a:t>
            </a:r>
            <a:r>
              <a:rPr lang="en-US" altLang="ja-JP" sz="2000" dirty="0" smtClean="0"/>
              <a:t>; </a:t>
            </a:r>
            <a:r>
              <a:rPr lang="en-US" altLang="ja-JP" sz="2000" b="1" dirty="0" smtClean="0"/>
              <a:t>call</a:t>
            </a:r>
            <a:r>
              <a:rPr lang="en-US" altLang="ja-JP" sz="2000" dirty="0" smtClean="0"/>
              <a:t> </a:t>
            </a:r>
            <a:r>
              <a:rPr lang="en-US" altLang="ja-JP" sz="2000" b="1" dirty="0" err="1" smtClean="0">
                <a:solidFill>
                  <a:srgbClr val="006600"/>
                </a:solidFill>
              </a:rPr>
              <a:t>enum_path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v</a:t>
            </a:r>
            <a:r>
              <a:rPr lang="en-US" altLang="ja-JP" sz="2000" dirty="0" smtClean="0"/>
              <a:t>,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i+1</a:t>
            </a:r>
            <a:r>
              <a:rPr lang="en-US" altLang="ja-JP" sz="2000" dirty="0" smtClean="0"/>
              <a:t>);</a:t>
            </a:r>
            <a:endParaRPr lang="en-US" altLang="ja-JP" sz="2000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    • set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mark[e]:= 0</a:t>
            </a:r>
            <a:r>
              <a:rPr lang="en-US" altLang="ja-JP" sz="2000" dirty="0" smtClean="0"/>
              <a:t> for edges </a:t>
            </a:r>
            <a:r>
              <a:rPr lang="en-US" altLang="ja-JP" sz="2000" b="1" dirty="0" smtClean="0">
                <a:solidFill>
                  <a:srgbClr val="0000FF"/>
                </a:solidFill>
              </a:rPr>
              <a:t>e </a:t>
            </a:r>
            <a:r>
              <a:rPr lang="en-US" altLang="ja-JP" sz="2000" dirty="0" smtClean="0"/>
              <a:t>marked in this iteration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000" dirty="0" smtClean="0"/>
              <a:t>}</a:t>
            </a:r>
            <a:endParaRPr lang="ja-JP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1060890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Determine the value of variables one by one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Recursive call for each value</a:t>
            </a:r>
          </a:p>
          <a:p>
            <a:pPr algn="l" eaLnBrk="1" hangingPunct="1">
              <a:defRPr/>
            </a:pPr>
            <a:endParaRPr lang="ja-JP" altLang="en-US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At the bottom of recursion,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an assignment is determined</a:t>
            </a:r>
          </a:p>
          <a:p>
            <a:pPr algn="l" eaLnBrk="1" hangingPunct="1">
              <a:defRPr/>
            </a:pPr>
            <a:endParaRPr lang="ja-JP" altLang="en-US" sz="2400" dirty="0" smtClean="0"/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4376738" y="4713288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65" name="Freeform 5"/>
          <p:cNvSpPr>
            <a:spLocks/>
          </p:cNvSpPr>
          <p:nvPr/>
        </p:nvSpPr>
        <p:spPr bwMode="auto">
          <a:xfrm>
            <a:off x="2792413" y="4719638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1990" name="AutoShape 6"/>
          <p:cNvSpPr>
            <a:spLocks noChangeArrowheads="1"/>
          </p:cNvSpPr>
          <p:nvPr/>
        </p:nvSpPr>
        <p:spPr bwMode="auto">
          <a:xfrm>
            <a:off x="5637213" y="2414588"/>
            <a:ext cx="849312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470275" y="5156200"/>
            <a:ext cx="5111750" cy="293688"/>
            <a:chOff x="2173" y="3161"/>
            <a:chExt cx="3220" cy="185"/>
          </a:xfrm>
        </p:grpSpPr>
        <p:sp>
          <p:nvSpPr>
            <p:cNvPr id="66580" name="Line 8"/>
            <p:cNvSpPr>
              <a:spLocks noChangeShapeType="1"/>
            </p:cNvSpPr>
            <p:nvPr/>
          </p:nvSpPr>
          <p:spPr bwMode="auto">
            <a:xfrm flipH="1">
              <a:off x="2173" y="3162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1" name="Line 9"/>
            <p:cNvSpPr>
              <a:spLocks noChangeShapeType="1"/>
            </p:cNvSpPr>
            <p:nvPr/>
          </p:nvSpPr>
          <p:spPr bwMode="auto">
            <a:xfrm>
              <a:off x="2445" y="3161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2" name="Line 10"/>
            <p:cNvSpPr>
              <a:spLocks noChangeShapeType="1"/>
            </p:cNvSpPr>
            <p:nvPr/>
          </p:nvSpPr>
          <p:spPr bwMode="auto">
            <a:xfrm flipH="1">
              <a:off x="3216" y="3163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3" name="Line 11"/>
            <p:cNvSpPr>
              <a:spLocks noChangeShapeType="1"/>
            </p:cNvSpPr>
            <p:nvPr/>
          </p:nvSpPr>
          <p:spPr bwMode="auto">
            <a:xfrm>
              <a:off x="3488" y="3162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4" name="Line 12"/>
            <p:cNvSpPr>
              <a:spLocks noChangeShapeType="1"/>
            </p:cNvSpPr>
            <p:nvPr/>
          </p:nvSpPr>
          <p:spPr bwMode="auto">
            <a:xfrm flipH="1">
              <a:off x="4168" y="3164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5" name="Line 13"/>
            <p:cNvSpPr>
              <a:spLocks noChangeShapeType="1"/>
            </p:cNvSpPr>
            <p:nvPr/>
          </p:nvSpPr>
          <p:spPr bwMode="auto">
            <a:xfrm>
              <a:off x="4440" y="3163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6" name="Line 14"/>
            <p:cNvSpPr>
              <a:spLocks noChangeShapeType="1"/>
            </p:cNvSpPr>
            <p:nvPr/>
          </p:nvSpPr>
          <p:spPr bwMode="auto">
            <a:xfrm flipH="1">
              <a:off x="4985" y="3165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7" name="Line 15"/>
            <p:cNvSpPr>
              <a:spLocks noChangeShapeType="1"/>
            </p:cNvSpPr>
            <p:nvPr/>
          </p:nvSpPr>
          <p:spPr bwMode="auto">
            <a:xfrm>
              <a:off x="5257" y="3164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682001" name="AutoShape 17"/>
          <p:cNvSpPr>
            <a:spLocks noChangeArrowheads="1"/>
          </p:cNvSpPr>
          <p:nvPr/>
        </p:nvSpPr>
        <p:spPr bwMode="auto">
          <a:xfrm>
            <a:off x="3386138" y="4506913"/>
            <a:ext cx="849312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en-US" altLang="ja-JP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6569" name="Line 18"/>
          <p:cNvSpPr>
            <a:spLocks noChangeShapeType="1"/>
          </p:cNvSpPr>
          <p:nvPr/>
        </p:nvSpPr>
        <p:spPr bwMode="auto">
          <a:xfrm flipH="1">
            <a:off x="3973513" y="4076700"/>
            <a:ext cx="4318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03" name="AutoShape 19"/>
          <p:cNvSpPr>
            <a:spLocks noChangeArrowheads="1"/>
          </p:cNvSpPr>
          <p:nvPr/>
        </p:nvSpPr>
        <p:spPr bwMode="auto">
          <a:xfrm>
            <a:off x="4981575" y="4497388"/>
            <a:ext cx="1123950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82004" name="AutoShape 20"/>
          <p:cNvSpPr>
            <a:spLocks noChangeArrowheads="1"/>
          </p:cNvSpPr>
          <p:nvPr/>
        </p:nvSpPr>
        <p:spPr bwMode="auto">
          <a:xfrm>
            <a:off x="6248400" y="4513263"/>
            <a:ext cx="1095375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82005" name="AutoShape 21"/>
          <p:cNvSpPr>
            <a:spLocks noChangeArrowheads="1"/>
          </p:cNvSpPr>
          <p:nvPr/>
        </p:nvSpPr>
        <p:spPr bwMode="auto">
          <a:xfrm>
            <a:off x="7635875" y="4516438"/>
            <a:ext cx="1328738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6573" name="Line 22"/>
          <p:cNvSpPr>
            <a:spLocks noChangeShapeType="1"/>
          </p:cNvSpPr>
          <p:nvPr/>
        </p:nvSpPr>
        <p:spPr bwMode="auto">
          <a:xfrm flipH="1">
            <a:off x="6854825" y="4078288"/>
            <a:ext cx="287338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4" name="Line 23"/>
          <p:cNvSpPr>
            <a:spLocks noChangeShapeType="1"/>
          </p:cNvSpPr>
          <p:nvPr/>
        </p:nvSpPr>
        <p:spPr bwMode="auto">
          <a:xfrm>
            <a:off x="7716838" y="4078288"/>
            <a:ext cx="433387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5" name="Line 24"/>
          <p:cNvSpPr>
            <a:spLocks noChangeShapeType="1"/>
          </p:cNvSpPr>
          <p:nvPr/>
        </p:nvSpPr>
        <p:spPr bwMode="auto">
          <a:xfrm>
            <a:off x="5054600" y="4078288"/>
            <a:ext cx="358775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6" name="Line 38"/>
          <p:cNvSpPr>
            <a:spLocks noChangeShapeType="1"/>
          </p:cNvSpPr>
          <p:nvPr/>
        </p:nvSpPr>
        <p:spPr bwMode="auto">
          <a:xfrm flipH="1">
            <a:off x="5126038" y="3068638"/>
            <a:ext cx="4318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7" name="Line 39"/>
          <p:cNvSpPr>
            <a:spLocks noChangeShapeType="1"/>
          </p:cNvSpPr>
          <p:nvPr/>
        </p:nvSpPr>
        <p:spPr bwMode="auto">
          <a:xfrm>
            <a:off x="6637338" y="3070225"/>
            <a:ext cx="360362" cy="2873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24" name="AutoShape 40"/>
          <p:cNvSpPr>
            <a:spLocks noChangeArrowheads="1"/>
          </p:cNvSpPr>
          <p:nvPr/>
        </p:nvSpPr>
        <p:spPr bwMode="auto">
          <a:xfrm>
            <a:off x="4549775" y="3429000"/>
            <a:ext cx="576263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en-US" altLang="ja-JP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2025" name="AutoShape 41"/>
          <p:cNvSpPr>
            <a:spLocks noChangeArrowheads="1"/>
          </p:cNvSpPr>
          <p:nvPr/>
        </p:nvSpPr>
        <p:spPr bwMode="auto">
          <a:xfrm>
            <a:off x="6969125" y="3429000"/>
            <a:ext cx="877888" cy="5159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endParaRPr lang="en-US" altLang="ja-JP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123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2-5  Binary Partition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Scheme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1485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Simple Description 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3744416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Binary partition divides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the problem into two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We often partition by 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variable/vertex/edge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</a:rPr>
              <a:t>+</a:t>
            </a:r>
            <a:r>
              <a:rPr lang="en-US" altLang="ja-JP" sz="2400" dirty="0" smtClean="0"/>
              <a:t>enumerate all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,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and all not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In this setting, we can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generalize the algorithm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as the right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O(|E|T(Ext))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ime for each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707904" y="908720"/>
            <a:ext cx="5256584" cy="576064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BinaryPartition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en-US" altLang="ja-JP" b="1" dirty="0" smtClean="0">
                <a:solidFill>
                  <a:srgbClr val="0000FF"/>
                </a:solidFill>
              </a:rPr>
              <a:t>, S, X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b="1" dirty="0" smtClean="0"/>
              <a:t>while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 </a:t>
            </a:r>
            <a:r>
              <a:rPr lang="ja-JP" altLang="en-US" b="1" dirty="0" smtClean="0">
                <a:solidFill>
                  <a:srgbClr val="0000FF"/>
                </a:solidFill>
              </a:rPr>
              <a:t>≠</a:t>
            </a:r>
            <a:r>
              <a:rPr lang="en-US" altLang="ja-JP" b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S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dirty="0" smtClean="0"/>
              <a:t>choose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ja-JP" altLang="en-US" b="1" dirty="0" smtClean="0">
                <a:solidFill>
                  <a:srgbClr val="0000FF"/>
                </a:solidFill>
              </a:rPr>
              <a:t>∈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ja-JP" altLang="en-US" b="1" dirty="0" smtClean="0">
                <a:solidFill>
                  <a:srgbClr val="0000FF"/>
                </a:solidFill>
              </a:rPr>
              <a:t>＼</a:t>
            </a:r>
            <a:r>
              <a:rPr lang="en-US" altLang="ja-JP" b="1" dirty="0" smtClean="0">
                <a:solidFill>
                  <a:srgbClr val="0000FF"/>
                </a:solidFill>
              </a:rPr>
              <a:t>(S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X)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chemeClr val="accent2"/>
                </a:solidFill>
              </a:rPr>
              <a:t>   </a:t>
            </a:r>
            <a:r>
              <a:rPr lang="en-US" altLang="ja-JP" dirty="0" smtClean="0"/>
              <a:t>solve extension problem for </a:t>
            </a:r>
            <a:r>
              <a:rPr lang="en-US" altLang="ja-JP" b="1" dirty="0">
                <a:solidFill>
                  <a:srgbClr val="0000FF"/>
                </a:solidFill>
              </a:rPr>
              <a:t>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e, X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b="1" dirty="0" smtClean="0">
                <a:solidFill>
                  <a:schemeClr val="accent2"/>
                </a:solidFill>
              </a:rPr>
              <a:t>   </a:t>
            </a:r>
            <a:r>
              <a:rPr lang="en-US" altLang="ja-JP" dirty="0" smtClean="0"/>
              <a:t>solve </a:t>
            </a:r>
            <a:r>
              <a:rPr lang="en-US" altLang="ja-JP" dirty="0"/>
              <a:t>extension problem for </a:t>
            </a:r>
            <a:r>
              <a:rPr lang="en-US" altLang="ja-JP" b="1" dirty="0" smtClean="0">
                <a:solidFill>
                  <a:srgbClr val="0000FF"/>
                </a:solidFill>
              </a:rPr>
              <a:t>S, 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b="1" dirty="0" smtClean="0">
                <a:solidFill>
                  <a:schemeClr val="accent2"/>
                </a:solidFill>
              </a:rPr>
              <a:t>   </a:t>
            </a:r>
            <a:r>
              <a:rPr lang="en-US" altLang="ja-JP" b="1" dirty="0" smtClean="0"/>
              <a:t>if </a:t>
            </a:r>
            <a:r>
              <a:rPr lang="en-US" altLang="ja-JP" dirty="0" smtClean="0"/>
              <a:t>yes for both problems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dirty="0" smtClean="0"/>
              <a:t>         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BinaryPartition</a:t>
            </a:r>
            <a:r>
              <a:rPr lang="en-US" altLang="ja-JP" b="1" dirty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b="1" dirty="0">
                <a:solidFill>
                  <a:srgbClr val="0000FF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e,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dirty="0" smtClean="0"/>
              <a:t>           </a:t>
            </a:r>
            <a:r>
              <a:rPr lang="en-US" altLang="ja-JP" b="1" dirty="0"/>
              <a:t>call</a:t>
            </a:r>
            <a:r>
              <a:rPr lang="ja-JP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BinaryPartition</a:t>
            </a:r>
            <a:r>
              <a:rPr lang="en-US" altLang="ja-JP" b="1" dirty="0">
                <a:solidFill>
                  <a:srgbClr val="006600"/>
                </a:solidFill>
              </a:rPr>
              <a:t> </a:t>
            </a:r>
            <a:r>
              <a:rPr lang="en-US" altLang="ja-JP" dirty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E, </a:t>
            </a:r>
            <a:r>
              <a:rPr lang="en-US" altLang="ja-JP" b="1" dirty="0" smtClean="0">
                <a:solidFill>
                  <a:srgbClr val="0000FF"/>
                </a:solidFill>
              </a:rPr>
              <a:t>S, 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en-US" altLang="ja-JP" dirty="0" smtClean="0"/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dirty="0"/>
              <a:t> </a:t>
            </a:r>
            <a:r>
              <a:rPr lang="en-US" altLang="ja-JP" dirty="0" smtClean="0"/>
              <a:t>          </a:t>
            </a:r>
            <a:r>
              <a:rPr lang="en-US" altLang="ja-JP" b="1" dirty="0" smtClean="0"/>
              <a:t>return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ja-JP" altLang="en-US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b="1" dirty="0" smtClean="0"/>
              <a:t>else if </a:t>
            </a:r>
            <a:r>
              <a:rPr lang="en-US" altLang="ja-JP" dirty="0" smtClean="0"/>
              <a:t>yes for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then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 = 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</a:t>
            </a:r>
            <a:r>
              <a:rPr lang="ja-JP" altLang="en-US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b="1" dirty="0" smtClean="0"/>
              <a:t>else </a:t>
            </a:r>
            <a:r>
              <a:rPr lang="en-US" altLang="ja-JP" b="1" dirty="0" smtClean="0">
                <a:solidFill>
                  <a:srgbClr val="0000FF"/>
                </a:solidFill>
              </a:rPr>
              <a:t>X </a:t>
            </a:r>
            <a:r>
              <a:rPr lang="en-US" altLang="ja-JP" b="1" dirty="0">
                <a:solidFill>
                  <a:srgbClr val="0000FF"/>
                </a:solidFill>
              </a:rPr>
              <a:t>=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/>
              <a:t> </a:t>
            </a:r>
            <a:r>
              <a:rPr lang="en-US" altLang="ja-JP" b="1" dirty="0" smtClean="0"/>
              <a:t>end while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 = S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X</a:t>
            </a:r>
            <a:r>
              <a:rPr lang="en-US" altLang="ja-JP" dirty="0"/>
              <a:t> </a:t>
            </a:r>
            <a:r>
              <a:rPr lang="en-US" altLang="ja-JP" b="1" dirty="0"/>
              <a:t>then</a:t>
            </a:r>
            <a:r>
              <a:rPr lang="en-US" altLang="ja-JP" dirty="0"/>
              <a:t> </a:t>
            </a:r>
            <a:r>
              <a:rPr lang="en-US" altLang="ja-JP" b="1" dirty="0"/>
              <a:t>output</a:t>
            </a:r>
            <a:r>
              <a:rPr lang="en-US" altLang="ja-JP" dirty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S</a:t>
            </a:r>
            <a:r>
              <a:rPr lang="en-US" altLang="ja-JP" dirty="0"/>
              <a:t>, </a:t>
            </a:r>
            <a:r>
              <a:rPr lang="en-US" altLang="ja-JP" b="1" dirty="0"/>
              <a:t>return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64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Using Certificate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3672408" cy="5400600"/>
          </a:xfrm>
        </p:spPr>
        <p:txBody>
          <a:bodyPr/>
          <a:lstStyle/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When the extension problem gives a solution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dirty="0" smtClean="0"/>
              <a:t> as a certificate, we can use it to efficiently choose the pivot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there is another solution to be enumerated, at least one element of </a:t>
            </a:r>
            <a:r>
              <a:rPr lang="en-US" altLang="ja-JP" sz="2400" b="1" dirty="0">
                <a:solidFill>
                  <a:srgbClr val="0000FF"/>
                </a:solidFill>
              </a:rPr>
              <a:t>C </a:t>
            </a:r>
            <a:r>
              <a:rPr lang="en-US" altLang="ja-JP" sz="2400" dirty="0" smtClean="0"/>
              <a:t>acts as a pivot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 </a:t>
            </a:r>
            <a:r>
              <a:rPr lang="en-US" altLang="ja-JP" sz="2400" smtClean="0"/>
              <a:t>another </a:t>
            </a:r>
            <a:r>
              <a:rPr lang="en-US" altLang="ja-JP" sz="2400" dirty="0" smtClean="0"/>
              <a:t>solution doesn’t include at least one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C</a:t>
            </a:r>
            <a:r>
              <a:rPr lang="en-US" altLang="ja-JP" sz="2400" dirty="0" smtClean="0"/>
              <a:t> </a:t>
            </a:r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marL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O(|C|T(Ext))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ime for each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3923928" y="908720"/>
            <a:ext cx="5112568" cy="576064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BinaryPartition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en-US" altLang="ja-JP" b="1" dirty="0" smtClean="0">
                <a:solidFill>
                  <a:srgbClr val="0000FF"/>
                </a:solidFill>
              </a:rPr>
              <a:t>, S, X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b="1" dirty="0" smtClean="0"/>
              <a:t>while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 </a:t>
            </a:r>
            <a:r>
              <a:rPr lang="ja-JP" altLang="en-US" b="1" dirty="0" smtClean="0">
                <a:solidFill>
                  <a:srgbClr val="0000FF"/>
                </a:solidFill>
              </a:rPr>
              <a:t>≠</a:t>
            </a:r>
            <a:r>
              <a:rPr lang="en-US" altLang="ja-JP" b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S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dirty="0" smtClean="0"/>
              <a:t>choose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ja-JP" altLang="en-US" b="1" dirty="0" smtClean="0">
                <a:solidFill>
                  <a:srgbClr val="0000FF"/>
                </a:solidFill>
              </a:rPr>
              <a:t>∈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ja-JP" altLang="en-US" b="1" dirty="0" smtClean="0">
                <a:solidFill>
                  <a:srgbClr val="0000FF"/>
                </a:solidFill>
              </a:rPr>
              <a:t>＼</a:t>
            </a:r>
            <a:r>
              <a:rPr lang="en-US" altLang="ja-JP" b="1" dirty="0" smtClean="0">
                <a:solidFill>
                  <a:srgbClr val="0000FF"/>
                </a:solidFill>
              </a:rPr>
              <a:t>(S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X)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chemeClr val="accent2"/>
                </a:solidFill>
              </a:rPr>
              <a:t>   </a:t>
            </a:r>
            <a:r>
              <a:rPr lang="en-US" altLang="ja-JP" dirty="0" smtClean="0"/>
              <a:t>solve extension problem for </a:t>
            </a:r>
            <a:r>
              <a:rPr lang="en-US" altLang="ja-JP" b="1" dirty="0">
                <a:solidFill>
                  <a:srgbClr val="0000FF"/>
                </a:solidFill>
              </a:rPr>
              <a:t>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e, X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b="1" dirty="0" smtClean="0">
                <a:solidFill>
                  <a:schemeClr val="accent2"/>
                </a:solidFill>
              </a:rPr>
              <a:t>   </a:t>
            </a:r>
            <a:r>
              <a:rPr lang="en-US" altLang="ja-JP" dirty="0" smtClean="0"/>
              <a:t>solve </a:t>
            </a:r>
            <a:r>
              <a:rPr lang="en-US" altLang="ja-JP" dirty="0"/>
              <a:t>extension problem for </a:t>
            </a:r>
            <a:r>
              <a:rPr lang="en-US" altLang="ja-JP" b="1" dirty="0" smtClean="0">
                <a:solidFill>
                  <a:srgbClr val="0000FF"/>
                </a:solidFill>
              </a:rPr>
              <a:t>S, 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b="1" dirty="0" smtClean="0">
                <a:solidFill>
                  <a:schemeClr val="accent2"/>
                </a:solidFill>
              </a:rPr>
              <a:t>   </a:t>
            </a:r>
            <a:r>
              <a:rPr lang="en-US" altLang="ja-JP" b="1" dirty="0" smtClean="0"/>
              <a:t>if </a:t>
            </a:r>
            <a:r>
              <a:rPr lang="en-US" altLang="ja-JP" dirty="0" smtClean="0"/>
              <a:t>yes for both problems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dirty="0" smtClean="0"/>
              <a:t>       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BinaryPartition</a:t>
            </a:r>
            <a:r>
              <a:rPr lang="en-US" altLang="ja-JP" b="1" dirty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b="1" dirty="0">
                <a:solidFill>
                  <a:srgbClr val="0000FF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e,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dirty="0" smtClean="0"/>
              <a:t>        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BinaryPartition</a:t>
            </a:r>
            <a:r>
              <a:rPr lang="en-US" altLang="ja-JP" b="1" dirty="0">
                <a:solidFill>
                  <a:srgbClr val="006600"/>
                </a:solidFill>
              </a:rPr>
              <a:t> </a:t>
            </a:r>
            <a:r>
              <a:rPr lang="en-US" altLang="ja-JP" dirty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E, </a:t>
            </a:r>
            <a:r>
              <a:rPr lang="en-US" altLang="ja-JP" b="1" dirty="0" smtClean="0">
                <a:solidFill>
                  <a:srgbClr val="0000FF"/>
                </a:solidFill>
              </a:rPr>
              <a:t>S, 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en-US" altLang="ja-JP" dirty="0" smtClean="0"/>
              <a:t>)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dirty="0"/>
              <a:t> </a:t>
            </a:r>
            <a:r>
              <a:rPr lang="en-US" altLang="ja-JP" dirty="0" smtClean="0"/>
              <a:t>        </a:t>
            </a:r>
            <a:r>
              <a:rPr lang="en-US" altLang="ja-JP" b="1" dirty="0" smtClean="0"/>
              <a:t>return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ja-JP" altLang="en-US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b="1" dirty="0" smtClean="0"/>
              <a:t>else if </a:t>
            </a:r>
            <a:r>
              <a:rPr lang="en-US" altLang="ja-JP" dirty="0" smtClean="0"/>
              <a:t>yes for </a:t>
            </a: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then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 = 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</a:t>
            </a:r>
            <a:r>
              <a:rPr lang="ja-JP" altLang="en-US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b="1" dirty="0" smtClean="0"/>
              <a:t>else </a:t>
            </a:r>
            <a:r>
              <a:rPr lang="en-US" altLang="ja-JP" b="1" dirty="0" smtClean="0">
                <a:solidFill>
                  <a:srgbClr val="0000FF"/>
                </a:solidFill>
              </a:rPr>
              <a:t>X </a:t>
            </a:r>
            <a:r>
              <a:rPr lang="en-US" altLang="ja-JP" b="1" dirty="0">
                <a:solidFill>
                  <a:srgbClr val="0000FF"/>
                </a:solidFill>
              </a:rPr>
              <a:t>=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/>
              <a:t> </a:t>
            </a:r>
            <a:r>
              <a:rPr lang="en-US" altLang="ja-JP" b="1" dirty="0" smtClean="0"/>
              <a:t>end while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</a:t>
            </a:r>
            <a:r>
              <a:rPr lang="ja-JP" altLang="en-US" b="1" dirty="0" smtClean="0">
                <a:solidFill>
                  <a:schemeClr val="accent2"/>
                </a:solidFill>
              </a:rPr>
              <a:t>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 = S</a:t>
            </a:r>
            <a:r>
              <a:rPr lang="ja-JP" altLang="en-US" b="1" dirty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X</a:t>
            </a:r>
            <a:r>
              <a:rPr lang="en-US" altLang="ja-JP" dirty="0"/>
              <a:t> </a:t>
            </a:r>
            <a:r>
              <a:rPr lang="en-US" altLang="ja-JP" b="1" dirty="0"/>
              <a:t>then</a:t>
            </a:r>
            <a:r>
              <a:rPr lang="en-US" altLang="ja-JP" dirty="0"/>
              <a:t> </a:t>
            </a:r>
            <a:r>
              <a:rPr lang="en-US" altLang="ja-JP" b="1" dirty="0"/>
              <a:t>output</a:t>
            </a:r>
            <a:r>
              <a:rPr lang="en-US" altLang="ja-JP" dirty="0"/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S</a:t>
            </a:r>
            <a:r>
              <a:rPr lang="en-US" altLang="ja-JP" dirty="0"/>
              <a:t>, </a:t>
            </a:r>
            <a:r>
              <a:rPr lang="en-US" altLang="ja-JP" b="1" dirty="0"/>
              <a:t>return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85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Strong Extension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208912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we can solve “another solution problem”, which is to find a solution different from a given solution, we can do better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    </a:t>
            </a:r>
            <a:r>
              <a:rPr lang="en-US" altLang="ja-JP" sz="2400" dirty="0" smtClean="0"/>
              <a:t>Any edge in the symmetric difference can be a pivot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O(T(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AnoS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))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ja-JP" sz="2400" dirty="0"/>
              <a:t>t</a:t>
            </a:r>
            <a:r>
              <a:rPr lang="en-US" altLang="ja-JP" sz="2400" dirty="0" smtClean="0"/>
              <a:t>ime for each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1763688" y="3140968"/>
            <a:ext cx="5976664" cy="324036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err="1" smtClean="0">
                <a:solidFill>
                  <a:srgbClr val="006600"/>
                </a:solidFill>
              </a:rPr>
              <a:t>BinaryPartition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en-US" altLang="ja-JP" b="1" dirty="0" smtClean="0">
                <a:solidFill>
                  <a:srgbClr val="0000FF"/>
                </a:solidFill>
              </a:rPr>
              <a:t>, S, X, T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en-US" altLang="ja-JP" b="1" dirty="0" smtClean="0"/>
              <a:t>output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  <a:endParaRPr lang="en-US" altLang="ja-JP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find a solution </a:t>
            </a:r>
            <a:r>
              <a:rPr lang="en-US" altLang="ja-JP" b="1" dirty="0" smtClean="0">
                <a:solidFill>
                  <a:srgbClr val="0000FF"/>
                </a:solidFill>
              </a:rPr>
              <a:t>T’ </a:t>
            </a:r>
            <a:r>
              <a:rPr lang="ja-JP" altLang="en-US" b="1" dirty="0" smtClean="0">
                <a:solidFill>
                  <a:srgbClr val="0000FF"/>
                </a:solidFill>
              </a:rPr>
              <a:t>≠ 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s.t.</a:t>
            </a:r>
            <a:r>
              <a:rPr lang="en-US" altLang="ja-JP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S </a:t>
            </a:r>
            <a:r>
              <a:rPr lang="ja-JP" altLang="en-US" b="1" dirty="0" smtClean="0">
                <a:solidFill>
                  <a:srgbClr val="0000FF"/>
                </a:solidFill>
              </a:rPr>
              <a:t>⊆ </a:t>
            </a:r>
            <a:r>
              <a:rPr lang="en-US" altLang="ja-JP" b="1" dirty="0" smtClean="0">
                <a:solidFill>
                  <a:srgbClr val="0000FF"/>
                </a:solidFill>
              </a:rPr>
              <a:t>T’, T’</a:t>
            </a:r>
            <a:r>
              <a:rPr lang="ja-JP" altLang="en-US" b="1" dirty="0" smtClean="0">
                <a:solidFill>
                  <a:srgbClr val="0000FF"/>
                </a:solidFill>
              </a:rPr>
              <a:t>∩</a:t>
            </a:r>
            <a:r>
              <a:rPr lang="en-US" altLang="ja-JP" b="1" dirty="0" smtClean="0">
                <a:solidFill>
                  <a:srgbClr val="0000FF"/>
                </a:solidFill>
              </a:rPr>
              <a:t>X = </a:t>
            </a:r>
            <a:r>
              <a:rPr lang="ja-JP" altLang="en-US" b="1" dirty="0" smtClean="0">
                <a:solidFill>
                  <a:srgbClr val="0000FF"/>
                </a:solidFill>
              </a:rPr>
              <a:t>∅</a:t>
            </a:r>
            <a:endParaRPr lang="en-US" altLang="ja-JP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if </a:t>
            </a:r>
            <a:r>
              <a:rPr lang="en-US" altLang="ja-JP" dirty="0" smtClean="0"/>
              <a:t>such </a:t>
            </a:r>
            <a:r>
              <a:rPr lang="en-US" altLang="ja-JP" b="1" dirty="0" smtClean="0">
                <a:solidFill>
                  <a:srgbClr val="0000FF"/>
                </a:solidFill>
              </a:rPr>
              <a:t>T’ </a:t>
            </a:r>
            <a:r>
              <a:rPr lang="en-US" altLang="ja-JP" dirty="0" smtClean="0"/>
              <a:t>does not exists</a:t>
            </a:r>
            <a:r>
              <a:rPr lang="en-US" altLang="ja-JP" b="1" dirty="0" smtClean="0"/>
              <a:t> return</a:t>
            </a:r>
            <a:endParaRPr lang="en-US" altLang="ja-JP" dirty="0" smtClean="0"/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dirty="0" smtClean="0"/>
              <a:t>choose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ja-JP" altLang="en-US" b="1" dirty="0" smtClean="0">
                <a:solidFill>
                  <a:srgbClr val="0000FF"/>
                </a:solidFill>
              </a:rPr>
              <a:t>∈</a:t>
            </a:r>
            <a:r>
              <a:rPr lang="en-US" altLang="ja-JP" b="1" dirty="0">
                <a:solidFill>
                  <a:srgbClr val="0000FF"/>
                </a:solidFill>
              </a:rPr>
              <a:t> T’ </a:t>
            </a:r>
            <a:r>
              <a:rPr lang="ja-JP" altLang="en-US" b="1" dirty="0" smtClean="0">
                <a:solidFill>
                  <a:srgbClr val="0000FF"/>
                </a:solidFill>
              </a:rPr>
              <a:t>△ 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  <a:r>
              <a:rPr lang="ja-JP" altLang="en-US" b="1" dirty="0" smtClean="0">
                <a:solidFill>
                  <a:srgbClr val="0000FF"/>
                </a:solidFill>
              </a:rPr>
              <a:t>　</a:t>
            </a:r>
            <a:r>
              <a:rPr lang="en-US" altLang="ja-JP" b="1" dirty="0" smtClean="0"/>
              <a:t>(</a:t>
            </a:r>
            <a:r>
              <a:rPr lang="en-US" altLang="ja-JP" dirty="0" err="1" smtClean="0"/>
              <a:t>w.l.o.g</a:t>
            </a:r>
            <a:r>
              <a:rPr lang="en-US" altLang="ja-JP" dirty="0" smtClean="0"/>
              <a:t>. assume</a:t>
            </a:r>
            <a:r>
              <a:rPr lang="en-US" altLang="ja-JP" b="1" dirty="0" smtClean="0">
                <a:solidFill>
                  <a:srgbClr val="0000FF"/>
                </a:solidFill>
              </a:rPr>
              <a:t> </a:t>
            </a:r>
            <a:r>
              <a:rPr lang="en-US" altLang="ja-JP" b="1" dirty="0">
                <a:solidFill>
                  <a:srgbClr val="0000FF"/>
                </a:solidFill>
              </a:rPr>
              <a:t>e</a:t>
            </a:r>
            <a:r>
              <a:rPr lang="ja-JP" altLang="en-US" b="1" dirty="0">
                <a:solidFill>
                  <a:srgbClr val="0000FF"/>
                </a:solidFill>
              </a:rPr>
              <a:t>∈</a:t>
            </a:r>
            <a:r>
              <a:rPr lang="en-US" altLang="ja-JP" b="1" dirty="0">
                <a:solidFill>
                  <a:srgbClr val="0000FF"/>
                </a:solidFill>
              </a:rPr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T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rgbClr val="0000FF"/>
                </a:solidFill>
              </a:rPr>
              <a:t> </a:t>
            </a:r>
            <a:endParaRPr lang="en-US" altLang="ja-JP" b="1" dirty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ja-JP" altLang="en-US" b="1" dirty="0" smtClean="0">
                <a:solidFill>
                  <a:schemeClr val="accent2"/>
                </a:solidFill>
              </a:rPr>
              <a:t>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BinaryPartition</a:t>
            </a:r>
            <a:r>
              <a:rPr lang="en-US" altLang="ja-JP" b="1" dirty="0">
                <a:solidFill>
                  <a:srgbClr val="006600"/>
                </a:solidFill>
              </a:rPr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b="1" dirty="0">
                <a:solidFill>
                  <a:srgbClr val="0000FF"/>
                </a:solidFill>
              </a:rPr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S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>
                <a:solidFill>
                  <a:srgbClr val="0000FF"/>
                </a:solidFill>
              </a:rPr>
              <a:t>e, </a:t>
            </a:r>
            <a:r>
              <a:rPr lang="en-US" altLang="ja-JP" b="1" dirty="0" smtClean="0">
                <a:solidFill>
                  <a:srgbClr val="0000FF"/>
                </a:solidFill>
              </a:rPr>
              <a:t>X, T</a:t>
            </a:r>
            <a:r>
              <a:rPr lang="en-US" altLang="ja-JP" dirty="0" smtClean="0"/>
              <a:t>)</a:t>
            </a:r>
            <a:r>
              <a:rPr lang="en-US" altLang="ja-JP" b="1" dirty="0" smtClean="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call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err="1">
                <a:solidFill>
                  <a:srgbClr val="006600"/>
                </a:solidFill>
              </a:rPr>
              <a:t>BinaryPartition</a:t>
            </a:r>
            <a:r>
              <a:rPr lang="en-US" altLang="ja-JP" b="1" dirty="0">
                <a:solidFill>
                  <a:srgbClr val="006600"/>
                </a:solidFill>
              </a:rPr>
              <a:t> </a:t>
            </a:r>
            <a:r>
              <a:rPr lang="en-US" altLang="ja-JP" dirty="0"/>
              <a:t>(</a:t>
            </a:r>
            <a:r>
              <a:rPr lang="en-US" altLang="ja-JP" b="1" dirty="0">
                <a:solidFill>
                  <a:srgbClr val="0000FF"/>
                </a:solidFill>
              </a:rPr>
              <a:t>E, </a:t>
            </a:r>
            <a:r>
              <a:rPr lang="en-US" altLang="ja-JP" b="1" dirty="0" smtClean="0">
                <a:solidFill>
                  <a:srgbClr val="0000FF"/>
                </a:solidFill>
              </a:rPr>
              <a:t>S, 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e, T’</a:t>
            </a:r>
            <a:r>
              <a:rPr lang="en-US" altLang="ja-JP" dirty="0" smtClean="0"/>
              <a:t>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3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2-5  Binary Partition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Perfect Matching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028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Bipartite Perfect Matching 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936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A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matching</a:t>
            </a:r>
            <a:r>
              <a:rPr lang="en-US" altLang="ja-JP" sz="2400" dirty="0" smtClean="0"/>
              <a:t> is an edge set such that no two edges in the set have their endpoints on the same vertex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A matching is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perfect</a:t>
            </a:r>
            <a:r>
              <a:rPr lang="en-US" altLang="ja-JP" sz="2400" dirty="0" smtClean="0"/>
              <a:t> if it covers all the vertices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   (any vertex is incident to an edge of the matching)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given a bipartite graph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G=(V,E)</a:t>
            </a:r>
            <a:r>
              <a:rPr lang="en-US" altLang="ja-JP" sz="2400" dirty="0" smtClean="0"/>
              <a:t>, its matching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is called a </a:t>
            </a:r>
            <a:r>
              <a:rPr lang="en-US" altLang="ja-JP" sz="2400" b="1" dirty="0" smtClean="0">
                <a:solidFill>
                  <a:schemeClr val="accent1">
                    <a:lumMod val="50000"/>
                  </a:schemeClr>
                </a:solidFill>
              </a:rPr>
              <a:t>bipartite matching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We want to enumerate all perfect matchings in </a:t>
            </a:r>
            <a:r>
              <a:rPr lang="en-US" altLang="ja-JP" sz="2400" b="1" dirty="0">
                <a:solidFill>
                  <a:srgbClr val="0000FF"/>
                </a:solidFill>
              </a:rPr>
              <a:t>G 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7164288" y="35730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" name="楕円 25"/>
          <p:cNvSpPr/>
          <p:nvPr/>
        </p:nvSpPr>
        <p:spPr bwMode="auto">
          <a:xfrm>
            <a:off x="7164288" y="40770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7" name="楕円 26"/>
          <p:cNvSpPr/>
          <p:nvPr/>
        </p:nvSpPr>
        <p:spPr bwMode="auto">
          <a:xfrm>
            <a:off x="7164288" y="45811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8" name="楕円 27"/>
          <p:cNvSpPr/>
          <p:nvPr/>
        </p:nvSpPr>
        <p:spPr bwMode="auto">
          <a:xfrm>
            <a:off x="7164288" y="508518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9" name="楕円 28"/>
          <p:cNvSpPr/>
          <p:nvPr/>
        </p:nvSpPr>
        <p:spPr bwMode="auto">
          <a:xfrm>
            <a:off x="7164288" y="558924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" name="楕円 29"/>
          <p:cNvSpPr/>
          <p:nvPr/>
        </p:nvSpPr>
        <p:spPr bwMode="auto">
          <a:xfrm>
            <a:off x="7164288" y="609329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2" name="楕円 31"/>
          <p:cNvSpPr/>
          <p:nvPr/>
        </p:nvSpPr>
        <p:spPr bwMode="auto">
          <a:xfrm>
            <a:off x="8172400" y="35730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3" name="楕円 32"/>
          <p:cNvSpPr/>
          <p:nvPr/>
        </p:nvSpPr>
        <p:spPr bwMode="auto">
          <a:xfrm>
            <a:off x="8172400" y="40770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楕円 33"/>
          <p:cNvSpPr/>
          <p:nvPr/>
        </p:nvSpPr>
        <p:spPr bwMode="auto">
          <a:xfrm>
            <a:off x="8172400" y="45811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5" name="楕円 34"/>
          <p:cNvSpPr/>
          <p:nvPr/>
        </p:nvSpPr>
        <p:spPr bwMode="auto">
          <a:xfrm>
            <a:off x="8172400" y="508518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楕円 35"/>
          <p:cNvSpPr/>
          <p:nvPr/>
        </p:nvSpPr>
        <p:spPr bwMode="auto">
          <a:xfrm>
            <a:off x="8172400" y="558924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7" name="楕円 36"/>
          <p:cNvSpPr/>
          <p:nvPr/>
        </p:nvSpPr>
        <p:spPr bwMode="auto">
          <a:xfrm>
            <a:off x="8172400" y="609329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" name="直線コネクタ 3"/>
          <p:cNvCxnSpPr>
            <a:stCxn id="2" idx="6"/>
            <a:endCxn id="32" idx="2"/>
          </p:cNvCxnSpPr>
          <p:nvPr/>
        </p:nvCxnSpPr>
        <p:spPr bwMode="auto">
          <a:xfrm>
            <a:off x="7380312" y="3681028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>
            <a:stCxn id="2" idx="5"/>
            <a:endCxn id="33" idx="1"/>
          </p:cNvCxnSpPr>
          <p:nvPr/>
        </p:nvCxnSpPr>
        <p:spPr bwMode="auto">
          <a:xfrm>
            <a:off x="7348676" y="3757404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>
            <a:stCxn id="26" idx="7"/>
            <a:endCxn id="32" idx="3"/>
          </p:cNvCxnSpPr>
          <p:nvPr/>
        </p:nvCxnSpPr>
        <p:spPr bwMode="auto">
          <a:xfrm flipV="1">
            <a:off x="7348676" y="3757404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>
            <a:stCxn id="26" idx="6"/>
            <a:endCxn id="34" idx="1"/>
          </p:cNvCxnSpPr>
          <p:nvPr/>
        </p:nvCxnSpPr>
        <p:spPr bwMode="auto">
          <a:xfrm>
            <a:off x="7380312" y="4185084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>
            <a:stCxn id="2" idx="4"/>
            <a:endCxn id="34" idx="0"/>
          </p:cNvCxnSpPr>
          <p:nvPr/>
        </p:nvCxnSpPr>
        <p:spPr bwMode="auto">
          <a:xfrm>
            <a:off x="7272300" y="3789040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>
            <a:stCxn id="27" idx="7"/>
            <a:endCxn id="33" idx="3"/>
          </p:cNvCxnSpPr>
          <p:nvPr/>
        </p:nvCxnSpPr>
        <p:spPr bwMode="auto">
          <a:xfrm flipV="1">
            <a:off x="7348676" y="4261460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>
            <a:stCxn id="28" idx="7"/>
            <a:endCxn id="34" idx="2"/>
          </p:cNvCxnSpPr>
          <p:nvPr/>
        </p:nvCxnSpPr>
        <p:spPr bwMode="auto">
          <a:xfrm flipV="1">
            <a:off x="7348676" y="4689140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>
            <a:stCxn id="30" idx="6"/>
            <a:endCxn id="37" idx="2"/>
          </p:cNvCxnSpPr>
          <p:nvPr/>
        </p:nvCxnSpPr>
        <p:spPr bwMode="auto">
          <a:xfrm>
            <a:off x="7380312" y="6201308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>
            <a:stCxn id="29" idx="7"/>
            <a:endCxn id="35" idx="3"/>
          </p:cNvCxnSpPr>
          <p:nvPr/>
        </p:nvCxnSpPr>
        <p:spPr bwMode="auto">
          <a:xfrm flipV="1">
            <a:off x="7348676" y="5269572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コネクタ 62"/>
          <p:cNvCxnSpPr>
            <a:stCxn id="29" idx="6"/>
            <a:endCxn id="36" idx="2"/>
          </p:cNvCxnSpPr>
          <p:nvPr/>
        </p:nvCxnSpPr>
        <p:spPr bwMode="auto">
          <a:xfrm>
            <a:off x="7380312" y="5697252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コネクタ 63"/>
          <p:cNvCxnSpPr>
            <a:stCxn id="28" idx="6"/>
            <a:endCxn id="35" idx="2"/>
          </p:cNvCxnSpPr>
          <p:nvPr/>
        </p:nvCxnSpPr>
        <p:spPr bwMode="auto">
          <a:xfrm>
            <a:off x="7380312" y="5193196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30" idx="0"/>
            <a:endCxn id="35" idx="4"/>
          </p:cNvCxnSpPr>
          <p:nvPr/>
        </p:nvCxnSpPr>
        <p:spPr bwMode="auto">
          <a:xfrm flipV="1">
            <a:off x="7272300" y="5301208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直線コネクタ 87"/>
          <p:cNvCxnSpPr>
            <a:stCxn id="30" idx="7"/>
            <a:endCxn id="36" idx="3"/>
          </p:cNvCxnSpPr>
          <p:nvPr/>
        </p:nvCxnSpPr>
        <p:spPr bwMode="auto">
          <a:xfrm flipV="1">
            <a:off x="7348676" y="5773628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88"/>
          <p:cNvCxnSpPr>
            <a:stCxn id="29" idx="5"/>
            <a:endCxn id="37" idx="1"/>
          </p:cNvCxnSpPr>
          <p:nvPr/>
        </p:nvCxnSpPr>
        <p:spPr bwMode="auto">
          <a:xfrm>
            <a:off x="7348676" y="5773628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/>
          <p:cNvCxnSpPr>
            <a:stCxn id="27" idx="5"/>
            <a:endCxn id="35" idx="1"/>
          </p:cNvCxnSpPr>
          <p:nvPr/>
        </p:nvCxnSpPr>
        <p:spPr bwMode="auto">
          <a:xfrm>
            <a:off x="7348676" y="4765516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280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1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1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1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Bipartite Perfect Matching 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424936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For an edge </a:t>
            </a:r>
            <a:r>
              <a:rPr lang="en-US" altLang="ja-JP" sz="2400" b="1" dirty="0">
                <a:solidFill>
                  <a:srgbClr val="0000FF"/>
                </a:solidFill>
              </a:rPr>
              <a:t>e</a:t>
            </a:r>
            <a:r>
              <a:rPr lang="en-US" altLang="ja-JP" sz="2400" dirty="0"/>
              <a:t> of the graph, the set of perfect matchings </a:t>
            </a:r>
            <a:r>
              <a:rPr lang="en-US" altLang="ja-JP" sz="2400" dirty="0" smtClean="0"/>
              <a:t>not including </a:t>
            </a:r>
            <a:r>
              <a:rPr lang="en-US" altLang="ja-JP" sz="2400" b="1" dirty="0">
                <a:solidFill>
                  <a:srgbClr val="0000FF"/>
                </a:solidFill>
              </a:rPr>
              <a:t>e</a:t>
            </a:r>
            <a:r>
              <a:rPr lang="en-US" altLang="ja-JP" sz="2400" dirty="0"/>
              <a:t> is the set of perfect matchings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＼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0000FF"/>
                </a:solidFill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 </a:t>
            </a:r>
            <a:r>
              <a:rPr lang="en-US" altLang="ja-JP" sz="2400" dirty="0" smtClean="0"/>
              <a:t> (obtained by removing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)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For </a:t>
            </a:r>
            <a:r>
              <a:rPr lang="en-US" altLang="ja-JP" sz="2400" dirty="0" smtClean="0"/>
              <a:t>an edge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of the graph, the set of perfect matchings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 is the set of perfect matchings in the graph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obtained by removing all edges adjacent to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/>
              <a:t>A </a:t>
            </a:r>
            <a:r>
              <a:rPr lang="en-US" altLang="ja-JP" sz="2400" dirty="0" smtClean="0"/>
              <a:t>perfect matching in a bipartite graph can be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found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O(|V|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1/2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|E|)</a:t>
            </a:r>
            <a:r>
              <a:rPr lang="en-US" altLang="ja-JP" sz="2400" dirty="0" smtClean="0"/>
              <a:t>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Combining these, we can obtain an output linear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 time algorithm of </a:t>
            </a:r>
            <a:r>
              <a:rPr lang="en-US" altLang="ja-JP" sz="2400" b="1" dirty="0">
                <a:solidFill>
                  <a:srgbClr val="0000FF"/>
                </a:solidFill>
              </a:rPr>
              <a:t>O(|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V|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1/2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|E|</a:t>
            </a:r>
            <a:r>
              <a:rPr lang="en-US" altLang="ja-JP" sz="2400" b="1" baseline="30000" dirty="0" smtClean="0">
                <a:solidFill>
                  <a:srgbClr val="0000FF"/>
                </a:solidFill>
              </a:rPr>
              <a:t>2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7380312" y="386104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" name="楕円 25"/>
          <p:cNvSpPr/>
          <p:nvPr/>
        </p:nvSpPr>
        <p:spPr bwMode="auto">
          <a:xfrm>
            <a:off x="7380312" y="436510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7" name="楕円 26"/>
          <p:cNvSpPr/>
          <p:nvPr/>
        </p:nvSpPr>
        <p:spPr bwMode="auto">
          <a:xfrm>
            <a:off x="7380312" y="486916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8" name="楕円 27"/>
          <p:cNvSpPr/>
          <p:nvPr/>
        </p:nvSpPr>
        <p:spPr bwMode="auto">
          <a:xfrm>
            <a:off x="7380312" y="53732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9" name="楕円 28"/>
          <p:cNvSpPr/>
          <p:nvPr/>
        </p:nvSpPr>
        <p:spPr bwMode="auto">
          <a:xfrm>
            <a:off x="7380312" y="58772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" name="楕円 29"/>
          <p:cNvSpPr/>
          <p:nvPr/>
        </p:nvSpPr>
        <p:spPr bwMode="auto">
          <a:xfrm>
            <a:off x="7380312" y="63813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2" name="楕円 31"/>
          <p:cNvSpPr/>
          <p:nvPr/>
        </p:nvSpPr>
        <p:spPr bwMode="auto">
          <a:xfrm>
            <a:off x="8388424" y="386104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3" name="楕円 32"/>
          <p:cNvSpPr/>
          <p:nvPr/>
        </p:nvSpPr>
        <p:spPr bwMode="auto">
          <a:xfrm>
            <a:off x="8388424" y="436510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楕円 33"/>
          <p:cNvSpPr/>
          <p:nvPr/>
        </p:nvSpPr>
        <p:spPr bwMode="auto">
          <a:xfrm>
            <a:off x="8388424" y="486916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5" name="楕円 34"/>
          <p:cNvSpPr/>
          <p:nvPr/>
        </p:nvSpPr>
        <p:spPr bwMode="auto">
          <a:xfrm>
            <a:off x="8388424" y="53732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楕円 35"/>
          <p:cNvSpPr/>
          <p:nvPr/>
        </p:nvSpPr>
        <p:spPr bwMode="auto">
          <a:xfrm>
            <a:off x="8388424" y="58772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7" name="楕円 36"/>
          <p:cNvSpPr/>
          <p:nvPr/>
        </p:nvSpPr>
        <p:spPr bwMode="auto">
          <a:xfrm>
            <a:off x="8388424" y="63813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" name="直線コネクタ 3"/>
          <p:cNvCxnSpPr>
            <a:stCxn id="2" idx="6"/>
            <a:endCxn id="32" idx="2"/>
          </p:cNvCxnSpPr>
          <p:nvPr/>
        </p:nvCxnSpPr>
        <p:spPr bwMode="auto">
          <a:xfrm>
            <a:off x="7596336" y="3969060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>
            <a:stCxn id="2" idx="5"/>
            <a:endCxn id="33" idx="1"/>
          </p:cNvCxnSpPr>
          <p:nvPr/>
        </p:nvCxnSpPr>
        <p:spPr bwMode="auto">
          <a:xfrm>
            <a:off x="7564700" y="4045436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>
            <a:stCxn id="26" idx="7"/>
            <a:endCxn id="32" idx="3"/>
          </p:cNvCxnSpPr>
          <p:nvPr/>
        </p:nvCxnSpPr>
        <p:spPr bwMode="auto">
          <a:xfrm flipV="1">
            <a:off x="7564700" y="4045436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>
            <a:stCxn id="26" idx="6"/>
            <a:endCxn id="34" idx="1"/>
          </p:cNvCxnSpPr>
          <p:nvPr/>
        </p:nvCxnSpPr>
        <p:spPr bwMode="auto">
          <a:xfrm>
            <a:off x="7596336" y="4473116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>
            <a:stCxn id="2" idx="4"/>
            <a:endCxn id="34" idx="0"/>
          </p:cNvCxnSpPr>
          <p:nvPr/>
        </p:nvCxnSpPr>
        <p:spPr bwMode="auto">
          <a:xfrm>
            <a:off x="7488324" y="4077072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>
            <a:stCxn id="27" idx="7"/>
            <a:endCxn id="33" idx="3"/>
          </p:cNvCxnSpPr>
          <p:nvPr/>
        </p:nvCxnSpPr>
        <p:spPr bwMode="auto">
          <a:xfrm flipV="1">
            <a:off x="7564700" y="4549492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>
            <a:stCxn id="28" idx="7"/>
            <a:endCxn id="34" idx="2"/>
          </p:cNvCxnSpPr>
          <p:nvPr/>
        </p:nvCxnSpPr>
        <p:spPr bwMode="auto">
          <a:xfrm flipV="1">
            <a:off x="7564700" y="4977172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>
            <a:stCxn id="30" idx="6"/>
            <a:endCxn id="37" idx="2"/>
          </p:cNvCxnSpPr>
          <p:nvPr/>
        </p:nvCxnSpPr>
        <p:spPr bwMode="auto">
          <a:xfrm>
            <a:off x="7596336" y="6489340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>
            <a:stCxn id="29" idx="7"/>
            <a:endCxn id="35" idx="3"/>
          </p:cNvCxnSpPr>
          <p:nvPr/>
        </p:nvCxnSpPr>
        <p:spPr bwMode="auto">
          <a:xfrm flipV="1">
            <a:off x="7564700" y="5557604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コネクタ 62"/>
          <p:cNvCxnSpPr>
            <a:stCxn id="29" idx="6"/>
            <a:endCxn id="36" idx="2"/>
          </p:cNvCxnSpPr>
          <p:nvPr/>
        </p:nvCxnSpPr>
        <p:spPr bwMode="auto">
          <a:xfrm>
            <a:off x="7596336" y="5985284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コネクタ 63"/>
          <p:cNvCxnSpPr>
            <a:stCxn id="28" idx="6"/>
            <a:endCxn id="35" idx="2"/>
          </p:cNvCxnSpPr>
          <p:nvPr/>
        </p:nvCxnSpPr>
        <p:spPr bwMode="auto">
          <a:xfrm>
            <a:off x="7596336" y="5481228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30" idx="0"/>
            <a:endCxn id="35" idx="4"/>
          </p:cNvCxnSpPr>
          <p:nvPr/>
        </p:nvCxnSpPr>
        <p:spPr bwMode="auto">
          <a:xfrm flipV="1">
            <a:off x="7488324" y="5589240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直線コネクタ 87"/>
          <p:cNvCxnSpPr>
            <a:stCxn id="30" idx="7"/>
            <a:endCxn id="36" idx="3"/>
          </p:cNvCxnSpPr>
          <p:nvPr/>
        </p:nvCxnSpPr>
        <p:spPr bwMode="auto">
          <a:xfrm flipV="1">
            <a:off x="7564700" y="6061660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88"/>
          <p:cNvCxnSpPr>
            <a:stCxn id="29" idx="5"/>
            <a:endCxn id="37" idx="1"/>
          </p:cNvCxnSpPr>
          <p:nvPr/>
        </p:nvCxnSpPr>
        <p:spPr bwMode="auto">
          <a:xfrm>
            <a:off x="7564700" y="6061660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/>
          <p:cNvCxnSpPr>
            <a:stCxn id="27" idx="5"/>
            <a:endCxn id="35" idx="1"/>
          </p:cNvCxnSpPr>
          <p:nvPr/>
        </p:nvCxnSpPr>
        <p:spPr bwMode="auto">
          <a:xfrm>
            <a:off x="7564700" y="5053548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986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角丸四角形 37"/>
          <p:cNvSpPr/>
          <p:nvPr/>
        </p:nvSpPr>
        <p:spPr bwMode="auto">
          <a:xfrm>
            <a:off x="6876256" y="3445094"/>
            <a:ext cx="1728192" cy="1959758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6" name="角丸四角形 5"/>
          <p:cNvSpPr/>
          <p:nvPr/>
        </p:nvSpPr>
        <p:spPr bwMode="auto">
          <a:xfrm>
            <a:off x="6876256" y="5517232"/>
            <a:ext cx="1728192" cy="936104"/>
          </a:xfrm>
          <a:prstGeom prst="roundRect">
            <a:avLst/>
          </a:prstGeom>
          <a:solidFill>
            <a:srgbClr val="FFFFCC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Bipartite Perfect Matching 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424936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For bipartite perfect matching, we can solve the another solution problem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r>
              <a:rPr lang="en-US" altLang="ja-JP" sz="2400" dirty="0" smtClean="0"/>
              <a:t>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 symmetric difference of any two perfect matching is composed only of cycles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In the cycle edges of one matching and edges of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the other appear alternatively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</a:rPr>
              <a:t>         ↑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such cycle is called an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alternating cycle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On the other hand, for a matching, a cycle is called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alternating</a:t>
            </a:r>
            <a:r>
              <a:rPr lang="en-US" altLang="ja-JP" sz="2400" dirty="0" smtClean="0"/>
              <a:t> if matching edges and non-matching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edges appear in the cycle alternatively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楕円 1"/>
          <p:cNvSpPr/>
          <p:nvPr/>
        </p:nvSpPr>
        <p:spPr bwMode="auto">
          <a:xfrm>
            <a:off x="7164288" y="35730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6" name="楕円 25"/>
          <p:cNvSpPr/>
          <p:nvPr/>
        </p:nvSpPr>
        <p:spPr bwMode="auto">
          <a:xfrm>
            <a:off x="7164288" y="40770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7" name="楕円 26"/>
          <p:cNvSpPr/>
          <p:nvPr/>
        </p:nvSpPr>
        <p:spPr bwMode="auto">
          <a:xfrm>
            <a:off x="7164288" y="45811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8" name="楕円 27"/>
          <p:cNvSpPr/>
          <p:nvPr/>
        </p:nvSpPr>
        <p:spPr bwMode="auto">
          <a:xfrm>
            <a:off x="7164288" y="508518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29" name="楕円 28"/>
          <p:cNvSpPr/>
          <p:nvPr/>
        </p:nvSpPr>
        <p:spPr bwMode="auto">
          <a:xfrm>
            <a:off x="7164288" y="558924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0" name="楕円 29"/>
          <p:cNvSpPr/>
          <p:nvPr/>
        </p:nvSpPr>
        <p:spPr bwMode="auto">
          <a:xfrm>
            <a:off x="7164288" y="609329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2" name="楕円 31"/>
          <p:cNvSpPr/>
          <p:nvPr/>
        </p:nvSpPr>
        <p:spPr bwMode="auto">
          <a:xfrm>
            <a:off x="8172400" y="35730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3" name="楕円 32"/>
          <p:cNvSpPr/>
          <p:nvPr/>
        </p:nvSpPr>
        <p:spPr bwMode="auto">
          <a:xfrm>
            <a:off x="8172400" y="40770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4" name="楕円 33"/>
          <p:cNvSpPr/>
          <p:nvPr/>
        </p:nvSpPr>
        <p:spPr bwMode="auto">
          <a:xfrm>
            <a:off x="8172400" y="45811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5" name="楕円 34"/>
          <p:cNvSpPr/>
          <p:nvPr/>
        </p:nvSpPr>
        <p:spPr bwMode="auto">
          <a:xfrm>
            <a:off x="8172400" y="508518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6" name="楕円 35"/>
          <p:cNvSpPr/>
          <p:nvPr/>
        </p:nvSpPr>
        <p:spPr bwMode="auto">
          <a:xfrm>
            <a:off x="8172400" y="558924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37" name="楕円 36"/>
          <p:cNvSpPr/>
          <p:nvPr/>
        </p:nvSpPr>
        <p:spPr bwMode="auto">
          <a:xfrm>
            <a:off x="8172400" y="609329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4" name="直線コネクタ 3"/>
          <p:cNvCxnSpPr>
            <a:stCxn id="2" idx="6"/>
            <a:endCxn id="32" idx="2"/>
          </p:cNvCxnSpPr>
          <p:nvPr/>
        </p:nvCxnSpPr>
        <p:spPr bwMode="auto">
          <a:xfrm>
            <a:off x="7380312" y="3681028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>
            <a:stCxn id="2" idx="5"/>
            <a:endCxn id="33" idx="1"/>
          </p:cNvCxnSpPr>
          <p:nvPr/>
        </p:nvCxnSpPr>
        <p:spPr bwMode="auto">
          <a:xfrm>
            <a:off x="7348676" y="3757404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>
            <a:stCxn id="26" idx="7"/>
            <a:endCxn id="32" idx="3"/>
          </p:cNvCxnSpPr>
          <p:nvPr/>
        </p:nvCxnSpPr>
        <p:spPr bwMode="auto">
          <a:xfrm flipV="1">
            <a:off x="7348676" y="3757404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線コネクタ 45"/>
          <p:cNvCxnSpPr>
            <a:stCxn id="26" idx="6"/>
            <a:endCxn id="34" idx="1"/>
          </p:cNvCxnSpPr>
          <p:nvPr/>
        </p:nvCxnSpPr>
        <p:spPr bwMode="auto">
          <a:xfrm>
            <a:off x="7380312" y="4185084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/>
          <p:cNvCxnSpPr>
            <a:stCxn id="2" idx="4"/>
            <a:endCxn id="34" idx="0"/>
          </p:cNvCxnSpPr>
          <p:nvPr/>
        </p:nvCxnSpPr>
        <p:spPr bwMode="auto">
          <a:xfrm>
            <a:off x="7272300" y="3789040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>
            <a:stCxn id="27" idx="7"/>
            <a:endCxn id="33" idx="3"/>
          </p:cNvCxnSpPr>
          <p:nvPr/>
        </p:nvCxnSpPr>
        <p:spPr bwMode="auto">
          <a:xfrm flipV="1">
            <a:off x="7348676" y="4261460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>
            <a:stCxn id="28" idx="7"/>
            <a:endCxn id="34" idx="2"/>
          </p:cNvCxnSpPr>
          <p:nvPr/>
        </p:nvCxnSpPr>
        <p:spPr bwMode="auto">
          <a:xfrm flipV="1">
            <a:off x="7348676" y="4689140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>
            <a:stCxn id="30" idx="6"/>
            <a:endCxn id="37" idx="2"/>
          </p:cNvCxnSpPr>
          <p:nvPr/>
        </p:nvCxnSpPr>
        <p:spPr bwMode="auto">
          <a:xfrm>
            <a:off x="7380312" y="6201308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>
            <a:stCxn id="29" idx="7"/>
            <a:endCxn id="35" idx="3"/>
          </p:cNvCxnSpPr>
          <p:nvPr/>
        </p:nvCxnSpPr>
        <p:spPr bwMode="auto">
          <a:xfrm flipV="1">
            <a:off x="7348676" y="5269572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コネクタ 62"/>
          <p:cNvCxnSpPr>
            <a:stCxn id="29" idx="6"/>
            <a:endCxn id="36" idx="2"/>
          </p:cNvCxnSpPr>
          <p:nvPr/>
        </p:nvCxnSpPr>
        <p:spPr bwMode="auto">
          <a:xfrm>
            <a:off x="7380312" y="5697252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コネクタ 63"/>
          <p:cNvCxnSpPr>
            <a:stCxn id="28" idx="6"/>
            <a:endCxn id="35" idx="2"/>
          </p:cNvCxnSpPr>
          <p:nvPr/>
        </p:nvCxnSpPr>
        <p:spPr bwMode="auto">
          <a:xfrm>
            <a:off x="7380312" y="5193196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30" idx="0"/>
            <a:endCxn id="35" idx="4"/>
          </p:cNvCxnSpPr>
          <p:nvPr/>
        </p:nvCxnSpPr>
        <p:spPr bwMode="auto">
          <a:xfrm flipV="1">
            <a:off x="7272300" y="5301208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直線コネクタ 87"/>
          <p:cNvCxnSpPr>
            <a:stCxn id="30" idx="7"/>
            <a:endCxn id="36" idx="3"/>
          </p:cNvCxnSpPr>
          <p:nvPr/>
        </p:nvCxnSpPr>
        <p:spPr bwMode="auto">
          <a:xfrm flipV="1">
            <a:off x="7348676" y="5773628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88"/>
          <p:cNvCxnSpPr>
            <a:stCxn id="29" idx="5"/>
            <a:endCxn id="37" idx="1"/>
          </p:cNvCxnSpPr>
          <p:nvPr/>
        </p:nvCxnSpPr>
        <p:spPr bwMode="auto">
          <a:xfrm>
            <a:off x="7348676" y="5773628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/>
          <p:cNvCxnSpPr>
            <a:stCxn id="27" idx="5"/>
            <a:endCxn id="35" idx="1"/>
          </p:cNvCxnSpPr>
          <p:nvPr/>
        </p:nvCxnSpPr>
        <p:spPr bwMode="auto">
          <a:xfrm>
            <a:off x="7348676" y="4765516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9398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Existence of Another Solution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424936" cy="1296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If there is another solution, there is always an alternating cycle for the perfect matching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dirty="0" smtClean="0"/>
              <a:t>By exchanging the edges along an alternating cycle, we can have another perfect matching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Then, how to find an alternating cycle?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/>
              <a:t>Orient edges from left to right for matching edges,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and the opposite to the others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 smtClean="0"/>
              <a:t>… then directed cycles and alternating cycles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correspond one to one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and thus can be found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O(|E|)</a:t>
            </a:r>
            <a:r>
              <a:rPr lang="en-US" altLang="ja-JP" sz="2400" dirty="0" smtClean="0"/>
              <a:t> time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楕円 38"/>
          <p:cNvSpPr/>
          <p:nvPr/>
        </p:nvSpPr>
        <p:spPr bwMode="auto">
          <a:xfrm>
            <a:off x="7380312" y="386104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1" name="楕円 40"/>
          <p:cNvSpPr/>
          <p:nvPr/>
        </p:nvSpPr>
        <p:spPr bwMode="auto">
          <a:xfrm>
            <a:off x="7380312" y="436510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2" name="楕円 41"/>
          <p:cNvSpPr/>
          <p:nvPr/>
        </p:nvSpPr>
        <p:spPr bwMode="auto">
          <a:xfrm>
            <a:off x="7380312" y="486916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4" name="楕円 43"/>
          <p:cNvSpPr/>
          <p:nvPr/>
        </p:nvSpPr>
        <p:spPr bwMode="auto">
          <a:xfrm>
            <a:off x="7380312" y="53732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5" name="楕円 44"/>
          <p:cNvSpPr/>
          <p:nvPr/>
        </p:nvSpPr>
        <p:spPr bwMode="auto">
          <a:xfrm>
            <a:off x="7380312" y="58772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7" name="楕円 46"/>
          <p:cNvSpPr/>
          <p:nvPr/>
        </p:nvSpPr>
        <p:spPr bwMode="auto">
          <a:xfrm>
            <a:off x="7380312" y="63813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48" name="楕円 47"/>
          <p:cNvSpPr/>
          <p:nvPr/>
        </p:nvSpPr>
        <p:spPr bwMode="auto">
          <a:xfrm>
            <a:off x="8388424" y="386104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0" name="楕円 49"/>
          <p:cNvSpPr/>
          <p:nvPr/>
        </p:nvSpPr>
        <p:spPr bwMode="auto">
          <a:xfrm>
            <a:off x="8388424" y="4365104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1" name="楕円 50"/>
          <p:cNvSpPr/>
          <p:nvPr/>
        </p:nvSpPr>
        <p:spPr bwMode="auto">
          <a:xfrm>
            <a:off x="8388424" y="4869160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2" name="楕円 51"/>
          <p:cNvSpPr/>
          <p:nvPr/>
        </p:nvSpPr>
        <p:spPr bwMode="auto">
          <a:xfrm>
            <a:off x="8388424" y="5373216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4" name="楕円 53"/>
          <p:cNvSpPr/>
          <p:nvPr/>
        </p:nvSpPr>
        <p:spPr bwMode="auto">
          <a:xfrm>
            <a:off x="8388424" y="5877272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sp>
        <p:nvSpPr>
          <p:cNvPr id="55" name="楕円 54"/>
          <p:cNvSpPr/>
          <p:nvPr/>
        </p:nvSpPr>
        <p:spPr bwMode="auto">
          <a:xfrm>
            <a:off x="8388424" y="6381328"/>
            <a:ext cx="216024" cy="2160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905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  <p:cxnSp>
        <p:nvCxnSpPr>
          <p:cNvPr id="57" name="直線コネクタ 56"/>
          <p:cNvCxnSpPr>
            <a:stCxn id="39" idx="6"/>
            <a:endCxn id="48" idx="2"/>
          </p:cNvCxnSpPr>
          <p:nvPr/>
        </p:nvCxnSpPr>
        <p:spPr bwMode="auto">
          <a:xfrm>
            <a:off x="7596336" y="3969060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>
            <a:stCxn id="39" idx="5"/>
            <a:endCxn id="50" idx="1"/>
          </p:cNvCxnSpPr>
          <p:nvPr/>
        </p:nvCxnSpPr>
        <p:spPr bwMode="auto">
          <a:xfrm>
            <a:off x="7564700" y="4045436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>
            <a:stCxn id="41" idx="7"/>
            <a:endCxn id="48" idx="3"/>
          </p:cNvCxnSpPr>
          <p:nvPr/>
        </p:nvCxnSpPr>
        <p:spPr bwMode="auto">
          <a:xfrm flipV="1">
            <a:off x="7564700" y="4045436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>
            <a:stCxn id="41" idx="6"/>
            <a:endCxn id="51" idx="1"/>
          </p:cNvCxnSpPr>
          <p:nvPr/>
        </p:nvCxnSpPr>
        <p:spPr bwMode="auto">
          <a:xfrm>
            <a:off x="7596336" y="4473116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コネクタ 64"/>
          <p:cNvCxnSpPr>
            <a:stCxn id="39" idx="4"/>
            <a:endCxn id="51" idx="0"/>
          </p:cNvCxnSpPr>
          <p:nvPr/>
        </p:nvCxnSpPr>
        <p:spPr bwMode="auto">
          <a:xfrm>
            <a:off x="7488324" y="4077072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コネクタ 65"/>
          <p:cNvCxnSpPr>
            <a:stCxn id="42" idx="7"/>
            <a:endCxn id="50" idx="3"/>
          </p:cNvCxnSpPr>
          <p:nvPr/>
        </p:nvCxnSpPr>
        <p:spPr bwMode="auto">
          <a:xfrm flipV="1">
            <a:off x="7564700" y="4549492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>
            <a:stCxn id="44" idx="7"/>
            <a:endCxn id="51" idx="2"/>
          </p:cNvCxnSpPr>
          <p:nvPr/>
        </p:nvCxnSpPr>
        <p:spPr bwMode="auto">
          <a:xfrm flipV="1">
            <a:off x="7564700" y="4977172"/>
            <a:ext cx="823724" cy="42768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線コネクタ 67"/>
          <p:cNvCxnSpPr>
            <a:stCxn id="47" idx="6"/>
            <a:endCxn id="55" idx="2"/>
          </p:cNvCxnSpPr>
          <p:nvPr/>
        </p:nvCxnSpPr>
        <p:spPr bwMode="auto">
          <a:xfrm>
            <a:off x="7596336" y="6489340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>
            <a:stCxn id="45" idx="7"/>
            <a:endCxn id="52" idx="3"/>
          </p:cNvCxnSpPr>
          <p:nvPr/>
        </p:nvCxnSpPr>
        <p:spPr bwMode="auto">
          <a:xfrm flipV="1">
            <a:off x="7564700" y="5557604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69"/>
          <p:cNvCxnSpPr>
            <a:stCxn id="45" idx="6"/>
            <a:endCxn id="54" idx="2"/>
          </p:cNvCxnSpPr>
          <p:nvPr/>
        </p:nvCxnSpPr>
        <p:spPr bwMode="auto">
          <a:xfrm>
            <a:off x="7596336" y="5985284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直線コネクタ 70"/>
          <p:cNvCxnSpPr>
            <a:stCxn id="44" idx="6"/>
            <a:endCxn id="52" idx="2"/>
          </p:cNvCxnSpPr>
          <p:nvPr/>
        </p:nvCxnSpPr>
        <p:spPr bwMode="auto">
          <a:xfrm>
            <a:off x="7596336" y="5481228"/>
            <a:ext cx="792088" cy="0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>
            <a:stCxn id="47" idx="0"/>
            <a:endCxn id="52" idx="4"/>
          </p:cNvCxnSpPr>
          <p:nvPr/>
        </p:nvCxnSpPr>
        <p:spPr bwMode="auto">
          <a:xfrm flipV="1">
            <a:off x="7488324" y="5589240"/>
            <a:ext cx="1008112" cy="792088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直線コネクタ 72"/>
          <p:cNvCxnSpPr>
            <a:stCxn id="47" idx="7"/>
            <a:endCxn id="54" idx="3"/>
          </p:cNvCxnSpPr>
          <p:nvPr/>
        </p:nvCxnSpPr>
        <p:spPr bwMode="auto">
          <a:xfrm flipV="1">
            <a:off x="7564700" y="6061660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線コネクタ 73"/>
          <p:cNvCxnSpPr>
            <a:stCxn id="45" idx="5"/>
            <a:endCxn id="55" idx="1"/>
          </p:cNvCxnSpPr>
          <p:nvPr/>
        </p:nvCxnSpPr>
        <p:spPr bwMode="auto">
          <a:xfrm>
            <a:off x="7564700" y="6061660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線コネクタ 74"/>
          <p:cNvCxnSpPr>
            <a:stCxn id="42" idx="5"/>
            <a:endCxn id="52" idx="1"/>
          </p:cNvCxnSpPr>
          <p:nvPr/>
        </p:nvCxnSpPr>
        <p:spPr bwMode="auto">
          <a:xfrm>
            <a:off x="7564700" y="5053548"/>
            <a:ext cx="855360" cy="351304"/>
          </a:xfrm>
          <a:prstGeom prst="line">
            <a:avLst/>
          </a:prstGeo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130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41438"/>
            <a:ext cx="9144000" cy="2163762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7184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2-6 Seeing Difficulty of</a:t>
            </a:r>
            <a:b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ja-JP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Binary Partition Algorithms</a:t>
            </a:r>
            <a:endParaRPr lang="ja-JP" altLang="en-US" sz="4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Divide and Conquer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1093516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Prune the brunch when we confirm non-existence of solution in descendants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</a:t>
            </a:r>
            <a:r>
              <a:rPr lang="en-US" altLang="ja-JP" sz="2400" dirty="0" smtClean="0"/>
              <a:t> accuracy and speed are the key</a:t>
            </a:r>
          </a:p>
          <a:p>
            <a:pPr algn="l" eaLnBrk="1" hangingPunct="1">
              <a:defRPr/>
            </a:pPr>
            <a:endParaRPr lang="en-US" altLang="ja-JP" sz="800" dirty="0" smtClean="0"/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dirty="0" smtClean="0"/>
              <a:t>If the pruning is exact, and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is </a:t>
            </a:r>
            <a:r>
              <a:rPr lang="en-US" altLang="ja-JP" sz="2400" dirty="0" err="1" smtClean="0"/>
              <a:t>polynomially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done,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anose="05000000000000000000" pitchFamily="2" charset="2"/>
              </a:rPr>
              <a:t></a:t>
            </a:r>
            <a:r>
              <a:rPr lang="en-US" altLang="ja-JP" sz="2400" dirty="0" smtClean="0"/>
              <a:t> polynomial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time delay</a:t>
            </a:r>
            <a:endParaRPr lang="ja-JP" altLang="en-US" sz="2400" dirty="0" smtClean="0"/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4376738" y="4713288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65" name="Freeform 5"/>
          <p:cNvSpPr>
            <a:spLocks/>
          </p:cNvSpPr>
          <p:nvPr/>
        </p:nvSpPr>
        <p:spPr bwMode="auto">
          <a:xfrm>
            <a:off x="2792413" y="4719638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1990" name="AutoShape 6"/>
          <p:cNvSpPr>
            <a:spLocks noChangeArrowheads="1"/>
          </p:cNvSpPr>
          <p:nvPr/>
        </p:nvSpPr>
        <p:spPr bwMode="auto">
          <a:xfrm>
            <a:off x="5637213" y="2414588"/>
            <a:ext cx="849312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　　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470275" y="5156200"/>
            <a:ext cx="5111750" cy="293688"/>
            <a:chOff x="2173" y="3161"/>
            <a:chExt cx="3220" cy="185"/>
          </a:xfrm>
        </p:grpSpPr>
        <p:sp>
          <p:nvSpPr>
            <p:cNvPr id="66580" name="Line 8"/>
            <p:cNvSpPr>
              <a:spLocks noChangeShapeType="1"/>
            </p:cNvSpPr>
            <p:nvPr/>
          </p:nvSpPr>
          <p:spPr bwMode="auto">
            <a:xfrm flipH="1">
              <a:off x="2173" y="3162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1" name="Line 9"/>
            <p:cNvSpPr>
              <a:spLocks noChangeShapeType="1"/>
            </p:cNvSpPr>
            <p:nvPr/>
          </p:nvSpPr>
          <p:spPr bwMode="auto">
            <a:xfrm>
              <a:off x="2445" y="3161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2" name="Line 10"/>
            <p:cNvSpPr>
              <a:spLocks noChangeShapeType="1"/>
            </p:cNvSpPr>
            <p:nvPr/>
          </p:nvSpPr>
          <p:spPr bwMode="auto">
            <a:xfrm flipH="1">
              <a:off x="3216" y="3163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3" name="Line 11"/>
            <p:cNvSpPr>
              <a:spLocks noChangeShapeType="1"/>
            </p:cNvSpPr>
            <p:nvPr/>
          </p:nvSpPr>
          <p:spPr bwMode="auto">
            <a:xfrm>
              <a:off x="3488" y="3162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4" name="Line 12"/>
            <p:cNvSpPr>
              <a:spLocks noChangeShapeType="1"/>
            </p:cNvSpPr>
            <p:nvPr/>
          </p:nvSpPr>
          <p:spPr bwMode="auto">
            <a:xfrm flipH="1">
              <a:off x="4168" y="3164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5" name="Line 13"/>
            <p:cNvSpPr>
              <a:spLocks noChangeShapeType="1"/>
            </p:cNvSpPr>
            <p:nvPr/>
          </p:nvSpPr>
          <p:spPr bwMode="auto">
            <a:xfrm>
              <a:off x="4440" y="3163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6" name="Line 14"/>
            <p:cNvSpPr>
              <a:spLocks noChangeShapeType="1"/>
            </p:cNvSpPr>
            <p:nvPr/>
          </p:nvSpPr>
          <p:spPr bwMode="auto">
            <a:xfrm flipH="1">
              <a:off x="4985" y="3165"/>
              <a:ext cx="136" cy="181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66587" name="Line 15"/>
            <p:cNvSpPr>
              <a:spLocks noChangeShapeType="1"/>
            </p:cNvSpPr>
            <p:nvPr/>
          </p:nvSpPr>
          <p:spPr bwMode="auto">
            <a:xfrm>
              <a:off x="5257" y="3164"/>
              <a:ext cx="136" cy="182"/>
            </a:xfrm>
            <a:prstGeom prst="lin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682001" name="AutoShape 17"/>
          <p:cNvSpPr>
            <a:spLocks noChangeArrowheads="1"/>
          </p:cNvSpPr>
          <p:nvPr/>
        </p:nvSpPr>
        <p:spPr bwMode="auto">
          <a:xfrm>
            <a:off x="3386138" y="4506913"/>
            <a:ext cx="849312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en-US" altLang="ja-JP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6569" name="Line 18"/>
          <p:cNvSpPr>
            <a:spLocks noChangeShapeType="1"/>
          </p:cNvSpPr>
          <p:nvPr/>
        </p:nvSpPr>
        <p:spPr bwMode="auto">
          <a:xfrm flipH="1">
            <a:off x="3973513" y="4076700"/>
            <a:ext cx="4318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03" name="AutoShape 19"/>
          <p:cNvSpPr>
            <a:spLocks noChangeArrowheads="1"/>
          </p:cNvSpPr>
          <p:nvPr/>
        </p:nvSpPr>
        <p:spPr bwMode="auto">
          <a:xfrm>
            <a:off x="4981575" y="4497388"/>
            <a:ext cx="1123950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82004" name="AutoShape 20"/>
          <p:cNvSpPr>
            <a:spLocks noChangeArrowheads="1"/>
          </p:cNvSpPr>
          <p:nvPr/>
        </p:nvSpPr>
        <p:spPr bwMode="auto">
          <a:xfrm>
            <a:off x="6248400" y="4513263"/>
            <a:ext cx="1095375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82005" name="AutoShape 21"/>
          <p:cNvSpPr>
            <a:spLocks noChangeArrowheads="1"/>
          </p:cNvSpPr>
          <p:nvPr/>
        </p:nvSpPr>
        <p:spPr bwMode="auto">
          <a:xfrm>
            <a:off x="7635875" y="4516438"/>
            <a:ext cx="1328738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6573" name="Line 22"/>
          <p:cNvSpPr>
            <a:spLocks noChangeShapeType="1"/>
          </p:cNvSpPr>
          <p:nvPr/>
        </p:nvSpPr>
        <p:spPr bwMode="auto">
          <a:xfrm flipH="1">
            <a:off x="6854825" y="4078288"/>
            <a:ext cx="287338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4" name="Line 23"/>
          <p:cNvSpPr>
            <a:spLocks noChangeShapeType="1"/>
          </p:cNvSpPr>
          <p:nvPr/>
        </p:nvSpPr>
        <p:spPr bwMode="auto">
          <a:xfrm>
            <a:off x="7716838" y="4078288"/>
            <a:ext cx="433387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5" name="Line 24"/>
          <p:cNvSpPr>
            <a:spLocks noChangeShapeType="1"/>
          </p:cNvSpPr>
          <p:nvPr/>
        </p:nvSpPr>
        <p:spPr bwMode="auto">
          <a:xfrm>
            <a:off x="5054600" y="4078288"/>
            <a:ext cx="358775" cy="28733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6" name="Line 38"/>
          <p:cNvSpPr>
            <a:spLocks noChangeShapeType="1"/>
          </p:cNvSpPr>
          <p:nvPr/>
        </p:nvSpPr>
        <p:spPr bwMode="auto">
          <a:xfrm flipH="1">
            <a:off x="5126038" y="3068638"/>
            <a:ext cx="4318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77" name="Line 39"/>
          <p:cNvSpPr>
            <a:spLocks noChangeShapeType="1"/>
          </p:cNvSpPr>
          <p:nvPr/>
        </p:nvSpPr>
        <p:spPr bwMode="auto">
          <a:xfrm>
            <a:off x="6637338" y="3070225"/>
            <a:ext cx="360362" cy="2873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24" name="AutoShape 40"/>
          <p:cNvSpPr>
            <a:spLocks noChangeArrowheads="1"/>
          </p:cNvSpPr>
          <p:nvPr/>
        </p:nvSpPr>
        <p:spPr bwMode="auto">
          <a:xfrm>
            <a:off x="4549775" y="3429000"/>
            <a:ext cx="576263" cy="512763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en-US" altLang="ja-JP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2025" name="AutoShape 41"/>
          <p:cNvSpPr>
            <a:spLocks noChangeArrowheads="1"/>
          </p:cNvSpPr>
          <p:nvPr/>
        </p:nvSpPr>
        <p:spPr bwMode="auto">
          <a:xfrm>
            <a:off x="6969125" y="3429000"/>
            <a:ext cx="877888" cy="515938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ja-JP" alt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</a:t>
            </a:r>
            <a:endParaRPr lang="en-US" altLang="ja-JP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Why Difficulty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052736"/>
            <a:ext cx="8424936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It is of course important to study on developing efficient binary search algorithms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/>
              <a:t>and, also seeking good problems, admit poly-time algorithms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However, for given problems, usually this direction is hard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we cannot find any good algorithm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then, we naturally want to know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“why it is difficult”</a:t>
            </a:r>
          </a:p>
          <a:p>
            <a:pPr eaLnBrk="1" hangingPunct="1">
              <a:buFontTx/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We don’t have any NP-completeness like complexity tool</a:t>
            </a:r>
            <a:endParaRPr lang="en-US" altLang="ja-JP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dualization hard is such a kind, but restricted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  <a:p>
            <a:pPr eaLnBrk="1" hangingPunct="1">
              <a:buNone/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dirty="0" smtClean="0"/>
              <a:t>Another way is to state that simple algorithm never work</a:t>
            </a:r>
          </a:p>
          <a:p>
            <a:pPr eaLnBrk="1" hangingPunct="1">
              <a:buNone/>
              <a:defRPr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Subproblem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 in the Same Analogy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836712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/>
              <a:t>W</a:t>
            </a:r>
            <a:r>
              <a:rPr lang="en-US" altLang="ja-JP" sz="2400" dirty="0" smtClean="0"/>
              <a:t>e often partition the problem into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solutions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 smtClean="0"/>
              <a:t>, and solution not including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e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(e is called pivot)</a:t>
            </a:r>
            <a:endParaRPr lang="en-US" altLang="ja-JP" sz="2400" b="1" dirty="0" smtClean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Easy case:</a:t>
            </a:r>
            <a:r>
              <a:rPr lang="en-US" altLang="ja-JP" sz="2400" dirty="0" smtClean="0"/>
              <a:t> both </a:t>
            </a:r>
            <a:r>
              <a:rPr lang="en-US" altLang="ja-JP" sz="2400" dirty="0" err="1" smtClean="0"/>
              <a:t>subproblem</a:t>
            </a:r>
            <a:r>
              <a:rPr lang="en-US" altLang="ja-JP" sz="2400" dirty="0" smtClean="0"/>
              <a:t> can be formulated in the same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analogy as the original problem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ex)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s-t</a:t>
            </a:r>
            <a:r>
              <a:rPr lang="en-US" altLang="ja-JP" sz="2400" dirty="0" smtClean="0"/>
              <a:t> path enumeration </a:t>
            </a:r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s’-t</a:t>
            </a:r>
            <a:r>
              <a:rPr lang="en-US" altLang="ja-JP" sz="2400" dirty="0" smtClean="0">
                <a:sym typeface="Wingdings" panose="05000000000000000000" pitchFamily="2" charset="2"/>
              </a:rPr>
              <a:t> path enumeration</a:t>
            </a:r>
          </a:p>
          <a:p>
            <a:pPr algn="l" eaLnBrk="1" hangingPunct="1">
              <a:defRPr/>
            </a:pPr>
            <a:r>
              <a:rPr lang="en-US" altLang="ja-JP" sz="2400" dirty="0">
                <a:sym typeface="Wingdings" panose="05000000000000000000" pitchFamily="2" charset="2"/>
              </a:rPr>
              <a:t> </a:t>
            </a:r>
            <a:r>
              <a:rPr lang="en-US" altLang="ja-JP" sz="2400" b="1" dirty="0">
                <a:solidFill>
                  <a:srgbClr val="006600"/>
                </a:solidFill>
              </a:rPr>
              <a:t>ex)</a:t>
            </a:r>
            <a:r>
              <a:rPr lang="en-US" altLang="ja-JP" sz="2400" dirty="0" smtClean="0">
                <a:sym typeface="Wingdings" panose="05000000000000000000" pitchFamily="2" charset="2"/>
              </a:rPr>
              <a:t> knapsack of set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X</a:t>
            </a:r>
            <a:r>
              <a:rPr lang="en-US" altLang="ja-JP" sz="2400" dirty="0" smtClean="0">
                <a:sym typeface="Wingdings" panose="05000000000000000000" pitchFamily="2" charset="2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ja-JP" sz="2400" dirty="0" smtClean="0">
                <a:sym typeface="Wingdings" panose="05000000000000000000" pitchFamily="2" charset="2"/>
              </a:rPr>
              <a:t>  knapsack of set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X-a</a:t>
            </a:r>
            <a:endParaRPr lang="en-US" altLang="ja-JP" sz="2400" b="1" dirty="0">
              <a:solidFill>
                <a:srgbClr val="0000FF"/>
              </a:solidFill>
            </a:endParaRP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Hard </a:t>
            </a:r>
            <a:r>
              <a:rPr lang="en-US" altLang="ja-JP" sz="2400" b="1" dirty="0">
                <a:solidFill>
                  <a:srgbClr val="006600"/>
                </a:solidFill>
              </a:rPr>
              <a:t>case: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one is not formulated in the same way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>
                <a:sym typeface="Wingdings" panose="05000000000000000000" pitchFamily="2" charset="2"/>
              </a:rPr>
              <a:t>enumerate maximal cliques including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v</a:t>
            </a: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anose="05000000000000000000" pitchFamily="2" charset="2"/>
              </a:rPr>
              <a:t>              (the same in the induced subgraph of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N(v)</a:t>
            </a:r>
            <a:r>
              <a:rPr lang="en-US" altLang="ja-JP" sz="2400" dirty="0" smtClean="0">
                <a:sym typeface="Wingdings" panose="05000000000000000000" pitchFamily="2" charset="2"/>
              </a:rPr>
              <a:t>)</a:t>
            </a:r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400" dirty="0" smtClean="0">
                <a:sym typeface="Wingdings" panose="05000000000000000000" pitchFamily="2" charset="2"/>
              </a:rPr>
              <a:t>enumerate maximal cliques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not</a:t>
            </a:r>
            <a:r>
              <a:rPr lang="en-US" altLang="ja-JP" sz="2400" dirty="0" smtClean="0">
                <a:sym typeface="Wingdings" panose="05000000000000000000" pitchFamily="2" charset="2"/>
              </a:rPr>
              <a:t> including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anose="05000000000000000000" pitchFamily="2" charset="2"/>
              </a:rPr>
              <a:t>v</a:t>
            </a:r>
            <a:endParaRPr lang="en-US" altLang="ja-JP" sz="2400" dirty="0" smtClean="0">
              <a:sym typeface="Wingdings" panose="05000000000000000000" pitchFamily="2" charset="2"/>
            </a:endParaRPr>
          </a:p>
          <a:p>
            <a:pPr algn="l" eaLnBrk="1" hangingPunct="1">
              <a:defRPr/>
            </a:pPr>
            <a:r>
              <a:rPr lang="en-US" altLang="ja-JP" sz="2400" dirty="0" smtClean="0">
                <a:sym typeface="Wingdings" panose="05000000000000000000" pitchFamily="2" charset="2"/>
              </a:rPr>
              <a:t>              (not formulated as clique enumeration)</a:t>
            </a:r>
            <a:endParaRPr lang="en-US" altLang="ja-JP" sz="2400" dirty="0" smtClean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943303" y="3725862"/>
            <a:ext cx="32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F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08428" y="4059237"/>
            <a:ext cx="1371600" cy="1096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7524328" y="4148137"/>
            <a:ext cx="914400" cy="79216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781503" y="4411662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X</a:t>
            </a:r>
          </a:p>
        </p:txBody>
      </p:sp>
      <p:sp>
        <p:nvSpPr>
          <p:cNvPr id="12" name="Rectangle 69"/>
          <p:cNvSpPr>
            <a:spLocks noChangeArrowheads="1"/>
          </p:cNvSpPr>
          <p:nvPr/>
        </p:nvSpPr>
        <p:spPr bwMode="auto">
          <a:xfrm>
            <a:off x="7308428" y="3140075"/>
            <a:ext cx="1371600" cy="936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Rectangle 68"/>
          <p:cNvSpPr>
            <a:spLocks noChangeArrowheads="1"/>
          </p:cNvSpPr>
          <p:nvPr/>
        </p:nvSpPr>
        <p:spPr bwMode="auto">
          <a:xfrm>
            <a:off x="7524328" y="3429000"/>
            <a:ext cx="914400" cy="7191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>
            <a:off x="6867103" y="4106862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" name="Text Box 66"/>
          <p:cNvSpPr txBox="1">
            <a:spLocks noChangeArrowheads="1"/>
          </p:cNvSpPr>
          <p:nvPr/>
        </p:nvSpPr>
        <p:spPr bwMode="auto">
          <a:xfrm>
            <a:off x="6660728" y="2971800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F</a:t>
            </a:r>
            <a:r>
              <a:rPr lang="en-US" altLang="ja-JP" sz="1600" dirty="0" smtClean="0"/>
              <a:t>1</a:t>
            </a:r>
            <a:r>
              <a:rPr lang="en-US" altLang="ja-JP" dirty="0"/>
              <a:t>　　　</a:t>
            </a:r>
            <a:r>
              <a:rPr lang="en-US" altLang="ja-JP" dirty="0" smtClean="0"/>
              <a:t>X</a:t>
            </a:r>
            <a:r>
              <a:rPr lang="en-US" altLang="ja-JP" sz="1600" dirty="0" smtClean="0"/>
              <a:t>1</a:t>
            </a:r>
            <a:endParaRPr lang="en-US" altLang="ja-JP" sz="1600" dirty="0"/>
          </a:p>
        </p:txBody>
      </p:sp>
      <p:sp>
        <p:nvSpPr>
          <p:cNvPr id="16" name="Text Box 67"/>
          <p:cNvSpPr txBox="1">
            <a:spLocks noChangeArrowheads="1"/>
          </p:cNvSpPr>
          <p:nvPr/>
        </p:nvSpPr>
        <p:spPr bwMode="auto">
          <a:xfrm>
            <a:off x="6732166" y="4724400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/>
              <a:t>F</a:t>
            </a:r>
            <a:r>
              <a:rPr lang="en-US" altLang="ja-JP" sz="1600" dirty="0" smtClean="0"/>
              <a:t>2</a:t>
            </a:r>
            <a:r>
              <a:rPr lang="en-US" altLang="ja-JP" dirty="0"/>
              <a:t>　　　</a:t>
            </a:r>
            <a:r>
              <a:rPr lang="en-US" altLang="ja-JP" dirty="0" smtClean="0"/>
              <a:t>X</a:t>
            </a:r>
            <a:r>
              <a:rPr lang="en-US" altLang="ja-JP" sz="1600" dirty="0" smtClean="0"/>
              <a:t>2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379318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Extension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1093516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In general, when we choose a vertex/element and partition the problem by inclusion/exclusion, the problem we have to solve is an extension problem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Extension Problem: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For an enumeration problem, sets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(to be included),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(to be excluded), determine whether there is a solution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to the enumeration problem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>
                <a:solidFill>
                  <a:srgbClr val="0000FF"/>
                </a:solidFill>
              </a:rPr>
              <a:t>⊆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r>
              <a:rPr lang="en-US" altLang="ja-JP" sz="2400" dirty="0"/>
              <a:t>and 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r>
              <a:rPr lang="ja-JP" altLang="en-US" sz="2400" b="1" dirty="0">
                <a:solidFill>
                  <a:srgbClr val="0000FF"/>
                </a:solidFill>
              </a:rPr>
              <a:t>∩ </a:t>
            </a:r>
            <a:r>
              <a:rPr lang="en-US" altLang="ja-JP" sz="2400" b="1" dirty="0">
                <a:solidFill>
                  <a:srgbClr val="0000FF"/>
                </a:solidFill>
              </a:rPr>
              <a:t>X =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∅</a:t>
            </a:r>
            <a:r>
              <a:rPr lang="en-US" altLang="ja-JP" sz="2400" dirty="0"/>
              <a:t>.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Even though the problem is hard in general,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/>
              <a:t>t</a:t>
            </a:r>
            <a:r>
              <a:rPr lang="en-US" altLang="ja-JP" sz="2400" dirty="0" smtClean="0"/>
              <a:t>here might be polynomial time binary partition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algorithm</a:t>
            </a:r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6845622" y="4653012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2" name="Line 10"/>
          <p:cNvSpPr>
            <a:spLocks noChangeShapeType="1"/>
          </p:cNvSpPr>
          <p:nvPr/>
        </p:nvSpPr>
        <p:spPr bwMode="auto">
          <a:xfrm flipH="1">
            <a:off x="7594922" y="5099099"/>
            <a:ext cx="215900" cy="2873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3" name="Line 11"/>
          <p:cNvSpPr>
            <a:spLocks noChangeShapeType="1"/>
          </p:cNvSpPr>
          <p:nvPr/>
        </p:nvSpPr>
        <p:spPr bwMode="auto">
          <a:xfrm>
            <a:off x="8026722" y="5097512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03" name="AutoShape 19"/>
          <p:cNvSpPr>
            <a:spLocks noChangeArrowheads="1"/>
          </p:cNvSpPr>
          <p:nvPr/>
        </p:nvSpPr>
        <p:spPr bwMode="auto">
          <a:xfrm>
            <a:off x="7450459" y="4437112"/>
            <a:ext cx="1123950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8669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Extension of </a:t>
            </a:r>
            <a:r>
              <a:rPr lang="en-US" altLang="ja-JP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st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-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path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1093516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Consider the extension problem on </a:t>
            </a:r>
            <a:r>
              <a:rPr lang="en-US" altLang="ja-JP" sz="2400" dirty="0" err="1" smtClean="0"/>
              <a:t>st</a:t>
            </a:r>
            <a:r>
              <a:rPr lang="en-US" altLang="ja-JP" sz="2400" dirty="0" smtClean="0"/>
              <a:t>-path 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Extension Problem for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st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-path:  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For a graph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G= (V, E)</a:t>
            </a:r>
            <a:r>
              <a:rPr lang="en-US" altLang="ja-JP" sz="2400" dirty="0" smtClean="0"/>
              <a:t>, vertices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t</a:t>
            </a:r>
            <a:r>
              <a:rPr lang="en-US" altLang="ja-JP" sz="2400" dirty="0" smtClean="0"/>
              <a:t>, vertex sets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,  determine whether there is an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-</a:t>
            </a:r>
            <a:r>
              <a:rPr lang="en-US" altLang="ja-JP" sz="2400" dirty="0" smtClean="0"/>
              <a:t>path passing through all edges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but none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Actually, it is known to be NP-complete (even in the case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X=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∅</a:t>
            </a:r>
            <a:r>
              <a:rPr lang="en-US" altLang="ja-JP" sz="2400" dirty="0" smtClean="0"/>
              <a:t>)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 </a:t>
            </a:r>
            <a:r>
              <a:rPr lang="en-US" altLang="ja-JP" sz="2400" dirty="0" smtClean="0"/>
              <a:t>Hamiltonian path problem can be reduced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anose="05000000000000000000" pitchFamily="2" charset="2"/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However, by carefully choosing the pivoting edge,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we can have polynomial time delay</a:t>
            </a:r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6845622" y="4653012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2" name="Line 10"/>
          <p:cNvSpPr>
            <a:spLocks noChangeShapeType="1"/>
          </p:cNvSpPr>
          <p:nvPr/>
        </p:nvSpPr>
        <p:spPr bwMode="auto">
          <a:xfrm flipH="1">
            <a:off x="7594922" y="5099099"/>
            <a:ext cx="215900" cy="2873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3" name="Line 11"/>
          <p:cNvSpPr>
            <a:spLocks noChangeShapeType="1"/>
          </p:cNvSpPr>
          <p:nvPr/>
        </p:nvSpPr>
        <p:spPr bwMode="auto">
          <a:xfrm>
            <a:off x="8026722" y="5097512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03" name="AutoShape 19"/>
          <p:cNvSpPr>
            <a:spLocks noChangeArrowheads="1"/>
          </p:cNvSpPr>
          <p:nvPr/>
        </p:nvSpPr>
        <p:spPr bwMode="auto">
          <a:xfrm>
            <a:off x="7450459" y="4437112"/>
            <a:ext cx="1123950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4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Extension of Maximal Clique 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1093516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Consider the extension problem on maximal clique 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Extension Problem for maximal clique:  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For a graph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G= (V, E)</a:t>
            </a:r>
            <a:r>
              <a:rPr lang="en-US" altLang="ja-JP" sz="2400" dirty="0" smtClean="0"/>
              <a:t>, vertex sets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, determine whether there is a maximal clique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>
                <a:solidFill>
                  <a:srgbClr val="0000FF"/>
                </a:solidFill>
              </a:rPr>
              <a:t>⊆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r>
              <a:rPr lang="en-US" altLang="ja-JP" sz="2400" dirty="0"/>
              <a:t>and 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r>
              <a:rPr lang="ja-JP" altLang="en-US" sz="2400" b="1" dirty="0">
                <a:solidFill>
                  <a:srgbClr val="0000FF"/>
                </a:solidFill>
              </a:rPr>
              <a:t>∩ </a:t>
            </a:r>
            <a:r>
              <a:rPr lang="en-US" altLang="ja-JP" sz="2400" b="1" dirty="0">
                <a:solidFill>
                  <a:srgbClr val="0000FF"/>
                </a:solidFill>
              </a:rPr>
              <a:t>X =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∅</a:t>
            </a:r>
            <a:r>
              <a:rPr lang="en-US" altLang="ja-JP" sz="2400" dirty="0"/>
              <a:t>.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Actually, it is known to be NP-complete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r>
              <a:rPr lang="en-US" altLang="ja-JP" sz="2400" dirty="0" smtClean="0"/>
              <a:t>Straightforward binary partition is difficult to design</a:t>
            </a:r>
            <a:endParaRPr lang="en-US" altLang="ja-JP" sz="2400" dirty="0"/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Different from </a:t>
            </a:r>
            <a:r>
              <a:rPr lang="en-US" altLang="ja-JP" sz="2400" dirty="0" err="1" smtClean="0"/>
              <a:t>st</a:t>
            </a:r>
            <a:r>
              <a:rPr lang="en-US" altLang="ja-JP" sz="2400" dirty="0" smtClean="0"/>
              <a:t>-path, it is hard to see some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properties that enables us to find some pivot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 vertex makes the extension problem easy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6845622" y="4653012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2" name="Line 10"/>
          <p:cNvSpPr>
            <a:spLocks noChangeShapeType="1"/>
          </p:cNvSpPr>
          <p:nvPr/>
        </p:nvSpPr>
        <p:spPr bwMode="auto">
          <a:xfrm flipH="1">
            <a:off x="7594922" y="5099099"/>
            <a:ext cx="215900" cy="2873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3" name="Line 11"/>
          <p:cNvSpPr>
            <a:spLocks noChangeShapeType="1"/>
          </p:cNvSpPr>
          <p:nvPr/>
        </p:nvSpPr>
        <p:spPr bwMode="auto">
          <a:xfrm>
            <a:off x="8026722" y="5097512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03" name="AutoShape 19"/>
          <p:cNvSpPr>
            <a:spLocks noChangeArrowheads="1"/>
          </p:cNvSpPr>
          <p:nvPr/>
        </p:nvSpPr>
        <p:spPr bwMode="auto">
          <a:xfrm>
            <a:off x="7450459" y="4437112"/>
            <a:ext cx="1123950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4635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08720"/>
            <a:ext cx="8712968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</a:t>
            </a:r>
            <a:r>
              <a:rPr lang="en-US" altLang="ja-JP" sz="2400" b="1" dirty="0" err="1" smtClean="0">
                <a:solidFill>
                  <a:srgbClr val="0000FF"/>
                </a:solidFill>
              </a:rPr>
              <a:t>st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-path, cycle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</a:rPr>
              <a:t>D. </a:t>
            </a:r>
            <a:r>
              <a:rPr lang="en-US" altLang="ja-JP" sz="2000" b="1" dirty="0" err="1" smtClean="0">
                <a:solidFill>
                  <a:srgbClr val="FF0000"/>
                </a:solidFill>
              </a:rPr>
              <a:t>Eppstein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, Finding the k Shortest Paths, FOCS94, 154-165 (1994)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D. B. Johnson, Finding All the Elementary Circuits of a Directed Graph,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     SIAM J. Comp. 4, 77-84 (1975)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R. C. Read and R. E. </a:t>
            </a:r>
            <a:r>
              <a:rPr lang="en-US" altLang="ja-JP" sz="2000" dirty="0" err="1" smtClean="0"/>
              <a:t>Tarjan</a:t>
            </a:r>
            <a:r>
              <a:rPr lang="en-US" altLang="ja-JP" sz="2000" dirty="0" smtClean="0"/>
              <a:t>, Bounds on Backtrack Algorithms for Listing Cycles, Paths, and Spanning Trees, Networks 5, 237-252 (1975)</a:t>
            </a:r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568952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000" b="1" dirty="0" smtClean="0">
                <a:solidFill>
                  <a:srgbClr val="0000FF"/>
                </a:solidFill>
              </a:rPr>
              <a:t>              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 Clique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E. A. </a:t>
            </a:r>
            <a:r>
              <a:rPr lang="en-US" altLang="ja-JP" sz="2000" dirty="0" err="1" smtClean="0"/>
              <a:t>Akkoyunlu</a:t>
            </a:r>
            <a:r>
              <a:rPr lang="en-US" altLang="ja-JP" sz="2000" dirty="0" smtClean="0"/>
              <a:t>, The Enumeration of Maximal Cliques of Large Graphs, SIAM J. Comp. 2,1-6 (1973)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D. S. Johnson, M. </a:t>
            </a:r>
            <a:r>
              <a:rPr lang="en-US" altLang="ja-JP" sz="2000" dirty="0" err="1" smtClean="0"/>
              <a:t>Yannakakis</a:t>
            </a:r>
            <a:r>
              <a:rPr lang="en-US" altLang="ja-JP" sz="2000" dirty="0" smtClean="0"/>
              <a:t>, and C. H. Papadimitriou, On Generating All Maximal Independent Sets, Info. Proc. </a:t>
            </a:r>
            <a:r>
              <a:rPr lang="en-US" altLang="ja-JP" sz="2000" dirty="0" err="1" smtClean="0"/>
              <a:t>Lett</a:t>
            </a:r>
            <a:r>
              <a:rPr lang="en-US" altLang="ja-JP" sz="2000" dirty="0" smtClean="0"/>
              <a:t>. 27, 119-123 (1988)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</a:t>
            </a:r>
            <a:r>
              <a:rPr lang="en-US" altLang="ja-JP" sz="2000" dirty="0" err="1" smtClean="0"/>
              <a:t>Kashiwabara</a:t>
            </a:r>
            <a:r>
              <a:rPr lang="en-US" altLang="ja-JP" sz="2000" dirty="0" smtClean="0"/>
              <a:t>, S. Masuda, K. Nakajima and T. Fujisawa, Generation of Maximum Independent Sets of a Bipartite Graph and Maximum Cliques of a Circular-Arc Graph, J. </a:t>
            </a:r>
            <a:r>
              <a:rPr lang="en-US" altLang="ja-JP" sz="2000" dirty="0" err="1" smtClean="0"/>
              <a:t>Algo</a:t>
            </a:r>
            <a:r>
              <a:rPr lang="en-US" altLang="ja-JP" sz="2000" dirty="0" smtClean="0"/>
              <a:t>. 13, 161-174 (1992)</a:t>
            </a:r>
          </a:p>
          <a:p>
            <a:pPr eaLnBrk="1" hangingPunct="1"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</a:rPr>
              <a:t>E. Tomita, A. Tanaka, H. Takahashi, The Worst-case Time Complexity for Generating all Maximal Cliques and computational experiments", Theoretical Computer Science 363, 28-42 (2006)</a:t>
            </a:r>
            <a:endParaRPr lang="ja-JP" altLang="ja-JP" sz="20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640960" cy="49530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altLang="ja-JP" sz="2400" b="1" dirty="0" smtClean="0">
                <a:solidFill>
                  <a:srgbClr val="0000FF"/>
                </a:solidFill>
              </a:rPr>
              <a:t>             Perfect Matching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b="1" dirty="0" smtClean="0">
                <a:solidFill>
                  <a:srgbClr val="FF0000"/>
                </a:solidFill>
              </a:rPr>
              <a:t>K. Fukuda and T. Matsui, Finding All the Perfect Matchings in Bipartite Graphs, Appl. Math. </a:t>
            </a:r>
            <a:r>
              <a:rPr lang="en-US" altLang="ja-JP" sz="2000" b="1" dirty="0" err="1" smtClean="0">
                <a:solidFill>
                  <a:srgbClr val="FF0000"/>
                </a:solidFill>
              </a:rPr>
              <a:t>Lett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. 7, 15-18 (1994).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K. Fukuda and T. Matsui, Finding All the Minimum Cost Perfect Matchings in Bipartite Graphs, Networks 22, 461-468 (1992)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C. R. </a:t>
            </a:r>
            <a:r>
              <a:rPr lang="en-US" altLang="ja-JP" sz="2000" dirty="0" err="1" smtClean="0"/>
              <a:t>Chegireddy</a:t>
            </a:r>
            <a:r>
              <a:rPr lang="en-US" altLang="ja-JP" sz="2000" dirty="0" smtClean="0"/>
              <a:t> and H. W. </a:t>
            </a:r>
            <a:r>
              <a:rPr lang="en-US" altLang="ja-JP" sz="2000" dirty="0" err="1" smtClean="0"/>
              <a:t>Hamacher</a:t>
            </a:r>
            <a:r>
              <a:rPr lang="en-US" altLang="ja-JP" sz="2000" dirty="0" smtClean="0"/>
              <a:t>, Algorithms for Finding K-best Perfect Matchings, Discrete Appl. Math. 18, 155-165 (1987)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000" dirty="0" smtClean="0"/>
              <a:t>T. Uno, Algorithms for Enumerating All Perfect, Maximum and Maximal Matchings in Bipartite Graphs, ISAAC97, LNCS 1350, 92-101 (1997)</a:t>
            </a:r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Uno, A Fast Algorithm for Enumerating Bipartite Perfect Matchings, ISAAC2001, LNCS 2223, 367-379 (2001)</a:t>
            </a:r>
            <a:endParaRPr lang="ja-JP" altLang="ja-JP" sz="2000" dirty="0" smtClean="0"/>
          </a:p>
          <a:p>
            <a:pPr eaLnBrk="1" hangingPunct="1">
              <a:buNone/>
              <a:defRPr/>
            </a:pPr>
            <a:r>
              <a:rPr lang="en-US" altLang="ja-JP" sz="2000" dirty="0" smtClean="0"/>
              <a:t>T. Uno, A Fast Algorithm for Enumerating Non-Bipartite Maximal Matchings, J. National Institute of Informatics 3, 89-97 (2001)</a:t>
            </a:r>
          </a:p>
          <a:p>
            <a:pPr eaLnBrk="1" hangingPunct="1">
              <a:buNone/>
              <a:defRPr/>
            </a:pPr>
            <a:endParaRPr lang="ja-JP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dirty="0" smtClean="0"/>
          </a:p>
          <a:p>
            <a:pPr eaLnBrk="1" hangingPunct="1">
              <a:buFontTx/>
              <a:buNone/>
              <a:defRPr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endParaRPr lang="en-US" altLang="ja-JP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340768"/>
            <a:ext cx="9144000" cy="216024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42950" lvl="0" indent="-742950" algn="ctr">
              <a:defRPr/>
            </a:pPr>
            <a:r>
              <a:rPr lang="en-US" altLang="ja-JP" sz="4000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/>
                <a:ea typeface="HGP創英角ﾎﾟｯﾌﾟ体"/>
                <a:cs typeface="+mj-cs"/>
              </a:rPr>
              <a:t>Exercises 2</a:t>
            </a:r>
          </a:p>
          <a:p>
            <a:pPr marL="742950" lvl="0" indent="-742950" algn="ctr">
              <a:defRPr/>
            </a:pPr>
            <a:endParaRPr lang="en-US" altLang="ja-JP" sz="4000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/>
              <a:ea typeface="HGP創英角ﾎﾟｯﾌﾟ体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Backtrack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568952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Explain why the algorithm </a:t>
            </a:r>
            <a:r>
              <a:rPr lang="en-US" altLang="ja-JP" sz="2400" b="1" dirty="0" err="1" smtClean="0">
                <a:solidFill>
                  <a:srgbClr val="006600"/>
                </a:solidFill>
              </a:rPr>
              <a:t>PathStartingS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 </a:t>
            </a:r>
            <a:r>
              <a:rPr lang="en-US" altLang="ja-JP" sz="2400" dirty="0">
                <a:sym typeface="Wingdings" pitchFamily="2" charset="2"/>
              </a:rPr>
              <a:t>does </a:t>
            </a:r>
            <a:r>
              <a:rPr lang="en-US" altLang="ja-JP" sz="2400" dirty="0" smtClean="0">
                <a:sym typeface="Wingdings" pitchFamily="2" charset="2"/>
              </a:rPr>
              <a:t>not produce a path passing through the same vertex twice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2-2.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Explain why the deletion of a vertex in step </a:t>
            </a:r>
            <a:r>
              <a:rPr lang="en-US" altLang="ja-JP" sz="2400" b="1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altLang="ja-JP" sz="2400" dirty="0" smtClean="0">
                <a:sym typeface="Wingdings" pitchFamily="2" charset="2"/>
              </a:rPr>
              <a:t> of the algorithm </a:t>
            </a:r>
            <a:r>
              <a:rPr lang="en-US" altLang="ja-JP" sz="2400" b="1" dirty="0" err="1">
                <a:solidFill>
                  <a:srgbClr val="006600"/>
                </a:solidFill>
              </a:rPr>
              <a:t>PathStartingS</a:t>
            </a:r>
            <a:r>
              <a:rPr lang="en-US" altLang="ja-JP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does not affect the other iterations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2-3.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Actually, </a:t>
            </a:r>
            <a:r>
              <a:rPr lang="en-US" altLang="ja-JP" sz="2400" dirty="0">
                <a:sym typeface="Wingdings" pitchFamily="2" charset="2"/>
              </a:rPr>
              <a:t>the algorithm </a:t>
            </a:r>
            <a:r>
              <a:rPr lang="en-US" altLang="ja-JP" sz="2400" b="1" dirty="0" err="1">
                <a:solidFill>
                  <a:srgbClr val="006600"/>
                </a:solidFill>
              </a:rPr>
              <a:t>PathStartingS</a:t>
            </a:r>
            <a:r>
              <a:rPr lang="en-US" altLang="ja-JP" sz="2400" b="1" dirty="0">
                <a:solidFill>
                  <a:srgbClr val="006600"/>
                </a:solidFill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takes only constant time for each iteration, except for the outputting process. Prove this.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2-4.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Give some example of independent set system (monotone sets)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2-5.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Give some example of </a:t>
            </a:r>
            <a:r>
              <a:rPr lang="en-US" altLang="ja-JP" sz="2400" dirty="0" smtClean="0">
                <a:sym typeface="Wingdings" pitchFamily="2" charset="2"/>
              </a:rPr>
              <a:t>problems in which backtracking algorithm  doesn’t have to care the duplications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576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Extension Problem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893" y="1093516"/>
            <a:ext cx="8558213" cy="495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Formally, to prune the branch (recursive call) we have to solve the following extension problem</a:t>
            </a:r>
          </a:p>
          <a:p>
            <a:pPr algn="l" eaLnBrk="1" hangingPunct="1">
              <a:defRPr/>
            </a:pPr>
            <a:endParaRPr lang="en-US" altLang="ja-JP" sz="2400" dirty="0" smtClean="0"/>
          </a:p>
          <a:p>
            <a:pPr algn="l" eaLnBrk="1" hangingPunct="1">
              <a:defRPr/>
            </a:pPr>
            <a:r>
              <a:rPr lang="en-US" altLang="ja-JP" sz="2400" b="1" dirty="0" smtClean="0">
                <a:solidFill>
                  <a:srgbClr val="006600"/>
                </a:solidFill>
              </a:rPr>
              <a:t>Extension Problem:</a:t>
            </a:r>
          </a:p>
          <a:p>
            <a:pPr algn="l" eaLnBrk="1" hangingPunct="1">
              <a:defRPr/>
            </a:pPr>
            <a:r>
              <a:rPr lang="en-US" altLang="ja-JP" sz="2400" dirty="0" smtClean="0"/>
              <a:t>For an enumeration problem, sets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en-US" altLang="ja-JP" sz="2400" dirty="0" smtClean="0"/>
              <a:t> (to be included), and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X</a:t>
            </a:r>
            <a:r>
              <a:rPr lang="en-US" altLang="ja-JP" sz="2400" dirty="0" smtClean="0"/>
              <a:t> (to be excluded), determine whether there is a solution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Z</a:t>
            </a:r>
            <a:r>
              <a:rPr lang="en-US" altLang="ja-JP" sz="2400" dirty="0" smtClean="0"/>
              <a:t> to the enumeration problem </a:t>
            </a:r>
            <a:r>
              <a:rPr lang="en-US" altLang="ja-JP" sz="2400" dirty="0" err="1" smtClean="0"/>
              <a:t>s.t.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S</a:t>
            </a:r>
            <a:r>
              <a:rPr lang="ja-JP" altLang="en-US" sz="2400" b="1" dirty="0">
                <a:solidFill>
                  <a:srgbClr val="0000FF"/>
                </a:solidFill>
              </a:rPr>
              <a:t>⊆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r>
              <a:rPr lang="en-US" altLang="ja-JP" sz="2400" dirty="0"/>
              <a:t>and </a:t>
            </a:r>
            <a:r>
              <a:rPr lang="en-US" altLang="ja-JP" sz="2400" b="1" dirty="0">
                <a:solidFill>
                  <a:srgbClr val="0000FF"/>
                </a:solidFill>
              </a:rPr>
              <a:t>Z </a:t>
            </a:r>
            <a:r>
              <a:rPr lang="ja-JP" altLang="en-US" sz="2400" b="1" dirty="0">
                <a:solidFill>
                  <a:srgbClr val="0000FF"/>
                </a:solidFill>
              </a:rPr>
              <a:t>∩ </a:t>
            </a:r>
            <a:r>
              <a:rPr lang="en-US" altLang="ja-JP" sz="2400" b="1" dirty="0">
                <a:solidFill>
                  <a:srgbClr val="0000FF"/>
                </a:solidFill>
              </a:rPr>
              <a:t>X = </a:t>
            </a:r>
            <a:r>
              <a:rPr lang="ja-JP" altLang="en-US" sz="2400" b="1" dirty="0" smtClean="0">
                <a:solidFill>
                  <a:srgbClr val="0000FF"/>
                </a:solidFill>
              </a:rPr>
              <a:t>∅</a:t>
            </a:r>
            <a:r>
              <a:rPr lang="en-US" altLang="ja-JP" sz="2400" dirty="0"/>
              <a:t>.</a:t>
            </a:r>
          </a:p>
          <a:p>
            <a:pPr algn="l" eaLnBrk="1" hangingPunct="1">
              <a:lnSpc>
                <a:spcPct val="90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If this problem can be solved efficiently,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altLang="ja-JP" sz="2400" dirty="0" smtClean="0"/>
              <a:t>the branch and bound algorithm works well</a:t>
            </a:r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6845622" y="4653012"/>
            <a:ext cx="1974850" cy="1949450"/>
          </a:xfrm>
          <a:custGeom>
            <a:avLst/>
            <a:gdLst>
              <a:gd name="T0" fmla="*/ 318 w 1244"/>
              <a:gd name="T1" fmla="*/ 0 h 1228"/>
              <a:gd name="T2" fmla="*/ 0 w 1244"/>
              <a:gd name="T3" fmla="*/ 1228 h 1228"/>
              <a:gd name="T4" fmla="*/ 1244 w 1244"/>
              <a:gd name="T5" fmla="*/ 1228 h 1228"/>
              <a:gd name="T6" fmla="*/ 953 w 1244"/>
              <a:gd name="T7" fmla="*/ 0 h 1228"/>
              <a:gd name="T8" fmla="*/ 318 w 1244"/>
              <a:gd name="T9" fmla="*/ 0 h 1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4"/>
              <a:gd name="T16" fmla="*/ 0 h 1228"/>
              <a:gd name="T17" fmla="*/ 1244 w 1244"/>
              <a:gd name="T18" fmla="*/ 1228 h 1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4" h="1228">
                <a:moveTo>
                  <a:pt x="318" y="0"/>
                </a:moveTo>
                <a:lnTo>
                  <a:pt x="0" y="1228"/>
                </a:lnTo>
                <a:lnTo>
                  <a:pt x="1244" y="1228"/>
                </a:lnTo>
                <a:lnTo>
                  <a:pt x="953" y="0"/>
                </a:lnTo>
                <a:lnTo>
                  <a:pt x="318" y="0"/>
                </a:lnTo>
                <a:close/>
              </a:path>
            </a:pathLst>
          </a:custGeom>
          <a:solidFill>
            <a:srgbClr val="99CCFF"/>
          </a:solidFill>
          <a:ln w="19050" cap="flat" cmpd="sng">
            <a:solidFill>
              <a:srgbClr val="008000"/>
            </a:solidFill>
            <a:prstDash val="solid"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2" name="Line 10"/>
          <p:cNvSpPr>
            <a:spLocks noChangeShapeType="1"/>
          </p:cNvSpPr>
          <p:nvPr/>
        </p:nvSpPr>
        <p:spPr bwMode="auto">
          <a:xfrm flipH="1">
            <a:off x="7594922" y="5099099"/>
            <a:ext cx="215900" cy="28733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6583" name="Line 11"/>
          <p:cNvSpPr>
            <a:spLocks noChangeShapeType="1"/>
          </p:cNvSpPr>
          <p:nvPr/>
        </p:nvSpPr>
        <p:spPr bwMode="auto">
          <a:xfrm>
            <a:off x="8026722" y="5097512"/>
            <a:ext cx="215900" cy="28892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682003" name="AutoShape 19"/>
          <p:cNvSpPr>
            <a:spLocks noChangeArrowheads="1"/>
          </p:cNvSpPr>
          <p:nvPr/>
        </p:nvSpPr>
        <p:spPr bwMode="auto">
          <a:xfrm>
            <a:off x="7450459" y="4437112"/>
            <a:ext cx="1123950" cy="515937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 </a:t>
            </a:r>
            <a:r>
              <a:rPr lang="ja-JP" alt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￢</a:t>
            </a:r>
            <a:r>
              <a:rPr lang="en-US" altLang="ja-JP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en-US" altLang="ja-JP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0506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Backtrack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64096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2-6.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backtracking algorithm for the following problem: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sequence of numbers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,…,a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altLang="ja-JP" sz="2400" dirty="0" smtClean="0">
                <a:sym typeface="Wingdings" pitchFamily="2" charset="2"/>
              </a:rPr>
              <a:t>, enumerate all its subsequence such that any two consecutive numbers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and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j</a:t>
            </a:r>
            <a:r>
              <a:rPr lang="en-US" altLang="ja-JP" sz="2400" dirty="0" smtClean="0">
                <a:sym typeface="Wingdings" pitchFamily="2" charset="2"/>
              </a:rPr>
              <a:t> satisfies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 &lt;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a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j</a:t>
            </a:r>
            <a:r>
              <a:rPr lang="en-US" altLang="ja-JP" sz="2400" dirty="0" smtClean="0">
                <a:sym typeface="Wingdings" pitchFamily="2" charset="2"/>
              </a:rPr>
              <a:t>.</a:t>
            </a: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2-7.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backtracking algorithm for the following problem: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set of points in a plane, a non-crossing graph is a graph whose vertex set is the point set, and its edge set is a set of segments whose ends are on the points, such that no two segments intersects except for their ends. Enumerate all non-crossing trees for given a point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Backtrack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64096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2-8.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backtracking algorithm for the following problem: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set of vectors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x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x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altLang="ja-JP" sz="2400" dirty="0" smtClean="0">
                <a:sym typeface="Wingdings" pitchFamily="2" charset="2"/>
              </a:rPr>
              <a:t> of composed of positive integers,   enumerate all sets of vectors such that their sum is no greater than given vector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b</a:t>
            </a:r>
            <a:r>
              <a:rPr lang="en-US" altLang="ja-JP" sz="2400" dirty="0" smtClean="0">
                <a:sym typeface="Wingdings" pitchFamily="2" charset="2"/>
              </a:rPr>
              <a:t>.  (subset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X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., </a:t>
            </a:r>
            <a:r>
              <a:rPr lang="el-GR" altLang="ja-JP" sz="2400" b="1" dirty="0" smtClean="0">
                <a:solidFill>
                  <a:srgbClr val="0000FF"/>
                </a:solidFill>
                <a:sym typeface="Wingdings" pitchFamily="2" charset="2"/>
              </a:rPr>
              <a:t>Σ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x</a:t>
            </a:r>
            <a:r>
              <a:rPr lang="ja-JP" altLang="en-US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∈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 X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≤  b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  <a:endParaRPr lang="en-US" altLang="ja-JP" sz="2400" b="1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/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2-9.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backtracking algorithm for the following problem: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set of rectangles and a square, enumerate all possible locations of the subset of the rectangles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 no two rectangles overlap.  The left-up corner of each rectangle has to be placed at an integer grid point, and the edges of rectangles has to axis parallel (so, 90 degree rotation is allowed).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Backtrack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9248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2-10.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backtrack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graph, enumerate all matchings of the graph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2-11.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backtrack algorithm for the following,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sequence of letters, enumerate all its subsequences that form </a:t>
            </a:r>
            <a:r>
              <a:rPr lang="en-US" altLang="ja-JP" sz="2400" dirty="0" smtClean="0"/>
              <a:t>palindromes, i.e., forming </a:t>
            </a:r>
            <a:r>
              <a:rPr lang="en-US" altLang="ja-JP" sz="2400" dirty="0" err="1" smtClean="0"/>
              <a:t>a,b,c</a:t>
            </a:r>
            <a:r>
              <a:rPr lang="en-US" altLang="ja-JP" sz="2400" dirty="0" smtClean="0"/>
              <a:t>,…,</a:t>
            </a:r>
            <a:r>
              <a:rPr lang="en-US" altLang="ja-JP" sz="2400" dirty="0" err="1" smtClean="0"/>
              <a:t>d,d</a:t>
            </a:r>
            <a:r>
              <a:rPr lang="en-US" altLang="ja-JP" sz="2400" dirty="0" smtClean="0"/>
              <a:t>,…,</a:t>
            </a:r>
            <a:r>
              <a:rPr lang="en-US" altLang="ja-JP" sz="2400" dirty="0" err="1" smtClean="0"/>
              <a:t>c,b,a</a:t>
            </a:r>
            <a:endParaRPr lang="en-US" altLang="ja-JP" sz="2400" dirty="0" smtClean="0"/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Partition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9248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2-12.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binary partition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set of points in a plane, enumerate all non-crossing spanning trees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-13.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binary partition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set of points in a plane, and two points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 sz="2400" dirty="0" smtClean="0">
                <a:sym typeface="Wingdings" pitchFamily="2" charset="2"/>
              </a:rPr>
              <a:t> and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ja-JP" sz="2400" dirty="0" smtClean="0">
                <a:sym typeface="Wingdings" pitchFamily="2" charset="2"/>
              </a:rPr>
              <a:t>, enumerate all non-crossing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 sz="2400" dirty="0" smtClean="0">
                <a:solidFill>
                  <a:srgbClr val="0000FF"/>
                </a:solidFill>
                <a:sym typeface="Wingdings" pitchFamily="2" charset="2"/>
              </a:rPr>
              <a:t>-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ja-JP" sz="2400" b="1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paths (simple paths whose ends are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 sz="2400" dirty="0" smtClean="0">
                <a:sym typeface="Wingdings" pitchFamily="2" charset="2"/>
              </a:rPr>
              <a:t> and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ja-JP" sz="2400" dirty="0" smtClean="0">
                <a:sym typeface="Wingdings" pitchFamily="2" charset="2"/>
              </a:rPr>
              <a:t>)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Binary Partition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9248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2-14. 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 two perfect matchings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en-US" altLang="ja-JP" sz="2400" dirty="0" smtClean="0"/>
              <a:t> and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M’ </a:t>
            </a:r>
            <a:r>
              <a:rPr lang="en-US" altLang="ja-JP" sz="2400" dirty="0" smtClean="0"/>
              <a:t>of a bipartite graph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G</a:t>
            </a:r>
            <a:r>
              <a:rPr lang="en-US" altLang="ja-JP" sz="2400" dirty="0" smtClean="0"/>
              <a:t>, the symmetric difference between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en-US" altLang="ja-JP" sz="2400" dirty="0" smtClean="0"/>
              <a:t> and 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M’</a:t>
            </a:r>
            <a:r>
              <a:rPr lang="en-US" altLang="ja-JP" sz="2400" dirty="0" smtClean="0"/>
              <a:t> is composed of disjoint cycles. Further, the symmetric difference between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en-US" altLang="ja-JP" sz="2400" dirty="0" smtClean="0"/>
              <a:t> and an alternating cycle in which edges of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 </a:t>
            </a:r>
            <a:r>
              <a:rPr lang="en-US" altLang="ja-JP" sz="2400" dirty="0" smtClean="0"/>
              <a:t>and edges not in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 </a:t>
            </a:r>
            <a:r>
              <a:rPr lang="en-US" altLang="ja-JP" sz="2400" dirty="0" smtClean="0"/>
              <a:t>appear alternatively results a perfect matching different from </a:t>
            </a:r>
            <a:r>
              <a:rPr lang="en-US" altLang="ja-JP" sz="2400" b="1" dirty="0" smtClean="0">
                <a:solidFill>
                  <a:srgbClr val="0000FF"/>
                </a:solidFill>
              </a:rPr>
              <a:t>M</a:t>
            </a:r>
            <a:r>
              <a:rPr lang="en-US" altLang="ja-JP" sz="2400" dirty="0" smtClean="0"/>
              <a:t>. Design a binary partition algorithm by using this fact.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-15.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binary partition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a given partial order, a chain is a sequence of elements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,…,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m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.,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e</a:t>
            </a:r>
            <a:r>
              <a:rPr lang="en-US" altLang="ja-JP" sz="2400" b="1" baseline="-25000" dirty="0" err="1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&lt; e</a:t>
            </a:r>
            <a:r>
              <a:rPr lang="en-US" altLang="ja-JP" sz="2400" b="1" baseline="-25000" dirty="0" smtClean="0">
                <a:solidFill>
                  <a:srgbClr val="0000FF"/>
                </a:solidFill>
                <a:sym typeface="Wingdings" pitchFamily="2" charset="2"/>
              </a:rPr>
              <a:t>i+1</a:t>
            </a:r>
            <a:r>
              <a:rPr lang="en-US" altLang="ja-JP" sz="2400" dirty="0" smtClean="0">
                <a:sym typeface="Wingdings" pitchFamily="2" charset="2"/>
              </a:rPr>
              <a:t> holds for any </a:t>
            </a:r>
            <a:r>
              <a:rPr lang="en-US" altLang="ja-JP" sz="2400" b="1" dirty="0" err="1" smtClean="0">
                <a:solidFill>
                  <a:srgbClr val="0000FF"/>
                </a:solidFill>
                <a:sym typeface="Wingdings" pitchFamily="2" charset="2"/>
              </a:rPr>
              <a:t>i</a:t>
            </a:r>
            <a:r>
              <a:rPr lang="en-US" altLang="ja-JP" sz="2400" dirty="0" smtClean="0">
                <a:sym typeface="Wingdings" pitchFamily="2" charset="2"/>
              </a:rPr>
              <a:t>. Enumerate all maximal chains that are included in no other chain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92480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2-16.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binary partition algorithm for the following,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a connected graph, a minimal cut is a partition of vertices such that the subgraphs induced by each group is connected. For given two vertices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 sz="2400" dirty="0" smtClean="0">
                <a:sym typeface="Wingdings" pitchFamily="2" charset="2"/>
              </a:rPr>
              <a:t> and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ja-JP" sz="2400" dirty="0" smtClean="0">
                <a:sym typeface="Wingdings" pitchFamily="2" charset="2"/>
              </a:rPr>
              <a:t>, enumerate all minimal cuts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 one component includes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s</a:t>
            </a:r>
            <a:r>
              <a:rPr lang="en-US" altLang="ja-JP" sz="2400" dirty="0" smtClean="0">
                <a:sym typeface="Wingdings" pitchFamily="2" charset="2"/>
              </a:rPr>
              <a:t> and not </a:t>
            </a:r>
            <a:r>
              <a:rPr lang="en-US" altLang="ja-JP" sz="2400" b="1" dirty="0" smtClean="0">
                <a:solidFill>
                  <a:srgbClr val="0000FF"/>
                </a:solidFill>
                <a:sym typeface="Wingdings" pitchFamily="2" charset="2"/>
              </a:rPr>
              <a:t>t</a:t>
            </a:r>
          </a:p>
          <a:p>
            <a:pPr eaLnBrk="1" hangingPunct="1">
              <a:buNone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-17.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Design a binary partition algorithm for the following problem, and analyze its time complexity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dirty="0" smtClean="0">
                <a:sym typeface="Wingdings" pitchFamily="2" charset="2"/>
              </a:rPr>
              <a:t>For given a graph such that each edge is colored, enumerate all matchings of the graph </a:t>
            </a:r>
            <a:r>
              <a:rPr lang="en-US" altLang="ja-JP" sz="2400" dirty="0" err="1" smtClean="0">
                <a:sym typeface="Wingdings" pitchFamily="2" charset="2"/>
              </a:rPr>
              <a:t>s.t</a:t>
            </a:r>
            <a:r>
              <a:rPr lang="en-US" altLang="ja-JP" sz="2400" dirty="0" smtClean="0">
                <a:sym typeface="Wingdings" pitchFamily="2" charset="2"/>
              </a:rPr>
              <a:t>. any two edges have different colors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solidFill>
            <a:srgbClr val="008000"/>
          </a:soli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Exercises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496944" cy="4953000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2-18.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Prove the NP-completeness of the extension problem of maximal clique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2-19.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Prove the NP-completeness of the extension problem of </a:t>
            </a:r>
            <a:r>
              <a:rPr lang="en-US" altLang="ja-JP" sz="2400" dirty="0" err="1" smtClean="0">
                <a:sym typeface="Wingdings" pitchFamily="2" charset="2"/>
              </a:rPr>
              <a:t>st</a:t>
            </a:r>
            <a:r>
              <a:rPr lang="en-US" altLang="ja-JP" sz="2400" dirty="0">
                <a:sym typeface="Wingdings" pitchFamily="2" charset="2"/>
              </a:rPr>
              <a:t>-</a:t>
            </a:r>
            <a:r>
              <a:rPr lang="en-US" altLang="ja-JP" sz="2400" dirty="0" smtClean="0">
                <a:sym typeface="Wingdings" pitchFamily="2" charset="2"/>
              </a:rPr>
              <a:t>path </a:t>
            </a:r>
            <a:endParaRPr lang="en-US" altLang="ja-JP" sz="2400" dirty="0"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  <a:sym typeface="Wingdings" pitchFamily="2" charset="2"/>
              </a:rPr>
              <a:t>2-20.</a:t>
            </a:r>
            <a:r>
              <a:rPr lang="en-US" altLang="ja-JP" sz="2400" b="1" dirty="0" smtClean="0">
                <a:solidFill>
                  <a:srgbClr val="0000FF"/>
                </a:solidFill>
                <a:latin typeface="Times New Roman" pitchFamily="18" charset="0"/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dirty="0" smtClean="0">
                <a:sym typeface="Wingdings" pitchFamily="2" charset="2"/>
              </a:rPr>
              <a:t> </a:t>
            </a:r>
            <a:r>
              <a:rPr lang="en-US" altLang="ja-JP" sz="2400" dirty="0">
                <a:sym typeface="Wingdings" pitchFamily="2" charset="2"/>
              </a:rPr>
              <a:t>Prove the NP-completeness of the extension problem of </a:t>
            </a:r>
            <a:r>
              <a:rPr lang="en-US" altLang="ja-JP" sz="2400" dirty="0" smtClean="0">
                <a:sym typeface="Wingdings" pitchFamily="2" charset="2"/>
              </a:rPr>
              <a:t>minimal dominating set (equivalent to minimal set covering, hypergraph transversal, dualization of monotone Boolean formula)</a:t>
            </a: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 smtClean="0">
              <a:sym typeface="Wingdings" pitchFamily="2" charset="2"/>
            </a:endParaRPr>
          </a:p>
          <a:p>
            <a:pPr eaLnBrk="1" hangingPunct="1">
              <a:buNone/>
            </a:pPr>
            <a:endParaRPr lang="en-US" altLang="ja-JP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37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(1)</a:t>
            </a: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　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Enumerate Combinations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545137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err="1" smtClean="0"/>
              <a:t>Enum</a:t>
            </a:r>
            <a:r>
              <a:rPr lang="en-US" altLang="ja-JP" sz="2400" dirty="0" smtClean="0"/>
              <a:t>. all combinations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 </a:t>
            </a:r>
            <a:r>
              <a:rPr lang="en-US" altLang="ja-JP" sz="2400" dirty="0" smtClean="0"/>
              <a:t>determine variable values recursively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/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Only “3. check of being a solution” is needed. 1. is not necessary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Fast if check in 1 is of high accuracy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700808"/>
            <a:ext cx="6552728" cy="367240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Enum1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X </a:t>
            </a:r>
            <a:r>
              <a:rPr lang="en-US" altLang="ja-JP" dirty="0" smtClean="0"/>
              <a:t>:set of all determined values,</a:t>
            </a:r>
            <a:r>
              <a:rPr lang="ja-JP" altLang="en-US" dirty="0" smtClean="0"/>
              <a:t>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/>
              <a:t>: index)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/>
              <a:t>if  </a:t>
            </a:r>
            <a:r>
              <a:rPr lang="en-US" altLang="ja-JP" dirty="0" smtClean="0"/>
              <a:t>no solution includes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 return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 </a:t>
            </a:r>
            <a:r>
              <a:rPr lang="en-US" altLang="ja-JP" b="1" dirty="0" err="1" smtClean="0">
                <a:solidFill>
                  <a:srgbClr val="0000FF"/>
                </a:solidFill>
              </a:rPr>
              <a:t>i</a:t>
            </a:r>
            <a:r>
              <a:rPr lang="en-US" altLang="ja-JP" dirty="0" smtClean="0"/>
              <a:t>  &gt; maximum index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dirty="0" smtClean="0"/>
              <a:t>     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is a solution</a:t>
            </a:r>
            <a:r>
              <a:rPr lang="ja-JP" altLang="en-US" dirty="0" smtClean="0"/>
              <a:t>  </a:t>
            </a:r>
            <a:r>
              <a:rPr lang="en-US" altLang="ja-JP" b="1" dirty="0" smtClean="0"/>
              <a:t>then output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/>
              <a:t>else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en-US" altLang="ja-JP" b="1" dirty="0" smtClean="0"/>
              <a:t>   for </a:t>
            </a:r>
            <a:r>
              <a:rPr lang="en-US" altLang="ja-JP" dirty="0" smtClean="0"/>
              <a:t>each</a:t>
            </a:r>
            <a:r>
              <a:rPr lang="en-US" altLang="ja-JP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e</a:t>
            </a:r>
            <a:r>
              <a:rPr lang="en-US" altLang="ja-JP" b="1" dirty="0" smtClean="0"/>
              <a:t> in </a:t>
            </a:r>
            <a:r>
              <a:rPr lang="en-US" altLang="ja-JP" dirty="0" smtClean="0"/>
              <a:t>values which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i</a:t>
            </a:r>
            <a:r>
              <a:rPr lang="en-US" altLang="ja-JP" b="1" dirty="0" smtClean="0"/>
              <a:t> </a:t>
            </a:r>
            <a:r>
              <a:rPr lang="en-US" altLang="ja-JP" dirty="0" smtClean="0"/>
              <a:t>can take</a:t>
            </a:r>
            <a:r>
              <a:rPr lang="ja-JP" altLang="en-US" b="1" dirty="0" smtClean="0"/>
              <a:t> 　</a:t>
            </a:r>
            <a:endParaRPr lang="en-US" altLang="ja-JP" b="1" dirty="0" smtClean="0"/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</a:t>
            </a:r>
            <a:r>
              <a:rPr lang="en-US" altLang="ja-JP" b="1" dirty="0" smtClean="0"/>
              <a:t>        call </a:t>
            </a: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Enum1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ja-JP" altLang="en-US" b="1" dirty="0" smtClean="0">
                <a:solidFill>
                  <a:srgbClr val="0000FF"/>
                </a:solidFill>
              </a:rPr>
              <a:t>∪</a:t>
            </a:r>
            <a:r>
              <a:rPr lang="en-US" altLang="ja-JP" b="1" dirty="0" smtClean="0">
                <a:solidFill>
                  <a:srgbClr val="0000FF"/>
                </a:solidFill>
              </a:rPr>
              <a:t>(x</a:t>
            </a:r>
            <a:r>
              <a:rPr lang="en-US" altLang="ja-JP" b="1" baseline="-25000" dirty="0" smtClean="0">
                <a:solidFill>
                  <a:srgbClr val="0000FF"/>
                </a:solidFill>
              </a:rPr>
              <a:t>i </a:t>
            </a:r>
            <a:r>
              <a:rPr lang="en-US" altLang="ja-JP" b="1" dirty="0" smtClean="0">
                <a:solidFill>
                  <a:srgbClr val="0000FF"/>
                </a:solidFill>
              </a:rPr>
              <a:t>=e)</a:t>
            </a:r>
            <a:r>
              <a:rPr lang="en-US" altLang="ja-JP" dirty="0" smtClean="0"/>
              <a:t>, </a:t>
            </a:r>
            <a:r>
              <a:rPr lang="en-US" altLang="ja-JP" b="1" dirty="0" smtClean="0">
                <a:solidFill>
                  <a:srgbClr val="0000FF"/>
                </a:solidFill>
              </a:rPr>
              <a:t>i+1</a:t>
            </a:r>
            <a:r>
              <a:rPr lang="en-US" altLang="ja-JP" dirty="0" smtClean="0"/>
              <a:t>)</a:t>
            </a:r>
            <a:endParaRPr lang="en-US" altLang="ja-JP" b="1" dirty="0" smtClean="0"/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</a:t>
            </a:r>
            <a:r>
              <a:rPr lang="en-US" altLang="ja-JP" b="1" dirty="0" smtClean="0"/>
              <a:t> end for</a:t>
            </a:r>
          </a:p>
        </p:txBody>
      </p:sp>
      <p:sp>
        <p:nvSpPr>
          <p:cNvPr id="2" name="角丸四角形吹き出し 1"/>
          <p:cNvSpPr/>
          <p:nvPr/>
        </p:nvSpPr>
        <p:spPr bwMode="auto">
          <a:xfrm>
            <a:off x="6588224" y="2960948"/>
            <a:ext cx="1512168" cy="972108"/>
          </a:xfrm>
          <a:prstGeom prst="wedgeRoundRectCallout">
            <a:avLst>
              <a:gd name="adj1" fmla="val -124749"/>
              <a:gd name="adj2" fmla="val -87789"/>
              <a:gd name="adj3" fmla="val 16667"/>
            </a:avLst>
          </a:prstGeom>
          <a:solidFill>
            <a:srgbClr val="FFFFCC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charset="-128"/>
              </a:rPr>
              <a:t>Extension problem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(2): Enumerate Patterns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052513"/>
            <a:ext cx="8569325" cy="5329237"/>
          </a:xfrm>
        </p:spPr>
        <p:txBody>
          <a:bodyPr/>
          <a:lstStyle/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 avoid isomorphic solutions, incremental generation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ja-JP" altLang="en-US" sz="2400" dirty="0" smtClean="0"/>
              <a:t>　　　　　　　　　　　　　　　　　　</a:t>
            </a:r>
            <a:r>
              <a:rPr lang="en-US" altLang="ja-JP" sz="2400" dirty="0" smtClean="0"/>
              <a:t>(for graphs, matrix, sequences,…)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Only designs of 3. and 4. are necessary</a:t>
            </a:r>
          </a:p>
          <a:p>
            <a:pPr algn="l" eaLnBrk="1" hangingPunct="1">
              <a:lnSpc>
                <a:spcPct val="95000"/>
              </a:lnSpc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Efficient if check in 2. is fast and of high accuracy</a:t>
            </a:r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dirty="0" smtClean="0"/>
          </a:p>
          <a:p>
            <a:pPr algn="l" eaLnBrk="1" hangingPunct="1">
              <a:lnSpc>
                <a:spcPct val="95000"/>
              </a:lnSpc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 eaLnBrk="1" hangingPunct="1">
              <a:lnSpc>
                <a:spcPct val="95000"/>
              </a:lnSpc>
              <a:defRPr/>
            </a:pPr>
            <a:endParaRPr lang="ja-JP" alt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55576" y="2132856"/>
            <a:ext cx="8064896" cy="316835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19050">
            <a:solidFill>
              <a:srgbClr val="990033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defRPr/>
            </a:pPr>
            <a:r>
              <a:rPr lang="en-US" altLang="ja-JP" b="1" dirty="0" smtClean="0"/>
              <a:t>Global variable</a:t>
            </a:r>
            <a:r>
              <a:rPr lang="en-US" altLang="ja-JP" dirty="0" smtClean="0"/>
              <a:t>: </a:t>
            </a:r>
            <a:r>
              <a:rPr lang="ja-JP" altLang="en-US" dirty="0" smtClean="0"/>
              <a:t> </a:t>
            </a:r>
            <a:r>
              <a:rPr lang="en-US" altLang="ja-JP" dirty="0" smtClean="0"/>
              <a:t>database</a:t>
            </a:r>
            <a:r>
              <a:rPr lang="ja-JP" altLang="en-US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D := </a:t>
            </a:r>
            <a:r>
              <a:rPr lang="en-US" altLang="ja-JP" b="1" dirty="0" smtClean="0">
                <a:solidFill>
                  <a:srgbClr val="0000FF"/>
                </a:solidFill>
                <a:latin typeface="+mn-ea"/>
                <a:ea typeface="+mn-ea"/>
              </a:rPr>
              <a:t>φ</a:t>
            </a:r>
            <a:endParaRPr lang="en-US" altLang="ja-JP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  <a:ea typeface="+mn-ea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Enum2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: pattern)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dirty="0" smtClean="0"/>
              <a:t>insert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to </a:t>
            </a:r>
            <a:r>
              <a:rPr lang="en-US" altLang="ja-JP" b="1" dirty="0" smtClean="0">
                <a:solidFill>
                  <a:srgbClr val="0000FF"/>
                </a:solidFill>
              </a:rPr>
              <a:t>D</a:t>
            </a:r>
            <a:endParaRPr lang="en-US" altLang="ja-JP" dirty="0" smtClean="0"/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b="1" dirty="0" smtClean="0"/>
              <a:t>if  </a:t>
            </a:r>
            <a:r>
              <a:rPr lang="en-US" altLang="ja-JP" dirty="0" smtClean="0"/>
              <a:t>no solution includes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 return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en-US" altLang="ja-JP" dirty="0" smtClean="0"/>
              <a:t> </a:t>
            </a:r>
            <a:r>
              <a:rPr lang="en-US" altLang="ja-JP" b="1" dirty="0" smtClean="0"/>
              <a:t>if</a:t>
            </a:r>
            <a:r>
              <a:rPr lang="en-US" altLang="ja-JP" dirty="0" smtClean="0"/>
              <a:t> 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r>
              <a:rPr lang="en-US" altLang="ja-JP" dirty="0" smtClean="0"/>
              <a:t> is a solution </a:t>
            </a:r>
            <a:r>
              <a:rPr lang="ja-JP" altLang="en-US" dirty="0" smtClean="0"/>
              <a:t> </a:t>
            </a:r>
            <a:r>
              <a:rPr lang="en-US" altLang="ja-JP" b="1" dirty="0" smtClean="0"/>
              <a:t>then output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ja-JP" b="1" dirty="0" smtClean="0"/>
              <a:t>for </a:t>
            </a:r>
            <a:r>
              <a:rPr lang="en-US" altLang="ja-JP" dirty="0" smtClean="0"/>
              <a:t>each </a:t>
            </a:r>
            <a:r>
              <a:rPr lang="en-US" altLang="ja-JP" b="1" dirty="0" smtClean="0">
                <a:solidFill>
                  <a:srgbClr val="0000FF"/>
                </a:solidFill>
              </a:rPr>
              <a:t>X’ </a:t>
            </a:r>
            <a:r>
              <a:rPr lang="en-US" altLang="ja-JP" dirty="0" smtClean="0"/>
              <a:t>obtained by adding an element to </a:t>
            </a:r>
            <a:r>
              <a:rPr lang="en-US" altLang="ja-JP" b="1" dirty="0" smtClean="0">
                <a:solidFill>
                  <a:srgbClr val="0000FF"/>
                </a:solidFill>
              </a:rPr>
              <a:t>X</a:t>
            </a:r>
            <a:endParaRPr lang="en-US" altLang="ja-JP" b="1" dirty="0" smtClean="0"/>
          </a:p>
          <a:p>
            <a:pPr>
              <a:spcBef>
                <a:spcPts val="600"/>
              </a:spcBef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</a:t>
            </a:r>
            <a:r>
              <a:rPr lang="en-US" altLang="ja-JP" b="1" dirty="0" smtClean="0"/>
              <a:t>        if </a:t>
            </a:r>
            <a:r>
              <a:rPr lang="en-US" altLang="ja-JP" dirty="0" smtClean="0"/>
              <a:t>none of </a:t>
            </a:r>
            <a:r>
              <a:rPr lang="en-US" altLang="ja-JP" b="1" dirty="0" smtClean="0">
                <a:solidFill>
                  <a:srgbClr val="0000FF"/>
                </a:solidFill>
              </a:rPr>
              <a:t>D </a:t>
            </a:r>
            <a:r>
              <a:rPr lang="en-US" altLang="ja-JP" dirty="0" smtClean="0"/>
              <a:t>is isomorphic to</a:t>
            </a:r>
            <a:r>
              <a:rPr lang="ja-JP" altLang="en-US" b="1" dirty="0" smtClean="0"/>
              <a:t> </a:t>
            </a:r>
            <a:r>
              <a:rPr lang="en-US" altLang="ja-JP" b="1" dirty="0" smtClean="0">
                <a:solidFill>
                  <a:srgbClr val="0000FF"/>
                </a:solidFill>
              </a:rPr>
              <a:t>X’ </a:t>
            </a:r>
            <a:r>
              <a:rPr lang="en-US" altLang="ja-JP" b="1" dirty="0" smtClean="0"/>
              <a:t>then call </a:t>
            </a: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Enum2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b="1" dirty="0" smtClean="0">
                <a:solidFill>
                  <a:srgbClr val="0000FF"/>
                </a:solidFill>
              </a:rPr>
              <a:t>X’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Basic Enumeration Algorithms</a:t>
            </a:r>
            <a:endParaRPr lang="ja-JP" alt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47800"/>
            <a:ext cx="8353177" cy="45735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Since fundamental, construction scheme is also simple</a:t>
            </a: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sz="2400" dirty="0" smtClean="0"/>
              <a:t>On the other hand, not so many variations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backtracking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</a:t>
            </a:r>
            <a:r>
              <a:rPr lang="en-US" altLang="ja-JP" sz="2400" dirty="0" smtClean="0"/>
              <a:t>depth-first search with lexicographic ordering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  <a:sym typeface="Wingdings" pitchFamily="2" charset="2"/>
              </a:rPr>
              <a:t>binary partition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</a:t>
            </a:r>
            <a:r>
              <a:rPr lang="en-US" altLang="ja-JP" sz="2400" dirty="0" smtClean="0"/>
              <a:t>branch &amp; bound like recursive partition algorithm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  +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en-US" altLang="ja-JP" sz="2400" b="1" dirty="0" smtClean="0">
                <a:solidFill>
                  <a:srgbClr val="006600"/>
                </a:solidFill>
              </a:rPr>
              <a:t>reverse search</a:t>
            </a: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        </a:t>
            </a:r>
            <a:r>
              <a:rPr lang="en-US" altLang="ja-JP" sz="2400" dirty="0" smtClean="0"/>
              <a:t>search on traversal tree defined by parent-child 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いつもの">
      <a:majorFont>
        <a:latin typeface="HGP創英角ﾎﾟｯﾌﾟ体"/>
        <a:ea typeface="HGP創英角ﾎﾟｯﾌﾟ体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1905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charset="-128"/>
          </a:defRPr>
        </a:defPPr>
      </a:lstStyle>
    </a:spDef>
    <a:lnDef>
      <a:spPr bwMode="auto">
        <a:gradFill rotWithShape="1">
          <a:gsLst>
            <a:gs pos="0">
              <a:srgbClr val="006600"/>
            </a:gs>
            <a:gs pos="100000">
              <a:srgbClr val="008000"/>
            </a:gs>
          </a:gsLst>
          <a:lin ang="5400000" scaled="1"/>
        </a:gra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41611</TotalTime>
  <Words>5282</Words>
  <Application>Microsoft Office PowerPoint</Application>
  <PresentationFormat>画面に合わせる (4:3)</PresentationFormat>
  <Paragraphs>910</Paragraphs>
  <Slides>66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66</vt:i4>
      </vt:variant>
    </vt:vector>
  </HeadingPairs>
  <TitlesOfParts>
    <vt:vector size="72" baseType="lpstr">
      <vt:lpstr>HGP創英角ﾎﾟｯﾌﾟ体</vt:lpstr>
      <vt:lpstr>ＭＳ Ｐゴシック</vt:lpstr>
      <vt:lpstr>ＭＳ Ｐ明朝</vt:lpstr>
      <vt:lpstr>Times New Roman</vt:lpstr>
      <vt:lpstr>Wingdings</vt:lpstr>
      <vt:lpstr>標準デザイン</vt:lpstr>
      <vt:lpstr>Output Sensitive Enumeration</vt:lpstr>
      <vt:lpstr>2-1  Branch and Bound</vt:lpstr>
      <vt:lpstr>Brute-force Algorithm</vt:lpstr>
      <vt:lpstr>Divide and Conquer</vt:lpstr>
      <vt:lpstr>Divide and Conquer</vt:lpstr>
      <vt:lpstr>Extension Problem</vt:lpstr>
      <vt:lpstr>(1)　Enumerate Combinations</vt:lpstr>
      <vt:lpstr>(2): Enumerate Patterns</vt:lpstr>
      <vt:lpstr>Basic Enumeration Algorithms</vt:lpstr>
      <vt:lpstr>2-2  Backtracking </vt:lpstr>
      <vt:lpstr>Backtracking</vt:lpstr>
      <vt:lpstr>Duplication</vt:lpstr>
      <vt:lpstr>Why OK?</vt:lpstr>
      <vt:lpstr>General Backtracking</vt:lpstr>
      <vt:lpstr>Framework of Backtracking</vt:lpstr>
      <vt:lpstr>Pseudo Code for Backtracking</vt:lpstr>
      <vt:lpstr>Feasible Solutions to Knapsack Problem</vt:lpstr>
      <vt:lpstr>Code for Knapsack</vt:lpstr>
      <vt:lpstr>Simple Case</vt:lpstr>
      <vt:lpstr>Algorithm for Paths Starting at s</vt:lpstr>
      <vt:lpstr>2-3  Maximal by Backtracking </vt:lpstr>
      <vt:lpstr>Maximal Solutions</vt:lpstr>
      <vt:lpstr>Straightforward Method</vt:lpstr>
      <vt:lpstr>Knapsack Maximals </vt:lpstr>
      <vt:lpstr>Partial Pruning</vt:lpstr>
      <vt:lpstr>Maximal: Shift a Solution to the End</vt:lpstr>
      <vt:lpstr>Pseudo Code</vt:lpstr>
      <vt:lpstr>           Specialized to Clique   </vt:lpstr>
      <vt:lpstr>2-4  Binary Partition for st-path</vt:lpstr>
      <vt:lpstr>Binary Partition</vt:lpstr>
      <vt:lpstr>Time Complexity</vt:lpstr>
      <vt:lpstr>Time Complexity</vt:lpstr>
      <vt:lpstr>Binary Partition of st-paths</vt:lpstr>
      <vt:lpstr>Child Problems on st-paths</vt:lpstr>
      <vt:lpstr>Choosing Valid Edge</vt:lpstr>
      <vt:lpstr>Time Complexity</vt:lpstr>
      <vt:lpstr>Pseudo Code for st-paths</vt:lpstr>
      <vt:lpstr>Better Algorithm</vt:lpstr>
      <vt:lpstr>Pseudo Program Code</vt:lpstr>
      <vt:lpstr>2-5  Binary Partition General Scheme</vt:lpstr>
      <vt:lpstr>A Simple Description </vt:lpstr>
      <vt:lpstr>Using Certificate</vt:lpstr>
      <vt:lpstr>With Strong Extension</vt:lpstr>
      <vt:lpstr>2-5  Binary Partition Perfect Matching</vt:lpstr>
      <vt:lpstr>Bipartite Perfect Matching </vt:lpstr>
      <vt:lpstr>Bipartite Perfect Matching </vt:lpstr>
      <vt:lpstr>Bipartite Perfect Matching </vt:lpstr>
      <vt:lpstr>Existence of Another Solution</vt:lpstr>
      <vt:lpstr>2-6 Seeing Difficulty of  Binary Partition Algorithms</vt:lpstr>
      <vt:lpstr>Why Difficulty</vt:lpstr>
      <vt:lpstr>Subproblem in the Same Analogy</vt:lpstr>
      <vt:lpstr>Extension Problem</vt:lpstr>
      <vt:lpstr>Extension of st-path </vt:lpstr>
      <vt:lpstr>Extension of Maximal Clique </vt:lpstr>
      <vt:lpstr>References</vt:lpstr>
      <vt:lpstr>References</vt:lpstr>
      <vt:lpstr>References</vt:lpstr>
      <vt:lpstr>PowerPoint プレゼンテーション</vt:lpstr>
      <vt:lpstr>Backtrack</vt:lpstr>
      <vt:lpstr>Backtrack</vt:lpstr>
      <vt:lpstr>Backtrack</vt:lpstr>
      <vt:lpstr>Backtrack</vt:lpstr>
      <vt:lpstr>Binary Partition</vt:lpstr>
      <vt:lpstr>Binary Partition</vt:lpstr>
      <vt:lpstr>Exercises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宇野毅明</cp:lastModifiedBy>
  <cp:revision>983</cp:revision>
  <dcterms:created xsi:type="dcterms:W3CDTF">1601-01-01T00:00:00Z</dcterms:created>
  <dcterms:modified xsi:type="dcterms:W3CDTF">2018-06-11T06:46:40Z</dcterms:modified>
</cp:coreProperties>
</file>