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338" r:id="rId2"/>
    <p:sldId id="380" r:id="rId3"/>
    <p:sldId id="283" r:id="rId4"/>
    <p:sldId id="286" r:id="rId5"/>
    <p:sldId id="342" r:id="rId6"/>
    <p:sldId id="343" r:id="rId7"/>
    <p:sldId id="413" r:id="rId8"/>
    <p:sldId id="344" r:id="rId9"/>
    <p:sldId id="345" r:id="rId10"/>
    <p:sldId id="348" r:id="rId11"/>
    <p:sldId id="349" r:id="rId12"/>
    <p:sldId id="351" r:id="rId13"/>
    <p:sldId id="354" r:id="rId14"/>
    <p:sldId id="353" r:id="rId15"/>
    <p:sldId id="355" r:id="rId16"/>
    <p:sldId id="422" r:id="rId17"/>
    <p:sldId id="460" r:id="rId18"/>
    <p:sldId id="423" r:id="rId19"/>
    <p:sldId id="424" r:id="rId20"/>
    <p:sldId id="425" r:id="rId21"/>
    <p:sldId id="426" r:id="rId22"/>
    <p:sldId id="427" r:id="rId23"/>
    <p:sldId id="429" r:id="rId24"/>
    <p:sldId id="431" r:id="rId25"/>
    <p:sldId id="445" r:id="rId26"/>
    <p:sldId id="432" r:id="rId27"/>
    <p:sldId id="433" r:id="rId28"/>
    <p:sldId id="434" r:id="rId29"/>
    <p:sldId id="435" r:id="rId30"/>
    <p:sldId id="438" r:id="rId31"/>
    <p:sldId id="439" r:id="rId32"/>
    <p:sldId id="440" r:id="rId33"/>
    <p:sldId id="441" r:id="rId34"/>
    <p:sldId id="461" r:id="rId35"/>
    <p:sldId id="443" r:id="rId36"/>
    <p:sldId id="444" r:id="rId37"/>
    <p:sldId id="446" r:id="rId38"/>
    <p:sldId id="447" r:id="rId39"/>
    <p:sldId id="448" r:id="rId40"/>
    <p:sldId id="449" r:id="rId41"/>
    <p:sldId id="450" r:id="rId42"/>
    <p:sldId id="458" r:id="rId43"/>
    <p:sldId id="459" r:id="rId44"/>
    <p:sldId id="462" r:id="rId45"/>
    <p:sldId id="428" r:id="rId46"/>
    <p:sldId id="451" r:id="rId47"/>
    <p:sldId id="453" r:id="rId48"/>
    <p:sldId id="457" r:id="rId49"/>
    <p:sldId id="454" r:id="rId50"/>
    <p:sldId id="456" r:id="rId51"/>
    <p:sldId id="409" r:id="rId52"/>
    <p:sldId id="365" r:id="rId53"/>
    <p:sldId id="371" r:id="rId54"/>
    <p:sldId id="372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5" autoAdjust="0"/>
    <p:restoredTop sz="94656" autoAdjust="0"/>
  </p:normalViewPr>
  <p:slideViewPr>
    <p:cSldViewPr>
      <p:cViewPr varScale="1">
        <p:scale>
          <a:sx n="105" d="100"/>
          <a:sy n="105" d="100"/>
        </p:scale>
        <p:origin x="14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7F8E67-90AC-40AD-8304-7C067103EF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14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7F8E67-90AC-40AD-8304-7C067103EFF8}" type="slidenum">
              <a:rPr lang="ja-JP" altLang="en-US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894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3958A-8B37-4D98-BE6A-D7BCE97A3EE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39AFF-9929-4690-8873-65A9F80814C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84CCF-EA0A-4FC7-991F-283FCE69FEF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3A39-BC2D-4582-866B-9A78B5F0B2A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C7AE9-C5C7-4AD4-A25F-ED24BF470C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F4113-6657-459C-BC75-9A34894563D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C822C-DBA2-401F-98C3-213AB95B899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DDE0A-E86E-4406-BB92-8F7E6F8F3EE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5AC7-00CB-4063-B38A-5511BCD29B1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7F2B7-DF97-4E86-AD54-B6B083E0BAA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06326-81D6-4869-9CA9-E190EDC3DEB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C0C7572-3BD4-4592-B552-51AB70357E7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 Sensitive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077072"/>
            <a:ext cx="7344816" cy="1910878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Framework</a:t>
            </a:r>
          </a:p>
          <a:p>
            <a:pPr eaLnBrk="1" hangingPunct="1"/>
            <a:r>
              <a:rPr lang="en-US" altLang="ja-JP" sz="2800" dirty="0" smtClean="0"/>
              <a:t>Maximal Clique</a:t>
            </a:r>
          </a:p>
          <a:p>
            <a:pPr eaLnBrk="1" hangingPunct="1"/>
            <a:r>
              <a:rPr lang="en-US" altLang="ja-JP" sz="2800" dirty="0" smtClean="0"/>
              <a:t>Pseudo Clique (Dense Subgraph)</a:t>
            </a:r>
          </a:p>
          <a:p>
            <a:pPr eaLnBrk="1" hangingPunct="1"/>
            <a:r>
              <a:rPr lang="en-US" altLang="ja-JP" sz="2800" dirty="0" smtClean="0"/>
              <a:t>Base </a:t>
            </a:r>
            <a:r>
              <a:rPr lang="en-US" altLang="ja-JP" sz="2800" dirty="0"/>
              <a:t>of Polytope</a:t>
            </a:r>
          </a:p>
          <a:p>
            <a:pPr eaLnBrk="1" hangingPunct="1">
              <a:buNone/>
            </a:pPr>
            <a:endParaRPr lang="en-US" altLang="ja-JP" sz="28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060848"/>
            <a:ext cx="9144000" cy="1584176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altLang="ja-JP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4. </a:t>
            </a:r>
            <a:r>
              <a:rPr lang="en-US" altLang="ja-JP" sz="4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Reverse Search</a:t>
            </a:r>
          </a:p>
          <a:p>
            <a:pPr lvl="0" algn="ctr">
              <a:defRPr/>
            </a:pPr>
            <a:r>
              <a:rPr lang="en-US" altLang="ja-JP" sz="3200" kern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C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lique</a:t>
            </a:r>
            <a:r>
              <a:rPr kumimoji="1" lang="en-US" altLang="ja-JP" sz="32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1" lang="en-US" altLang="ja-JP" sz="3200" b="0" i="0" u="none" strike="noStrike" kern="0" cap="none" spc="0" normalizeH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&amp; </a:t>
            </a:r>
            <a:r>
              <a:rPr kumimoji="1" lang="en-US" altLang="ja-JP" sz="3200" b="0" i="0" u="none" strike="noStrike" kern="0" cap="none" spc="0" normalizeH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Others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Freeform 2"/>
          <p:cNvSpPr>
            <a:spLocks/>
          </p:cNvSpPr>
          <p:nvPr/>
        </p:nvSpPr>
        <p:spPr bwMode="auto">
          <a:xfrm>
            <a:off x="6432550" y="1989138"/>
            <a:ext cx="2316163" cy="1643062"/>
          </a:xfrm>
          <a:custGeom>
            <a:avLst/>
            <a:gdLst/>
            <a:ahLst/>
            <a:cxnLst>
              <a:cxn ang="0">
                <a:pos x="74" y="812"/>
              </a:cxn>
              <a:cxn ang="0">
                <a:pos x="122" y="323"/>
              </a:cxn>
              <a:cxn ang="0">
                <a:pos x="641" y="54"/>
              </a:cxn>
              <a:cxn ang="0">
                <a:pos x="1217" y="83"/>
              </a:cxn>
              <a:cxn ang="0">
                <a:pos x="1451" y="552"/>
              </a:cxn>
              <a:cxn ang="0">
                <a:pos x="1169" y="939"/>
              </a:cxn>
              <a:cxn ang="0">
                <a:pos x="564" y="1014"/>
              </a:cxn>
              <a:cxn ang="0">
                <a:pos x="74" y="812"/>
              </a:cxn>
            </a:cxnLst>
            <a:rect l="0" t="0" r="r" b="b"/>
            <a:pathLst>
              <a:path w="1459" h="1035">
                <a:moveTo>
                  <a:pt x="74" y="812"/>
                </a:moveTo>
                <a:cubicBezTo>
                  <a:pt x="0" y="697"/>
                  <a:pt x="28" y="449"/>
                  <a:pt x="122" y="323"/>
                </a:cubicBezTo>
                <a:cubicBezTo>
                  <a:pt x="216" y="197"/>
                  <a:pt x="459" y="94"/>
                  <a:pt x="641" y="54"/>
                </a:cubicBezTo>
                <a:cubicBezTo>
                  <a:pt x="823" y="14"/>
                  <a:pt x="1082" y="0"/>
                  <a:pt x="1217" y="83"/>
                </a:cubicBezTo>
                <a:cubicBezTo>
                  <a:pt x="1352" y="166"/>
                  <a:pt x="1459" y="409"/>
                  <a:pt x="1451" y="552"/>
                </a:cubicBezTo>
                <a:cubicBezTo>
                  <a:pt x="1443" y="695"/>
                  <a:pt x="1317" y="862"/>
                  <a:pt x="1169" y="939"/>
                </a:cubicBezTo>
                <a:cubicBezTo>
                  <a:pt x="1021" y="1016"/>
                  <a:pt x="746" y="1035"/>
                  <a:pt x="564" y="1014"/>
                </a:cubicBezTo>
                <a:cubicBezTo>
                  <a:pt x="382" y="993"/>
                  <a:pt x="148" y="927"/>
                  <a:pt x="74" y="812"/>
                </a:cubicBezTo>
                <a:close/>
              </a:path>
            </a:pathLst>
          </a:custGeom>
          <a:solidFill>
            <a:srgbClr val="FFCC99"/>
          </a:solidFill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72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50824" y="1125538"/>
            <a:ext cx="8281615" cy="4967287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Real-world graphs are usually sparse, thus clique sizes are small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On the other hand, large cliques also exist</a:t>
            </a:r>
          </a:p>
          <a:p>
            <a:pPr algn="l"/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/>
              <a:t> #cliques explodes</a:t>
            </a:r>
          </a:p>
          <a:p>
            <a:pPr algn="l"/>
            <a:endParaRPr lang="ja-JP" altLang="en-US" sz="2400" dirty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Enumeration of maximal ones looks better</a:t>
            </a:r>
          </a:p>
          <a:p>
            <a:pPr algn="l"/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number reduces to 1/10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1/1000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no information loss (any clique is included in some maximal)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maximal cliques are complete in some sense, and</a:t>
            </a:r>
          </a:p>
          <a:p>
            <a:pPr algn="l"/>
            <a:r>
              <a:rPr lang="en-US" altLang="ja-JP" sz="2400" dirty="0" smtClean="0"/>
              <a:t>      non-</a:t>
            </a:r>
            <a:r>
              <a:rPr lang="en-US" altLang="ja-JP" sz="2400" dirty="0" err="1" smtClean="0"/>
              <a:t>maximals</a:t>
            </a:r>
            <a:r>
              <a:rPr lang="en-US" altLang="ja-JP" sz="2400" dirty="0" smtClean="0"/>
              <a:t> are incomplete, thus good for modeling</a:t>
            </a:r>
          </a:p>
        </p:txBody>
      </p:sp>
      <p:sp>
        <p:nvSpPr>
          <p:cNvPr id="30720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Motivations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36" name="Text Box 36"/>
          <p:cNvSpPr txBox="1">
            <a:spLocks noChangeArrowheads="1"/>
          </p:cNvSpPr>
          <p:nvPr/>
        </p:nvSpPr>
        <p:spPr bwMode="auto">
          <a:xfrm>
            <a:off x="7080250" y="2938463"/>
            <a:ext cx="1308100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Clique</a:t>
            </a: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 on the Search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6862" y="1125538"/>
            <a:ext cx="5571281" cy="309555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Maximal cliques are tops of the mountains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Impossible to move to each other, only with simple operation</a:t>
            </a:r>
          </a:p>
          <a:p>
            <a:pPr algn="l">
              <a:lnSpc>
                <a:spcPct val="90000"/>
              </a:lnSpc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No maximal near by start</a:t>
            </a:r>
          </a:p>
          <a:p>
            <a:pPr algn="l">
              <a:lnSpc>
                <a:spcPct val="90000"/>
              </a:lnSpc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… Backtrack doesn’t work…</a:t>
            </a:r>
          </a:p>
          <a:p>
            <a:pPr algn="l">
              <a:lnSpc>
                <a:spcPct val="90000"/>
              </a:lnSpc>
            </a:pPr>
            <a:endParaRPr lang="ja-JP" altLang="en-US" sz="2400" dirty="0"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endParaRPr lang="ja-JP" altLang="en-US" sz="2200" dirty="0"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endParaRPr lang="en-US" altLang="ja-JP" sz="2400" dirty="0"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28" name="Freeform 4"/>
          <p:cNvSpPr>
            <a:spLocks/>
          </p:cNvSpPr>
          <p:nvPr/>
        </p:nvSpPr>
        <p:spPr bwMode="auto">
          <a:xfrm>
            <a:off x="5269805" y="3399184"/>
            <a:ext cx="3367088" cy="1935163"/>
          </a:xfrm>
          <a:custGeom>
            <a:avLst/>
            <a:gdLst/>
            <a:ahLst/>
            <a:cxnLst>
              <a:cxn ang="0">
                <a:pos x="0" y="326"/>
              </a:cxn>
              <a:cxn ang="0">
                <a:pos x="243" y="38"/>
              </a:cxn>
              <a:cxn ang="0">
                <a:pos x="511" y="288"/>
              </a:cxn>
              <a:cxn ang="0">
                <a:pos x="857" y="9"/>
              </a:cxn>
              <a:cxn ang="0">
                <a:pos x="1097" y="288"/>
              </a:cxn>
              <a:cxn ang="0">
                <a:pos x="1433" y="0"/>
              </a:cxn>
              <a:cxn ang="0">
                <a:pos x="1635" y="345"/>
              </a:cxn>
              <a:cxn ang="0">
                <a:pos x="1951" y="67"/>
              </a:cxn>
              <a:cxn ang="0">
                <a:pos x="2121" y="259"/>
              </a:cxn>
              <a:cxn ang="0">
                <a:pos x="1039" y="1219"/>
              </a:cxn>
              <a:cxn ang="0">
                <a:pos x="0" y="326"/>
              </a:cxn>
            </a:cxnLst>
            <a:rect l="0" t="0" r="r" b="b"/>
            <a:pathLst>
              <a:path w="2121" h="1219">
                <a:moveTo>
                  <a:pt x="0" y="326"/>
                </a:moveTo>
                <a:lnTo>
                  <a:pt x="243" y="38"/>
                </a:lnTo>
                <a:lnTo>
                  <a:pt x="511" y="288"/>
                </a:lnTo>
                <a:lnTo>
                  <a:pt x="857" y="9"/>
                </a:lnTo>
                <a:lnTo>
                  <a:pt x="1097" y="288"/>
                </a:lnTo>
                <a:lnTo>
                  <a:pt x="1433" y="0"/>
                </a:lnTo>
                <a:lnTo>
                  <a:pt x="1635" y="345"/>
                </a:lnTo>
                <a:lnTo>
                  <a:pt x="1951" y="67"/>
                </a:lnTo>
                <a:lnTo>
                  <a:pt x="2121" y="259"/>
                </a:lnTo>
                <a:lnTo>
                  <a:pt x="1039" y="1219"/>
                </a:lnTo>
                <a:lnTo>
                  <a:pt x="0" y="326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8229" name="Text Box 5"/>
          <p:cNvSpPr txBox="1">
            <a:spLocks noChangeArrowheads="1"/>
          </p:cNvSpPr>
          <p:nvPr/>
        </p:nvSpPr>
        <p:spPr bwMode="auto">
          <a:xfrm>
            <a:off x="6685855" y="3980209"/>
            <a:ext cx="1087455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cliques</a:t>
            </a:r>
            <a:endParaRPr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30" name="AutoShape 6"/>
          <p:cNvSpPr>
            <a:spLocks noChangeArrowheads="1"/>
          </p:cNvSpPr>
          <p:nvPr/>
        </p:nvSpPr>
        <p:spPr bwMode="auto">
          <a:xfrm>
            <a:off x="4931668" y="1892647"/>
            <a:ext cx="3960812" cy="3455987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232" name="Text Box 8"/>
          <p:cNvSpPr txBox="1">
            <a:spLocks noChangeArrowheads="1"/>
          </p:cNvSpPr>
          <p:nvPr/>
        </p:nvSpPr>
        <p:spPr bwMode="auto">
          <a:xfrm>
            <a:off x="6660232" y="1412776"/>
            <a:ext cx="108226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111…1</a:t>
            </a:r>
            <a:endParaRPr lang="en-US" altLang="ja-JP" dirty="0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6814443" y="5420072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/>
              <a:t>000…0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534918" y="3330922"/>
            <a:ext cx="2951162" cy="288925"/>
            <a:chOff x="3198" y="1887"/>
            <a:chExt cx="1859" cy="182"/>
          </a:xfrm>
        </p:grpSpPr>
        <p:sp>
          <p:nvSpPr>
            <p:cNvPr id="308234" name="Oval 10"/>
            <p:cNvSpPr>
              <a:spLocks noChangeArrowheads="1"/>
            </p:cNvSpPr>
            <p:nvPr/>
          </p:nvSpPr>
          <p:spPr bwMode="auto">
            <a:xfrm>
              <a:off x="3198" y="1932"/>
              <a:ext cx="136" cy="137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8235" name="Oval 11"/>
            <p:cNvSpPr>
              <a:spLocks noChangeArrowheads="1"/>
            </p:cNvSpPr>
            <p:nvPr/>
          </p:nvSpPr>
          <p:spPr bwMode="auto">
            <a:xfrm>
              <a:off x="3787" y="1888"/>
              <a:ext cx="136" cy="137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8236" name="Oval 12"/>
            <p:cNvSpPr>
              <a:spLocks noChangeArrowheads="1"/>
            </p:cNvSpPr>
            <p:nvPr/>
          </p:nvSpPr>
          <p:spPr bwMode="auto">
            <a:xfrm>
              <a:off x="4377" y="1887"/>
              <a:ext cx="136" cy="137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8237" name="Oval 13"/>
            <p:cNvSpPr>
              <a:spLocks noChangeArrowheads="1"/>
            </p:cNvSpPr>
            <p:nvPr/>
          </p:nvSpPr>
          <p:spPr bwMode="auto">
            <a:xfrm>
              <a:off x="4921" y="1932"/>
              <a:ext cx="136" cy="137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</p:grpSp>
      <p:sp>
        <p:nvSpPr>
          <p:cNvPr id="308282" name="Line 58"/>
          <p:cNvSpPr>
            <a:spLocks noChangeShapeType="1"/>
          </p:cNvSpPr>
          <p:nvPr/>
        </p:nvSpPr>
        <p:spPr bwMode="auto">
          <a:xfrm flipH="1" flipV="1">
            <a:off x="6444555" y="4772372"/>
            <a:ext cx="504825" cy="431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8283" name="Line 59"/>
          <p:cNvSpPr>
            <a:spLocks noChangeShapeType="1"/>
          </p:cNvSpPr>
          <p:nvPr/>
        </p:nvSpPr>
        <p:spPr bwMode="auto">
          <a:xfrm flipH="1" flipV="1">
            <a:off x="5939730" y="4340572"/>
            <a:ext cx="504825" cy="431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8284" name="Line 60"/>
          <p:cNvSpPr>
            <a:spLocks noChangeShapeType="1"/>
          </p:cNvSpPr>
          <p:nvPr/>
        </p:nvSpPr>
        <p:spPr bwMode="auto">
          <a:xfrm flipH="1" flipV="1">
            <a:off x="6373118" y="4340572"/>
            <a:ext cx="71437" cy="431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8285" name="Line 61"/>
          <p:cNvSpPr>
            <a:spLocks noChangeShapeType="1"/>
          </p:cNvSpPr>
          <p:nvPr/>
        </p:nvSpPr>
        <p:spPr bwMode="auto">
          <a:xfrm flipV="1">
            <a:off x="6444555" y="4340572"/>
            <a:ext cx="287338" cy="431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6300093" y="4412009"/>
            <a:ext cx="431800" cy="144463"/>
            <a:chOff x="3923" y="2568"/>
            <a:chExt cx="272" cy="91"/>
          </a:xfrm>
        </p:grpSpPr>
        <p:grpSp>
          <p:nvGrpSpPr>
            <p:cNvPr id="4" name="Group 64"/>
            <p:cNvGrpSpPr>
              <a:grpSpLocks/>
            </p:cNvGrpSpPr>
            <p:nvPr/>
          </p:nvGrpSpPr>
          <p:grpSpPr bwMode="auto">
            <a:xfrm>
              <a:off x="4105" y="2568"/>
              <a:ext cx="90" cy="91"/>
              <a:chOff x="3470" y="3294"/>
              <a:chExt cx="90" cy="91"/>
            </a:xfrm>
          </p:grpSpPr>
          <p:sp>
            <p:nvSpPr>
              <p:cNvPr id="308286" name="Line 62"/>
              <p:cNvSpPr>
                <a:spLocks noChangeShapeType="1"/>
              </p:cNvSpPr>
              <p:nvPr/>
            </p:nvSpPr>
            <p:spPr bwMode="auto">
              <a:xfrm>
                <a:off x="3470" y="3294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90000" tIns="46800" rIns="90000" bIns="46800"/>
              <a:lstStyle/>
              <a:p>
                <a:endParaRPr lang="ja-JP" altLang="en-US"/>
              </a:p>
            </p:txBody>
          </p:sp>
          <p:sp>
            <p:nvSpPr>
              <p:cNvPr id="308287" name="Line 63"/>
              <p:cNvSpPr>
                <a:spLocks noChangeShapeType="1"/>
              </p:cNvSpPr>
              <p:nvPr/>
            </p:nvSpPr>
            <p:spPr bwMode="auto">
              <a:xfrm flipH="1">
                <a:off x="3470" y="3294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90000" tIns="46800" rIns="90000" bIns="46800"/>
              <a:lstStyle/>
              <a:p>
                <a:endParaRPr lang="ja-JP" altLang="en-US"/>
              </a:p>
            </p:txBody>
          </p:sp>
        </p:grpSp>
        <p:grpSp>
          <p:nvGrpSpPr>
            <p:cNvPr id="5" name="Group 65"/>
            <p:cNvGrpSpPr>
              <a:grpSpLocks/>
            </p:cNvGrpSpPr>
            <p:nvPr/>
          </p:nvGrpSpPr>
          <p:grpSpPr bwMode="auto">
            <a:xfrm>
              <a:off x="3923" y="2568"/>
              <a:ext cx="90" cy="91"/>
              <a:chOff x="3470" y="3294"/>
              <a:chExt cx="90" cy="91"/>
            </a:xfrm>
          </p:grpSpPr>
          <p:sp>
            <p:nvSpPr>
              <p:cNvPr id="308290" name="Line 66"/>
              <p:cNvSpPr>
                <a:spLocks noChangeShapeType="1"/>
              </p:cNvSpPr>
              <p:nvPr/>
            </p:nvSpPr>
            <p:spPr bwMode="auto">
              <a:xfrm>
                <a:off x="3470" y="3294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90000" tIns="46800" rIns="90000" bIns="46800"/>
              <a:lstStyle/>
              <a:p>
                <a:endParaRPr lang="ja-JP" altLang="en-US"/>
              </a:p>
            </p:txBody>
          </p:sp>
          <p:sp>
            <p:nvSpPr>
              <p:cNvPr id="308291" name="Line 67"/>
              <p:cNvSpPr>
                <a:spLocks noChangeShapeType="1"/>
              </p:cNvSpPr>
              <p:nvPr/>
            </p:nvSpPr>
            <p:spPr bwMode="auto">
              <a:xfrm flipH="1">
                <a:off x="3470" y="3294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90000" tIns="46800" rIns="90000" bIns="46800"/>
              <a:lstStyle/>
              <a:p>
                <a:endParaRPr lang="ja-JP" altLang="en-US"/>
              </a:p>
            </p:txBody>
          </p:sp>
        </p:grpSp>
      </p:grp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467544" y="5229200"/>
            <a:ext cx="5616624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altLang="ja-JP" dirty="0" smtClean="0"/>
              <a:t>Introduce more sophisticated adjacency </a:t>
            </a:r>
          </a:p>
          <a:p>
            <a:r>
              <a:rPr lang="en-US" altLang="ja-JP" dirty="0" smtClean="0"/>
              <a:t>on maximal cliques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Adjacency on Maximal Cliques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980728"/>
            <a:ext cx="8928992" cy="136815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C(K) := </a:t>
            </a:r>
            <a:r>
              <a:rPr lang="en-US" altLang="ja-JP" sz="2400" dirty="0" smtClean="0"/>
              <a:t>lexicographically smallest maximal clique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dirty="0" smtClean="0"/>
              <a:t>(greedily add vertices from the smallest index)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dirty="0" smtClean="0"/>
          </a:p>
          <a:p>
            <a:pPr>
              <a:lnSpc>
                <a:spcPct val="90000"/>
              </a:lnSpc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maximal clique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, remove vertices iteratively, from largest index</a:t>
            </a:r>
          </a:p>
          <a:p>
            <a:pPr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At the beginning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C(K) = K</a:t>
            </a:r>
            <a:r>
              <a:rPr lang="en-US" altLang="ja-JP" sz="2400" dirty="0" smtClean="0"/>
              <a:t>, but at some point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C(K) ≠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original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endParaRPr lang="en-US" altLang="ja-JP" sz="24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Define the parent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P(K)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by the maximal clique</a:t>
            </a:r>
          </a:p>
          <a:p>
            <a:pPr>
              <a:buNone/>
            </a:pPr>
            <a:r>
              <a:rPr lang="en-US" altLang="ja-JP" sz="2400" dirty="0" smtClean="0"/>
              <a:t>      (uniquely defined) .</a:t>
            </a:r>
          </a:p>
          <a:p>
            <a:pPr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lexicographically smallest maximal clique</a:t>
            </a:r>
          </a:p>
          <a:p>
            <a:pPr>
              <a:buNone/>
            </a:pPr>
            <a:r>
              <a:rPr lang="en-US" altLang="ja-JP" sz="2400" dirty="0" smtClean="0"/>
              <a:t>     (= root) has no parent</a:t>
            </a:r>
          </a:p>
          <a:p>
            <a:pPr>
              <a:buNone/>
            </a:pPr>
            <a:endParaRPr lang="ja-JP" altLang="en-US" sz="2400" dirty="0" smtClean="0"/>
          </a:p>
          <a:p>
            <a:pPr>
              <a:lnSpc>
                <a:spcPct val="90000"/>
              </a:lnSpc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P(K)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is always lexicographically smaller than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endParaRPr lang="en-US" altLang="ja-JP" sz="24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 </a:t>
            </a:r>
            <a:r>
              <a:rPr lang="en-US" altLang="ja-JP" sz="2400" dirty="0" smtClean="0"/>
              <a:t>the parent-child relation is acyclic, thereby induces tree</a:t>
            </a:r>
          </a:p>
          <a:p>
            <a:pPr>
              <a:lnSpc>
                <a:spcPct val="90000"/>
              </a:lnSpc>
              <a:buNone/>
            </a:pPr>
            <a:endParaRPr lang="en-US" altLang="ja-JP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dirty="0" smtClean="0"/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 flipV="1">
            <a:off x="8121526" y="3977716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7911976" y="3790391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 flipV="1">
            <a:off x="6464176" y="4476191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H="1" flipV="1">
            <a:off x="7607176" y="4780990"/>
            <a:ext cx="441176" cy="3762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V="1">
            <a:off x="7911976" y="3333191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7911976" y="3409391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>
            <a:off x="7149976" y="3790391"/>
            <a:ext cx="457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7149976" y="3790391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Line 12"/>
          <p:cNvSpPr>
            <a:spLocks noChangeShapeType="1"/>
          </p:cNvSpPr>
          <p:nvPr/>
        </p:nvSpPr>
        <p:spPr bwMode="auto">
          <a:xfrm flipH="1">
            <a:off x="7607176" y="3790391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 flipH="1">
            <a:off x="6997576" y="3790391"/>
            <a:ext cx="914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V="1">
            <a:off x="6997576" y="4399991"/>
            <a:ext cx="1143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 flipV="1">
            <a:off x="7607176" y="4399991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6997576" y="4476191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 flipH="1">
            <a:off x="6997576" y="3790391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18"/>
          <p:cNvSpPr>
            <a:spLocks noChangeShapeType="1"/>
          </p:cNvSpPr>
          <p:nvPr/>
        </p:nvSpPr>
        <p:spPr bwMode="auto">
          <a:xfrm>
            <a:off x="7149976" y="3790391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Line 19"/>
          <p:cNvSpPr>
            <a:spLocks noChangeShapeType="1"/>
          </p:cNvSpPr>
          <p:nvPr/>
        </p:nvSpPr>
        <p:spPr bwMode="auto">
          <a:xfrm>
            <a:off x="7911976" y="3790391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" name="Oval 20"/>
          <p:cNvSpPr>
            <a:spLocks noChangeArrowheads="1"/>
          </p:cNvSpPr>
          <p:nvPr/>
        </p:nvSpPr>
        <p:spPr bwMode="auto">
          <a:xfrm>
            <a:off x="8370763" y="3261753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Oval 21"/>
          <p:cNvSpPr>
            <a:spLocks noChangeArrowheads="1"/>
          </p:cNvSpPr>
          <p:nvPr/>
        </p:nvSpPr>
        <p:spPr bwMode="auto">
          <a:xfrm>
            <a:off x="8659688" y="3820553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Line 23"/>
          <p:cNvSpPr>
            <a:spLocks noChangeShapeType="1"/>
          </p:cNvSpPr>
          <p:nvPr/>
        </p:nvSpPr>
        <p:spPr bwMode="auto">
          <a:xfrm>
            <a:off x="7146801" y="3764991"/>
            <a:ext cx="342031" cy="136815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1" name="Freeform 27"/>
          <p:cNvSpPr>
            <a:spLocks/>
          </p:cNvSpPr>
          <p:nvPr/>
        </p:nvSpPr>
        <p:spPr bwMode="auto">
          <a:xfrm>
            <a:off x="6975960" y="4485716"/>
            <a:ext cx="512868" cy="719569"/>
          </a:xfrm>
          <a:custGeom>
            <a:avLst/>
            <a:gdLst>
              <a:gd name="connsiteX0" fmla="*/ 10624 w 10624"/>
              <a:gd name="connsiteY0" fmla="*/ 7991 h 10002"/>
              <a:gd name="connsiteX1" fmla="*/ 6626 w 10624"/>
              <a:gd name="connsiteY1" fmla="*/ 10000 h 10002"/>
              <a:gd name="connsiteX2" fmla="*/ 1002 w 10624"/>
              <a:gd name="connsiteY2" fmla="*/ 8002 h 10002"/>
              <a:gd name="connsiteX3" fmla="*/ 635 w 10624"/>
              <a:gd name="connsiteY3" fmla="*/ 0 h 10002"/>
              <a:gd name="connsiteX0" fmla="*/ 10183 w 10183"/>
              <a:gd name="connsiteY0" fmla="*/ 7991 h 10006"/>
              <a:gd name="connsiteX1" fmla="*/ 3558 w 10183"/>
              <a:gd name="connsiteY1" fmla="*/ 10004 h 10006"/>
              <a:gd name="connsiteX2" fmla="*/ 561 w 10183"/>
              <a:gd name="connsiteY2" fmla="*/ 8002 h 10006"/>
              <a:gd name="connsiteX3" fmla="*/ 194 w 10183"/>
              <a:gd name="connsiteY3" fmla="*/ 0 h 10006"/>
              <a:gd name="connsiteX0" fmla="*/ 3558 w 3558"/>
              <a:gd name="connsiteY0" fmla="*/ 10004 h 10006"/>
              <a:gd name="connsiteX1" fmla="*/ 561 w 3558"/>
              <a:gd name="connsiteY1" fmla="*/ 8002 h 10006"/>
              <a:gd name="connsiteX2" fmla="*/ 194 w 3558"/>
              <a:gd name="connsiteY2" fmla="*/ 0 h 1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8" h="10006">
                <a:moveTo>
                  <a:pt x="3558" y="10004"/>
                </a:moveTo>
                <a:cubicBezTo>
                  <a:pt x="1954" y="10006"/>
                  <a:pt x="1122" y="9669"/>
                  <a:pt x="561" y="8002"/>
                </a:cubicBezTo>
                <a:cubicBezTo>
                  <a:pt x="0" y="6335"/>
                  <a:pt x="183" y="3157"/>
                  <a:pt x="194" y="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3" name="Oval 29"/>
          <p:cNvSpPr>
            <a:spLocks noChangeArrowheads="1"/>
          </p:cNvSpPr>
          <p:nvPr/>
        </p:nvSpPr>
        <p:spPr bwMode="auto">
          <a:xfrm>
            <a:off x="6997576" y="36379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Oval 30"/>
          <p:cNvSpPr>
            <a:spLocks noChangeArrowheads="1"/>
          </p:cNvSpPr>
          <p:nvPr/>
        </p:nvSpPr>
        <p:spPr bwMode="auto">
          <a:xfrm>
            <a:off x="7454776" y="46285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Oval 31"/>
          <p:cNvSpPr>
            <a:spLocks noChangeArrowheads="1"/>
          </p:cNvSpPr>
          <p:nvPr/>
        </p:nvSpPr>
        <p:spPr bwMode="auto">
          <a:xfrm>
            <a:off x="6845176" y="43237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32"/>
          <p:cNvSpPr>
            <a:spLocks noChangeArrowheads="1"/>
          </p:cNvSpPr>
          <p:nvPr/>
        </p:nvSpPr>
        <p:spPr bwMode="auto">
          <a:xfrm>
            <a:off x="7988176" y="42475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" name="Oval 33"/>
          <p:cNvSpPr>
            <a:spLocks noChangeArrowheads="1"/>
          </p:cNvSpPr>
          <p:nvPr/>
        </p:nvSpPr>
        <p:spPr bwMode="auto">
          <a:xfrm>
            <a:off x="7759576" y="36379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" name="Freeform 27"/>
          <p:cNvSpPr>
            <a:spLocks/>
          </p:cNvSpPr>
          <p:nvPr/>
        </p:nvSpPr>
        <p:spPr bwMode="auto">
          <a:xfrm>
            <a:off x="7488824" y="4485087"/>
            <a:ext cx="1092133" cy="888129"/>
          </a:xfrm>
          <a:custGeom>
            <a:avLst/>
            <a:gdLst>
              <a:gd name="connsiteX0" fmla="*/ 9300 w 9300"/>
              <a:gd name="connsiteY0" fmla="*/ 9118 h 11127"/>
              <a:gd name="connsiteX1" fmla="*/ 5302 w 9300"/>
              <a:gd name="connsiteY1" fmla="*/ 11127 h 11127"/>
              <a:gd name="connsiteX2" fmla="*/ 302 w 9300"/>
              <a:gd name="connsiteY2" fmla="*/ 9118 h 11127"/>
              <a:gd name="connsiteX3" fmla="*/ 7113 w 9300"/>
              <a:gd name="connsiteY3" fmla="*/ 0 h 11127"/>
              <a:gd name="connsiteX0" fmla="*/ 4333 w 4454"/>
              <a:gd name="connsiteY0" fmla="*/ 8194 h 10316"/>
              <a:gd name="connsiteX1" fmla="*/ 34 w 4454"/>
              <a:gd name="connsiteY1" fmla="*/ 10000 h 10316"/>
              <a:gd name="connsiteX2" fmla="*/ 4130 w 4454"/>
              <a:gd name="connsiteY2" fmla="*/ 6299 h 10316"/>
              <a:gd name="connsiteX3" fmla="*/ 1981 w 4454"/>
              <a:gd name="connsiteY3" fmla="*/ 0 h 10316"/>
              <a:gd name="connsiteX0" fmla="*/ 3033 w 19439"/>
              <a:gd name="connsiteY0" fmla="*/ 9596 h 10463"/>
              <a:gd name="connsiteX1" fmla="*/ 9515 w 19439"/>
              <a:gd name="connsiteY1" fmla="*/ 9694 h 10463"/>
              <a:gd name="connsiteX2" fmla="*/ 18712 w 19439"/>
              <a:gd name="connsiteY2" fmla="*/ 6106 h 10463"/>
              <a:gd name="connsiteX3" fmla="*/ 13887 w 19439"/>
              <a:gd name="connsiteY3" fmla="*/ 0 h 10463"/>
              <a:gd name="connsiteX0" fmla="*/ 0 w 16406"/>
              <a:gd name="connsiteY0" fmla="*/ 9596 h 10000"/>
              <a:gd name="connsiteX1" fmla="*/ 6482 w 16406"/>
              <a:gd name="connsiteY1" fmla="*/ 9694 h 10000"/>
              <a:gd name="connsiteX2" fmla="*/ 15679 w 16406"/>
              <a:gd name="connsiteY2" fmla="*/ 6106 h 10000"/>
              <a:gd name="connsiteX3" fmla="*/ 10854 w 16406"/>
              <a:gd name="connsiteY3" fmla="*/ 0 h 10000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8"/>
              <a:gd name="connsiteY0" fmla="*/ 10468 h 10983"/>
              <a:gd name="connsiteX1" fmla="*/ 6482 w 16408"/>
              <a:gd name="connsiteY1" fmla="*/ 10566 h 10983"/>
              <a:gd name="connsiteX2" fmla="*/ 15679 w 16408"/>
              <a:gd name="connsiteY2" fmla="*/ 6978 h 10983"/>
              <a:gd name="connsiteX3" fmla="*/ 10854 w 16408"/>
              <a:gd name="connsiteY3" fmla="*/ 0 h 10983"/>
              <a:gd name="connsiteX0" fmla="*/ 0 w 18820"/>
              <a:gd name="connsiteY0" fmla="*/ 8723 h 10872"/>
              <a:gd name="connsiteX1" fmla="*/ 8894 w 18820"/>
              <a:gd name="connsiteY1" fmla="*/ 10566 h 10872"/>
              <a:gd name="connsiteX2" fmla="*/ 18091 w 18820"/>
              <a:gd name="connsiteY2" fmla="*/ 6978 h 10872"/>
              <a:gd name="connsiteX3" fmla="*/ 13266 w 18820"/>
              <a:gd name="connsiteY3" fmla="*/ 0 h 10872"/>
              <a:gd name="connsiteX0" fmla="*/ 0 w 18820"/>
              <a:gd name="connsiteY0" fmla="*/ 8723 h 11328"/>
              <a:gd name="connsiteX1" fmla="*/ 8894 w 18820"/>
              <a:gd name="connsiteY1" fmla="*/ 10566 h 11328"/>
              <a:gd name="connsiteX2" fmla="*/ 18091 w 18820"/>
              <a:gd name="connsiteY2" fmla="*/ 6978 h 11328"/>
              <a:gd name="connsiteX3" fmla="*/ 13266 w 18820"/>
              <a:gd name="connsiteY3" fmla="*/ 0 h 11328"/>
              <a:gd name="connsiteX0" fmla="*/ 0 w 18820"/>
              <a:gd name="connsiteY0" fmla="*/ 8723 h 8723"/>
              <a:gd name="connsiteX1" fmla="*/ 18091 w 18820"/>
              <a:gd name="connsiteY1" fmla="*/ 6978 h 8723"/>
              <a:gd name="connsiteX2" fmla="*/ 13266 w 18820"/>
              <a:gd name="connsiteY2" fmla="*/ 0 h 8723"/>
              <a:gd name="connsiteX0" fmla="*/ 0 w 8737"/>
              <a:gd name="connsiteY0" fmla="*/ 10000 h 12666"/>
              <a:gd name="connsiteX1" fmla="*/ 7690 w 8737"/>
              <a:gd name="connsiteY1" fmla="*/ 11000 h 12666"/>
              <a:gd name="connsiteX2" fmla="*/ 7049 w 8737"/>
              <a:gd name="connsiteY2" fmla="*/ 0 h 12666"/>
              <a:gd name="connsiteX0" fmla="*/ 0 w 10000"/>
              <a:gd name="connsiteY0" fmla="*/ 7895 h 10085"/>
              <a:gd name="connsiteX1" fmla="*/ 3667 w 10000"/>
              <a:gd name="connsiteY1" fmla="*/ 9474 h 10085"/>
              <a:gd name="connsiteX2" fmla="*/ 8802 w 10000"/>
              <a:gd name="connsiteY2" fmla="*/ 8685 h 10085"/>
              <a:gd name="connsiteX3" fmla="*/ 8068 w 10000"/>
              <a:gd name="connsiteY3" fmla="*/ 0 h 10085"/>
              <a:gd name="connsiteX0" fmla="*/ 0 w 11124"/>
              <a:gd name="connsiteY0" fmla="*/ 7895 h 9738"/>
              <a:gd name="connsiteX1" fmla="*/ 3667 w 11124"/>
              <a:gd name="connsiteY1" fmla="*/ 9474 h 9738"/>
              <a:gd name="connsiteX2" fmla="*/ 8802 w 11124"/>
              <a:gd name="connsiteY2" fmla="*/ 8685 h 9738"/>
              <a:gd name="connsiteX3" fmla="*/ 11002 w 11124"/>
              <a:gd name="connsiteY3" fmla="*/ 3158 h 9738"/>
              <a:gd name="connsiteX4" fmla="*/ 8068 w 11124"/>
              <a:gd name="connsiteY4" fmla="*/ 0 h 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4" h="9738">
                <a:moveTo>
                  <a:pt x="0" y="7895"/>
                </a:moveTo>
                <a:cubicBezTo>
                  <a:pt x="714" y="7979"/>
                  <a:pt x="2200" y="9342"/>
                  <a:pt x="3667" y="9474"/>
                </a:cubicBezTo>
                <a:cubicBezTo>
                  <a:pt x="5134" y="9606"/>
                  <a:pt x="7580" y="9738"/>
                  <a:pt x="8802" y="8685"/>
                </a:cubicBezTo>
                <a:cubicBezTo>
                  <a:pt x="10024" y="7632"/>
                  <a:pt x="11124" y="4605"/>
                  <a:pt x="11002" y="3158"/>
                </a:cubicBezTo>
                <a:cubicBezTo>
                  <a:pt x="10880" y="1711"/>
                  <a:pt x="8297" y="629"/>
                  <a:pt x="8068" y="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Oval 28"/>
          <p:cNvSpPr>
            <a:spLocks noChangeArrowheads="1"/>
          </p:cNvSpPr>
          <p:nvPr/>
        </p:nvSpPr>
        <p:spPr bwMode="auto">
          <a:xfrm>
            <a:off x="7344816" y="50611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736013" cy="165576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parent-child relation on the left graph</a:t>
            </a:r>
          </a:p>
          <a:p>
            <a:pPr>
              <a:buFontTx/>
              <a:buNone/>
            </a:pPr>
            <a:endParaRPr lang="en-US" altLang="ja-JP" sz="2400" dirty="0" smtClean="0"/>
          </a:p>
        </p:txBody>
      </p:sp>
      <p:sp>
        <p:nvSpPr>
          <p:cNvPr id="402458" name="Line 26"/>
          <p:cNvSpPr>
            <a:spLocks noChangeShapeType="1"/>
          </p:cNvSpPr>
          <p:nvPr/>
        </p:nvSpPr>
        <p:spPr bwMode="auto">
          <a:xfrm flipV="1">
            <a:off x="2195513" y="4895601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59" name="Line 27"/>
          <p:cNvSpPr>
            <a:spLocks noChangeShapeType="1"/>
          </p:cNvSpPr>
          <p:nvPr/>
        </p:nvSpPr>
        <p:spPr bwMode="auto">
          <a:xfrm flipH="1">
            <a:off x="971550" y="3960563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0" name="Line 28"/>
          <p:cNvSpPr>
            <a:spLocks noChangeShapeType="1"/>
          </p:cNvSpPr>
          <p:nvPr/>
        </p:nvSpPr>
        <p:spPr bwMode="auto">
          <a:xfrm>
            <a:off x="2681288" y="4570163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1" name="Line 29"/>
          <p:cNvSpPr>
            <a:spLocks noChangeShapeType="1"/>
          </p:cNvSpPr>
          <p:nvPr/>
        </p:nvSpPr>
        <p:spPr bwMode="auto">
          <a:xfrm>
            <a:off x="2452688" y="3960563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2" name="Line 30"/>
          <p:cNvSpPr>
            <a:spLocks noChangeShapeType="1"/>
          </p:cNvSpPr>
          <p:nvPr/>
        </p:nvSpPr>
        <p:spPr bwMode="auto">
          <a:xfrm flipV="1">
            <a:off x="1003300" y="4646363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3" name="Line 31"/>
          <p:cNvSpPr>
            <a:spLocks noChangeShapeType="1"/>
          </p:cNvSpPr>
          <p:nvPr/>
        </p:nvSpPr>
        <p:spPr bwMode="auto">
          <a:xfrm>
            <a:off x="827088" y="3816101"/>
            <a:ext cx="712787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4" name="Line 32"/>
          <p:cNvSpPr>
            <a:spLocks noChangeShapeType="1"/>
          </p:cNvSpPr>
          <p:nvPr/>
        </p:nvSpPr>
        <p:spPr bwMode="auto">
          <a:xfrm flipV="1">
            <a:off x="2452688" y="357956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5" name="Line 33"/>
          <p:cNvSpPr>
            <a:spLocks noChangeShapeType="1"/>
          </p:cNvSpPr>
          <p:nvPr/>
        </p:nvSpPr>
        <p:spPr bwMode="auto">
          <a:xfrm flipH="1">
            <a:off x="539750" y="3960563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6" name="Line 34"/>
          <p:cNvSpPr>
            <a:spLocks noChangeShapeType="1"/>
          </p:cNvSpPr>
          <p:nvPr/>
        </p:nvSpPr>
        <p:spPr bwMode="auto">
          <a:xfrm>
            <a:off x="611188" y="4463801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7" name="Line 35"/>
          <p:cNvSpPr>
            <a:spLocks noChangeShapeType="1"/>
          </p:cNvSpPr>
          <p:nvPr/>
        </p:nvSpPr>
        <p:spPr bwMode="auto">
          <a:xfrm flipH="1">
            <a:off x="2147888" y="3960563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8" name="Line 36"/>
          <p:cNvSpPr>
            <a:spLocks noChangeShapeType="1"/>
          </p:cNvSpPr>
          <p:nvPr/>
        </p:nvSpPr>
        <p:spPr bwMode="auto">
          <a:xfrm>
            <a:off x="539750" y="4463801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9" name="Line 37"/>
          <p:cNvSpPr>
            <a:spLocks noChangeShapeType="1"/>
          </p:cNvSpPr>
          <p:nvPr/>
        </p:nvSpPr>
        <p:spPr bwMode="auto">
          <a:xfrm flipH="1" flipV="1">
            <a:off x="827088" y="3743076"/>
            <a:ext cx="144462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0" name="Line 38"/>
          <p:cNvSpPr>
            <a:spLocks noChangeShapeType="1"/>
          </p:cNvSpPr>
          <p:nvPr/>
        </p:nvSpPr>
        <p:spPr bwMode="auto">
          <a:xfrm flipV="1">
            <a:off x="2147888" y="457016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1" name="Line 39"/>
          <p:cNvSpPr>
            <a:spLocks noChangeShapeType="1"/>
          </p:cNvSpPr>
          <p:nvPr/>
        </p:nvSpPr>
        <p:spPr bwMode="auto">
          <a:xfrm>
            <a:off x="1538288" y="4646363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2" name="Line 40"/>
          <p:cNvSpPr>
            <a:spLocks noChangeShapeType="1"/>
          </p:cNvSpPr>
          <p:nvPr/>
        </p:nvSpPr>
        <p:spPr bwMode="auto">
          <a:xfrm flipH="1">
            <a:off x="1538288" y="396056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3" name="Line 41"/>
          <p:cNvSpPr>
            <a:spLocks noChangeShapeType="1"/>
          </p:cNvSpPr>
          <p:nvPr/>
        </p:nvSpPr>
        <p:spPr bwMode="auto">
          <a:xfrm>
            <a:off x="827088" y="3816101"/>
            <a:ext cx="906462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4" name="Line 42"/>
          <p:cNvSpPr>
            <a:spLocks noChangeShapeType="1"/>
          </p:cNvSpPr>
          <p:nvPr/>
        </p:nvSpPr>
        <p:spPr bwMode="auto">
          <a:xfrm>
            <a:off x="2452688" y="3960563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5" name="Oval 43"/>
          <p:cNvSpPr>
            <a:spLocks noChangeArrowheads="1"/>
          </p:cNvSpPr>
          <p:nvPr/>
        </p:nvSpPr>
        <p:spPr bwMode="auto">
          <a:xfrm>
            <a:off x="2300288" y="38081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402476" name="Line 44"/>
          <p:cNvSpPr>
            <a:spLocks noChangeShapeType="1"/>
          </p:cNvSpPr>
          <p:nvPr/>
        </p:nvSpPr>
        <p:spPr bwMode="auto">
          <a:xfrm flipH="1">
            <a:off x="547688" y="3868488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7" name="Line 45"/>
          <p:cNvSpPr>
            <a:spLocks noChangeShapeType="1"/>
          </p:cNvSpPr>
          <p:nvPr/>
        </p:nvSpPr>
        <p:spPr bwMode="auto">
          <a:xfrm flipV="1">
            <a:off x="3379788" y="4176463"/>
            <a:ext cx="71437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8" name="Line 46"/>
          <p:cNvSpPr>
            <a:spLocks noChangeShapeType="1"/>
          </p:cNvSpPr>
          <p:nvPr/>
        </p:nvSpPr>
        <p:spPr bwMode="auto">
          <a:xfrm flipV="1">
            <a:off x="2659063" y="4176463"/>
            <a:ext cx="792162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9" name="Line 47"/>
          <p:cNvSpPr>
            <a:spLocks noChangeShapeType="1"/>
          </p:cNvSpPr>
          <p:nvPr/>
        </p:nvSpPr>
        <p:spPr bwMode="auto">
          <a:xfrm flipH="1" flipV="1">
            <a:off x="3090863" y="3600201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0" name="Line 48"/>
          <p:cNvSpPr>
            <a:spLocks noChangeShapeType="1"/>
          </p:cNvSpPr>
          <p:nvPr/>
        </p:nvSpPr>
        <p:spPr bwMode="auto">
          <a:xfrm flipH="1" flipV="1">
            <a:off x="2082800" y="3311276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1" name="Line 49"/>
          <p:cNvSpPr>
            <a:spLocks noChangeShapeType="1"/>
          </p:cNvSpPr>
          <p:nvPr/>
        </p:nvSpPr>
        <p:spPr bwMode="auto">
          <a:xfrm flipH="1">
            <a:off x="858838" y="3311276"/>
            <a:ext cx="12239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2" name="Line 50"/>
          <p:cNvSpPr>
            <a:spLocks noChangeShapeType="1"/>
          </p:cNvSpPr>
          <p:nvPr/>
        </p:nvSpPr>
        <p:spPr bwMode="auto">
          <a:xfrm flipH="1">
            <a:off x="1724025" y="3311276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3" name="Line 51"/>
          <p:cNvSpPr>
            <a:spLocks noChangeShapeType="1"/>
          </p:cNvSpPr>
          <p:nvPr/>
        </p:nvSpPr>
        <p:spPr bwMode="auto">
          <a:xfrm flipH="1">
            <a:off x="2659063" y="3600201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4" name="Freeform 52"/>
          <p:cNvSpPr>
            <a:spLocks/>
          </p:cNvSpPr>
          <p:nvPr/>
        </p:nvSpPr>
        <p:spPr bwMode="auto">
          <a:xfrm>
            <a:off x="1003300" y="4895601"/>
            <a:ext cx="2376488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5" name="Oval 53"/>
          <p:cNvSpPr>
            <a:spLocks noChangeArrowheads="1"/>
          </p:cNvSpPr>
          <p:nvPr/>
        </p:nvSpPr>
        <p:spPr bwMode="auto">
          <a:xfrm>
            <a:off x="1538288" y="38081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402486" name="Oval 54"/>
          <p:cNvSpPr>
            <a:spLocks noChangeArrowheads="1"/>
          </p:cNvSpPr>
          <p:nvPr/>
        </p:nvSpPr>
        <p:spPr bwMode="auto">
          <a:xfrm>
            <a:off x="1995488" y="480670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11</a:t>
            </a:r>
            <a:endParaRPr lang="en-US" altLang="ja-JP" sz="1800" dirty="0"/>
          </a:p>
        </p:txBody>
      </p:sp>
      <p:sp>
        <p:nvSpPr>
          <p:cNvPr id="402487" name="Oval 55"/>
          <p:cNvSpPr>
            <a:spLocks noChangeArrowheads="1"/>
          </p:cNvSpPr>
          <p:nvPr/>
        </p:nvSpPr>
        <p:spPr bwMode="auto">
          <a:xfrm>
            <a:off x="1385888" y="44939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9</a:t>
            </a:r>
            <a:endParaRPr lang="ja-JP" altLang="en-US" dirty="0"/>
          </a:p>
        </p:txBody>
      </p:sp>
      <p:sp>
        <p:nvSpPr>
          <p:cNvPr id="402488" name="Oval 56"/>
          <p:cNvSpPr>
            <a:spLocks noChangeArrowheads="1"/>
          </p:cNvSpPr>
          <p:nvPr/>
        </p:nvSpPr>
        <p:spPr bwMode="auto">
          <a:xfrm>
            <a:off x="2528888" y="44177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402489" name="Oval 57"/>
          <p:cNvSpPr>
            <a:spLocks noChangeArrowheads="1"/>
          </p:cNvSpPr>
          <p:nvPr/>
        </p:nvSpPr>
        <p:spPr bwMode="auto">
          <a:xfrm>
            <a:off x="395288" y="42653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402490" name="Oval 58"/>
          <p:cNvSpPr>
            <a:spLocks noChangeArrowheads="1"/>
          </p:cNvSpPr>
          <p:nvPr/>
        </p:nvSpPr>
        <p:spPr bwMode="auto">
          <a:xfrm>
            <a:off x="3290888" y="4032001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02491" name="Oval 59"/>
          <p:cNvSpPr>
            <a:spLocks noChangeArrowheads="1"/>
          </p:cNvSpPr>
          <p:nvPr/>
        </p:nvSpPr>
        <p:spPr bwMode="auto">
          <a:xfrm>
            <a:off x="715963" y="36557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402492" name="Oval 60"/>
          <p:cNvSpPr>
            <a:spLocks noChangeArrowheads="1"/>
          </p:cNvSpPr>
          <p:nvPr/>
        </p:nvSpPr>
        <p:spPr bwMode="auto">
          <a:xfrm>
            <a:off x="1939925" y="316840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402493" name="Oval 61"/>
          <p:cNvSpPr>
            <a:spLocks noChangeArrowheads="1"/>
          </p:cNvSpPr>
          <p:nvPr/>
        </p:nvSpPr>
        <p:spPr bwMode="auto">
          <a:xfrm>
            <a:off x="2930525" y="34398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02494" name="Oval 62"/>
          <p:cNvSpPr>
            <a:spLocks noChangeArrowheads="1"/>
          </p:cNvSpPr>
          <p:nvPr/>
        </p:nvSpPr>
        <p:spPr bwMode="auto">
          <a:xfrm>
            <a:off x="3235325" y="47352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10</a:t>
            </a:r>
            <a:endParaRPr lang="en-US" altLang="ja-JP" sz="1800" dirty="0"/>
          </a:p>
        </p:txBody>
      </p:sp>
      <p:sp>
        <p:nvSpPr>
          <p:cNvPr id="402495" name="Oval 63"/>
          <p:cNvSpPr>
            <a:spLocks noChangeArrowheads="1"/>
          </p:cNvSpPr>
          <p:nvPr/>
        </p:nvSpPr>
        <p:spPr bwMode="auto">
          <a:xfrm>
            <a:off x="842963" y="4879726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12</a:t>
            </a:r>
            <a:endParaRPr lang="en-US" altLang="ja-JP" sz="1800" dirty="0"/>
          </a:p>
        </p:txBody>
      </p:sp>
      <p:sp>
        <p:nvSpPr>
          <p:cNvPr id="402497" name="Text Box 65"/>
          <p:cNvSpPr txBox="1">
            <a:spLocks noChangeArrowheads="1"/>
          </p:cNvSpPr>
          <p:nvPr/>
        </p:nvSpPr>
        <p:spPr bwMode="auto">
          <a:xfrm>
            <a:off x="6448857" y="2016025"/>
            <a:ext cx="643423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1, 2</a:t>
            </a:r>
            <a:endParaRPr lang="ja-JP" altLang="en-US" dirty="0"/>
          </a:p>
        </p:txBody>
      </p:sp>
      <p:sp>
        <p:nvSpPr>
          <p:cNvPr id="402498" name="Text Box 66"/>
          <p:cNvSpPr txBox="1">
            <a:spLocks noChangeArrowheads="1"/>
          </p:cNvSpPr>
          <p:nvPr/>
        </p:nvSpPr>
        <p:spPr bwMode="auto">
          <a:xfrm>
            <a:off x="4741863" y="2908200"/>
            <a:ext cx="951199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1, 3, 5</a:t>
            </a:r>
            <a:endParaRPr lang="ja-JP" altLang="en-US" dirty="0"/>
          </a:p>
        </p:txBody>
      </p:sp>
      <p:sp>
        <p:nvSpPr>
          <p:cNvPr id="402500" name="Line 68"/>
          <p:cNvSpPr>
            <a:spLocks noChangeShapeType="1"/>
          </p:cNvSpPr>
          <p:nvPr/>
        </p:nvSpPr>
        <p:spPr bwMode="auto">
          <a:xfrm flipH="1">
            <a:off x="5508625" y="2520850"/>
            <a:ext cx="719138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01" name="Text Box 69"/>
          <p:cNvSpPr txBox="1">
            <a:spLocks noChangeArrowheads="1"/>
          </p:cNvSpPr>
          <p:nvPr/>
        </p:nvSpPr>
        <p:spPr bwMode="auto">
          <a:xfrm>
            <a:off x="5587826" y="2304082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3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402502" name="Text Box 70"/>
          <p:cNvSpPr txBox="1">
            <a:spLocks noChangeArrowheads="1"/>
          </p:cNvSpPr>
          <p:nvPr/>
        </p:nvSpPr>
        <p:spPr bwMode="auto">
          <a:xfrm>
            <a:off x="4065588" y="4176613"/>
            <a:ext cx="1720641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3, 5, 7, 9, 12</a:t>
            </a:r>
            <a:endParaRPr lang="en-US" altLang="ja-JP" dirty="0"/>
          </a:p>
        </p:txBody>
      </p:sp>
      <p:sp>
        <p:nvSpPr>
          <p:cNvPr id="402503" name="Line 71"/>
          <p:cNvSpPr>
            <a:spLocks noChangeShapeType="1"/>
          </p:cNvSpPr>
          <p:nvPr/>
        </p:nvSpPr>
        <p:spPr bwMode="auto">
          <a:xfrm flipH="1">
            <a:off x="4859338" y="3455888"/>
            <a:ext cx="360362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04" name="Text Box 72"/>
          <p:cNvSpPr txBox="1">
            <a:spLocks noChangeArrowheads="1"/>
          </p:cNvSpPr>
          <p:nvPr/>
        </p:nvSpPr>
        <p:spPr bwMode="auto">
          <a:xfrm>
            <a:off x="4651201" y="3528913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7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402505" name="Text Box 73"/>
          <p:cNvSpPr txBox="1">
            <a:spLocks noChangeArrowheads="1"/>
          </p:cNvSpPr>
          <p:nvPr/>
        </p:nvSpPr>
        <p:spPr bwMode="auto">
          <a:xfrm>
            <a:off x="4138613" y="5500588"/>
            <a:ext cx="785898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9, 11</a:t>
            </a:r>
            <a:endParaRPr lang="ja-JP" altLang="en-US" dirty="0"/>
          </a:p>
        </p:txBody>
      </p:sp>
      <p:sp>
        <p:nvSpPr>
          <p:cNvPr id="402506" name="Line 74"/>
          <p:cNvSpPr>
            <a:spLocks noChangeShapeType="1"/>
          </p:cNvSpPr>
          <p:nvPr/>
        </p:nvSpPr>
        <p:spPr bwMode="auto">
          <a:xfrm flipH="1">
            <a:off x="4572000" y="4752875"/>
            <a:ext cx="360363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07" name="Text Box 75"/>
          <p:cNvSpPr txBox="1">
            <a:spLocks noChangeArrowheads="1"/>
          </p:cNvSpPr>
          <p:nvPr/>
        </p:nvSpPr>
        <p:spPr bwMode="auto">
          <a:xfrm>
            <a:off x="4211960" y="4895750"/>
            <a:ext cx="472543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11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2510" name="Text Box 78"/>
          <p:cNvSpPr txBox="1">
            <a:spLocks noChangeArrowheads="1"/>
          </p:cNvSpPr>
          <p:nvPr/>
        </p:nvSpPr>
        <p:spPr bwMode="auto">
          <a:xfrm>
            <a:off x="7083425" y="2908200"/>
            <a:ext cx="1258976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2, 4, 6, 8</a:t>
            </a:r>
            <a:endParaRPr lang="ja-JP" altLang="en-US" dirty="0"/>
          </a:p>
        </p:txBody>
      </p:sp>
      <p:sp>
        <p:nvSpPr>
          <p:cNvPr id="402511" name="Line 79"/>
          <p:cNvSpPr>
            <a:spLocks noChangeShapeType="1"/>
          </p:cNvSpPr>
          <p:nvPr/>
        </p:nvSpPr>
        <p:spPr bwMode="auto">
          <a:xfrm>
            <a:off x="7308850" y="2376388"/>
            <a:ext cx="720725" cy="458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12" name="Text Box 80"/>
          <p:cNvSpPr txBox="1">
            <a:spLocks noChangeArrowheads="1"/>
          </p:cNvSpPr>
          <p:nvPr/>
        </p:nvSpPr>
        <p:spPr bwMode="auto">
          <a:xfrm>
            <a:off x="7672388" y="2304082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4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402513" name="Text Box 81"/>
          <p:cNvSpPr txBox="1">
            <a:spLocks noChangeArrowheads="1"/>
          </p:cNvSpPr>
          <p:nvPr/>
        </p:nvSpPr>
        <p:spPr bwMode="auto">
          <a:xfrm>
            <a:off x="6300788" y="4248050"/>
            <a:ext cx="1105088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6, 8, 10</a:t>
            </a:r>
            <a:endParaRPr lang="en-US" altLang="ja-JP" dirty="0"/>
          </a:p>
        </p:txBody>
      </p:sp>
      <p:sp>
        <p:nvSpPr>
          <p:cNvPr id="402514" name="Line 82"/>
          <p:cNvSpPr>
            <a:spLocks noChangeShapeType="1"/>
          </p:cNvSpPr>
          <p:nvPr/>
        </p:nvSpPr>
        <p:spPr bwMode="auto">
          <a:xfrm flipH="1">
            <a:off x="7019925" y="3528913"/>
            <a:ext cx="360363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15" name="Text Box 83"/>
          <p:cNvSpPr txBox="1">
            <a:spLocks noChangeArrowheads="1"/>
          </p:cNvSpPr>
          <p:nvPr/>
        </p:nvSpPr>
        <p:spPr bwMode="auto">
          <a:xfrm>
            <a:off x="6691919" y="3600350"/>
            <a:ext cx="48953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10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2519" name="Text Box 87"/>
          <p:cNvSpPr txBox="1">
            <a:spLocks noChangeArrowheads="1"/>
          </p:cNvSpPr>
          <p:nvPr/>
        </p:nvSpPr>
        <p:spPr bwMode="auto">
          <a:xfrm>
            <a:off x="7810500" y="4248050"/>
            <a:ext cx="1093674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4, 8, 11</a:t>
            </a:r>
            <a:endParaRPr lang="ja-JP" altLang="en-US" dirty="0"/>
          </a:p>
        </p:txBody>
      </p:sp>
      <p:sp>
        <p:nvSpPr>
          <p:cNvPr id="402520" name="Line 88"/>
          <p:cNvSpPr>
            <a:spLocks noChangeShapeType="1"/>
          </p:cNvSpPr>
          <p:nvPr/>
        </p:nvSpPr>
        <p:spPr bwMode="auto">
          <a:xfrm>
            <a:off x="8316913" y="3528913"/>
            <a:ext cx="71437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21" name="Text Box 89"/>
          <p:cNvSpPr txBox="1">
            <a:spLocks noChangeArrowheads="1"/>
          </p:cNvSpPr>
          <p:nvPr/>
        </p:nvSpPr>
        <p:spPr bwMode="auto">
          <a:xfrm>
            <a:off x="7915881" y="3671788"/>
            <a:ext cx="472543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11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2522" name="Text Box 90"/>
          <p:cNvSpPr txBox="1">
            <a:spLocks noChangeArrowheads="1"/>
          </p:cNvSpPr>
          <p:nvPr/>
        </p:nvSpPr>
        <p:spPr bwMode="auto">
          <a:xfrm>
            <a:off x="5651500" y="5545038"/>
            <a:ext cx="1247562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8, 10</a:t>
            </a:r>
            <a:r>
              <a:rPr lang="en-US" altLang="ja-JP" dirty="0"/>
              <a:t>, </a:t>
            </a:r>
            <a:r>
              <a:rPr lang="en-US" altLang="ja-JP" dirty="0" smtClean="0"/>
              <a:t>11</a:t>
            </a:r>
            <a:endParaRPr lang="ja-JP" altLang="en-US" dirty="0"/>
          </a:p>
        </p:txBody>
      </p:sp>
      <p:sp>
        <p:nvSpPr>
          <p:cNvPr id="402523" name="Line 91"/>
          <p:cNvSpPr>
            <a:spLocks noChangeShapeType="1"/>
          </p:cNvSpPr>
          <p:nvPr/>
        </p:nvSpPr>
        <p:spPr bwMode="auto">
          <a:xfrm flipH="1">
            <a:off x="6445250" y="4824313"/>
            <a:ext cx="358775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24" name="Text Box 92"/>
          <p:cNvSpPr txBox="1">
            <a:spLocks noChangeArrowheads="1"/>
          </p:cNvSpPr>
          <p:nvPr/>
        </p:nvSpPr>
        <p:spPr bwMode="auto">
          <a:xfrm>
            <a:off x="6155060" y="4895750"/>
            <a:ext cx="472543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11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2525" name="Text Box 93"/>
          <p:cNvSpPr txBox="1">
            <a:spLocks noChangeArrowheads="1"/>
          </p:cNvSpPr>
          <p:nvPr/>
        </p:nvSpPr>
        <p:spPr bwMode="auto">
          <a:xfrm>
            <a:off x="7343775" y="5545038"/>
            <a:ext cx="962025" cy="4762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10</a:t>
            </a:r>
            <a:r>
              <a:rPr lang="en-US" altLang="ja-JP" dirty="0"/>
              <a:t>, </a:t>
            </a:r>
            <a:r>
              <a:rPr lang="en-US" altLang="ja-JP" dirty="0" smtClean="0"/>
              <a:t>12</a:t>
            </a:r>
            <a:endParaRPr lang="en-US" altLang="ja-JP" dirty="0"/>
          </a:p>
        </p:txBody>
      </p:sp>
      <p:sp>
        <p:nvSpPr>
          <p:cNvPr id="402526" name="Line 94"/>
          <p:cNvSpPr>
            <a:spLocks noChangeShapeType="1"/>
          </p:cNvSpPr>
          <p:nvPr/>
        </p:nvSpPr>
        <p:spPr bwMode="auto">
          <a:xfrm>
            <a:off x="7380288" y="4824313"/>
            <a:ext cx="287337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27" name="Text Box 95"/>
          <p:cNvSpPr txBox="1">
            <a:spLocks noChangeArrowheads="1"/>
          </p:cNvSpPr>
          <p:nvPr/>
        </p:nvSpPr>
        <p:spPr bwMode="auto">
          <a:xfrm>
            <a:off x="7094860" y="4968775"/>
            <a:ext cx="48953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12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500" fill="hold"/>
                                        <p:tgtEl>
                                          <p:spTgt spid="4024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500" fill="hold"/>
                                        <p:tgtEl>
                                          <p:spTgt spid="402498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500" fill="hold"/>
                                        <p:tgtEl>
                                          <p:spTgt spid="4025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500" fill="hold"/>
                                        <p:tgtEl>
                                          <p:spTgt spid="4025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500" fill="hold"/>
                                        <p:tgtEl>
                                          <p:spTgt spid="402502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500" fill="hold"/>
                                        <p:tgtEl>
                                          <p:spTgt spid="4025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500" fill="hold"/>
                                        <p:tgtEl>
                                          <p:spTgt spid="402505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500" fill="hold"/>
                                        <p:tgtEl>
                                          <p:spTgt spid="4024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500" fill="hold"/>
                                        <p:tgtEl>
                                          <p:spTgt spid="402502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0" dur="500" fill="hold"/>
                                        <p:tgtEl>
                                          <p:spTgt spid="4024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2" dur="500" fill="hold"/>
                                        <p:tgtEl>
                                          <p:spTgt spid="402498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0" dur="500" fill="hold"/>
                                        <p:tgtEl>
                                          <p:spTgt spid="4025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2" dur="500" fill="hold"/>
                                        <p:tgtEl>
                                          <p:spTgt spid="402497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0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2" dur="500" fill="hold"/>
                                        <p:tgtEl>
                                          <p:spTgt spid="402510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6" dur="500" fill="hold"/>
                                        <p:tgtEl>
                                          <p:spTgt spid="4025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8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2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4" dur="500" fill="hold"/>
                                        <p:tgtEl>
                                          <p:spTgt spid="402522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2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6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0" dur="500" fill="hold"/>
                                        <p:tgtEl>
                                          <p:spTgt spid="4025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2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6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6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8" dur="500" fill="hold"/>
                                        <p:tgtEl>
                                          <p:spTgt spid="402525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6" dur="500" fill="hold"/>
                                        <p:tgtEl>
                                          <p:spTgt spid="4025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7" presetID="6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8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2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0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6" dur="500" fill="hold"/>
                                        <p:tgtEl>
                                          <p:spTgt spid="4025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7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8" dur="500" fill="hold"/>
                                        <p:tgtEl>
                                          <p:spTgt spid="402510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97" grpId="0" animBg="1"/>
      <p:bldP spid="402497" grpId="1" animBg="1"/>
      <p:bldP spid="402497" grpId="2" animBg="1"/>
      <p:bldP spid="402498" grpId="0" animBg="1"/>
      <p:bldP spid="402498" grpId="1" animBg="1"/>
      <p:bldP spid="402498" grpId="2" animBg="1"/>
      <p:bldP spid="402498" grpId="3" animBg="1"/>
      <p:bldP spid="402498" grpId="4" animBg="1"/>
      <p:bldP spid="402500" grpId="0" animBg="1"/>
      <p:bldP spid="402501" grpId="0"/>
      <p:bldP spid="402502" grpId="0" animBg="1"/>
      <p:bldP spid="402502" grpId="1" animBg="1"/>
      <p:bldP spid="402502" grpId="2" animBg="1"/>
      <p:bldP spid="402502" grpId="3" animBg="1"/>
      <p:bldP spid="402502" grpId="4" animBg="1"/>
      <p:bldP spid="402503" grpId="0" animBg="1"/>
      <p:bldP spid="402504" grpId="0"/>
      <p:bldP spid="402505" grpId="0" animBg="1"/>
      <p:bldP spid="402505" grpId="1" animBg="1"/>
      <p:bldP spid="402505" grpId="2" animBg="1"/>
      <p:bldP spid="402506" grpId="0" animBg="1"/>
      <p:bldP spid="402507" grpId="0"/>
      <p:bldP spid="402510" grpId="0" animBg="1"/>
      <p:bldP spid="402510" grpId="1" animBg="1"/>
      <p:bldP spid="402510" grpId="2" animBg="1"/>
      <p:bldP spid="402510" grpId="3" animBg="1"/>
      <p:bldP spid="402510" grpId="4" animBg="1"/>
      <p:bldP spid="402511" grpId="0" animBg="1"/>
      <p:bldP spid="402512" grpId="0"/>
      <p:bldP spid="402513" grpId="0" animBg="1"/>
      <p:bldP spid="402513" grpId="1" animBg="1"/>
      <p:bldP spid="402513" grpId="2" animBg="1"/>
      <p:bldP spid="402513" grpId="3" animBg="1"/>
      <p:bldP spid="402513" grpId="4" animBg="1"/>
      <p:bldP spid="402513" grpId="5" animBg="1"/>
      <p:bldP spid="402513" grpId="6" animBg="1"/>
      <p:bldP spid="402514" grpId="0" animBg="1"/>
      <p:bldP spid="402515" grpId="0"/>
      <p:bldP spid="402519" grpId="0" animBg="1"/>
      <p:bldP spid="402519" grpId="1" animBg="1"/>
      <p:bldP spid="402520" grpId="0" animBg="1"/>
      <p:bldP spid="402521" grpId="0"/>
      <p:bldP spid="402522" grpId="0" animBg="1"/>
      <p:bldP spid="402522" grpId="1" animBg="1"/>
      <p:bldP spid="402522" grpId="2" animBg="1"/>
      <p:bldP spid="402523" grpId="0" animBg="1"/>
      <p:bldP spid="402524" grpId="0"/>
      <p:bldP spid="402525" grpId="0" animBg="1"/>
      <p:bldP spid="402525" grpId="1" animBg="1"/>
      <p:bldP spid="402525" grpId="2" animBg="1"/>
      <p:bldP spid="402526" grpId="0" animBg="1"/>
      <p:bldP spid="4025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Finding Children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052513"/>
            <a:ext cx="8591872" cy="16557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K[v]</a:t>
            </a:r>
            <a:r>
              <a:rPr lang="ja-JP" altLang="en-US" sz="2400" b="1" dirty="0">
                <a:solidFill>
                  <a:srgbClr val="008000"/>
                </a:solidFill>
              </a:rPr>
              <a:t>： </a:t>
            </a:r>
            <a:r>
              <a:rPr lang="en-US" altLang="ja-JP" sz="2400" dirty="0" smtClean="0"/>
              <a:t>The maximal clique obtained by adding vertex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, remove vertices not adjacent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400" dirty="0" smtClean="0"/>
              <a:t>, and take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C()</a:t>
            </a:r>
            <a:endParaRPr lang="ja-JP" altLang="en-US" sz="2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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K[v] :=  C(K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∩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N(v)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{v})</a:t>
            </a:r>
            <a:endParaRPr lang="en-US" altLang="ja-JP" sz="2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K’</a:t>
            </a:r>
            <a:r>
              <a:rPr lang="en-US" altLang="ja-JP" sz="2400" dirty="0" smtClean="0"/>
              <a:t> is a child of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K’ = K[v]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for some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each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K[v]</a:t>
            </a:r>
            <a:r>
              <a:rPr lang="en-US" altLang="ja-JP" sz="2400" dirty="0" smtClean="0"/>
              <a:t>, we compute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P(K[v])</a:t>
            </a:r>
            <a:endParaRPr lang="en-US" altLang="ja-JP" sz="24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ja-JP" sz="2400" dirty="0" smtClean="0"/>
              <a:t>    If it is equal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 to,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K[v]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is a child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chemeClr val="accent2"/>
              </a:solidFill>
            </a:endParaRPr>
          </a:p>
        </p:txBody>
      </p:sp>
      <p:sp>
        <p:nvSpPr>
          <p:cNvPr id="379958" name="Text Box 54"/>
          <p:cNvSpPr txBox="1">
            <a:spLocks noChangeArrowheads="1"/>
          </p:cNvSpPr>
          <p:nvPr/>
        </p:nvSpPr>
        <p:spPr bwMode="auto">
          <a:xfrm>
            <a:off x="899592" y="3212976"/>
            <a:ext cx="4752528" cy="46384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K[v]</a:t>
            </a:r>
            <a:r>
              <a:rPr lang="en-US" altLang="ja-JP" b="0" dirty="0" smtClean="0">
                <a:solidFill>
                  <a:schemeClr val="tx1"/>
                </a:solidFill>
              </a:rPr>
              <a:t> for all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dirty="0" smtClean="0"/>
              <a:t> are sufficient to check</a:t>
            </a:r>
            <a:endParaRPr lang="ja-JP" altLang="en-US" b="0" dirty="0">
              <a:solidFill>
                <a:schemeClr val="tx1"/>
              </a:solidFill>
            </a:endParaRPr>
          </a:p>
        </p:txBody>
      </p:sp>
      <p:sp>
        <p:nvSpPr>
          <p:cNvPr id="379961" name="Text Box 57"/>
          <p:cNvSpPr txBox="1">
            <a:spLocks noChangeArrowheads="1"/>
          </p:cNvSpPr>
          <p:nvPr/>
        </p:nvSpPr>
        <p:spPr bwMode="auto">
          <a:xfrm>
            <a:off x="467544" y="4900078"/>
            <a:ext cx="8064896" cy="83317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dirty="0" smtClean="0"/>
              <a:t>All children of 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en-US" altLang="ja-JP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can be found by at most </a:t>
            </a:r>
            <a:r>
              <a:rPr lang="en-US" altLang="ja-JP" b="1" dirty="0" smtClean="0">
                <a:solidFill>
                  <a:srgbClr val="0000FF"/>
                </a:solidFill>
              </a:rPr>
              <a:t>|V|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checks, thus an iteration takes </a:t>
            </a:r>
            <a:r>
              <a:rPr lang="en-US" altLang="ja-JP" b="1" dirty="0" smtClean="0">
                <a:solidFill>
                  <a:srgbClr val="0000FF"/>
                </a:solidFill>
              </a:rPr>
              <a:t>O(|V| |E|)</a:t>
            </a:r>
            <a:r>
              <a:rPr lang="ja-JP" altLang="en-US" dirty="0" smtClean="0"/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time   </a:t>
            </a:r>
            <a:r>
              <a:rPr lang="en-US" altLang="ja-JP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altLang="ja-JP" b="1" dirty="0" smtClean="0">
                <a:solidFill>
                  <a:srgbClr val="0000FF"/>
                </a:solidFill>
              </a:rPr>
              <a:t>O(|V| |E|)</a:t>
            </a:r>
            <a:r>
              <a:rPr lang="en-US" altLang="ja-JP" dirty="0" smtClean="0"/>
              <a:t> per maximal clique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V="1">
            <a:off x="7957542" y="2416771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7747992" y="2229446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V="1">
            <a:off x="6300192" y="2915246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 flipH="1" flipV="1">
            <a:off x="7443192" y="3220046"/>
            <a:ext cx="441176" cy="280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 flipV="1">
            <a:off x="7747992" y="1772246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V="1">
            <a:off x="7747992" y="184844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>
            <a:off x="6985992" y="2229446"/>
            <a:ext cx="457200" cy="990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6985992" y="2229446"/>
            <a:ext cx="990600" cy="609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7443192" y="2229446"/>
            <a:ext cx="304800" cy="990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 flipH="1">
            <a:off x="6833592" y="2229446"/>
            <a:ext cx="914400" cy="68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 flipV="1">
            <a:off x="6833592" y="2839046"/>
            <a:ext cx="1143000" cy="762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15"/>
          <p:cNvSpPr>
            <a:spLocks noChangeShapeType="1"/>
          </p:cNvSpPr>
          <p:nvPr/>
        </p:nvSpPr>
        <p:spPr bwMode="auto">
          <a:xfrm flipV="1">
            <a:off x="7443192" y="2839046"/>
            <a:ext cx="5334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Line 16"/>
          <p:cNvSpPr>
            <a:spLocks noChangeShapeType="1"/>
          </p:cNvSpPr>
          <p:nvPr/>
        </p:nvSpPr>
        <p:spPr bwMode="auto">
          <a:xfrm>
            <a:off x="6833592" y="2915246"/>
            <a:ext cx="6096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H="1">
            <a:off x="6833592" y="2229446"/>
            <a:ext cx="152400" cy="685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>
            <a:off x="6985992" y="2229446"/>
            <a:ext cx="762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Line 19"/>
          <p:cNvSpPr>
            <a:spLocks noChangeShapeType="1"/>
          </p:cNvSpPr>
          <p:nvPr/>
        </p:nvSpPr>
        <p:spPr bwMode="auto">
          <a:xfrm>
            <a:off x="7747992" y="2229446"/>
            <a:ext cx="22860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7" name="Oval 20"/>
          <p:cNvSpPr>
            <a:spLocks noChangeArrowheads="1"/>
          </p:cNvSpPr>
          <p:nvPr/>
        </p:nvSpPr>
        <p:spPr bwMode="auto">
          <a:xfrm>
            <a:off x="8206779" y="170080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8495704" y="225960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Line 23"/>
          <p:cNvSpPr>
            <a:spLocks noChangeShapeType="1"/>
          </p:cNvSpPr>
          <p:nvPr/>
        </p:nvSpPr>
        <p:spPr bwMode="auto">
          <a:xfrm>
            <a:off x="6982817" y="2204046"/>
            <a:ext cx="342031" cy="136815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Freeform 27"/>
          <p:cNvSpPr>
            <a:spLocks/>
          </p:cNvSpPr>
          <p:nvPr/>
        </p:nvSpPr>
        <p:spPr bwMode="auto">
          <a:xfrm>
            <a:off x="6811976" y="2924771"/>
            <a:ext cx="512868" cy="719569"/>
          </a:xfrm>
          <a:custGeom>
            <a:avLst/>
            <a:gdLst>
              <a:gd name="connsiteX0" fmla="*/ 10624 w 10624"/>
              <a:gd name="connsiteY0" fmla="*/ 7991 h 10002"/>
              <a:gd name="connsiteX1" fmla="*/ 6626 w 10624"/>
              <a:gd name="connsiteY1" fmla="*/ 10000 h 10002"/>
              <a:gd name="connsiteX2" fmla="*/ 1002 w 10624"/>
              <a:gd name="connsiteY2" fmla="*/ 8002 h 10002"/>
              <a:gd name="connsiteX3" fmla="*/ 635 w 10624"/>
              <a:gd name="connsiteY3" fmla="*/ 0 h 10002"/>
              <a:gd name="connsiteX0" fmla="*/ 10183 w 10183"/>
              <a:gd name="connsiteY0" fmla="*/ 7991 h 10006"/>
              <a:gd name="connsiteX1" fmla="*/ 3558 w 10183"/>
              <a:gd name="connsiteY1" fmla="*/ 10004 h 10006"/>
              <a:gd name="connsiteX2" fmla="*/ 561 w 10183"/>
              <a:gd name="connsiteY2" fmla="*/ 8002 h 10006"/>
              <a:gd name="connsiteX3" fmla="*/ 194 w 10183"/>
              <a:gd name="connsiteY3" fmla="*/ 0 h 10006"/>
              <a:gd name="connsiteX0" fmla="*/ 3558 w 3558"/>
              <a:gd name="connsiteY0" fmla="*/ 10004 h 10006"/>
              <a:gd name="connsiteX1" fmla="*/ 561 w 3558"/>
              <a:gd name="connsiteY1" fmla="*/ 8002 h 10006"/>
              <a:gd name="connsiteX2" fmla="*/ 194 w 3558"/>
              <a:gd name="connsiteY2" fmla="*/ 0 h 1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8" h="10006">
                <a:moveTo>
                  <a:pt x="3558" y="10004"/>
                </a:moveTo>
                <a:cubicBezTo>
                  <a:pt x="1954" y="10006"/>
                  <a:pt x="1122" y="9669"/>
                  <a:pt x="561" y="8002"/>
                </a:cubicBezTo>
                <a:cubicBezTo>
                  <a:pt x="0" y="6335"/>
                  <a:pt x="183" y="3157"/>
                  <a:pt x="194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Oval 29"/>
          <p:cNvSpPr>
            <a:spLocks noChangeArrowheads="1"/>
          </p:cNvSpPr>
          <p:nvPr/>
        </p:nvSpPr>
        <p:spPr bwMode="auto">
          <a:xfrm>
            <a:off x="6833592" y="207704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Oval 30"/>
          <p:cNvSpPr>
            <a:spLocks noChangeArrowheads="1"/>
          </p:cNvSpPr>
          <p:nvPr/>
        </p:nvSpPr>
        <p:spPr bwMode="auto">
          <a:xfrm>
            <a:off x="7290792" y="3067646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Oval 31"/>
          <p:cNvSpPr>
            <a:spLocks noChangeArrowheads="1"/>
          </p:cNvSpPr>
          <p:nvPr/>
        </p:nvSpPr>
        <p:spPr bwMode="auto">
          <a:xfrm>
            <a:off x="6681192" y="276284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7824192" y="268664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33"/>
          <p:cNvSpPr>
            <a:spLocks noChangeArrowheads="1"/>
          </p:cNvSpPr>
          <p:nvPr/>
        </p:nvSpPr>
        <p:spPr bwMode="auto">
          <a:xfrm>
            <a:off x="7595592" y="2077046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" name="Freeform 27"/>
          <p:cNvSpPr>
            <a:spLocks/>
          </p:cNvSpPr>
          <p:nvPr/>
        </p:nvSpPr>
        <p:spPr bwMode="auto">
          <a:xfrm>
            <a:off x="7324840" y="2924142"/>
            <a:ext cx="1092133" cy="888129"/>
          </a:xfrm>
          <a:custGeom>
            <a:avLst/>
            <a:gdLst>
              <a:gd name="connsiteX0" fmla="*/ 9300 w 9300"/>
              <a:gd name="connsiteY0" fmla="*/ 9118 h 11127"/>
              <a:gd name="connsiteX1" fmla="*/ 5302 w 9300"/>
              <a:gd name="connsiteY1" fmla="*/ 11127 h 11127"/>
              <a:gd name="connsiteX2" fmla="*/ 302 w 9300"/>
              <a:gd name="connsiteY2" fmla="*/ 9118 h 11127"/>
              <a:gd name="connsiteX3" fmla="*/ 7113 w 9300"/>
              <a:gd name="connsiteY3" fmla="*/ 0 h 11127"/>
              <a:gd name="connsiteX0" fmla="*/ 4333 w 4454"/>
              <a:gd name="connsiteY0" fmla="*/ 8194 h 10316"/>
              <a:gd name="connsiteX1" fmla="*/ 34 w 4454"/>
              <a:gd name="connsiteY1" fmla="*/ 10000 h 10316"/>
              <a:gd name="connsiteX2" fmla="*/ 4130 w 4454"/>
              <a:gd name="connsiteY2" fmla="*/ 6299 h 10316"/>
              <a:gd name="connsiteX3" fmla="*/ 1981 w 4454"/>
              <a:gd name="connsiteY3" fmla="*/ 0 h 10316"/>
              <a:gd name="connsiteX0" fmla="*/ 3033 w 19439"/>
              <a:gd name="connsiteY0" fmla="*/ 9596 h 10463"/>
              <a:gd name="connsiteX1" fmla="*/ 9515 w 19439"/>
              <a:gd name="connsiteY1" fmla="*/ 9694 h 10463"/>
              <a:gd name="connsiteX2" fmla="*/ 18712 w 19439"/>
              <a:gd name="connsiteY2" fmla="*/ 6106 h 10463"/>
              <a:gd name="connsiteX3" fmla="*/ 13887 w 19439"/>
              <a:gd name="connsiteY3" fmla="*/ 0 h 10463"/>
              <a:gd name="connsiteX0" fmla="*/ 0 w 16406"/>
              <a:gd name="connsiteY0" fmla="*/ 9596 h 10000"/>
              <a:gd name="connsiteX1" fmla="*/ 6482 w 16406"/>
              <a:gd name="connsiteY1" fmla="*/ 9694 h 10000"/>
              <a:gd name="connsiteX2" fmla="*/ 15679 w 16406"/>
              <a:gd name="connsiteY2" fmla="*/ 6106 h 10000"/>
              <a:gd name="connsiteX3" fmla="*/ 10854 w 16406"/>
              <a:gd name="connsiteY3" fmla="*/ 0 h 10000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8"/>
              <a:gd name="connsiteY0" fmla="*/ 10468 h 10983"/>
              <a:gd name="connsiteX1" fmla="*/ 6482 w 16408"/>
              <a:gd name="connsiteY1" fmla="*/ 10566 h 10983"/>
              <a:gd name="connsiteX2" fmla="*/ 15679 w 16408"/>
              <a:gd name="connsiteY2" fmla="*/ 6978 h 10983"/>
              <a:gd name="connsiteX3" fmla="*/ 10854 w 16408"/>
              <a:gd name="connsiteY3" fmla="*/ 0 h 10983"/>
              <a:gd name="connsiteX0" fmla="*/ 0 w 18820"/>
              <a:gd name="connsiteY0" fmla="*/ 8723 h 10872"/>
              <a:gd name="connsiteX1" fmla="*/ 8894 w 18820"/>
              <a:gd name="connsiteY1" fmla="*/ 10566 h 10872"/>
              <a:gd name="connsiteX2" fmla="*/ 18091 w 18820"/>
              <a:gd name="connsiteY2" fmla="*/ 6978 h 10872"/>
              <a:gd name="connsiteX3" fmla="*/ 13266 w 18820"/>
              <a:gd name="connsiteY3" fmla="*/ 0 h 10872"/>
              <a:gd name="connsiteX0" fmla="*/ 0 w 18820"/>
              <a:gd name="connsiteY0" fmla="*/ 8723 h 11328"/>
              <a:gd name="connsiteX1" fmla="*/ 8894 w 18820"/>
              <a:gd name="connsiteY1" fmla="*/ 10566 h 11328"/>
              <a:gd name="connsiteX2" fmla="*/ 18091 w 18820"/>
              <a:gd name="connsiteY2" fmla="*/ 6978 h 11328"/>
              <a:gd name="connsiteX3" fmla="*/ 13266 w 18820"/>
              <a:gd name="connsiteY3" fmla="*/ 0 h 11328"/>
              <a:gd name="connsiteX0" fmla="*/ 0 w 18820"/>
              <a:gd name="connsiteY0" fmla="*/ 8723 h 8723"/>
              <a:gd name="connsiteX1" fmla="*/ 18091 w 18820"/>
              <a:gd name="connsiteY1" fmla="*/ 6978 h 8723"/>
              <a:gd name="connsiteX2" fmla="*/ 13266 w 18820"/>
              <a:gd name="connsiteY2" fmla="*/ 0 h 8723"/>
              <a:gd name="connsiteX0" fmla="*/ 0 w 8737"/>
              <a:gd name="connsiteY0" fmla="*/ 10000 h 12666"/>
              <a:gd name="connsiteX1" fmla="*/ 7690 w 8737"/>
              <a:gd name="connsiteY1" fmla="*/ 11000 h 12666"/>
              <a:gd name="connsiteX2" fmla="*/ 7049 w 8737"/>
              <a:gd name="connsiteY2" fmla="*/ 0 h 12666"/>
              <a:gd name="connsiteX0" fmla="*/ 0 w 10000"/>
              <a:gd name="connsiteY0" fmla="*/ 7895 h 10085"/>
              <a:gd name="connsiteX1" fmla="*/ 3667 w 10000"/>
              <a:gd name="connsiteY1" fmla="*/ 9474 h 10085"/>
              <a:gd name="connsiteX2" fmla="*/ 8802 w 10000"/>
              <a:gd name="connsiteY2" fmla="*/ 8685 h 10085"/>
              <a:gd name="connsiteX3" fmla="*/ 8068 w 10000"/>
              <a:gd name="connsiteY3" fmla="*/ 0 h 10085"/>
              <a:gd name="connsiteX0" fmla="*/ 0 w 11124"/>
              <a:gd name="connsiteY0" fmla="*/ 7895 h 9738"/>
              <a:gd name="connsiteX1" fmla="*/ 3667 w 11124"/>
              <a:gd name="connsiteY1" fmla="*/ 9474 h 9738"/>
              <a:gd name="connsiteX2" fmla="*/ 8802 w 11124"/>
              <a:gd name="connsiteY2" fmla="*/ 8685 h 9738"/>
              <a:gd name="connsiteX3" fmla="*/ 11002 w 11124"/>
              <a:gd name="connsiteY3" fmla="*/ 3158 h 9738"/>
              <a:gd name="connsiteX4" fmla="*/ 8068 w 11124"/>
              <a:gd name="connsiteY4" fmla="*/ 0 h 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4" h="9738">
                <a:moveTo>
                  <a:pt x="0" y="7895"/>
                </a:moveTo>
                <a:cubicBezTo>
                  <a:pt x="714" y="7979"/>
                  <a:pt x="2200" y="9342"/>
                  <a:pt x="3667" y="9474"/>
                </a:cubicBezTo>
                <a:cubicBezTo>
                  <a:pt x="5134" y="9606"/>
                  <a:pt x="7580" y="9738"/>
                  <a:pt x="8802" y="8685"/>
                </a:cubicBezTo>
                <a:cubicBezTo>
                  <a:pt x="10024" y="7632"/>
                  <a:pt x="11124" y="4605"/>
                  <a:pt x="11002" y="3158"/>
                </a:cubicBezTo>
                <a:cubicBezTo>
                  <a:pt x="10880" y="1711"/>
                  <a:pt x="8297" y="629"/>
                  <a:pt x="80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1" name="Oval 28"/>
          <p:cNvSpPr>
            <a:spLocks noChangeArrowheads="1"/>
          </p:cNvSpPr>
          <p:nvPr/>
        </p:nvSpPr>
        <p:spPr bwMode="auto">
          <a:xfrm>
            <a:off x="7180832" y="350019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323528" y="5956596"/>
            <a:ext cx="813690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Note that </a:t>
            </a:r>
            <a:r>
              <a:rPr lang="en-US" altLang="ja-JP" b="1" dirty="0" smtClean="0">
                <a:solidFill>
                  <a:srgbClr val="0000FF"/>
                </a:solidFill>
              </a:rPr>
              <a:t>C(K) </a:t>
            </a:r>
            <a:r>
              <a:rPr lang="en-US" altLang="ja-JP" dirty="0" smtClean="0"/>
              <a:t>and </a:t>
            </a:r>
            <a:r>
              <a:rPr lang="en-US" altLang="ja-JP" b="1" dirty="0" smtClean="0">
                <a:solidFill>
                  <a:srgbClr val="0000FF"/>
                </a:solidFill>
              </a:rPr>
              <a:t>P(K)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can be computed in </a:t>
            </a:r>
            <a:r>
              <a:rPr lang="en-US" altLang="ja-JP" b="1" dirty="0" smtClean="0">
                <a:solidFill>
                  <a:srgbClr val="0000FF"/>
                </a:solidFill>
              </a:rPr>
              <a:t>O(|E|)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time </a:t>
            </a:r>
            <a:endParaRPr lang="en-US" altLang="ja-JP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58" grpId="0" animBg="1"/>
      <p:bldP spid="379961" grpId="0" animBg="1"/>
      <p:bldP spid="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527" name="Line 71"/>
          <p:cNvSpPr>
            <a:spLocks noChangeShapeType="1"/>
          </p:cNvSpPr>
          <p:nvPr/>
        </p:nvSpPr>
        <p:spPr bwMode="auto">
          <a:xfrm flipH="1" flipV="1">
            <a:off x="7235825" y="4824313"/>
            <a:ext cx="865188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736013" cy="165576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parent-child relation on the left graph</a:t>
            </a:r>
          </a:p>
          <a:p>
            <a:pPr>
              <a:buFontTx/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red-lines are moves by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K[v]</a:t>
            </a:r>
          </a:p>
          <a:p>
            <a:pPr>
              <a:buFontTx/>
              <a:buNone/>
            </a:pPr>
            <a:endParaRPr lang="en-US" altLang="ja-JP" sz="2400" dirty="0"/>
          </a:p>
        </p:txBody>
      </p:sp>
      <p:sp>
        <p:nvSpPr>
          <p:cNvPr id="403460" name="Line 4"/>
          <p:cNvSpPr>
            <a:spLocks noChangeShapeType="1"/>
          </p:cNvSpPr>
          <p:nvPr/>
        </p:nvSpPr>
        <p:spPr bwMode="auto">
          <a:xfrm flipV="1">
            <a:off x="2195513" y="4895601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61" name="Line 5"/>
          <p:cNvSpPr>
            <a:spLocks noChangeShapeType="1"/>
          </p:cNvSpPr>
          <p:nvPr/>
        </p:nvSpPr>
        <p:spPr bwMode="auto">
          <a:xfrm flipH="1">
            <a:off x="971550" y="3960563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62" name="Line 6"/>
          <p:cNvSpPr>
            <a:spLocks noChangeShapeType="1"/>
          </p:cNvSpPr>
          <p:nvPr/>
        </p:nvSpPr>
        <p:spPr bwMode="auto">
          <a:xfrm>
            <a:off x="2681288" y="4570163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63" name="Line 7"/>
          <p:cNvSpPr>
            <a:spLocks noChangeShapeType="1"/>
          </p:cNvSpPr>
          <p:nvPr/>
        </p:nvSpPr>
        <p:spPr bwMode="auto">
          <a:xfrm>
            <a:off x="2452688" y="3960563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4" name="Line 8"/>
          <p:cNvSpPr>
            <a:spLocks noChangeShapeType="1"/>
          </p:cNvSpPr>
          <p:nvPr/>
        </p:nvSpPr>
        <p:spPr bwMode="auto">
          <a:xfrm flipV="1">
            <a:off x="1003300" y="4646363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65" name="Line 9"/>
          <p:cNvSpPr>
            <a:spLocks noChangeShapeType="1"/>
          </p:cNvSpPr>
          <p:nvPr/>
        </p:nvSpPr>
        <p:spPr bwMode="auto">
          <a:xfrm>
            <a:off x="827088" y="3816101"/>
            <a:ext cx="712787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6" name="Line 10"/>
          <p:cNvSpPr>
            <a:spLocks noChangeShapeType="1"/>
          </p:cNvSpPr>
          <p:nvPr/>
        </p:nvSpPr>
        <p:spPr bwMode="auto">
          <a:xfrm flipV="1">
            <a:off x="2452688" y="357956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7" name="Line 11"/>
          <p:cNvSpPr>
            <a:spLocks noChangeShapeType="1"/>
          </p:cNvSpPr>
          <p:nvPr/>
        </p:nvSpPr>
        <p:spPr bwMode="auto">
          <a:xfrm flipH="1">
            <a:off x="539750" y="3960563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8" name="Line 12"/>
          <p:cNvSpPr>
            <a:spLocks noChangeShapeType="1"/>
          </p:cNvSpPr>
          <p:nvPr/>
        </p:nvSpPr>
        <p:spPr bwMode="auto">
          <a:xfrm>
            <a:off x="611188" y="4463801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9" name="Line 13"/>
          <p:cNvSpPr>
            <a:spLocks noChangeShapeType="1"/>
          </p:cNvSpPr>
          <p:nvPr/>
        </p:nvSpPr>
        <p:spPr bwMode="auto">
          <a:xfrm flipH="1">
            <a:off x="2147888" y="3960563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0" name="Line 14"/>
          <p:cNvSpPr>
            <a:spLocks noChangeShapeType="1"/>
          </p:cNvSpPr>
          <p:nvPr/>
        </p:nvSpPr>
        <p:spPr bwMode="auto">
          <a:xfrm>
            <a:off x="539750" y="4463801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1" name="Line 15"/>
          <p:cNvSpPr>
            <a:spLocks noChangeShapeType="1"/>
          </p:cNvSpPr>
          <p:nvPr/>
        </p:nvSpPr>
        <p:spPr bwMode="auto">
          <a:xfrm flipH="1" flipV="1">
            <a:off x="827088" y="3743076"/>
            <a:ext cx="144462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2" name="Line 16"/>
          <p:cNvSpPr>
            <a:spLocks noChangeShapeType="1"/>
          </p:cNvSpPr>
          <p:nvPr/>
        </p:nvSpPr>
        <p:spPr bwMode="auto">
          <a:xfrm flipV="1">
            <a:off x="2147888" y="457016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3" name="Line 17"/>
          <p:cNvSpPr>
            <a:spLocks noChangeShapeType="1"/>
          </p:cNvSpPr>
          <p:nvPr/>
        </p:nvSpPr>
        <p:spPr bwMode="auto">
          <a:xfrm>
            <a:off x="1538288" y="4646363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4" name="Line 18"/>
          <p:cNvSpPr>
            <a:spLocks noChangeShapeType="1"/>
          </p:cNvSpPr>
          <p:nvPr/>
        </p:nvSpPr>
        <p:spPr bwMode="auto">
          <a:xfrm flipH="1">
            <a:off x="1538288" y="396056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75" name="Line 19"/>
          <p:cNvSpPr>
            <a:spLocks noChangeShapeType="1"/>
          </p:cNvSpPr>
          <p:nvPr/>
        </p:nvSpPr>
        <p:spPr bwMode="auto">
          <a:xfrm>
            <a:off x="827088" y="3816101"/>
            <a:ext cx="906462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76" name="Line 20"/>
          <p:cNvSpPr>
            <a:spLocks noChangeShapeType="1"/>
          </p:cNvSpPr>
          <p:nvPr/>
        </p:nvSpPr>
        <p:spPr bwMode="auto">
          <a:xfrm>
            <a:off x="2452688" y="3960563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77" name="Oval 21"/>
          <p:cNvSpPr>
            <a:spLocks noChangeArrowheads="1"/>
          </p:cNvSpPr>
          <p:nvPr/>
        </p:nvSpPr>
        <p:spPr bwMode="auto">
          <a:xfrm>
            <a:off x="2300288" y="38081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403478" name="Line 22"/>
          <p:cNvSpPr>
            <a:spLocks noChangeShapeType="1"/>
          </p:cNvSpPr>
          <p:nvPr/>
        </p:nvSpPr>
        <p:spPr bwMode="auto">
          <a:xfrm flipH="1">
            <a:off x="547688" y="3868488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79" name="Line 23"/>
          <p:cNvSpPr>
            <a:spLocks noChangeShapeType="1"/>
          </p:cNvSpPr>
          <p:nvPr/>
        </p:nvSpPr>
        <p:spPr bwMode="auto">
          <a:xfrm flipV="1">
            <a:off x="3379788" y="4176463"/>
            <a:ext cx="71437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80" name="Line 24"/>
          <p:cNvSpPr>
            <a:spLocks noChangeShapeType="1"/>
          </p:cNvSpPr>
          <p:nvPr/>
        </p:nvSpPr>
        <p:spPr bwMode="auto">
          <a:xfrm flipV="1">
            <a:off x="2659063" y="4176463"/>
            <a:ext cx="792162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1" name="Line 25"/>
          <p:cNvSpPr>
            <a:spLocks noChangeShapeType="1"/>
          </p:cNvSpPr>
          <p:nvPr/>
        </p:nvSpPr>
        <p:spPr bwMode="auto">
          <a:xfrm flipH="1" flipV="1">
            <a:off x="3090863" y="3600201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2" name="Line 26"/>
          <p:cNvSpPr>
            <a:spLocks noChangeShapeType="1"/>
          </p:cNvSpPr>
          <p:nvPr/>
        </p:nvSpPr>
        <p:spPr bwMode="auto">
          <a:xfrm flipH="1" flipV="1">
            <a:off x="2082800" y="3311276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3" name="Line 27"/>
          <p:cNvSpPr>
            <a:spLocks noChangeShapeType="1"/>
          </p:cNvSpPr>
          <p:nvPr/>
        </p:nvSpPr>
        <p:spPr bwMode="auto">
          <a:xfrm flipH="1">
            <a:off x="858838" y="3311276"/>
            <a:ext cx="12239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4" name="Line 28"/>
          <p:cNvSpPr>
            <a:spLocks noChangeShapeType="1"/>
          </p:cNvSpPr>
          <p:nvPr/>
        </p:nvSpPr>
        <p:spPr bwMode="auto">
          <a:xfrm flipH="1">
            <a:off x="1724025" y="3311276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5" name="Line 29"/>
          <p:cNvSpPr>
            <a:spLocks noChangeShapeType="1"/>
          </p:cNvSpPr>
          <p:nvPr/>
        </p:nvSpPr>
        <p:spPr bwMode="auto">
          <a:xfrm flipH="1">
            <a:off x="2659063" y="3600201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6" name="Freeform 30"/>
          <p:cNvSpPr>
            <a:spLocks/>
          </p:cNvSpPr>
          <p:nvPr/>
        </p:nvSpPr>
        <p:spPr bwMode="auto">
          <a:xfrm>
            <a:off x="1003300" y="4895601"/>
            <a:ext cx="2376488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46800" rIns="90000" bIns="46800"/>
          <a:lstStyle/>
          <a:p>
            <a:pPr algn="ctr"/>
            <a:endParaRPr lang="ja-JP" altLang="en-US"/>
          </a:p>
        </p:txBody>
      </p:sp>
      <p:sp>
        <p:nvSpPr>
          <p:cNvPr id="403487" name="Oval 31"/>
          <p:cNvSpPr>
            <a:spLocks noChangeArrowheads="1"/>
          </p:cNvSpPr>
          <p:nvPr/>
        </p:nvSpPr>
        <p:spPr bwMode="auto">
          <a:xfrm>
            <a:off x="1538288" y="38081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403488" name="Oval 32"/>
          <p:cNvSpPr>
            <a:spLocks noChangeArrowheads="1"/>
          </p:cNvSpPr>
          <p:nvPr/>
        </p:nvSpPr>
        <p:spPr bwMode="auto">
          <a:xfrm>
            <a:off x="1995488" y="480670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11</a:t>
            </a:r>
            <a:endParaRPr lang="en-US" altLang="ja-JP" sz="1800" dirty="0"/>
          </a:p>
        </p:txBody>
      </p:sp>
      <p:sp>
        <p:nvSpPr>
          <p:cNvPr id="403489" name="Oval 33"/>
          <p:cNvSpPr>
            <a:spLocks noChangeArrowheads="1"/>
          </p:cNvSpPr>
          <p:nvPr/>
        </p:nvSpPr>
        <p:spPr bwMode="auto">
          <a:xfrm>
            <a:off x="1385888" y="44939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9</a:t>
            </a:r>
            <a:endParaRPr lang="ja-JP" altLang="en-US" dirty="0"/>
          </a:p>
        </p:txBody>
      </p:sp>
      <p:sp>
        <p:nvSpPr>
          <p:cNvPr id="403490" name="Oval 34"/>
          <p:cNvSpPr>
            <a:spLocks noChangeArrowheads="1"/>
          </p:cNvSpPr>
          <p:nvPr/>
        </p:nvSpPr>
        <p:spPr bwMode="auto">
          <a:xfrm>
            <a:off x="2528888" y="44177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403491" name="Oval 35"/>
          <p:cNvSpPr>
            <a:spLocks noChangeArrowheads="1"/>
          </p:cNvSpPr>
          <p:nvPr/>
        </p:nvSpPr>
        <p:spPr bwMode="auto">
          <a:xfrm>
            <a:off x="395288" y="42653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403492" name="Oval 36"/>
          <p:cNvSpPr>
            <a:spLocks noChangeArrowheads="1"/>
          </p:cNvSpPr>
          <p:nvPr/>
        </p:nvSpPr>
        <p:spPr bwMode="auto">
          <a:xfrm>
            <a:off x="3290888" y="4032001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03493" name="Oval 37"/>
          <p:cNvSpPr>
            <a:spLocks noChangeArrowheads="1"/>
          </p:cNvSpPr>
          <p:nvPr/>
        </p:nvSpPr>
        <p:spPr bwMode="auto">
          <a:xfrm>
            <a:off x="715963" y="36557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403494" name="Oval 38"/>
          <p:cNvSpPr>
            <a:spLocks noChangeArrowheads="1"/>
          </p:cNvSpPr>
          <p:nvPr/>
        </p:nvSpPr>
        <p:spPr bwMode="auto">
          <a:xfrm>
            <a:off x="1939925" y="316840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403495" name="Oval 39"/>
          <p:cNvSpPr>
            <a:spLocks noChangeArrowheads="1"/>
          </p:cNvSpPr>
          <p:nvPr/>
        </p:nvSpPr>
        <p:spPr bwMode="auto">
          <a:xfrm>
            <a:off x="2930525" y="34398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03496" name="Oval 40"/>
          <p:cNvSpPr>
            <a:spLocks noChangeArrowheads="1"/>
          </p:cNvSpPr>
          <p:nvPr/>
        </p:nvSpPr>
        <p:spPr bwMode="auto">
          <a:xfrm>
            <a:off x="3235325" y="47352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10</a:t>
            </a:r>
            <a:endParaRPr lang="en-US" altLang="ja-JP" sz="1800" dirty="0"/>
          </a:p>
        </p:txBody>
      </p:sp>
      <p:sp>
        <p:nvSpPr>
          <p:cNvPr id="403497" name="Oval 41"/>
          <p:cNvSpPr>
            <a:spLocks noChangeArrowheads="1"/>
          </p:cNvSpPr>
          <p:nvPr/>
        </p:nvSpPr>
        <p:spPr bwMode="auto">
          <a:xfrm>
            <a:off x="842963" y="4879726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12</a:t>
            </a:r>
            <a:endParaRPr lang="en-US" altLang="ja-JP" sz="1800" dirty="0"/>
          </a:p>
        </p:txBody>
      </p:sp>
      <p:sp>
        <p:nvSpPr>
          <p:cNvPr id="403498" name="Text Box 42"/>
          <p:cNvSpPr txBox="1">
            <a:spLocks noChangeArrowheads="1"/>
          </p:cNvSpPr>
          <p:nvPr/>
        </p:nvSpPr>
        <p:spPr bwMode="auto">
          <a:xfrm>
            <a:off x="6448857" y="2016025"/>
            <a:ext cx="643423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1, 2</a:t>
            </a:r>
            <a:endParaRPr lang="ja-JP" altLang="en-US" dirty="0"/>
          </a:p>
        </p:txBody>
      </p:sp>
      <p:sp>
        <p:nvSpPr>
          <p:cNvPr id="403499" name="Text Box 43"/>
          <p:cNvSpPr txBox="1">
            <a:spLocks noChangeArrowheads="1"/>
          </p:cNvSpPr>
          <p:nvPr/>
        </p:nvSpPr>
        <p:spPr bwMode="auto">
          <a:xfrm>
            <a:off x="4741863" y="2908200"/>
            <a:ext cx="951199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1, 3, 5</a:t>
            </a:r>
            <a:endParaRPr lang="ja-JP" altLang="en-US" dirty="0"/>
          </a:p>
        </p:txBody>
      </p:sp>
      <p:sp>
        <p:nvSpPr>
          <p:cNvPr id="403500" name="Line 44"/>
          <p:cNvSpPr>
            <a:spLocks noChangeShapeType="1"/>
          </p:cNvSpPr>
          <p:nvPr/>
        </p:nvSpPr>
        <p:spPr bwMode="auto">
          <a:xfrm flipH="1">
            <a:off x="5508625" y="2520850"/>
            <a:ext cx="719138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01" name="Text Box 45"/>
          <p:cNvSpPr txBox="1">
            <a:spLocks noChangeArrowheads="1"/>
          </p:cNvSpPr>
          <p:nvPr/>
        </p:nvSpPr>
        <p:spPr bwMode="auto">
          <a:xfrm>
            <a:off x="5584825" y="2304082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3</a:t>
            </a:r>
            <a:endParaRPr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403502" name="Text Box 46"/>
          <p:cNvSpPr txBox="1">
            <a:spLocks noChangeArrowheads="1"/>
          </p:cNvSpPr>
          <p:nvPr/>
        </p:nvSpPr>
        <p:spPr bwMode="auto">
          <a:xfrm>
            <a:off x="4065588" y="4176613"/>
            <a:ext cx="1720641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3, 5, 7, 9, 12</a:t>
            </a:r>
            <a:endParaRPr lang="en-US" altLang="ja-JP" dirty="0"/>
          </a:p>
        </p:txBody>
      </p:sp>
      <p:sp>
        <p:nvSpPr>
          <p:cNvPr id="403503" name="Line 47"/>
          <p:cNvSpPr>
            <a:spLocks noChangeShapeType="1"/>
          </p:cNvSpPr>
          <p:nvPr/>
        </p:nvSpPr>
        <p:spPr bwMode="auto">
          <a:xfrm flipH="1">
            <a:off x="4859338" y="3455888"/>
            <a:ext cx="360362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04" name="Text Box 48"/>
          <p:cNvSpPr txBox="1">
            <a:spLocks noChangeArrowheads="1"/>
          </p:cNvSpPr>
          <p:nvPr/>
        </p:nvSpPr>
        <p:spPr bwMode="auto">
          <a:xfrm>
            <a:off x="4648200" y="3528913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7</a:t>
            </a:r>
            <a:endParaRPr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403505" name="Text Box 49"/>
          <p:cNvSpPr txBox="1">
            <a:spLocks noChangeArrowheads="1"/>
          </p:cNvSpPr>
          <p:nvPr/>
        </p:nvSpPr>
        <p:spPr bwMode="auto">
          <a:xfrm>
            <a:off x="4138613" y="5500588"/>
            <a:ext cx="785898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9, 11</a:t>
            </a:r>
            <a:endParaRPr lang="ja-JP" altLang="en-US" dirty="0"/>
          </a:p>
        </p:txBody>
      </p:sp>
      <p:sp>
        <p:nvSpPr>
          <p:cNvPr id="403506" name="Line 50"/>
          <p:cNvSpPr>
            <a:spLocks noChangeShapeType="1"/>
          </p:cNvSpPr>
          <p:nvPr/>
        </p:nvSpPr>
        <p:spPr bwMode="auto">
          <a:xfrm flipH="1">
            <a:off x="4572000" y="4752875"/>
            <a:ext cx="360363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>
              <a:solidFill>
                <a:srgbClr val="0000FF"/>
              </a:solidFill>
            </a:endParaRPr>
          </a:p>
        </p:txBody>
      </p:sp>
      <p:sp>
        <p:nvSpPr>
          <p:cNvPr id="403507" name="Text Box 51"/>
          <p:cNvSpPr txBox="1">
            <a:spLocks noChangeArrowheads="1"/>
          </p:cNvSpPr>
          <p:nvPr/>
        </p:nvSpPr>
        <p:spPr bwMode="auto">
          <a:xfrm>
            <a:off x="4211960" y="4895750"/>
            <a:ext cx="47812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11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403508" name="Text Box 52"/>
          <p:cNvSpPr txBox="1">
            <a:spLocks noChangeArrowheads="1"/>
          </p:cNvSpPr>
          <p:nvPr/>
        </p:nvSpPr>
        <p:spPr bwMode="auto">
          <a:xfrm>
            <a:off x="7083425" y="2908200"/>
            <a:ext cx="1258976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2, 4, 6, 8</a:t>
            </a:r>
            <a:endParaRPr lang="ja-JP" altLang="en-US" dirty="0"/>
          </a:p>
        </p:txBody>
      </p:sp>
      <p:sp>
        <p:nvSpPr>
          <p:cNvPr id="403509" name="Line 53"/>
          <p:cNvSpPr>
            <a:spLocks noChangeShapeType="1"/>
          </p:cNvSpPr>
          <p:nvPr/>
        </p:nvSpPr>
        <p:spPr bwMode="auto">
          <a:xfrm>
            <a:off x="7308850" y="2376388"/>
            <a:ext cx="720725" cy="458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10" name="Text Box 54"/>
          <p:cNvSpPr txBox="1">
            <a:spLocks noChangeArrowheads="1"/>
          </p:cNvSpPr>
          <p:nvPr/>
        </p:nvSpPr>
        <p:spPr bwMode="auto">
          <a:xfrm>
            <a:off x="7672388" y="2304082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4</a:t>
            </a:r>
            <a:endParaRPr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403511" name="Text Box 55"/>
          <p:cNvSpPr txBox="1">
            <a:spLocks noChangeArrowheads="1"/>
          </p:cNvSpPr>
          <p:nvPr/>
        </p:nvSpPr>
        <p:spPr bwMode="auto">
          <a:xfrm>
            <a:off x="6300788" y="4248050"/>
            <a:ext cx="1105088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6, 8, 10</a:t>
            </a:r>
            <a:endParaRPr lang="en-US" altLang="ja-JP" dirty="0"/>
          </a:p>
        </p:txBody>
      </p:sp>
      <p:sp>
        <p:nvSpPr>
          <p:cNvPr id="403512" name="Line 56"/>
          <p:cNvSpPr>
            <a:spLocks noChangeShapeType="1"/>
          </p:cNvSpPr>
          <p:nvPr/>
        </p:nvSpPr>
        <p:spPr bwMode="auto">
          <a:xfrm flipH="1">
            <a:off x="7019925" y="3528913"/>
            <a:ext cx="360363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13" name="Text Box 57"/>
          <p:cNvSpPr txBox="1">
            <a:spLocks noChangeArrowheads="1"/>
          </p:cNvSpPr>
          <p:nvPr/>
        </p:nvSpPr>
        <p:spPr bwMode="auto">
          <a:xfrm>
            <a:off x="6686341" y="3600350"/>
            <a:ext cx="48953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10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403514" name="Text Box 58"/>
          <p:cNvSpPr txBox="1">
            <a:spLocks noChangeArrowheads="1"/>
          </p:cNvSpPr>
          <p:nvPr/>
        </p:nvSpPr>
        <p:spPr bwMode="auto">
          <a:xfrm>
            <a:off x="7810500" y="4248050"/>
            <a:ext cx="1093674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4, 8, 11</a:t>
            </a:r>
            <a:endParaRPr lang="ja-JP" altLang="en-US" dirty="0"/>
          </a:p>
        </p:txBody>
      </p:sp>
      <p:sp>
        <p:nvSpPr>
          <p:cNvPr id="403515" name="Line 59"/>
          <p:cNvSpPr>
            <a:spLocks noChangeShapeType="1"/>
          </p:cNvSpPr>
          <p:nvPr/>
        </p:nvSpPr>
        <p:spPr bwMode="auto">
          <a:xfrm>
            <a:off x="8316913" y="3528913"/>
            <a:ext cx="71437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16" name="Text Box 60"/>
          <p:cNvSpPr txBox="1">
            <a:spLocks noChangeArrowheads="1"/>
          </p:cNvSpPr>
          <p:nvPr/>
        </p:nvSpPr>
        <p:spPr bwMode="auto">
          <a:xfrm>
            <a:off x="7910303" y="3671788"/>
            <a:ext cx="47812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11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403517" name="Text Box 61"/>
          <p:cNvSpPr txBox="1">
            <a:spLocks noChangeArrowheads="1"/>
          </p:cNvSpPr>
          <p:nvPr/>
        </p:nvSpPr>
        <p:spPr bwMode="auto">
          <a:xfrm>
            <a:off x="5651500" y="5545038"/>
            <a:ext cx="1247562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8, 10</a:t>
            </a:r>
            <a:r>
              <a:rPr lang="en-US" altLang="ja-JP" dirty="0"/>
              <a:t>, </a:t>
            </a:r>
            <a:r>
              <a:rPr lang="en-US" altLang="ja-JP" dirty="0" smtClean="0"/>
              <a:t>11</a:t>
            </a:r>
            <a:endParaRPr lang="ja-JP" altLang="en-US" dirty="0"/>
          </a:p>
        </p:txBody>
      </p:sp>
      <p:sp>
        <p:nvSpPr>
          <p:cNvPr id="403518" name="Line 62"/>
          <p:cNvSpPr>
            <a:spLocks noChangeShapeType="1"/>
          </p:cNvSpPr>
          <p:nvPr/>
        </p:nvSpPr>
        <p:spPr bwMode="auto">
          <a:xfrm flipH="1">
            <a:off x="6445250" y="4824313"/>
            <a:ext cx="358775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19" name="Text Box 63"/>
          <p:cNvSpPr txBox="1">
            <a:spLocks noChangeArrowheads="1"/>
          </p:cNvSpPr>
          <p:nvPr/>
        </p:nvSpPr>
        <p:spPr bwMode="auto">
          <a:xfrm>
            <a:off x="6155060" y="4895750"/>
            <a:ext cx="47812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11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403520" name="Text Box 64"/>
          <p:cNvSpPr txBox="1">
            <a:spLocks noChangeArrowheads="1"/>
          </p:cNvSpPr>
          <p:nvPr/>
        </p:nvSpPr>
        <p:spPr bwMode="auto">
          <a:xfrm>
            <a:off x="7343775" y="5545038"/>
            <a:ext cx="962025" cy="4762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10</a:t>
            </a:r>
            <a:r>
              <a:rPr lang="en-US" altLang="ja-JP" dirty="0"/>
              <a:t>, </a:t>
            </a:r>
            <a:r>
              <a:rPr lang="en-US" altLang="ja-JP" dirty="0" smtClean="0"/>
              <a:t>12</a:t>
            </a:r>
            <a:endParaRPr lang="en-US" altLang="ja-JP" dirty="0"/>
          </a:p>
        </p:txBody>
      </p:sp>
      <p:sp>
        <p:nvSpPr>
          <p:cNvPr id="403521" name="Line 65"/>
          <p:cNvSpPr>
            <a:spLocks noChangeShapeType="1"/>
          </p:cNvSpPr>
          <p:nvPr/>
        </p:nvSpPr>
        <p:spPr bwMode="auto">
          <a:xfrm>
            <a:off x="7380288" y="4824313"/>
            <a:ext cx="287337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>
              <a:solidFill>
                <a:srgbClr val="0000FF"/>
              </a:solidFill>
            </a:endParaRPr>
          </a:p>
        </p:txBody>
      </p:sp>
      <p:sp>
        <p:nvSpPr>
          <p:cNvPr id="403522" name="Text Box 66"/>
          <p:cNvSpPr txBox="1">
            <a:spLocks noChangeArrowheads="1"/>
          </p:cNvSpPr>
          <p:nvPr/>
        </p:nvSpPr>
        <p:spPr bwMode="auto">
          <a:xfrm>
            <a:off x="7094860" y="4968775"/>
            <a:ext cx="48953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12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403523" name="Line 67"/>
          <p:cNvSpPr>
            <a:spLocks noChangeShapeType="1"/>
          </p:cNvSpPr>
          <p:nvPr/>
        </p:nvSpPr>
        <p:spPr bwMode="auto">
          <a:xfrm flipV="1">
            <a:off x="4859338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24" name="Line 68"/>
          <p:cNvSpPr>
            <a:spLocks noChangeShapeType="1"/>
          </p:cNvSpPr>
          <p:nvPr/>
        </p:nvSpPr>
        <p:spPr bwMode="auto">
          <a:xfrm flipV="1">
            <a:off x="5003800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25" name="Line 69"/>
          <p:cNvSpPr>
            <a:spLocks noChangeShapeType="1"/>
          </p:cNvSpPr>
          <p:nvPr/>
        </p:nvSpPr>
        <p:spPr bwMode="auto">
          <a:xfrm flipV="1">
            <a:off x="6588125" y="4752875"/>
            <a:ext cx="1800225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28" name="Line 72"/>
          <p:cNvSpPr>
            <a:spLocks noChangeShapeType="1"/>
          </p:cNvSpPr>
          <p:nvPr/>
        </p:nvSpPr>
        <p:spPr bwMode="auto">
          <a:xfrm flipH="1" flipV="1">
            <a:off x="4572000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29" name="Line 73"/>
          <p:cNvSpPr>
            <a:spLocks noChangeShapeType="1"/>
          </p:cNvSpPr>
          <p:nvPr/>
        </p:nvSpPr>
        <p:spPr bwMode="auto">
          <a:xfrm flipH="1" flipV="1">
            <a:off x="4714875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0" name="Line 74"/>
          <p:cNvSpPr>
            <a:spLocks noChangeShapeType="1"/>
          </p:cNvSpPr>
          <p:nvPr/>
        </p:nvSpPr>
        <p:spPr bwMode="auto">
          <a:xfrm flipH="1" flipV="1">
            <a:off x="4857750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1" name="Line 75"/>
          <p:cNvSpPr>
            <a:spLocks noChangeShapeType="1"/>
          </p:cNvSpPr>
          <p:nvPr/>
        </p:nvSpPr>
        <p:spPr bwMode="auto">
          <a:xfrm flipH="1" flipV="1">
            <a:off x="5000625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2" name="Line 76"/>
          <p:cNvSpPr>
            <a:spLocks noChangeShapeType="1"/>
          </p:cNvSpPr>
          <p:nvPr/>
        </p:nvSpPr>
        <p:spPr bwMode="auto">
          <a:xfrm flipH="1" flipV="1">
            <a:off x="7308850" y="4824313"/>
            <a:ext cx="865188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3" name="Line 77"/>
          <p:cNvSpPr>
            <a:spLocks noChangeShapeType="1"/>
          </p:cNvSpPr>
          <p:nvPr/>
        </p:nvSpPr>
        <p:spPr bwMode="auto">
          <a:xfrm flipH="1" flipV="1">
            <a:off x="7019925" y="57609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4" name="Line 78"/>
          <p:cNvSpPr>
            <a:spLocks noChangeShapeType="1"/>
          </p:cNvSpPr>
          <p:nvPr/>
        </p:nvSpPr>
        <p:spPr bwMode="auto">
          <a:xfrm flipV="1">
            <a:off x="6300788" y="4752875"/>
            <a:ext cx="358775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5" name="Line 79"/>
          <p:cNvSpPr>
            <a:spLocks noChangeShapeType="1"/>
          </p:cNvSpPr>
          <p:nvPr/>
        </p:nvSpPr>
        <p:spPr bwMode="auto">
          <a:xfrm flipH="1" flipV="1">
            <a:off x="5076825" y="5687913"/>
            <a:ext cx="5032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6" name="Line 80"/>
          <p:cNvSpPr>
            <a:spLocks noChangeShapeType="1"/>
          </p:cNvSpPr>
          <p:nvPr/>
        </p:nvSpPr>
        <p:spPr bwMode="auto">
          <a:xfrm flipV="1">
            <a:off x="5076825" y="5832375"/>
            <a:ext cx="5032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7" name="Line 81"/>
          <p:cNvSpPr>
            <a:spLocks noChangeShapeType="1"/>
          </p:cNvSpPr>
          <p:nvPr/>
        </p:nvSpPr>
        <p:spPr bwMode="auto">
          <a:xfrm flipV="1">
            <a:off x="7021513" y="5903813"/>
            <a:ext cx="2873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8" name="Line 82"/>
          <p:cNvSpPr>
            <a:spLocks noChangeShapeType="1"/>
          </p:cNvSpPr>
          <p:nvPr/>
        </p:nvSpPr>
        <p:spPr bwMode="auto">
          <a:xfrm flipH="1" flipV="1">
            <a:off x="4500563" y="4752875"/>
            <a:ext cx="287337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9" name="Line 83"/>
          <p:cNvSpPr>
            <a:spLocks noChangeShapeType="1"/>
          </p:cNvSpPr>
          <p:nvPr/>
        </p:nvSpPr>
        <p:spPr bwMode="auto">
          <a:xfrm flipH="1" flipV="1">
            <a:off x="4429125" y="4752875"/>
            <a:ext cx="287338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0" name="Line 84"/>
          <p:cNvSpPr>
            <a:spLocks noChangeShapeType="1"/>
          </p:cNvSpPr>
          <p:nvPr/>
        </p:nvSpPr>
        <p:spPr bwMode="auto">
          <a:xfrm flipH="1" flipV="1">
            <a:off x="4357688" y="4752875"/>
            <a:ext cx="287337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1" name="Line 85"/>
          <p:cNvSpPr>
            <a:spLocks noChangeShapeType="1"/>
          </p:cNvSpPr>
          <p:nvPr/>
        </p:nvSpPr>
        <p:spPr bwMode="auto">
          <a:xfrm flipH="1" flipV="1">
            <a:off x="4286250" y="4752875"/>
            <a:ext cx="287338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2" name="Line 86"/>
          <p:cNvSpPr>
            <a:spLocks noChangeShapeType="1"/>
          </p:cNvSpPr>
          <p:nvPr/>
        </p:nvSpPr>
        <p:spPr bwMode="auto">
          <a:xfrm flipH="1" flipV="1">
            <a:off x="7523163" y="439251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3" name="Line 87"/>
          <p:cNvSpPr>
            <a:spLocks noChangeShapeType="1"/>
          </p:cNvSpPr>
          <p:nvPr/>
        </p:nvSpPr>
        <p:spPr bwMode="auto">
          <a:xfrm flipV="1">
            <a:off x="7524750" y="4535388"/>
            <a:ext cx="2873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4" name="Line 88"/>
          <p:cNvSpPr>
            <a:spLocks noChangeShapeType="1"/>
          </p:cNvSpPr>
          <p:nvPr/>
        </p:nvSpPr>
        <p:spPr bwMode="auto">
          <a:xfrm flipH="1" flipV="1">
            <a:off x="7524750" y="44655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5" name="Line 89"/>
          <p:cNvSpPr>
            <a:spLocks noChangeShapeType="1"/>
          </p:cNvSpPr>
          <p:nvPr/>
        </p:nvSpPr>
        <p:spPr bwMode="auto">
          <a:xfrm flipV="1">
            <a:off x="7526338" y="4608413"/>
            <a:ext cx="2873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6" name="Line 90"/>
          <p:cNvSpPr>
            <a:spLocks noChangeShapeType="1"/>
          </p:cNvSpPr>
          <p:nvPr/>
        </p:nvSpPr>
        <p:spPr bwMode="auto">
          <a:xfrm flipV="1">
            <a:off x="7165975" y="3455888"/>
            <a:ext cx="358775" cy="7191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7" name="Line 91"/>
          <p:cNvSpPr>
            <a:spLocks noChangeShapeType="1"/>
          </p:cNvSpPr>
          <p:nvPr/>
        </p:nvSpPr>
        <p:spPr bwMode="auto">
          <a:xfrm flipV="1">
            <a:off x="7235825" y="3457475"/>
            <a:ext cx="358775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8" name="Line 92"/>
          <p:cNvSpPr>
            <a:spLocks noChangeShapeType="1"/>
          </p:cNvSpPr>
          <p:nvPr/>
        </p:nvSpPr>
        <p:spPr bwMode="auto">
          <a:xfrm flipH="1" flipV="1">
            <a:off x="8388350" y="3455888"/>
            <a:ext cx="146050" cy="7223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9" name="Line 93"/>
          <p:cNvSpPr>
            <a:spLocks noChangeShapeType="1"/>
          </p:cNvSpPr>
          <p:nvPr/>
        </p:nvSpPr>
        <p:spPr bwMode="auto">
          <a:xfrm flipH="1" flipV="1">
            <a:off x="8459788" y="3454300"/>
            <a:ext cx="146050" cy="7223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50" name="Line 94"/>
          <p:cNvSpPr>
            <a:spLocks noChangeShapeType="1"/>
          </p:cNvSpPr>
          <p:nvPr/>
        </p:nvSpPr>
        <p:spPr bwMode="auto">
          <a:xfrm flipH="1" flipV="1">
            <a:off x="7164388" y="2376388"/>
            <a:ext cx="647700" cy="431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51" name="Line 95"/>
          <p:cNvSpPr>
            <a:spLocks noChangeShapeType="1"/>
          </p:cNvSpPr>
          <p:nvPr/>
        </p:nvSpPr>
        <p:spPr bwMode="auto">
          <a:xfrm flipV="1">
            <a:off x="5724525" y="2592288"/>
            <a:ext cx="647700" cy="2159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52" name="Line 96"/>
          <p:cNvSpPr>
            <a:spLocks noChangeShapeType="1"/>
          </p:cNvSpPr>
          <p:nvPr/>
        </p:nvSpPr>
        <p:spPr bwMode="auto">
          <a:xfrm flipV="1">
            <a:off x="5003800" y="3455888"/>
            <a:ext cx="288925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Finding Children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Quickly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735887" cy="16557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K[v]</a:t>
            </a:r>
            <a:r>
              <a:rPr lang="ja-JP" altLang="en-US" sz="2400" b="1" dirty="0">
                <a:solidFill>
                  <a:srgbClr val="008000"/>
                </a:solidFill>
              </a:rPr>
              <a:t>： </a:t>
            </a:r>
            <a:r>
              <a:rPr lang="en-US" altLang="ja-JP" sz="2400" dirty="0" smtClean="0"/>
              <a:t>The maximal clique obtained by adding vertex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, remove vertices not adjacent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400" dirty="0" smtClean="0"/>
              <a:t>, and take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C()</a:t>
            </a:r>
            <a:endParaRPr lang="ja-JP" altLang="en-US" sz="2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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K[v] :=  C(K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∩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N(v)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{v})</a:t>
            </a:r>
            <a:endParaRPr lang="en-US" altLang="ja-JP" sz="2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K’</a:t>
            </a:r>
            <a:r>
              <a:rPr lang="en-US" altLang="ja-JP" sz="2400" dirty="0" smtClean="0"/>
              <a:t> is a child of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K’ = K[v]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for some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400" dirty="0" smtClean="0"/>
              <a:t> is adjacent to no vertex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K[v]= C({v})</a:t>
            </a: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P(K[v])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is root</a:t>
            </a:r>
          </a:p>
          <a:p>
            <a:pPr>
              <a:lnSpc>
                <a:spcPct val="90000"/>
              </a:lnSpc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 </a:t>
            </a:r>
            <a:r>
              <a:rPr lang="en-US" altLang="ja-JP" sz="2400" dirty="0" smtClean="0"/>
              <a:t>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 ≠</a:t>
            </a:r>
            <a:r>
              <a:rPr lang="en-US" altLang="ja-JP" sz="2400" dirty="0" smtClean="0"/>
              <a:t> root,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400" dirty="0" smtClean="0"/>
              <a:t> is adjacent to none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K[v]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is not a child</a:t>
            </a:r>
          </a:p>
          <a:p>
            <a:pPr>
              <a:lnSpc>
                <a:spcPct val="90000"/>
              </a:lnSpc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9961" name="Text Box 57"/>
          <p:cNvSpPr txBox="1">
            <a:spLocks noChangeArrowheads="1"/>
          </p:cNvSpPr>
          <p:nvPr/>
        </p:nvSpPr>
        <p:spPr bwMode="auto">
          <a:xfrm>
            <a:off x="395536" y="5445224"/>
            <a:ext cx="8208962" cy="83317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altLang="ja-JP" b="0" dirty="0" smtClean="0">
                <a:solidFill>
                  <a:srgbClr val="000000"/>
                </a:solidFill>
              </a:rPr>
              <a:t>We have to check only the vertices adjacent to some of</a:t>
            </a:r>
            <a:r>
              <a:rPr lang="ja-JP" altLang="en-US" b="0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en-US" altLang="ja-JP" b="0" dirty="0" smtClean="0">
                <a:solidFill>
                  <a:srgbClr val="000000"/>
                </a:solidFill>
              </a:rPr>
              <a:t>,</a:t>
            </a:r>
          </a:p>
          <a:p>
            <a:pPr algn="l"/>
            <a:r>
              <a:rPr lang="en-US" altLang="ja-JP" b="0" dirty="0" smtClean="0">
                <a:solidFill>
                  <a:srgbClr val="000000"/>
                </a:solidFill>
              </a:rPr>
              <a:t>    that are at most </a:t>
            </a:r>
            <a:r>
              <a:rPr lang="en-US" altLang="ja-JP" b="1" dirty="0" smtClean="0">
                <a:solidFill>
                  <a:srgbClr val="0000FF"/>
                </a:solidFill>
              </a:rPr>
              <a:t>(</a:t>
            </a:r>
            <a:r>
              <a:rPr lang="el-GR" altLang="ja-JP" b="1" dirty="0" smtClean="0">
                <a:solidFill>
                  <a:srgbClr val="0000FF"/>
                </a:solidFill>
              </a:rPr>
              <a:t>Δ</a:t>
            </a:r>
            <a:r>
              <a:rPr lang="en-US" altLang="ja-JP" b="1" dirty="0" smtClean="0">
                <a:solidFill>
                  <a:srgbClr val="0000FF"/>
                </a:solidFill>
              </a:rPr>
              <a:t>+1)</a:t>
            </a:r>
            <a:r>
              <a:rPr lang="en-US" altLang="ja-JP" b="1" baseline="30000" dirty="0" smtClean="0">
                <a:solidFill>
                  <a:srgbClr val="0000FF"/>
                </a:solidFill>
              </a:rPr>
              <a:t>2</a:t>
            </a:r>
            <a:endParaRPr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V="1">
            <a:off x="7957542" y="2200747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7747992" y="2013422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V="1">
            <a:off x="6300192" y="2699222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 flipH="1" flipV="1">
            <a:off x="7443192" y="3004022"/>
            <a:ext cx="441176" cy="280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 flipV="1">
            <a:off x="7747992" y="1556222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>
            <a:off x="6985992" y="2013422"/>
            <a:ext cx="457200" cy="990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6985992" y="2013422"/>
            <a:ext cx="990600" cy="609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7443192" y="2013422"/>
            <a:ext cx="304800" cy="990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 flipH="1">
            <a:off x="6833592" y="2013422"/>
            <a:ext cx="914400" cy="68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 flipV="1">
            <a:off x="6833592" y="2623022"/>
            <a:ext cx="1143000" cy="762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2" name="Line 15"/>
          <p:cNvSpPr>
            <a:spLocks noChangeShapeType="1"/>
          </p:cNvSpPr>
          <p:nvPr/>
        </p:nvSpPr>
        <p:spPr bwMode="auto">
          <a:xfrm flipV="1">
            <a:off x="7443192" y="2623022"/>
            <a:ext cx="5334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3" name="Line 16"/>
          <p:cNvSpPr>
            <a:spLocks noChangeShapeType="1"/>
          </p:cNvSpPr>
          <p:nvPr/>
        </p:nvSpPr>
        <p:spPr bwMode="auto">
          <a:xfrm>
            <a:off x="6833592" y="2699222"/>
            <a:ext cx="6096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H="1">
            <a:off x="6833592" y="2013422"/>
            <a:ext cx="152400" cy="685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>
            <a:off x="6985992" y="2013422"/>
            <a:ext cx="762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6" name="Line 19"/>
          <p:cNvSpPr>
            <a:spLocks noChangeShapeType="1"/>
          </p:cNvSpPr>
          <p:nvPr/>
        </p:nvSpPr>
        <p:spPr bwMode="auto">
          <a:xfrm>
            <a:off x="7747992" y="2013422"/>
            <a:ext cx="22860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7" name="Oval 20"/>
          <p:cNvSpPr>
            <a:spLocks noChangeArrowheads="1"/>
          </p:cNvSpPr>
          <p:nvPr/>
        </p:nvSpPr>
        <p:spPr bwMode="auto">
          <a:xfrm>
            <a:off x="8206779" y="1484784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8495704" y="2043584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9" name="Line 23"/>
          <p:cNvSpPr>
            <a:spLocks noChangeShapeType="1"/>
          </p:cNvSpPr>
          <p:nvPr/>
        </p:nvSpPr>
        <p:spPr bwMode="auto">
          <a:xfrm>
            <a:off x="6982817" y="1988022"/>
            <a:ext cx="342031" cy="136815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40" name="Freeform 27"/>
          <p:cNvSpPr>
            <a:spLocks/>
          </p:cNvSpPr>
          <p:nvPr/>
        </p:nvSpPr>
        <p:spPr bwMode="auto">
          <a:xfrm>
            <a:off x="6811976" y="2708747"/>
            <a:ext cx="512868" cy="719569"/>
          </a:xfrm>
          <a:custGeom>
            <a:avLst/>
            <a:gdLst>
              <a:gd name="connsiteX0" fmla="*/ 10624 w 10624"/>
              <a:gd name="connsiteY0" fmla="*/ 7991 h 10002"/>
              <a:gd name="connsiteX1" fmla="*/ 6626 w 10624"/>
              <a:gd name="connsiteY1" fmla="*/ 10000 h 10002"/>
              <a:gd name="connsiteX2" fmla="*/ 1002 w 10624"/>
              <a:gd name="connsiteY2" fmla="*/ 8002 h 10002"/>
              <a:gd name="connsiteX3" fmla="*/ 635 w 10624"/>
              <a:gd name="connsiteY3" fmla="*/ 0 h 10002"/>
              <a:gd name="connsiteX0" fmla="*/ 10183 w 10183"/>
              <a:gd name="connsiteY0" fmla="*/ 7991 h 10006"/>
              <a:gd name="connsiteX1" fmla="*/ 3558 w 10183"/>
              <a:gd name="connsiteY1" fmla="*/ 10004 h 10006"/>
              <a:gd name="connsiteX2" fmla="*/ 561 w 10183"/>
              <a:gd name="connsiteY2" fmla="*/ 8002 h 10006"/>
              <a:gd name="connsiteX3" fmla="*/ 194 w 10183"/>
              <a:gd name="connsiteY3" fmla="*/ 0 h 10006"/>
              <a:gd name="connsiteX0" fmla="*/ 3558 w 3558"/>
              <a:gd name="connsiteY0" fmla="*/ 10004 h 10006"/>
              <a:gd name="connsiteX1" fmla="*/ 561 w 3558"/>
              <a:gd name="connsiteY1" fmla="*/ 8002 h 10006"/>
              <a:gd name="connsiteX2" fmla="*/ 194 w 3558"/>
              <a:gd name="connsiteY2" fmla="*/ 0 h 1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8" h="10006">
                <a:moveTo>
                  <a:pt x="3558" y="10004"/>
                </a:moveTo>
                <a:cubicBezTo>
                  <a:pt x="1954" y="10006"/>
                  <a:pt x="1122" y="9669"/>
                  <a:pt x="561" y="8002"/>
                </a:cubicBezTo>
                <a:cubicBezTo>
                  <a:pt x="0" y="6335"/>
                  <a:pt x="183" y="3157"/>
                  <a:pt x="194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42" name="Oval 29"/>
          <p:cNvSpPr>
            <a:spLocks noChangeArrowheads="1"/>
          </p:cNvSpPr>
          <p:nvPr/>
        </p:nvSpPr>
        <p:spPr bwMode="auto">
          <a:xfrm>
            <a:off x="6833592" y="1861022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43" name="Oval 30"/>
          <p:cNvSpPr>
            <a:spLocks noChangeArrowheads="1"/>
          </p:cNvSpPr>
          <p:nvPr/>
        </p:nvSpPr>
        <p:spPr bwMode="auto">
          <a:xfrm>
            <a:off x="7290792" y="2851622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44" name="Oval 31"/>
          <p:cNvSpPr>
            <a:spLocks noChangeArrowheads="1"/>
          </p:cNvSpPr>
          <p:nvPr/>
        </p:nvSpPr>
        <p:spPr bwMode="auto">
          <a:xfrm>
            <a:off x="6681192" y="2546822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7824192" y="2470622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46" name="Oval 33"/>
          <p:cNvSpPr>
            <a:spLocks noChangeArrowheads="1"/>
          </p:cNvSpPr>
          <p:nvPr/>
        </p:nvSpPr>
        <p:spPr bwMode="auto">
          <a:xfrm>
            <a:off x="7595592" y="1861022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47" name="Freeform 27"/>
          <p:cNvSpPr>
            <a:spLocks/>
          </p:cNvSpPr>
          <p:nvPr/>
        </p:nvSpPr>
        <p:spPr bwMode="auto">
          <a:xfrm>
            <a:off x="7324840" y="2708118"/>
            <a:ext cx="1092133" cy="888129"/>
          </a:xfrm>
          <a:custGeom>
            <a:avLst/>
            <a:gdLst>
              <a:gd name="connsiteX0" fmla="*/ 9300 w 9300"/>
              <a:gd name="connsiteY0" fmla="*/ 9118 h 11127"/>
              <a:gd name="connsiteX1" fmla="*/ 5302 w 9300"/>
              <a:gd name="connsiteY1" fmla="*/ 11127 h 11127"/>
              <a:gd name="connsiteX2" fmla="*/ 302 w 9300"/>
              <a:gd name="connsiteY2" fmla="*/ 9118 h 11127"/>
              <a:gd name="connsiteX3" fmla="*/ 7113 w 9300"/>
              <a:gd name="connsiteY3" fmla="*/ 0 h 11127"/>
              <a:gd name="connsiteX0" fmla="*/ 4333 w 4454"/>
              <a:gd name="connsiteY0" fmla="*/ 8194 h 10316"/>
              <a:gd name="connsiteX1" fmla="*/ 34 w 4454"/>
              <a:gd name="connsiteY1" fmla="*/ 10000 h 10316"/>
              <a:gd name="connsiteX2" fmla="*/ 4130 w 4454"/>
              <a:gd name="connsiteY2" fmla="*/ 6299 h 10316"/>
              <a:gd name="connsiteX3" fmla="*/ 1981 w 4454"/>
              <a:gd name="connsiteY3" fmla="*/ 0 h 10316"/>
              <a:gd name="connsiteX0" fmla="*/ 3033 w 19439"/>
              <a:gd name="connsiteY0" fmla="*/ 9596 h 10463"/>
              <a:gd name="connsiteX1" fmla="*/ 9515 w 19439"/>
              <a:gd name="connsiteY1" fmla="*/ 9694 h 10463"/>
              <a:gd name="connsiteX2" fmla="*/ 18712 w 19439"/>
              <a:gd name="connsiteY2" fmla="*/ 6106 h 10463"/>
              <a:gd name="connsiteX3" fmla="*/ 13887 w 19439"/>
              <a:gd name="connsiteY3" fmla="*/ 0 h 10463"/>
              <a:gd name="connsiteX0" fmla="*/ 0 w 16406"/>
              <a:gd name="connsiteY0" fmla="*/ 9596 h 10000"/>
              <a:gd name="connsiteX1" fmla="*/ 6482 w 16406"/>
              <a:gd name="connsiteY1" fmla="*/ 9694 h 10000"/>
              <a:gd name="connsiteX2" fmla="*/ 15679 w 16406"/>
              <a:gd name="connsiteY2" fmla="*/ 6106 h 10000"/>
              <a:gd name="connsiteX3" fmla="*/ 10854 w 16406"/>
              <a:gd name="connsiteY3" fmla="*/ 0 h 10000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8"/>
              <a:gd name="connsiteY0" fmla="*/ 10468 h 10983"/>
              <a:gd name="connsiteX1" fmla="*/ 6482 w 16408"/>
              <a:gd name="connsiteY1" fmla="*/ 10566 h 10983"/>
              <a:gd name="connsiteX2" fmla="*/ 15679 w 16408"/>
              <a:gd name="connsiteY2" fmla="*/ 6978 h 10983"/>
              <a:gd name="connsiteX3" fmla="*/ 10854 w 16408"/>
              <a:gd name="connsiteY3" fmla="*/ 0 h 10983"/>
              <a:gd name="connsiteX0" fmla="*/ 0 w 18820"/>
              <a:gd name="connsiteY0" fmla="*/ 8723 h 10872"/>
              <a:gd name="connsiteX1" fmla="*/ 8894 w 18820"/>
              <a:gd name="connsiteY1" fmla="*/ 10566 h 10872"/>
              <a:gd name="connsiteX2" fmla="*/ 18091 w 18820"/>
              <a:gd name="connsiteY2" fmla="*/ 6978 h 10872"/>
              <a:gd name="connsiteX3" fmla="*/ 13266 w 18820"/>
              <a:gd name="connsiteY3" fmla="*/ 0 h 10872"/>
              <a:gd name="connsiteX0" fmla="*/ 0 w 18820"/>
              <a:gd name="connsiteY0" fmla="*/ 8723 h 11328"/>
              <a:gd name="connsiteX1" fmla="*/ 8894 w 18820"/>
              <a:gd name="connsiteY1" fmla="*/ 10566 h 11328"/>
              <a:gd name="connsiteX2" fmla="*/ 18091 w 18820"/>
              <a:gd name="connsiteY2" fmla="*/ 6978 h 11328"/>
              <a:gd name="connsiteX3" fmla="*/ 13266 w 18820"/>
              <a:gd name="connsiteY3" fmla="*/ 0 h 11328"/>
              <a:gd name="connsiteX0" fmla="*/ 0 w 18820"/>
              <a:gd name="connsiteY0" fmla="*/ 8723 h 8723"/>
              <a:gd name="connsiteX1" fmla="*/ 18091 w 18820"/>
              <a:gd name="connsiteY1" fmla="*/ 6978 h 8723"/>
              <a:gd name="connsiteX2" fmla="*/ 13266 w 18820"/>
              <a:gd name="connsiteY2" fmla="*/ 0 h 8723"/>
              <a:gd name="connsiteX0" fmla="*/ 0 w 8737"/>
              <a:gd name="connsiteY0" fmla="*/ 10000 h 12666"/>
              <a:gd name="connsiteX1" fmla="*/ 7690 w 8737"/>
              <a:gd name="connsiteY1" fmla="*/ 11000 h 12666"/>
              <a:gd name="connsiteX2" fmla="*/ 7049 w 8737"/>
              <a:gd name="connsiteY2" fmla="*/ 0 h 12666"/>
              <a:gd name="connsiteX0" fmla="*/ 0 w 10000"/>
              <a:gd name="connsiteY0" fmla="*/ 7895 h 10085"/>
              <a:gd name="connsiteX1" fmla="*/ 3667 w 10000"/>
              <a:gd name="connsiteY1" fmla="*/ 9474 h 10085"/>
              <a:gd name="connsiteX2" fmla="*/ 8802 w 10000"/>
              <a:gd name="connsiteY2" fmla="*/ 8685 h 10085"/>
              <a:gd name="connsiteX3" fmla="*/ 8068 w 10000"/>
              <a:gd name="connsiteY3" fmla="*/ 0 h 10085"/>
              <a:gd name="connsiteX0" fmla="*/ 0 w 11124"/>
              <a:gd name="connsiteY0" fmla="*/ 7895 h 9738"/>
              <a:gd name="connsiteX1" fmla="*/ 3667 w 11124"/>
              <a:gd name="connsiteY1" fmla="*/ 9474 h 9738"/>
              <a:gd name="connsiteX2" fmla="*/ 8802 w 11124"/>
              <a:gd name="connsiteY2" fmla="*/ 8685 h 9738"/>
              <a:gd name="connsiteX3" fmla="*/ 11002 w 11124"/>
              <a:gd name="connsiteY3" fmla="*/ 3158 h 9738"/>
              <a:gd name="connsiteX4" fmla="*/ 8068 w 11124"/>
              <a:gd name="connsiteY4" fmla="*/ 0 h 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4" h="9738">
                <a:moveTo>
                  <a:pt x="0" y="7895"/>
                </a:moveTo>
                <a:cubicBezTo>
                  <a:pt x="714" y="7979"/>
                  <a:pt x="2200" y="9342"/>
                  <a:pt x="3667" y="9474"/>
                </a:cubicBezTo>
                <a:cubicBezTo>
                  <a:pt x="5134" y="9606"/>
                  <a:pt x="7580" y="9738"/>
                  <a:pt x="8802" y="8685"/>
                </a:cubicBezTo>
                <a:cubicBezTo>
                  <a:pt x="10024" y="7632"/>
                  <a:pt x="11124" y="4605"/>
                  <a:pt x="11002" y="3158"/>
                </a:cubicBezTo>
                <a:cubicBezTo>
                  <a:pt x="10880" y="1711"/>
                  <a:pt x="8297" y="629"/>
                  <a:pt x="80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41" name="Oval 28"/>
          <p:cNvSpPr>
            <a:spLocks noChangeArrowheads="1"/>
          </p:cNvSpPr>
          <p:nvPr/>
        </p:nvSpPr>
        <p:spPr bwMode="auto">
          <a:xfrm>
            <a:off x="7180832" y="328416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0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58" name="Line 34"/>
          <p:cNvSpPr>
            <a:spLocks noChangeShapeType="1"/>
          </p:cNvSpPr>
          <p:nvPr/>
        </p:nvSpPr>
        <p:spPr bwMode="auto">
          <a:xfrm flipV="1">
            <a:off x="8101013" y="4937051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Code for Maximal Clique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7891463" y="4749726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0" name="Line 6"/>
          <p:cNvSpPr>
            <a:spLocks noChangeShapeType="1"/>
          </p:cNvSpPr>
          <p:nvPr/>
        </p:nvSpPr>
        <p:spPr bwMode="auto">
          <a:xfrm flipV="1">
            <a:off x="6443663" y="5435526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1" name="Line 7"/>
          <p:cNvSpPr>
            <a:spLocks noChangeShapeType="1"/>
          </p:cNvSpPr>
          <p:nvPr/>
        </p:nvSpPr>
        <p:spPr bwMode="auto">
          <a:xfrm flipV="1">
            <a:off x="7053263" y="5740326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 flipV="1">
            <a:off x="7891463" y="4292526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3" name="Line 9"/>
          <p:cNvSpPr>
            <a:spLocks noChangeShapeType="1"/>
          </p:cNvSpPr>
          <p:nvPr/>
        </p:nvSpPr>
        <p:spPr bwMode="auto">
          <a:xfrm flipV="1">
            <a:off x="7891463" y="436872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4" name="Line 10"/>
          <p:cNvSpPr>
            <a:spLocks noChangeShapeType="1"/>
          </p:cNvSpPr>
          <p:nvPr/>
        </p:nvSpPr>
        <p:spPr bwMode="auto">
          <a:xfrm>
            <a:off x="7129463" y="4749726"/>
            <a:ext cx="457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7129463" y="4749726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 flipH="1">
            <a:off x="7586663" y="4749726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 flipH="1">
            <a:off x="6977063" y="4749726"/>
            <a:ext cx="914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8" name="Line 14"/>
          <p:cNvSpPr>
            <a:spLocks noChangeShapeType="1"/>
          </p:cNvSpPr>
          <p:nvPr/>
        </p:nvSpPr>
        <p:spPr bwMode="auto">
          <a:xfrm flipV="1">
            <a:off x="6977063" y="5359326"/>
            <a:ext cx="1143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 flipV="1">
            <a:off x="7586663" y="535932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0" name="Line 16"/>
          <p:cNvSpPr>
            <a:spLocks noChangeShapeType="1"/>
          </p:cNvSpPr>
          <p:nvPr/>
        </p:nvSpPr>
        <p:spPr bwMode="auto">
          <a:xfrm>
            <a:off x="6977063" y="5435526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1" name="Line 17"/>
          <p:cNvSpPr>
            <a:spLocks noChangeShapeType="1"/>
          </p:cNvSpPr>
          <p:nvPr/>
        </p:nvSpPr>
        <p:spPr bwMode="auto">
          <a:xfrm flipH="1">
            <a:off x="6977063" y="4749726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2" name="Line 18"/>
          <p:cNvSpPr>
            <a:spLocks noChangeShapeType="1"/>
          </p:cNvSpPr>
          <p:nvPr/>
        </p:nvSpPr>
        <p:spPr bwMode="auto">
          <a:xfrm>
            <a:off x="7129463" y="4749726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>
            <a:off x="7891463" y="4749726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4" name="Oval 20"/>
          <p:cNvSpPr>
            <a:spLocks noChangeArrowheads="1"/>
          </p:cNvSpPr>
          <p:nvPr/>
        </p:nvSpPr>
        <p:spPr bwMode="auto">
          <a:xfrm>
            <a:off x="8350250" y="422108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45" name="Oval 21"/>
          <p:cNvSpPr>
            <a:spLocks noChangeArrowheads="1"/>
          </p:cNvSpPr>
          <p:nvPr/>
        </p:nvSpPr>
        <p:spPr bwMode="auto">
          <a:xfrm>
            <a:off x="8639175" y="477988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981825" y="4724326"/>
            <a:ext cx="1530350" cy="1439862"/>
            <a:chOff x="4398" y="1525"/>
            <a:chExt cx="964" cy="907"/>
          </a:xfrm>
        </p:grpSpPr>
        <p:sp>
          <p:nvSpPr>
            <p:cNvPr id="385047" name="Line 23"/>
            <p:cNvSpPr>
              <a:spLocks noChangeShapeType="1"/>
            </p:cNvSpPr>
            <p:nvPr/>
          </p:nvSpPr>
          <p:spPr bwMode="auto">
            <a:xfrm>
              <a:off x="4489" y="1525"/>
              <a:ext cx="817" cy="8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48" name="Line 24"/>
            <p:cNvSpPr>
              <a:spLocks noChangeShapeType="1"/>
            </p:cNvSpPr>
            <p:nvPr/>
          </p:nvSpPr>
          <p:spPr bwMode="auto">
            <a:xfrm>
              <a:off x="5115" y="1925"/>
              <a:ext cx="191" cy="4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49" name="Line 25"/>
            <p:cNvSpPr>
              <a:spLocks noChangeShapeType="1"/>
            </p:cNvSpPr>
            <p:nvPr/>
          </p:nvSpPr>
          <p:spPr bwMode="auto">
            <a:xfrm>
              <a:off x="4807" y="2160"/>
              <a:ext cx="499" cy="18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50" name="Freeform 26"/>
            <p:cNvSpPr>
              <a:spLocks/>
            </p:cNvSpPr>
            <p:nvPr/>
          </p:nvSpPr>
          <p:spPr bwMode="auto">
            <a:xfrm>
              <a:off x="4988" y="1525"/>
              <a:ext cx="371" cy="816"/>
            </a:xfrm>
            <a:custGeom>
              <a:avLst/>
              <a:gdLst/>
              <a:ahLst/>
              <a:cxnLst>
                <a:cxn ang="0">
                  <a:pos x="318" y="816"/>
                </a:cxn>
                <a:cxn ang="0">
                  <a:pos x="363" y="499"/>
                </a:cxn>
                <a:cxn ang="0">
                  <a:pos x="272" y="136"/>
                </a:cxn>
                <a:cxn ang="0">
                  <a:pos x="0" y="0"/>
                </a:cxn>
              </a:cxnLst>
              <a:rect l="0" t="0" r="r" b="b"/>
              <a:pathLst>
                <a:path w="371" h="816">
                  <a:moveTo>
                    <a:pt x="318" y="816"/>
                  </a:moveTo>
                  <a:cubicBezTo>
                    <a:pt x="344" y="714"/>
                    <a:pt x="371" y="612"/>
                    <a:pt x="363" y="499"/>
                  </a:cubicBezTo>
                  <a:cubicBezTo>
                    <a:pt x="355" y="386"/>
                    <a:pt x="332" y="219"/>
                    <a:pt x="272" y="136"/>
                  </a:cubicBezTo>
                  <a:cubicBezTo>
                    <a:pt x="212" y="53"/>
                    <a:pt x="106" y="26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385051" name="Freeform 27"/>
            <p:cNvSpPr>
              <a:spLocks/>
            </p:cNvSpPr>
            <p:nvPr/>
          </p:nvSpPr>
          <p:spPr bwMode="auto">
            <a:xfrm>
              <a:off x="4398" y="1979"/>
              <a:ext cx="908" cy="453"/>
            </a:xfrm>
            <a:custGeom>
              <a:avLst/>
              <a:gdLst/>
              <a:ahLst/>
              <a:cxnLst>
                <a:cxn ang="0">
                  <a:pos x="908" y="362"/>
                </a:cxn>
                <a:cxn ang="0">
                  <a:pos x="545" y="453"/>
                </a:cxn>
                <a:cxn ang="0">
                  <a:pos x="91" y="362"/>
                </a:cxn>
                <a:cxn ang="0">
                  <a:pos x="1" y="0"/>
                </a:cxn>
              </a:cxnLst>
              <a:rect l="0" t="0" r="r" b="b"/>
              <a:pathLst>
                <a:path w="908" h="453">
                  <a:moveTo>
                    <a:pt x="908" y="362"/>
                  </a:moveTo>
                  <a:cubicBezTo>
                    <a:pt x="794" y="407"/>
                    <a:pt x="681" y="453"/>
                    <a:pt x="545" y="453"/>
                  </a:cubicBezTo>
                  <a:cubicBezTo>
                    <a:pt x="409" y="453"/>
                    <a:pt x="182" y="438"/>
                    <a:pt x="91" y="362"/>
                  </a:cubicBezTo>
                  <a:cubicBezTo>
                    <a:pt x="0" y="286"/>
                    <a:pt x="0" y="143"/>
                    <a:pt x="1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385052" name="Oval 28"/>
            <p:cNvSpPr>
              <a:spLocks noChangeArrowheads="1"/>
            </p:cNvSpPr>
            <p:nvPr/>
          </p:nvSpPr>
          <p:spPr bwMode="auto">
            <a:xfrm>
              <a:off x="5170" y="224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5053" name="Oval 29"/>
          <p:cNvSpPr>
            <a:spLocks noChangeArrowheads="1"/>
          </p:cNvSpPr>
          <p:nvPr/>
        </p:nvSpPr>
        <p:spPr bwMode="auto">
          <a:xfrm>
            <a:off x="6977063" y="45973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4" name="Oval 30"/>
          <p:cNvSpPr>
            <a:spLocks noChangeArrowheads="1"/>
          </p:cNvSpPr>
          <p:nvPr/>
        </p:nvSpPr>
        <p:spPr bwMode="auto">
          <a:xfrm>
            <a:off x="7434263" y="55879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6824663" y="52831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6" name="Oval 32"/>
          <p:cNvSpPr>
            <a:spLocks noChangeArrowheads="1"/>
          </p:cNvSpPr>
          <p:nvPr/>
        </p:nvSpPr>
        <p:spPr bwMode="auto">
          <a:xfrm>
            <a:off x="7967663" y="52069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7" name="Oval 33"/>
          <p:cNvSpPr>
            <a:spLocks noChangeArrowheads="1"/>
          </p:cNvSpPr>
          <p:nvPr/>
        </p:nvSpPr>
        <p:spPr bwMode="auto">
          <a:xfrm>
            <a:off x="7739063" y="45973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539551" y="1412776"/>
            <a:ext cx="7561461" cy="237626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EnumMaxcliq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 output 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vertex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not in </a:t>
            </a:r>
            <a:r>
              <a:rPr lang="en-US" altLang="ja-JP" b="1" dirty="0" smtClean="0">
                <a:solidFill>
                  <a:srgbClr val="0000FF"/>
                </a:solidFill>
              </a:rPr>
              <a:t>K </a:t>
            </a:r>
            <a:r>
              <a:rPr lang="en-US" altLang="ja-JP" dirty="0"/>
              <a:t>and </a:t>
            </a:r>
            <a:r>
              <a:rPr lang="en-US" altLang="ja-JP" dirty="0" smtClean="0"/>
              <a:t>adjacent to a vertex of </a:t>
            </a:r>
            <a:r>
              <a:rPr lang="en-US" altLang="ja-JP" b="1" dirty="0">
                <a:solidFill>
                  <a:srgbClr val="0000FF"/>
                </a:solidFill>
              </a:rPr>
              <a:t>K</a:t>
            </a:r>
            <a:endParaRPr lang="en-US" altLang="ja-JP" b="1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   </a:t>
            </a:r>
            <a:r>
              <a:rPr lang="en-US" altLang="ja-JP" b="1" dirty="0" smtClean="0">
                <a:solidFill>
                  <a:srgbClr val="0000FF"/>
                </a:solidFill>
              </a:rPr>
              <a:t>K’ := K[v]</a:t>
            </a:r>
            <a:r>
              <a:rPr lang="en-US" altLang="ja-JP" b="1" dirty="0" smtClean="0">
                <a:solidFill>
                  <a:schemeClr val="accent2"/>
                </a:solidFill>
              </a:rPr>
              <a:t>     </a:t>
            </a:r>
            <a:r>
              <a:rPr lang="en-US" altLang="ja-JP" dirty="0" smtClean="0"/>
              <a:t>( </a:t>
            </a:r>
            <a:r>
              <a:rPr lang="en-US" altLang="ja-JP" b="1" dirty="0" smtClean="0">
                <a:solidFill>
                  <a:srgbClr val="0000FF"/>
                </a:solidFill>
              </a:rPr>
              <a:t>= C( K</a:t>
            </a:r>
            <a:r>
              <a:rPr lang="ja-JP" altLang="en-US" b="1" dirty="0" smtClean="0">
                <a:solidFill>
                  <a:srgbClr val="0000FF"/>
                </a:solidFill>
              </a:rPr>
              <a:t>∩</a:t>
            </a:r>
            <a:r>
              <a:rPr lang="en-US" altLang="ja-JP" b="1" dirty="0" smtClean="0">
                <a:solidFill>
                  <a:srgbClr val="0000FF"/>
                </a:solidFill>
              </a:rPr>
              <a:t>N(v)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v </a:t>
            </a:r>
            <a:r>
              <a:rPr lang="en-US" altLang="ja-JP" b="1" dirty="0" smtClean="0">
                <a:solidFill>
                  <a:schemeClr val="accent2"/>
                </a:solidFill>
              </a:rPr>
              <a:t>) 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endParaRPr lang="en-US" altLang="ja-JP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 </a:t>
            </a:r>
            <a:r>
              <a:rPr lang="en-US" altLang="ja-JP" b="1" dirty="0" smtClean="0"/>
              <a:t>if </a:t>
            </a:r>
            <a:r>
              <a:rPr lang="en-US" altLang="ja-JP" b="1" dirty="0" smtClean="0">
                <a:solidFill>
                  <a:srgbClr val="0000FF"/>
                </a:solidFill>
              </a:rPr>
              <a:t>P(K’) = K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then call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EnumMaxcliq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K’</a:t>
            </a:r>
            <a:r>
              <a:rPr lang="en-US" altLang="ja-JP" dirty="0" smtClean="0"/>
              <a:t>)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</a:t>
            </a:r>
            <a:r>
              <a:rPr lang="en-US" altLang="ja-JP" b="1" dirty="0" smtClean="0"/>
              <a:t> end for</a:t>
            </a:r>
          </a:p>
          <a:p>
            <a:pPr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28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Computing C(K)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520113" cy="47529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CAND(K)</a:t>
            </a:r>
            <a:r>
              <a:rPr lang="ja-JP" altLang="en-US" sz="2400" b="1" dirty="0" smtClean="0">
                <a:solidFill>
                  <a:srgbClr val="008000"/>
                </a:solidFill>
              </a:rPr>
              <a:t>：</a:t>
            </a:r>
            <a:r>
              <a:rPr lang="en-US" altLang="ja-JP" sz="2400" dirty="0" smtClean="0"/>
              <a:t>the set of vertices adjacent all vertices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 compute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C(K)</a:t>
            </a:r>
            <a:r>
              <a:rPr lang="en-US" altLang="ja-JP" sz="2400" dirty="0" smtClean="0"/>
              <a:t>, we add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 the minimum index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   among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CAND(K)</a:t>
            </a:r>
            <a:r>
              <a:rPr lang="en-US" altLang="ja-JP" sz="2400" dirty="0" smtClean="0"/>
              <a:t>, until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CAND(K) =</a:t>
            </a:r>
            <a:r>
              <a:rPr lang="en-US" altLang="ja-JP" sz="2400" b="1" dirty="0" smtClean="0">
                <a:solidFill>
                  <a:srgbClr val="0000FF"/>
                </a:solidFill>
                <a:latin typeface="+mn-ea"/>
              </a:rPr>
              <a:t>φ</a:t>
            </a:r>
            <a:endParaRPr lang="en-US" altLang="ja-JP" sz="24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CAND(</a:t>
            </a:r>
            <a:r>
              <a:rPr lang="en-US" altLang="ja-JP" sz="2400" b="1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∪v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b="1" dirty="0" smtClean="0">
                <a:solidFill>
                  <a:srgbClr val="008000"/>
                </a:solidFill>
              </a:rPr>
              <a:t> 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 </a:t>
            </a:r>
            <a:r>
              <a:rPr lang="en-US" altLang="ja-JP" sz="2400" b="1" dirty="0">
                <a:solidFill>
                  <a:srgbClr val="0000FF"/>
                </a:solidFill>
              </a:rPr>
              <a:t>CAND(K) </a:t>
            </a:r>
            <a:r>
              <a:rPr lang="ja-JP" altLang="en-US" sz="2400" b="1" dirty="0">
                <a:solidFill>
                  <a:srgbClr val="0000FF"/>
                </a:solidFill>
              </a:rPr>
              <a:t>∩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N(v)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thus computable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O(Δ)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time  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Δ: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maximum degree)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Repetitions (=maximum clique size) is at most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Δ</a:t>
            </a:r>
            <a:r>
              <a:rPr lang="en-US" altLang="ja-JP" sz="2400" dirty="0" smtClean="0"/>
              <a:t>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     the total time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O(Δ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</p:txBody>
      </p:sp>
      <p:sp>
        <p:nvSpPr>
          <p:cNvPr id="384019" name="Text Box 19"/>
          <p:cNvSpPr txBox="1">
            <a:spLocks noChangeArrowheads="1"/>
          </p:cNvSpPr>
          <p:nvPr/>
        </p:nvSpPr>
        <p:spPr bwMode="auto">
          <a:xfrm>
            <a:off x="1331640" y="5589240"/>
            <a:ext cx="5472856" cy="46384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C(K)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can be computed in </a:t>
            </a:r>
            <a:r>
              <a:rPr lang="en-US" altLang="ja-JP" b="1" dirty="0" smtClean="0">
                <a:solidFill>
                  <a:srgbClr val="0000FF"/>
                </a:solidFill>
              </a:rPr>
              <a:t>O(Δ</a:t>
            </a:r>
            <a:r>
              <a:rPr lang="en-US" altLang="ja-JP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b="1" dirty="0" smtClean="0">
                <a:solidFill>
                  <a:srgbClr val="0000FF"/>
                </a:solidFill>
              </a:rPr>
              <a:t>)</a:t>
            </a:r>
            <a:r>
              <a:rPr lang="ja-JP" altLang="en-US" b="0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time</a:t>
            </a:r>
          </a:p>
        </p:txBody>
      </p:sp>
      <p:sp>
        <p:nvSpPr>
          <p:cNvPr id="384021" name="Line 21"/>
          <p:cNvSpPr>
            <a:spLocks noChangeShapeType="1"/>
          </p:cNvSpPr>
          <p:nvPr/>
        </p:nvSpPr>
        <p:spPr bwMode="auto">
          <a:xfrm>
            <a:off x="7891463" y="2085975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22" name="Line 22"/>
          <p:cNvSpPr>
            <a:spLocks noChangeShapeType="1"/>
          </p:cNvSpPr>
          <p:nvPr/>
        </p:nvSpPr>
        <p:spPr bwMode="auto">
          <a:xfrm flipV="1">
            <a:off x="6443663" y="2771775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23" name="Line 23"/>
          <p:cNvSpPr>
            <a:spLocks noChangeShapeType="1"/>
          </p:cNvSpPr>
          <p:nvPr/>
        </p:nvSpPr>
        <p:spPr bwMode="auto">
          <a:xfrm flipV="1">
            <a:off x="7053263" y="3076575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24" name="Line 24"/>
          <p:cNvSpPr>
            <a:spLocks noChangeShapeType="1"/>
          </p:cNvSpPr>
          <p:nvPr/>
        </p:nvSpPr>
        <p:spPr bwMode="auto">
          <a:xfrm flipV="1">
            <a:off x="7891463" y="1628775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25" name="Line 25"/>
          <p:cNvSpPr>
            <a:spLocks noChangeShapeType="1"/>
          </p:cNvSpPr>
          <p:nvPr/>
        </p:nvSpPr>
        <p:spPr bwMode="auto">
          <a:xfrm flipV="1">
            <a:off x="7891463" y="170497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26" name="Line 26"/>
          <p:cNvSpPr>
            <a:spLocks noChangeShapeType="1"/>
          </p:cNvSpPr>
          <p:nvPr/>
        </p:nvSpPr>
        <p:spPr bwMode="auto">
          <a:xfrm>
            <a:off x="7129463" y="2085975"/>
            <a:ext cx="457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27" name="Line 27"/>
          <p:cNvSpPr>
            <a:spLocks noChangeShapeType="1"/>
          </p:cNvSpPr>
          <p:nvPr/>
        </p:nvSpPr>
        <p:spPr bwMode="auto">
          <a:xfrm>
            <a:off x="7129463" y="2085975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28" name="Line 28"/>
          <p:cNvSpPr>
            <a:spLocks noChangeShapeType="1"/>
          </p:cNvSpPr>
          <p:nvPr/>
        </p:nvSpPr>
        <p:spPr bwMode="auto">
          <a:xfrm flipH="1">
            <a:off x="7586663" y="2085975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29" name="Line 29"/>
          <p:cNvSpPr>
            <a:spLocks noChangeShapeType="1"/>
          </p:cNvSpPr>
          <p:nvPr/>
        </p:nvSpPr>
        <p:spPr bwMode="auto">
          <a:xfrm flipH="1">
            <a:off x="6977063" y="2085975"/>
            <a:ext cx="914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30" name="Line 30"/>
          <p:cNvSpPr>
            <a:spLocks noChangeShapeType="1"/>
          </p:cNvSpPr>
          <p:nvPr/>
        </p:nvSpPr>
        <p:spPr bwMode="auto">
          <a:xfrm flipV="1">
            <a:off x="6977063" y="2695575"/>
            <a:ext cx="1143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31" name="Line 31"/>
          <p:cNvSpPr>
            <a:spLocks noChangeShapeType="1"/>
          </p:cNvSpPr>
          <p:nvPr/>
        </p:nvSpPr>
        <p:spPr bwMode="auto">
          <a:xfrm flipV="1">
            <a:off x="7586663" y="269557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32" name="Line 32"/>
          <p:cNvSpPr>
            <a:spLocks noChangeShapeType="1"/>
          </p:cNvSpPr>
          <p:nvPr/>
        </p:nvSpPr>
        <p:spPr bwMode="auto">
          <a:xfrm>
            <a:off x="6977063" y="2771775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33" name="Line 33"/>
          <p:cNvSpPr>
            <a:spLocks noChangeShapeType="1"/>
          </p:cNvSpPr>
          <p:nvPr/>
        </p:nvSpPr>
        <p:spPr bwMode="auto">
          <a:xfrm flipH="1">
            <a:off x="6977063" y="2085975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34" name="Line 34"/>
          <p:cNvSpPr>
            <a:spLocks noChangeShapeType="1"/>
          </p:cNvSpPr>
          <p:nvPr/>
        </p:nvSpPr>
        <p:spPr bwMode="auto">
          <a:xfrm>
            <a:off x="7129463" y="2085975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35" name="Line 35"/>
          <p:cNvSpPr>
            <a:spLocks noChangeShapeType="1"/>
          </p:cNvSpPr>
          <p:nvPr/>
        </p:nvSpPr>
        <p:spPr bwMode="auto">
          <a:xfrm>
            <a:off x="7891463" y="2085975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36" name="Oval 36"/>
          <p:cNvSpPr>
            <a:spLocks noChangeArrowheads="1"/>
          </p:cNvSpPr>
          <p:nvPr/>
        </p:nvSpPr>
        <p:spPr bwMode="auto">
          <a:xfrm>
            <a:off x="8350250" y="155733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37" name="Oval 37"/>
          <p:cNvSpPr>
            <a:spLocks noChangeArrowheads="1"/>
          </p:cNvSpPr>
          <p:nvPr/>
        </p:nvSpPr>
        <p:spPr bwMode="auto">
          <a:xfrm>
            <a:off x="8639175" y="211613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6981825" y="2060575"/>
            <a:ext cx="1530350" cy="1439863"/>
            <a:chOff x="4398" y="1525"/>
            <a:chExt cx="964" cy="907"/>
          </a:xfrm>
        </p:grpSpPr>
        <p:sp>
          <p:nvSpPr>
            <p:cNvPr id="384040" name="Line 40"/>
            <p:cNvSpPr>
              <a:spLocks noChangeShapeType="1"/>
            </p:cNvSpPr>
            <p:nvPr/>
          </p:nvSpPr>
          <p:spPr bwMode="auto">
            <a:xfrm>
              <a:off x="4489" y="1525"/>
              <a:ext cx="817" cy="8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4041" name="Line 41"/>
            <p:cNvSpPr>
              <a:spLocks noChangeShapeType="1"/>
            </p:cNvSpPr>
            <p:nvPr/>
          </p:nvSpPr>
          <p:spPr bwMode="auto">
            <a:xfrm>
              <a:off x="5115" y="1925"/>
              <a:ext cx="191" cy="4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4042" name="Line 42"/>
            <p:cNvSpPr>
              <a:spLocks noChangeShapeType="1"/>
            </p:cNvSpPr>
            <p:nvPr/>
          </p:nvSpPr>
          <p:spPr bwMode="auto">
            <a:xfrm>
              <a:off x="4807" y="2160"/>
              <a:ext cx="499" cy="18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4043" name="Freeform 43"/>
            <p:cNvSpPr>
              <a:spLocks/>
            </p:cNvSpPr>
            <p:nvPr/>
          </p:nvSpPr>
          <p:spPr bwMode="auto">
            <a:xfrm>
              <a:off x="4988" y="1525"/>
              <a:ext cx="371" cy="816"/>
            </a:xfrm>
            <a:custGeom>
              <a:avLst/>
              <a:gdLst/>
              <a:ahLst/>
              <a:cxnLst>
                <a:cxn ang="0">
                  <a:pos x="318" y="816"/>
                </a:cxn>
                <a:cxn ang="0">
                  <a:pos x="363" y="499"/>
                </a:cxn>
                <a:cxn ang="0">
                  <a:pos x="272" y="136"/>
                </a:cxn>
                <a:cxn ang="0">
                  <a:pos x="0" y="0"/>
                </a:cxn>
              </a:cxnLst>
              <a:rect l="0" t="0" r="r" b="b"/>
              <a:pathLst>
                <a:path w="371" h="816">
                  <a:moveTo>
                    <a:pt x="318" y="816"/>
                  </a:moveTo>
                  <a:cubicBezTo>
                    <a:pt x="344" y="714"/>
                    <a:pt x="371" y="612"/>
                    <a:pt x="363" y="499"/>
                  </a:cubicBezTo>
                  <a:cubicBezTo>
                    <a:pt x="355" y="386"/>
                    <a:pt x="332" y="219"/>
                    <a:pt x="272" y="136"/>
                  </a:cubicBezTo>
                  <a:cubicBezTo>
                    <a:pt x="212" y="53"/>
                    <a:pt x="106" y="26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4044" name="Freeform 44"/>
            <p:cNvSpPr>
              <a:spLocks/>
            </p:cNvSpPr>
            <p:nvPr/>
          </p:nvSpPr>
          <p:spPr bwMode="auto">
            <a:xfrm>
              <a:off x="4398" y="1979"/>
              <a:ext cx="908" cy="453"/>
            </a:xfrm>
            <a:custGeom>
              <a:avLst/>
              <a:gdLst/>
              <a:ahLst/>
              <a:cxnLst>
                <a:cxn ang="0">
                  <a:pos x="908" y="362"/>
                </a:cxn>
                <a:cxn ang="0">
                  <a:pos x="545" y="453"/>
                </a:cxn>
                <a:cxn ang="0">
                  <a:pos x="91" y="362"/>
                </a:cxn>
                <a:cxn ang="0">
                  <a:pos x="1" y="0"/>
                </a:cxn>
              </a:cxnLst>
              <a:rect l="0" t="0" r="r" b="b"/>
              <a:pathLst>
                <a:path w="908" h="453">
                  <a:moveTo>
                    <a:pt x="908" y="362"/>
                  </a:moveTo>
                  <a:cubicBezTo>
                    <a:pt x="794" y="407"/>
                    <a:pt x="681" y="453"/>
                    <a:pt x="545" y="453"/>
                  </a:cubicBezTo>
                  <a:cubicBezTo>
                    <a:pt x="409" y="453"/>
                    <a:pt x="182" y="438"/>
                    <a:pt x="91" y="362"/>
                  </a:cubicBezTo>
                  <a:cubicBezTo>
                    <a:pt x="0" y="286"/>
                    <a:pt x="0" y="143"/>
                    <a:pt x="1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4045" name="Oval 45"/>
            <p:cNvSpPr>
              <a:spLocks noChangeArrowheads="1"/>
            </p:cNvSpPr>
            <p:nvPr/>
          </p:nvSpPr>
          <p:spPr bwMode="auto">
            <a:xfrm>
              <a:off x="5170" y="224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</p:grpSp>
      <p:sp>
        <p:nvSpPr>
          <p:cNvPr id="384047" name="Oval 47"/>
          <p:cNvSpPr>
            <a:spLocks noChangeArrowheads="1"/>
          </p:cNvSpPr>
          <p:nvPr/>
        </p:nvSpPr>
        <p:spPr bwMode="auto">
          <a:xfrm>
            <a:off x="6977063" y="193357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48" name="Oval 48"/>
          <p:cNvSpPr>
            <a:spLocks noChangeArrowheads="1"/>
          </p:cNvSpPr>
          <p:nvPr/>
        </p:nvSpPr>
        <p:spPr bwMode="auto">
          <a:xfrm>
            <a:off x="7434263" y="292417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49" name="Oval 49"/>
          <p:cNvSpPr>
            <a:spLocks noChangeArrowheads="1"/>
          </p:cNvSpPr>
          <p:nvPr/>
        </p:nvSpPr>
        <p:spPr bwMode="auto">
          <a:xfrm>
            <a:off x="6824663" y="261937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50" name="Oval 50"/>
          <p:cNvSpPr>
            <a:spLocks noChangeArrowheads="1"/>
          </p:cNvSpPr>
          <p:nvPr/>
        </p:nvSpPr>
        <p:spPr bwMode="auto">
          <a:xfrm>
            <a:off x="7967663" y="254317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4051" name="Oval 51"/>
          <p:cNvSpPr>
            <a:spLocks noChangeArrowheads="1"/>
          </p:cNvSpPr>
          <p:nvPr/>
        </p:nvSpPr>
        <p:spPr bwMode="auto">
          <a:xfrm>
            <a:off x="7739063" y="193357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54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58" name="Line 34"/>
          <p:cNvSpPr>
            <a:spLocks noChangeShapeType="1"/>
          </p:cNvSpPr>
          <p:nvPr/>
        </p:nvSpPr>
        <p:spPr bwMode="auto">
          <a:xfrm flipV="1">
            <a:off x="8101013" y="2633663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Computing P(K)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520113" cy="47529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Let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r(v) </a:t>
            </a:r>
            <a:r>
              <a:rPr lang="en-US" altLang="ja-JP" sz="2400" dirty="0" smtClean="0"/>
              <a:t>be #vertices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 adjacent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endParaRPr lang="en-US" altLang="ja-JP" sz="2400" dirty="0" smtClean="0"/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 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</a:t>
            </a:r>
            <a:r>
              <a:rPr lang="en-US" altLang="ja-JP" sz="2400" b="1" dirty="0">
                <a:solidFill>
                  <a:srgbClr val="0000FF"/>
                </a:solidFill>
              </a:rPr>
              <a:t>r(v) =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|K| 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⇒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addible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 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Delete vertices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 from maximum index, </a:t>
            </a:r>
          </a:p>
          <a:p>
            <a:pPr>
              <a:buFontTx/>
              <a:buNone/>
            </a:pPr>
            <a:r>
              <a:rPr lang="en-US" altLang="ja-JP" sz="2400" dirty="0" smtClean="0"/>
              <a:t>     and update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r(v</a:t>
            </a:r>
            <a:r>
              <a:rPr lang="en-US" altLang="ja-JP" sz="2400" b="1" dirty="0">
                <a:solidFill>
                  <a:srgbClr val="0000FF"/>
                </a:solidFill>
              </a:rPr>
              <a:t>)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for all necessary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ja-JP" altLang="en-US" sz="2400" dirty="0" smtClean="0"/>
              <a:t>  （</a:t>
            </a:r>
            <a:r>
              <a:rPr lang="en-US" altLang="ja-JP" sz="2400" dirty="0" smtClean="0"/>
              <a:t>deletion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 </a:t>
            </a:r>
            <a:r>
              <a:rPr lang="en-US" altLang="ja-JP" sz="2400" dirty="0" smtClean="0"/>
              <a:t>needs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O(δ(u))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time for update)</a:t>
            </a:r>
          </a:p>
          <a:p>
            <a:pPr>
              <a:buFontTx/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a vertex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 </a:t>
            </a:r>
            <a:r>
              <a:rPr lang="en-US" altLang="ja-JP" sz="2400" dirty="0" smtClean="0"/>
              <a:t>satisfies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r(v) = |K| </a:t>
            </a:r>
            <a:r>
              <a:rPr lang="en-US" altLang="ja-JP" sz="2400" dirty="0" smtClean="0"/>
              <a:t>after deleting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</a:t>
            </a:r>
            <a:r>
              <a:rPr lang="en-US" altLang="ja-JP" sz="2400" dirty="0" smtClean="0"/>
              <a:t>, compare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dirty="0" smtClean="0"/>
              <a:t>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 &lt; u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C(K-{,…,v})</a:t>
            </a:r>
            <a:r>
              <a:rPr lang="en-US" altLang="ja-JP" sz="2400" dirty="0" smtClean="0"/>
              <a:t> never include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</a:t>
            </a:r>
            <a:r>
              <a:rPr lang="en-US" altLang="ja-JP" sz="2400" dirty="0" smtClean="0"/>
              <a:t>, thus it is the parent</a:t>
            </a:r>
          </a:p>
          <a:p>
            <a:pPr>
              <a:buNone/>
            </a:pPr>
            <a:endParaRPr lang="en-US" altLang="ja-JP" sz="2400" b="1" dirty="0" smtClean="0">
              <a:solidFill>
                <a:schemeClr val="accent2"/>
              </a:solidFill>
            </a:endParaRPr>
          </a:p>
        </p:txBody>
      </p:sp>
      <p:sp>
        <p:nvSpPr>
          <p:cNvPr id="385028" name="Text Box 4"/>
          <p:cNvSpPr txBox="1">
            <a:spLocks noChangeArrowheads="1"/>
          </p:cNvSpPr>
          <p:nvPr/>
        </p:nvSpPr>
        <p:spPr bwMode="auto">
          <a:xfrm>
            <a:off x="899592" y="5733256"/>
            <a:ext cx="6913016" cy="46384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b="0" dirty="0" smtClean="0">
                <a:solidFill>
                  <a:srgbClr val="3333CC"/>
                </a:solidFill>
              </a:rPr>
              <a:t>    </a:t>
            </a:r>
            <a:r>
              <a:rPr lang="en-US" altLang="ja-JP" b="1" dirty="0" smtClean="0">
                <a:solidFill>
                  <a:srgbClr val="0000FF"/>
                </a:solidFill>
              </a:rPr>
              <a:t>P(K)</a:t>
            </a:r>
            <a:r>
              <a:rPr lang="ja-JP" altLang="en-US" b="0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can be computed in </a:t>
            </a:r>
            <a:r>
              <a:rPr lang="en-US" altLang="ja-JP" b="1" dirty="0" smtClean="0">
                <a:solidFill>
                  <a:srgbClr val="0000FF"/>
                </a:solidFill>
              </a:rPr>
              <a:t>O(</a:t>
            </a:r>
            <a:r>
              <a:rPr lang="el-GR" altLang="ja-JP" b="1" dirty="0" smtClean="0">
                <a:solidFill>
                  <a:srgbClr val="0000FF"/>
                </a:solidFill>
                <a:cs typeface="Times New Roman" pitchFamily="18" charset="0"/>
              </a:rPr>
              <a:t>Δ</a:t>
            </a:r>
            <a:r>
              <a:rPr lang="en-US" altLang="ja-JP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b="1" dirty="0" smtClean="0">
                <a:solidFill>
                  <a:srgbClr val="0000FF"/>
                </a:solidFill>
              </a:rPr>
              <a:t>)</a:t>
            </a:r>
            <a:r>
              <a:rPr lang="en-US" altLang="ja-JP" b="0" dirty="0" smtClean="0">
                <a:solidFill>
                  <a:srgbClr val="000000"/>
                </a:solidFill>
              </a:rPr>
              <a:t> time</a:t>
            </a:r>
            <a:endParaRPr lang="ja-JP" altLang="en-US" b="0" dirty="0">
              <a:solidFill>
                <a:srgbClr val="000000"/>
              </a:solidFill>
            </a:endParaRPr>
          </a:p>
        </p:txBody>
      </p:sp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7891463" y="2446338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0" name="Line 6"/>
          <p:cNvSpPr>
            <a:spLocks noChangeShapeType="1"/>
          </p:cNvSpPr>
          <p:nvPr/>
        </p:nvSpPr>
        <p:spPr bwMode="auto">
          <a:xfrm flipV="1">
            <a:off x="6443663" y="3132138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1" name="Line 7"/>
          <p:cNvSpPr>
            <a:spLocks noChangeShapeType="1"/>
          </p:cNvSpPr>
          <p:nvPr/>
        </p:nvSpPr>
        <p:spPr bwMode="auto">
          <a:xfrm flipV="1">
            <a:off x="7053263" y="3436938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 flipV="1">
            <a:off x="7891463" y="1989138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3" name="Line 9"/>
          <p:cNvSpPr>
            <a:spLocks noChangeShapeType="1"/>
          </p:cNvSpPr>
          <p:nvPr/>
        </p:nvSpPr>
        <p:spPr bwMode="auto">
          <a:xfrm flipV="1">
            <a:off x="7891463" y="206533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4" name="Line 10"/>
          <p:cNvSpPr>
            <a:spLocks noChangeShapeType="1"/>
          </p:cNvSpPr>
          <p:nvPr/>
        </p:nvSpPr>
        <p:spPr bwMode="auto">
          <a:xfrm>
            <a:off x="7129463" y="2446338"/>
            <a:ext cx="457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7129463" y="2446338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 flipH="1">
            <a:off x="7586663" y="2446338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 flipH="1">
            <a:off x="6977063" y="2446338"/>
            <a:ext cx="914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8" name="Line 14"/>
          <p:cNvSpPr>
            <a:spLocks noChangeShapeType="1"/>
          </p:cNvSpPr>
          <p:nvPr/>
        </p:nvSpPr>
        <p:spPr bwMode="auto">
          <a:xfrm flipV="1">
            <a:off x="6977063" y="3055938"/>
            <a:ext cx="1143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 flipV="1">
            <a:off x="7586663" y="305593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0" name="Line 16"/>
          <p:cNvSpPr>
            <a:spLocks noChangeShapeType="1"/>
          </p:cNvSpPr>
          <p:nvPr/>
        </p:nvSpPr>
        <p:spPr bwMode="auto">
          <a:xfrm>
            <a:off x="6977063" y="3132138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1" name="Line 17"/>
          <p:cNvSpPr>
            <a:spLocks noChangeShapeType="1"/>
          </p:cNvSpPr>
          <p:nvPr/>
        </p:nvSpPr>
        <p:spPr bwMode="auto">
          <a:xfrm flipH="1">
            <a:off x="6977063" y="2446338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2" name="Line 18"/>
          <p:cNvSpPr>
            <a:spLocks noChangeShapeType="1"/>
          </p:cNvSpPr>
          <p:nvPr/>
        </p:nvSpPr>
        <p:spPr bwMode="auto">
          <a:xfrm>
            <a:off x="7129463" y="2446338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>
            <a:off x="7891463" y="2446338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4" name="Oval 20"/>
          <p:cNvSpPr>
            <a:spLocks noChangeArrowheads="1"/>
          </p:cNvSpPr>
          <p:nvPr/>
        </p:nvSpPr>
        <p:spPr bwMode="auto">
          <a:xfrm>
            <a:off x="8350250" y="19177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5" name="Oval 21"/>
          <p:cNvSpPr>
            <a:spLocks noChangeArrowheads="1"/>
          </p:cNvSpPr>
          <p:nvPr/>
        </p:nvSpPr>
        <p:spPr bwMode="auto">
          <a:xfrm>
            <a:off x="8639175" y="24765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981825" y="2420938"/>
            <a:ext cx="1530350" cy="1439862"/>
            <a:chOff x="4398" y="1525"/>
            <a:chExt cx="964" cy="907"/>
          </a:xfrm>
        </p:grpSpPr>
        <p:sp>
          <p:nvSpPr>
            <p:cNvPr id="385047" name="Line 23"/>
            <p:cNvSpPr>
              <a:spLocks noChangeShapeType="1"/>
            </p:cNvSpPr>
            <p:nvPr/>
          </p:nvSpPr>
          <p:spPr bwMode="auto">
            <a:xfrm>
              <a:off x="4489" y="1525"/>
              <a:ext cx="817" cy="8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48" name="Line 24"/>
            <p:cNvSpPr>
              <a:spLocks noChangeShapeType="1"/>
            </p:cNvSpPr>
            <p:nvPr/>
          </p:nvSpPr>
          <p:spPr bwMode="auto">
            <a:xfrm>
              <a:off x="5115" y="1925"/>
              <a:ext cx="191" cy="4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49" name="Line 25"/>
            <p:cNvSpPr>
              <a:spLocks noChangeShapeType="1"/>
            </p:cNvSpPr>
            <p:nvPr/>
          </p:nvSpPr>
          <p:spPr bwMode="auto">
            <a:xfrm>
              <a:off x="4807" y="2160"/>
              <a:ext cx="499" cy="18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50" name="Freeform 26"/>
            <p:cNvSpPr>
              <a:spLocks/>
            </p:cNvSpPr>
            <p:nvPr/>
          </p:nvSpPr>
          <p:spPr bwMode="auto">
            <a:xfrm>
              <a:off x="4988" y="1525"/>
              <a:ext cx="371" cy="816"/>
            </a:xfrm>
            <a:custGeom>
              <a:avLst/>
              <a:gdLst/>
              <a:ahLst/>
              <a:cxnLst>
                <a:cxn ang="0">
                  <a:pos x="318" y="816"/>
                </a:cxn>
                <a:cxn ang="0">
                  <a:pos x="363" y="499"/>
                </a:cxn>
                <a:cxn ang="0">
                  <a:pos x="272" y="136"/>
                </a:cxn>
                <a:cxn ang="0">
                  <a:pos x="0" y="0"/>
                </a:cxn>
              </a:cxnLst>
              <a:rect l="0" t="0" r="r" b="b"/>
              <a:pathLst>
                <a:path w="371" h="816">
                  <a:moveTo>
                    <a:pt x="318" y="816"/>
                  </a:moveTo>
                  <a:cubicBezTo>
                    <a:pt x="344" y="714"/>
                    <a:pt x="371" y="612"/>
                    <a:pt x="363" y="499"/>
                  </a:cubicBezTo>
                  <a:cubicBezTo>
                    <a:pt x="355" y="386"/>
                    <a:pt x="332" y="219"/>
                    <a:pt x="272" y="136"/>
                  </a:cubicBezTo>
                  <a:cubicBezTo>
                    <a:pt x="212" y="53"/>
                    <a:pt x="106" y="26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51" name="Freeform 27"/>
            <p:cNvSpPr>
              <a:spLocks/>
            </p:cNvSpPr>
            <p:nvPr/>
          </p:nvSpPr>
          <p:spPr bwMode="auto">
            <a:xfrm>
              <a:off x="4398" y="1979"/>
              <a:ext cx="908" cy="453"/>
            </a:xfrm>
            <a:custGeom>
              <a:avLst/>
              <a:gdLst/>
              <a:ahLst/>
              <a:cxnLst>
                <a:cxn ang="0">
                  <a:pos x="908" y="362"/>
                </a:cxn>
                <a:cxn ang="0">
                  <a:pos x="545" y="453"/>
                </a:cxn>
                <a:cxn ang="0">
                  <a:pos x="91" y="362"/>
                </a:cxn>
                <a:cxn ang="0">
                  <a:pos x="1" y="0"/>
                </a:cxn>
              </a:cxnLst>
              <a:rect l="0" t="0" r="r" b="b"/>
              <a:pathLst>
                <a:path w="908" h="453">
                  <a:moveTo>
                    <a:pt x="908" y="362"/>
                  </a:moveTo>
                  <a:cubicBezTo>
                    <a:pt x="794" y="407"/>
                    <a:pt x="681" y="453"/>
                    <a:pt x="545" y="453"/>
                  </a:cubicBezTo>
                  <a:cubicBezTo>
                    <a:pt x="409" y="453"/>
                    <a:pt x="182" y="438"/>
                    <a:pt x="91" y="362"/>
                  </a:cubicBezTo>
                  <a:cubicBezTo>
                    <a:pt x="0" y="286"/>
                    <a:pt x="0" y="143"/>
                    <a:pt x="1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52" name="Oval 28"/>
            <p:cNvSpPr>
              <a:spLocks noChangeArrowheads="1"/>
            </p:cNvSpPr>
            <p:nvPr/>
          </p:nvSpPr>
          <p:spPr bwMode="auto">
            <a:xfrm>
              <a:off x="5170" y="224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</p:grpSp>
      <p:sp>
        <p:nvSpPr>
          <p:cNvPr id="385053" name="Oval 29"/>
          <p:cNvSpPr>
            <a:spLocks noChangeArrowheads="1"/>
          </p:cNvSpPr>
          <p:nvPr/>
        </p:nvSpPr>
        <p:spPr bwMode="auto">
          <a:xfrm>
            <a:off x="6977063" y="229393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4" name="Oval 30"/>
          <p:cNvSpPr>
            <a:spLocks noChangeArrowheads="1"/>
          </p:cNvSpPr>
          <p:nvPr/>
        </p:nvSpPr>
        <p:spPr bwMode="auto">
          <a:xfrm>
            <a:off x="7434263" y="328453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6824663" y="297973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6" name="Oval 32"/>
          <p:cNvSpPr>
            <a:spLocks noChangeArrowheads="1"/>
          </p:cNvSpPr>
          <p:nvPr/>
        </p:nvSpPr>
        <p:spPr bwMode="auto">
          <a:xfrm>
            <a:off x="7967663" y="290353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7" name="Oval 33"/>
          <p:cNvSpPr>
            <a:spLocks noChangeArrowheads="1"/>
          </p:cNvSpPr>
          <p:nvPr/>
        </p:nvSpPr>
        <p:spPr bwMode="auto">
          <a:xfrm>
            <a:off x="7739063" y="229393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6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4-1. Reverse Search and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Maximal Clique Enumeration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58" name="Line 34"/>
          <p:cNvSpPr>
            <a:spLocks noChangeShapeType="1"/>
          </p:cNvSpPr>
          <p:nvPr/>
        </p:nvSpPr>
        <p:spPr bwMode="auto">
          <a:xfrm flipV="1">
            <a:off x="8101013" y="1768699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 Routines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7891463" y="1581374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0" name="Line 6"/>
          <p:cNvSpPr>
            <a:spLocks noChangeShapeType="1"/>
          </p:cNvSpPr>
          <p:nvPr/>
        </p:nvSpPr>
        <p:spPr bwMode="auto">
          <a:xfrm flipV="1">
            <a:off x="6443663" y="2267174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1" name="Line 7"/>
          <p:cNvSpPr>
            <a:spLocks noChangeShapeType="1"/>
          </p:cNvSpPr>
          <p:nvPr/>
        </p:nvSpPr>
        <p:spPr bwMode="auto">
          <a:xfrm flipV="1">
            <a:off x="7053263" y="2571974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 flipV="1">
            <a:off x="7891463" y="1124174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3" name="Line 9"/>
          <p:cNvSpPr>
            <a:spLocks noChangeShapeType="1"/>
          </p:cNvSpPr>
          <p:nvPr/>
        </p:nvSpPr>
        <p:spPr bwMode="auto">
          <a:xfrm flipV="1">
            <a:off x="7891463" y="1200374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4" name="Line 10"/>
          <p:cNvSpPr>
            <a:spLocks noChangeShapeType="1"/>
          </p:cNvSpPr>
          <p:nvPr/>
        </p:nvSpPr>
        <p:spPr bwMode="auto">
          <a:xfrm>
            <a:off x="7129463" y="1581374"/>
            <a:ext cx="457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7129463" y="1581374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 flipH="1">
            <a:off x="7586663" y="1581374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 flipH="1">
            <a:off x="6977063" y="1581374"/>
            <a:ext cx="914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8" name="Line 14"/>
          <p:cNvSpPr>
            <a:spLocks noChangeShapeType="1"/>
          </p:cNvSpPr>
          <p:nvPr/>
        </p:nvSpPr>
        <p:spPr bwMode="auto">
          <a:xfrm flipV="1">
            <a:off x="6977063" y="2190974"/>
            <a:ext cx="1143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 flipV="1">
            <a:off x="7586663" y="2190974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0" name="Line 16"/>
          <p:cNvSpPr>
            <a:spLocks noChangeShapeType="1"/>
          </p:cNvSpPr>
          <p:nvPr/>
        </p:nvSpPr>
        <p:spPr bwMode="auto">
          <a:xfrm>
            <a:off x="6977063" y="2267174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1" name="Line 17"/>
          <p:cNvSpPr>
            <a:spLocks noChangeShapeType="1"/>
          </p:cNvSpPr>
          <p:nvPr/>
        </p:nvSpPr>
        <p:spPr bwMode="auto">
          <a:xfrm flipH="1">
            <a:off x="6977063" y="1581374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2" name="Line 18"/>
          <p:cNvSpPr>
            <a:spLocks noChangeShapeType="1"/>
          </p:cNvSpPr>
          <p:nvPr/>
        </p:nvSpPr>
        <p:spPr bwMode="auto">
          <a:xfrm>
            <a:off x="7129463" y="1581374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>
            <a:off x="7891463" y="1581374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4" name="Oval 20"/>
          <p:cNvSpPr>
            <a:spLocks noChangeArrowheads="1"/>
          </p:cNvSpPr>
          <p:nvPr/>
        </p:nvSpPr>
        <p:spPr bwMode="auto">
          <a:xfrm>
            <a:off x="8350250" y="1052736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5" name="Oval 21"/>
          <p:cNvSpPr>
            <a:spLocks noChangeArrowheads="1"/>
          </p:cNvSpPr>
          <p:nvPr/>
        </p:nvSpPr>
        <p:spPr bwMode="auto">
          <a:xfrm>
            <a:off x="8639175" y="1611536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981825" y="1555974"/>
            <a:ext cx="1530350" cy="1439862"/>
            <a:chOff x="4398" y="1525"/>
            <a:chExt cx="964" cy="907"/>
          </a:xfrm>
        </p:grpSpPr>
        <p:sp>
          <p:nvSpPr>
            <p:cNvPr id="385047" name="Line 23"/>
            <p:cNvSpPr>
              <a:spLocks noChangeShapeType="1"/>
            </p:cNvSpPr>
            <p:nvPr/>
          </p:nvSpPr>
          <p:spPr bwMode="auto">
            <a:xfrm>
              <a:off x="4489" y="1525"/>
              <a:ext cx="817" cy="8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48" name="Line 24"/>
            <p:cNvSpPr>
              <a:spLocks noChangeShapeType="1"/>
            </p:cNvSpPr>
            <p:nvPr/>
          </p:nvSpPr>
          <p:spPr bwMode="auto">
            <a:xfrm>
              <a:off x="5115" y="1925"/>
              <a:ext cx="191" cy="4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49" name="Line 25"/>
            <p:cNvSpPr>
              <a:spLocks noChangeShapeType="1"/>
            </p:cNvSpPr>
            <p:nvPr/>
          </p:nvSpPr>
          <p:spPr bwMode="auto">
            <a:xfrm>
              <a:off x="4807" y="2160"/>
              <a:ext cx="499" cy="18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50" name="Freeform 26"/>
            <p:cNvSpPr>
              <a:spLocks/>
            </p:cNvSpPr>
            <p:nvPr/>
          </p:nvSpPr>
          <p:spPr bwMode="auto">
            <a:xfrm>
              <a:off x="4988" y="1525"/>
              <a:ext cx="371" cy="816"/>
            </a:xfrm>
            <a:custGeom>
              <a:avLst/>
              <a:gdLst/>
              <a:ahLst/>
              <a:cxnLst>
                <a:cxn ang="0">
                  <a:pos x="318" y="816"/>
                </a:cxn>
                <a:cxn ang="0">
                  <a:pos x="363" y="499"/>
                </a:cxn>
                <a:cxn ang="0">
                  <a:pos x="272" y="136"/>
                </a:cxn>
                <a:cxn ang="0">
                  <a:pos x="0" y="0"/>
                </a:cxn>
              </a:cxnLst>
              <a:rect l="0" t="0" r="r" b="b"/>
              <a:pathLst>
                <a:path w="371" h="816">
                  <a:moveTo>
                    <a:pt x="318" y="816"/>
                  </a:moveTo>
                  <a:cubicBezTo>
                    <a:pt x="344" y="714"/>
                    <a:pt x="371" y="612"/>
                    <a:pt x="363" y="499"/>
                  </a:cubicBezTo>
                  <a:cubicBezTo>
                    <a:pt x="355" y="386"/>
                    <a:pt x="332" y="219"/>
                    <a:pt x="272" y="136"/>
                  </a:cubicBezTo>
                  <a:cubicBezTo>
                    <a:pt x="212" y="53"/>
                    <a:pt x="106" y="26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51" name="Freeform 27"/>
            <p:cNvSpPr>
              <a:spLocks/>
            </p:cNvSpPr>
            <p:nvPr/>
          </p:nvSpPr>
          <p:spPr bwMode="auto">
            <a:xfrm>
              <a:off x="4398" y="1979"/>
              <a:ext cx="908" cy="453"/>
            </a:xfrm>
            <a:custGeom>
              <a:avLst/>
              <a:gdLst/>
              <a:ahLst/>
              <a:cxnLst>
                <a:cxn ang="0">
                  <a:pos x="908" y="362"/>
                </a:cxn>
                <a:cxn ang="0">
                  <a:pos x="545" y="453"/>
                </a:cxn>
                <a:cxn ang="0">
                  <a:pos x="91" y="362"/>
                </a:cxn>
                <a:cxn ang="0">
                  <a:pos x="1" y="0"/>
                </a:cxn>
              </a:cxnLst>
              <a:rect l="0" t="0" r="r" b="b"/>
              <a:pathLst>
                <a:path w="908" h="453">
                  <a:moveTo>
                    <a:pt x="908" y="362"/>
                  </a:moveTo>
                  <a:cubicBezTo>
                    <a:pt x="794" y="407"/>
                    <a:pt x="681" y="453"/>
                    <a:pt x="545" y="453"/>
                  </a:cubicBezTo>
                  <a:cubicBezTo>
                    <a:pt x="409" y="453"/>
                    <a:pt x="182" y="438"/>
                    <a:pt x="91" y="362"/>
                  </a:cubicBezTo>
                  <a:cubicBezTo>
                    <a:pt x="0" y="286"/>
                    <a:pt x="0" y="143"/>
                    <a:pt x="1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52" name="Oval 28"/>
            <p:cNvSpPr>
              <a:spLocks noChangeArrowheads="1"/>
            </p:cNvSpPr>
            <p:nvPr/>
          </p:nvSpPr>
          <p:spPr bwMode="auto">
            <a:xfrm>
              <a:off x="5170" y="224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</p:grpSp>
      <p:sp>
        <p:nvSpPr>
          <p:cNvPr id="385053" name="Oval 29"/>
          <p:cNvSpPr>
            <a:spLocks noChangeArrowheads="1"/>
          </p:cNvSpPr>
          <p:nvPr/>
        </p:nvSpPr>
        <p:spPr bwMode="auto">
          <a:xfrm>
            <a:off x="6977063" y="1428974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4" name="Oval 30"/>
          <p:cNvSpPr>
            <a:spLocks noChangeArrowheads="1"/>
          </p:cNvSpPr>
          <p:nvPr/>
        </p:nvSpPr>
        <p:spPr bwMode="auto">
          <a:xfrm>
            <a:off x="7434263" y="2419574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6824663" y="2114774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6" name="Oval 32"/>
          <p:cNvSpPr>
            <a:spLocks noChangeArrowheads="1"/>
          </p:cNvSpPr>
          <p:nvPr/>
        </p:nvSpPr>
        <p:spPr bwMode="auto">
          <a:xfrm>
            <a:off x="7967663" y="2038574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7" name="Oval 33"/>
          <p:cNvSpPr>
            <a:spLocks noChangeArrowheads="1"/>
          </p:cNvSpPr>
          <p:nvPr/>
        </p:nvSpPr>
        <p:spPr bwMode="auto">
          <a:xfrm>
            <a:off x="7739063" y="1428974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611560" y="908720"/>
            <a:ext cx="5616624" cy="230425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CompCK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K={v</a:t>
            </a:r>
            <a:r>
              <a:rPr lang="en-US" altLang="ja-JP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b="1" dirty="0" smtClean="0">
                <a:solidFill>
                  <a:srgbClr val="0000FF"/>
                </a:solidFill>
              </a:rPr>
              <a:t>,…,</a:t>
            </a:r>
            <a:r>
              <a:rPr lang="en-US" altLang="ja-JP" b="1" dirty="0" err="1" smtClean="0">
                <a:solidFill>
                  <a:srgbClr val="0000FF"/>
                </a:solidFill>
              </a:rPr>
              <a:t>v</a:t>
            </a:r>
            <a:r>
              <a:rPr lang="en-US" altLang="ja-JP" b="1" baseline="-25000" dirty="0" err="1" smtClean="0">
                <a:solidFill>
                  <a:srgbClr val="0000FF"/>
                </a:solidFill>
              </a:rPr>
              <a:t>k</a:t>
            </a:r>
            <a:r>
              <a:rPr lang="en-US" altLang="ja-JP" b="1" dirty="0" smtClean="0">
                <a:solidFill>
                  <a:srgbClr val="0000FF"/>
                </a:solidFill>
              </a:rPr>
              <a:t>}</a:t>
            </a:r>
            <a:r>
              <a:rPr lang="en-US" altLang="ja-JP" b="0" dirty="0" smtClean="0">
                <a:solidFill>
                  <a:srgbClr val="000000"/>
                </a:solidFill>
              </a:rPr>
              <a:t>)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dirty="0" smtClean="0">
                <a:solidFill>
                  <a:srgbClr val="3333CC"/>
                </a:solidFill>
              </a:rPr>
              <a:t>  </a:t>
            </a:r>
            <a:r>
              <a:rPr lang="en-US" altLang="ja-JP" b="1" dirty="0" smtClean="0">
                <a:solidFill>
                  <a:srgbClr val="0000FF"/>
                </a:solidFill>
              </a:rPr>
              <a:t>K’ := K, CAND := N(v</a:t>
            </a:r>
            <a:r>
              <a:rPr lang="en-US" altLang="ja-JP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b="1" dirty="0" smtClean="0">
                <a:solidFill>
                  <a:srgbClr val="0000FF"/>
                </a:solidFill>
              </a:rPr>
              <a:t>) </a:t>
            </a:r>
            <a:r>
              <a:rPr lang="ja-JP" altLang="en-US" b="1" dirty="0" smtClean="0">
                <a:solidFill>
                  <a:srgbClr val="0000FF"/>
                </a:solidFill>
              </a:rPr>
              <a:t>∩</a:t>
            </a:r>
            <a:r>
              <a:rPr lang="en-US" altLang="ja-JP" b="1" dirty="0" smtClean="0">
                <a:solidFill>
                  <a:srgbClr val="0000FF"/>
                </a:solidFill>
              </a:rPr>
              <a:t>…</a:t>
            </a:r>
            <a:r>
              <a:rPr lang="ja-JP" altLang="en-US" b="1" dirty="0" smtClean="0">
                <a:solidFill>
                  <a:srgbClr val="0000FF"/>
                </a:solidFill>
              </a:rPr>
              <a:t>∩</a:t>
            </a:r>
            <a:r>
              <a:rPr lang="en-US" altLang="ja-JP" b="1" dirty="0" smtClean="0">
                <a:solidFill>
                  <a:srgbClr val="0000FF"/>
                </a:solidFill>
              </a:rPr>
              <a:t> N(</a:t>
            </a:r>
            <a:r>
              <a:rPr lang="en-US" altLang="ja-JP" b="1" dirty="0" err="1" smtClean="0">
                <a:solidFill>
                  <a:srgbClr val="0000FF"/>
                </a:solidFill>
              </a:rPr>
              <a:t>v</a:t>
            </a:r>
            <a:r>
              <a:rPr lang="en-US" altLang="ja-JP" b="1" baseline="-25000" dirty="0" err="1" smtClean="0">
                <a:solidFill>
                  <a:srgbClr val="0000FF"/>
                </a:solidFill>
              </a:rPr>
              <a:t>k</a:t>
            </a:r>
            <a:r>
              <a:rPr lang="en-US" altLang="ja-JP" b="1" dirty="0" smtClean="0">
                <a:solidFill>
                  <a:srgbClr val="0000FF"/>
                </a:solidFill>
              </a:rPr>
              <a:t>)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b="1" dirty="0" smtClean="0">
                <a:solidFill>
                  <a:srgbClr val="000000"/>
                </a:solidFill>
              </a:rPr>
              <a:t>if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CAND = </a:t>
            </a:r>
            <a:r>
              <a:rPr lang="en-US" altLang="ja-JP" b="1" dirty="0" smtClean="0">
                <a:solidFill>
                  <a:srgbClr val="0000FF"/>
                </a:solidFill>
                <a:latin typeface="ＭＳ Ｐゴシック"/>
              </a:rPr>
              <a:t>φ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00"/>
                </a:solidFill>
              </a:rPr>
              <a:t>then return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K’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b="1" dirty="0" smtClean="0">
                <a:solidFill>
                  <a:srgbClr val="3333CC"/>
                </a:solidFill>
              </a:rPr>
              <a:t>v :=</a:t>
            </a:r>
            <a:r>
              <a:rPr lang="en-US" altLang="ja-JP" baseline="-25000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minimum vertex in </a:t>
            </a:r>
            <a:r>
              <a:rPr lang="en-US" altLang="ja-JP" b="1" dirty="0" smtClean="0">
                <a:solidFill>
                  <a:srgbClr val="0000FF"/>
                </a:solidFill>
              </a:rPr>
              <a:t>CAND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b="1" dirty="0" smtClean="0">
                <a:solidFill>
                  <a:srgbClr val="0000FF"/>
                </a:solidFill>
              </a:rPr>
              <a:t>K’ := K’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b="0" dirty="0" smtClean="0">
                <a:solidFill>
                  <a:srgbClr val="000000"/>
                </a:solidFill>
              </a:rPr>
              <a:t>,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CAND := CAND </a:t>
            </a:r>
            <a:r>
              <a:rPr lang="ja-JP" altLang="en-US" b="1" dirty="0" smtClean="0">
                <a:solidFill>
                  <a:srgbClr val="0000FF"/>
                </a:solidFill>
              </a:rPr>
              <a:t>∩ </a:t>
            </a:r>
            <a:r>
              <a:rPr lang="en-US" altLang="ja-JP" b="1" dirty="0" smtClean="0">
                <a:solidFill>
                  <a:srgbClr val="0000FF"/>
                </a:solidFill>
              </a:rPr>
              <a:t>N(v)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go to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endParaRPr lang="ja-JP" altLang="en-US" b="1" dirty="0" smtClean="0">
              <a:solidFill>
                <a:srgbClr val="000000"/>
              </a:solidFill>
            </a:endParaRPr>
          </a:p>
        </p:txBody>
      </p:sp>
      <p:sp>
        <p:nvSpPr>
          <p:cNvPr id="38" name="Rectangle 3"/>
          <p:cNvSpPr txBox="1">
            <a:spLocks noChangeArrowheads="1"/>
          </p:cNvSpPr>
          <p:nvPr/>
        </p:nvSpPr>
        <p:spPr bwMode="auto">
          <a:xfrm>
            <a:off x="251520" y="3356992"/>
            <a:ext cx="7200800" cy="338437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CompPK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en-US" altLang="ja-JP" b="0" dirty="0" smtClean="0">
                <a:solidFill>
                  <a:srgbClr val="000000"/>
                </a:solidFill>
              </a:rPr>
              <a:t>)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dirty="0" smtClean="0">
                <a:solidFill>
                  <a:srgbClr val="3333CC"/>
                </a:solidFill>
              </a:rPr>
              <a:t>  </a:t>
            </a:r>
            <a:r>
              <a:rPr lang="en-US" altLang="ja-JP" b="1" dirty="0" smtClean="0">
                <a:solidFill>
                  <a:srgbClr val="000000"/>
                </a:solidFill>
              </a:rPr>
              <a:t>for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each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vertex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b="0" dirty="0" smtClean="0">
                <a:solidFill>
                  <a:srgbClr val="000000"/>
                </a:solidFill>
              </a:rPr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r(v) := 0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dirty="0" smtClean="0">
                <a:solidFill>
                  <a:srgbClr val="3333CC"/>
                </a:solidFill>
              </a:rPr>
              <a:t>  </a:t>
            </a:r>
            <a:r>
              <a:rPr lang="en-US" altLang="ja-JP" b="1" dirty="0" smtClean="0">
                <a:solidFill>
                  <a:srgbClr val="000000"/>
                </a:solidFill>
              </a:rPr>
              <a:t>for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each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vertex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in 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en-US" altLang="ja-JP" b="0" dirty="0" smtClean="0">
                <a:solidFill>
                  <a:srgbClr val="000000"/>
                </a:solidFill>
              </a:rPr>
              <a:t>,</a:t>
            </a:r>
          </a:p>
          <a:p>
            <a:pPr algn="l">
              <a:defRPr/>
            </a:pPr>
            <a:r>
              <a:rPr lang="en-US" altLang="ja-JP" b="0" dirty="0" smtClean="0">
                <a:solidFill>
                  <a:srgbClr val="000000"/>
                </a:solidFill>
              </a:rPr>
              <a:t>                </a:t>
            </a:r>
            <a:r>
              <a:rPr lang="en-US" altLang="ja-JP" b="1" dirty="0" smtClean="0">
                <a:solidFill>
                  <a:srgbClr val="000000"/>
                </a:solidFill>
              </a:rPr>
              <a:t>for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each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vertex </a:t>
            </a:r>
            <a:r>
              <a:rPr lang="en-US" altLang="ja-JP" b="1" dirty="0" smtClean="0">
                <a:solidFill>
                  <a:srgbClr val="0000FF"/>
                </a:solidFill>
              </a:rPr>
              <a:t>u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in </a:t>
            </a:r>
            <a:r>
              <a:rPr lang="en-US" altLang="ja-JP" b="1" dirty="0" smtClean="0">
                <a:solidFill>
                  <a:srgbClr val="0000FF"/>
                </a:solidFill>
              </a:rPr>
              <a:t>N(v)-K</a:t>
            </a:r>
            <a:r>
              <a:rPr lang="en-US" altLang="ja-JP" b="0" dirty="0" smtClean="0">
                <a:solidFill>
                  <a:srgbClr val="000000"/>
                </a:solidFill>
              </a:rPr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r(u) := r(u)+1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</a:p>
          <a:p>
            <a:pPr marL="457200" indent="-457200"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 remove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from 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that has maximum index</a:t>
            </a:r>
          </a:p>
          <a:p>
            <a:pPr marL="457200" indent="-457200"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en-US" altLang="ja-JP" i="1" dirty="0" smtClean="0">
                <a:solidFill>
                  <a:srgbClr val="3333CC"/>
                </a:solidFill>
              </a:rPr>
              <a:t>  </a:t>
            </a:r>
            <a:r>
              <a:rPr lang="en-US" altLang="ja-JP" b="1" dirty="0" smtClean="0">
                <a:solidFill>
                  <a:srgbClr val="000000"/>
                </a:solidFill>
              </a:rPr>
              <a:t>for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each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vertex </a:t>
            </a:r>
            <a:r>
              <a:rPr lang="en-US" altLang="ja-JP" b="1" dirty="0" smtClean="0">
                <a:solidFill>
                  <a:srgbClr val="0000FF"/>
                </a:solidFill>
              </a:rPr>
              <a:t>u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in </a:t>
            </a:r>
            <a:r>
              <a:rPr lang="en-US" altLang="ja-JP" b="1" dirty="0" smtClean="0">
                <a:solidFill>
                  <a:srgbClr val="0000FF"/>
                </a:solidFill>
              </a:rPr>
              <a:t>N(v)</a:t>
            </a:r>
            <a:r>
              <a:rPr lang="en-US" altLang="ja-JP" b="0" dirty="0" smtClean="0">
                <a:solidFill>
                  <a:srgbClr val="000000"/>
                </a:solidFill>
              </a:rPr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r(u) := r(u)-1</a:t>
            </a:r>
          </a:p>
          <a:p>
            <a:pPr marL="457200" indent="-457200"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en-US" altLang="ja-JP" i="1" dirty="0" smtClean="0">
                <a:solidFill>
                  <a:srgbClr val="3333CC"/>
                </a:solidFill>
              </a:rPr>
              <a:t>  </a:t>
            </a:r>
            <a:r>
              <a:rPr lang="en-US" altLang="ja-JP" b="0" dirty="0" smtClean="0">
                <a:solidFill>
                  <a:srgbClr val="000000"/>
                </a:solidFill>
              </a:rPr>
              <a:t>find minimum </a:t>
            </a:r>
            <a:r>
              <a:rPr lang="en-US" altLang="ja-JP" b="1" dirty="0" smtClean="0">
                <a:solidFill>
                  <a:srgbClr val="0000FF"/>
                </a:solidFill>
              </a:rPr>
              <a:t>u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among vertices </a:t>
            </a:r>
            <a:r>
              <a:rPr lang="en-US" altLang="ja-JP" b="1" dirty="0" smtClean="0">
                <a:solidFill>
                  <a:srgbClr val="0000FF"/>
                </a:solidFill>
              </a:rPr>
              <a:t>r(u) = |K|</a:t>
            </a:r>
          </a:p>
          <a:p>
            <a:pPr marL="457200" indent="-457200"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</a:t>
            </a:r>
            <a:r>
              <a:rPr lang="en-US" altLang="ja-JP" i="1" dirty="0" smtClean="0">
                <a:solidFill>
                  <a:srgbClr val="3333CC"/>
                </a:solidFill>
              </a:rPr>
              <a:t>  </a:t>
            </a:r>
            <a:r>
              <a:rPr lang="en-US" altLang="ja-JP" b="1" dirty="0" smtClean="0">
                <a:solidFill>
                  <a:srgbClr val="000000"/>
                </a:solidFill>
              </a:rPr>
              <a:t>if</a:t>
            </a:r>
            <a:r>
              <a:rPr lang="en-US" altLang="ja-JP" b="0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u &lt; v</a:t>
            </a:r>
            <a:r>
              <a:rPr lang="en-US" altLang="ja-JP" b="0" dirty="0" smtClean="0">
                <a:solidFill>
                  <a:srgbClr val="000000"/>
                </a:solidFill>
              </a:rPr>
              <a:t> or </a:t>
            </a:r>
            <a:r>
              <a:rPr lang="en-US" altLang="ja-JP" b="1" dirty="0" smtClean="0">
                <a:solidFill>
                  <a:srgbClr val="0000FF"/>
                </a:solidFill>
              </a:rPr>
              <a:t>K = </a:t>
            </a:r>
            <a:r>
              <a:rPr lang="en-US" altLang="ja-JP" b="1" dirty="0" smtClean="0">
                <a:solidFill>
                  <a:srgbClr val="0000FF"/>
                </a:solidFill>
                <a:latin typeface="ＭＳ Ｐゴシック"/>
                <a:ea typeface="ＭＳ Ｐゴシック"/>
              </a:rPr>
              <a:t>φ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1" dirty="0" smtClean="0">
                <a:solidFill>
                  <a:srgbClr val="000000"/>
                </a:solidFill>
              </a:rPr>
              <a:t>then return</a:t>
            </a:r>
            <a:r>
              <a:rPr lang="en-US" altLang="ja-JP" b="0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C(K)</a:t>
            </a:r>
          </a:p>
          <a:p>
            <a:pPr marL="457200" indent="-457200"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dirty="0" smtClean="0">
                <a:solidFill>
                  <a:srgbClr val="3333CC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go to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</a:p>
          <a:p>
            <a:pPr marL="457200" indent="-457200" algn="l"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457200" indent="-457200" algn="l">
              <a:defRPr/>
            </a:pPr>
            <a:endParaRPr lang="ja-JP" altLang="en-US" b="0" dirty="0" smtClean="0">
              <a:solidFill>
                <a:srgbClr val="00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 bwMode="auto">
          <a:xfrm>
            <a:off x="4572000" y="3573016"/>
            <a:ext cx="1800200" cy="432048"/>
          </a:xfrm>
          <a:prstGeom prst="wedgeRectCallout">
            <a:avLst>
              <a:gd name="adj1" fmla="val -58075"/>
              <a:gd name="adj2" fmla="val 161884"/>
            </a:avLst>
          </a:prstGeom>
          <a:solidFill>
            <a:schemeClr val="bg1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ja-JP" b="0" dirty="0" smtClean="0">
                <a:solidFill>
                  <a:srgbClr val="000000"/>
                </a:solidFill>
              </a:rPr>
              <a:t>compute </a:t>
            </a:r>
            <a:r>
              <a:rPr lang="en-US" altLang="ja-JP" b="1" dirty="0" smtClean="0">
                <a:solidFill>
                  <a:srgbClr val="0000FF"/>
                </a:solidFill>
              </a:rPr>
              <a:t>r(v)</a:t>
            </a:r>
            <a:r>
              <a:rPr lang="en-US" altLang="ja-JP" b="0" dirty="0" smtClean="0">
                <a:solidFill>
                  <a:srgbClr val="000000"/>
                </a:solidFill>
              </a:rPr>
              <a:t> </a:t>
            </a:r>
            <a:endParaRPr lang="ja-JP" altLang="en-US" b="0" dirty="0" smtClean="0">
              <a:solidFill>
                <a:srgbClr val="000000"/>
              </a:solidFill>
            </a:endParaRPr>
          </a:p>
        </p:txBody>
      </p:sp>
      <p:sp>
        <p:nvSpPr>
          <p:cNvPr id="41" name="四角形吹き出し 40"/>
          <p:cNvSpPr/>
          <p:nvPr/>
        </p:nvSpPr>
        <p:spPr bwMode="auto">
          <a:xfrm>
            <a:off x="6228184" y="5684615"/>
            <a:ext cx="2664296" cy="840729"/>
          </a:xfrm>
          <a:prstGeom prst="wedgeRectCallout">
            <a:avLst>
              <a:gd name="adj1" fmla="val -80967"/>
              <a:gd name="adj2" fmla="val 8212"/>
            </a:avLst>
          </a:prstGeom>
          <a:solidFill>
            <a:schemeClr val="bg1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ja-JP" b="0" dirty="0" smtClean="0">
                <a:solidFill>
                  <a:srgbClr val="000000"/>
                </a:solidFill>
              </a:rPr>
              <a:t>use buckets and update them for this </a:t>
            </a:r>
            <a:endParaRPr lang="ja-JP" altLang="en-US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5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58" name="Line 34"/>
          <p:cNvSpPr>
            <a:spLocks noChangeShapeType="1"/>
          </p:cNvSpPr>
          <p:nvPr/>
        </p:nvSpPr>
        <p:spPr bwMode="auto">
          <a:xfrm flipV="1">
            <a:off x="8121526" y="5298207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Complexity Analysis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7911976" y="5110882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0" name="Line 6"/>
          <p:cNvSpPr>
            <a:spLocks noChangeShapeType="1"/>
          </p:cNvSpPr>
          <p:nvPr/>
        </p:nvSpPr>
        <p:spPr bwMode="auto">
          <a:xfrm flipV="1">
            <a:off x="6464176" y="5796682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1" name="Line 7"/>
          <p:cNvSpPr>
            <a:spLocks noChangeShapeType="1"/>
          </p:cNvSpPr>
          <p:nvPr/>
        </p:nvSpPr>
        <p:spPr bwMode="auto">
          <a:xfrm flipV="1">
            <a:off x="7073776" y="6101482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 flipV="1">
            <a:off x="7911976" y="4653682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3" name="Line 9"/>
          <p:cNvSpPr>
            <a:spLocks noChangeShapeType="1"/>
          </p:cNvSpPr>
          <p:nvPr/>
        </p:nvSpPr>
        <p:spPr bwMode="auto">
          <a:xfrm flipV="1">
            <a:off x="7911976" y="4729882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4" name="Line 10"/>
          <p:cNvSpPr>
            <a:spLocks noChangeShapeType="1"/>
          </p:cNvSpPr>
          <p:nvPr/>
        </p:nvSpPr>
        <p:spPr bwMode="auto">
          <a:xfrm>
            <a:off x="7149976" y="5110882"/>
            <a:ext cx="457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7149976" y="5110882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 flipH="1">
            <a:off x="7607176" y="5110882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 flipH="1">
            <a:off x="6997576" y="5110882"/>
            <a:ext cx="914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8" name="Line 14"/>
          <p:cNvSpPr>
            <a:spLocks noChangeShapeType="1"/>
          </p:cNvSpPr>
          <p:nvPr/>
        </p:nvSpPr>
        <p:spPr bwMode="auto">
          <a:xfrm flipV="1">
            <a:off x="6997576" y="5720482"/>
            <a:ext cx="1143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 flipV="1">
            <a:off x="7607176" y="5720482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0" name="Line 16"/>
          <p:cNvSpPr>
            <a:spLocks noChangeShapeType="1"/>
          </p:cNvSpPr>
          <p:nvPr/>
        </p:nvSpPr>
        <p:spPr bwMode="auto">
          <a:xfrm>
            <a:off x="6997576" y="5796682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1" name="Line 17"/>
          <p:cNvSpPr>
            <a:spLocks noChangeShapeType="1"/>
          </p:cNvSpPr>
          <p:nvPr/>
        </p:nvSpPr>
        <p:spPr bwMode="auto">
          <a:xfrm flipH="1">
            <a:off x="6997576" y="5110882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2" name="Line 18"/>
          <p:cNvSpPr>
            <a:spLocks noChangeShapeType="1"/>
          </p:cNvSpPr>
          <p:nvPr/>
        </p:nvSpPr>
        <p:spPr bwMode="auto">
          <a:xfrm>
            <a:off x="7149976" y="5110882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>
            <a:off x="7911976" y="5110882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4" name="Oval 20"/>
          <p:cNvSpPr>
            <a:spLocks noChangeArrowheads="1"/>
          </p:cNvSpPr>
          <p:nvPr/>
        </p:nvSpPr>
        <p:spPr bwMode="auto">
          <a:xfrm>
            <a:off x="8370763" y="4582244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45" name="Oval 21"/>
          <p:cNvSpPr>
            <a:spLocks noChangeArrowheads="1"/>
          </p:cNvSpPr>
          <p:nvPr/>
        </p:nvSpPr>
        <p:spPr bwMode="auto">
          <a:xfrm>
            <a:off x="8659688" y="5141044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7002338" y="5085482"/>
            <a:ext cx="1530350" cy="1439862"/>
            <a:chOff x="4398" y="1525"/>
            <a:chExt cx="964" cy="907"/>
          </a:xfrm>
        </p:grpSpPr>
        <p:sp>
          <p:nvSpPr>
            <p:cNvPr id="385047" name="Line 23"/>
            <p:cNvSpPr>
              <a:spLocks noChangeShapeType="1"/>
            </p:cNvSpPr>
            <p:nvPr/>
          </p:nvSpPr>
          <p:spPr bwMode="auto">
            <a:xfrm>
              <a:off x="4489" y="1525"/>
              <a:ext cx="817" cy="8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48" name="Line 24"/>
            <p:cNvSpPr>
              <a:spLocks noChangeShapeType="1"/>
            </p:cNvSpPr>
            <p:nvPr/>
          </p:nvSpPr>
          <p:spPr bwMode="auto">
            <a:xfrm>
              <a:off x="5115" y="1925"/>
              <a:ext cx="191" cy="4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49" name="Line 25"/>
            <p:cNvSpPr>
              <a:spLocks noChangeShapeType="1"/>
            </p:cNvSpPr>
            <p:nvPr/>
          </p:nvSpPr>
          <p:spPr bwMode="auto">
            <a:xfrm>
              <a:off x="4807" y="2160"/>
              <a:ext cx="499" cy="18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50" name="Freeform 26"/>
            <p:cNvSpPr>
              <a:spLocks/>
            </p:cNvSpPr>
            <p:nvPr/>
          </p:nvSpPr>
          <p:spPr bwMode="auto">
            <a:xfrm>
              <a:off x="4988" y="1525"/>
              <a:ext cx="371" cy="816"/>
            </a:xfrm>
            <a:custGeom>
              <a:avLst/>
              <a:gdLst/>
              <a:ahLst/>
              <a:cxnLst>
                <a:cxn ang="0">
                  <a:pos x="318" y="816"/>
                </a:cxn>
                <a:cxn ang="0">
                  <a:pos x="363" y="499"/>
                </a:cxn>
                <a:cxn ang="0">
                  <a:pos x="272" y="136"/>
                </a:cxn>
                <a:cxn ang="0">
                  <a:pos x="0" y="0"/>
                </a:cxn>
              </a:cxnLst>
              <a:rect l="0" t="0" r="r" b="b"/>
              <a:pathLst>
                <a:path w="371" h="816">
                  <a:moveTo>
                    <a:pt x="318" y="816"/>
                  </a:moveTo>
                  <a:cubicBezTo>
                    <a:pt x="344" y="714"/>
                    <a:pt x="371" y="612"/>
                    <a:pt x="363" y="499"/>
                  </a:cubicBezTo>
                  <a:cubicBezTo>
                    <a:pt x="355" y="386"/>
                    <a:pt x="332" y="219"/>
                    <a:pt x="272" y="136"/>
                  </a:cubicBezTo>
                  <a:cubicBezTo>
                    <a:pt x="212" y="53"/>
                    <a:pt x="106" y="26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51" name="Freeform 27"/>
            <p:cNvSpPr>
              <a:spLocks/>
            </p:cNvSpPr>
            <p:nvPr/>
          </p:nvSpPr>
          <p:spPr bwMode="auto">
            <a:xfrm>
              <a:off x="4398" y="1979"/>
              <a:ext cx="908" cy="453"/>
            </a:xfrm>
            <a:custGeom>
              <a:avLst/>
              <a:gdLst/>
              <a:ahLst/>
              <a:cxnLst>
                <a:cxn ang="0">
                  <a:pos x="908" y="362"/>
                </a:cxn>
                <a:cxn ang="0">
                  <a:pos x="545" y="453"/>
                </a:cxn>
                <a:cxn ang="0">
                  <a:pos x="91" y="362"/>
                </a:cxn>
                <a:cxn ang="0">
                  <a:pos x="1" y="0"/>
                </a:cxn>
              </a:cxnLst>
              <a:rect l="0" t="0" r="r" b="b"/>
              <a:pathLst>
                <a:path w="908" h="453">
                  <a:moveTo>
                    <a:pt x="908" y="362"/>
                  </a:moveTo>
                  <a:cubicBezTo>
                    <a:pt x="794" y="407"/>
                    <a:pt x="681" y="453"/>
                    <a:pt x="545" y="453"/>
                  </a:cubicBezTo>
                  <a:cubicBezTo>
                    <a:pt x="409" y="453"/>
                    <a:pt x="182" y="438"/>
                    <a:pt x="91" y="362"/>
                  </a:cubicBezTo>
                  <a:cubicBezTo>
                    <a:pt x="0" y="286"/>
                    <a:pt x="0" y="143"/>
                    <a:pt x="1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  <p:sp>
          <p:nvSpPr>
            <p:cNvPr id="385052" name="Oval 28"/>
            <p:cNvSpPr>
              <a:spLocks noChangeArrowheads="1"/>
            </p:cNvSpPr>
            <p:nvPr/>
          </p:nvSpPr>
          <p:spPr bwMode="auto">
            <a:xfrm>
              <a:off x="5170" y="224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endParaRPr lang="ja-JP" altLang="en-US" b="0">
                <a:solidFill>
                  <a:srgbClr val="000000"/>
                </a:solidFill>
              </a:endParaRPr>
            </a:p>
          </p:txBody>
        </p:sp>
      </p:grpSp>
      <p:sp>
        <p:nvSpPr>
          <p:cNvPr id="385053" name="Oval 29"/>
          <p:cNvSpPr>
            <a:spLocks noChangeArrowheads="1"/>
          </p:cNvSpPr>
          <p:nvPr/>
        </p:nvSpPr>
        <p:spPr bwMode="auto">
          <a:xfrm>
            <a:off x="6997576" y="4958482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4" name="Oval 30"/>
          <p:cNvSpPr>
            <a:spLocks noChangeArrowheads="1"/>
          </p:cNvSpPr>
          <p:nvPr/>
        </p:nvSpPr>
        <p:spPr bwMode="auto">
          <a:xfrm>
            <a:off x="7454776" y="5949082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6845176" y="5644282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6" name="Oval 32"/>
          <p:cNvSpPr>
            <a:spLocks noChangeArrowheads="1"/>
          </p:cNvSpPr>
          <p:nvPr/>
        </p:nvSpPr>
        <p:spPr bwMode="auto">
          <a:xfrm>
            <a:off x="7988176" y="5568082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85057" name="Oval 33"/>
          <p:cNvSpPr>
            <a:spLocks noChangeArrowheads="1"/>
          </p:cNvSpPr>
          <p:nvPr/>
        </p:nvSpPr>
        <p:spPr bwMode="auto">
          <a:xfrm>
            <a:off x="7759576" y="4958482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ja-JP" altLang="en-US" b="0">
              <a:solidFill>
                <a:srgbClr val="000000"/>
              </a:solidFill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395536" y="1124744"/>
            <a:ext cx="6624736" cy="230425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EnumMaxcliq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en-US" altLang="ja-JP" b="0" dirty="0" smtClean="0">
                <a:solidFill>
                  <a:srgbClr val="000000"/>
                </a:solidFill>
              </a:rPr>
              <a:t>)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dirty="0" smtClean="0">
                <a:solidFill>
                  <a:srgbClr val="3333CC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00"/>
                </a:solidFill>
              </a:rPr>
              <a:t>output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b="1" dirty="0" smtClean="0">
                <a:solidFill>
                  <a:srgbClr val="000000"/>
                </a:solidFill>
              </a:rPr>
              <a:t>for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each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vertex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adjacent to some vertices of </a:t>
            </a:r>
            <a:r>
              <a:rPr lang="en-US" altLang="ja-JP" dirty="0" smtClean="0">
                <a:solidFill>
                  <a:srgbClr val="3333CC"/>
                </a:solidFill>
              </a:rPr>
              <a:t>K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ja-JP" b="1" dirty="0" smtClean="0">
                <a:solidFill>
                  <a:srgbClr val="0000FF"/>
                </a:solidFill>
              </a:rPr>
              <a:t>K’ := K[v]</a:t>
            </a:r>
            <a:r>
              <a:rPr lang="en-US" altLang="ja-JP" dirty="0" smtClean="0">
                <a:solidFill>
                  <a:srgbClr val="3333CC"/>
                </a:solidFill>
              </a:rPr>
              <a:t>     </a:t>
            </a:r>
            <a:r>
              <a:rPr lang="en-US" altLang="ja-JP" b="0" dirty="0" smtClean="0">
                <a:solidFill>
                  <a:srgbClr val="000000"/>
                </a:solidFill>
              </a:rPr>
              <a:t>( </a:t>
            </a:r>
            <a:r>
              <a:rPr lang="en-US" altLang="ja-JP" b="1" dirty="0" smtClean="0">
                <a:solidFill>
                  <a:srgbClr val="0000FF"/>
                </a:solidFill>
              </a:rPr>
              <a:t>= C( K</a:t>
            </a:r>
            <a:r>
              <a:rPr lang="ja-JP" altLang="en-US" b="1" dirty="0" smtClean="0">
                <a:solidFill>
                  <a:srgbClr val="0000FF"/>
                </a:solidFill>
              </a:rPr>
              <a:t>∩</a:t>
            </a:r>
            <a:r>
              <a:rPr lang="en-US" altLang="ja-JP" b="1" dirty="0" smtClean="0">
                <a:solidFill>
                  <a:srgbClr val="0000FF"/>
                </a:solidFill>
              </a:rPr>
              <a:t>N(v)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v )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)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endParaRPr lang="en-US" altLang="ja-JP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ja-JP" b="1" dirty="0" smtClean="0">
                <a:solidFill>
                  <a:srgbClr val="000000"/>
                </a:solidFill>
              </a:rPr>
              <a:t>if</a:t>
            </a:r>
            <a:r>
              <a:rPr lang="en-US" altLang="ja-JP" dirty="0" smtClean="0">
                <a:solidFill>
                  <a:srgbClr val="000000"/>
                </a:solidFill>
              </a:rPr>
              <a:t>  </a:t>
            </a:r>
            <a:r>
              <a:rPr lang="en-US" altLang="ja-JP" b="1" dirty="0" smtClean="0">
                <a:solidFill>
                  <a:srgbClr val="0000FF"/>
                </a:solidFill>
              </a:rPr>
              <a:t>P(K’) = K</a:t>
            </a:r>
            <a:r>
              <a:rPr lang="en-US" altLang="ja-JP" b="0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00"/>
                </a:solidFill>
              </a:rPr>
              <a:t>then call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EnumMaxcliq</a:t>
            </a:r>
            <a:r>
              <a:rPr lang="en-US" altLang="ja-JP" dirty="0" smtClean="0">
                <a:solidFill>
                  <a:srgbClr val="3333CC"/>
                </a:solidFill>
              </a:rPr>
              <a:t> </a:t>
            </a:r>
            <a:r>
              <a:rPr lang="en-US" altLang="ja-JP" b="0" dirty="0" smtClean="0">
                <a:solidFill>
                  <a:srgbClr val="000000"/>
                </a:solidFill>
              </a:rPr>
              <a:t>(</a:t>
            </a:r>
            <a:r>
              <a:rPr lang="en-US" altLang="ja-JP" dirty="0" smtClean="0">
                <a:solidFill>
                  <a:srgbClr val="3333CC"/>
                </a:solidFill>
              </a:rPr>
              <a:t>K</a:t>
            </a:r>
            <a:r>
              <a:rPr lang="en-US" altLang="ja-JP" b="0" dirty="0" smtClean="0">
                <a:solidFill>
                  <a:srgbClr val="000000"/>
                </a:solidFill>
              </a:rPr>
              <a:t>)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b="1" dirty="0" smtClean="0">
                <a:solidFill>
                  <a:srgbClr val="000000"/>
                </a:solidFill>
              </a:rPr>
              <a:t>end for</a:t>
            </a:r>
          </a:p>
          <a:p>
            <a:pPr algn="l">
              <a:defRPr/>
            </a:pPr>
            <a:endParaRPr lang="ja-JP" altLang="en-US" b="0" dirty="0" smtClean="0">
              <a:solidFill>
                <a:srgbClr val="0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67544" y="4077072"/>
            <a:ext cx="6285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• </a:t>
            </a:r>
            <a:r>
              <a:rPr lang="en-US" altLang="ja-JP" b="0" kern="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Taken together, each iteration takes </a:t>
            </a:r>
            <a:r>
              <a:rPr lang="en-US" altLang="ja-JP" b="1" dirty="0" smtClean="0">
                <a:solidFill>
                  <a:srgbClr val="0000FF"/>
                </a:solidFill>
              </a:rPr>
              <a:t>O(Δ</a:t>
            </a:r>
            <a:r>
              <a:rPr lang="en-US" altLang="ja-JP" b="1" baseline="30000" dirty="0" smtClean="0">
                <a:solidFill>
                  <a:srgbClr val="0000FF"/>
                </a:solidFill>
              </a:rPr>
              <a:t>4</a:t>
            </a:r>
            <a:r>
              <a:rPr lang="en-US" altLang="ja-JP" b="1" dirty="0" smtClean="0">
                <a:solidFill>
                  <a:srgbClr val="0000FF"/>
                </a:solidFill>
              </a:rPr>
              <a:t>) </a:t>
            </a:r>
            <a:r>
              <a:rPr lang="en-US" altLang="ja-JP" b="0" dirty="0" smtClean="0">
                <a:solidFill>
                  <a:srgbClr val="000000"/>
                </a:solidFill>
              </a:rPr>
              <a:t>time</a:t>
            </a:r>
            <a:endParaRPr lang="ja-JP" altLang="en-US" b="0" dirty="0" smtClean="0">
              <a:solidFill>
                <a:schemeClr val="tx1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 bwMode="auto">
          <a:xfrm>
            <a:off x="3131840" y="1268760"/>
            <a:ext cx="1584176" cy="504056"/>
          </a:xfrm>
          <a:prstGeom prst="wedgeRectCallout">
            <a:avLst>
              <a:gd name="adj1" fmla="val -104102"/>
              <a:gd name="adj2" fmla="val 41683"/>
            </a:avLst>
          </a:prstGeom>
          <a:solidFill>
            <a:schemeClr val="bg1"/>
          </a:solidFill>
          <a:ln w="254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ja-JP" b="1" dirty="0" smtClean="0">
                <a:solidFill>
                  <a:srgbClr val="0000FF"/>
                </a:solidFill>
              </a:rPr>
              <a:t>O(Δ)</a:t>
            </a:r>
            <a:r>
              <a:rPr lang="en-US" altLang="ja-JP" b="0" dirty="0" smtClean="0">
                <a:solidFill>
                  <a:srgbClr val="000000"/>
                </a:solidFill>
              </a:rPr>
              <a:t> time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6" name="四角形吹き出し 35"/>
          <p:cNvSpPr/>
          <p:nvPr/>
        </p:nvSpPr>
        <p:spPr bwMode="auto">
          <a:xfrm>
            <a:off x="6300192" y="1268760"/>
            <a:ext cx="2376264" cy="504056"/>
          </a:xfrm>
          <a:prstGeom prst="wedgeRectCallout">
            <a:avLst>
              <a:gd name="adj1" fmla="val -94640"/>
              <a:gd name="adj2" fmla="val 83318"/>
            </a:avLst>
          </a:prstGeom>
          <a:solidFill>
            <a:schemeClr val="bg1"/>
          </a:solidFill>
          <a:ln w="254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ja-JP" b="1" dirty="0" smtClean="0">
                <a:solidFill>
                  <a:srgbClr val="0000FF"/>
                </a:solidFill>
              </a:rPr>
              <a:t>O(Δ</a:t>
            </a:r>
            <a:r>
              <a:rPr lang="en-US" altLang="ja-JP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b="1" dirty="0" smtClean="0">
                <a:solidFill>
                  <a:srgbClr val="0000FF"/>
                </a:solidFill>
              </a:rPr>
              <a:t>)</a:t>
            </a:r>
            <a:r>
              <a:rPr lang="en-US" altLang="ja-JP" b="0" dirty="0" smtClean="0">
                <a:solidFill>
                  <a:srgbClr val="000000"/>
                </a:solidFill>
              </a:rPr>
              <a:t> repetitions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8" name="四角形吹き出し 37"/>
          <p:cNvSpPr/>
          <p:nvPr/>
        </p:nvSpPr>
        <p:spPr bwMode="auto">
          <a:xfrm>
            <a:off x="6516216" y="2348880"/>
            <a:ext cx="1584176" cy="504056"/>
          </a:xfrm>
          <a:prstGeom prst="wedgeRectCallout">
            <a:avLst>
              <a:gd name="adj1" fmla="val -106626"/>
              <a:gd name="adj2" fmla="val -23743"/>
            </a:avLst>
          </a:prstGeom>
          <a:solidFill>
            <a:schemeClr val="bg1"/>
          </a:solidFill>
          <a:ln w="254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ja-JP" b="1" dirty="0" smtClean="0">
                <a:solidFill>
                  <a:srgbClr val="0000FF"/>
                </a:solidFill>
              </a:rPr>
              <a:t>O(Δ</a:t>
            </a:r>
            <a:r>
              <a:rPr lang="en-US" altLang="ja-JP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b="1" dirty="0" smtClean="0">
                <a:solidFill>
                  <a:srgbClr val="0000FF"/>
                </a:solidFill>
              </a:rPr>
              <a:t>)</a:t>
            </a:r>
            <a:r>
              <a:rPr lang="en-US" altLang="ja-JP" b="0" dirty="0" smtClean="0">
                <a:solidFill>
                  <a:srgbClr val="000000"/>
                </a:solidFill>
              </a:rPr>
              <a:t> time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四角形吹き出し 38"/>
          <p:cNvSpPr/>
          <p:nvPr/>
        </p:nvSpPr>
        <p:spPr bwMode="auto">
          <a:xfrm>
            <a:off x="5364088" y="3284984"/>
            <a:ext cx="1584176" cy="504056"/>
          </a:xfrm>
          <a:prstGeom prst="wedgeRectCallout">
            <a:avLst>
              <a:gd name="adj1" fmla="val -106626"/>
              <a:gd name="adj2" fmla="val -95117"/>
            </a:avLst>
          </a:prstGeom>
          <a:solidFill>
            <a:schemeClr val="bg1"/>
          </a:solidFill>
          <a:ln w="254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ja-JP" b="1" dirty="0" smtClean="0">
                <a:solidFill>
                  <a:srgbClr val="0000FF"/>
                </a:solidFill>
              </a:rPr>
              <a:t>O(Δ</a:t>
            </a:r>
            <a:r>
              <a:rPr lang="en-US" altLang="ja-JP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b="1" dirty="0" smtClean="0">
                <a:solidFill>
                  <a:srgbClr val="0000FF"/>
                </a:solidFill>
              </a:rPr>
              <a:t>) </a:t>
            </a:r>
            <a:r>
              <a:rPr lang="en-US" altLang="ja-JP" b="0" dirty="0" smtClean="0">
                <a:solidFill>
                  <a:srgbClr val="000000"/>
                </a:solidFill>
              </a:rPr>
              <a:t>time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057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7246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4-3. 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Pseudo Cliques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7457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Considering Ambiguity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981075"/>
            <a:ext cx="8280400" cy="1727200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Real world network data often includes missing-edges, thus communities/clusters to be found are decomposed to many small cliques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Subgraphs having many edges but few missing edges would include or approximate those communities/clusters</a:t>
            </a:r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</p:txBody>
      </p:sp>
      <p:grpSp>
        <p:nvGrpSpPr>
          <p:cNvPr id="365592" name="Group 24"/>
          <p:cNvGrpSpPr>
            <a:grpSpLocks/>
          </p:cNvGrpSpPr>
          <p:nvPr/>
        </p:nvGrpSpPr>
        <p:grpSpPr bwMode="auto">
          <a:xfrm>
            <a:off x="5580112" y="3068960"/>
            <a:ext cx="2951857" cy="1800200"/>
            <a:chOff x="2724" y="1364"/>
            <a:chExt cx="2016" cy="1104"/>
          </a:xfrm>
        </p:grpSpPr>
        <p:sp>
          <p:nvSpPr>
            <p:cNvPr id="365593" name="Line 25"/>
            <p:cNvSpPr>
              <a:spLocks noChangeShapeType="1"/>
            </p:cNvSpPr>
            <p:nvPr/>
          </p:nvSpPr>
          <p:spPr bwMode="auto">
            <a:xfrm>
              <a:off x="4164" y="2036"/>
              <a:ext cx="38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594" name="Line 26"/>
            <p:cNvSpPr>
              <a:spLocks noChangeShapeType="1"/>
            </p:cNvSpPr>
            <p:nvPr/>
          </p:nvSpPr>
          <p:spPr bwMode="auto">
            <a:xfrm>
              <a:off x="4020" y="1652"/>
              <a:ext cx="624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595" name="Line 27"/>
            <p:cNvSpPr>
              <a:spLocks noChangeShapeType="1"/>
            </p:cNvSpPr>
            <p:nvPr/>
          </p:nvSpPr>
          <p:spPr bwMode="auto">
            <a:xfrm>
              <a:off x="2820" y="1940"/>
              <a:ext cx="624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596" name="Line 28"/>
            <p:cNvSpPr>
              <a:spLocks noChangeShapeType="1"/>
            </p:cNvSpPr>
            <p:nvPr/>
          </p:nvSpPr>
          <p:spPr bwMode="auto">
            <a:xfrm flipV="1">
              <a:off x="3108" y="2084"/>
              <a:ext cx="33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597" name="Line 29"/>
            <p:cNvSpPr>
              <a:spLocks noChangeShapeType="1"/>
            </p:cNvSpPr>
            <p:nvPr/>
          </p:nvSpPr>
          <p:spPr bwMode="auto">
            <a:xfrm flipV="1">
              <a:off x="3492" y="2276"/>
              <a:ext cx="33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598" name="Line 30"/>
            <p:cNvSpPr>
              <a:spLocks noChangeShapeType="1"/>
            </p:cNvSpPr>
            <p:nvPr/>
          </p:nvSpPr>
          <p:spPr bwMode="auto">
            <a:xfrm flipV="1">
              <a:off x="4020" y="1364"/>
              <a:ext cx="9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599" name="Line 31"/>
            <p:cNvSpPr>
              <a:spLocks noChangeShapeType="1"/>
            </p:cNvSpPr>
            <p:nvPr/>
          </p:nvSpPr>
          <p:spPr bwMode="auto">
            <a:xfrm flipV="1">
              <a:off x="4020" y="1412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00" name="Oval 32"/>
            <p:cNvSpPr>
              <a:spLocks noChangeArrowheads="1"/>
            </p:cNvSpPr>
            <p:nvPr/>
          </p:nvSpPr>
          <p:spPr bwMode="auto">
            <a:xfrm>
              <a:off x="3204" y="1460"/>
              <a:ext cx="1152" cy="96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5601" name="Line 33"/>
            <p:cNvSpPr>
              <a:spLocks noChangeShapeType="1"/>
            </p:cNvSpPr>
            <p:nvPr/>
          </p:nvSpPr>
          <p:spPr bwMode="auto">
            <a:xfrm>
              <a:off x="3540" y="1652"/>
              <a:ext cx="288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02" name="Line 34"/>
            <p:cNvSpPr>
              <a:spLocks noChangeShapeType="1"/>
            </p:cNvSpPr>
            <p:nvPr/>
          </p:nvSpPr>
          <p:spPr bwMode="auto">
            <a:xfrm>
              <a:off x="3540" y="1652"/>
              <a:ext cx="62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03" name="Line 35"/>
            <p:cNvSpPr>
              <a:spLocks noChangeShapeType="1"/>
            </p:cNvSpPr>
            <p:nvPr/>
          </p:nvSpPr>
          <p:spPr bwMode="auto">
            <a:xfrm flipH="1">
              <a:off x="3828" y="1652"/>
              <a:ext cx="192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04" name="Line 36"/>
            <p:cNvSpPr>
              <a:spLocks noChangeShapeType="1"/>
            </p:cNvSpPr>
            <p:nvPr/>
          </p:nvSpPr>
          <p:spPr bwMode="auto">
            <a:xfrm flipH="1">
              <a:off x="3444" y="1652"/>
              <a:ext cx="57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05" name="Line 37"/>
            <p:cNvSpPr>
              <a:spLocks noChangeShapeType="1"/>
            </p:cNvSpPr>
            <p:nvPr/>
          </p:nvSpPr>
          <p:spPr bwMode="auto">
            <a:xfrm flipV="1">
              <a:off x="3444" y="2036"/>
              <a:ext cx="72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06" name="Line 38"/>
            <p:cNvSpPr>
              <a:spLocks noChangeShapeType="1"/>
            </p:cNvSpPr>
            <p:nvPr/>
          </p:nvSpPr>
          <p:spPr bwMode="auto">
            <a:xfrm flipV="1">
              <a:off x="3828" y="2036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07" name="Line 39"/>
            <p:cNvSpPr>
              <a:spLocks noChangeShapeType="1"/>
            </p:cNvSpPr>
            <p:nvPr/>
          </p:nvSpPr>
          <p:spPr bwMode="auto">
            <a:xfrm>
              <a:off x="3444" y="2084"/>
              <a:ext cx="38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08" name="Line 40"/>
            <p:cNvSpPr>
              <a:spLocks noChangeShapeType="1"/>
            </p:cNvSpPr>
            <p:nvPr/>
          </p:nvSpPr>
          <p:spPr bwMode="auto">
            <a:xfrm flipH="1">
              <a:off x="3444" y="1652"/>
              <a:ext cx="96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09" name="Line 41"/>
            <p:cNvSpPr>
              <a:spLocks noChangeShapeType="1"/>
            </p:cNvSpPr>
            <p:nvPr/>
          </p:nvSpPr>
          <p:spPr bwMode="auto">
            <a:xfrm>
              <a:off x="3540" y="1652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10" name="Line 42"/>
            <p:cNvSpPr>
              <a:spLocks noChangeShapeType="1"/>
            </p:cNvSpPr>
            <p:nvPr/>
          </p:nvSpPr>
          <p:spPr bwMode="auto">
            <a:xfrm>
              <a:off x="4020" y="1652"/>
              <a:ext cx="14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11" name="Oval 43"/>
            <p:cNvSpPr>
              <a:spLocks noChangeArrowheads="1"/>
            </p:cNvSpPr>
            <p:nvPr/>
          </p:nvSpPr>
          <p:spPr bwMode="auto">
            <a:xfrm>
              <a:off x="3444" y="155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5612" name="Oval 44"/>
            <p:cNvSpPr>
              <a:spLocks noChangeArrowheads="1"/>
            </p:cNvSpPr>
            <p:nvPr/>
          </p:nvSpPr>
          <p:spPr bwMode="auto">
            <a:xfrm>
              <a:off x="3732" y="2180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5613" name="Oval 45"/>
            <p:cNvSpPr>
              <a:spLocks noChangeArrowheads="1"/>
            </p:cNvSpPr>
            <p:nvPr/>
          </p:nvSpPr>
          <p:spPr bwMode="auto">
            <a:xfrm>
              <a:off x="3348" y="1988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5614" name="Oval 46"/>
            <p:cNvSpPr>
              <a:spLocks noChangeArrowheads="1"/>
            </p:cNvSpPr>
            <p:nvPr/>
          </p:nvSpPr>
          <p:spPr bwMode="auto">
            <a:xfrm>
              <a:off x="4068" y="1940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5615" name="Oval 47"/>
            <p:cNvSpPr>
              <a:spLocks noChangeArrowheads="1"/>
            </p:cNvSpPr>
            <p:nvPr/>
          </p:nvSpPr>
          <p:spPr bwMode="auto">
            <a:xfrm>
              <a:off x="3924" y="155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5616" name="Line 48"/>
            <p:cNvSpPr>
              <a:spLocks noChangeShapeType="1"/>
            </p:cNvSpPr>
            <p:nvPr/>
          </p:nvSpPr>
          <p:spPr bwMode="auto">
            <a:xfrm flipH="1">
              <a:off x="2820" y="1594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5617" name="Oval 49"/>
            <p:cNvSpPr>
              <a:spLocks noChangeArrowheads="1"/>
            </p:cNvSpPr>
            <p:nvPr/>
          </p:nvSpPr>
          <p:spPr bwMode="auto">
            <a:xfrm>
              <a:off x="2724" y="1844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5618" name="Oval 50"/>
            <p:cNvSpPr>
              <a:spLocks noChangeArrowheads="1"/>
            </p:cNvSpPr>
            <p:nvPr/>
          </p:nvSpPr>
          <p:spPr bwMode="auto">
            <a:xfrm>
              <a:off x="4548" y="169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65620" name="Text Box 52"/>
          <p:cNvSpPr txBox="1">
            <a:spLocks noChangeArrowheads="1"/>
          </p:cNvSpPr>
          <p:nvPr/>
        </p:nvSpPr>
        <p:spPr bwMode="auto">
          <a:xfrm>
            <a:off x="479052" y="5517682"/>
            <a:ext cx="8640762" cy="83317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effectLst/>
              </a:rPr>
              <a:t>By finding pseudo cliques, we can find better incite for approximation of communities/clusters</a:t>
            </a:r>
          </a:p>
        </p:txBody>
      </p:sp>
    </p:spTree>
    <p:extLst>
      <p:ext uri="{BB962C8B-B14F-4D97-AF65-F5344CB8AC3E}">
        <p14:creationId xmlns:p14="http://schemas.microsoft.com/office/powerpoint/2010/main" val="36620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Definition of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Clique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163" y="1350963"/>
            <a:ext cx="8264525" cy="4598987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dirty="0"/>
              <a:t> For a vertex set</a:t>
            </a:r>
            <a:r>
              <a:rPr lang="en-US" altLang="ja-JP" sz="2400" b="1" i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ja-JP" altLang="en-US" sz="2400" dirty="0" err="1"/>
              <a:t>,</a:t>
            </a:r>
            <a:r>
              <a:rPr lang="ja-JP" altLang="en-US" sz="2400" dirty="0"/>
              <a:t> </a:t>
            </a:r>
            <a:r>
              <a:rPr lang="en-US" altLang="ja-JP" sz="2400" dirty="0"/>
              <a:t>the density of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dirty="0"/>
              <a:t> is </a:t>
            </a:r>
          </a:p>
          <a:p>
            <a:pPr algn="l">
              <a:lnSpc>
                <a:spcPct val="90000"/>
              </a:lnSpc>
              <a:spcBef>
                <a:spcPct val="40000"/>
              </a:spcBef>
            </a:pPr>
            <a:r>
              <a:rPr lang="en-US" altLang="ja-JP" sz="2400" dirty="0"/>
              <a:t>            </a:t>
            </a:r>
            <a:r>
              <a:rPr lang="en-US" altLang="ja-JP" sz="2400" dirty="0" smtClean="0"/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(#</a:t>
            </a:r>
            <a:r>
              <a:rPr lang="en-US" altLang="ja-JP" sz="2400" i="1" dirty="0" smtClean="0"/>
              <a:t> of edges </a:t>
            </a:r>
            <a:r>
              <a:rPr lang="en-US" altLang="ja-JP" sz="2400" i="1" dirty="0"/>
              <a:t>connecting vertices in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K)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         </a:t>
            </a:r>
            <a:r>
              <a:rPr lang="en-US" altLang="ja-JP" sz="2400" dirty="0" smtClean="0"/>
              <a:t>                          </a:t>
            </a:r>
            <a:r>
              <a:rPr lang="en-US" altLang="ja-JP" sz="2400" b="1" dirty="0">
                <a:solidFill>
                  <a:srgbClr val="0000FF"/>
                </a:solidFill>
              </a:rPr>
              <a:t>(|K|-1)|K| /2</a:t>
            </a:r>
          </a:p>
          <a:p>
            <a:pPr algn="l">
              <a:lnSpc>
                <a:spcPct val="90000"/>
              </a:lnSpc>
              <a:spcBef>
                <a:spcPct val="40000"/>
              </a:spcBef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dirty="0"/>
              <a:t> is a clique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>
                <a:sym typeface="Wingdings" pitchFamily="2" charset="2"/>
              </a:rPr>
              <a:t>   density is 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1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algn="l">
              <a:lnSpc>
                <a:spcPct val="90000"/>
              </a:lnSpc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dirty="0"/>
              <a:t> is an independent set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>
                <a:sym typeface="Wingdings" pitchFamily="2" charset="2"/>
              </a:rPr>
              <a:t>  density is 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0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if density is high,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dirty="0"/>
              <a:t> is nearly a clique 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endParaRPr lang="en-US" altLang="ja-JP" sz="2400" dirty="0"/>
          </a:p>
          <a:p>
            <a:pPr algn="l">
              <a:lnSpc>
                <a:spcPct val="90000"/>
              </a:lnSpc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endParaRPr lang="en-US" altLang="ja-JP" sz="2400" dirty="0"/>
          </a:p>
        </p:txBody>
      </p:sp>
      <p:sp>
        <p:nvSpPr>
          <p:cNvPr id="216087" name="Line 23"/>
          <p:cNvSpPr>
            <a:spLocks noChangeShapeType="1"/>
          </p:cNvSpPr>
          <p:nvPr/>
        </p:nvSpPr>
        <p:spPr bwMode="auto">
          <a:xfrm>
            <a:off x="1835150" y="2276475"/>
            <a:ext cx="43211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6094" name="AutoShape 30"/>
          <p:cNvSpPr>
            <a:spLocks noChangeArrowheads="1"/>
          </p:cNvSpPr>
          <p:nvPr/>
        </p:nvSpPr>
        <p:spPr bwMode="auto">
          <a:xfrm>
            <a:off x="6660331" y="2492896"/>
            <a:ext cx="2016125" cy="863600"/>
          </a:xfrm>
          <a:prstGeom prst="wedgeRectCallout">
            <a:avLst>
              <a:gd name="adj1" fmla="val -128926"/>
              <a:gd name="adj2" fmla="val -53225"/>
            </a:avLst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r>
              <a:rPr lang="en-US" altLang="ja-JP" sz="2400" dirty="0" smtClean="0">
                <a:effectLst/>
              </a:rPr>
              <a:t>maximum</a:t>
            </a:r>
          </a:p>
          <a:p>
            <a:r>
              <a:rPr lang="en-US" altLang="ja-JP" sz="2400" b="1" dirty="0" smtClean="0">
                <a:solidFill>
                  <a:srgbClr val="0000FF"/>
                </a:solidFill>
                <a:effectLst/>
              </a:rPr>
              <a:t>#</a:t>
            </a:r>
            <a:r>
              <a:rPr lang="en-US" altLang="ja-JP" dirty="0" smtClean="0"/>
              <a:t> </a:t>
            </a:r>
            <a:r>
              <a:rPr lang="en-US" altLang="ja-JP" sz="2400" dirty="0" smtClean="0">
                <a:effectLst/>
              </a:rPr>
              <a:t>of edges </a:t>
            </a:r>
            <a:r>
              <a:rPr lang="en-US" altLang="ja-JP" sz="2400" dirty="0">
                <a:effectLst/>
              </a:rPr>
              <a:t>in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S</a:t>
            </a:r>
          </a:p>
        </p:txBody>
      </p:sp>
      <p:sp>
        <p:nvSpPr>
          <p:cNvPr id="216095" name="Text Box 31"/>
          <p:cNvSpPr txBox="1">
            <a:spLocks noChangeArrowheads="1"/>
          </p:cNvSpPr>
          <p:nvPr/>
        </p:nvSpPr>
        <p:spPr bwMode="auto">
          <a:xfrm>
            <a:off x="900113" y="5661248"/>
            <a:ext cx="74898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altLang="ja-JP" sz="2400" dirty="0">
                <a:solidFill>
                  <a:schemeClr val="tx1"/>
                </a:solidFill>
                <a:effectLst/>
              </a:rPr>
              <a:t>We want to solve the problem of</a:t>
            </a:r>
            <a:endParaRPr lang="ja-JP" alt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216096" name="Text Box 32"/>
          <p:cNvSpPr txBox="1">
            <a:spLocks noChangeArrowheads="1"/>
          </p:cNvSpPr>
          <p:nvPr/>
        </p:nvSpPr>
        <p:spPr bwMode="auto">
          <a:xfrm>
            <a:off x="900113" y="6165304"/>
            <a:ext cx="7489825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r>
              <a:rPr lang="en-US" altLang="ja-JP" sz="2400" b="1">
                <a:solidFill>
                  <a:schemeClr val="tx1"/>
                </a:solidFill>
                <a:effectLst/>
              </a:rPr>
              <a:t>enumerating all pseudo cliqus of the given graph</a:t>
            </a:r>
            <a:endParaRPr lang="ja-JP" altLang="en-US" sz="2400">
              <a:solidFill>
                <a:schemeClr val="tx1"/>
              </a:solidFill>
              <a:effectLst/>
            </a:endParaRPr>
          </a:p>
        </p:txBody>
      </p:sp>
      <p:sp>
        <p:nvSpPr>
          <p:cNvPr id="216097" name="Text Box 33"/>
          <p:cNvSpPr txBox="1">
            <a:spLocks noChangeArrowheads="1"/>
          </p:cNvSpPr>
          <p:nvPr/>
        </p:nvSpPr>
        <p:spPr bwMode="auto">
          <a:xfrm>
            <a:off x="611188" y="4968875"/>
            <a:ext cx="7993062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altLang="ja-JP" sz="2400" dirty="0">
                <a:solidFill>
                  <a:schemeClr val="tx1"/>
                </a:solidFill>
                <a:effectLst/>
              </a:rPr>
              <a:t>For given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θ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, </a:t>
            </a:r>
            <a:r>
              <a:rPr lang="en-US" altLang="ja-JP" sz="2400" b="1" dirty="0" smtClean="0">
                <a:solidFill>
                  <a:srgbClr val="0000FF"/>
                </a:solidFill>
                <a:effectLst/>
              </a:rPr>
              <a:t>K</a:t>
            </a:r>
            <a:r>
              <a:rPr lang="en-US" altLang="ja-JP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is a </a:t>
            </a:r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pseudo clique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(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density of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K)</a:t>
            </a:r>
            <a:r>
              <a:rPr lang="en-US" altLang="ja-JP" sz="2400" dirty="0">
                <a:solidFill>
                  <a:srgbClr val="0000FF"/>
                </a:solidFill>
                <a:effectLst/>
              </a:rPr>
              <a:t> </a:t>
            </a:r>
            <a:r>
              <a:rPr lang="ja-JP" altLang="en-US" sz="2400" b="1" dirty="0">
                <a:solidFill>
                  <a:srgbClr val="0000FF"/>
                </a:solidFill>
                <a:effectLst/>
              </a:rPr>
              <a:t>≧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θ</a:t>
            </a:r>
          </a:p>
        </p:txBody>
      </p:sp>
      <p:sp>
        <p:nvSpPr>
          <p:cNvPr id="216098" name="AutoShape 34"/>
          <p:cNvSpPr>
            <a:spLocks noChangeArrowheads="1"/>
          </p:cNvSpPr>
          <p:nvPr/>
        </p:nvSpPr>
        <p:spPr bwMode="auto">
          <a:xfrm>
            <a:off x="6767512" y="1196752"/>
            <a:ext cx="2268984" cy="1222375"/>
          </a:xfrm>
          <a:prstGeom prst="wedgeRectCallout">
            <a:avLst>
              <a:gd name="adj1" fmla="val -68176"/>
              <a:gd name="adj2" fmla="val 26955"/>
            </a:avLst>
          </a:prstGeom>
          <a:solidFill>
            <a:schemeClr val="bg1"/>
          </a:solidFill>
          <a:ln w="1905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r>
              <a:rPr lang="en-US" altLang="ja-JP" sz="2400">
                <a:effectLst/>
              </a:rPr>
              <a:t>ave. ratio of vertices adjacent</a:t>
            </a:r>
          </a:p>
          <a:p>
            <a:r>
              <a:rPr lang="en-US" altLang="ja-JP" sz="2400">
                <a:effectLst/>
              </a:rPr>
              <a:t>to a vertex</a:t>
            </a:r>
          </a:p>
        </p:txBody>
      </p:sp>
    </p:spTree>
    <p:extLst>
      <p:ext uri="{BB962C8B-B14F-4D97-AF65-F5344CB8AC3E}">
        <p14:creationId xmlns:p14="http://schemas.microsoft.com/office/powerpoint/2010/main" val="1172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9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Existing Results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" y="1052513"/>
            <a:ext cx="8893175" cy="5545137"/>
          </a:xfrm>
        </p:spPr>
        <p:txBody>
          <a:bodyPr/>
          <a:lstStyle/>
          <a:p>
            <a:pPr algn="l"/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200" dirty="0"/>
              <a:t> </a:t>
            </a:r>
            <a:r>
              <a:rPr lang="en-US" altLang="ja-JP" sz="2200" dirty="0"/>
              <a:t>Easy to find one pseudo clique </a:t>
            </a:r>
          </a:p>
          <a:p>
            <a:pPr algn="l"/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 </a:t>
            </a:r>
            <a:r>
              <a:rPr lang="en-US" altLang="ja-JP" sz="2200" dirty="0"/>
              <a:t>two connected vertices always form a pseudo clique</a:t>
            </a:r>
          </a:p>
          <a:p>
            <a:pPr algn="l"/>
            <a:endParaRPr lang="ja-JP" altLang="en-US" sz="1600" dirty="0"/>
          </a:p>
          <a:p>
            <a:pPr algn="l"/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200" dirty="0"/>
              <a:t> </a:t>
            </a:r>
            <a:r>
              <a:rPr lang="en-US" altLang="ja-JP" sz="2200" dirty="0"/>
              <a:t>Finding a pseudo clique of size</a:t>
            </a:r>
            <a:r>
              <a:rPr lang="ja-JP" altLang="en-US" sz="2200" dirty="0"/>
              <a:t> </a:t>
            </a:r>
            <a:r>
              <a:rPr lang="en-US" altLang="ja-JP" sz="2200" b="1" dirty="0">
                <a:solidFill>
                  <a:srgbClr val="0000FF"/>
                </a:solidFill>
              </a:rPr>
              <a:t>k</a:t>
            </a:r>
            <a:r>
              <a:rPr lang="en-US" altLang="ja-JP" sz="2200" dirty="0"/>
              <a:t> is NP-complete</a:t>
            </a:r>
          </a:p>
          <a:p>
            <a:pPr algn="l"/>
            <a:r>
              <a:rPr lang="ja-JP" alt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 </a:t>
            </a:r>
            <a:r>
              <a:rPr lang="en-US" altLang="ja-JP" sz="2200" dirty="0"/>
              <a:t>Reducing </a:t>
            </a:r>
            <a:r>
              <a:rPr lang="ja-JP" altLang="en-US" sz="2200" dirty="0"/>
              <a:t> </a:t>
            </a:r>
            <a:r>
              <a:rPr lang="en-US" altLang="ja-JP" sz="2200" b="1" dirty="0">
                <a:solidFill>
                  <a:srgbClr val="0000FF"/>
                </a:solidFill>
              </a:rPr>
              <a:t>k</a:t>
            </a:r>
            <a:r>
              <a:rPr lang="en-US" altLang="ja-JP" sz="2200" dirty="0"/>
              <a:t>-clique problem by setting </a:t>
            </a:r>
            <a:r>
              <a:rPr lang="en-US" altLang="ja-JP" sz="2200" b="1" dirty="0">
                <a:solidFill>
                  <a:srgbClr val="0000FF"/>
                </a:solidFill>
              </a:rPr>
              <a:t>θ</a:t>
            </a:r>
            <a:r>
              <a:rPr lang="en-US" altLang="ja-JP" sz="2200" dirty="0">
                <a:solidFill>
                  <a:srgbClr val="0000FF"/>
                </a:solidFill>
              </a:rPr>
              <a:t>= </a:t>
            </a:r>
            <a:r>
              <a:rPr lang="en-US" altLang="ja-JP" sz="2200" b="1" dirty="0">
                <a:solidFill>
                  <a:srgbClr val="0000FF"/>
                </a:solidFill>
              </a:rPr>
              <a:t>1</a:t>
            </a:r>
            <a:endParaRPr lang="ja-JP" altLang="en-US" sz="2200" dirty="0">
              <a:solidFill>
                <a:srgbClr val="0000FF"/>
              </a:solidFill>
            </a:endParaRPr>
          </a:p>
          <a:p>
            <a:pPr algn="l"/>
            <a:endParaRPr lang="ja-JP" altLang="en-US" sz="1600" dirty="0"/>
          </a:p>
          <a:p>
            <a:pPr algn="l"/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200" dirty="0"/>
              <a:t> </a:t>
            </a:r>
            <a:r>
              <a:rPr lang="en-US" altLang="ja-JP" sz="2200" dirty="0"/>
              <a:t>Approximation algorithms for maximizing the density for size </a:t>
            </a:r>
            <a:r>
              <a:rPr lang="en-US" altLang="ja-JP" sz="2200" b="1" dirty="0">
                <a:solidFill>
                  <a:srgbClr val="0000FF"/>
                </a:solidFill>
              </a:rPr>
              <a:t>k</a:t>
            </a:r>
          </a:p>
          <a:p>
            <a:pPr algn="l"/>
            <a:r>
              <a:rPr lang="ja-JP" alt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-</a:t>
            </a:r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200" b="1" dirty="0">
                <a:solidFill>
                  <a:srgbClr val="0000FF"/>
                </a:solidFill>
              </a:rPr>
              <a:t>O(|V|</a:t>
            </a:r>
            <a:r>
              <a:rPr lang="en-US" altLang="ja-JP" sz="2200" b="1" baseline="30000" dirty="0">
                <a:solidFill>
                  <a:srgbClr val="0000FF"/>
                </a:solidFill>
              </a:rPr>
              <a:t>1/3-ε</a:t>
            </a:r>
            <a:r>
              <a:rPr lang="en-US" altLang="ja-JP" sz="2200" b="1" dirty="0">
                <a:solidFill>
                  <a:srgbClr val="0000FF"/>
                </a:solidFill>
              </a:rPr>
              <a:t>)</a:t>
            </a:r>
            <a:r>
              <a:rPr lang="en-US" altLang="ja-JP" sz="2200" dirty="0"/>
              <a:t> </a:t>
            </a:r>
            <a:r>
              <a:rPr lang="en-US" altLang="ja-JP" sz="2200" dirty="0" smtClean="0"/>
              <a:t>approximation </a:t>
            </a:r>
            <a:r>
              <a:rPr lang="en-US" altLang="ja-JP" sz="2200" dirty="0"/>
              <a:t>algorithm</a:t>
            </a:r>
          </a:p>
          <a:p>
            <a:pPr algn="l"/>
            <a:r>
              <a:rPr lang="en-US" altLang="ja-JP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-</a:t>
            </a:r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200" b="1" dirty="0">
                <a:solidFill>
                  <a:srgbClr val="0000FF"/>
                </a:solidFill>
              </a:rPr>
              <a:t>O((n/k)</a:t>
            </a:r>
            <a:r>
              <a:rPr lang="en-US" altLang="ja-JP" sz="2200" b="1" baseline="30000" dirty="0">
                <a:solidFill>
                  <a:srgbClr val="0000FF"/>
                </a:solidFill>
              </a:rPr>
              <a:t>ε</a:t>
            </a:r>
            <a:r>
              <a:rPr lang="en-US" altLang="ja-JP" sz="2200" b="1" dirty="0">
                <a:solidFill>
                  <a:srgbClr val="0000FF"/>
                </a:solidFill>
              </a:rPr>
              <a:t>)</a:t>
            </a:r>
            <a:r>
              <a:rPr lang="en-US" altLang="ja-JP" sz="2200" dirty="0"/>
              <a:t> approx.</a:t>
            </a:r>
            <a:r>
              <a:rPr lang="ja-JP" altLang="en-US" sz="2200" dirty="0"/>
              <a:t> </a:t>
            </a:r>
            <a:r>
              <a:rPr lang="en-US" altLang="ja-JP" sz="2200" dirty="0"/>
              <a:t>if optimal solution is dense </a:t>
            </a:r>
            <a:r>
              <a:rPr lang="en-US" altLang="ja-JP" sz="2200" dirty="0">
                <a:solidFill>
                  <a:srgbClr val="990000"/>
                </a:solidFill>
              </a:rPr>
              <a:t>[Tokuyama el al.]</a:t>
            </a:r>
          </a:p>
          <a:p>
            <a:pPr algn="l">
              <a:buFont typeface="Wingdings" pitchFamily="2" charset="2"/>
              <a:buNone/>
            </a:pPr>
            <a:r>
              <a:rPr lang="en-US" altLang="ja-JP" sz="2200" dirty="0"/>
              <a:t> </a:t>
            </a:r>
            <a:r>
              <a:rPr lang="en-US" altLang="ja-JP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-</a:t>
            </a:r>
            <a:r>
              <a:rPr lang="en-US" altLang="ja-JP" sz="2200" dirty="0"/>
              <a:t> PTAS</a:t>
            </a:r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200" dirty="0"/>
              <a:t>if</a:t>
            </a:r>
            <a:r>
              <a:rPr lang="ja-JP" altLang="en-US" sz="2200" dirty="0"/>
              <a:t> </a:t>
            </a:r>
            <a:r>
              <a:rPr lang="en-US" altLang="ja-JP" sz="2200" b="1" dirty="0">
                <a:solidFill>
                  <a:srgbClr val="0000FF"/>
                </a:solidFill>
              </a:rPr>
              <a:t>Ω(n</a:t>
            </a:r>
            <a:r>
              <a:rPr lang="en-US" altLang="ja-JP" sz="2200" b="1" baseline="30000" dirty="0">
                <a:solidFill>
                  <a:srgbClr val="0000FF"/>
                </a:solidFill>
              </a:rPr>
              <a:t>2</a:t>
            </a:r>
            <a:r>
              <a:rPr lang="en-US" altLang="ja-JP" sz="2200" b="1" dirty="0">
                <a:solidFill>
                  <a:srgbClr val="0000FF"/>
                </a:solidFill>
              </a:rPr>
              <a:t>)</a:t>
            </a:r>
            <a:r>
              <a:rPr lang="en-US" altLang="ja-JP" sz="2200" dirty="0"/>
              <a:t> edges </a:t>
            </a:r>
            <a:r>
              <a:rPr lang="en-US" altLang="ja-JP" sz="2200" dirty="0">
                <a:solidFill>
                  <a:srgbClr val="990000"/>
                </a:solidFill>
              </a:rPr>
              <a:t>[Arora et al.]</a:t>
            </a:r>
          </a:p>
          <a:p>
            <a:pPr algn="l">
              <a:buFont typeface="Wingdings" pitchFamily="2" charset="2"/>
              <a:buNone/>
            </a:pPr>
            <a:endParaRPr lang="ja-JP" altLang="en-US" sz="1600" dirty="0"/>
          </a:p>
          <a:p>
            <a:pPr algn="l"/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 </a:t>
            </a:r>
            <a:r>
              <a:rPr lang="en-US" altLang="ja-JP" sz="2200" dirty="0"/>
              <a:t>Many heuristic algorithms in data mining, data engineering, natural sciences</a:t>
            </a:r>
          </a:p>
          <a:p>
            <a:pPr algn="l"/>
            <a:endParaRPr lang="ja-JP" altLang="en-US" sz="2200" dirty="0"/>
          </a:p>
          <a:p>
            <a:pPr algn="l">
              <a:buFont typeface="Wingdings" pitchFamily="2" charset="2"/>
              <a:buNone/>
            </a:pPr>
            <a:endParaRPr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47081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Monotonicity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6891" y="1052513"/>
            <a:ext cx="8533581" cy="5184799"/>
          </a:xfrm>
        </p:spPr>
        <p:txBody>
          <a:bodyPr/>
          <a:lstStyle/>
          <a:p>
            <a:pPr algn="l"/>
            <a:r>
              <a:rPr lang="en-US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200" dirty="0"/>
              <a:t> </a:t>
            </a:r>
            <a:r>
              <a:rPr lang="en-US" altLang="ja-JP" sz="2200" dirty="0" smtClean="0"/>
              <a:t>The set system of pseudo cliques is not a monotone set</a:t>
            </a:r>
          </a:p>
          <a:p>
            <a:pPr algn="l"/>
            <a:r>
              <a:rPr lang="en-US" altLang="ja-JP" sz="2200" dirty="0"/>
              <a:t> </a:t>
            </a:r>
            <a:r>
              <a:rPr lang="en-US" altLang="ja-JP" sz="2200" dirty="0" smtClean="0"/>
              <a:t>   (independent set system) </a:t>
            </a:r>
          </a:p>
          <a:p>
            <a:pPr algn="l"/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200" dirty="0" smtClean="0"/>
              <a:t>A missing edge can be a subset of a pseudo clique, but it is not a pseudo clique</a:t>
            </a:r>
          </a:p>
          <a:p>
            <a:pPr algn="l"/>
            <a:endParaRPr lang="en-US" altLang="ja-JP" sz="2200" dirty="0" smtClean="0"/>
          </a:p>
          <a:p>
            <a:pPr algn="l"/>
            <a:r>
              <a:rPr lang="en-US" altLang="ja-JP" sz="2200" dirty="0" smtClean="0"/>
              <a:t> so, simple backtracking doesn’t work</a:t>
            </a:r>
          </a:p>
          <a:p>
            <a:pPr algn="l"/>
            <a:endParaRPr lang="en-US" altLang="ja-JP" sz="2200" dirty="0" smtClean="0"/>
          </a:p>
          <a:p>
            <a:pPr algn="l"/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Moreover, binary partition doesn’t work in general, because of the extension hardness</a:t>
            </a:r>
          </a:p>
          <a:p>
            <a:pPr algn="l">
              <a:buFont typeface="Wingdings" pitchFamily="2" charset="2"/>
              <a:buNone/>
            </a:pPr>
            <a:endParaRPr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22369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 Binary Search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300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125538"/>
            <a:ext cx="7920037" cy="33115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/>
              <a:t> </a:t>
            </a:r>
            <a:r>
              <a:rPr lang="en-US" altLang="ja-JP" sz="2400"/>
              <a:t>A straightforward approach is branch and bound</a:t>
            </a:r>
          </a:p>
          <a:p>
            <a:pPr algn="l">
              <a:lnSpc>
                <a:spcPct val="80000"/>
              </a:lnSpc>
            </a:pPr>
            <a:endParaRPr lang="en-US" altLang="ja-JP" sz="2400"/>
          </a:p>
          <a:p>
            <a:pPr algn="l">
              <a:lnSpc>
                <a:spcPct val="80000"/>
              </a:lnSpc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/>
              <a:t>In each iteration, divide the</a:t>
            </a:r>
          </a:p>
          <a:p>
            <a:pPr algn="l">
              <a:lnSpc>
                <a:spcPct val="80000"/>
              </a:lnSpc>
            </a:pPr>
            <a:r>
              <a:rPr lang="en-US" altLang="ja-JP" sz="2400"/>
              <a:t> problem into two non-empty</a:t>
            </a:r>
          </a:p>
          <a:p>
            <a:pPr algn="l">
              <a:lnSpc>
                <a:spcPct val="80000"/>
              </a:lnSpc>
            </a:pPr>
            <a:r>
              <a:rPr lang="en-US" altLang="ja-JP" sz="2400"/>
              <a:t> problems by the</a:t>
            </a:r>
          </a:p>
          <a:p>
            <a:pPr algn="l">
              <a:lnSpc>
                <a:spcPct val="80000"/>
              </a:lnSpc>
            </a:pPr>
            <a:r>
              <a:rPr lang="en-US" altLang="ja-JP" sz="2400"/>
              <a:t> inclusion of a vertex </a:t>
            </a:r>
          </a:p>
          <a:p>
            <a:pPr>
              <a:lnSpc>
                <a:spcPct val="80000"/>
              </a:lnSpc>
            </a:pPr>
            <a:endParaRPr lang="ja-JP" altLang="en-US"/>
          </a:p>
        </p:txBody>
      </p:sp>
      <p:sp>
        <p:nvSpPr>
          <p:cNvPr id="213005" name="Freeform 13"/>
          <p:cNvSpPr>
            <a:spLocks/>
          </p:cNvSpPr>
          <p:nvPr/>
        </p:nvSpPr>
        <p:spPr bwMode="auto">
          <a:xfrm>
            <a:off x="4356100" y="4575175"/>
            <a:ext cx="1974850" cy="1949450"/>
          </a:xfrm>
          <a:custGeom>
            <a:avLst/>
            <a:gdLst/>
            <a:ahLst/>
            <a:cxnLst>
              <a:cxn ang="0">
                <a:pos x="318" y="0"/>
              </a:cxn>
              <a:cxn ang="0">
                <a:pos x="0" y="1228"/>
              </a:cxn>
              <a:cxn ang="0">
                <a:pos x="1244" y="1228"/>
              </a:cxn>
              <a:cxn ang="0">
                <a:pos x="953" y="0"/>
              </a:cxn>
              <a:cxn ang="0">
                <a:pos x="318" y="0"/>
              </a:cxn>
            </a:cxnLst>
            <a:rect l="0" t="0" r="r" b="b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3006" name="Freeform 14"/>
          <p:cNvSpPr>
            <a:spLocks/>
          </p:cNvSpPr>
          <p:nvPr/>
        </p:nvSpPr>
        <p:spPr bwMode="auto">
          <a:xfrm>
            <a:off x="2771775" y="4581525"/>
            <a:ext cx="1974850" cy="1949450"/>
          </a:xfrm>
          <a:custGeom>
            <a:avLst/>
            <a:gdLst/>
            <a:ahLst/>
            <a:cxnLst>
              <a:cxn ang="0">
                <a:pos x="318" y="0"/>
              </a:cxn>
              <a:cxn ang="0">
                <a:pos x="0" y="1228"/>
              </a:cxn>
              <a:cxn ang="0">
                <a:pos x="1244" y="1228"/>
              </a:cxn>
              <a:cxn ang="0">
                <a:pos x="953" y="0"/>
              </a:cxn>
              <a:cxn ang="0">
                <a:pos x="318" y="0"/>
              </a:cxn>
            </a:cxnLst>
            <a:rect l="0" t="0" r="r" b="b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3008" name="AutoShape 16"/>
          <p:cNvSpPr>
            <a:spLocks noChangeArrowheads="1"/>
          </p:cNvSpPr>
          <p:nvPr/>
        </p:nvSpPr>
        <p:spPr bwMode="auto">
          <a:xfrm>
            <a:off x="5616575" y="2276475"/>
            <a:ext cx="849313" cy="5159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　</a:t>
            </a:r>
          </a:p>
        </p:txBody>
      </p:sp>
      <p:grpSp>
        <p:nvGrpSpPr>
          <p:cNvPr id="213009" name="Group 17"/>
          <p:cNvGrpSpPr>
            <a:grpSpLocks/>
          </p:cNvGrpSpPr>
          <p:nvPr/>
        </p:nvGrpSpPr>
        <p:grpSpPr bwMode="auto">
          <a:xfrm>
            <a:off x="3449638" y="5018088"/>
            <a:ext cx="5111750" cy="293687"/>
            <a:chOff x="2173" y="3161"/>
            <a:chExt cx="3220" cy="185"/>
          </a:xfrm>
        </p:grpSpPr>
        <p:sp>
          <p:nvSpPr>
            <p:cNvPr id="213010" name="Line 18"/>
            <p:cNvSpPr>
              <a:spLocks noChangeShapeType="1"/>
            </p:cNvSpPr>
            <p:nvPr/>
          </p:nvSpPr>
          <p:spPr bwMode="auto">
            <a:xfrm flipH="1">
              <a:off x="2173" y="3162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11" name="Line 19"/>
            <p:cNvSpPr>
              <a:spLocks noChangeShapeType="1"/>
            </p:cNvSpPr>
            <p:nvPr/>
          </p:nvSpPr>
          <p:spPr bwMode="auto">
            <a:xfrm>
              <a:off x="2445" y="3161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12" name="Line 20"/>
            <p:cNvSpPr>
              <a:spLocks noChangeShapeType="1"/>
            </p:cNvSpPr>
            <p:nvPr/>
          </p:nvSpPr>
          <p:spPr bwMode="auto">
            <a:xfrm flipH="1">
              <a:off x="3216" y="3163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13" name="Line 21"/>
            <p:cNvSpPr>
              <a:spLocks noChangeShapeType="1"/>
            </p:cNvSpPr>
            <p:nvPr/>
          </p:nvSpPr>
          <p:spPr bwMode="auto">
            <a:xfrm>
              <a:off x="3488" y="3162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14" name="Line 22"/>
            <p:cNvSpPr>
              <a:spLocks noChangeShapeType="1"/>
            </p:cNvSpPr>
            <p:nvPr/>
          </p:nvSpPr>
          <p:spPr bwMode="auto">
            <a:xfrm flipH="1">
              <a:off x="4168" y="3164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15" name="Line 23"/>
            <p:cNvSpPr>
              <a:spLocks noChangeShapeType="1"/>
            </p:cNvSpPr>
            <p:nvPr/>
          </p:nvSpPr>
          <p:spPr bwMode="auto">
            <a:xfrm>
              <a:off x="4440" y="3163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16" name="Line 24"/>
            <p:cNvSpPr>
              <a:spLocks noChangeShapeType="1"/>
            </p:cNvSpPr>
            <p:nvPr/>
          </p:nvSpPr>
          <p:spPr bwMode="auto">
            <a:xfrm flipH="1">
              <a:off x="4985" y="3165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17" name="Line 25"/>
            <p:cNvSpPr>
              <a:spLocks noChangeShapeType="1"/>
            </p:cNvSpPr>
            <p:nvPr/>
          </p:nvSpPr>
          <p:spPr bwMode="auto">
            <a:xfrm>
              <a:off x="5257" y="3164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13018" name="Group 26"/>
          <p:cNvGrpSpPr>
            <a:grpSpLocks/>
          </p:cNvGrpSpPr>
          <p:nvPr/>
        </p:nvGrpSpPr>
        <p:grpSpPr bwMode="auto">
          <a:xfrm>
            <a:off x="3365500" y="3938588"/>
            <a:ext cx="5238750" cy="955675"/>
            <a:chOff x="2120" y="2481"/>
            <a:chExt cx="3300" cy="602"/>
          </a:xfrm>
        </p:grpSpPr>
        <p:sp>
          <p:nvSpPr>
            <p:cNvPr id="213019" name="AutoShape 27"/>
            <p:cNvSpPr>
              <a:spLocks noChangeArrowheads="1"/>
            </p:cNvSpPr>
            <p:nvPr/>
          </p:nvSpPr>
          <p:spPr bwMode="auto">
            <a:xfrm>
              <a:off x="2120" y="2752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1, </a:t>
              </a:r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213020" name="Line 28"/>
            <p:cNvSpPr>
              <a:spLocks noChangeShapeType="1"/>
            </p:cNvSpPr>
            <p:nvPr/>
          </p:nvSpPr>
          <p:spPr bwMode="auto">
            <a:xfrm flipH="1">
              <a:off x="2490" y="2481"/>
              <a:ext cx="272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21" name="AutoShape 29"/>
            <p:cNvSpPr>
              <a:spLocks noChangeArrowheads="1"/>
            </p:cNvSpPr>
            <p:nvPr/>
          </p:nvSpPr>
          <p:spPr bwMode="auto">
            <a:xfrm>
              <a:off x="3125" y="2746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1, </a:t>
              </a:r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213022" name="AutoShape 30"/>
            <p:cNvSpPr>
              <a:spLocks noChangeArrowheads="1"/>
            </p:cNvSpPr>
            <p:nvPr/>
          </p:nvSpPr>
          <p:spPr bwMode="auto">
            <a:xfrm>
              <a:off x="4078" y="2756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1, </a:t>
              </a:r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213023" name="AutoShape 31"/>
            <p:cNvSpPr>
              <a:spLocks noChangeArrowheads="1"/>
            </p:cNvSpPr>
            <p:nvPr/>
          </p:nvSpPr>
          <p:spPr bwMode="auto">
            <a:xfrm>
              <a:off x="4885" y="2758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1, </a:t>
              </a:r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213024" name="Line 32"/>
            <p:cNvSpPr>
              <a:spLocks noChangeShapeType="1"/>
            </p:cNvSpPr>
            <p:nvPr/>
          </p:nvSpPr>
          <p:spPr bwMode="auto">
            <a:xfrm flipH="1">
              <a:off x="4305" y="2482"/>
              <a:ext cx="181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25" name="Line 33"/>
            <p:cNvSpPr>
              <a:spLocks noChangeShapeType="1"/>
            </p:cNvSpPr>
            <p:nvPr/>
          </p:nvSpPr>
          <p:spPr bwMode="auto">
            <a:xfrm>
              <a:off x="4848" y="2482"/>
              <a:ext cx="273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26" name="Line 34"/>
            <p:cNvSpPr>
              <a:spLocks noChangeShapeType="1"/>
            </p:cNvSpPr>
            <p:nvPr/>
          </p:nvSpPr>
          <p:spPr bwMode="auto">
            <a:xfrm>
              <a:off x="3171" y="2482"/>
              <a:ext cx="22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grpSp>
          <p:nvGrpSpPr>
            <p:cNvPr id="213027" name="Group 35"/>
            <p:cNvGrpSpPr>
              <a:grpSpLocks/>
            </p:cNvGrpSpPr>
            <p:nvPr/>
          </p:nvGrpSpPr>
          <p:grpSpPr bwMode="auto">
            <a:xfrm>
              <a:off x="3397" y="2844"/>
              <a:ext cx="227" cy="227"/>
              <a:chOff x="1474" y="3793"/>
              <a:chExt cx="227" cy="227"/>
            </a:xfrm>
          </p:grpSpPr>
          <p:sp>
            <p:nvSpPr>
              <p:cNvPr id="213028" name="Line 36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13029" name="Line 37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3030" name="Group 38"/>
            <p:cNvGrpSpPr>
              <a:grpSpLocks/>
            </p:cNvGrpSpPr>
            <p:nvPr/>
          </p:nvGrpSpPr>
          <p:grpSpPr bwMode="auto">
            <a:xfrm>
              <a:off x="4123" y="2844"/>
              <a:ext cx="227" cy="227"/>
              <a:chOff x="1474" y="3793"/>
              <a:chExt cx="227" cy="227"/>
            </a:xfrm>
          </p:grpSpPr>
          <p:sp>
            <p:nvSpPr>
              <p:cNvPr id="213031" name="Line 39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13032" name="Line 40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3033" name="Group 41"/>
            <p:cNvGrpSpPr>
              <a:grpSpLocks/>
            </p:cNvGrpSpPr>
            <p:nvPr/>
          </p:nvGrpSpPr>
          <p:grpSpPr bwMode="auto">
            <a:xfrm>
              <a:off x="4939" y="2844"/>
              <a:ext cx="227" cy="227"/>
              <a:chOff x="1474" y="3793"/>
              <a:chExt cx="227" cy="227"/>
            </a:xfrm>
          </p:grpSpPr>
          <p:sp>
            <p:nvSpPr>
              <p:cNvPr id="213034" name="Line 42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13035" name="Line 43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3036" name="Group 44"/>
            <p:cNvGrpSpPr>
              <a:grpSpLocks/>
            </p:cNvGrpSpPr>
            <p:nvPr/>
          </p:nvGrpSpPr>
          <p:grpSpPr bwMode="auto">
            <a:xfrm>
              <a:off x="5166" y="2844"/>
              <a:ext cx="227" cy="227"/>
              <a:chOff x="1474" y="3793"/>
              <a:chExt cx="227" cy="227"/>
            </a:xfrm>
          </p:grpSpPr>
          <p:sp>
            <p:nvSpPr>
              <p:cNvPr id="213037" name="Line 45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13038" name="Line 46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  <p:grpSp>
        <p:nvGrpSpPr>
          <p:cNvPr id="213039" name="Group 47"/>
          <p:cNvGrpSpPr>
            <a:grpSpLocks/>
          </p:cNvGrpSpPr>
          <p:nvPr/>
        </p:nvGrpSpPr>
        <p:grpSpPr bwMode="auto">
          <a:xfrm>
            <a:off x="4529138" y="2930525"/>
            <a:ext cx="3095625" cy="876300"/>
            <a:chOff x="2853" y="1846"/>
            <a:chExt cx="1950" cy="552"/>
          </a:xfrm>
        </p:grpSpPr>
        <p:sp>
          <p:nvSpPr>
            <p:cNvPr id="213040" name="Line 48"/>
            <p:cNvSpPr>
              <a:spLocks noChangeShapeType="1"/>
            </p:cNvSpPr>
            <p:nvPr/>
          </p:nvSpPr>
          <p:spPr bwMode="auto">
            <a:xfrm flipH="1">
              <a:off x="3216" y="1846"/>
              <a:ext cx="272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41" name="Line 49"/>
            <p:cNvSpPr>
              <a:spLocks noChangeShapeType="1"/>
            </p:cNvSpPr>
            <p:nvPr/>
          </p:nvSpPr>
          <p:spPr bwMode="auto">
            <a:xfrm>
              <a:off x="4168" y="1847"/>
              <a:ext cx="227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3042" name="AutoShape 50"/>
            <p:cNvSpPr>
              <a:spLocks noChangeArrowheads="1"/>
            </p:cNvSpPr>
            <p:nvPr/>
          </p:nvSpPr>
          <p:spPr bwMode="auto">
            <a:xfrm>
              <a:off x="2853" y="2073"/>
              <a:ext cx="363" cy="323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3043" name="AutoShape 51"/>
            <p:cNvSpPr>
              <a:spLocks noChangeArrowheads="1"/>
            </p:cNvSpPr>
            <p:nvPr/>
          </p:nvSpPr>
          <p:spPr bwMode="auto">
            <a:xfrm>
              <a:off x="4441" y="2073"/>
              <a:ext cx="362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r>
                <a:rPr lang="en-US" altLang="ja-JP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altLang="ja-JP" sz="24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 </a:t>
              </a:r>
              <a:endPara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213044" name="Group 52"/>
            <p:cNvGrpSpPr>
              <a:grpSpLocks/>
            </p:cNvGrpSpPr>
            <p:nvPr/>
          </p:nvGrpSpPr>
          <p:grpSpPr bwMode="auto">
            <a:xfrm>
              <a:off x="4486" y="2164"/>
              <a:ext cx="227" cy="227"/>
              <a:chOff x="1474" y="3793"/>
              <a:chExt cx="227" cy="227"/>
            </a:xfrm>
          </p:grpSpPr>
          <p:sp>
            <p:nvSpPr>
              <p:cNvPr id="213045" name="Line 53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13046" name="Line 54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213047" name="Text Box 55"/>
          <p:cNvSpPr txBox="1">
            <a:spLocks noChangeArrowheads="1"/>
          </p:cNvSpPr>
          <p:nvPr/>
        </p:nvSpPr>
        <p:spPr bwMode="auto">
          <a:xfrm>
            <a:off x="250825" y="5373688"/>
            <a:ext cx="2238375" cy="11334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altLang="ja-JP" sz="2400">
                <a:solidFill>
                  <a:schemeClr val="tx1"/>
                </a:solidFill>
                <a:effectLst/>
              </a:rPr>
              <a:t>The existence of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altLang="ja-JP" sz="2400">
                <a:solidFill>
                  <a:schemeClr val="tx1"/>
                </a:solidFill>
                <a:effectLst/>
              </a:rPr>
              <a:t> pseudo clique is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altLang="ja-JP" sz="240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b="1">
                <a:solidFill>
                  <a:srgbClr val="FF0000"/>
                </a:solidFill>
                <a:effectLst/>
              </a:rPr>
              <a:t>NP-comp.</a:t>
            </a:r>
            <a:endParaRPr lang="ja-JP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618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Proof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Extension Hardness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125538"/>
            <a:ext cx="7920037" cy="1223962"/>
          </a:xfrm>
          <a:solidFill>
            <a:schemeClr val="bg1"/>
          </a:solidFill>
          <a:ln w="19050">
            <a:solidFill>
              <a:srgbClr val="FF0000"/>
            </a:solidFill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l">
              <a:spcBef>
                <a:spcPct val="80000"/>
              </a:spcBef>
            </a:pPr>
            <a:r>
              <a:rPr lang="ja-JP" altLang="en-US" sz="2400"/>
              <a:t>　　　　　　　</a:t>
            </a:r>
            <a:r>
              <a:rPr lang="en-US" altLang="ja-JP" sz="2400"/>
              <a:t>For given graph </a:t>
            </a:r>
            <a:r>
              <a:rPr lang="en-US" altLang="ja-JP" sz="2400" b="1">
                <a:solidFill>
                  <a:srgbClr val="0000FF"/>
                </a:solidFill>
              </a:rPr>
              <a:t>G</a:t>
            </a:r>
            <a:r>
              <a:rPr lang="en-US" altLang="ja-JP" sz="2400"/>
              <a:t>, threshold </a:t>
            </a:r>
            <a:r>
              <a:rPr lang="en-US" altLang="ja-JP" sz="2400" b="1">
                <a:solidFill>
                  <a:srgbClr val="0000FF"/>
                </a:solidFill>
              </a:rPr>
              <a:t>θ</a:t>
            </a:r>
            <a:r>
              <a:rPr lang="en-US" altLang="ja-JP" sz="2400"/>
              <a:t>, and vertex set </a:t>
            </a:r>
            <a:r>
              <a:rPr lang="en-US" altLang="ja-JP" sz="2400" b="1">
                <a:solidFill>
                  <a:srgbClr val="0000FF"/>
                </a:solidFill>
              </a:rPr>
              <a:t>U</a:t>
            </a:r>
            <a:r>
              <a:rPr lang="en-US" altLang="ja-JP" sz="2400"/>
              <a:t>, the problem of checking the existence of a pseudo clique including </a:t>
            </a:r>
            <a:r>
              <a:rPr lang="en-US" altLang="ja-JP" sz="2400" b="1">
                <a:solidFill>
                  <a:srgbClr val="0000FF"/>
                </a:solidFill>
              </a:rPr>
              <a:t>U</a:t>
            </a:r>
            <a:r>
              <a:rPr lang="en-US" altLang="ja-JP" sz="2400"/>
              <a:t> is NP-complete</a:t>
            </a:r>
          </a:p>
        </p:txBody>
      </p:sp>
      <p:sp>
        <p:nvSpPr>
          <p:cNvPr id="214062" name="Text Box 46"/>
          <p:cNvSpPr txBox="1">
            <a:spLocks noChangeArrowheads="1"/>
          </p:cNvSpPr>
          <p:nvPr/>
        </p:nvSpPr>
        <p:spPr bwMode="auto">
          <a:xfrm>
            <a:off x="250825" y="981075"/>
            <a:ext cx="1612900" cy="4762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  <a:effectLst/>
              </a:rPr>
              <a:t>Theorem 1</a:t>
            </a:r>
          </a:p>
        </p:txBody>
      </p:sp>
      <p:sp>
        <p:nvSpPr>
          <p:cNvPr id="214063" name="Freeform 47"/>
          <p:cNvSpPr>
            <a:spLocks/>
          </p:cNvSpPr>
          <p:nvPr/>
        </p:nvSpPr>
        <p:spPr bwMode="auto">
          <a:xfrm>
            <a:off x="468313" y="3716338"/>
            <a:ext cx="3473450" cy="2830512"/>
          </a:xfrm>
          <a:custGeom>
            <a:avLst/>
            <a:gdLst/>
            <a:ahLst/>
            <a:cxnLst>
              <a:cxn ang="0">
                <a:pos x="0" y="763"/>
              </a:cxn>
              <a:cxn ang="0">
                <a:pos x="1767" y="1783"/>
              </a:cxn>
              <a:cxn ang="0">
                <a:pos x="2069" y="1783"/>
              </a:cxn>
              <a:cxn ang="0">
                <a:pos x="2188" y="1683"/>
              </a:cxn>
              <a:cxn ang="0">
                <a:pos x="2178" y="128"/>
              </a:cxn>
              <a:cxn ang="0">
                <a:pos x="2050" y="0"/>
              </a:cxn>
              <a:cxn ang="0">
                <a:pos x="1712" y="0"/>
              </a:cxn>
              <a:cxn ang="0">
                <a:pos x="0" y="173"/>
              </a:cxn>
              <a:cxn ang="0">
                <a:pos x="0" y="763"/>
              </a:cxn>
            </a:cxnLst>
            <a:rect l="0" t="0" r="r" b="b"/>
            <a:pathLst>
              <a:path w="2188" h="1783">
                <a:moveTo>
                  <a:pt x="0" y="763"/>
                </a:moveTo>
                <a:lnTo>
                  <a:pt x="1767" y="1783"/>
                </a:lnTo>
                <a:lnTo>
                  <a:pt x="2069" y="1783"/>
                </a:lnTo>
                <a:lnTo>
                  <a:pt x="2188" y="1683"/>
                </a:lnTo>
                <a:lnTo>
                  <a:pt x="2178" y="128"/>
                </a:lnTo>
                <a:lnTo>
                  <a:pt x="2050" y="0"/>
                </a:lnTo>
                <a:lnTo>
                  <a:pt x="1712" y="0"/>
                </a:lnTo>
                <a:lnTo>
                  <a:pt x="0" y="173"/>
                </a:lnTo>
                <a:lnTo>
                  <a:pt x="0" y="763"/>
                </a:lnTo>
                <a:close/>
              </a:path>
            </a:pathLst>
          </a:custGeom>
          <a:solidFill>
            <a:srgbClr val="FFFF00">
              <a:alpha val="20000"/>
            </a:srgbClr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4064" name="Text Box 48"/>
          <p:cNvSpPr txBox="1">
            <a:spLocks noChangeArrowheads="1"/>
          </p:cNvSpPr>
          <p:nvPr/>
        </p:nvSpPr>
        <p:spPr bwMode="auto">
          <a:xfrm>
            <a:off x="239713" y="2492375"/>
            <a:ext cx="6475981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>
                <a:solidFill>
                  <a:srgbClr val="008000"/>
                </a:solidFill>
                <a:effectLst/>
              </a:rPr>
              <a:t>Proof</a:t>
            </a:r>
            <a:r>
              <a:rPr lang="en-US" altLang="ja-JP" sz="2400" dirty="0">
                <a:effectLst/>
              </a:rPr>
              <a:t>: reducing the problem of clique of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k</a:t>
            </a:r>
            <a:r>
              <a:rPr lang="en-US" altLang="ja-JP" sz="2400" dirty="0">
                <a:effectLst/>
              </a:rPr>
              <a:t> vertices</a:t>
            </a:r>
          </a:p>
        </p:txBody>
      </p:sp>
      <p:sp>
        <p:nvSpPr>
          <p:cNvPr id="214065" name="AutoShape 49"/>
          <p:cNvSpPr>
            <a:spLocks noChangeArrowheads="1"/>
          </p:cNvSpPr>
          <p:nvPr/>
        </p:nvSpPr>
        <p:spPr bwMode="auto">
          <a:xfrm>
            <a:off x="496888" y="3990975"/>
            <a:ext cx="1754187" cy="9207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r>
              <a:rPr lang="en-US" altLang="ja-JP" sz="2400" dirty="0">
                <a:effectLst/>
              </a:rPr>
              <a:t>input graph</a:t>
            </a:r>
            <a:endParaRPr lang="ja-JP" altLang="en-US" sz="2400" dirty="0">
              <a:effectLst/>
            </a:endParaRPr>
          </a:p>
          <a:p>
            <a:r>
              <a:rPr lang="ja-JP" altLang="en-US" sz="2400" b="1" dirty="0">
                <a:effectLst/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G=(V,E)</a:t>
            </a:r>
          </a:p>
        </p:txBody>
      </p:sp>
      <p:grpSp>
        <p:nvGrpSpPr>
          <p:cNvPr id="214096" name="Group 80"/>
          <p:cNvGrpSpPr>
            <a:grpSpLocks/>
          </p:cNvGrpSpPr>
          <p:nvPr/>
        </p:nvGrpSpPr>
        <p:grpSpPr bwMode="auto">
          <a:xfrm>
            <a:off x="3348038" y="3213100"/>
            <a:ext cx="2671762" cy="3241675"/>
            <a:chOff x="2109" y="2024"/>
            <a:chExt cx="1683" cy="2042"/>
          </a:xfrm>
        </p:grpSpPr>
        <p:sp>
          <p:nvSpPr>
            <p:cNvPr id="214067" name="AutoShape 51"/>
            <p:cNvSpPr>
              <a:spLocks noChangeArrowheads="1"/>
            </p:cNvSpPr>
            <p:nvPr/>
          </p:nvSpPr>
          <p:spPr bwMode="auto">
            <a:xfrm>
              <a:off x="2109" y="2433"/>
              <a:ext cx="285" cy="163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68" name="Oval 52"/>
            <p:cNvSpPr>
              <a:spLocks noChangeArrowheads="1"/>
            </p:cNvSpPr>
            <p:nvPr/>
          </p:nvSpPr>
          <p:spPr bwMode="auto">
            <a:xfrm>
              <a:off x="2204" y="2523"/>
              <a:ext cx="96" cy="9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69" name="Oval 53"/>
            <p:cNvSpPr>
              <a:spLocks noChangeArrowheads="1"/>
            </p:cNvSpPr>
            <p:nvPr/>
          </p:nvSpPr>
          <p:spPr bwMode="auto">
            <a:xfrm>
              <a:off x="2204" y="2704"/>
              <a:ext cx="96" cy="9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70" name="Oval 54"/>
            <p:cNvSpPr>
              <a:spLocks noChangeArrowheads="1"/>
            </p:cNvSpPr>
            <p:nvPr/>
          </p:nvSpPr>
          <p:spPr bwMode="auto">
            <a:xfrm>
              <a:off x="2204" y="2885"/>
              <a:ext cx="96" cy="9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71" name="Oval 55"/>
            <p:cNvSpPr>
              <a:spLocks noChangeArrowheads="1"/>
            </p:cNvSpPr>
            <p:nvPr/>
          </p:nvSpPr>
          <p:spPr bwMode="auto">
            <a:xfrm>
              <a:off x="2204" y="3066"/>
              <a:ext cx="96" cy="9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72" name="Oval 56"/>
            <p:cNvSpPr>
              <a:spLocks noChangeArrowheads="1"/>
            </p:cNvSpPr>
            <p:nvPr/>
          </p:nvSpPr>
          <p:spPr bwMode="auto">
            <a:xfrm>
              <a:off x="2204" y="3247"/>
              <a:ext cx="96" cy="9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73" name="Oval 57"/>
            <p:cNvSpPr>
              <a:spLocks noChangeArrowheads="1"/>
            </p:cNvSpPr>
            <p:nvPr/>
          </p:nvSpPr>
          <p:spPr bwMode="auto">
            <a:xfrm>
              <a:off x="2204" y="3428"/>
              <a:ext cx="96" cy="9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74" name="Oval 58"/>
            <p:cNvSpPr>
              <a:spLocks noChangeArrowheads="1"/>
            </p:cNvSpPr>
            <p:nvPr/>
          </p:nvSpPr>
          <p:spPr bwMode="auto">
            <a:xfrm>
              <a:off x="2252" y="3658"/>
              <a:ext cx="48" cy="45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75" name="Oval 59"/>
            <p:cNvSpPr>
              <a:spLocks noChangeArrowheads="1"/>
            </p:cNvSpPr>
            <p:nvPr/>
          </p:nvSpPr>
          <p:spPr bwMode="auto">
            <a:xfrm>
              <a:off x="2253" y="3748"/>
              <a:ext cx="48" cy="45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76" name="Oval 60"/>
            <p:cNvSpPr>
              <a:spLocks noChangeArrowheads="1"/>
            </p:cNvSpPr>
            <p:nvPr/>
          </p:nvSpPr>
          <p:spPr bwMode="auto">
            <a:xfrm>
              <a:off x="2254" y="3838"/>
              <a:ext cx="48" cy="45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14077" name="AutoShape 61"/>
            <p:cNvSpPr>
              <a:spLocks noChangeArrowheads="1"/>
            </p:cNvSpPr>
            <p:nvPr/>
          </p:nvSpPr>
          <p:spPr bwMode="auto">
            <a:xfrm>
              <a:off x="2698" y="2024"/>
              <a:ext cx="1094" cy="544"/>
            </a:xfrm>
            <a:prstGeom prst="wedgeRectCallout">
              <a:avLst>
                <a:gd name="adj1" fmla="val -83639"/>
                <a:gd name="adj2" fmla="val 77574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18000" tIns="46800" rIns="18000" bIns="46800"/>
            <a:lstStyle/>
            <a:p>
              <a:r>
                <a:rPr lang="en-US" altLang="ja-JP" sz="2400" dirty="0">
                  <a:effectLst/>
                </a:rPr>
                <a:t>Add</a:t>
              </a:r>
              <a:r>
                <a:rPr lang="en-US" altLang="ja-JP" sz="2400" b="1" dirty="0">
                  <a:solidFill>
                    <a:schemeClr val="accent2"/>
                  </a:solidFill>
                  <a:effectLst/>
                </a:rPr>
                <a:t> </a:t>
              </a:r>
              <a:r>
                <a:rPr lang="en-US" altLang="ja-JP" sz="2400" b="1" dirty="0">
                  <a:solidFill>
                    <a:srgbClr val="0000FF"/>
                  </a:solidFill>
                  <a:effectLst/>
                </a:rPr>
                <a:t>2|V|</a:t>
              </a:r>
              <a:r>
                <a:rPr lang="en-US" altLang="ja-JP" sz="2400" b="1" baseline="30000" dirty="0">
                  <a:solidFill>
                    <a:srgbClr val="0000FF"/>
                  </a:solidFill>
                  <a:effectLst/>
                </a:rPr>
                <a:t>2</a:t>
              </a:r>
              <a:r>
                <a:rPr lang="en-US" altLang="ja-JP" sz="2400" dirty="0">
                  <a:effectLst/>
                </a:rPr>
                <a:t> vertices as </a:t>
              </a:r>
              <a:r>
                <a:rPr lang="en-US" altLang="ja-JP" sz="2400" b="1" dirty="0">
                  <a:solidFill>
                    <a:srgbClr val="0000FF"/>
                  </a:solidFill>
                  <a:effectLst/>
                </a:rPr>
                <a:t>U</a:t>
              </a:r>
              <a:endParaRPr lang="ja-JP" altLang="en-US" sz="2400" dirty="0">
                <a:effectLst/>
              </a:endParaRPr>
            </a:p>
          </p:txBody>
        </p:sp>
      </p:grpSp>
      <p:sp>
        <p:nvSpPr>
          <p:cNvPr id="214079" name="AutoShape 63"/>
          <p:cNvSpPr>
            <a:spLocks noChangeArrowheads="1"/>
          </p:cNvSpPr>
          <p:nvPr/>
        </p:nvSpPr>
        <p:spPr bwMode="auto">
          <a:xfrm>
            <a:off x="323850" y="5610225"/>
            <a:ext cx="2232025" cy="860425"/>
          </a:xfrm>
          <a:prstGeom prst="wedgeRectCallout">
            <a:avLst>
              <a:gd name="adj1" fmla="val 56491"/>
              <a:gd name="adj2" fmla="val -108032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/>
          <a:lstStyle/>
          <a:p>
            <a:pPr algn="l"/>
            <a:r>
              <a:rPr lang="en-US" altLang="ja-JP" sz="2400">
                <a:effectLst/>
              </a:rPr>
              <a:t>density =</a:t>
            </a:r>
          </a:p>
        </p:txBody>
      </p:sp>
      <p:sp>
        <p:nvSpPr>
          <p:cNvPr id="214080" name="Text Box 64"/>
          <p:cNvSpPr txBox="1">
            <a:spLocks noChangeArrowheads="1"/>
          </p:cNvSpPr>
          <p:nvPr/>
        </p:nvSpPr>
        <p:spPr bwMode="auto">
          <a:xfrm>
            <a:off x="1547813" y="5616575"/>
            <a:ext cx="975245" cy="833178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>
                <a:solidFill>
                  <a:srgbClr val="0000FF"/>
                </a:solidFill>
                <a:effectLst/>
              </a:rPr>
              <a:t>|V|</a:t>
            </a:r>
            <a:r>
              <a:rPr lang="en-US" altLang="ja-JP" sz="2400" b="1" baseline="30000" dirty="0">
                <a:solidFill>
                  <a:srgbClr val="0000FF"/>
                </a:solidFill>
                <a:effectLst/>
              </a:rPr>
              <a:t>2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 -1</a:t>
            </a:r>
          </a:p>
          <a:p>
            <a:r>
              <a:rPr lang="en-US" altLang="ja-JP" sz="2400" b="1" dirty="0">
                <a:solidFill>
                  <a:srgbClr val="0000FF"/>
                </a:solidFill>
                <a:effectLst/>
              </a:rPr>
              <a:t>|V|</a:t>
            </a:r>
            <a:r>
              <a:rPr lang="en-US" altLang="ja-JP" sz="2400" b="1" baseline="30000" dirty="0">
                <a:solidFill>
                  <a:srgbClr val="0000FF"/>
                </a:solidFill>
                <a:effectLst/>
              </a:rPr>
              <a:t>2</a:t>
            </a:r>
          </a:p>
        </p:txBody>
      </p:sp>
      <p:sp>
        <p:nvSpPr>
          <p:cNvPr id="214081" name="Line 65"/>
          <p:cNvSpPr>
            <a:spLocks noChangeShapeType="1"/>
          </p:cNvSpPr>
          <p:nvPr/>
        </p:nvSpPr>
        <p:spPr bwMode="auto">
          <a:xfrm>
            <a:off x="1685925" y="6048375"/>
            <a:ext cx="6604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4086" name="Text Box 70"/>
          <p:cNvSpPr txBox="1">
            <a:spLocks noChangeArrowheads="1"/>
          </p:cNvSpPr>
          <p:nvPr/>
        </p:nvSpPr>
        <p:spPr bwMode="auto">
          <a:xfrm>
            <a:off x="4211638" y="4724400"/>
            <a:ext cx="4554750" cy="19411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>
                <a:effectLst/>
              </a:rPr>
              <a:t> </a:t>
            </a:r>
            <a:r>
              <a:rPr lang="en-US" altLang="ja-JP" sz="2400" dirty="0">
                <a:effectLst/>
              </a:rPr>
              <a:t>only (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U</a:t>
            </a:r>
            <a:r>
              <a:rPr lang="en-US" altLang="ja-JP" sz="2400" dirty="0">
                <a:solidFill>
                  <a:srgbClr val="0000FF"/>
                </a:solidFill>
                <a:effectLst/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+</a:t>
            </a:r>
            <a:r>
              <a:rPr lang="en-US" altLang="ja-JP" sz="2400" dirty="0">
                <a:effectLst/>
              </a:rPr>
              <a:t> clique) is pseudo clique</a:t>
            </a:r>
            <a:endParaRPr lang="ja-JP" altLang="en-US" sz="2400" dirty="0">
              <a:effectLst/>
            </a:endParaRP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>
                <a:effectLst/>
              </a:rPr>
              <a:t>density increases by increase of </a:t>
            </a:r>
          </a:p>
          <a:p>
            <a:pPr algn="l"/>
            <a:r>
              <a:rPr lang="en-US" altLang="ja-JP" sz="2400" dirty="0">
                <a:effectLst/>
              </a:rPr>
              <a:t>    pseudo clique size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>
                <a:effectLst/>
              </a:rPr>
              <a:t>setting </a:t>
            </a:r>
            <a:r>
              <a:rPr lang="en-US" altLang="ja-JP" sz="2400" b="1" dirty="0" smtClean="0">
                <a:solidFill>
                  <a:srgbClr val="0000FF"/>
                </a:solidFill>
                <a:effectLst/>
              </a:rPr>
              <a:t>ε</a:t>
            </a:r>
            <a:r>
              <a:rPr lang="en-US" altLang="ja-JP" sz="2400" b="1" dirty="0" smtClean="0">
                <a:solidFill>
                  <a:schemeClr val="accent2"/>
                </a:solidFill>
                <a:effectLst/>
              </a:rPr>
              <a:t> </a:t>
            </a:r>
            <a:r>
              <a:rPr lang="en-US" altLang="ja-JP" sz="2400" dirty="0" smtClean="0">
                <a:effectLst/>
              </a:rPr>
              <a:t>so that </a:t>
            </a:r>
            <a:r>
              <a:rPr lang="en-US" altLang="ja-JP" sz="2400" dirty="0">
                <a:effectLst/>
              </a:rPr>
              <a:t>clique of size </a:t>
            </a:r>
            <a:r>
              <a:rPr lang="en-US" altLang="ja-JP" sz="2400" dirty="0" smtClean="0">
                <a:effectLst/>
              </a:rPr>
              <a:t>at</a:t>
            </a:r>
          </a:p>
          <a:p>
            <a:pPr algn="l"/>
            <a:r>
              <a:rPr lang="en-US" altLang="ja-JP" sz="2400" dirty="0" smtClean="0">
                <a:effectLst/>
              </a:rPr>
              <a:t> </a:t>
            </a:r>
            <a:r>
              <a:rPr lang="en-US" altLang="ja-JP" sz="2400" dirty="0">
                <a:effectLst/>
              </a:rPr>
              <a:t>least </a:t>
            </a:r>
            <a:r>
              <a:rPr lang="en-US" altLang="ja-JP" sz="2400" b="1" dirty="0" smtClean="0">
                <a:solidFill>
                  <a:srgbClr val="0000FF"/>
                </a:solidFill>
                <a:effectLst/>
              </a:rPr>
              <a:t>k</a:t>
            </a:r>
            <a:r>
              <a:rPr lang="en-US" altLang="ja-JP" sz="2400" b="1" dirty="0" smtClean="0">
                <a:solidFill>
                  <a:schemeClr val="accent2"/>
                </a:solidFill>
                <a:effectLst/>
              </a:rPr>
              <a:t> </a:t>
            </a:r>
            <a:r>
              <a:rPr lang="en-US" altLang="ja-JP" sz="2400" dirty="0">
                <a:effectLst/>
              </a:rPr>
              <a:t>induces a pseudo clique</a:t>
            </a:r>
          </a:p>
        </p:txBody>
      </p:sp>
      <p:grpSp>
        <p:nvGrpSpPr>
          <p:cNvPr id="214094" name="Group 78"/>
          <p:cNvGrpSpPr>
            <a:grpSpLocks/>
          </p:cNvGrpSpPr>
          <p:nvPr/>
        </p:nvGrpSpPr>
        <p:grpSpPr bwMode="auto">
          <a:xfrm>
            <a:off x="6807200" y="3313111"/>
            <a:ext cx="2301875" cy="949324"/>
            <a:chOff x="4288" y="2087"/>
            <a:chExt cx="1450" cy="598"/>
          </a:xfrm>
        </p:grpSpPr>
        <p:sp>
          <p:nvSpPr>
            <p:cNvPr id="214092" name="Text Box 76"/>
            <p:cNvSpPr txBox="1">
              <a:spLocks noChangeArrowheads="1"/>
            </p:cNvSpPr>
            <p:nvPr/>
          </p:nvSpPr>
          <p:spPr bwMode="auto">
            <a:xfrm>
              <a:off x="4694" y="2160"/>
              <a:ext cx="614" cy="525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>
                  <a:solidFill>
                    <a:srgbClr val="0000FF"/>
                  </a:solidFill>
                  <a:effectLst/>
                </a:rPr>
                <a:t>|V|</a:t>
              </a:r>
              <a:r>
                <a:rPr lang="en-US" altLang="ja-JP" sz="2400" b="1" baseline="30000">
                  <a:solidFill>
                    <a:srgbClr val="0000FF"/>
                  </a:solidFill>
                  <a:effectLst/>
                </a:rPr>
                <a:t>2</a:t>
              </a:r>
              <a:r>
                <a:rPr lang="en-US" altLang="ja-JP" sz="2400" b="1">
                  <a:solidFill>
                    <a:srgbClr val="0000FF"/>
                  </a:solidFill>
                  <a:effectLst/>
                </a:rPr>
                <a:t> -1</a:t>
              </a:r>
            </a:p>
            <a:p>
              <a:r>
                <a:rPr lang="en-US" altLang="ja-JP" sz="2400" b="1">
                  <a:solidFill>
                    <a:srgbClr val="0000FF"/>
                  </a:solidFill>
                  <a:effectLst/>
                </a:rPr>
                <a:t>|V|</a:t>
              </a:r>
              <a:r>
                <a:rPr lang="en-US" altLang="ja-JP" sz="2400" b="1" baseline="30000">
                  <a:solidFill>
                    <a:srgbClr val="0000FF"/>
                  </a:solidFill>
                  <a:effectLst/>
                </a:rPr>
                <a:t>2</a:t>
              </a:r>
            </a:p>
          </p:txBody>
        </p:sp>
        <p:sp>
          <p:nvSpPr>
            <p:cNvPr id="214085" name="Text Box 69"/>
            <p:cNvSpPr txBox="1">
              <a:spLocks noChangeArrowheads="1"/>
            </p:cNvSpPr>
            <p:nvPr/>
          </p:nvSpPr>
          <p:spPr bwMode="auto">
            <a:xfrm>
              <a:off x="4288" y="2087"/>
              <a:ext cx="1450" cy="5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en-US" altLang="ja-JP" sz="2400" dirty="0">
                <a:effectLst/>
              </a:endParaRPr>
            </a:p>
            <a:p>
              <a:pPr algn="l"/>
              <a:r>
                <a:rPr lang="en-US" altLang="ja-JP" sz="2400" b="1" dirty="0">
                  <a:solidFill>
                    <a:srgbClr val="0000FF"/>
                  </a:solidFill>
                  <a:effectLst/>
                </a:rPr>
                <a:t>θ</a:t>
              </a:r>
              <a:r>
                <a:rPr lang="en-US" altLang="ja-JP" sz="2400" dirty="0">
                  <a:solidFill>
                    <a:srgbClr val="FF0000"/>
                  </a:solidFill>
                  <a:effectLst/>
                </a:rPr>
                <a:t>=              +</a:t>
              </a:r>
              <a:r>
                <a:rPr lang="en-US" altLang="ja-JP" sz="2400" b="1" dirty="0">
                  <a:solidFill>
                    <a:srgbClr val="0000FF"/>
                  </a:solidFill>
                  <a:effectLst/>
                </a:rPr>
                <a:t>ε</a:t>
              </a:r>
            </a:p>
          </p:txBody>
        </p:sp>
        <p:sp>
          <p:nvSpPr>
            <p:cNvPr id="214093" name="Line 77"/>
            <p:cNvSpPr>
              <a:spLocks noChangeShapeType="1"/>
            </p:cNvSpPr>
            <p:nvPr/>
          </p:nvSpPr>
          <p:spPr bwMode="auto">
            <a:xfrm>
              <a:off x="4785" y="2432"/>
              <a:ext cx="41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4914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63" grpId="0" animBg="1"/>
      <p:bldP spid="214065" grpId="0" animBg="1"/>
      <p:bldP spid="214079" grpId="0" animBg="1"/>
      <p:bldP spid="214080" grpId="0" animBg="1"/>
      <p:bldP spid="214081" grpId="0" animBg="1"/>
      <p:bldP spid="21408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This Really Hard?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125538"/>
            <a:ext cx="7920037" cy="3311525"/>
          </a:xfrm>
        </p:spPr>
        <p:txBody>
          <a:bodyPr/>
          <a:lstStyle/>
          <a:p>
            <a:pPr algn="l">
              <a:spcBef>
                <a:spcPct val="80000"/>
              </a:spcBef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/>
              <a:t>We proved NP-hardness for "very dense graphs"</a:t>
            </a:r>
          </a:p>
          <a:p>
            <a:pPr algn="l">
              <a:spcBef>
                <a:spcPct val="80000"/>
              </a:spcBef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/>
              <a:t>unclear for middle dense graph</a:t>
            </a:r>
          </a:p>
          <a:p>
            <a:pPr algn="l">
              <a:spcBef>
                <a:spcPct val="80000"/>
              </a:spcBef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/>
              <a:t>possibility for polynomial time enumeration</a:t>
            </a:r>
          </a:p>
          <a:p>
            <a:pPr algn="l">
              <a:spcBef>
                <a:spcPct val="80000"/>
              </a:spcBef>
            </a:pPr>
            <a:endParaRPr lang="ja-JP" altLang="en-US" sz="2400"/>
          </a:p>
        </p:txBody>
      </p:sp>
      <p:grpSp>
        <p:nvGrpSpPr>
          <p:cNvPr id="215045" name="Group 5"/>
          <p:cNvGrpSpPr>
            <a:grpSpLocks/>
          </p:cNvGrpSpPr>
          <p:nvPr/>
        </p:nvGrpSpPr>
        <p:grpSpPr bwMode="auto">
          <a:xfrm>
            <a:off x="4932363" y="3859213"/>
            <a:ext cx="1296987" cy="2455862"/>
            <a:chOff x="2018" y="2704"/>
            <a:chExt cx="817" cy="1547"/>
          </a:xfrm>
        </p:grpSpPr>
        <p:sp>
          <p:nvSpPr>
            <p:cNvPr id="215046" name="Line 6"/>
            <p:cNvSpPr>
              <a:spLocks noChangeShapeType="1"/>
            </p:cNvSpPr>
            <p:nvPr/>
          </p:nvSpPr>
          <p:spPr bwMode="auto">
            <a:xfrm>
              <a:off x="2744" y="2886"/>
              <a:ext cx="0" cy="122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5047" name="Text Box 7"/>
            <p:cNvSpPr txBox="1">
              <a:spLocks noChangeArrowheads="1"/>
            </p:cNvSpPr>
            <p:nvPr/>
          </p:nvSpPr>
          <p:spPr bwMode="auto">
            <a:xfrm>
              <a:off x="2095" y="2704"/>
              <a:ext cx="470" cy="2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>
                  <a:solidFill>
                    <a:srgbClr val="0000FF"/>
                  </a:solidFill>
                  <a:effectLst/>
                </a:rPr>
                <a:t>θ</a:t>
              </a:r>
              <a:r>
                <a:rPr lang="en-US" altLang="ja-JP" sz="2400" dirty="0">
                  <a:solidFill>
                    <a:srgbClr val="0000FF"/>
                  </a:solidFill>
                  <a:effectLst/>
                </a:rPr>
                <a:t>= </a:t>
              </a:r>
              <a:r>
                <a:rPr lang="en-US" altLang="ja-JP" sz="2400" b="1" dirty="0">
                  <a:solidFill>
                    <a:srgbClr val="0000FF"/>
                  </a:solidFill>
                  <a:effectLst/>
                </a:rPr>
                <a:t>1</a:t>
              </a:r>
            </a:p>
          </p:txBody>
        </p:sp>
        <p:sp>
          <p:nvSpPr>
            <p:cNvPr id="215048" name="Text Box 8"/>
            <p:cNvSpPr txBox="1">
              <a:spLocks noChangeArrowheads="1"/>
            </p:cNvSpPr>
            <p:nvPr/>
          </p:nvSpPr>
          <p:spPr bwMode="auto">
            <a:xfrm>
              <a:off x="2018" y="3959"/>
              <a:ext cx="470" cy="2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>
                  <a:solidFill>
                    <a:srgbClr val="0000FF"/>
                  </a:solidFill>
                  <a:effectLst/>
                </a:rPr>
                <a:t>θ</a:t>
              </a:r>
              <a:r>
                <a:rPr lang="en-US" altLang="ja-JP" sz="2400">
                  <a:solidFill>
                    <a:srgbClr val="0000FF"/>
                  </a:solidFill>
                  <a:effectLst/>
                </a:rPr>
                <a:t>= </a:t>
              </a:r>
              <a:r>
                <a:rPr lang="en-US" altLang="ja-JP" sz="2400" b="1">
                  <a:solidFill>
                    <a:srgbClr val="0000FF"/>
                  </a:solidFill>
                  <a:effectLst/>
                </a:rPr>
                <a:t>0</a:t>
              </a:r>
            </a:p>
          </p:txBody>
        </p:sp>
        <p:sp>
          <p:nvSpPr>
            <p:cNvPr id="215049" name="Line 9"/>
            <p:cNvSpPr>
              <a:spLocks noChangeShapeType="1"/>
            </p:cNvSpPr>
            <p:nvPr/>
          </p:nvSpPr>
          <p:spPr bwMode="auto">
            <a:xfrm>
              <a:off x="2653" y="2886"/>
              <a:ext cx="18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5050" name="Line 10"/>
            <p:cNvSpPr>
              <a:spLocks noChangeShapeType="1"/>
            </p:cNvSpPr>
            <p:nvPr/>
          </p:nvSpPr>
          <p:spPr bwMode="auto">
            <a:xfrm>
              <a:off x="2653" y="4110"/>
              <a:ext cx="18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15051" name="AutoShape 11"/>
          <p:cNvSpPr>
            <a:spLocks noChangeArrowheads="1"/>
          </p:cNvSpPr>
          <p:nvPr/>
        </p:nvSpPr>
        <p:spPr bwMode="auto">
          <a:xfrm>
            <a:off x="4718050" y="4579938"/>
            <a:ext cx="1150938" cy="360362"/>
          </a:xfrm>
          <a:prstGeom prst="wedgeRectCallout">
            <a:avLst>
              <a:gd name="adj1" fmla="val 64759"/>
              <a:gd name="adj2" fmla="val -163657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45791" dir="3378596" algn="ctr" rotWithShape="0">
              <a:schemeClr val="bg2">
                <a:alpha val="50000"/>
              </a:schemeClr>
            </a:outerShdw>
          </a:effectLst>
        </p:spPr>
        <p:txBody>
          <a:bodyPr lIns="90000" tIns="10800" rIns="90000" bIns="46800"/>
          <a:lstStyle/>
          <a:p>
            <a:pPr>
              <a:lnSpc>
                <a:spcPct val="80000"/>
              </a:lnSpc>
            </a:pPr>
            <a:r>
              <a:rPr lang="en-US" altLang="ja-JP" sz="2400">
                <a:effectLst/>
              </a:rPr>
              <a:t>easy</a:t>
            </a:r>
          </a:p>
        </p:txBody>
      </p:sp>
      <p:sp>
        <p:nvSpPr>
          <p:cNvPr id="215052" name="AutoShape 12"/>
          <p:cNvSpPr>
            <a:spLocks noChangeArrowheads="1"/>
          </p:cNvSpPr>
          <p:nvPr/>
        </p:nvSpPr>
        <p:spPr bwMode="auto">
          <a:xfrm>
            <a:off x="4716463" y="5372100"/>
            <a:ext cx="1150937" cy="360363"/>
          </a:xfrm>
          <a:prstGeom prst="wedgeRectCallout">
            <a:avLst>
              <a:gd name="adj1" fmla="val 64898"/>
              <a:gd name="adj2" fmla="val 142509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45791" dir="3378596" algn="ctr" rotWithShape="0">
              <a:schemeClr val="bg2">
                <a:alpha val="50000"/>
              </a:schemeClr>
            </a:outerShdw>
          </a:effectLst>
        </p:spPr>
        <p:txBody>
          <a:bodyPr lIns="90000" tIns="10800" rIns="90000" bIns="46800"/>
          <a:lstStyle/>
          <a:p>
            <a:pPr>
              <a:lnSpc>
                <a:spcPct val="80000"/>
              </a:lnSpc>
            </a:pPr>
            <a:r>
              <a:rPr lang="en-US" altLang="ja-JP" sz="2400">
                <a:effectLst/>
              </a:rPr>
              <a:t>easy</a:t>
            </a:r>
            <a:endParaRPr lang="ja-JP" altLang="en-US" sz="2400">
              <a:effectLst/>
            </a:endParaRPr>
          </a:p>
        </p:txBody>
      </p:sp>
      <p:sp>
        <p:nvSpPr>
          <p:cNvPr id="215053" name="AutoShape 13"/>
          <p:cNvSpPr>
            <a:spLocks noChangeArrowheads="1"/>
          </p:cNvSpPr>
          <p:nvPr/>
        </p:nvSpPr>
        <p:spPr bwMode="auto">
          <a:xfrm>
            <a:off x="6805613" y="4364038"/>
            <a:ext cx="1150937" cy="360362"/>
          </a:xfrm>
          <a:prstGeom prst="wedgeRectCallout">
            <a:avLst>
              <a:gd name="adj1" fmla="val -104069"/>
              <a:gd name="adj2" fmla="val -70704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10800" rIns="90000" bIns="46800"/>
          <a:lstStyle/>
          <a:p>
            <a:pPr>
              <a:lnSpc>
                <a:spcPct val="90000"/>
              </a:lnSpc>
            </a:pPr>
            <a:r>
              <a:rPr lang="en-US" altLang="ja-JP" sz="2400">
                <a:effectLst/>
              </a:rPr>
              <a:t>hard</a:t>
            </a:r>
          </a:p>
        </p:txBody>
      </p:sp>
      <p:sp>
        <p:nvSpPr>
          <p:cNvPr id="215054" name="AutoShape 14"/>
          <p:cNvSpPr>
            <a:spLocks/>
          </p:cNvSpPr>
          <p:nvPr/>
        </p:nvSpPr>
        <p:spPr bwMode="auto">
          <a:xfrm>
            <a:off x="6229350" y="4435475"/>
            <a:ext cx="287338" cy="1512888"/>
          </a:xfrm>
          <a:prstGeom prst="rightBrace">
            <a:avLst>
              <a:gd name="adj1" fmla="val 43877"/>
              <a:gd name="adj2" fmla="val 5005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15055" name="AutoShape 15"/>
          <p:cNvSpPr>
            <a:spLocks noChangeArrowheads="1"/>
          </p:cNvSpPr>
          <p:nvPr/>
        </p:nvSpPr>
        <p:spPr bwMode="auto">
          <a:xfrm>
            <a:off x="6948488" y="5083175"/>
            <a:ext cx="1800225" cy="649288"/>
          </a:xfrm>
          <a:prstGeom prst="wedgeRectCallout">
            <a:avLst>
              <a:gd name="adj1" fmla="val -73370"/>
              <a:gd name="adj2" fmla="val -34843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10800" rIns="90000" bIns="46800"/>
          <a:lstStyle/>
          <a:p>
            <a:pPr>
              <a:lnSpc>
                <a:spcPct val="90000"/>
              </a:lnSpc>
            </a:pPr>
            <a:r>
              <a:rPr lang="en-US" altLang="ja-JP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?????</a:t>
            </a:r>
          </a:p>
        </p:txBody>
      </p:sp>
    </p:spTree>
    <p:extLst>
      <p:ext uri="{BB962C8B-B14F-4D97-AF65-F5344CB8AC3E}">
        <p14:creationId xmlns:p14="http://schemas.microsoft.com/office/powerpoint/2010/main" val="55235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1" grpId="0" animBg="1"/>
      <p:bldP spid="215052" grpId="0" animBg="1"/>
      <p:bldP spid="215053" grpId="0" animBg="1"/>
      <p:bldP spid="215054" grpId="0" animBg="1"/>
      <p:bldP spid="2150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Reverse Search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125538"/>
            <a:ext cx="7992888" cy="2667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every solution except for several,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                         define its parent, so that 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★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any solution is not its proper ancestor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dirty="0" smtClean="0"/>
              <a:t>(acyclic)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parent-child relation induces a tree (or a forest)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Traverse the tree by depth-first search</a:t>
            </a:r>
          </a:p>
        </p:txBody>
      </p:sp>
      <p:sp>
        <p:nvSpPr>
          <p:cNvPr id="56324" name="Oval 24"/>
          <p:cNvSpPr>
            <a:spLocks noChangeArrowheads="1"/>
          </p:cNvSpPr>
          <p:nvPr/>
        </p:nvSpPr>
        <p:spPr bwMode="auto">
          <a:xfrm>
            <a:off x="7645027" y="4021832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5" name="Oval 25"/>
          <p:cNvSpPr>
            <a:spLocks noChangeArrowheads="1"/>
          </p:cNvSpPr>
          <p:nvPr/>
        </p:nvSpPr>
        <p:spPr bwMode="auto">
          <a:xfrm>
            <a:off x="7368802" y="4620320"/>
            <a:ext cx="166688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6" name="Oval 26"/>
          <p:cNvSpPr>
            <a:spLocks noChangeArrowheads="1"/>
          </p:cNvSpPr>
          <p:nvPr/>
        </p:nvSpPr>
        <p:spPr bwMode="auto">
          <a:xfrm>
            <a:off x="6703640" y="4140895"/>
            <a:ext cx="166687" cy="180975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7" name="Oval 27"/>
          <p:cNvSpPr>
            <a:spLocks noChangeArrowheads="1"/>
          </p:cNvSpPr>
          <p:nvPr/>
        </p:nvSpPr>
        <p:spPr bwMode="auto">
          <a:xfrm>
            <a:off x="6205165" y="4680645"/>
            <a:ext cx="166687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8" name="Oval 28"/>
          <p:cNvSpPr>
            <a:spLocks noChangeArrowheads="1"/>
          </p:cNvSpPr>
          <p:nvPr/>
        </p:nvSpPr>
        <p:spPr bwMode="auto">
          <a:xfrm>
            <a:off x="5651127" y="4082157"/>
            <a:ext cx="165100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9" name="Oval 29"/>
          <p:cNvSpPr>
            <a:spLocks noChangeArrowheads="1"/>
          </p:cNvSpPr>
          <p:nvPr/>
        </p:nvSpPr>
        <p:spPr bwMode="auto">
          <a:xfrm>
            <a:off x="8365752" y="4380607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0" name="Oval 37"/>
          <p:cNvSpPr>
            <a:spLocks noChangeArrowheads="1"/>
          </p:cNvSpPr>
          <p:nvPr/>
        </p:nvSpPr>
        <p:spPr bwMode="auto">
          <a:xfrm>
            <a:off x="7999040" y="501243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1" name="Oval 38"/>
          <p:cNvSpPr>
            <a:spLocks noChangeArrowheads="1"/>
          </p:cNvSpPr>
          <p:nvPr/>
        </p:nvSpPr>
        <p:spPr bwMode="auto">
          <a:xfrm>
            <a:off x="8303840" y="371703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2" name="Oval 39"/>
          <p:cNvSpPr>
            <a:spLocks noChangeArrowheads="1"/>
          </p:cNvSpPr>
          <p:nvPr/>
        </p:nvSpPr>
        <p:spPr bwMode="auto">
          <a:xfrm>
            <a:off x="6779840" y="516483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3" name="Oval 40"/>
          <p:cNvSpPr>
            <a:spLocks noChangeArrowheads="1"/>
          </p:cNvSpPr>
          <p:nvPr/>
        </p:nvSpPr>
        <p:spPr bwMode="auto">
          <a:xfrm>
            <a:off x="5027240" y="455523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206627" y="3793232"/>
            <a:ext cx="3159125" cy="1447800"/>
            <a:chOff x="1697" y="2496"/>
            <a:chExt cx="1990" cy="912"/>
          </a:xfrm>
        </p:grpSpPr>
        <p:sp>
          <p:nvSpPr>
            <p:cNvPr id="56336" name="Line 30"/>
            <p:cNvSpPr>
              <a:spLocks noChangeShapeType="1"/>
            </p:cNvSpPr>
            <p:nvPr/>
          </p:nvSpPr>
          <p:spPr bwMode="auto">
            <a:xfrm flipH="1">
              <a:off x="1697" y="2791"/>
              <a:ext cx="280" cy="1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37" name="Line 31"/>
            <p:cNvSpPr>
              <a:spLocks noChangeShapeType="1"/>
            </p:cNvSpPr>
            <p:nvPr/>
          </p:nvSpPr>
          <p:spPr bwMode="auto">
            <a:xfrm flipH="1" flipV="1">
              <a:off x="1697" y="3055"/>
              <a:ext cx="59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38" name="Line 32"/>
            <p:cNvSpPr>
              <a:spLocks noChangeShapeType="1"/>
            </p:cNvSpPr>
            <p:nvPr/>
          </p:nvSpPr>
          <p:spPr bwMode="auto">
            <a:xfrm flipH="1" flipV="1">
              <a:off x="2116" y="2715"/>
              <a:ext cx="489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39" name="Line 33"/>
            <p:cNvSpPr>
              <a:spLocks noChangeShapeType="1"/>
            </p:cNvSpPr>
            <p:nvPr/>
          </p:nvSpPr>
          <p:spPr bwMode="auto">
            <a:xfrm flipH="1">
              <a:off x="2815" y="2678"/>
              <a:ext cx="38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0" name="Line 34"/>
            <p:cNvSpPr>
              <a:spLocks noChangeShapeType="1"/>
            </p:cNvSpPr>
            <p:nvPr/>
          </p:nvSpPr>
          <p:spPr bwMode="auto">
            <a:xfrm flipH="1" flipV="1">
              <a:off x="2780" y="2866"/>
              <a:ext cx="244" cy="1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1" name="Line 35"/>
            <p:cNvSpPr>
              <a:spLocks noChangeShapeType="1"/>
            </p:cNvSpPr>
            <p:nvPr/>
          </p:nvSpPr>
          <p:spPr bwMode="auto">
            <a:xfrm flipH="1" flipV="1">
              <a:off x="3373" y="2753"/>
              <a:ext cx="314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2" name="Line 41"/>
            <p:cNvSpPr>
              <a:spLocks noChangeShapeType="1"/>
            </p:cNvSpPr>
            <p:nvPr/>
          </p:nvSpPr>
          <p:spPr bwMode="auto">
            <a:xfrm flipH="1">
              <a:off x="3360" y="2496"/>
              <a:ext cx="28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3" name="Line 42"/>
            <p:cNvSpPr>
              <a:spLocks noChangeShapeType="1"/>
            </p:cNvSpPr>
            <p:nvPr/>
          </p:nvSpPr>
          <p:spPr bwMode="auto">
            <a:xfrm flipH="1" flipV="1">
              <a:off x="3168" y="3168"/>
              <a:ext cx="314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4" name="Line 43"/>
            <p:cNvSpPr>
              <a:spLocks noChangeShapeType="1"/>
            </p:cNvSpPr>
            <p:nvPr/>
          </p:nvSpPr>
          <p:spPr bwMode="auto">
            <a:xfrm flipH="1" flipV="1">
              <a:off x="2400" y="3168"/>
              <a:ext cx="28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</p:grp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683568" y="5766355"/>
            <a:ext cx="7632848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/>
              <a:t># of iterations is equal to # of solutions</a:t>
            </a:r>
          </a:p>
          <a:p>
            <a:pPr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dirty="0" smtClean="0"/>
              <a:t>Computation time per solution is that per iteration 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72200" y="663079"/>
            <a:ext cx="2547108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Avis &amp; Fukuda ’96</a:t>
            </a:r>
          </a:p>
          <a:p>
            <a:r>
              <a:rPr kumimoji="1" lang="en-US" altLang="ja-JP" dirty="0" smtClean="0"/>
              <a:t>… modified by U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Reverse Search: Def. Parent 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981075"/>
            <a:ext cx="8264525" cy="1150938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>
                <a:solidFill>
                  <a:srgbClr val="0000FF"/>
                </a:solidFill>
              </a:rPr>
              <a:t>v*(K)</a:t>
            </a:r>
            <a:r>
              <a:rPr lang="en-US" altLang="ja-JP" sz="2400" dirty="0"/>
              <a:t> :  min. deg. min. index vertex in </a:t>
            </a:r>
            <a:r>
              <a:rPr lang="en-US" altLang="ja-JP" sz="2400" b="1" dirty="0">
                <a:solidFill>
                  <a:srgbClr val="0000FF"/>
                </a:solidFill>
              </a:rPr>
              <a:t>G[K]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 </a:t>
            </a:r>
            <a:r>
              <a:rPr lang="en-US" altLang="ja-JP" sz="2400" dirty="0"/>
              <a:t>The </a:t>
            </a:r>
            <a:r>
              <a:rPr lang="en-US" altLang="ja-JP" sz="2400" b="1" dirty="0">
                <a:solidFill>
                  <a:srgbClr val="006600"/>
                </a:solidFill>
              </a:rPr>
              <a:t>parent</a:t>
            </a:r>
            <a:r>
              <a:rPr lang="en-US" altLang="ja-JP" sz="2400" dirty="0"/>
              <a:t> of pseudo clique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chemeClr val="accent2"/>
                </a:solidFill>
              </a:rPr>
              <a:t>   </a:t>
            </a:r>
            <a:r>
              <a:rPr lang="en-US" altLang="ja-JP" sz="2400" dirty="0"/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/>
              <a:t>   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ja-JP" altLang="en-US" sz="2400" dirty="0">
                <a:solidFill>
                  <a:srgbClr val="0000FF"/>
                </a:solidFill>
              </a:rPr>
              <a:t>＼</a:t>
            </a:r>
            <a:r>
              <a:rPr lang="en-US" altLang="ja-JP" sz="2400" b="1" dirty="0">
                <a:solidFill>
                  <a:srgbClr val="0000FF"/>
                </a:solidFill>
              </a:rPr>
              <a:t>v*(K)</a:t>
            </a:r>
            <a:r>
              <a:rPr lang="en-US" altLang="ja-JP" sz="2400" dirty="0">
                <a:solidFill>
                  <a:srgbClr val="0000FF"/>
                </a:solidFill>
              </a:rPr>
              <a:t> </a:t>
            </a:r>
            <a:endParaRPr lang="ja-JP" altLang="en-US" sz="2400" dirty="0">
              <a:solidFill>
                <a:srgbClr val="0000FF"/>
              </a:solidFill>
            </a:endParaRPr>
          </a:p>
          <a:p>
            <a:pPr algn="l"/>
            <a:endParaRPr lang="ja-JP" altLang="en-US" sz="2400" dirty="0"/>
          </a:p>
        </p:txBody>
      </p:sp>
      <p:sp>
        <p:nvSpPr>
          <p:cNvPr id="219140" name="Freeform 4"/>
          <p:cNvSpPr>
            <a:spLocks/>
          </p:cNvSpPr>
          <p:nvPr/>
        </p:nvSpPr>
        <p:spPr bwMode="auto">
          <a:xfrm>
            <a:off x="900113" y="2771775"/>
            <a:ext cx="1608137" cy="1233488"/>
          </a:xfrm>
          <a:custGeom>
            <a:avLst/>
            <a:gdLst/>
            <a:ahLst/>
            <a:cxnLst>
              <a:cxn ang="0">
                <a:pos x="996" y="0"/>
              </a:cxn>
              <a:cxn ang="0">
                <a:pos x="0" y="9"/>
              </a:cxn>
              <a:cxn ang="0">
                <a:pos x="9" y="777"/>
              </a:cxn>
              <a:cxn ang="0">
                <a:pos x="1013" y="777"/>
              </a:cxn>
              <a:cxn ang="0">
                <a:pos x="996" y="0"/>
              </a:cxn>
            </a:cxnLst>
            <a:rect l="0" t="0" r="r" b="b"/>
            <a:pathLst>
              <a:path w="1013" h="777">
                <a:moveTo>
                  <a:pt x="996" y="0"/>
                </a:moveTo>
                <a:lnTo>
                  <a:pt x="0" y="9"/>
                </a:lnTo>
                <a:lnTo>
                  <a:pt x="9" y="777"/>
                </a:lnTo>
                <a:lnTo>
                  <a:pt x="1013" y="777"/>
                </a:lnTo>
                <a:lnTo>
                  <a:pt x="996" y="0"/>
                </a:ln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chemeClr val="accent1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9141" name="Line 5"/>
          <p:cNvSpPr>
            <a:spLocks noChangeShapeType="1"/>
          </p:cNvSpPr>
          <p:nvPr/>
        </p:nvSpPr>
        <p:spPr bwMode="auto">
          <a:xfrm>
            <a:off x="3132138" y="3419475"/>
            <a:ext cx="1439862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9142" name="Freeform 6"/>
          <p:cNvSpPr>
            <a:spLocks/>
          </p:cNvSpPr>
          <p:nvPr/>
        </p:nvSpPr>
        <p:spPr bwMode="auto">
          <a:xfrm>
            <a:off x="900113" y="2771775"/>
            <a:ext cx="1582737" cy="1223963"/>
          </a:xfrm>
          <a:custGeom>
            <a:avLst/>
            <a:gdLst/>
            <a:ahLst/>
            <a:cxnLst>
              <a:cxn ang="0">
                <a:pos x="997" y="0"/>
              </a:cxn>
              <a:cxn ang="0">
                <a:pos x="1" y="9"/>
              </a:cxn>
              <a:cxn ang="0">
                <a:pos x="0" y="743"/>
              </a:cxn>
              <a:cxn ang="0">
                <a:pos x="741" y="743"/>
              </a:cxn>
              <a:cxn ang="0">
                <a:pos x="759" y="487"/>
              </a:cxn>
              <a:cxn ang="0">
                <a:pos x="997" y="487"/>
              </a:cxn>
              <a:cxn ang="0">
                <a:pos x="997" y="0"/>
              </a:cxn>
            </a:cxnLst>
            <a:rect l="0" t="0" r="r" b="b"/>
            <a:pathLst>
              <a:path w="997" h="743">
                <a:moveTo>
                  <a:pt x="997" y="0"/>
                </a:moveTo>
                <a:lnTo>
                  <a:pt x="1" y="9"/>
                </a:lnTo>
                <a:lnTo>
                  <a:pt x="0" y="743"/>
                </a:lnTo>
                <a:lnTo>
                  <a:pt x="741" y="743"/>
                </a:lnTo>
                <a:lnTo>
                  <a:pt x="759" y="487"/>
                </a:lnTo>
                <a:lnTo>
                  <a:pt x="997" y="487"/>
                </a:lnTo>
                <a:lnTo>
                  <a:pt x="997" y="0"/>
                </a:ln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chemeClr val="accent1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219143" name="Group 7"/>
          <p:cNvGrpSpPr>
            <a:grpSpLocks/>
          </p:cNvGrpSpPr>
          <p:nvPr/>
        </p:nvGrpSpPr>
        <p:grpSpPr bwMode="auto">
          <a:xfrm>
            <a:off x="1908175" y="3348038"/>
            <a:ext cx="503238" cy="576262"/>
            <a:chOff x="1066" y="1933"/>
            <a:chExt cx="317" cy="363"/>
          </a:xfrm>
        </p:grpSpPr>
        <p:sp>
          <p:nvSpPr>
            <p:cNvPr id="219144" name="Line 8"/>
            <p:cNvSpPr>
              <a:spLocks noChangeShapeType="1"/>
            </p:cNvSpPr>
            <p:nvPr/>
          </p:nvSpPr>
          <p:spPr bwMode="auto">
            <a:xfrm>
              <a:off x="1338" y="1933"/>
              <a:ext cx="0" cy="31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9145" name="Line 9"/>
            <p:cNvSpPr>
              <a:spLocks noChangeShapeType="1"/>
            </p:cNvSpPr>
            <p:nvPr/>
          </p:nvSpPr>
          <p:spPr bwMode="auto">
            <a:xfrm>
              <a:off x="1247" y="2024"/>
              <a:ext cx="91" cy="22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9146" name="Line 10"/>
            <p:cNvSpPr>
              <a:spLocks noChangeShapeType="1"/>
            </p:cNvSpPr>
            <p:nvPr/>
          </p:nvSpPr>
          <p:spPr bwMode="auto">
            <a:xfrm>
              <a:off x="1156" y="2115"/>
              <a:ext cx="182" cy="135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9147" name="Line 11"/>
            <p:cNvSpPr>
              <a:spLocks noChangeShapeType="1"/>
            </p:cNvSpPr>
            <p:nvPr/>
          </p:nvSpPr>
          <p:spPr bwMode="auto">
            <a:xfrm flipV="1">
              <a:off x="1066" y="2250"/>
              <a:ext cx="272" cy="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19148" name="Oval 12"/>
            <p:cNvSpPr>
              <a:spLocks noChangeArrowheads="1"/>
            </p:cNvSpPr>
            <p:nvPr/>
          </p:nvSpPr>
          <p:spPr bwMode="auto">
            <a:xfrm>
              <a:off x="1292" y="2205"/>
              <a:ext cx="91" cy="9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19149" name="Text Box 13"/>
          <p:cNvSpPr txBox="1">
            <a:spLocks noChangeArrowheads="1"/>
          </p:cNvSpPr>
          <p:nvPr/>
        </p:nvSpPr>
        <p:spPr bwMode="auto">
          <a:xfrm>
            <a:off x="971550" y="2924175"/>
            <a:ext cx="417513" cy="4572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  <a:effectLst/>
              </a:rPr>
              <a:t>K</a:t>
            </a:r>
            <a:endParaRPr lang="en-US" altLang="ja-JP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9150" name="Text Box 14"/>
          <p:cNvSpPr txBox="1">
            <a:spLocks noChangeArrowheads="1"/>
          </p:cNvSpPr>
          <p:nvPr/>
        </p:nvSpPr>
        <p:spPr bwMode="auto">
          <a:xfrm>
            <a:off x="6516688" y="2060575"/>
            <a:ext cx="2230396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dirty="0">
                <a:solidFill>
                  <a:schemeClr val="tx1"/>
                </a:solidFill>
                <a:effectLst/>
              </a:rPr>
              <a:t>The parent of</a:t>
            </a:r>
            <a:r>
              <a:rPr lang="en-US" altLang="ja-JP" sz="2400" b="1" dirty="0">
                <a:solidFill>
                  <a:schemeClr val="accent2"/>
                </a:solidFill>
                <a:effectLst/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K</a:t>
            </a:r>
            <a:r>
              <a:rPr lang="en-US" altLang="ja-JP" sz="2400" b="1" dirty="0">
                <a:solidFill>
                  <a:schemeClr val="accent2"/>
                </a:solidFill>
                <a:effectLst/>
              </a:rPr>
              <a:t> </a:t>
            </a:r>
            <a:endParaRPr lang="ja-JP" altLang="en-US" sz="2400" b="1" dirty="0">
              <a:solidFill>
                <a:schemeClr val="accent2"/>
              </a:solidFill>
              <a:effectLst/>
            </a:endParaRPr>
          </a:p>
        </p:txBody>
      </p:sp>
      <p:sp>
        <p:nvSpPr>
          <p:cNvPr id="219152" name="Rectangle 16"/>
          <p:cNvSpPr>
            <a:spLocks noChangeArrowheads="1"/>
          </p:cNvSpPr>
          <p:nvPr/>
        </p:nvSpPr>
        <p:spPr bwMode="auto">
          <a:xfrm>
            <a:off x="539750" y="4365625"/>
            <a:ext cx="83534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Density of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K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 </a:t>
            </a:r>
            <a:r>
              <a:rPr lang="ja-JP" alt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dirty="0" err="1">
                <a:solidFill>
                  <a:schemeClr val="tx1"/>
                </a:solidFill>
                <a:effectLst/>
              </a:rPr>
              <a:t>ave.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 degree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G[K]  </a:t>
            </a:r>
            <a:r>
              <a:rPr lang="en-US" altLang="ja-JP" sz="2400" dirty="0">
                <a:solidFill>
                  <a:srgbClr val="0000FF"/>
                </a:solidFill>
                <a:effectLst/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/  (|K|-1)</a:t>
            </a:r>
          </a:p>
          <a:p>
            <a:pPr algn="l">
              <a:spcBef>
                <a:spcPct val="20000"/>
              </a:spcBef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The parent is the removal of most "sparse" vertex from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K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, thus is a pseudo clique</a:t>
            </a:r>
          </a:p>
          <a:p>
            <a:pPr algn="l">
              <a:spcBef>
                <a:spcPct val="20000"/>
              </a:spcBef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The parent is smaller than its child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　</a:t>
            </a:r>
            <a:r>
              <a:rPr lang="en-US" altLang="ja-JP" sz="2400" dirty="0">
                <a:solidFill>
                  <a:schemeClr val="tx1"/>
                </a:solidFill>
                <a:effectLst/>
              </a:rPr>
              <a:t>acyclic relation</a:t>
            </a:r>
            <a:endParaRPr lang="ja-JP" altLang="en-US" sz="2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231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4104E-6 L 0.07084 0.10497 " pathEditMode="relative" ptsTypes="AA">
                                      <p:cBhvr>
                                        <p:cTn id="18" dur="500" fill="hold"/>
                                        <p:tgtEl>
                                          <p:spTgt spid="219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04046E-6 L 0.55138 -0.00509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-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83 0.10497 L 0.61042 0.10497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219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nimBg="1"/>
      <p:bldP spid="219141" grpId="0" animBg="1"/>
      <p:bldP spid="219142" grpId="0" animBg="1"/>
      <p:bldP spid="219142" grpId="1" animBg="1"/>
      <p:bldP spid="219149" grpId="0" animBg="1"/>
      <p:bldP spid="21915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Ex. Enumeration Tree</a:t>
            </a:r>
            <a:endParaRPr lang="ja-JP" altLang="en-US" sz="3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1125538"/>
            <a:ext cx="2808288" cy="576262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/>
              <a:t>threshold </a:t>
            </a:r>
            <a:r>
              <a:rPr lang="en-US" altLang="ja-JP" sz="2400" b="1">
                <a:solidFill>
                  <a:schemeClr val="accent2"/>
                </a:solidFill>
              </a:rPr>
              <a:t>= .7</a:t>
            </a:r>
          </a:p>
        </p:txBody>
      </p:sp>
      <p:sp>
        <p:nvSpPr>
          <p:cNvPr id="319492" name="Line 4"/>
          <p:cNvSpPr>
            <a:spLocks noChangeShapeType="1"/>
          </p:cNvSpPr>
          <p:nvPr/>
        </p:nvSpPr>
        <p:spPr bwMode="auto">
          <a:xfrm>
            <a:off x="603250" y="4160838"/>
            <a:ext cx="0" cy="687387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493" name="Line 5"/>
          <p:cNvSpPr>
            <a:spLocks noChangeShapeType="1"/>
          </p:cNvSpPr>
          <p:nvPr/>
        </p:nvSpPr>
        <p:spPr bwMode="auto">
          <a:xfrm>
            <a:off x="1295400" y="4160838"/>
            <a:ext cx="0" cy="687387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494" name="Line 6"/>
          <p:cNvSpPr>
            <a:spLocks noChangeShapeType="1"/>
          </p:cNvSpPr>
          <p:nvPr/>
        </p:nvSpPr>
        <p:spPr bwMode="auto">
          <a:xfrm flipH="1">
            <a:off x="603250" y="4848225"/>
            <a:ext cx="6921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495" name="Line 7"/>
          <p:cNvSpPr>
            <a:spLocks noChangeShapeType="1"/>
          </p:cNvSpPr>
          <p:nvPr/>
        </p:nvSpPr>
        <p:spPr bwMode="auto">
          <a:xfrm flipH="1">
            <a:off x="603250" y="4160838"/>
            <a:ext cx="6921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496" name="Line 8"/>
          <p:cNvSpPr>
            <a:spLocks noChangeShapeType="1"/>
          </p:cNvSpPr>
          <p:nvPr/>
        </p:nvSpPr>
        <p:spPr bwMode="auto">
          <a:xfrm flipH="1">
            <a:off x="603250" y="4160838"/>
            <a:ext cx="692150" cy="687387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497" name="Line 9"/>
          <p:cNvSpPr>
            <a:spLocks noChangeShapeType="1"/>
          </p:cNvSpPr>
          <p:nvPr/>
        </p:nvSpPr>
        <p:spPr bwMode="auto">
          <a:xfrm>
            <a:off x="1292225" y="3471863"/>
            <a:ext cx="0" cy="687387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498" name="Line 10"/>
          <p:cNvSpPr>
            <a:spLocks noChangeShapeType="1"/>
          </p:cNvSpPr>
          <p:nvPr/>
        </p:nvSpPr>
        <p:spPr bwMode="auto">
          <a:xfrm>
            <a:off x="1984375" y="3471863"/>
            <a:ext cx="0" cy="687387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499" name="Line 11"/>
          <p:cNvSpPr>
            <a:spLocks noChangeShapeType="1"/>
          </p:cNvSpPr>
          <p:nvPr/>
        </p:nvSpPr>
        <p:spPr bwMode="auto">
          <a:xfrm flipH="1">
            <a:off x="1292225" y="4159250"/>
            <a:ext cx="6921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00" name="Line 12"/>
          <p:cNvSpPr>
            <a:spLocks noChangeShapeType="1"/>
          </p:cNvSpPr>
          <p:nvPr/>
        </p:nvSpPr>
        <p:spPr bwMode="auto">
          <a:xfrm flipH="1">
            <a:off x="1292225" y="3471863"/>
            <a:ext cx="6921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01" name="Line 13"/>
          <p:cNvSpPr>
            <a:spLocks noChangeShapeType="1"/>
          </p:cNvSpPr>
          <p:nvPr/>
        </p:nvSpPr>
        <p:spPr bwMode="auto">
          <a:xfrm flipH="1">
            <a:off x="1292225" y="4160838"/>
            <a:ext cx="692150" cy="687387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02" name="Line 14"/>
          <p:cNvSpPr>
            <a:spLocks noChangeShapeType="1"/>
          </p:cNvSpPr>
          <p:nvPr/>
        </p:nvSpPr>
        <p:spPr bwMode="auto">
          <a:xfrm flipH="1" flipV="1">
            <a:off x="1295400" y="3471863"/>
            <a:ext cx="692150" cy="6889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03" name="Oval 15"/>
          <p:cNvSpPr>
            <a:spLocks noChangeArrowheads="1"/>
          </p:cNvSpPr>
          <p:nvPr/>
        </p:nvSpPr>
        <p:spPr bwMode="auto">
          <a:xfrm>
            <a:off x="466725" y="4021138"/>
            <a:ext cx="274638" cy="27781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04" name="Oval 16"/>
          <p:cNvSpPr>
            <a:spLocks noChangeArrowheads="1"/>
          </p:cNvSpPr>
          <p:nvPr/>
        </p:nvSpPr>
        <p:spPr bwMode="auto">
          <a:xfrm>
            <a:off x="1158875" y="4021138"/>
            <a:ext cx="273050" cy="27781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05" name="Oval 17"/>
          <p:cNvSpPr>
            <a:spLocks noChangeArrowheads="1"/>
          </p:cNvSpPr>
          <p:nvPr/>
        </p:nvSpPr>
        <p:spPr bwMode="auto">
          <a:xfrm>
            <a:off x="1155700" y="4711700"/>
            <a:ext cx="273050" cy="27622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06" name="Oval 18"/>
          <p:cNvSpPr>
            <a:spLocks noChangeArrowheads="1"/>
          </p:cNvSpPr>
          <p:nvPr/>
        </p:nvSpPr>
        <p:spPr bwMode="auto">
          <a:xfrm>
            <a:off x="466725" y="4711700"/>
            <a:ext cx="274638" cy="27622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07" name="Oval 19"/>
          <p:cNvSpPr>
            <a:spLocks noChangeArrowheads="1"/>
          </p:cNvSpPr>
          <p:nvPr/>
        </p:nvSpPr>
        <p:spPr bwMode="auto">
          <a:xfrm>
            <a:off x="1843088" y="4021138"/>
            <a:ext cx="274637" cy="27781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08" name="Line 20"/>
          <p:cNvSpPr>
            <a:spLocks noChangeShapeType="1"/>
          </p:cNvSpPr>
          <p:nvPr/>
        </p:nvSpPr>
        <p:spPr bwMode="auto">
          <a:xfrm>
            <a:off x="3132138" y="328612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09" name="Line 21"/>
          <p:cNvSpPr>
            <a:spLocks noChangeShapeType="1"/>
          </p:cNvSpPr>
          <p:nvPr/>
        </p:nvSpPr>
        <p:spPr bwMode="auto">
          <a:xfrm>
            <a:off x="3490913" y="328612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0" name="Line 22"/>
          <p:cNvSpPr>
            <a:spLocks noChangeShapeType="1"/>
          </p:cNvSpPr>
          <p:nvPr/>
        </p:nvSpPr>
        <p:spPr bwMode="auto">
          <a:xfrm flipH="1">
            <a:off x="3130550" y="3644900"/>
            <a:ext cx="36036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1" name="Line 23"/>
          <p:cNvSpPr>
            <a:spLocks noChangeShapeType="1"/>
          </p:cNvSpPr>
          <p:nvPr/>
        </p:nvSpPr>
        <p:spPr bwMode="auto">
          <a:xfrm flipH="1">
            <a:off x="3130550" y="3286125"/>
            <a:ext cx="36036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2" name="Line 24"/>
          <p:cNvSpPr>
            <a:spLocks noChangeShapeType="1"/>
          </p:cNvSpPr>
          <p:nvPr/>
        </p:nvSpPr>
        <p:spPr bwMode="auto">
          <a:xfrm flipH="1">
            <a:off x="3130550" y="3286125"/>
            <a:ext cx="360363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3" name="Line 25"/>
          <p:cNvSpPr>
            <a:spLocks noChangeShapeType="1"/>
          </p:cNvSpPr>
          <p:nvPr/>
        </p:nvSpPr>
        <p:spPr bwMode="auto">
          <a:xfrm>
            <a:off x="3489325" y="292576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4" name="Line 26"/>
          <p:cNvSpPr>
            <a:spLocks noChangeShapeType="1"/>
          </p:cNvSpPr>
          <p:nvPr/>
        </p:nvSpPr>
        <p:spPr bwMode="auto">
          <a:xfrm>
            <a:off x="3849688" y="2925763"/>
            <a:ext cx="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5" name="Line 27"/>
          <p:cNvSpPr>
            <a:spLocks noChangeShapeType="1"/>
          </p:cNvSpPr>
          <p:nvPr/>
        </p:nvSpPr>
        <p:spPr bwMode="auto">
          <a:xfrm flipH="1">
            <a:off x="3489325" y="3284538"/>
            <a:ext cx="36036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6" name="Line 28"/>
          <p:cNvSpPr>
            <a:spLocks noChangeShapeType="1"/>
          </p:cNvSpPr>
          <p:nvPr/>
        </p:nvSpPr>
        <p:spPr bwMode="auto">
          <a:xfrm flipH="1">
            <a:off x="3489325" y="2925763"/>
            <a:ext cx="3603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7" name="Line 29"/>
          <p:cNvSpPr>
            <a:spLocks noChangeShapeType="1"/>
          </p:cNvSpPr>
          <p:nvPr/>
        </p:nvSpPr>
        <p:spPr bwMode="auto">
          <a:xfrm flipH="1">
            <a:off x="3489325" y="3286125"/>
            <a:ext cx="360363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8" name="Line 30"/>
          <p:cNvSpPr>
            <a:spLocks noChangeShapeType="1"/>
          </p:cNvSpPr>
          <p:nvPr/>
        </p:nvSpPr>
        <p:spPr bwMode="auto">
          <a:xfrm flipH="1" flipV="1">
            <a:off x="3490913" y="2925763"/>
            <a:ext cx="360362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19" name="Oval 31"/>
          <p:cNvSpPr>
            <a:spLocks noChangeArrowheads="1"/>
          </p:cNvSpPr>
          <p:nvPr/>
        </p:nvSpPr>
        <p:spPr bwMode="auto">
          <a:xfrm>
            <a:off x="3060700" y="3213100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20" name="Oval 32"/>
          <p:cNvSpPr>
            <a:spLocks noChangeArrowheads="1"/>
          </p:cNvSpPr>
          <p:nvPr/>
        </p:nvSpPr>
        <p:spPr bwMode="auto">
          <a:xfrm>
            <a:off x="3419475" y="3213100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21" name="Oval 33"/>
          <p:cNvSpPr>
            <a:spLocks noChangeArrowheads="1"/>
          </p:cNvSpPr>
          <p:nvPr/>
        </p:nvSpPr>
        <p:spPr bwMode="auto">
          <a:xfrm>
            <a:off x="3417888" y="3573463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22" name="Oval 34"/>
          <p:cNvSpPr>
            <a:spLocks noChangeArrowheads="1"/>
          </p:cNvSpPr>
          <p:nvPr/>
        </p:nvSpPr>
        <p:spPr bwMode="auto">
          <a:xfrm>
            <a:off x="3060700" y="3573463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23" name="Oval 35"/>
          <p:cNvSpPr>
            <a:spLocks noChangeArrowheads="1"/>
          </p:cNvSpPr>
          <p:nvPr/>
        </p:nvSpPr>
        <p:spPr bwMode="auto">
          <a:xfrm>
            <a:off x="3417888" y="2852738"/>
            <a:ext cx="142875" cy="144462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24" name="Oval 36"/>
          <p:cNvSpPr>
            <a:spLocks noChangeArrowheads="1"/>
          </p:cNvSpPr>
          <p:nvPr/>
        </p:nvSpPr>
        <p:spPr bwMode="auto">
          <a:xfrm>
            <a:off x="3778250" y="2852738"/>
            <a:ext cx="142875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25" name="Oval 37"/>
          <p:cNvSpPr>
            <a:spLocks noChangeArrowheads="1"/>
          </p:cNvSpPr>
          <p:nvPr/>
        </p:nvSpPr>
        <p:spPr bwMode="auto">
          <a:xfrm>
            <a:off x="3776663" y="3213100"/>
            <a:ext cx="142875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26" name="Line 38"/>
          <p:cNvSpPr>
            <a:spLocks noChangeShapeType="1"/>
          </p:cNvSpPr>
          <p:nvPr/>
        </p:nvSpPr>
        <p:spPr bwMode="auto">
          <a:xfrm>
            <a:off x="4352925" y="328612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27" name="Line 39"/>
          <p:cNvSpPr>
            <a:spLocks noChangeShapeType="1"/>
          </p:cNvSpPr>
          <p:nvPr/>
        </p:nvSpPr>
        <p:spPr bwMode="auto">
          <a:xfrm>
            <a:off x="4713288" y="328612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28" name="Line 40"/>
          <p:cNvSpPr>
            <a:spLocks noChangeShapeType="1"/>
          </p:cNvSpPr>
          <p:nvPr/>
        </p:nvSpPr>
        <p:spPr bwMode="auto">
          <a:xfrm flipH="1">
            <a:off x="4352925" y="3644900"/>
            <a:ext cx="36036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29" name="Line 41"/>
          <p:cNvSpPr>
            <a:spLocks noChangeShapeType="1"/>
          </p:cNvSpPr>
          <p:nvPr/>
        </p:nvSpPr>
        <p:spPr bwMode="auto">
          <a:xfrm flipH="1">
            <a:off x="4352925" y="3286125"/>
            <a:ext cx="36036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30" name="Line 42"/>
          <p:cNvSpPr>
            <a:spLocks noChangeShapeType="1"/>
          </p:cNvSpPr>
          <p:nvPr/>
        </p:nvSpPr>
        <p:spPr bwMode="auto">
          <a:xfrm flipH="1">
            <a:off x="4352925" y="3286125"/>
            <a:ext cx="360363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31" name="Line 43"/>
          <p:cNvSpPr>
            <a:spLocks noChangeShapeType="1"/>
          </p:cNvSpPr>
          <p:nvPr/>
        </p:nvSpPr>
        <p:spPr bwMode="auto">
          <a:xfrm>
            <a:off x="4711700" y="2925763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32" name="Line 44"/>
          <p:cNvSpPr>
            <a:spLocks noChangeShapeType="1"/>
          </p:cNvSpPr>
          <p:nvPr/>
        </p:nvSpPr>
        <p:spPr bwMode="auto">
          <a:xfrm>
            <a:off x="5072063" y="292576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33" name="Line 45"/>
          <p:cNvSpPr>
            <a:spLocks noChangeShapeType="1"/>
          </p:cNvSpPr>
          <p:nvPr/>
        </p:nvSpPr>
        <p:spPr bwMode="auto">
          <a:xfrm flipH="1">
            <a:off x="4711700" y="3284538"/>
            <a:ext cx="360363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34" name="Line 46"/>
          <p:cNvSpPr>
            <a:spLocks noChangeShapeType="1"/>
          </p:cNvSpPr>
          <p:nvPr/>
        </p:nvSpPr>
        <p:spPr bwMode="auto">
          <a:xfrm flipH="1">
            <a:off x="4711700" y="2925763"/>
            <a:ext cx="36036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35" name="Line 47"/>
          <p:cNvSpPr>
            <a:spLocks noChangeShapeType="1"/>
          </p:cNvSpPr>
          <p:nvPr/>
        </p:nvSpPr>
        <p:spPr bwMode="auto">
          <a:xfrm flipH="1">
            <a:off x="4711700" y="3286125"/>
            <a:ext cx="360363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36" name="Line 48"/>
          <p:cNvSpPr>
            <a:spLocks noChangeShapeType="1"/>
          </p:cNvSpPr>
          <p:nvPr/>
        </p:nvSpPr>
        <p:spPr bwMode="auto">
          <a:xfrm flipH="1" flipV="1">
            <a:off x="4713288" y="2925763"/>
            <a:ext cx="360362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37" name="Oval 49"/>
          <p:cNvSpPr>
            <a:spLocks noChangeArrowheads="1"/>
          </p:cNvSpPr>
          <p:nvPr/>
        </p:nvSpPr>
        <p:spPr bwMode="auto">
          <a:xfrm>
            <a:off x="4281488" y="3213100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38" name="Oval 50"/>
          <p:cNvSpPr>
            <a:spLocks noChangeArrowheads="1"/>
          </p:cNvSpPr>
          <p:nvPr/>
        </p:nvSpPr>
        <p:spPr bwMode="auto">
          <a:xfrm>
            <a:off x="4641850" y="3213100"/>
            <a:ext cx="142875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39" name="Oval 51"/>
          <p:cNvSpPr>
            <a:spLocks noChangeArrowheads="1"/>
          </p:cNvSpPr>
          <p:nvPr/>
        </p:nvSpPr>
        <p:spPr bwMode="auto">
          <a:xfrm>
            <a:off x="4640263" y="3573463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40" name="Oval 52"/>
          <p:cNvSpPr>
            <a:spLocks noChangeArrowheads="1"/>
          </p:cNvSpPr>
          <p:nvPr/>
        </p:nvSpPr>
        <p:spPr bwMode="auto">
          <a:xfrm>
            <a:off x="4281488" y="3573463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41" name="Oval 53"/>
          <p:cNvSpPr>
            <a:spLocks noChangeArrowheads="1"/>
          </p:cNvSpPr>
          <p:nvPr/>
        </p:nvSpPr>
        <p:spPr bwMode="auto">
          <a:xfrm>
            <a:off x="4640263" y="2852738"/>
            <a:ext cx="142875" cy="144462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42" name="Oval 54"/>
          <p:cNvSpPr>
            <a:spLocks noChangeArrowheads="1"/>
          </p:cNvSpPr>
          <p:nvPr/>
        </p:nvSpPr>
        <p:spPr bwMode="auto">
          <a:xfrm>
            <a:off x="5000625" y="2852738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43" name="Oval 55"/>
          <p:cNvSpPr>
            <a:spLocks noChangeArrowheads="1"/>
          </p:cNvSpPr>
          <p:nvPr/>
        </p:nvSpPr>
        <p:spPr bwMode="auto">
          <a:xfrm>
            <a:off x="4999038" y="3213100"/>
            <a:ext cx="142875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44" name="Line 56"/>
          <p:cNvSpPr>
            <a:spLocks noChangeShapeType="1"/>
          </p:cNvSpPr>
          <p:nvPr/>
        </p:nvSpPr>
        <p:spPr bwMode="auto">
          <a:xfrm>
            <a:off x="5510213" y="328771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45" name="Line 57"/>
          <p:cNvSpPr>
            <a:spLocks noChangeShapeType="1"/>
          </p:cNvSpPr>
          <p:nvPr/>
        </p:nvSpPr>
        <p:spPr bwMode="auto">
          <a:xfrm>
            <a:off x="5870575" y="3287713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46" name="Line 58"/>
          <p:cNvSpPr>
            <a:spLocks noChangeShapeType="1"/>
          </p:cNvSpPr>
          <p:nvPr/>
        </p:nvSpPr>
        <p:spPr bwMode="auto">
          <a:xfrm flipH="1">
            <a:off x="5510213" y="3646488"/>
            <a:ext cx="360362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47" name="Line 59"/>
          <p:cNvSpPr>
            <a:spLocks noChangeShapeType="1"/>
          </p:cNvSpPr>
          <p:nvPr/>
        </p:nvSpPr>
        <p:spPr bwMode="auto">
          <a:xfrm flipH="1">
            <a:off x="5510213" y="3287713"/>
            <a:ext cx="360362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48" name="Line 60"/>
          <p:cNvSpPr>
            <a:spLocks noChangeShapeType="1"/>
          </p:cNvSpPr>
          <p:nvPr/>
        </p:nvSpPr>
        <p:spPr bwMode="auto">
          <a:xfrm flipH="1">
            <a:off x="5510213" y="3287713"/>
            <a:ext cx="360362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49" name="Line 61"/>
          <p:cNvSpPr>
            <a:spLocks noChangeShapeType="1"/>
          </p:cNvSpPr>
          <p:nvPr/>
        </p:nvSpPr>
        <p:spPr bwMode="auto">
          <a:xfrm>
            <a:off x="5868988" y="292735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50" name="Line 62"/>
          <p:cNvSpPr>
            <a:spLocks noChangeShapeType="1"/>
          </p:cNvSpPr>
          <p:nvPr/>
        </p:nvSpPr>
        <p:spPr bwMode="auto">
          <a:xfrm>
            <a:off x="6229350" y="292735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51" name="Line 63"/>
          <p:cNvSpPr>
            <a:spLocks noChangeShapeType="1"/>
          </p:cNvSpPr>
          <p:nvPr/>
        </p:nvSpPr>
        <p:spPr bwMode="auto">
          <a:xfrm flipH="1">
            <a:off x="5868988" y="3286125"/>
            <a:ext cx="3603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52" name="Line 64"/>
          <p:cNvSpPr>
            <a:spLocks noChangeShapeType="1"/>
          </p:cNvSpPr>
          <p:nvPr/>
        </p:nvSpPr>
        <p:spPr bwMode="auto">
          <a:xfrm flipH="1">
            <a:off x="5868988" y="2927350"/>
            <a:ext cx="360362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53" name="Line 65"/>
          <p:cNvSpPr>
            <a:spLocks noChangeShapeType="1"/>
          </p:cNvSpPr>
          <p:nvPr/>
        </p:nvSpPr>
        <p:spPr bwMode="auto">
          <a:xfrm flipH="1">
            <a:off x="5868988" y="3287713"/>
            <a:ext cx="360362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54" name="Line 66"/>
          <p:cNvSpPr>
            <a:spLocks noChangeShapeType="1"/>
          </p:cNvSpPr>
          <p:nvPr/>
        </p:nvSpPr>
        <p:spPr bwMode="auto">
          <a:xfrm flipH="1" flipV="1">
            <a:off x="5870575" y="2927350"/>
            <a:ext cx="360363" cy="36036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55" name="Oval 67"/>
          <p:cNvSpPr>
            <a:spLocks noChangeArrowheads="1"/>
          </p:cNvSpPr>
          <p:nvPr/>
        </p:nvSpPr>
        <p:spPr bwMode="auto">
          <a:xfrm>
            <a:off x="5438775" y="3214688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56" name="Oval 68"/>
          <p:cNvSpPr>
            <a:spLocks noChangeArrowheads="1"/>
          </p:cNvSpPr>
          <p:nvPr/>
        </p:nvSpPr>
        <p:spPr bwMode="auto">
          <a:xfrm>
            <a:off x="5799138" y="3214688"/>
            <a:ext cx="142875" cy="144462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57" name="Oval 69"/>
          <p:cNvSpPr>
            <a:spLocks noChangeArrowheads="1"/>
          </p:cNvSpPr>
          <p:nvPr/>
        </p:nvSpPr>
        <p:spPr bwMode="auto">
          <a:xfrm>
            <a:off x="5797550" y="3575050"/>
            <a:ext cx="142875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58" name="Oval 70"/>
          <p:cNvSpPr>
            <a:spLocks noChangeArrowheads="1"/>
          </p:cNvSpPr>
          <p:nvPr/>
        </p:nvSpPr>
        <p:spPr bwMode="auto">
          <a:xfrm>
            <a:off x="5438775" y="3575050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59" name="Oval 71"/>
          <p:cNvSpPr>
            <a:spLocks noChangeArrowheads="1"/>
          </p:cNvSpPr>
          <p:nvPr/>
        </p:nvSpPr>
        <p:spPr bwMode="auto">
          <a:xfrm>
            <a:off x="5797550" y="2854325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60" name="Oval 72"/>
          <p:cNvSpPr>
            <a:spLocks noChangeArrowheads="1"/>
          </p:cNvSpPr>
          <p:nvPr/>
        </p:nvSpPr>
        <p:spPr bwMode="auto">
          <a:xfrm>
            <a:off x="6157913" y="2854325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61" name="Oval 73"/>
          <p:cNvSpPr>
            <a:spLocks noChangeArrowheads="1"/>
          </p:cNvSpPr>
          <p:nvPr/>
        </p:nvSpPr>
        <p:spPr bwMode="auto">
          <a:xfrm>
            <a:off x="6156325" y="3214688"/>
            <a:ext cx="142875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81" name="Line 93"/>
          <p:cNvSpPr>
            <a:spLocks noChangeShapeType="1"/>
          </p:cNvSpPr>
          <p:nvPr/>
        </p:nvSpPr>
        <p:spPr bwMode="auto">
          <a:xfrm>
            <a:off x="6732588" y="328612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82" name="Line 94"/>
          <p:cNvSpPr>
            <a:spLocks noChangeShapeType="1"/>
          </p:cNvSpPr>
          <p:nvPr/>
        </p:nvSpPr>
        <p:spPr bwMode="auto">
          <a:xfrm>
            <a:off x="7094538" y="3286125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83" name="Line 95"/>
          <p:cNvSpPr>
            <a:spLocks noChangeShapeType="1"/>
          </p:cNvSpPr>
          <p:nvPr/>
        </p:nvSpPr>
        <p:spPr bwMode="auto">
          <a:xfrm flipH="1">
            <a:off x="6732588" y="3644900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84" name="Line 96"/>
          <p:cNvSpPr>
            <a:spLocks noChangeShapeType="1"/>
          </p:cNvSpPr>
          <p:nvPr/>
        </p:nvSpPr>
        <p:spPr bwMode="auto">
          <a:xfrm flipH="1">
            <a:off x="6732588" y="3286125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85" name="Line 97"/>
          <p:cNvSpPr>
            <a:spLocks noChangeShapeType="1"/>
          </p:cNvSpPr>
          <p:nvPr/>
        </p:nvSpPr>
        <p:spPr bwMode="auto">
          <a:xfrm flipH="1">
            <a:off x="6732588" y="3286125"/>
            <a:ext cx="361950" cy="35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86" name="Line 98"/>
          <p:cNvSpPr>
            <a:spLocks noChangeShapeType="1"/>
          </p:cNvSpPr>
          <p:nvPr/>
        </p:nvSpPr>
        <p:spPr bwMode="auto">
          <a:xfrm>
            <a:off x="7091363" y="292735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87" name="Line 99"/>
          <p:cNvSpPr>
            <a:spLocks noChangeShapeType="1"/>
          </p:cNvSpPr>
          <p:nvPr/>
        </p:nvSpPr>
        <p:spPr bwMode="auto">
          <a:xfrm>
            <a:off x="7453313" y="292735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88" name="Line 100"/>
          <p:cNvSpPr>
            <a:spLocks noChangeShapeType="1"/>
          </p:cNvSpPr>
          <p:nvPr/>
        </p:nvSpPr>
        <p:spPr bwMode="auto">
          <a:xfrm flipH="1">
            <a:off x="7091363" y="3286125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89" name="Line 101"/>
          <p:cNvSpPr>
            <a:spLocks noChangeShapeType="1"/>
          </p:cNvSpPr>
          <p:nvPr/>
        </p:nvSpPr>
        <p:spPr bwMode="auto">
          <a:xfrm flipH="1">
            <a:off x="7091363" y="2927350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90" name="Line 102"/>
          <p:cNvSpPr>
            <a:spLocks noChangeShapeType="1"/>
          </p:cNvSpPr>
          <p:nvPr/>
        </p:nvSpPr>
        <p:spPr bwMode="auto">
          <a:xfrm flipH="1">
            <a:off x="7091363" y="3286125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91" name="Line 103"/>
          <p:cNvSpPr>
            <a:spLocks noChangeShapeType="1"/>
          </p:cNvSpPr>
          <p:nvPr/>
        </p:nvSpPr>
        <p:spPr bwMode="auto">
          <a:xfrm flipH="1" flipV="1">
            <a:off x="7094538" y="2927350"/>
            <a:ext cx="360362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592" name="Oval 104"/>
          <p:cNvSpPr>
            <a:spLocks noChangeArrowheads="1"/>
          </p:cNvSpPr>
          <p:nvPr/>
        </p:nvSpPr>
        <p:spPr bwMode="auto">
          <a:xfrm>
            <a:off x="6661150" y="3214688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93" name="Oval 105"/>
          <p:cNvSpPr>
            <a:spLocks noChangeArrowheads="1"/>
          </p:cNvSpPr>
          <p:nvPr/>
        </p:nvSpPr>
        <p:spPr bwMode="auto">
          <a:xfrm>
            <a:off x="7021513" y="3214688"/>
            <a:ext cx="144462" cy="1428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94" name="Oval 106"/>
          <p:cNvSpPr>
            <a:spLocks noChangeArrowheads="1"/>
          </p:cNvSpPr>
          <p:nvPr/>
        </p:nvSpPr>
        <p:spPr bwMode="auto">
          <a:xfrm>
            <a:off x="7019925" y="3573463"/>
            <a:ext cx="144463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95" name="Oval 107"/>
          <p:cNvSpPr>
            <a:spLocks noChangeArrowheads="1"/>
          </p:cNvSpPr>
          <p:nvPr/>
        </p:nvSpPr>
        <p:spPr bwMode="auto">
          <a:xfrm>
            <a:off x="6661150" y="3573463"/>
            <a:ext cx="142875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96" name="Oval 108"/>
          <p:cNvSpPr>
            <a:spLocks noChangeArrowheads="1"/>
          </p:cNvSpPr>
          <p:nvPr/>
        </p:nvSpPr>
        <p:spPr bwMode="auto">
          <a:xfrm>
            <a:off x="7019925" y="2854325"/>
            <a:ext cx="144463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97" name="Oval 109"/>
          <p:cNvSpPr>
            <a:spLocks noChangeArrowheads="1"/>
          </p:cNvSpPr>
          <p:nvPr/>
        </p:nvSpPr>
        <p:spPr bwMode="auto">
          <a:xfrm>
            <a:off x="7381875" y="2854325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98" name="Oval 110"/>
          <p:cNvSpPr>
            <a:spLocks noChangeArrowheads="1"/>
          </p:cNvSpPr>
          <p:nvPr/>
        </p:nvSpPr>
        <p:spPr bwMode="auto">
          <a:xfrm>
            <a:off x="7380288" y="3214688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599" name="Line 111"/>
          <p:cNvSpPr>
            <a:spLocks noChangeShapeType="1"/>
          </p:cNvSpPr>
          <p:nvPr/>
        </p:nvSpPr>
        <p:spPr bwMode="auto">
          <a:xfrm>
            <a:off x="7954963" y="3286125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0" name="Line 112"/>
          <p:cNvSpPr>
            <a:spLocks noChangeShapeType="1"/>
          </p:cNvSpPr>
          <p:nvPr/>
        </p:nvSpPr>
        <p:spPr bwMode="auto">
          <a:xfrm>
            <a:off x="8316913" y="328612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1" name="Line 113"/>
          <p:cNvSpPr>
            <a:spLocks noChangeShapeType="1"/>
          </p:cNvSpPr>
          <p:nvPr/>
        </p:nvSpPr>
        <p:spPr bwMode="auto">
          <a:xfrm flipH="1">
            <a:off x="7954963" y="3644900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2" name="Line 114"/>
          <p:cNvSpPr>
            <a:spLocks noChangeShapeType="1"/>
          </p:cNvSpPr>
          <p:nvPr/>
        </p:nvSpPr>
        <p:spPr bwMode="auto">
          <a:xfrm flipH="1">
            <a:off x="7954963" y="3286125"/>
            <a:ext cx="361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3" name="Line 115"/>
          <p:cNvSpPr>
            <a:spLocks noChangeShapeType="1"/>
          </p:cNvSpPr>
          <p:nvPr/>
        </p:nvSpPr>
        <p:spPr bwMode="auto">
          <a:xfrm flipH="1">
            <a:off x="7954963" y="3286125"/>
            <a:ext cx="36195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4" name="Line 116"/>
          <p:cNvSpPr>
            <a:spLocks noChangeShapeType="1"/>
          </p:cNvSpPr>
          <p:nvPr/>
        </p:nvSpPr>
        <p:spPr bwMode="auto">
          <a:xfrm>
            <a:off x="8313738" y="292735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5" name="Line 117"/>
          <p:cNvSpPr>
            <a:spLocks noChangeShapeType="1"/>
          </p:cNvSpPr>
          <p:nvPr/>
        </p:nvSpPr>
        <p:spPr bwMode="auto">
          <a:xfrm>
            <a:off x="8675688" y="292735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6" name="Line 118"/>
          <p:cNvSpPr>
            <a:spLocks noChangeShapeType="1"/>
          </p:cNvSpPr>
          <p:nvPr/>
        </p:nvSpPr>
        <p:spPr bwMode="auto">
          <a:xfrm flipH="1">
            <a:off x="8313738" y="3286125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7" name="Line 119"/>
          <p:cNvSpPr>
            <a:spLocks noChangeShapeType="1"/>
          </p:cNvSpPr>
          <p:nvPr/>
        </p:nvSpPr>
        <p:spPr bwMode="auto">
          <a:xfrm flipH="1">
            <a:off x="8313738" y="2927350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8" name="Line 120"/>
          <p:cNvSpPr>
            <a:spLocks noChangeShapeType="1"/>
          </p:cNvSpPr>
          <p:nvPr/>
        </p:nvSpPr>
        <p:spPr bwMode="auto">
          <a:xfrm flipH="1">
            <a:off x="8313738" y="3286125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09" name="Line 121"/>
          <p:cNvSpPr>
            <a:spLocks noChangeShapeType="1"/>
          </p:cNvSpPr>
          <p:nvPr/>
        </p:nvSpPr>
        <p:spPr bwMode="auto">
          <a:xfrm flipH="1" flipV="1">
            <a:off x="8316913" y="2927350"/>
            <a:ext cx="360362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10" name="Oval 122"/>
          <p:cNvSpPr>
            <a:spLocks noChangeArrowheads="1"/>
          </p:cNvSpPr>
          <p:nvPr/>
        </p:nvSpPr>
        <p:spPr bwMode="auto">
          <a:xfrm>
            <a:off x="7883525" y="3214688"/>
            <a:ext cx="142875" cy="1428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11" name="Oval 123"/>
          <p:cNvSpPr>
            <a:spLocks noChangeArrowheads="1"/>
          </p:cNvSpPr>
          <p:nvPr/>
        </p:nvSpPr>
        <p:spPr bwMode="auto">
          <a:xfrm>
            <a:off x="8243888" y="3214688"/>
            <a:ext cx="144462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12" name="Oval 124"/>
          <p:cNvSpPr>
            <a:spLocks noChangeArrowheads="1"/>
          </p:cNvSpPr>
          <p:nvPr/>
        </p:nvSpPr>
        <p:spPr bwMode="auto">
          <a:xfrm>
            <a:off x="8242300" y="3573463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13" name="Oval 125"/>
          <p:cNvSpPr>
            <a:spLocks noChangeArrowheads="1"/>
          </p:cNvSpPr>
          <p:nvPr/>
        </p:nvSpPr>
        <p:spPr bwMode="auto">
          <a:xfrm>
            <a:off x="7883525" y="3573463"/>
            <a:ext cx="142875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14" name="Oval 126"/>
          <p:cNvSpPr>
            <a:spLocks noChangeArrowheads="1"/>
          </p:cNvSpPr>
          <p:nvPr/>
        </p:nvSpPr>
        <p:spPr bwMode="auto">
          <a:xfrm>
            <a:off x="8242300" y="2854325"/>
            <a:ext cx="144463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15" name="Oval 127"/>
          <p:cNvSpPr>
            <a:spLocks noChangeArrowheads="1"/>
          </p:cNvSpPr>
          <p:nvPr/>
        </p:nvSpPr>
        <p:spPr bwMode="auto">
          <a:xfrm>
            <a:off x="8604250" y="2854325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16" name="Oval 128"/>
          <p:cNvSpPr>
            <a:spLocks noChangeArrowheads="1"/>
          </p:cNvSpPr>
          <p:nvPr/>
        </p:nvSpPr>
        <p:spPr bwMode="auto">
          <a:xfrm>
            <a:off x="8602663" y="3214688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17" name="Oval 129"/>
          <p:cNvSpPr>
            <a:spLocks noChangeArrowheads="1"/>
          </p:cNvSpPr>
          <p:nvPr/>
        </p:nvSpPr>
        <p:spPr bwMode="auto">
          <a:xfrm>
            <a:off x="1163638" y="3332163"/>
            <a:ext cx="273050" cy="27781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18" name="Oval 130"/>
          <p:cNvSpPr>
            <a:spLocks noChangeArrowheads="1"/>
          </p:cNvSpPr>
          <p:nvPr/>
        </p:nvSpPr>
        <p:spPr bwMode="auto">
          <a:xfrm>
            <a:off x="1847850" y="3332163"/>
            <a:ext cx="274638" cy="27781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19" name="Text Box 131"/>
          <p:cNvSpPr txBox="1">
            <a:spLocks noChangeArrowheads="1"/>
          </p:cNvSpPr>
          <p:nvPr/>
        </p:nvSpPr>
        <p:spPr bwMode="auto">
          <a:xfrm>
            <a:off x="898525" y="3043238"/>
            <a:ext cx="3333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sp>
        <p:nvSpPr>
          <p:cNvPr id="319620" name="Text Box 132"/>
          <p:cNvSpPr txBox="1">
            <a:spLocks noChangeArrowheads="1"/>
          </p:cNvSpPr>
          <p:nvPr/>
        </p:nvSpPr>
        <p:spPr bwMode="auto">
          <a:xfrm>
            <a:off x="2078038" y="3043238"/>
            <a:ext cx="3333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319621" name="Text Box 133"/>
          <p:cNvSpPr txBox="1">
            <a:spLocks noChangeArrowheads="1"/>
          </p:cNvSpPr>
          <p:nvPr/>
        </p:nvSpPr>
        <p:spPr bwMode="auto">
          <a:xfrm>
            <a:off x="898525" y="3690938"/>
            <a:ext cx="3333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319622" name="Text Box 134"/>
          <p:cNvSpPr txBox="1">
            <a:spLocks noChangeArrowheads="1"/>
          </p:cNvSpPr>
          <p:nvPr/>
        </p:nvSpPr>
        <p:spPr bwMode="auto">
          <a:xfrm>
            <a:off x="2078038" y="3690938"/>
            <a:ext cx="3333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319623" name="Text Box 135"/>
          <p:cNvSpPr txBox="1">
            <a:spLocks noChangeArrowheads="1"/>
          </p:cNvSpPr>
          <p:nvPr/>
        </p:nvSpPr>
        <p:spPr bwMode="auto">
          <a:xfrm>
            <a:off x="250825" y="3690938"/>
            <a:ext cx="3333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319624" name="Text Box 136"/>
          <p:cNvSpPr txBox="1">
            <a:spLocks noChangeArrowheads="1"/>
          </p:cNvSpPr>
          <p:nvPr/>
        </p:nvSpPr>
        <p:spPr bwMode="auto">
          <a:xfrm>
            <a:off x="1357313" y="4772025"/>
            <a:ext cx="3333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319625" name="Text Box 137"/>
          <p:cNvSpPr txBox="1">
            <a:spLocks noChangeArrowheads="1"/>
          </p:cNvSpPr>
          <p:nvPr/>
        </p:nvSpPr>
        <p:spPr bwMode="auto">
          <a:xfrm>
            <a:off x="709613" y="4772025"/>
            <a:ext cx="3333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319626" name="Line 138"/>
          <p:cNvSpPr>
            <a:spLocks noChangeShapeType="1"/>
          </p:cNvSpPr>
          <p:nvPr/>
        </p:nvSpPr>
        <p:spPr bwMode="auto">
          <a:xfrm>
            <a:off x="3633788" y="47259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27" name="Line 139"/>
          <p:cNvSpPr>
            <a:spLocks noChangeShapeType="1"/>
          </p:cNvSpPr>
          <p:nvPr/>
        </p:nvSpPr>
        <p:spPr bwMode="auto">
          <a:xfrm>
            <a:off x="3995738" y="47259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28" name="Line 140"/>
          <p:cNvSpPr>
            <a:spLocks noChangeShapeType="1"/>
          </p:cNvSpPr>
          <p:nvPr/>
        </p:nvSpPr>
        <p:spPr bwMode="auto">
          <a:xfrm flipH="1">
            <a:off x="3633788" y="508476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29" name="Line 141"/>
          <p:cNvSpPr>
            <a:spLocks noChangeShapeType="1"/>
          </p:cNvSpPr>
          <p:nvPr/>
        </p:nvSpPr>
        <p:spPr bwMode="auto">
          <a:xfrm flipH="1">
            <a:off x="3633788" y="4725988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30" name="Line 142"/>
          <p:cNvSpPr>
            <a:spLocks noChangeShapeType="1"/>
          </p:cNvSpPr>
          <p:nvPr/>
        </p:nvSpPr>
        <p:spPr bwMode="auto">
          <a:xfrm flipH="1">
            <a:off x="3633788" y="4725988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31" name="Line 143"/>
          <p:cNvSpPr>
            <a:spLocks noChangeShapeType="1"/>
          </p:cNvSpPr>
          <p:nvPr/>
        </p:nvSpPr>
        <p:spPr bwMode="auto">
          <a:xfrm>
            <a:off x="3992563" y="4367213"/>
            <a:ext cx="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32" name="Line 144"/>
          <p:cNvSpPr>
            <a:spLocks noChangeShapeType="1"/>
          </p:cNvSpPr>
          <p:nvPr/>
        </p:nvSpPr>
        <p:spPr bwMode="auto">
          <a:xfrm>
            <a:off x="4354513" y="4367213"/>
            <a:ext cx="0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33" name="Line 145"/>
          <p:cNvSpPr>
            <a:spLocks noChangeShapeType="1"/>
          </p:cNvSpPr>
          <p:nvPr/>
        </p:nvSpPr>
        <p:spPr bwMode="auto">
          <a:xfrm flipH="1">
            <a:off x="3992563" y="4725988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34" name="Line 146"/>
          <p:cNvSpPr>
            <a:spLocks noChangeShapeType="1"/>
          </p:cNvSpPr>
          <p:nvPr/>
        </p:nvSpPr>
        <p:spPr bwMode="auto">
          <a:xfrm flipH="1">
            <a:off x="3992563" y="4367213"/>
            <a:ext cx="36195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35" name="Line 147"/>
          <p:cNvSpPr>
            <a:spLocks noChangeShapeType="1"/>
          </p:cNvSpPr>
          <p:nvPr/>
        </p:nvSpPr>
        <p:spPr bwMode="auto">
          <a:xfrm flipH="1">
            <a:off x="3992563" y="4725988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36" name="Line 148"/>
          <p:cNvSpPr>
            <a:spLocks noChangeShapeType="1"/>
          </p:cNvSpPr>
          <p:nvPr/>
        </p:nvSpPr>
        <p:spPr bwMode="auto">
          <a:xfrm flipH="1" flipV="1">
            <a:off x="3995738" y="4367213"/>
            <a:ext cx="360362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37" name="Oval 149"/>
          <p:cNvSpPr>
            <a:spLocks noChangeArrowheads="1"/>
          </p:cNvSpPr>
          <p:nvPr/>
        </p:nvSpPr>
        <p:spPr bwMode="auto">
          <a:xfrm>
            <a:off x="3562350" y="4654550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38" name="Oval 150"/>
          <p:cNvSpPr>
            <a:spLocks noChangeArrowheads="1"/>
          </p:cNvSpPr>
          <p:nvPr/>
        </p:nvSpPr>
        <p:spPr bwMode="auto">
          <a:xfrm>
            <a:off x="3922713" y="4654550"/>
            <a:ext cx="144462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39" name="Oval 151"/>
          <p:cNvSpPr>
            <a:spLocks noChangeArrowheads="1"/>
          </p:cNvSpPr>
          <p:nvPr/>
        </p:nvSpPr>
        <p:spPr bwMode="auto">
          <a:xfrm>
            <a:off x="3921125" y="5013325"/>
            <a:ext cx="144463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40" name="Oval 152"/>
          <p:cNvSpPr>
            <a:spLocks noChangeArrowheads="1"/>
          </p:cNvSpPr>
          <p:nvPr/>
        </p:nvSpPr>
        <p:spPr bwMode="auto">
          <a:xfrm>
            <a:off x="3562350" y="5013325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41" name="Oval 153"/>
          <p:cNvSpPr>
            <a:spLocks noChangeArrowheads="1"/>
          </p:cNvSpPr>
          <p:nvPr/>
        </p:nvSpPr>
        <p:spPr bwMode="auto">
          <a:xfrm>
            <a:off x="3921125" y="4294188"/>
            <a:ext cx="144463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42" name="Oval 154"/>
          <p:cNvSpPr>
            <a:spLocks noChangeArrowheads="1"/>
          </p:cNvSpPr>
          <p:nvPr/>
        </p:nvSpPr>
        <p:spPr bwMode="auto">
          <a:xfrm>
            <a:off x="4283075" y="4294188"/>
            <a:ext cx="142875" cy="144462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43" name="Oval 155"/>
          <p:cNvSpPr>
            <a:spLocks noChangeArrowheads="1"/>
          </p:cNvSpPr>
          <p:nvPr/>
        </p:nvSpPr>
        <p:spPr bwMode="auto">
          <a:xfrm>
            <a:off x="4281488" y="4654550"/>
            <a:ext cx="142875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44" name="Line 156"/>
          <p:cNvSpPr>
            <a:spLocks noChangeShapeType="1"/>
          </p:cNvSpPr>
          <p:nvPr/>
        </p:nvSpPr>
        <p:spPr bwMode="auto">
          <a:xfrm>
            <a:off x="7092950" y="616585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45" name="Line 157"/>
          <p:cNvSpPr>
            <a:spLocks noChangeShapeType="1"/>
          </p:cNvSpPr>
          <p:nvPr/>
        </p:nvSpPr>
        <p:spPr bwMode="auto">
          <a:xfrm>
            <a:off x="7454900" y="6165850"/>
            <a:ext cx="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46" name="Line 158"/>
          <p:cNvSpPr>
            <a:spLocks noChangeShapeType="1"/>
          </p:cNvSpPr>
          <p:nvPr/>
        </p:nvSpPr>
        <p:spPr bwMode="auto">
          <a:xfrm flipH="1">
            <a:off x="7092950" y="6524625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47" name="Line 159"/>
          <p:cNvSpPr>
            <a:spLocks noChangeShapeType="1"/>
          </p:cNvSpPr>
          <p:nvPr/>
        </p:nvSpPr>
        <p:spPr bwMode="auto">
          <a:xfrm flipH="1">
            <a:off x="7092950" y="6165850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48" name="Line 160"/>
          <p:cNvSpPr>
            <a:spLocks noChangeShapeType="1"/>
          </p:cNvSpPr>
          <p:nvPr/>
        </p:nvSpPr>
        <p:spPr bwMode="auto">
          <a:xfrm flipH="1">
            <a:off x="7092950" y="6165850"/>
            <a:ext cx="36195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49" name="Line 161"/>
          <p:cNvSpPr>
            <a:spLocks noChangeShapeType="1"/>
          </p:cNvSpPr>
          <p:nvPr/>
        </p:nvSpPr>
        <p:spPr bwMode="auto">
          <a:xfrm>
            <a:off x="7451725" y="5807075"/>
            <a:ext cx="0" cy="3587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50" name="Line 162"/>
          <p:cNvSpPr>
            <a:spLocks noChangeShapeType="1"/>
          </p:cNvSpPr>
          <p:nvPr/>
        </p:nvSpPr>
        <p:spPr bwMode="auto">
          <a:xfrm>
            <a:off x="7813675" y="580707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51" name="Line 163"/>
          <p:cNvSpPr>
            <a:spLocks noChangeShapeType="1"/>
          </p:cNvSpPr>
          <p:nvPr/>
        </p:nvSpPr>
        <p:spPr bwMode="auto">
          <a:xfrm flipH="1">
            <a:off x="7451725" y="6165850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52" name="Line 164"/>
          <p:cNvSpPr>
            <a:spLocks noChangeShapeType="1"/>
          </p:cNvSpPr>
          <p:nvPr/>
        </p:nvSpPr>
        <p:spPr bwMode="auto">
          <a:xfrm flipH="1">
            <a:off x="7451725" y="5807075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53" name="Line 165"/>
          <p:cNvSpPr>
            <a:spLocks noChangeShapeType="1"/>
          </p:cNvSpPr>
          <p:nvPr/>
        </p:nvSpPr>
        <p:spPr bwMode="auto">
          <a:xfrm flipH="1">
            <a:off x="7451725" y="6165850"/>
            <a:ext cx="36195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54" name="Line 166"/>
          <p:cNvSpPr>
            <a:spLocks noChangeShapeType="1"/>
          </p:cNvSpPr>
          <p:nvPr/>
        </p:nvSpPr>
        <p:spPr bwMode="auto">
          <a:xfrm flipH="1" flipV="1">
            <a:off x="7454900" y="5807075"/>
            <a:ext cx="360363" cy="3587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55" name="Oval 167"/>
          <p:cNvSpPr>
            <a:spLocks noChangeArrowheads="1"/>
          </p:cNvSpPr>
          <p:nvPr/>
        </p:nvSpPr>
        <p:spPr bwMode="auto">
          <a:xfrm>
            <a:off x="7021513" y="6094413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56" name="Oval 168"/>
          <p:cNvSpPr>
            <a:spLocks noChangeArrowheads="1"/>
          </p:cNvSpPr>
          <p:nvPr/>
        </p:nvSpPr>
        <p:spPr bwMode="auto">
          <a:xfrm>
            <a:off x="7381875" y="6094413"/>
            <a:ext cx="144463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57" name="Oval 169"/>
          <p:cNvSpPr>
            <a:spLocks noChangeArrowheads="1"/>
          </p:cNvSpPr>
          <p:nvPr/>
        </p:nvSpPr>
        <p:spPr bwMode="auto">
          <a:xfrm>
            <a:off x="7380288" y="6453188"/>
            <a:ext cx="144462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58" name="Oval 170"/>
          <p:cNvSpPr>
            <a:spLocks noChangeArrowheads="1"/>
          </p:cNvSpPr>
          <p:nvPr/>
        </p:nvSpPr>
        <p:spPr bwMode="auto">
          <a:xfrm>
            <a:off x="7021513" y="6453188"/>
            <a:ext cx="142875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59" name="Oval 171"/>
          <p:cNvSpPr>
            <a:spLocks noChangeArrowheads="1"/>
          </p:cNvSpPr>
          <p:nvPr/>
        </p:nvSpPr>
        <p:spPr bwMode="auto">
          <a:xfrm>
            <a:off x="7380288" y="5734050"/>
            <a:ext cx="144462" cy="14446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60" name="Oval 172"/>
          <p:cNvSpPr>
            <a:spLocks noChangeArrowheads="1"/>
          </p:cNvSpPr>
          <p:nvPr/>
        </p:nvSpPr>
        <p:spPr bwMode="auto">
          <a:xfrm>
            <a:off x="7742238" y="5734050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61" name="Oval 173"/>
          <p:cNvSpPr>
            <a:spLocks noChangeArrowheads="1"/>
          </p:cNvSpPr>
          <p:nvPr/>
        </p:nvSpPr>
        <p:spPr bwMode="auto">
          <a:xfrm>
            <a:off x="7740650" y="6094413"/>
            <a:ext cx="142875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62" name="Line 174"/>
          <p:cNvSpPr>
            <a:spLocks noChangeShapeType="1"/>
          </p:cNvSpPr>
          <p:nvPr/>
        </p:nvSpPr>
        <p:spPr bwMode="auto">
          <a:xfrm>
            <a:off x="5003800" y="47259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63" name="Line 175"/>
          <p:cNvSpPr>
            <a:spLocks noChangeShapeType="1"/>
          </p:cNvSpPr>
          <p:nvPr/>
        </p:nvSpPr>
        <p:spPr bwMode="auto">
          <a:xfrm>
            <a:off x="5365750" y="4725988"/>
            <a:ext cx="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64" name="Line 176"/>
          <p:cNvSpPr>
            <a:spLocks noChangeShapeType="1"/>
          </p:cNvSpPr>
          <p:nvPr/>
        </p:nvSpPr>
        <p:spPr bwMode="auto">
          <a:xfrm flipH="1">
            <a:off x="5003800" y="508476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65" name="Line 177"/>
          <p:cNvSpPr>
            <a:spLocks noChangeShapeType="1"/>
          </p:cNvSpPr>
          <p:nvPr/>
        </p:nvSpPr>
        <p:spPr bwMode="auto">
          <a:xfrm flipH="1">
            <a:off x="5003800" y="4725988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66" name="Line 178"/>
          <p:cNvSpPr>
            <a:spLocks noChangeShapeType="1"/>
          </p:cNvSpPr>
          <p:nvPr/>
        </p:nvSpPr>
        <p:spPr bwMode="auto">
          <a:xfrm flipH="1">
            <a:off x="5003800" y="4725988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67" name="Line 179"/>
          <p:cNvSpPr>
            <a:spLocks noChangeShapeType="1"/>
          </p:cNvSpPr>
          <p:nvPr/>
        </p:nvSpPr>
        <p:spPr bwMode="auto">
          <a:xfrm>
            <a:off x="5362575" y="4367213"/>
            <a:ext cx="0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68" name="Line 180"/>
          <p:cNvSpPr>
            <a:spLocks noChangeShapeType="1"/>
          </p:cNvSpPr>
          <p:nvPr/>
        </p:nvSpPr>
        <p:spPr bwMode="auto">
          <a:xfrm>
            <a:off x="5724525" y="436721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69" name="Line 181"/>
          <p:cNvSpPr>
            <a:spLocks noChangeShapeType="1"/>
          </p:cNvSpPr>
          <p:nvPr/>
        </p:nvSpPr>
        <p:spPr bwMode="auto">
          <a:xfrm flipH="1">
            <a:off x="5362575" y="4725988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70" name="Line 182"/>
          <p:cNvSpPr>
            <a:spLocks noChangeShapeType="1"/>
          </p:cNvSpPr>
          <p:nvPr/>
        </p:nvSpPr>
        <p:spPr bwMode="auto">
          <a:xfrm flipH="1">
            <a:off x="5362575" y="436721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71" name="Line 183"/>
          <p:cNvSpPr>
            <a:spLocks noChangeShapeType="1"/>
          </p:cNvSpPr>
          <p:nvPr/>
        </p:nvSpPr>
        <p:spPr bwMode="auto">
          <a:xfrm flipH="1">
            <a:off x="5362575" y="4725988"/>
            <a:ext cx="36195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72" name="Line 184"/>
          <p:cNvSpPr>
            <a:spLocks noChangeShapeType="1"/>
          </p:cNvSpPr>
          <p:nvPr/>
        </p:nvSpPr>
        <p:spPr bwMode="auto">
          <a:xfrm flipH="1" flipV="1">
            <a:off x="5365750" y="4367213"/>
            <a:ext cx="360363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73" name="Oval 185"/>
          <p:cNvSpPr>
            <a:spLocks noChangeArrowheads="1"/>
          </p:cNvSpPr>
          <p:nvPr/>
        </p:nvSpPr>
        <p:spPr bwMode="auto">
          <a:xfrm>
            <a:off x="4932363" y="4654550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74" name="Oval 186"/>
          <p:cNvSpPr>
            <a:spLocks noChangeArrowheads="1"/>
          </p:cNvSpPr>
          <p:nvPr/>
        </p:nvSpPr>
        <p:spPr bwMode="auto">
          <a:xfrm>
            <a:off x="5292725" y="4654550"/>
            <a:ext cx="144463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75" name="Oval 187"/>
          <p:cNvSpPr>
            <a:spLocks noChangeArrowheads="1"/>
          </p:cNvSpPr>
          <p:nvPr/>
        </p:nvSpPr>
        <p:spPr bwMode="auto">
          <a:xfrm>
            <a:off x="5291138" y="5013325"/>
            <a:ext cx="144462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76" name="Oval 188"/>
          <p:cNvSpPr>
            <a:spLocks noChangeArrowheads="1"/>
          </p:cNvSpPr>
          <p:nvPr/>
        </p:nvSpPr>
        <p:spPr bwMode="auto">
          <a:xfrm>
            <a:off x="4932363" y="5013325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77" name="Oval 189"/>
          <p:cNvSpPr>
            <a:spLocks noChangeArrowheads="1"/>
          </p:cNvSpPr>
          <p:nvPr/>
        </p:nvSpPr>
        <p:spPr bwMode="auto">
          <a:xfrm>
            <a:off x="5291138" y="4294188"/>
            <a:ext cx="144462" cy="144462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78" name="Oval 190"/>
          <p:cNvSpPr>
            <a:spLocks noChangeArrowheads="1"/>
          </p:cNvSpPr>
          <p:nvPr/>
        </p:nvSpPr>
        <p:spPr bwMode="auto">
          <a:xfrm>
            <a:off x="5653088" y="4294188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79" name="Oval 191"/>
          <p:cNvSpPr>
            <a:spLocks noChangeArrowheads="1"/>
          </p:cNvSpPr>
          <p:nvPr/>
        </p:nvSpPr>
        <p:spPr bwMode="auto">
          <a:xfrm>
            <a:off x="5651500" y="4654550"/>
            <a:ext cx="142875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80" name="Line 192"/>
          <p:cNvSpPr>
            <a:spLocks noChangeShapeType="1"/>
          </p:cNvSpPr>
          <p:nvPr/>
        </p:nvSpPr>
        <p:spPr bwMode="auto">
          <a:xfrm>
            <a:off x="6226175" y="47259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81" name="Line 193"/>
          <p:cNvSpPr>
            <a:spLocks noChangeShapeType="1"/>
          </p:cNvSpPr>
          <p:nvPr/>
        </p:nvSpPr>
        <p:spPr bwMode="auto">
          <a:xfrm>
            <a:off x="6588125" y="4725988"/>
            <a:ext cx="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82" name="Line 194"/>
          <p:cNvSpPr>
            <a:spLocks noChangeShapeType="1"/>
          </p:cNvSpPr>
          <p:nvPr/>
        </p:nvSpPr>
        <p:spPr bwMode="auto">
          <a:xfrm flipH="1">
            <a:off x="6226175" y="5084763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83" name="Line 195"/>
          <p:cNvSpPr>
            <a:spLocks noChangeShapeType="1"/>
          </p:cNvSpPr>
          <p:nvPr/>
        </p:nvSpPr>
        <p:spPr bwMode="auto">
          <a:xfrm flipH="1">
            <a:off x="6226175" y="4725988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84" name="Line 196"/>
          <p:cNvSpPr>
            <a:spLocks noChangeShapeType="1"/>
          </p:cNvSpPr>
          <p:nvPr/>
        </p:nvSpPr>
        <p:spPr bwMode="auto">
          <a:xfrm flipH="1">
            <a:off x="6226175" y="4725988"/>
            <a:ext cx="36195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85" name="Line 197"/>
          <p:cNvSpPr>
            <a:spLocks noChangeShapeType="1"/>
          </p:cNvSpPr>
          <p:nvPr/>
        </p:nvSpPr>
        <p:spPr bwMode="auto">
          <a:xfrm>
            <a:off x="6584950" y="436721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86" name="Line 198"/>
          <p:cNvSpPr>
            <a:spLocks noChangeShapeType="1"/>
          </p:cNvSpPr>
          <p:nvPr/>
        </p:nvSpPr>
        <p:spPr bwMode="auto">
          <a:xfrm>
            <a:off x="6946900" y="436721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87" name="Line 199"/>
          <p:cNvSpPr>
            <a:spLocks noChangeShapeType="1"/>
          </p:cNvSpPr>
          <p:nvPr/>
        </p:nvSpPr>
        <p:spPr bwMode="auto">
          <a:xfrm flipH="1">
            <a:off x="6584950" y="4725988"/>
            <a:ext cx="36195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88" name="Line 200"/>
          <p:cNvSpPr>
            <a:spLocks noChangeShapeType="1"/>
          </p:cNvSpPr>
          <p:nvPr/>
        </p:nvSpPr>
        <p:spPr bwMode="auto">
          <a:xfrm flipH="1">
            <a:off x="6584950" y="436721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89" name="Line 201"/>
          <p:cNvSpPr>
            <a:spLocks noChangeShapeType="1"/>
          </p:cNvSpPr>
          <p:nvPr/>
        </p:nvSpPr>
        <p:spPr bwMode="auto">
          <a:xfrm flipH="1">
            <a:off x="6584950" y="4725988"/>
            <a:ext cx="361950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90" name="Line 202"/>
          <p:cNvSpPr>
            <a:spLocks noChangeShapeType="1"/>
          </p:cNvSpPr>
          <p:nvPr/>
        </p:nvSpPr>
        <p:spPr bwMode="auto">
          <a:xfrm flipH="1" flipV="1">
            <a:off x="6588125" y="4367213"/>
            <a:ext cx="360363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91" name="Oval 203"/>
          <p:cNvSpPr>
            <a:spLocks noChangeArrowheads="1"/>
          </p:cNvSpPr>
          <p:nvPr/>
        </p:nvSpPr>
        <p:spPr bwMode="auto">
          <a:xfrm>
            <a:off x="6154738" y="4654550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92" name="Oval 204"/>
          <p:cNvSpPr>
            <a:spLocks noChangeArrowheads="1"/>
          </p:cNvSpPr>
          <p:nvPr/>
        </p:nvSpPr>
        <p:spPr bwMode="auto">
          <a:xfrm>
            <a:off x="6515100" y="4654550"/>
            <a:ext cx="144463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93" name="Oval 205"/>
          <p:cNvSpPr>
            <a:spLocks noChangeArrowheads="1"/>
          </p:cNvSpPr>
          <p:nvPr/>
        </p:nvSpPr>
        <p:spPr bwMode="auto">
          <a:xfrm>
            <a:off x="6513513" y="5013325"/>
            <a:ext cx="144462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94" name="Oval 206"/>
          <p:cNvSpPr>
            <a:spLocks noChangeArrowheads="1"/>
          </p:cNvSpPr>
          <p:nvPr/>
        </p:nvSpPr>
        <p:spPr bwMode="auto">
          <a:xfrm>
            <a:off x="6154738" y="5013325"/>
            <a:ext cx="142875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95" name="Oval 207"/>
          <p:cNvSpPr>
            <a:spLocks noChangeArrowheads="1"/>
          </p:cNvSpPr>
          <p:nvPr/>
        </p:nvSpPr>
        <p:spPr bwMode="auto">
          <a:xfrm>
            <a:off x="6513513" y="4294188"/>
            <a:ext cx="144462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96" name="Oval 208"/>
          <p:cNvSpPr>
            <a:spLocks noChangeArrowheads="1"/>
          </p:cNvSpPr>
          <p:nvPr/>
        </p:nvSpPr>
        <p:spPr bwMode="auto">
          <a:xfrm>
            <a:off x="6875463" y="4294188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97" name="Oval 209"/>
          <p:cNvSpPr>
            <a:spLocks noChangeArrowheads="1"/>
          </p:cNvSpPr>
          <p:nvPr/>
        </p:nvSpPr>
        <p:spPr bwMode="auto">
          <a:xfrm>
            <a:off x="6873875" y="4654550"/>
            <a:ext cx="142875" cy="1428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698" name="Line 210"/>
          <p:cNvSpPr>
            <a:spLocks noChangeShapeType="1"/>
          </p:cNvSpPr>
          <p:nvPr/>
        </p:nvSpPr>
        <p:spPr bwMode="auto">
          <a:xfrm>
            <a:off x="7448550" y="4725988"/>
            <a:ext cx="0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699" name="Line 211"/>
          <p:cNvSpPr>
            <a:spLocks noChangeShapeType="1"/>
          </p:cNvSpPr>
          <p:nvPr/>
        </p:nvSpPr>
        <p:spPr bwMode="auto">
          <a:xfrm>
            <a:off x="7810500" y="4725988"/>
            <a:ext cx="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0" name="Line 212"/>
          <p:cNvSpPr>
            <a:spLocks noChangeShapeType="1"/>
          </p:cNvSpPr>
          <p:nvPr/>
        </p:nvSpPr>
        <p:spPr bwMode="auto">
          <a:xfrm flipH="1">
            <a:off x="7448550" y="5084763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1" name="Line 213"/>
          <p:cNvSpPr>
            <a:spLocks noChangeShapeType="1"/>
          </p:cNvSpPr>
          <p:nvPr/>
        </p:nvSpPr>
        <p:spPr bwMode="auto">
          <a:xfrm flipH="1">
            <a:off x="7448550" y="4725988"/>
            <a:ext cx="361950" cy="1587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2" name="Line 214"/>
          <p:cNvSpPr>
            <a:spLocks noChangeShapeType="1"/>
          </p:cNvSpPr>
          <p:nvPr/>
        </p:nvSpPr>
        <p:spPr bwMode="auto">
          <a:xfrm flipH="1">
            <a:off x="7448550" y="4725988"/>
            <a:ext cx="36195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3" name="Line 215"/>
          <p:cNvSpPr>
            <a:spLocks noChangeShapeType="1"/>
          </p:cNvSpPr>
          <p:nvPr/>
        </p:nvSpPr>
        <p:spPr bwMode="auto">
          <a:xfrm>
            <a:off x="7807325" y="436721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4" name="Line 216"/>
          <p:cNvSpPr>
            <a:spLocks noChangeShapeType="1"/>
          </p:cNvSpPr>
          <p:nvPr/>
        </p:nvSpPr>
        <p:spPr bwMode="auto">
          <a:xfrm>
            <a:off x="8172450" y="436562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5" name="Line 217"/>
          <p:cNvSpPr>
            <a:spLocks noChangeShapeType="1"/>
          </p:cNvSpPr>
          <p:nvPr/>
        </p:nvSpPr>
        <p:spPr bwMode="auto">
          <a:xfrm flipH="1">
            <a:off x="7807325" y="4725988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6" name="Line 218"/>
          <p:cNvSpPr>
            <a:spLocks noChangeShapeType="1"/>
          </p:cNvSpPr>
          <p:nvPr/>
        </p:nvSpPr>
        <p:spPr bwMode="auto">
          <a:xfrm flipH="1">
            <a:off x="7807325" y="436721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7" name="Line 219"/>
          <p:cNvSpPr>
            <a:spLocks noChangeShapeType="1"/>
          </p:cNvSpPr>
          <p:nvPr/>
        </p:nvSpPr>
        <p:spPr bwMode="auto">
          <a:xfrm flipH="1">
            <a:off x="7807325" y="4725988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8" name="Line 220"/>
          <p:cNvSpPr>
            <a:spLocks noChangeShapeType="1"/>
          </p:cNvSpPr>
          <p:nvPr/>
        </p:nvSpPr>
        <p:spPr bwMode="auto">
          <a:xfrm flipH="1" flipV="1">
            <a:off x="7810500" y="4367213"/>
            <a:ext cx="360363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09" name="Oval 221"/>
          <p:cNvSpPr>
            <a:spLocks noChangeArrowheads="1"/>
          </p:cNvSpPr>
          <p:nvPr/>
        </p:nvSpPr>
        <p:spPr bwMode="auto">
          <a:xfrm>
            <a:off x="7377113" y="4654550"/>
            <a:ext cx="142875" cy="1428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10" name="Oval 222"/>
          <p:cNvSpPr>
            <a:spLocks noChangeArrowheads="1"/>
          </p:cNvSpPr>
          <p:nvPr/>
        </p:nvSpPr>
        <p:spPr bwMode="auto">
          <a:xfrm>
            <a:off x="7737475" y="4654550"/>
            <a:ext cx="144463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11" name="Oval 223"/>
          <p:cNvSpPr>
            <a:spLocks noChangeArrowheads="1"/>
          </p:cNvSpPr>
          <p:nvPr/>
        </p:nvSpPr>
        <p:spPr bwMode="auto">
          <a:xfrm>
            <a:off x="7735888" y="5013325"/>
            <a:ext cx="144462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12" name="Oval 224"/>
          <p:cNvSpPr>
            <a:spLocks noChangeArrowheads="1"/>
          </p:cNvSpPr>
          <p:nvPr/>
        </p:nvSpPr>
        <p:spPr bwMode="auto">
          <a:xfrm>
            <a:off x="7377113" y="5013325"/>
            <a:ext cx="142875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13" name="Oval 225"/>
          <p:cNvSpPr>
            <a:spLocks noChangeArrowheads="1"/>
          </p:cNvSpPr>
          <p:nvPr/>
        </p:nvSpPr>
        <p:spPr bwMode="auto">
          <a:xfrm>
            <a:off x="7735888" y="4294188"/>
            <a:ext cx="144462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14" name="Oval 226"/>
          <p:cNvSpPr>
            <a:spLocks noChangeArrowheads="1"/>
          </p:cNvSpPr>
          <p:nvPr/>
        </p:nvSpPr>
        <p:spPr bwMode="auto">
          <a:xfrm>
            <a:off x="8101013" y="4292600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15" name="Oval 227"/>
          <p:cNvSpPr>
            <a:spLocks noChangeArrowheads="1"/>
          </p:cNvSpPr>
          <p:nvPr/>
        </p:nvSpPr>
        <p:spPr bwMode="auto">
          <a:xfrm>
            <a:off x="8099425" y="4652963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16" name="Line 228"/>
          <p:cNvSpPr>
            <a:spLocks noChangeShapeType="1"/>
          </p:cNvSpPr>
          <p:nvPr/>
        </p:nvSpPr>
        <p:spPr bwMode="auto">
          <a:xfrm flipV="1">
            <a:off x="4211638" y="3717925"/>
            <a:ext cx="358775" cy="5032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17" name="Line 229"/>
          <p:cNvSpPr>
            <a:spLocks noChangeShapeType="1"/>
          </p:cNvSpPr>
          <p:nvPr/>
        </p:nvSpPr>
        <p:spPr bwMode="auto">
          <a:xfrm flipV="1">
            <a:off x="5581650" y="3789363"/>
            <a:ext cx="69850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18" name="Line 230"/>
          <p:cNvSpPr>
            <a:spLocks noChangeShapeType="1"/>
          </p:cNvSpPr>
          <p:nvPr/>
        </p:nvSpPr>
        <p:spPr bwMode="auto">
          <a:xfrm flipV="1">
            <a:off x="6732588" y="3717925"/>
            <a:ext cx="214312" cy="5032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19" name="Line 231"/>
          <p:cNvSpPr>
            <a:spLocks noChangeShapeType="1"/>
          </p:cNvSpPr>
          <p:nvPr/>
        </p:nvSpPr>
        <p:spPr bwMode="auto">
          <a:xfrm flipH="1" flipV="1">
            <a:off x="7378700" y="3573463"/>
            <a:ext cx="506413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0" name="Line 232"/>
          <p:cNvSpPr>
            <a:spLocks noChangeShapeType="1"/>
          </p:cNvSpPr>
          <p:nvPr/>
        </p:nvSpPr>
        <p:spPr bwMode="auto">
          <a:xfrm>
            <a:off x="5795963" y="6165850"/>
            <a:ext cx="0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1" name="Line 233"/>
          <p:cNvSpPr>
            <a:spLocks noChangeShapeType="1"/>
          </p:cNvSpPr>
          <p:nvPr/>
        </p:nvSpPr>
        <p:spPr bwMode="auto">
          <a:xfrm>
            <a:off x="6157913" y="6165850"/>
            <a:ext cx="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2" name="Line 234"/>
          <p:cNvSpPr>
            <a:spLocks noChangeShapeType="1"/>
          </p:cNvSpPr>
          <p:nvPr/>
        </p:nvSpPr>
        <p:spPr bwMode="auto">
          <a:xfrm flipH="1">
            <a:off x="5795963" y="6524625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3" name="Line 235"/>
          <p:cNvSpPr>
            <a:spLocks noChangeShapeType="1"/>
          </p:cNvSpPr>
          <p:nvPr/>
        </p:nvSpPr>
        <p:spPr bwMode="auto">
          <a:xfrm flipH="1">
            <a:off x="5795963" y="6165850"/>
            <a:ext cx="36195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4" name="Line 236"/>
          <p:cNvSpPr>
            <a:spLocks noChangeShapeType="1"/>
          </p:cNvSpPr>
          <p:nvPr/>
        </p:nvSpPr>
        <p:spPr bwMode="auto">
          <a:xfrm flipH="1">
            <a:off x="5795963" y="6165850"/>
            <a:ext cx="36195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5" name="Line 237"/>
          <p:cNvSpPr>
            <a:spLocks noChangeShapeType="1"/>
          </p:cNvSpPr>
          <p:nvPr/>
        </p:nvSpPr>
        <p:spPr bwMode="auto">
          <a:xfrm>
            <a:off x="6154738" y="580707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6" name="Line 238"/>
          <p:cNvSpPr>
            <a:spLocks noChangeShapeType="1"/>
          </p:cNvSpPr>
          <p:nvPr/>
        </p:nvSpPr>
        <p:spPr bwMode="auto">
          <a:xfrm>
            <a:off x="6516688" y="580707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7" name="Line 239"/>
          <p:cNvSpPr>
            <a:spLocks noChangeShapeType="1"/>
          </p:cNvSpPr>
          <p:nvPr/>
        </p:nvSpPr>
        <p:spPr bwMode="auto">
          <a:xfrm flipH="1">
            <a:off x="6154738" y="6165850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8" name="Line 240"/>
          <p:cNvSpPr>
            <a:spLocks noChangeShapeType="1"/>
          </p:cNvSpPr>
          <p:nvPr/>
        </p:nvSpPr>
        <p:spPr bwMode="auto">
          <a:xfrm flipH="1">
            <a:off x="6154738" y="5807075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29" name="Line 241"/>
          <p:cNvSpPr>
            <a:spLocks noChangeShapeType="1"/>
          </p:cNvSpPr>
          <p:nvPr/>
        </p:nvSpPr>
        <p:spPr bwMode="auto">
          <a:xfrm flipH="1">
            <a:off x="6154738" y="6165850"/>
            <a:ext cx="36195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30" name="Line 242"/>
          <p:cNvSpPr>
            <a:spLocks noChangeShapeType="1"/>
          </p:cNvSpPr>
          <p:nvPr/>
        </p:nvSpPr>
        <p:spPr bwMode="auto">
          <a:xfrm flipH="1" flipV="1">
            <a:off x="6157913" y="5807075"/>
            <a:ext cx="360362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31" name="Oval 243"/>
          <p:cNvSpPr>
            <a:spLocks noChangeArrowheads="1"/>
          </p:cNvSpPr>
          <p:nvPr/>
        </p:nvSpPr>
        <p:spPr bwMode="auto">
          <a:xfrm>
            <a:off x="5724525" y="6094413"/>
            <a:ext cx="142875" cy="1428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32" name="Oval 244"/>
          <p:cNvSpPr>
            <a:spLocks noChangeArrowheads="1"/>
          </p:cNvSpPr>
          <p:nvPr/>
        </p:nvSpPr>
        <p:spPr bwMode="auto">
          <a:xfrm>
            <a:off x="6084888" y="6094413"/>
            <a:ext cx="144462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33" name="Oval 245"/>
          <p:cNvSpPr>
            <a:spLocks noChangeArrowheads="1"/>
          </p:cNvSpPr>
          <p:nvPr/>
        </p:nvSpPr>
        <p:spPr bwMode="auto">
          <a:xfrm>
            <a:off x="6083300" y="6453188"/>
            <a:ext cx="144463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34" name="Oval 246"/>
          <p:cNvSpPr>
            <a:spLocks noChangeArrowheads="1"/>
          </p:cNvSpPr>
          <p:nvPr/>
        </p:nvSpPr>
        <p:spPr bwMode="auto">
          <a:xfrm>
            <a:off x="5724525" y="6453188"/>
            <a:ext cx="142875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35" name="Oval 247"/>
          <p:cNvSpPr>
            <a:spLocks noChangeArrowheads="1"/>
          </p:cNvSpPr>
          <p:nvPr/>
        </p:nvSpPr>
        <p:spPr bwMode="auto">
          <a:xfrm>
            <a:off x="6083300" y="5734050"/>
            <a:ext cx="144463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36" name="Oval 248"/>
          <p:cNvSpPr>
            <a:spLocks noChangeArrowheads="1"/>
          </p:cNvSpPr>
          <p:nvPr/>
        </p:nvSpPr>
        <p:spPr bwMode="auto">
          <a:xfrm>
            <a:off x="6445250" y="5734050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37" name="Oval 249"/>
          <p:cNvSpPr>
            <a:spLocks noChangeArrowheads="1"/>
          </p:cNvSpPr>
          <p:nvPr/>
        </p:nvSpPr>
        <p:spPr bwMode="auto">
          <a:xfrm>
            <a:off x="6443663" y="6094413"/>
            <a:ext cx="142875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38" name="Line 250"/>
          <p:cNvSpPr>
            <a:spLocks noChangeShapeType="1"/>
          </p:cNvSpPr>
          <p:nvPr/>
        </p:nvSpPr>
        <p:spPr bwMode="auto">
          <a:xfrm>
            <a:off x="4427538" y="616585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39" name="Line 251"/>
          <p:cNvSpPr>
            <a:spLocks noChangeShapeType="1"/>
          </p:cNvSpPr>
          <p:nvPr/>
        </p:nvSpPr>
        <p:spPr bwMode="auto">
          <a:xfrm>
            <a:off x="4789488" y="6165850"/>
            <a:ext cx="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0" name="Line 252"/>
          <p:cNvSpPr>
            <a:spLocks noChangeShapeType="1"/>
          </p:cNvSpPr>
          <p:nvPr/>
        </p:nvSpPr>
        <p:spPr bwMode="auto">
          <a:xfrm flipH="1">
            <a:off x="4427538" y="6524625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1" name="Line 253"/>
          <p:cNvSpPr>
            <a:spLocks noChangeShapeType="1"/>
          </p:cNvSpPr>
          <p:nvPr/>
        </p:nvSpPr>
        <p:spPr bwMode="auto">
          <a:xfrm flipH="1">
            <a:off x="4427538" y="6165850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2" name="Line 254"/>
          <p:cNvSpPr>
            <a:spLocks noChangeShapeType="1"/>
          </p:cNvSpPr>
          <p:nvPr/>
        </p:nvSpPr>
        <p:spPr bwMode="auto">
          <a:xfrm flipH="1">
            <a:off x="4427538" y="6165850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3" name="Line 255"/>
          <p:cNvSpPr>
            <a:spLocks noChangeShapeType="1"/>
          </p:cNvSpPr>
          <p:nvPr/>
        </p:nvSpPr>
        <p:spPr bwMode="auto">
          <a:xfrm>
            <a:off x="4786313" y="5807075"/>
            <a:ext cx="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4" name="Line 256"/>
          <p:cNvSpPr>
            <a:spLocks noChangeShapeType="1"/>
          </p:cNvSpPr>
          <p:nvPr/>
        </p:nvSpPr>
        <p:spPr bwMode="auto">
          <a:xfrm>
            <a:off x="5148263" y="5807075"/>
            <a:ext cx="0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5" name="Line 257"/>
          <p:cNvSpPr>
            <a:spLocks noChangeShapeType="1"/>
          </p:cNvSpPr>
          <p:nvPr/>
        </p:nvSpPr>
        <p:spPr bwMode="auto">
          <a:xfrm flipH="1">
            <a:off x="4786313" y="6165850"/>
            <a:ext cx="36195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6" name="Line 258"/>
          <p:cNvSpPr>
            <a:spLocks noChangeShapeType="1"/>
          </p:cNvSpPr>
          <p:nvPr/>
        </p:nvSpPr>
        <p:spPr bwMode="auto">
          <a:xfrm flipH="1">
            <a:off x="4786313" y="5807075"/>
            <a:ext cx="36195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7" name="Line 259"/>
          <p:cNvSpPr>
            <a:spLocks noChangeShapeType="1"/>
          </p:cNvSpPr>
          <p:nvPr/>
        </p:nvSpPr>
        <p:spPr bwMode="auto">
          <a:xfrm flipH="1">
            <a:off x="4786313" y="6165850"/>
            <a:ext cx="361950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8" name="Line 260"/>
          <p:cNvSpPr>
            <a:spLocks noChangeShapeType="1"/>
          </p:cNvSpPr>
          <p:nvPr/>
        </p:nvSpPr>
        <p:spPr bwMode="auto">
          <a:xfrm flipH="1" flipV="1">
            <a:off x="4789488" y="5807075"/>
            <a:ext cx="360362" cy="35877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49" name="Oval 261"/>
          <p:cNvSpPr>
            <a:spLocks noChangeArrowheads="1"/>
          </p:cNvSpPr>
          <p:nvPr/>
        </p:nvSpPr>
        <p:spPr bwMode="auto">
          <a:xfrm>
            <a:off x="4356100" y="6094413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50" name="Oval 262"/>
          <p:cNvSpPr>
            <a:spLocks noChangeArrowheads="1"/>
          </p:cNvSpPr>
          <p:nvPr/>
        </p:nvSpPr>
        <p:spPr bwMode="auto">
          <a:xfrm>
            <a:off x="4716463" y="6094413"/>
            <a:ext cx="144462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51" name="Oval 263"/>
          <p:cNvSpPr>
            <a:spLocks noChangeArrowheads="1"/>
          </p:cNvSpPr>
          <p:nvPr/>
        </p:nvSpPr>
        <p:spPr bwMode="auto">
          <a:xfrm>
            <a:off x="4714875" y="6453188"/>
            <a:ext cx="144463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52" name="Oval 264"/>
          <p:cNvSpPr>
            <a:spLocks noChangeArrowheads="1"/>
          </p:cNvSpPr>
          <p:nvPr/>
        </p:nvSpPr>
        <p:spPr bwMode="auto">
          <a:xfrm>
            <a:off x="4356100" y="6453188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53" name="Oval 265"/>
          <p:cNvSpPr>
            <a:spLocks noChangeArrowheads="1"/>
          </p:cNvSpPr>
          <p:nvPr/>
        </p:nvSpPr>
        <p:spPr bwMode="auto">
          <a:xfrm>
            <a:off x="4714875" y="5734050"/>
            <a:ext cx="144463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54" name="Oval 266"/>
          <p:cNvSpPr>
            <a:spLocks noChangeArrowheads="1"/>
          </p:cNvSpPr>
          <p:nvPr/>
        </p:nvSpPr>
        <p:spPr bwMode="auto">
          <a:xfrm>
            <a:off x="5076825" y="5734050"/>
            <a:ext cx="142875" cy="14446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55" name="Oval 267"/>
          <p:cNvSpPr>
            <a:spLocks noChangeArrowheads="1"/>
          </p:cNvSpPr>
          <p:nvPr/>
        </p:nvSpPr>
        <p:spPr bwMode="auto">
          <a:xfrm>
            <a:off x="5075238" y="6094413"/>
            <a:ext cx="142875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56" name="Line 268"/>
          <p:cNvSpPr>
            <a:spLocks noChangeShapeType="1"/>
          </p:cNvSpPr>
          <p:nvPr/>
        </p:nvSpPr>
        <p:spPr bwMode="auto">
          <a:xfrm flipV="1">
            <a:off x="4932363" y="5157788"/>
            <a:ext cx="214312" cy="504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57" name="Line 269"/>
          <p:cNvSpPr>
            <a:spLocks noChangeShapeType="1"/>
          </p:cNvSpPr>
          <p:nvPr/>
        </p:nvSpPr>
        <p:spPr bwMode="auto">
          <a:xfrm flipV="1">
            <a:off x="6372225" y="5157788"/>
            <a:ext cx="71438" cy="504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58" name="Line 270"/>
          <p:cNvSpPr>
            <a:spLocks noChangeShapeType="1"/>
          </p:cNvSpPr>
          <p:nvPr/>
        </p:nvSpPr>
        <p:spPr bwMode="auto">
          <a:xfrm flipH="1" flipV="1">
            <a:off x="6875463" y="5013325"/>
            <a:ext cx="576262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59" name="Line 271"/>
          <p:cNvSpPr>
            <a:spLocks noChangeShapeType="1"/>
          </p:cNvSpPr>
          <p:nvPr/>
        </p:nvSpPr>
        <p:spPr bwMode="auto">
          <a:xfrm>
            <a:off x="6875463" y="184626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0" name="Line 272"/>
          <p:cNvSpPr>
            <a:spLocks noChangeShapeType="1"/>
          </p:cNvSpPr>
          <p:nvPr/>
        </p:nvSpPr>
        <p:spPr bwMode="auto">
          <a:xfrm>
            <a:off x="7237413" y="184626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1" name="Line 273"/>
          <p:cNvSpPr>
            <a:spLocks noChangeShapeType="1"/>
          </p:cNvSpPr>
          <p:nvPr/>
        </p:nvSpPr>
        <p:spPr bwMode="auto">
          <a:xfrm flipH="1">
            <a:off x="6875463" y="2205038"/>
            <a:ext cx="36195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2" name="Line 274"/>
          <p:cNvSpPr>
            <a:spLocks noChangeShapeType="1"/>
          </p:cNvSpPr>
          <p:nvPr/>
        </p:nvSpPr>
        <p:spPr bwMode="auto">
          <a:xfrm flipH="1">
            <a:off x="6875463" y="184626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3" name="Line 275"/>
          <p:cNvSpPr>
            <a:spLocks noChangeShapeType="1"/>
          </p:cNvSpPr>
          <p:nvPr/>
        </p:nvSpPr>
        <p:spPr bwMode="auto">
          <a:xfrm flipH="1">
            <a:off x="6875463" y="1846263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4" name="Line 276"/>
          <p:cNvSpPr>
            <a:spLocks noChangeShapeType="1"/>
          </p:cNvSpPr>
          <p:nvPr/>
        </p:nvSpPr>
        <p:spPr bwMode="auto">
          <a:xfrm>
            <a:off x="7234238" y="14874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5" name="Line 277"/>
          <p:cNvSpPr>
            <a:spLocks noChangeShapeType="1"/>
          </p:cNvSpPr>
          <p:nvPr/>
        </p:nvSpPr>
        <p:spPr bwMode="auto">
          <a:xfrm>
            <a:off x="7596188" y="14874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6" name="Line 278"/>
          <p:cNvSpPr>
            <a:spLocks noChangeShapeType="1"/>
          </p:cNvSpPr>
          <p:nvPr/>
        </p:nvSpPr>
        <p:spPr bwMode="auto">
          <a:xfrm flipH="1">
            <a:off x="7234238" y="184626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7" name="Line 279"/>
          <p:cNvSpPr>
            <a:spLocks noChangeShapeType="1"/>
          </p:cNvSpPr>
          <p:nvPr/>
        </p:nvSpPr>
        <p:spPr bwMode="auto">
          <a:xfrm flipH="1">
            <a:off x="7234238" y="1487488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8" name="Line 280"/>
          <p:cNvSpPr>
            <a:spLocks noChangeShapeType="1"/>
          </p:cNvSpPr>
          <p:nvPr/>
        </p:nvSpPr>
        <p:spPr bwMode="auto">
          <a:xfrm flipH="1">
            <a:off x="7234238" y="1846263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69" name="Line 281"/>
          <p:cNvSpPr>
            <a:spLocks noChangeShapeType="1"/>
          </p:cNvSpPr>
          <p:nvPr/>
        </p:nvSpPr>
        <p:spPr bwMode="auto">
          <a:xfrm flipH="1" flipV="1">
            <a:off x="7237413" y="1487488"/>
            <a:ext cx="360362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70" name="Oval 282"/>
          <p:cNvSpPr>
            <a:spLocks noChangeArrowheads="1"/>
          </p:cNvSpPr>
          <p:nvPr/>
        </p:nvSpPr>
        <p:spPr bwMode="auto">
          <a:xfrm>
            <a:off x="6804025" y="1774825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71" name="Oval 283"/>
          <p:cNvSpPr>
            <a:spLocks noChangeArrowheads="1"/>
          </p:cNvSpPr>
          <p:nvPr/>
        </p:nvSpPr>
        <p:spPr bwMode="auto">
          <a:xfrm>
            <a:off x="7164388" y="1774825"/>
            <a:ext cx="144462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72" name="Oval 284"/>
          <p:cNvSpPr>
            <a:spLocks noChangeArrowheads="1"/>
          </p:cNvSpPr>
          <p:nvPr/>
        </p:nvSpPr>
        <p:spPr bwMode="auto">
          <a:xfrm>
            <a:off x="7162800" y="2133600"/>
            <a:ext cx="144463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73" name="Oval 285"/>
          <p:cNvSpPr>
            <a:spLocks noChangeArrowheads="1"/>
          </p:cNvSpPr>
          <p:nvPr/>
        </p:nvSpPr>
        <p:spPr bwMode="auto">
          <a:xfrm>
            <a:off x="6804025" y="2133600"/>
            <a:ext cx="142875" cy="14446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74" name="Oval 286"/>
          <p:cNvSpPr>
            <a:spLocks noChangeArrowheads="1"/>
          </p:cNvSpPr>
          <p:nvPr/>
        </p:nvSpPr>
        <p:spPr bwMode="auto">
          <a:xfrm>
            <a:off x="7162800" y="1414463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75" name="Oval 287"/>
          <p:cNvSpPr>
            <a:spLocks noChangeArrowheads="1"/>
          </p:cNvSpPr>
          <p:nvPr/>
        </p:nvSpPr>
        <p:spPr bwMode="auto">
          <a:xfrm>
            <a:off x="7524750" y="1414463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76" name="Oval 288"/>
          <p:cNvSpPr>
            <a:spLocks noChangeArrowheads="1"/>
          </p:cNvSpPr>
          <p:nvPr/>
        </p:nvSpPr>
        <p:spPr bwMode="auto">
          <a:xfrm>
            <a:off x="7523163" y="1774825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77" name="Line 289"/>
          <p:cNvSpPr>
            <a:spLocks noChangeShapeType="1"/>
          </p:cNvSpPr>
          <p:nvPr/>
        </p:nvSpPr>
        <p:spPr bwMode="auto">
          <a:xfrm>
            <a:off x="8101013" y="184467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78" name="Line 290"/>
          <p:cNvSpPr>
            <a:spLocks noChangeShapeType="1"/>
          </p:cNvSpPr>
          <p:nvPr/>
        </p:nvSpPr>
        <p:spPr bwMode="auto">
          <a:xfrm>
            <a:off x="8462963" y="184467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79" name="Line 291"/>
          <p:cNvSpPr>
            <a:spLocks noChangeShapeType="1"/>
          </p:cNvSpPr>
          <p:nvPr/>
        </p:nvSpPr>
        <p:spPr bwMode="auto">
          <a:xfrm flipH="1">
            <a:off x="8101013" y="2203450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80" name="Line 292"/>
          <p:cNvSpPr>
            <a:spLocks noChangeShapeType="1"/>
          </p:cNvSpPr>
          <p:nvPr/>
        </p:nvSpPr>
        <p:spPr bwMode="auto">
          <a:xfrm flipH="1">
            <a:off x="8101013" y="1844675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81" name="Line 293"/>
          <p:cNvSpPr>
            <a:spLocks noChangeShapeType="1"/>
          </p:cNvSpPr>
          <p:nvPr/>
        </p:nvSpPr>
        <p:spPr bwMode="auto">
          <a:xfrm flipH="1">
            <a:off x="8101013" y="1844675"/>
            <a:ext cx="361950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82" name="Line 294"/>
          <p:cNvSpPr>
            <a:spLocks noChangeShapeType="1"/>
          </p:cNvSpPr>
          <p:nvPr/>
        </p:nvSpPr>
        <p:spPr bwMode="auto">
          <a:xfrm>
            <a:off x="8459788" y="148590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83" name="Line 295"/>
          <p:cNvSpPr>
            <a:spLocks noChangeShapeType="1"/>
          </p:cNvSpPr>
          <p:nvPr/>
        </p:nvSpPr>
        <p:spPr bwMode="auto">
          <a:xfrm>
            <a:off x="8821738" y="148590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84" name="Line 296"/>
          <p:cNvSpPr>
            <a:spLocks noChangeShapeType="1"/>
          </p:cNvSpPr>
          <p:nvPr/>
        </p:nvSpPr>
        <p:spPr bwMode="auto">
          <a:xfrm flipH="1">
            <a:off x="8459788" y="1844675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85" name="Line 297"/>
          <p:cNvSpPr>
            <a:spLocks noChangeShapeType="1"/>
          </p:cNvSpPr>
          <p:nvPr/>
        </p:nvSpPr>
        <p:spPr bwMode="auto">
          <a:xfrm flipH="1">
            <a:off x="8459788" y="1485900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86" name="Line 298"/>
          <p:cNvSpPr>
            <a:spLocks noChangeShapeType="1"/>
          </p:cNvSpPr>
          <p:nvPr/>
        </p:nvSpPr>
        <p:spPr bwMode="auto">
          <a:xfrm flipH="1">
            <a:off x="8459788" y="1844675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87" name="Line 299"/>
          <p:cNvSpPr>
            <a:spLocks noChangeShapeType="1"/>
          </p:cNvSpPr>
          <p:nvPr/>
        </p:nvSpPr>
        <p:spPr bwMode="auto">
          <a:xfrm flipH="1" flipV="1">
            <a:off x="8462963" y="1485900"/>
            <a:ext cx="360362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88" name="Oval 300"/>
          <p:cNvSpPr>
            <a:spLocks noChangeArrowheads="1"/>
          </p:cNvSpPr>
          <p:nvPr/>
        </p:nvSpPr>
        <p:spPr bwMode="auto">
          <a:xfrm>
            <a:off x="8029575" y="1773238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89" name="Oval 301"/>
          <p:cNvSpPr>
            <a:spLocks noChangeArrowheads="1"/>
          </p:cNvSpPr>
          <p:nvPr/>
        </p:nvSpPr>
        <p:spPr bwMode="auto">
          <a:xfrm>
            <a:off x="8389938" y="1773238"/>
            <a:ext cx="144462" cy="1428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90" name="Oval 302"/>
          <p:cNvSpPr>
            <a:spLocks noChangeArrowheads="1"/>
          </p:cNvSpPr>
          <p:nvPr/>
        </p:nvSpPr>
        <p:spPr bwMode="auto">
          <a:xfrm>
            <a:off x="8388350" y="2132013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91" name="Oval 303"/>
          <p:cNvSpPr>
            <a:spLocks noChangeArrowheads="1"/>
          </p:cNvSpPr>
          <p:nvPr/>
        </p:nvSpPr>
        <p:spPr bwMode="auto">
          <a:xfrm>
            <a:off x="8029575" y="2132013"/>
            <a:ext cx="142875" cy="14446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92" name="Oval 304"/>
          <p:cNvSpPr>
            <a:spLocks noChangeArrowheads="1"/>
          </p:cNvSpPr>
          <p:nvPr/>
        </p:nvSpPr>
        <p:spPr bwMode="auto">
          <a:xfrm>
            <a:off x="8388350" y="1412875"/>
            <a:ext cx="144463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93" name="Oval 305"/>
          <p:cNvSpPr>
            <a:spLocks noChangeArrowheads="1"/>
          </p:cNvSpPr>
          <p:nvPr/>
        </p:nvSpPr>
        <p:spPr bwMode="auto">
          <a:xfrm>
            <a:off x="8750300" y="1412875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94" name="Oval 306"/>
          <p:cNvSpPr>
            <a:spLocks noChangeArrowheads="1"/>
          </p:cNvSpPr>
          <p:nvPr/>
        </p:nvSpPr>
        <p:spPr bwMode="auto">
          <a:xfrm>
            <a:off x="8748713" y="1773238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795" name="Line 307"/>
          <p:cNvSpPr>
            <a:spLocks noChangeShapeType="1"/>
          </p:cNvSpPr>
          <p:nvPr/>
        </p:nvSpPr>
        <p:spPr bwMode="auto">
          <a:xfrm>
            <a:off x="5649913" y="184626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96" name="Line 308"/>
          <p:cNvSpPr>
            <a:spLocks noChangeShapeType="1"/>
          </p:cNvSpPr>
          <p:nvPr/>
        </p:nvSpPr>
        <p:spPr bwMode="auto">
          <a:xfrm>
            <a:off x="6011863" y="184626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97" name="Line 309"/>
          <p:cNvSpPr>
            <a:spLocks noChangeShapeType="1"/>
          </p:cNvSpPr>
          <p:nvPr/>
        </p:nvSpPr>
        <p:spPr bwMode="auto">
          <a:xfrm flipH="1">
            <a:off x="5649913" y="2205038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98" name="Line 310"/>
          <p:cNvSpPr>
            <a:spLocks noChangeShapeType="1"/>
          </p:cNvSpPr>
          <p:nvPr/>
        </p:nvSpPr>
        <p:spPr bwMode="auto">
          <a:xfrm flipH="1">
            <a:off x="5649913" y="184626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799" name="Line 311"/>
          <p:cNvSpPr>
            <a:spLocks noChangeShapeType="1"/>
          </p:cNvSpPr>
          <p:nvPr/>
        </p:nvSpPr>
        <p:spPr bwMode="auto">
          <a:xfrm flipH="1">
            <a:off x="5649913" y="1846263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00" name="Line 312"/>
          <p:cNvSpPr>
            <a:spLocks noChangeShapeType="1"/>
          </p:cNvSpPr>
          <p:nvPr/>
        </p:nvSpPr>
        <p:spPr bwMode="auto">
          <a:xfrm>
            <a:off x="6008688" y="14874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01" name="Line 313"/>
          <p:cNvSpPr>
            <a:spLocks noChangeShapeType="1"/>
          </p:cNvSpPr>
          <p:nvPr/>
        </p:nvSpPr>
        <p:spPr bwMode="auto">
          <a:xfrm>
            <a:off x="6370638" y="14874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02" name="Line 314"/>
          <p:cNvSpPr>
            <a:spLocks noChangeShapeType="1"/>
          </p:cNvSpPr>
          <p:nvPr/>
        </p:nvSpPr>
        <p:spPr bwMode="auto">
          <a:xfrm flipH="1">
            <a:off x="6008688" y="184626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03" name="Line 315"/>
          <p:cNvSpPr>
            <a:spLocks noChangeShapeType="1"/>
          </p:cNvSpPr>
          <p:nvPr/>
        </p:nvSpPr>
        <p:spPr bwMode="auto">
          <a:xfrm flipH="1">
            <a:off x="6008688" y="1487488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04" name="Line 316"/>
          <p:cNvSpPr>
            <a:spLocks noChangeShapeType="1"/>
          </p:cNvSpPr>
          <p:nvPr/>
        </p:nvSpPr>
        <p:spPr bwMode="auto">
          <a:xfrm flipH="1">
            <a:off x="6008688" y="1846263"/>
            <a:ext cx="361950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05" name="Line 317"/>
          <p:cNvSpPr>
            <a:spLocks noChangeShapeType="1"/>
          </p:cNvSpPr>
          <p:nvPr/>
        </p:nvSpPr>
        <p:spPr bwMode="auto">
          <a:xfrm flipH="1" flipV="1">
            <a:off x="6011863" y="1487488"/>
            <a:ext cx="360362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06" name="Oval 318"/>
          <p:cNvSpPr>
            <a:spLocks noChangeArrowheads="1"/>
          </p:cNvSpPr>
          <p:nvPr/>
        </p:nvSpPr>
        <p:spPr bwMode="auto">
          <a:xfrm>
            <a:off x="5578475" y="1774825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07" name="Oval 319"/>
          <p:cNvSpPr>
            <a:spLocks noChangeArrowheads="1"/>
          </p:cNvSpPr>
          <p:nvPr/>
        </p:nvSpPr>
        <p:spPr bwMode="auto">
          <a:xfrm>
            <a:off x="5938838" y="1774825"/>
            <a:ext cx="144462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08" name="Oval 320"/>
          <p:cNvSpPr>
            <a:spLocks noChangeArrowheads="1"/>
          </p:cNvSpPr>
          <p:nvPr/>
        </p:nvSpPr>
        <p:spPr bwMode="auto">
          <a:xfrm>
            <a:off x="5937250" y="2133600"/>
            <a:ext cx="144463" cy="1444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09" name="Oval 321"/>
          <p:cNvSpPr>
            <a:spLocks noChangeArrowheads="1"/>
          </p:cNvSpPr>
          <p:nvPr/>
        </p:nvSpPr>
        <p:spPr bwMode="auto">
          <a:xfrm>
            <a:off x="5578475" y="2133600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10" name="Oval 322"/>
          <p:cNvSpPr>
            <a:spLocks noChangeArrowheads="1"/>
          </p:cNvSpPr>
          <p:nvPr/>
        </p:nvSpPr>
        <p:spPr bwMode="auto">
          <a:xfrm>
            <a:off x="5937250" y="1414463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11" name="Oval 323"/>
          <p:cNvSpPr>
            <a:spLocks noChangeArrowheads="1"/>
          </p:cNvSpPr>
          <p:nvPr/>
        </p:nvSpPr>
        <p:spPr bwMode="auto">
          <a:xfrm>
            <a:off x="6299200" y="1414463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12" name="Oval 324"/>
          <p:cNvSpPr>
            <a:spLocks noChangeArrowheads="1"/>
          </p:cNvSpPr>
          <p:nvPr/>
        </p:nvSpPr>
        <p:spPr bwMode="auto">
          <a:xfrm>
            <a:off x="6297613" y="1774825"/>
            <a:ext cx="142875" cy="1428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13" name="Line 325"/>
          <p:cNvSpPr>
            <a:spLocks noChangeShapeType="1"/>
          </p:cNvSpPr>
          <p:nvPr/>
        </p:nvSpPr>
        <p:spPr bwMode="auto">
          <a:xfrm>
            <a:off x="4500563" y="184467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14" name="Line 326"/>
          <p:cNvSpPr>
            <a:spLocks noChangeShapeType="1"/>
          </p:cNvSpPr>
          <p:nvPr/>
        </p:nvSpPr>
        <p:spPr bwMode="auto">
          <a:xfrm>
            <a:off x="4862513" y="1844675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15" name="Line 327"/>
          <p:cNvSpPr>
            <a:spLocks noChangeShapeType="1"/>
          </p:cNvSpPr>
          <p:nvPr/>
        </p:nvSpPr>
        <p:spPr bwMode="auto">
          <a:xfrm flipH="1">
            <a:off x="4500563" y="2203450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16" name="Line 328"/>
          <p:cNvSpPr>
            <a:spLocks noChangeShapeType="1"/>
          </p:cNvSpPr>
          <p:nvPr/>
        </p:nvSpPr>
        <p:spPr bwMode="auto">
          <a:xfrm flipH="1">
            <a:off x="4500563" y="1844675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17" name="Line 329"/>
          <p:cNvSpPr>
            <a:spLocks noChangeShapeType="1"/>
          </p:cNvSpPr>
          <p:nvPr/>
        </p:nvSpPr>
        <p:spPr bwMode="auto">
          <a:xfrm flipH="1">
            <a:off x="4500563" y="1844675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18" name="Line 330"/>
          <p:cNvSpPr>
            <a:spLocks noChangeShapeType="1"/>
          </p:cNvSpPr>
          <p:nvPr/>
        </p:nvSpPr>
        <p:spPr bwMode="auto">
          <a:xfrm>
            <a:off x="4859338" y="148590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19" name="Line 331"/>
          <p:cNvSpPr>
            <a:spLocks noChangeShapeType="1"/>
          </p:cNvSpPr>
          <p:nvPr/>
        </p:nvSpPr>
        <p:spPr bwMode="auto">
          <a:xfrm>
            <a:off x="5221288" y="1485900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20" name="Line 332"/>
          <p:cNvSpPr>
            <a:spLocks noChangeShapeType="1"/>
          </p:cNvSpPr>
          <p:nvPr/>
        </p:nvSpPr>
        <p:spPr bwMode="auto">
          <a:xfrm flipH="1">
            <a:off x="4859338" y="1844675"/>
            <a:ext cx="36195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21" name="Line 333"/>
          <p:cNvSpPr>
            <a:spLocks noChangeShapeType="1"/>
          </p:cNvSpPr>
          <p:nvPr/>
        </p:nvSpPr>
        <p:spPr bwMode="auto">
          <a:xfrm flipH="1">
            <a:off x="4859338" y="1485900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22" name="Line 334"/>
          <p:cNvSpPr>
            <a:spLocks noChangeShapeType="1"/>
          </p:cNvSpPr>
          <p:nvPr/>
        </p:nvSpPr>
        <p:spPr bwMode="auto">
          <a:xfrm flipH="1">
            <a:off x="4859338" y="1844675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23" name="Line 335"/>
          <p:cNvSpPr>
            <a:spLocks noChangeShapeType="1"/>
          </p:cNvSpPr>
          <p:nvPr/>
        </p:nvSpPr>
        <p:spPr bwMode="auto">
          <a:xfrm flipH="1" flipV="1">
            <a:off x="4862513" y="1485900"/>
            <a:ext cx="360362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24" name="Oval 336"/>
          <p:cNvSpPr>
            <a:spLocks noChangeArrowheads="1"/>
          </p:cNvSpPr>
          <p:nvPr/>
        </p:nvSpPr>
        <p:spPr bwMode="auto">
          <a:xfrm>
            <a:off x="4429125" y="1773238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25" name="Oval 337"/>
          <p:cNvSpPr>
            <a:spLocks noChangeArrowheads="1"/>
          </p:cNvSpPr>
          <p:nvPr/>
        </p:nvSpPr>
        <p:spPr bwMode="auto">
          <a:xfrm>
            <a:off x="4789488" y="1773238"/>
            <a:ext cx="144462" cy="1428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26" name="Oval 338"/>
          <p:cNvSpPr>
            <a:spLocks noChangeArrowheads="1"/>
          </p:cNvSpPr>
          <p:nvPr/>
        </p:nvSpPr>
        <p:spPr bwMode="auto">
          <a:xfrm>
            <a:off x="4787900" y="2132013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27" name="Oval 339"/>
          <p:cNvSpPr>
            <a:spLocks noChangeArrowheads="1"/>
          </p:cNvSpPr>
          <p:nvPr/>
        </p:nvSpPr>
        <p:spPr bwMode="auto">
          <a:xfrm>
            <a:off x="4429125" y="2132013"/>
            <a:ext cx="142875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28" name="Oval 340"/>
          <p:cNvSpPr>
            <a:spLocks noChangeArrowheads="1"/>
          </p:cNvSpPr>
          <p:nvPr/>
        </p:nvSpPr>
        <p:spPr bwMode="auto">
          <a:xfrm>
            <a:off x="4787900" y="1412875"/>
            <a:ext cx="144463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29" name="Oval 341"/>
          <p:cNvSpPr>
            <a:spLocks noChangeArrowheads="1"/>
          </p:cNvSpPr>
          <p:nvPr/>
        </p:nvSpPr>
        <p:spPr bwMode="auto">
          <a:xfrm>
            <a:off x="5149850" y="1412875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30" name="Oval 342"/>
          <p:cNvSpPr>
            <a:spLocks noChangeArrowheads="1"/>
          </p:cNvSpPr>
          <p:nvPr/>
        </p:nvSpPr>
        <p:spPr bwMode="auto">
          <a:xfrm>
            <a:off x="5148263" y="1773238"/>
            <a:ext cx="142875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31" name="Line 343"/>
          <p:cNvSpPr>
            <a:spLocks noChangeShapeType="1"/>
          </p:cNvSpPr>
          <p:nvPr/>
        </p:nvSpPr>
        <p:spPr bwMode="auto">
          <a:xfrm>
            <a:off x="3348038" y="18430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32" name="Line 344"/>
          <p:cNvSpPr>
            <a:spLocks noChangeShapeType="1"/>
          </p:cNvSpPr>
          <p:nvPr/>
        </p:nvSpPr>
        <p:spPr bwMode="auto">
          <a:xfrm>
            <a:off x="3709988" y="1843088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33" name="Line 345"/>
          <p:cNvSpPr>
            <a:spLocks noChangeShapeType="1"/>
          </p:cNvSpPr>
          <p:nvPr/>
        </p:nvSpPr>
        <p:spPr bwMode="auto">
          <a:xfrm flipH="1">
            <a:off x="3348038" y="220186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34" name="Line 346"/>
          <p:cNvSpPr>
            <a:spLocks noChangeShapeType="1"/>
          </p:cNvSpPr>
          <p:nvPr/>
        </p:nvSpPr>
        <p:spPr bwMode="auto">
          <a:xfrm flipH="1">
            <a:off x="3348038" y="1843088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35" name="Line 347"/>
          <p:cNvSpPr>
            <a:spLocks noChangeShapeType="1"/>
          </p:cNvSpPr>
          <p:nvPr/>
        </p:nvSpPr>
        <p:spPr bwMode="auto">
          <a:xfrm flipH="1">
            <a:off x="3348038" y="1843088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36" name="Line 348"/>
          <p:cNvSpPr>
            <a:spLocks noChangeShapeType="1"/>
          </p:cNvSpPr>
          <p:nvPr/>
        </p:nvSpPr>
        <p:spPr bwMode="auto">
          <a:xfrm>
            <a:off x="3706813" y="1484313"/>
            <a:ext cx="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37" name="Line 349"/>
          <p:cNvSpPr>
            <a:spLocks noChangeShapeType="1"/>
          </p:cNvSpPr>
          <p:nvPr/>
        </p:nvSpPr>
        <p:spPr bwMode="auto">
          <a:xfrm>
            <a:off x="4068763" y="1484313"/>
            <a:ext cx="0" cy="3587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38" name="Line 350"/>
          <p:cNvSpPr>
            <a:spLocks noChangeShapeType="1"/>
          </p:cNvSpPr>
          <p:nvPr/>
        </p:nvSpPr>
        <p:spPr bwMode="auto">
          <a:xfrm flipH="1">
            <a:off x="3706813" y="1843088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39" name="Line 351"/>
          <p:cNvSpPr>
            <a:spLocks noChangeShapeType="1"/>
          </p:cNvSpPr>
          <p:nvPr/>
        </p:nvSpPr>
        <p:spPr bwMode="auto">
          <a:xfrm flipH="1">
            <a:off x="3706813" y="1484313"/>
            <a:ext cx="36195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40" name="Line 352"/>
          <p:cNvSpPr>
            <a:spLocks noChangeShapeType="1"/>
          </p:cNvSpPr>
          <p:nvPr/>
        </p:nvSpPr>
        <p:spPr bwMode="auto">
          <a:xfrm flipH="1">
            <a:off x="3706813" y="1843088"/>
            <a:ext cx="361950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41" name="Line 353"/>
          <p:cNvSpPr>
            <a:spLocks noChangeShapeType="1"/>
          </p:cNvSpPr>
          <p:nvPr/>
        </p:nvSpPr>
        <p:spPr bwMode="auto">
          <a:xfrm flipH="1" flipV="1">
            <a:off x="3709988" y="1484313"/>
            <a:ext cx="360362" cy="35877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42" name="Oval 354"/>
          <p:cNvSpPr>
            <a:spLocks noChangeArrowheads="1"/>
          </p:cNvSpPr>
          <p:nvPr/>
        </p:nvSpPr>
        <p:spPr bwMode="auto">
          <a:xfrm>
            <a:off x="3276600" y="1771650"/>
            <a:ext cx="142875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43" name="Oval 355"/>
          <p:cNvSpPr>
            <a:spLocks noChangeArrowheads="1"/>
          </p:cNvSpPr>
          <p:nvPr/>
        </p:nvSpPr>
        <p:spPr bwMode="auto">
          <a:xfrm>
            <a:off x="3636963" y="1771650"/>
            <a:ext cx="144462" cy="142875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44" name="Oval 356"/>
          <p:cNvSpPr>
            <a:spLocks noChangeArrowheads="1"/>
          </p:cNvSpPr>
          <p:nvPr/>
        </p:nvSpPr>
        <p:spPr bwMode="auto">
          <a:xfrm>
            <a:off x="3635375" y="2130425"/>
            <a:ext cx="144463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45" name="Oval 357"/>
          <p:cNvSpPr>
            <a:spLocks noChangeArrowheads="1"/>
          </p:cNvSpPr>
          <p:nvPr/>
        </p:nvSpPr>
        <p:spPr bwMode="auto">
          <a:xfrm>
            <a:off x="3276600" y="2130425"/>
            <a:ext cx="142875" cy="144463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46" name="Oval 358"/>
          <p:cNvSpPr>
            <a:spLocks noChangeArrowheads="1"/>
          </p:cNvSpPr>
          <p:nvPr/>
        </p:nvSpPr>
        <p:spPr bwMode="auto">
          <a:xfrm>
            <a:off x="3635375" y="1411288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47" name="Oval 359"/>
          <p:cNvSpPr>
            <a:spLocks noChangeArrowheads="1"/>
          </p:cNvSpPr>
          <p:nvPr/>
        </p:nvSpPr>
        <p:spPr bwMode="auto">
          <a:xfrm>
            <a:off x="3997325" y="1411288"/>
            <a:ext cx="142875" cy="144462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48" name="Oval 360"/>
          <p:cNvSpPr>
            <a:spLocks noChangeArrowheads="1"/>
          </p:cNvSpPr>
          <p:nvPr/>
        </p:nvSpPr>
        <p:spPr bwMode="auto">
          <a:xfrm>
            <a:off x="3995738" y="1771650"/>
            <a:ext cx="142875" cy="1428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19849" name="Line 361"/>
          <p:cNvSpPr>
            <a:spLocks noChangeShapeType="1"/>
          </p:cNvSpPr>
          <p:nvPr/>
        </p:nvSpPr>
        <p:spPr bwMode="auto">
          <a:xfrm flipH="1" flipV="1">
            <a:off x="5867400" y="2349500"/>
            <a:ext cx="147638" cy="5032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0" name="Line 362"/>
          <p:cNvSpPr>
            <a:spLocks noChangeShapeType="1"/>
          </p:cNvSpPr>
          <p:nvPr/>
        </p:nvSpPr>
        <p:spPr bwMode="auto">
          <a:xfrm flipH="1" flipV="1">
            <a:off x="7088188" y="2349500"/>
            <a:ext cx="147637" cy="5032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1" name="Line 363"/>
          <p:cNvSpPr>
            <a:spLocks noChangeShapeType="1"/>
          </p:cNvSpPr>
          <p:nvPr/>
        </p:nvSpPr>
        <p:spPr bwMode="auto">
          <a:xfrm flipH="1" flipV="1">
            <a:off x="8312150" y="2349500"/>
            <a:ext cx="147638" cy="5032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2" name="Line 364"/>
          <p:cNvSpPr>
            <a:spLocks noChangeShapeType="1"/>
          </p:cNvSpPr>
          <p:nvPr/>
        </p:nvSpPr>
        <p:spPr bwMode="auto">
          <a:xfrm flipH="1" flipV="1">
            <a:off x="4716463" y="2349500"/>
            <a:ext cx="147637" cy="5032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3" name="Line 365"/>
          <p:cNvSpPr>
            <a:spLocks noChangeShapeType="1"/>
          </p:cNvSpPr>
          <p:nvPr/>
        </p:nvSpPr>
        <p:spPr bwMode="auto">
          <a:xfrm flipH="1" flipV="1">
            <a:off x="3563938" y="2349500"/>
            <a:ext cx="147637" cy="5032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4" name="Line 366"/>
          <p:cNvSpPr>
            <a:spLocks noChangeShapeType="1"/>
          </p:cNvSpPr>
          <p:nvPr/>
        </p:nvSpPr>
        <p:spPr bwMode="auto">
          <a:xfrm flipV="1">
            <a:off x="3998913" y="908050"/>
            <a:ext cx="285750" cy="3603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5" name="Line 367"/>
          <p:cNvSpPr>
            <a:spLocks noChangeShapeType="1"/>
          </p:cNvSpPr>
          <p:nvPr/>
        </p:nvSpPr>
        <p:spPr bwMode="auto">
          <a:xfrm flipH="1" flipV="1">
            <a:off x="5003800" y="908050"/>
            <a:ext cx="3175" cy="433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6" name="Line 368"/>
          <p:cNvSpPr>
            <a:spLocks noChangeShapeType="1"/>
          </p:cNvSpPr>
          <p:nvPr/>
        </p:nvSpPr>
        <p:spPr bwMode="auto">
          <a:xfrm flipH="1" flipV="1">
            <a:off x="6156325" y="908050"/>
            <a:ext cx="0" cy="433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7" name="Line 369"/>
          <p:cNvSpPr>
            <a:spLocks noChangeShapeType="1"/>
          </p:cNvSpPr>
          <p:nvPr/>
        </p:nvSpPr>
        <p:spPr bwMode="auto">
          <a:xfrm flipH="1" flipV="1">
            <a:off x="7235825" y="908050"/>
            <a:ext cx="144463" cy="433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8" name="Line 370"/>
          <p:cNvSpPr>
            <a:spLocks noChangeShapeType="1"/>
          </p:cNvSpPr>
          <p:nvPr/>
        </p:nvSpPr>
        <p:spPr bwMode="auto">
          <a:xfrm flipH="1" flipV="1">
            <a:off x="7956550" y="908050"/>
            <a:ext cx="360363" cy="433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9859" name="Rectangle 371"/>
          <p:cNvSpPr>
            <a:spLocks noChangeArrowheads="1"/>
          </p:cNvSpPr>
          <p:nvPr/>
        </p:nvSpPr>
        <p:spPr bwMode="auto">
          <a:xfrm>
            <a:off x="3059113" y="836613"/>
            <a:ext cx="7921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110000"/>
              </a:lnSpc>
              <a:spcBef>
                <a:spcPct val="20000"/>
              </a:spcBef>
            </a:pPr>
            <a:r>
              <a:rPr lang="en-US" altLang="ja-JP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 • •</a:t>
            </a:r>
            <a:r>
              <a:rPr lang="ja-JP" alt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endParaRPr lang="en-US" altLang="ja-JP" sz="2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  <p:sp>
        <p:nvSpPr>
          <p:cNvPr id="319860" name="Rectangle 372"/>
          <p:cNvSpPr>
            <a:spLocks noChangeArrowheads="1"/>
          </p:cNvSpPr>
          <p:nvPr/>
        </p:nvSpPr>
        <p:spPr bwMode="auto">
          <a:xfrm>
            <a:off x="2268538" y="1700213"/>
            <a:ext cx="863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110000"/>
              </a:lnSpc>
              <a:spcBef>
                <a:spcPct val="20000"/>
              </a:spcBef>
            </a:pPr>
            <a:r>
              <a:rPr lang="en-US" altLang="ja-JP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 • •</a:t>
            </a:r>
            <a:r>
              <a:rPr lang="ja-JP" alt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endParaRPr lang="en-US" altLang="ja-JP" sz="2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045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Finding Children</a:t>
            </a:r>
            <a:endParaRPr lang="ja-JP" altLang="en-US" sz="3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135938" cy="5256212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A child is obtained by adding a vertex to the parent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rgbClr val="0000FF"/>
                </a:solidFill>
              </a:rPr>
              <a:t>(v)</a:t>
            </a:r>
            <a:r>
              <a:rPr lang="en-US" altLang="ja-JP" sz="2400" dirty="0"/>
              <a:t>: #vertices in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adjacent to 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</a:p>
          <a:p>
            <a:pPr algn="l"/>
            <a:r>
              <a:rPr lang="en-US" altLang="ja-JP" sz="2400" dirty="0"/>
              <a:t>      (can be maintained in </a:t>
            </a:r>
            <a:r>
              <a:rPr lang="en-US" altLang="ja-JP" sz="2400" b="1" dirty="0">
                <a:solidFill>
                  <a:srgbClr val="0000FF"/>
                </a:solidFill>
              </a:rPr>
              <a:t>O(Δ)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time for vertex addition) 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ja-JP" altLang="en-US" sz="2400" b="1" dirty="0">
                <a:solidFill>
                  <a:srgbClr val="0000FF"/>
                </a:solidFill>
              </a:rPr>
              <a:t>∪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en-US" altLang="ja-JP" sz="2400" dirty="0"/>
              <a:t> is a child</a:t>
            </a:r>
            <a:r>
              <a:rPr lang="ja-JP" altLang="en-US" sz="2400" dirty="0"/>
              <a:t> </a:t>
            </a:r>
            <a:r>
              <a:rPr lang="en-US" altLang="ja-JP" sz="2400" dirty="0"/>
              <a:t>of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endParaRPr lang="ja-JP" altLang="en-US" sz="2400" dirty="0"/>
          </a:p>
          <a:p>
            <a:pPr algn="l"/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①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ja-JP" altLang="en-US" sz="2400" b="1" dirty="0">
                <a:solidFill>
                  <a:srgbClr val="0000FF"/>
                </a:solidFill>
              </a:rPr>
              <a:t>∪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en-US" altLang="ja-JP" sz="2400" dirty="0"/>
              <a:t> is a pseudo clique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/>
              <a:t>lower bound for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rgbClr val="0000FF"/>
                </a:solidFill>
              </a:rPr>
              <a:t>(v)</a:t>
            </a:r>
          </a:p>
          <a:p>
            <a:pPr algn="l"/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② </a:t>
            </a:r>
            <a:r>
              <a:rPr lang="en-US" altLang="ja-JP" sz="2400" b="1" dirty="0">
                <a:solidFill>
                  <a:srgbClr val="0000FF"/>
                </a:solidFill>
              </a:rPr>
              <a:t>v*(K</a:t>
            </a:r>
            <a:r>
              <a:rPr lang="ja-JP" altLang="en-US" sz="2400" b="1" dirty="0">
                <a:solidFill>
                  <a:srgbClr val="0000FF"/>
                </a:solidFill>
              </a:rPr>
              <a:t>∪</a:t>
            </a:r>
            <a:r>
              <a:rPr lang="en-US" altLang="ja-JP" sz="2400" b="1" dirty="0">
                <a:solidFill>
                  <a:srgbClr val="0000FF"/>
                </a:solidFill>
              </a:rPr>
              <a:t>v) = v</a:t>
            </a:r>
            <a:r>
              <a:rPr lang="en-US" altLang="ja-JP" sz="2400" b="1" dirty="0">
                <a:solidFill>
                  <a:schemeClr val="accent2"/>
                </a:solidFill>
              </a:rPr>
              <a:t>   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  </a:t>
            </a:r>
            <a:r>
              <a:rPr lang="en-US" altLang="ja-JP" sz="2400" dirty="0"/>
              <a:t>upper bound for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rgbClr val="0000FF"/>
                </a:solidFill>
              </a:rPr>
              <a:t>(v)</a:t>
            </a:r>
          </a:p>
          <a:p>
            <a:pPr algn="l"/>
            <a:endParaRPr lang="ja-JP" altLang="en-US" sz="2400" b="1" dirty="0">
              <a:solidFill>
                <a:schemeClr val="accent2"/>
              </a:solidFill>
            </a:endParaRPr>
          </a:p>
          <a:p>
            <a:pPr algn="l"/>
            <a:r>
              <a:rPr lang="en-US" altLang="ja-JP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-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rgbClr val="0000FF"/>
                </a:solidFill>
              </a:rPr>
              <a:t>(v)</a:t>
            </a:r>
            <a:r>
              <a:rPr lang="en-US" altLang="ja-JP" sz="2400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&lt;</a:t>
            </a:r>
            <a:r>
              <a:rPr lang="en-US" altLang="ja-JP" sz="2400" dirty="0"/>
              <a:t> min. deg. of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ja-JP" altLang="en-US" sz="2400" dirty="0"/>
              <a:t>     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ja-JP" altLang="en-US" sz="2400" b="1" dirty="0">
                <a:solidFill>
                  <a:srgbClr val="0000FF"/>
                </a:solidFill>
              </a:rPr>
              <a:t>∪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ja-JP" altLang="en-US" sz="2400" dirty="0"/>
              <a:t> </a:t>
            </a:r>
            <a:r>
              <a:rPr lang="en-US" altLang="ja-JP" sz="2400" dirty="0"/>
              <a:t>is always a child</a:t>
            </a:r>
            <a:endParaRPr lang="ja-JP" altLang="en-US" sz="240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rgbClr val="0000FF"/>
                </a:solidFill>
              </a:rPr>
              <a:t>(v) &gt;</a:t>
            </a:r>
            <a:r>
              <a:rPr lang="en-US" altLang="ja-JP" sz="2400" dirty="0"/>
              <a:t> min. deg. of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+1</a:t>
            </a:r>
            <a:r>
              <a:rPr lang="en-US" altLang="ja-JP" sz="2400" dirty="0"/>
              <a:t>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ja-JP" altLang="en-US" sz="2400" b="1" dirty="0">
                <a:solidFill>
                  <a:srgbClr val="0000FF"/>
                </a:solidFill>
              </a:rPr>
              <a:t>∪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ja-JP" altLang="en-US" sz="2400" dirty="0"/>
              <a:t> </a:t>
            </a:r>
            <a:r>
              <a:rPr lang="en-US" altLang="ja-JP" sz="2400" dirty="0"/>
              <a:t>never be a child</a:t>
            </a:r>
          </a:p>
          <a:p>
            <a:pPr algn="l"/>
            <a:endParaRPr lang="ja-JP" altLang="en-US" sz="240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rgbClr val="0000FF"/>
                </a:solidFill>
              </a:rPr>
              <a:t>(v)</a:t>
            </a:r>
            <a:r>
              <a:rPr lang="en-US" altLang="ja-JP" sz="2400" dirty="0"/>
              <a:t> </a:t>
            </a:r>
            <a:r>
              <a:rPr lang="ja-JP" altLang="en-US" sz="2400" b="1" dirty="0">
                <a:solidFill>
                  <a:schemeClr val="accent2"/>
                </a:solidFill>
              </a:rPr>
              <a:t>＝</a:t>
            </a:r>
            <a:r>
              <a:rPr lang="ja-JP" altLang="en-US" sz="2400" dirty="0"/>
              <a:t> </a:t>
            </a:r>
            <a:r>
              <a:rPr lang="en-US" altLang="ja-JP" sz="2400" dirty="0"/>
              <a:t>min. deg. of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ja-JP" altLang="en-US" sz="2400" dirty="0">
                <a:solidFill>
                  <a:srgbClr val="0000FF"/>
                </a:solidFill>
              </a:rPr>
              <a:t> </a:t>
            </a:r>
            <a:r>
              <a:rPr lang="en-US" altLang="ja-JP" sz="2400" b="1" i="1" dirty="0">
                <a:solidFill>
                  <a:srgbClr val="0000FF"/>
                </a:solidFill>
              </a:rPr>
              <a:t>or</a:t>
            </a:r>
            <a:r>
              <a:rPr lang="en-US" altLang="ja-JP" sz="2400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+1</a:t>
            </a:r>
            <a:r>
              <a:rPr lang="ja-JP" altLang="en-US" sz="2400" b="1" dirty="0">
                <a:solidFill>
                  <a:schemeClr val="accent2"/>
                </a:solidFill>
              </a:rPr>
              <a:t> </a:t>
            </a:r>
            <a:r>
              <a:rPr lang="ja-JP" altLang="en-US" sz="2400" dirty="0"/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/>
              <a:t> </a:t>
            </a:r>
            <a:r>
              <a:rPr lang="en-US" altLang="ja-JP" sz="2400" dirty="0"/>
              <a:t>next slide…</a:t>
            </a:r>
            <a:endParaRPr lang="ja-JP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30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Detailed Condition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981075"/>
            <a:ext cx="8893175" cy="511175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S(K)</a:t>
            </a:r>
            <a:r>
              <a:rPr lang="en-US" altLang="ja-JP" sz="2400" dirty="0"/>
              <a:t>: sequence of vertices in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in the order of (degree, index)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en-US" altLang="ja-JP" sz="2400" dirty="0"/>
              <a:t> is a child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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en-US" altLang="ja-JP" sz="2400" dirty="0"/>
              <a:t> is the top of </a:t>
            </a:r>
            <a:r>
              <a:rPr lang="en-US" altLang="ja-JP" sz="2400" b="1" dirty="0">
                <a:solidFill>
                  <a:srgbClr val="0000FF"/>
                </a:solidFill>
              </a:rPr>
              <a:t>S(K</a:t>
            </a:r>
            <a:r>
              <a:rPr lang="ja-JP" altLang="en-US" sz="2400" b="1" dirty="0">
                <a:solidFill>
                  <a:srgbClr val="0000FF"/>
                </a:solidFill>
              </a:rPr>
              <a:t>∪</a:t>
            </a:r>
            <a:r>
              <a:rPr lang="en-US" altLang="ja-JP" sz="2400" b="1" dirty="0">
                <a:solidFill>
                  <a:srgbClr val="0000FF"/>
                </a:solidFill>
              </a:rPr>
              <a:t>v)</a:t>
            </a:r>
          </a:p>
          <a:p>
            <a:pPr algn="l">
              <a:lnSpc>
                <a:spcPct val="90000"/>
              </a:lnSpc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en-US" altLang="ja-JP" sz="2400" dirty="0"/>
              <a:t> is child </a:t>
            </a:r>
            <a:r>
              <a:rPr lang="en-US" altLang="ja-JP" sz="2400" b="1" dirty="0">
                <a:solidFill>
                  <a:srgbClr val="006600"/>
                </a:solidFill>
              </a:rPr>
              <a:t>only if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en-US" altLang="ja-JP" sz="2400" dirty="0"/>
              <a:t> is adjacent to all vertices preceding to 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en-US" altLang="ja-JP" sz="2400" dirty="0"/>
              <a:t> in </a:t>
            </a:r>
            <a:r>
              <a:rPr lang="en-US" altLang="ja-JP" sz="2400" b="1" dirty="0">
                <a:solidFill>
                  <a:srgbClr val="0000FF"/>
                </a:solidFill>
              </a:rPr>
              <a:t>S(K)</a:t>
            </a:r>
            <a:endParaRPr lang="en-US" altLang="ja-JP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endParaRPr lang="ja-JP" altLang="en-US" sz="2400" dirty="0"/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For each vertex, find the first "non-adjacent vertex" in </a:t>
            </a:r>
            <a:r>
              <a:rPr lang="en-US" altLang="ja-JP" sz="2400" b="1" dirty="0">
                <a:solidFill>
                  <a:srgbClr val="0000FF"/>
                </a:solidFill>
              </a:rPr>
              <a:t>S(K)</a:t>
            </a:r>
            <a:endParaRPr lang="en-US" altLang="ja-JP" sz="2400" dirty="0">
              <a:solidFill>
                <a:srgbClr val="0000FF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This can be done in </a:t>
            </a:r>
            <a:r>
              <a:rPr lang="en-US" altLang="ja-JP" sz="2400" b="1" dirty="0">
                <a:solidFill>
                  <a:srgbClr val="0000FF"/>
                </a:solidFill>
              </a:rPr>
              <a:t>O(Δ</a:t>
            </a:r>
            <a:r>
              <a:rPr lang="en-US" altLang="ja-JP" sz="2400" b="1" baseline="30000" dirty="0">
                <a:solidFill>
                  <a:srgbClr val="0000FF"/>
                </a:solidFill>
              </a:rPr>
              <a:t>2</a:t>
            </a:r>
            <a:r>
              <a:rPr lang="en-US" altLang="ja-JP" sz="2400" b="1" dirty="0">
                <a:solidFill>
                  <a:srgbClr val="0000FF"/>
                </a:solidFill>
              </a:rPr>
              <a:t>)</a:t>
            </a:r>
            <a:r>
              <a:rPr lang="en-US" altLang="ja-JP" sz="2400" dirty="0"/>
              <a:t> time</a:t>
            </a:r>
          </a:p>
          <a:p>
            <a:pPr algn="l">
              <a:lnSpc>
                <a:spcPct val="90000"/>
              </a:lnSpc>
            </a:pPr>
            <a:endParaRPr lang="ja-JP" altLang="en-US" sz="2400" dirty="0"/>
          </a:p>
          <a:p>
            <a:pPr algn="l">
              <a:lnSpc>
                <a:spcPct val="90000"/>
              </a:lnSpc>
            </a:pPr>
            <a:endParaRPr lang="ja-JP" altLang="en-US" sz="2400" dirty="0"/>
          </a:p>
        </p:txBody>
      </p:sp>
      <p:sp>
        <p:nvSpPr>
          <p:cNvPr id="223236" name="Text Box 4"/>
          <p:cNvSpPr txBox="1">
            <a:spLocks noChangeArrowheads="1"/>
          </p:cNvSpPr>
          <p:nvPr/>
        </p:nvSpPr>
        <p:spPr bwMode="auto">
          <a:xfrm>
            <a:off x="539750" y="5589588"/>
            <a:ext cx="8066088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r>
              <a:rPr lang="en-US" altLang="ja-JP" sz="2400" b="1" dirty="0">
                <a:solidFill>
                  <a:schemeClr val="tx1"/>
                </a:solidFill>
                <a:effectLst/>
              </a:rPr>
              <a:t>Computation time for one iteration is</a:t>
            </a:r>
            <a:r>
              <a:rPr lang="ja-JP" altLang="en-US" sz="2400" b="1" dirty="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O(Δ</a:t>
            </a:r>
            <a:r>
              <a:rPr lang="en-US" altLang="ja-JP" sz="2400" b="1" baseline="30000" dirty="0">
                <a:solidFill>
                  <a:srgbClr val="0000FF"/>
                </a:solidFill>
                <a:effectLst/>
              </a:rPr>
              <a:t>2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+ log |V|)</a:t>
            </a:r>
            <a:r>
              <a:rPr lang="en-US" altLang="ja-JP" sz="2400" b="1" dirty="0">
                <a:solidFill>
                  <a:schemeClr val="tx1"/>
                </a:solidFill>
                <a:effectLst/>
              </a:rPr>
              <a:t> </a:t>
            </a:r>
          </a:p>
          <a:p>
            <a:r>
              <a:rPr lang="en-US" altLang="ja-JP" sz="2400" b="1" dirty="0">
                <a:solidFill>
                  <a:schemeClr val="tx1"/>
                </a:solidFill>
                <a:effectLst/>
              </a:rPr>
              <a:t>(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 O(</a:t>
            </a:r>
            <a:r>
              <a:rPr lang="en-US" altLang="ja-JP" sz="2400" b="1" dirty="0" err="1">
                <a:solidFill>
                  <a:srgbClr val="0000FF"/>
                </a:solidFill>
                <a:effectLst/>
              </a:rPr>
              <a:t>Δk</a:t>
            </a:r>
            <a:r>
              <a:rPr lang="en-US" altLang="ja-JP" sz="2400" b="1" baseline="30000" dirty="0">
                <a:solidFill>
                  <a:srgbClr val="0000FF"/>
                </a:solidFill>
                <a:effectLst/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+ log |V|)</a:t>
            </a:r>
            <a:r>
              <a:rPr lang="en-US" altLang="ja-JP" sz="2400" b="1" dirty="0">
                <a:solidFill>
                  <a:schemeClr val="tx1"/>
                </a:solidFill>
                <a:effectLst/>
              </a:rPr>
              <a:t> if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k</a:t>
            </a:r>
            <a:r>
              <a:rPr lang="en-US" altLang="ja-JP" sz="2400" b="1" dirty="0">
                <a:solidFill>
                  <a:schemeClr val="tx1"/>
                </a:solidFill>
                <a:effectLst/>
              </a:rPr>
              <a:t>-degenerate)</a:t>
            </a: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 bwMode="auto">
          <a:xfrm>
            <a:off x="3708400" y="4294188"/>
            <a:ext cx="4679950" cy="6477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41" name="Oval 9"/>
          <p:cNvSpPr>
            <a:spLocks noChangeArrowheads="1"/>
          </p:cNvSpPr>
          <p:nvPr/>
        </p:nvSpPr>
        <p:spPr bwMode="auto">
          <a:xfrm>
            <a:off x="5651500" y="4510088"/>
            <a:ext cx="215900" cy="215900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42" name="Oval 10"/>
          <p:cNvSpPr>
            <a:spLocks noChangeArrowheads="1"/>
          </p:cNvSpPr>
          <p:nvPr/>
        </p:nvSpPr>
        <p:spPr bwMode="auto">
          <a:xfrm>
            <a:off x="6154738" y="4510088"/>
            <a:ext cx="215900" cy="215900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43" name="Oval 11"/>
          <p:cNvSpPr>
            <a:spLocks noChangeArrowheads="1"/>
          </p:cNvSpPr>
          <p:nvPr/>
        </p:nvSpPr>
        <p:spPr bwMode="auto">
          <a:xfrm>
            <a:off x="6657975" y="4510088"/>
            <a:ext cx="215900" cy="215900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44" name="Oval 12"/>
          <p:cNvSpPr>
            <a:spLocks noChangeArrowheads="1"/>
          </p:cNvSpPr>
          <p:nvPr/>
        </p:nvSpPr>
        <p:spPr bwMode="auto">
          <a:xfrm>
            <a:off x="7161213" y="4510088"/>
            <a:ext cx="215900" cy="215900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45" name="Oval 13"/>
          <p:cNvSpPr>
            <a:spLocks noChangeArrowheads="1"/>
          </p:cNvSpPr>
          <p:nvPr/>
        </p:nvSpPr>
        <p:spPr bwMode="auto">
          <a:xfrm>
            <a:off x="7664450" y="4510088"/>
            <a:ext cx="215900" cy="215900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47" name="Line 15"/>
          <p:cNvSpPr>
            <a:spLocks noChangeShapeType="1"/>
          </p:cNvSpPr>
          <p:nvPr/>
        </p:nvSpPr>
        <p:spPr bwMode="auto">
          <a:xfrm flipH="1">
            <a:off x="4787900" y="4149725"/>
            <a:ext cx="7207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3248" name="Line 16"/>
          <p:cNvSpPr>
            <a:spLocks noChangeShapeType="1"/>
          </p:cNvSpPr>
          <p:nvPr/>
        </p:nvSpPr>
        <p:spPr bwMode="auto">
          <a:xfrm flipH="1">
            <a:off x="5292725" y="4149725"/>
            <a:ext cx="21590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3249" name="Line 17"/>
          <p:cNvSpPr>
            <a:spLocks noChangeShapeType="1"/>
          </p:cNvSpPr>
          <p:nvPr/>
        </p:nvSpPr>
        <p:spPr bwMode="auto">
          <a:xfrm flipH="1">
            <a:off x="4356100" y="4149725"/>
            <a:ext cx="11525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3237" name="Oval 5"/>
          <p:cNvSpPr>
            <a:spLocks noChangeArrowheads="1"/>
          </p:cNvSpPr>
          <p:nvPr/>
        </p:nvSpPr>
        <p:spPr bwMode="auto">
          <a:xfrm>
            <a:off x="4140200" y="4510088"/>
            <a:ext cx="215900" cy="215900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38" name="Oval 6"/>
          <p:cNvSpPr>
            <a:spLocks noChangeArrowheads="1"/>
          </p:cNvSpPr>
          <p:nvPr/>
        </p:nvSpPr>
        <p:spPr bwMode="auto">
          <a:xfrm>
            <a:off x="4643438" y="4510088"/>
            <a:ext cx="215900" cy="215900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40" name="Oval 8"/>
          <p:cNvSpPr>
            <a:spLocks noChangeArrowheads="1"/>
          </p:cNvSpPr>
          <p:nvPr/>
        </p:nvSpPr>
        <p:spPr bwMode="auto">
          <a:xfrm>
            <a:off x="5148263" y="4510088"/>
            <a:ext cx="215900" cy="215900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46" name="Oval 14"/>
          <p:cNvSpPr>
            <a:spLocks noChangeArrowheads="1"/>
          </p:cNvSpPr>
          <p:nvPr/>
        </p:nvSpPr>
        <p:spPr bwMode="auto">
          <a:xfrm>
            <a:off x="5435600" y="4005263"/>
            <a:ext cx="215900" cy="215900"/>
          </a:xfrm>
          <a:prstGeom prst="ellipse">
            <a:avLst/>
          </a:prstGeom>
          <a:solidFill>
            <a:srgbClr val="3366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3250" name="AutoShape 18"/>
          <p:cNvSpPr>
            <a:spLocks noChangeArrowheads="1"/>
          </p:cNvSpPr>
          <p:nvPr/>
        </p:nvSpPr>
        <p:spPr bwMode="auto">
          <a:xfrm>
            <a:off x="6011863" y="1557338"/>
            <a:ext cx="2808287" cy="431800"/>
          </a:xfrm>
          <a:prstGeom prst="wedgeRectCallout">
            <a:avLst>
              <a:gd name="adj1" fmla="val -52431"/>
              <a:gd name="adj2" fmla="val -99264"/>
            </a:avLst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r>
              <a:rPr lang="en-US" altLang="ja-JP" sz="2400" dirty="0">
                <a:effectLst/>
              </a:rPr>
              <a:t>top of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S(K)</a:t>
            </a:r>
            <a:r>
              <a:rPr lang="en-US" altLang="ja-JP" sz="2400" b="1" dirty="0">
                <a:solidFill>
                  <a:schemeClr val="accent2"/>
                </a:solidFill>
                <a:effectLst/>
              </a:rPr>
              <a:t> </a:t>
            </a:r>
            <a:r>
              <a:rPr lang="en-US" altLang="ja-JP" sz="2400" dirty="0">
                <a:effectLst/>
              </a:rPr>
              <a:t>is </a:t>
            </a:r>
            <a:r>
              <a:rPr lang="en-US" altLang="ja-JP" sz="2400" b="1" dirty="0">
                <a:solidFill>
                  <a:srgbClr val="0000FF"/>
                </a:solidFill>
                <a:effectLst/>
              </a:rPr>
              <a:t>v*(K)</a:t>
            </a:r>
          </a:p>
        </p:txBody>
      </p:sp>
    </p:spTree>
    <p:extLst>
      <p:ext uri="{BB962C8B-B14F-4D97-AF65-F5344CB8AC3E}">
        <p14:creationId xmlns:p14="http://schemas.microsoft.com/office/powerpoint/2010/main" val="329654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8" dur="500" fill="hold"/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0" dur="500" fill="hold"/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2" dur="500" fill="hold"/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nimBg="1" autoUpdateAnimBg="0"/>
      <p:bldP spid="223239" grpId="0" animBg="1"/>
      <p:bldP spid="223241" grpId="0" animBg="1"/>
      <p:bldP spid="223242" grpId="0" animBg="1"/>
      <p:bldP spid="223243" grpId="0" animBg="1"/>
      <p:bldP spid="223244" grpId="0" animBg="1"/>
      <p:bldP spid="223245" grpId="0" animBg="1"/>
      <p:bldP spid="223247" grpId="0" animBg="1"/>
      <p:bldP spid="223248" grpId="0" animBg="1"/>
      <p:bldP spid="223249" grpId="0" animBg="1"/>
      <p:bldP spid="223237" grpId="0" animBg="1"/>
      <p:bldP spid="223237" grpId="1" animBg="1"/>
      <p:bldP spid="223238" grpId="0" animBg="1"/>
      <p:bldP spid="223238" grpId="1" animBg="1"/>
      <p:bldP spid="223240" grpId="0" animBg="1"/>
      <p:bldP spid="223240" grpId="1" animBg="1"/>
      <p:bldP spid="223246" grpId="0" animBg="1"/>
      <p:bldP spid="223246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58" name="Line 34"/>
          <p:cNvSpPr>
            <a:spLocks noChangeShapeType="1"/>
          </p:cNvSpPr>
          <p:nvPr/>
        </p:nvSpPr>
        <p:spPr bwMode="auto">
          <a:xfrm flipV="1">
            <a:off x="8101013" y="4937051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Code for Pseudo Clique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7891463" y="4749726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0" name="Line 6"/>
          <p:cNvSpPr>
            <a:spLocks noChangeShapeType="1"/>
          </p:cNvSpPr>
          <p:nvPr/>
        </p:nvSpPr>
        <p:spPr bwMode="auto">
          <a:xfrm flipV="1">
            <a:off x="6443663" y="5435526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1" name="Line 7"/>
          <p:cNvSpPr>
            <a:spLocks noChangeShapeType="1"/>
          </p:cNvSpPr>
          <p:nvPr/>
        </p:nvSpPr>
        <p:spPr bwMode="auto">
          <a:xfrm flipV="1">
            <a:off x="7053263" y="5740326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 flipV="1">
            <a:off x="7891463" y="4292526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3" name="Line 9"/>
          <p:cNvSpPr>
            <a:spLocks noChangeShapeType="1"/>
          </p:cNvSpPr>
          <p:nvPr/>
        </p:nvSpPr>
        <p:spPr bwMode="auto">
          <a:xfrm flipV="1">
            <a:off x="7891463" y="436872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4" name="Line 10"/>
          <p:cNvSpPr>
            <a:spLocks noChangeShapeType="1"/>
          </p:cNvSpPr>
          <p:nvPr/>
        </p:nvSpPr>
        <p:spPr bwMode="auto">
          <a:xfrm>
            <a:off x="7129463" y="4749726"/>
            <a:ext cx="457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7129463" y="4749726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 flipH="1">
            <a:off x="7586663" y="4749726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 flipH="1">
            <a:off x="6977063" y="4749726"/>
            <a:ext cx="914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8" name="Line 14"/>
          <p:cNvSpPr>
            <a:spLocks noChangeShapeType="1"/>
          </p:cNvSpPr>
          <p:nvPr/>
        </p:nvSpPr>
        <p:spPr bwMode="auto">
          <a:xfrm flipV="1">
            <a:off x="6977063" y="5359326"/>
            <a:ext cx="1143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 flipV="1">
            <a:off x="7586663" y="535932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0" name="Line 16"/>
          <p:cNvSpPr>
            <a:spLocks noChangeShapeType="1"/>
          </p:cNvSpPr>
          <p:nvPr/>
        </p:nvSpPr>
        <p:spPr bwMode="auto">
          <a:xfrm>
            <a:off x="6977063" y="5435526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1" name="Line 17"/>
          <p:cNvSpPr>
            <a:spLocks noChangeShapeType="1"/>
          </p:cNvSpPr>
          <p:nvPr/>
        </p:nvSpPr>
        <p:spPr bwMode="auto">
          <a:xfrm flipH="1">
            <a:off x="6977063" y="4749726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2" name="Line 18"/>
          <p:cNvSpPr>
            <a:spLocks noChangeShapeType="1"/>
          </p:cNvSpPr>
          <p:nvPr/>
        </p:nvSpPr>
        <p:spPr bwMode="auto">
          <a:xfrm>
            <a:off x="7129463" y="4749726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>
            <a:off x="7891463" y="4749726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4" name="Oval 20"/>
          <p:cNvSpPr>
            <a:spLocks noChangeArrowheads="1"/>
          </p:cNvSpPr>
          <p:nvPr/>
        </p:nvSpPr>
        <p:spPr bwMode="auto">
          <a:xfrm>
            <a:off x="8350250" y="422108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45" name="Oval 21"/>
          <p:cNvSpPr>
            <a:spLocks noChangeArrowheads="1"/>
          </p:cNvSpPr>
          <p:nvPr/>
        </p:nvSpPr>
        <p:spPr bwMode="auto">
          <a:xfrm>
            <a:off x="8639175" y="477988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981825" y="4724326"/>
            <a:ext cx="1530350" cy="1439862"/>
            <a:chOff x="4398" y="1525"/>
            <a:chExt cx="964" cy="907"/>
          </a:xfrm>
        </p:grpSpPr>
        <p:sp>
          <p:nvSpPr>
            <p:cNvPr id="385047" name="Line 23"/>
            <p:cNvSpPr>
              <a:spLocks noChangeShapeType="1"/>
            </p:cNvSpPr>
            <p:nvPr/>
          </p:nvSpPr>
          <p:spPr bwMode="auto">
            <a:xfrm>
              <a:off x="4489" y="1525"/>
              <a:ext cx="817" cy="8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48" name="Line 24"/>
            <p:cNvSpPr>
              <a:spLocks noChangeShapeType="1"/>
            </p:cNvSpPr>
            <p:nvPr/>
          </p:nvSpPr>
          <p:spPr bwMode="auto">
            <a:xfrm>
              <a:off x="5115" y="1925"/>
              <a:ext cx="191" cy="4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49" name="Line 25"/>
            <p:cNvSpPr>
              <a:spLocks noChangeShapeType="1"/>
            </p:cNvSpPr>
            <p:nvPr/>
          </p:nvSpPr>
          <p:spPr bwMode="auto">
            <a:xfrm>
              <a:off x="4807" y="2160"/>
              <a:ext cx="499" cy="18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50" name="Freeform 26"/>
            <p:cNvSpPr>
              <a:spLocks/>
            </p:cNvSpPr>
            <p:nvPr/>
          </p:nvSpPr>
          <p:spPr bwMode="auto">
            <a:xfrm>
              <a:off x="4988" y="1525"/>
              <a:ext cx="371" cy="816"/>
            </a:xfrm>
            <a:custGeom>
              <a:avLst/>
              <a:gdLst/>
              <a:ahLst/>
              <a:cxnLst>
                <a:cxn ang="0">
                  <a:pos x="318" y="816"/>
                </a:cxn>
                <a:cxn ang="0">
                  <a:pos x="363" y="499"/>
                </a:cxn>
                <a:cxn ang="0">
                  <a:pos x="272" y="136"/>
                </a:cxn>
                <a:cxn ang="0">
                  <a:pos x="0" y="0"/>
                </a:cxn>
              </a:cxnLst>
              <a:rect l="0" t="0" r="r" b="b"/>
              <a:pathLst>
                <a:path w="371" h="816">
                  <a:moveTo>
                    <a:pt x="318" y="816"/>
                  </a:moveTo>
                  <a:cubicBezTo>
                    <a:pt x="344" y="714"/>
                    <a:pt x="371" y="612"/>
                    <a:pt x="363" y="499"/>
                  </a:cubicBezTo>
                  <a:cubicBezTo>
                    <a:pt x="355" y="386"/>
                    <a:pt x="332" y="219"/>
                    <a:pt x="272" y="136"/>
                  </a:cubicBezTo>
                  <a:cubicBezTo>
                    <a:pt x="212" y="53"/>
                    <a:pt x="106" y="26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385051" name="Freeform 27"/>
            <p:cNvSpPr>
              <a:spLocks/>
            </p:cNvSpPr>
            <p:nvPr/>
          </p:nvSpPr>
          <p:spPr bwMode="auto">
            <a:xfrm>
              <a:off x="4398" y="1979"/>
              <a:ext cx="908" cy="453"/>
            </a:xfrm>
            <a:custGeom>
              <a:avLst/>
              <a:gdLst/>
              <a:ahLst/>
              <a:cxnLst>
                <a:cxn ang="0">
                  <a:pos x="908" y="362"/>
                </a:cxn>
                <a:cxn ang="0">
                  <a:pos x="545" y="453"/>
                </a:cxn>
                <a:cxn ang="0">
                  <a:pos x="91" y="362"/>
                </a:cxn>
                <a:cxn ang="0">
                  <a:pos x="1" y="0"/>
                </a:cxn>
              </a:cxnLst>
              <a:rect l="0" t="0" r="r" b="b"/>
              <a:pathLst>
                <a:path w="908" h="453">
                  <a:moveTo>
                    <a:pt x="908" y="362"/>
                  </a:moveTo>
                  <a:cubicBezTo>
                    <a:pt x="794" y="407"/>
                    <a:pt x="681" y="453"/>
                    <a:pt x="545" y="453"/>
                  </a:cubicBezTo>
                  <a:cubicBezTo>
                    <a:pt x="409" y="453"/>
                    <a:pt x="182" y="438"/>
                    <a:pt x="91" y="362"/>
                  </a:cubicBezTo>
                  <a:cubicBezTo>
                    <a:pt x="0" y="286"/>
                    <a:pt x="0" y="143"/>
                    <a:pt x="1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385052" name="Oval 28"/>
            <p:cNvSpPr>
              <a:spLocks noChangeArrowheads="1"/>
            </p:cNvSpPr>
            <p:nvPr/>
          </p:nvSpPr>
          <p:spPr bwMode="auto">
            <a:xfrm>
              <a:off x="5170" y="224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5053" name="Oval 29"/>
          <p:cNvSpPr>
            <a:spLocks noChangeArrowheads="1"/>
          </p:cNvSpPr>
          <p:nvPr/>
        </p:nvSpPr>
        <p:spPr bwMode="auto">
          <a:xfrm>
            <a:off x="6977063" y="45973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4" name="Oval 30"/>
          <p:cNvSpPr>
            <a:spLocks noChangeArrowheads="1"/>
          </p:cNvSpPr>
          <p:nvPr/>
        </p:nvSpPr>
        <p:spPr bwMode="auto">
          <a:xfrm>
            <a:off x="7434263" y="55879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6824663" y="52831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6" name="Oval 32"/>
          <p:cNvSpPr>
            <a:spLocks noChangeArrowheads="1"/>
          </p:cNvSpPr>
          <p:nvPr/>
        </p:nvSpPr>
        <p:spPr bwMode="auto">
          <a:xfrm>
            <a:off x="7967663" y="52069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7" name="Oval 33"/>
          <p:cNvSpPr>
            <a:spLocks noChangeArrowheads="1"/>
          </p:cNvSpPr>
          <p:nvPr/>
        </p:nvSpPr>
        <p:spPr bwMode="auto">
          <a:xfrm>
            <a:off x="7739063" y="45973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395536" y="1412776"/>
            <a:ext cx="8208913" cy="24479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EnumPseudoClique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 output 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vertex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not in 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en-US" altLang="ja-JP" dirty="0"/>
              <a:t> </a:t>
            </a:r>
            <a:r>
              <a:rPr lang="en-US" altLang="ja-JP" dirty="0" smtClean="0"/>
              <a:t>,such that </a:t>
            </a:r>
            <a:r>
              <a:rPr lang="en-US" altLang="ja-JP" b="1" dirty="0">
                <a:solidFill>
                  <a:srgbClr val="0000FF"/>
                </a:solidFill>
              </a:rPr>
              <a:t>K</a:t>
            </a:r>
            <a:r>
              <a:rPr lang="ja-JP" altLang="en-US" b="1" dirty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v </a:t>
            </a:r>
            <a:r>
              <a:rPr lang="en-US" altLang="ja-JP" dirty="0" smtClean="0"/>
              <a:t>is a pseudo clique and </a:t>
            </a:r>
            <a:r>
              <a:rPr lang="en-US" altLang="ja-JP" b="1" dirty="0" smtClean="0">
                <a:solidFill>
                  <a:srgbClr val="0000FF"/>
                </a:solidFill>
              </a:rPr>
              <a:t>v </a:t>
            </a:r>
            <a:r>
              <a:rPr lang="en-US" altLang="ja-JP" dirty="0" smtClean="0"/>
              <a:t>is the minimum index minimum degree vertex in 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   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/>
              <a:t> call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EnumPseudoClique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K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dirty="0" smtClean="0"/>
              <a:t>)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en-US" altLang="ja-JP" b="1" dirty="0" smtClean="0"/>
              <a:t> end for</a:t>
            </a:r>
          </a:p>
          <a:p>
            <a:pPr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799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Implementation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163" y="1350963"/>
            <a:ext cx="8264525" cy="4598987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Code is a simple version</a:t>
            </a:r>
          </a:p>
          <a:p>
            <a:pPr algn="l">
              <a:lnSpc>
                <a:spcPct val="90000"/>
              </a:lnSpc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- </a:t>
            </a:r>
            <a:r>
              <a:rPr lang="en-US" altLang="ja-JP" sz="2400" dirty="0"/>
              <a:t>update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|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rgbClr val="0000FF"/>
                </a:solidFill>
              </a:rPr>
              <a:t>(v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i</a:t>
            </a:r>
            <a:r>
              <a:rPr lang="en-US" altLang="ja-JP" sz="2400" b="1" dirty="0">
                <a:solidFill>
                  <a:srgbClr val="0000FF"/>
                </a:solidFill>
              </a:rPr>
              <a:t>)|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at each addition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adding </a:t>
            </a:r>
            <a:r>
              <a:rPr lang="en-US" altLang="ja-JP" sz="2400" b="1" dirty="0">
                <a:solidFill>
                  <a:srgbClr val="0000FF"/>
                </a:solidFill>
              </a:rPr>
              <a:t>u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to </a:t>
            </a:r>
            <a:r>
              <a:rPr lang="en-US" altLang="ja-JP" sz="2400" b="1" dirty="0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takes </a:t>
            </a:r>
            <a:r>
              <a:rPr lang="en-US" altLang="ja-JP" sz="2400" b="1" dirty="0">
                <a:solidFill>
                  <a:srgbClr val="0000FF"/>
                </a:solidFill>
              </a:rPr>
              <a:t>O(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dirty="0">
                <a:solidFill>
                  <a:srgbClr val="0000FF"/>
                </a:solidFill>
              </a:rPr>
              <a:t>(u))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time</a:t>
            </a:r>
          </a:p>
          <a:p>
            <a:pPr algn="l">
              <a:lnSpc>
                <a:spcPct val="90000"/>
              </a:lnSpc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- </a:t>
            </a:r>
            <a:r>
              <a:rPr lang="en-US" altLang="ja-JP" sz="2400" dirty="0"/>
              <a:t>to find children, </a:t>
            </a:r>
            <a:r>
              <a:rPr lang="en-US" altLang="ja-JP" sz="2400" b="1" dirty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 </a:t>
            </a:r>
            <a:r>
              <a:rPr lang="en-US" altLang="ja-JP" sz="2400" dirty="0"/>
              <a:t>satisfying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    </a:t>
            </a:r>
            <a:r>
              <a:rPr lang="en-US" altLang="ja-JP" sz="2400" b="1" dirty="0" err="1">
                <a:solidFill>
                  <a:srgbClr val="0000FF"/>
                </a:solidFill>
              </a:rPr>
              <a:t>θ|K</a:t>
            </a:r>
            <a:r>
              <a:rPr lang="en-US" altLang="ja-JP" sz="2400" b="1" dirty="0">
                <a:solidFill>
                  <a:srgbClr val="0000FF"/>
                </a:solidFill>
              </a:rPr>
              <a:t>|(|K|+1)  </a:t>
            </a:r>
            <a:r>
              <a:rPr lang="en-US" altLang="ja-JP" sz="2400" dirty="0">
                <a:solidFill>
                  <a:srgbClr val="0000FF"/>
                </a:solidFill>
              </a:rPr>
              <a:t>-</a:t>
            </a:r>
            <a:r>
              <a:rPr lang="en-US" altLang="ja-JP" sz="2400" b="1" dirty="0">
                <a:solidFill>
                  <a:srgbClr val="0000FF"/>
                </a:solidFill>
              </a:rPr>
              <a:t> (#</a:t>
            </a:r>
            <a:r>
              <a:rPr lang="en-US" altLang="ja-JP" sz="2400" dirty="0"/>
              <a:t>edges in </a:t>
            </a:r>
            <a:r>
              <a:rPr lang="en-US" altLang="ja-JP" sz="2400" b="1" dirty="0">
                <a:solidFill>
                  <a:srgbClr val="0000FF"/>
                </a:solidFill>
              </a:rPr>
              <a:t>K)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≦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| 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rgbClr val="0000FF"/>
                </a:solidFill>
              </a:rPr>
              <a:t>(v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i</a:t>
            </a:r>
            <a:r>
              <a:rPr lang="en-US" altLang="ja-JP" sz="2400" b="1" dirty="0">
                <a:solidFill>
                  <a:srgbClr val="0000FF"/>
                </a:solidFill>
              </a:rPr>
              <a:t>)|</a:t>
            </a:r>
            <a:r>
              <a:rPr lang="en-US" altLang="ja-JP" sz="2400" b="1" dirty="0">
                <a:solidFill>
                  <a:schemeClr val="accent2"/>
                </a:solidFill>
              </a:rPr>
              <a:t> 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≦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d*(K)+1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</a:p>
          <a:p>
            <a:pPr algn="l">
              <a:lnSpc>
                <a:spcPct val="90000"/>
              </a:lnSpc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O( C d*(K))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=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O(|E|)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time    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b="1" dirty="0">
                <a:solidFill>
                  <a:srgbClr val="0000FF"/>
                </a:solidFill>
              </a:rPr>
              <a:t>O(1)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time for each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chemeClr val="accent2"/>
                </a:solidFill>
              </a:rPr>
              <a:t>       </a:t>
            </a:r>
            <a:r>
              <a:rPr lang="en-US" altLang="ja-JP" sz="2400" b="1" dirty="0">
                <a:solidFill>
                  <a:srgbClr val="0000FF"/>
                </a:solidFill>
              </a:rPr>
              <a:t>C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:=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#</a:t>
            </a:r>
            <a:r>
              <a:rPr lang="en-US" altLang="ja-JP" sz="2400" dirty="0"/>
              <a:t>vertices </a:t>
            </a:r>
            <a:r>
              <a:rPr lang="en-US" altLang="ja-JP" sz="2400" b="1" dirty="0">
                <a:solidFill>
                  <a:srgbClr val="0000FF"/>
                </a:solidFill>
              </a:rPr>
              <a:t>v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i</a:t>
            </a:r>
            <a:r>
              <a:rPr lang="en-US" altLang="ja-JP" sz="2400" dirty="0"/>
              <a:t>, </a:t>
            </a:r>
            <a:r>
              <a:rPr lang="en-US" altLang="ja-JP" sz="2400" b="1" dirty="0">
                <a:solidFill>
                  <a:srgbClr val="0000FF"/>
                </a:solidFill>
              </a:rPr>
              <a:t>| </a:t>
            </a:r>
            <a:r>
              <a:rPr lang="en-US" altLang="ja-JP" sz="2400" b="1" dirty="0" err="1">
                <a:solidFill>
                  <a:srgbClr val="0000FF"/>
                </a:solidFill>
              </a:rPr>
              <a:t>deg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K</a:t>
            </a:r>
            <a:r>
              <a:rPr lang="en-US" altLang="ja-JP" sz="2400" b="1" dirty="0">
                <a:solidFill>
                  <a:srgbClr val="0000FF"/>
                </a:solidFill>
              </a:rPr>
              <a:t>(v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i</a:t>
            </a:r>
            <a:r>
              <a:rPr lang="en-US" altLang="ja-JP" sz="2400" b="1" dirty="0">
                <a:solidFill>
                  <a:srgbClr val="0000FF"/>
                </a:solidFill>
              </a:rPr>
              <a:t>)|</a:t>
            </a:r>
            <a:r>
              <a:rPr lang="en-US" altLang="ja-JP" sz="2400" b="1" dirty="0">
                <a:solidFill>
                  <a:schemeClr val="accent2"/>
                </a:solidFill>
              </a:rPr>
              <a:t>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=</a:t>
            </a:r>
            <a:r>
              <a:rPr lang="en-US" altLang="ja-JP" sz="2400" b="1" dirty="0">
                <a:solidFill>
                  <a:srgbClr val="0000FF"/>
                </a:solidFill>
              </a:rPr>
              <a:t> d*(K), d*(K)+1</a:t>
            </a:r>
            <a:endParaRPr lang="ja-JP" altLang="en-US" sz="2400" b="1" dirty="0">
              <a:solidFill>
                <a:srgbClr val="0000FF"/>
              </a:solidFill>
            </a:endParaRPr>
          </a:p>
        </p:txBody>
      </p:sp>
      <p:sp>
        <p:nvSpPr>
          <p:cNvPr id="221189" name="AutoShape 5"/>
          <p:cNvSpPr>
            <a:spLocks noChangeArrowheads="1"/>
          </p:cNvSpPr>
          <p:nvPr/>
        </p:nvSpPr>
        <p:spPr bwMode="auto">
          <a:xfrm>
            <a:off x="2627313" y="5805488"/>
            <a:ext cx="4967287" cy="549275"/>
          </a:xfrm>
          <a:prstGeom prst="wedgeRoundRectCallout">
            <a:avLst>
              <a:gd name="adj1" fmla="val -38620"/>
              <a:gd name="adj2" fmla="val -131213"/>
              <a:gd name="adj3" fmla="val 16667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/>
          <a:lstStyle/>
          <a:p>
            <a:r>
              <a:rPr lang="en-US" altLang="ja-JP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Seems to be not large for 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r>
              <a:rPr lang="en-US" altLang="ja-JP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of children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81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Problem Instances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052513"/>
            <a:ext cx="8713787" cy="5329237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Pentium M 1.1GHz, 256MB memory, Cygwin,</a:t>
            </a:r>
            <a:r>
              <a:rPr lang="en-US" altLang="ja-JP" sz="2400" b="1" dirty="0">
                <a:solidFill>
                  <a:srgbClr val="006600"/>
                </a:solidFill>
              </a:rPr>
              <a:t> </a:t>
            </a:r>
            <a:r>
              <a:rPr lang="en-US" altLang="ja-JP" sz="2400" dirty="0"/>
              <a:t>C, </a:t>
            </a:r>
            <a:r>
              <a:rPr lang="en-US" altLang="ja-JP" sz="2400" dirty="0" err="1"/>
              <a:t>gcc</a:t>
            </a:r>
            <a:endParaRPr lang="en-US" altLang="ja-JP" sz="2400" dirty="0"/>
          </a:p>
          <a:p>
            <a:pPr algn="l">
              <a:lnSpc>
                <a:spcPct val="90000"/>
              </a:lnSpc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 dirty="0">
                <a:solidFill>
                  <a:srgbClr val="FF0000"/>
                </a:solidFill>
              </a:rPr>
              <a:t>  </a:t>
            </a:r>
            <a:r>
              <a:rPr lang="en-US" altLang="ja-JP" sz="2400" dirty="0"/>
              <a:t>Test instances are: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- </a:t>
            </a:r>
            <a:r>
              <a:rPr lang="en-US" altLang="ja-JP" sz="2400" dirty="0"/>
              <a:t>random graphs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        (make edge with probability </a:t>
            </a:r>
            <a:r>
              <a:rPr lang="en-US" altLang="ja-JP" sz="2400" b="1" dirty="0">
                <a:solidFill>
                  <a:srgbClr val="0000FF"/>
                </a:solidFill>
              </a:rPr>
              <a:t>p</a:t>
            </a:r>
            <a:r>
              <a:rPr lang="en-US" altLang="ja-JP" sz="2400" dirty="0"/>
              <a:t>),</a:t>
            </a:r>
          </a:p>
          <a:p>
            <a:pPr algn="l">
              <a:lnSpc>
                <a:spcPct val="90000"/>
              </a:lnSpc>
            </a:pPr>
            <a:endParaRPr lang="en-US" altLang="ja-JP" sz="2400" dirty="0"/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- </a:t>
            </a:r>
            <a:r>
              <a:rPr lang="en-US" altLang="ja-JP" sz="2400" dirty="0"/>
              <a:t>locally dense random graphs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   (vertex </a:t>
            </a:r>
            <a:r>
              <a:rPr lang="en-US" altLang="ja-JP" sz="2400" b="1" dirty="0" err="1">
                <a:solidFill>
                  <a:srgbClr val="0000FF"/>
                </a:solidFill>
              </a:rPr>
              <a:t>i</a:t>
            </a:r>
            <a:r>
              <a:rPr lang="en-US" altLang="ja-JP" sz="2400" dirty="0"/>
              <a:t> is adjacent to vertices from </a:t>
            </a:r>
            <a:r>
              <a:rPr lang="en-US" altLang="ja-JP" sz="2400" b="1" dirty="0" err="1">
                <a:solidFill>
                  <a:srgbClr val="0000FF"/>
                </a:solidFill>
              </a:rPr>
              <a:t>i</a:t>
            </a:r>
            <a:r>
              <a:rPr lang="en-US" altLang="ja-JP" sz="2400" b="1" dirty="0">
                <a:solidFill>
                  <a:srgbClr val="0000FF"/>
                </a:solidFill>
              </a:rPr>
              <a:t>-k</a:t>
            </a:r>
            <a:r>
              <a:rPr lang="en-US" altLang="ja-JP" sz="2400" dirty="0"/>
              <a:t> to </a:t>
            </a:r>
            <a:r>
              <a:rPr lang="en-US" altLang="ja-JP" sz="2400" b="1" dirty="0" err="1">
                <a:solidFill>
                  <a:srgbClr val="0000FF"/>
                </a:solidFill>
              </a:rPr>
              <a:t>i+k</a:t>
            </a:r>
            <a:r>
              <a:rPr lang="en-US" altLang="ja-JP" sz="2400" dirty="0"/>
              <a:t> with probability </a:t>
            </a:r>
            <a:r>
              <a:rPr lang="en-US" altLang="ja-JP" sz="2400" b="1" dirty="0">
                <a:solidFill>
                  <a:srgbClr val="0000FF"/>
                </a:solidFill>
              </a:rPr>
              <a:t>1/2</a:t>
            </a:r>
            <a:endParaRPr lang="en-US" altLang="ja-JP" sz="2400" dirty="0">
              <a:solidFill>
                <a:srgbClr val="0000FF"/>
              </a:solidFill>
            </a:endParaRPr>
          </a:p>
          <a:p>
            <a:pPr algn="l">
              <a:lnSpc>
                <a:spcPct val="90000"/>
              </a:lnSpc>
            </a:pPr>
            <a:endParaRPr lang="en-US" altLang="ja-JP" sz="2400" dirty="0"/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- </a:t>
            </a:r>
            <a:r>
              <a:rPr lang="en-US" altLang="ja-JP" sz="2400" dirty="0"/>
              <a:t>graphs generated from real-world data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    (co-author graph)</a:t>
            </a:r>
          </a:p>
          <a:p>
            <a:pPr algn="l">
              <a:lnSpc>
                <a:spcPct val="90000"/>
              </a:lnSpc>
            </a:pPr>
            <a:endParaRPr lang="en-US" altLang="ja-JP" sz="2400" dirty="0"/>
          </a:p>
        </p:txBody>
      </p:sp>
      <p:sp>
        <p:nvSpPr>
          <p:cNvPr id="227332" name="Oval 4"/>
          <p:cNvSpPr>
            <a:spLocks noChangeArrowheads="1"/>
          </p:cNvSpPr>
          <p:nvPr/>
        </p:nvSpPr>
        <p:spPr bwMode="auto">
          <a:xfrm>
            <a:off x="6948488" y="2133600"/>
            <a:ext cx="1511300" cy="1366838"/>
          </a:xfrm>
          <a:prstGeom prst="ellips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27333" name="Freeform 5"/>
          <p:cNvSpPr>
            <a:spLocks/>
          </p:cNvSpPr>
          <p:nvPr/>
        </p:nvSpPr>
        <p:spPr bwMode="auto">
          <a:xfrm>
            <a:off x="7258050" y="2111375"/>
            <a:ext cx="769938" cy="153988"/>
          </a:xfrm>
          <a:custGeom>
            <a:avLst/>
            <a:gdLst/>
            <a:ahLst/>
            <a:cxnLst>
              <a:cxn ang="0">
                <a:pos x="0" y="97"/>
              </a:cxn>
              <a:cxn ang="0">
                <a:pos x="167" y="14"/>
              </a:cxn>
              <a:cxn ang="0">
                <a:pos x="304" y="14"/>
              </a:cxn>
              <a:cxn ang="0">
                <a:pos x="485" y="59"/>
              </a:cxn>
            </a:cxnLst>
            <a:rect l="0" t="0" r="r" b="b"/>
            <a:pathLst>
              <a:path w="485" h="97">
                <a:moveTo>
                  <a:pt x="0" y="97"/>
                </a:moveTo>
                <a:cubicBezTo>
                  <a:pt x="26" y="83"/>
                  <a:pt x="116" y="28"/>
                  <a:pt x="167" y="14"/>
                </a:cubicBezTo>
                <a:cubicBezTo>
                  <a:pt x="218" y="0"/>
                  <a:pt x="251" y="7"/>
                  <a:pt x="304" y="14"/>
                </a:cubicBezTo>
                <a:cubicBezTo>
                  <a:pt x="357" y="21"/>
                  <a:pt x="421" y="40"/>
                  <a:pt x="485" y="59"/>
                </a:cubicBezTo>
              </a:path>
            </a:pathLst>
          </a:custGeom>
          <a:noFill/>
          <a:ln w="635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7334" name="Oval 6"/>
          <p:cNvSpPr>
            <a:spLocks noChangeArrowheads="1"/>
          </p:cNvSpPr>
          <p:nvPr/>
        </p:nvSpPr>
        <p:spPr bwMode="auto">
          <a:xfrm>
            <a:off x="7523163" y="1989138"/>
            <a:ext cx="217487" cy="288925"/>
          </a:xfrm>
          <a:prstGeom prst="ellipse">
            <a:avLst/>
          </a:prstGeom>
          <a:solidFill>
            <a:srgbClr val="FF66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35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Random Graphs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4188" y="919163"/>
            <a:ext cx="8264525" cy="854075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p= 0.1</a:t>
            </a:r>
            <a:r>
              <a:rPr lang="en-US" altLang="ja-JP" sz="2400" dirty="0"/>
              <a:t>, #vertices = 200 to 2000, threshold 0.8, 0.9</a:t>
            </a: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684213" y="6192838"/>
            <a:ext cx="7818437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r>
              <a:rPr lang="en-US" altLang="ja-JP" sz="2400">
                <a:effectLst/>
              </a:rPr>
              <a:t>Computation time linearly increase as ave. degree</a:t>
            </a:r>
            <a:endParaRPr lang="ja-JP" altLang="en-US" sz="2400">
              <a:effectLst/>
            </a:endParaRPr>
          </a:p>
        </p:txBody>
      </p:sp>
      <p:graphicFrame>
        <p:nvGraphicFramePr>
          <p:cNvPr id="228359" name="Object 7"/>
          <p:cNvGraphicFramePr>
            <a:graphicFrameLocks noChangeAspect="1"/>
          </p:cNvGraphicFramePr>
          <p:nvPr/>
        </p:nvGraphicFramePr>
        <p:xfrm>
          <a:off x="468313" y="1838325"/>
          <a:ext cx="7991475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グラフ" r:id="rId3" imgW="4648200" imgH="3181502" progId="Excel.Sheet.8">
                  <p:embed/>
                </p:oleObj>
              </mc:Choice>
              <mc:Fallback>
                <p:oleObj name="グラフ" r:id="rId3" imgW="4648200" imgH="3181502" progId="Excel.Sheet.8">
                  <p:embed/>
                  <p:pic>
                    <p:nvPicPr>
                      <p:cNvPr id="2283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838325"/>
                        <a:ext cx="7991475" cy="425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64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Locally Dense Random Graph 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981075"/>
            <a:ext cx="8264525" cy="85407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make edge from a vertex to its neighbors with </a:t>
            </a:r>
            <a:r>
              <a:rPr lang="en-US" altLang="ja-JP" sz="2400" b="1" dirty="0">
                <a:solidFill>
                  <a:srgbClr val="0000FF"/>
                </a:solidFill>
              </a:rPr>
              <a:t>p=0.5</a:t>
            </a:r>
            <a:r>
              <a:rPr lang="en-US" altLang="ja-JP" sz="2400" dirty="0"/>
              <a:t> </a:t>
            </a:r>
            <a:endParaRPr lang="ja-JP" altLang="en-US" sz="2400" dirty="0"/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#vertices 100 to 25600,  threshold 0.8, 0.9 </a:t>
            </a:r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684213" y="5876925"/>
            <a:ext cx="7818437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>
                <a:solidFill>
                  <a:srgbClr val="FF0000"/>
                </a:solidFill>
                <a:effectLst/>
              </a:rPr>
              <a:t> </a:t>
            </a:r>
            <a:r>
              <a:rPr lang="en-US" altLang="ja-JP" sz="2400">
                <a:effectLst/>
              </a:rPr>
              <a:t>10 times slower than clique enumeration</a:t>
            </a:r>
          </a:p>
          <a:p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 </a:t>
            </a:r>
            <a:r>
              <a:rPr lang="en-US" altLang="ja-JP" sz="2400">
                <a:effectLst/>
              </a:rPr>
              <a:t>computation time per one clique does not change</a:t>
            </a:r>
          </a:p>
        </p:txBody>
      </p:sp>
      <p:graphicFrame>
        <p:nvGraphicFramePr>
          <p:cNvPr id="229383" name="Object 7"/>
          <p:cNvGraphicFramePr>
            <a:graphicFrameLocks noChangeAspect="1"/>
          </p:cNvGraphicFramePr>
          <p:nvPr/>
        </p:nvGraphicFramePr>
        <p:xfrm>
          <a:off x="1027113" y="1773238"/>
          <a:ext cx="6804025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グラフ" r:id="rId3" imgW="4219651" imgH="2933700" progId="Excel.Sheet.8">
                  <p:embed/>
                </p:oleObj>
              </mc:Choice>
              <mc:Fallback>
                <p:oleObj name="グラフ" r:id="rId3" imgW="4219651" imgH="2933700" progId="Excel.Sheet.8">
                  <p:embed/>
                  <p:pic>
                    <p:nvPicPr>
                      <p:cNvPr id="2293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1773238"/>
                        <a:ext cx="6804025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46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Randomly Generated Scale Free Graph</a:t>
            </a:r>
            <a:endParaRPr lang="ja-JP" altLang="en-US" sz="3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981075"/>
            <a:ext cx="8964613" cy="85407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>
                <a:solidFill>
                  <a:srgbClr val="FF0000"/>
                </a:solidFill>
              </a:rPr>
              <a:t> </a:t>
            </a:r>
            <a:r>
              <a:rPr lang="en-US" altLang="ja-JP" sz="2400"/>
              <a:t>Add vertices of degree 10 iteratively, to a clique of 10 vertices</a:t>
            </a:r>
            <a:endParaRPr lang="ja-JP" altLang="en-US" sz="2400"/>
          </a:p>
          <a:p>
            <a:pPr algn="l">
              <a:lnSpc>
                <a:spcPct val="90000"/>
              </a:lnSpc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 </a:t>
            </a:r>
            <a:r>
              <a:rPr lang="en-US" altLang="ja-JP" sz="2400"/>
              <a:t>Vertices to be connected are chosen according to their current degrees</a:t>
            </a:r>
            <a:endParaRPr lang="ja-JP" altLang="en-US" sz="2400"/>
          </a:p>
          <a:p>
            <a:pPr algn="l">
              <a:lnSpc>
                <a:spcPct val="90000"/>
              </a:lnSpc>
            </a:pPr>
            <a:endParaRPr lang="ja-JP" altLang="en-US" sz="2400"/>
          </a:p>
          <a:p>
            <a:pPr algn="l">
              <a:lnSpc>
                <a:spcPct val="90000"/>
              </a:lnSpc>
            </a:pPr>
            <a:endParaRPr lang="en-US" altLang="ja-JP" sz="2400"/>
          </a:p>
        </p:txBody>
      </p:sp>
      <p:sp>
        <p:nvSpPr>
          <p:cNvPr id="234500" name="Text Box 4"/>
          <p:cNvSpPr txBox="1">
            <a:spLocks noChangeArrowheads="1"/>
          </p:cNvSpPr>
          <p:nvPr/>
        </p:nvSpPr>
        <p:spPr bwMode="auto">
          <a:xfrm>
            <a:off x="684213" y="6192838"/>
            <a:ext cx="7818437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r>
              <a:rPr lang="en-US" altLang="ja-JP" sz="2400">
                <a:effectLst/>
              </a:rPr>
              <a:t>Computation time increases quite slowly</a:t>
            </a:r>
          </a:p>
        </p:txBody>
      </p:sp>
      <p:graphicFrame>
        <p:nvGraphicFramePr>
          <p:cNvPr id="234502" name="Object 6"/>
          <p:cNvGraphicFramePr>
            <a:graphicFrameLocks noChangeAspect="1"/>
          </p:cNvGraphicFramePr>
          <p:nvPr/>
        </p:nvGraphicFramePr>
        <p:xfrm>
          <a:off x="465138" y="1784350"/>
          <a:ext cx="8067675" cy="444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グラフ" r:id="rId3" imgW="4515002" imgH="3067202" progId="Excel.Sheet.8">
                  <p:embed/>
                </p:oleObj>
              </mc:Choice>
              <mc:Fallback>
                <p:oleObj name="グラフ" r:id="rId3" imgW="4515002" imgH="3067202" progId="Excel.Sheet.8">
                  <p:embed/>
                  <p:pic>
                    <p:nvPicPr>
                      <p:cNvPr id="2345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1784350"/>
                        <a:ext cx="8067675" cy="444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259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Realization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25538"/>
            <a:ext cx="8424862" cy="2667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Depth-first search on induced tree (called, family tree)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ja-JP" sz="2400" dirty="0" smtClean="0"/>
              <a:t>no need to store the tree in the memory (or disk)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Algorithm for finding all children of a parent is sufficient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Particularly, it is better to have an algorithm that finds the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(i+1)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child by giving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child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/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7789043" y="4741912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7512818" y="5340400"/>
            <a:ext cx="166688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6847656" y="4860975"/>
            <a:ext cx="166687" cy="180975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6349181" y="5400725"/>
            <a:ext cx="166687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5795143" y="4802237"/>
            <a:ext cx="165100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8509768" y="5100687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8143056" y="573251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8447856" y="443711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6923856" y="588491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5171256" y="527531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7358" name="Group 14"/>
          <p:cNvGrpSpPr>
            <a:grpSpLocks/>
          </p:cNvGrpSpPr>
          <p:nvPr/>
        </p:nvGrpSpPr>
        <p:grpSpPr bwMode="auto">
          <a:xfrm>
            <a:off x="5350643" y="4513312"/>
            <a:ext cx="3159125" cy="1447800"/>
            <a:chOff x="1697" y="2496"/>
            <a:chExt cx="1990" cy="912"/>
          </a:xfrm>
        </p:grpSpPr>
        <p:sp>
          <p:nvSpPr>
            <p:cNvPr id="57360" name="Line 15"/>
            <p:cNvSpPr>
              <a:spLocks noChangeShapeType="1"/>
            </p:cNvSpPr>
            <p:nvPr/>
          </p:nvSpPr>
          <p:spPr bwMode="auto">
            <a:xfrm flipH="1">
              <a:off x="1697" y="2791"/>
              <a:ext cx="280" cy="1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1" name="Line 16"/>
            <p:cNvSpPr>
              <a:spLocks noChangeShapeType="1"/>
            </p:cNvSpPr>
            <p:nvPr/>
          </p:nvSpPr>
          <p:spPr bwMode="auto">
            <a:xfrm flipH="1" flipV="1">
              <a:off x="1697" y="3055"/>
              <a:ext cx="59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2" name="Line 17"/>
            <p:cNvSpPr>
              <a:spLocks noChangeShapeType="1"/>
            </p:cNvSpPr>
            <p:nvPr/>
          </p:nvSpPr>
          <p:spPr bwMode="auto">
            <a:xfrm flipH="1" flipV="1">
              <a:off x="2116" y="2715"/>
              <a:ext cx="489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3" name="Line 18"/>
            <p:cNvSpPr>
              <a:spLocks noChangeShapeType="1"/>
            </p:cNvSpPr>
            <p:nvPr/>
          </p:nvSpPr>
          <p:spPr bwMode="auto">
            <a:xfrm flipH="1">
              <a:off x="2815" y="2678"/>
              <a:ext cx="38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4" name="Line 19"/>
            <p:cNvSpPr>
              <a:spLocks noChangeShapeType="1"/>
            </p:cNvSpPr>
            <p:nvPr/>
          </p:nvSpPr>
          <p:spPr bwMode="auto">
            <a:xfrm flipH="1" flipV="1">
              <a:off x="2780" y="2866"/>
              <a:ext cx="244" cy="1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5" name="Line 20"/>
            <p:cNvSpPr>
              <a:spLocks noChangeShapeType="1"/>
            </p:cNvSpPr>
            <p:nvPr/>
          </p:nvSpPr>
          <p:spPr bwMode="auto">
            <a:xfrm flipH="1" flipV="1">
              <a:off x="3373" y="2753"/>
              <a:ext cx="314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6" name="Line 21"/>
            <p:cNvSpPr>
              <a:spLocks noChangeShapeType="1"/>
            </p:cNvSpPr>
            <p:nvPr/>
          </p:nvSpPr>
          <p:spPr bwMode="auto">
            <a:xfrm flipH="1">
              <a:off x="3360" y="2496"/>
              <a:ext cx="28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7" name="Line 22"/>
            <p:cNvSpPr>
              <a:spLocks noChangeShapeType="1"/>
            </p:cNvSpPr>
            <p:nvPr/>
          </p:nvSpPr>
          <p:spPr bwMode="auto">
            <a:xfrm flipH="1" flipV="1">
              <a:off x="3168" y="3168"/>
              <a:ext cx="314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8" name="Line 23"/>
            <p:cNvSpPr>
              <a:spLocks noChangeShapeType="1"/>
            </p:cNvSpPr>
            <p:nvPr/>
          </p:nvSpPr>
          <p:spPr bwMode="auto">
            <a:xfrm flipH="1" flipV="1">
              <a:off x="2400" y="3168"/>
              <a:ext cx="28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</p:grp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539552" y="3861048"/>
            <a:ext cx="4176464" cy="201622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ReverseSearch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output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  <a:p>
            <a:pPr marL="457200" indent="-457200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child </a:t>
            </a:r>
            <a:r>
              <a:rPr lang="en-US" altLang="ja-JP" b="1" dirty="0" smtClean="0">
                <a:solidFill>
                  <a:srgbClr val="0000FF"/>
                </a:solidFill>
              </a:rPr>
              <a:t>S’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of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  <a:p>
            <a:pPr marL="457200" indent="-457200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b="1" i="1" dirty="0" smtClean="0">
                <a:solidFill>
                  <a:schemeClr val="accent2"/>
                </a:solidFill>
              </a:rPr>
              <a:t>      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ReverseSearch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S’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 </a:t>
            </a:r>
          </a:p>
          <a:p>
            <a:pPr marL="457200" indent="-457200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end for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Real-world Instance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981075"/>
            <a:ext cx="8264525" cy="85407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>
                <a:solidFill>
                  <a:srgbClr val="FF0000"/>
                </a:solidFill>
              </a:rPr>
              <a:t> </a:t>
            </a:r>
            <a:r>
              <a:rPr lang="en-US" altLang="ja-JP" sz="2400"/>
              <a:t>co-author graph of academic paper database</a:t>
            </a:r>
            <a:endParaRPr lang="ja-JP" altLang="en-US" sz="2400"/>
          </a:p>
          <a:p>
            <a:pPr algn="l">
              <a:lnSpc>
                <a:spcPct val="90000"/>
              </a:lnSpc>
            </a:pP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/>
              <a:t>#vertices = 30,000, #edges = 125,000, scale free</a:t>
            </a:r>
            <a:endParaRPr lang="ja-JP" altLang="en-US" sz="2400"/>
          </a:p>
          <a:p>
            <a:pPr algn="l">
              <a:lnSpc>
                <a:spcPct val="90000"/>
              </a:lnSpc>
            </a:pPr>
            <a:endParaRPr lang="ja-JP" altLang="en-US" sz="2400"/>
          </a:p>
          <a:p>
            <a:pPr algn="l">
              <a:lnSpc>
                <a:spcPct val="90000"/>
              </a:lnSpc>
            </a:pPr>
            <a:endParaRPr lang="ja-JP" altLang="en-US" sz="2400"/>
          </a:p>
          <a:p>
            <a:pPr algn="l">
              <a:lnSpc>
                <a:spcPct val="90000"/>
              </a:lnSpc>
            </a:pPr>
            <a:endParaRPr lang="en-US" altLang="ja-JP" sz="2400"/>
          </a:p>
        </p:txBody>
      </p:sp>
      <p:sp>
        <p:nvSpPr>
          <p:cNvPr id="235524" name="Text Box 4"/>
          <p:cNvSpPr txBox="1">
            <a:spLocks noChangeArrowheads="1"/>
          </p:cNvSpPr>
          <p:nvPr/>
        </p:nvSpPr>
        <p:spPr bwMode="auto">
          <a:xfrm>
            <a:off x="684213" y="5805488"/>
            <a:ext cx="7818437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r>
              <a:rPr lang="en-US" altLang="ja-JP" sz="2400">
                <a:effectLst/>
              </a:rPr>
              <a:t>Computation time for one pseudo clique</a:t>
            </a:r>
          </a:p>
          <a:p>
            <a:r>
              <a:rPr lang="en-US" altLang="ja-JP" sz="2400">
                <a:effectLst/>
              </a:rPr>
              <a:t> does not depend on threshold</a:t>
            </a:r>
          </a:p>
        </p:txBody>
      </p:sp>
      <p:graphicFrame>
        <p:nvGraphicFramePr>
          <p:cNvPr id="235526" name="Object 6"/>
          <p:cNvGraphicFramePr>
            <a:graphicFrameLocks noChangeAspect="1"/>
          </p:cNvGraphicFramePr>
          <p:nvPr/>
        </p:nvGraphicFramePr>
        <p:xfrm>
          <a:off x="749300" y="2054225"/>
          <a:ext cx="7467600" cy="352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グラフ" r:id="rId3" imgW="5438851" imgH="2562149" progId="Excel.Sheet.8">
                  <p:embed/>
                </p:oleObj>
              </mc:Choice>
              <mc:Fallback>
                <p:oleObj name="グラフ" r:id="rId3" imgW="5438851" imgH="2562149" progId="Excel.Sheet.8">
                  <p:embed/>
                  <p:pic>
                    <p:nvPicPr>
                      <p:cNvPr id="2355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2054225"/>
                        <a:ext cx="7467600" cy="352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0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Bottom-wideness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81075"/>
            <a:ext cx="8497888" cy="2447925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Why good in practice?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 </a:t>
            </a:r>
            <a:r>
              <a:rPr lang="en-US" altLang="ja-JP" sz="2400" dirty="0"/>
              <a:t>The algorithm generates several recursive calls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/>
              <a:t> recursion tree expands exponentially by going down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</a:t>
            </a:r>
            <a:r>
              <a:rPr lang="en-US" altLang="ja-JP" sz="2400" dirty="0"/>
              <a:t> computation time is dominated by the lowest levels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 </a:t>
            </a:r>
            <a:r>
              <a:rPr lang="en-US" altLang="ja-JP" sz="2400" dirty="0"/>
              <a:t>On lower levels, small degree vertices are added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</a:t>
            </a:r>
            <a:r>
              <a:rPr lang="en-US" altLang="ja-JP" sz="2400" dirty="0"/>
              <a:t> fast!</a:t>
            </a:r>
          </a:p>
          <a:p>
            <a:pPr algn="l"/>
            <a:endParaRPr lang="en-US" altLang="ja-JP" sz="2400" dirty="0"/>
          </a:p>
          <a:p>
            <a:pPr algn="l"/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827088" y="5316538"/>
            <a:ext cx="7488237" cy="13525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chemeClr val="tx1"/>
                </a:solidFill>
                <a:effectLst/>
              </a:rPr>
              <a:t>When pseudo cliques are sufficiently large (over 5?)</a:t>
            </a:r>
          </a:p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chemeClr val="tx1"/>
                </a:solidFill>
                <a:effectLst/>
              </a:rPr>
              <a:t>min. degree is small on average</a:t>
            </a:r>
          </a:p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>
                <a:solidFill>
                  <a:schemeClr val="tx1"/>
                </a:solidFill>
                <a:effectLst/>
                <a:sym typeface="Wingdings" pitchFamily="2" charset="2"/>
              </a:rPr>
              <a:t> computation time is short on average at lower levels</a:t>
            </a:r>
            <a:endParaRPr lang="ja-JP" altLang="en-US" sz="2400">
              <a:solidFill>
                <a:schemeClr val="tx1"/>
              </a:solidFill>
              <a:effectLst/>
              <a:sym typeface="Wingdings" pitchFamily="2" charset="2"/>
            </a:endParaRPr>
          </a:p>
        </p:txBody>
      </p:sp>
      <p:grpSp>
        <p:nvGrpSpPr>
          <p:cNvPr id="297989" name="Group 5"/>
          <p:cNvGrpSpPr>
            <a:grpSpLocks/>
          </p:cNvGrpSpPr>
          <p:nvPr/>
        </p:nvGrpSpPr>
        <p:grpSpPr bwMode="auto">
          <a:xfrm>
            <a:off x="611188" y="3327400"/>
            <a:ext cx="8039100" cy="1619250"/>
            <a:chOff x="408" y="1872"/>
            <a:chExt cx="5064" cy="1020"/>
          </a:xfrm>
        </p:grpSpPr>
        <p:sp>
          <p:nvSpPr>
            <p:cNvPr id="297990" name="Freeform 6"/>
            <p:cNvSpPr>
              <a:spLocks/>
            </p:cNvSpPr>
            <p:nvPr/>
          </p:nvSpPr>
          <p:spPr bwMode="auto">
            <a:xfrm>
              <a:off x="408" y="1872"/>
              <a:ext cx="5064" cy="1016"/>
            </a:xfrm>
            <a:custGeom>
              <a:avLst/>
              <a:gdLst/>
              <a:ahLst/>
              <a:cxnLst>
                <a:cxn ang="0">
                  <a:pos x="2592" y="0"/>
                </a:cxn>
                <a:cxn ang="0">
                  <a:pos x="2304" y="288"/>
                </a:cxn>
                <a:cxn ang="0">
                  <a:pos x="1920" y="528"/>
                </a:cxn>
                <a:cxn ang="0">
                  <a:pos x="1392" y="768"/>
                </a:cxn>
                <a:cxn ang="0">
                  <a:pos x="768" y="912"/>
                </a:cxn>
                <a:cxn ang="0">
                  <a:pos x="0" y="1008"/>
                </a:cxn>
                <a:cxn ang="0">
                  <a:pos x="5064" y="1016"/>
                </a:cxn>
                <a:cxn ang="0">
                  <a:pos x="4448" y="936"/>
                </a:cxn>
                <a:cxn ang="0">
                  <a:pos x="3784" y="792"/>
                </a:cxn>
                <a:cxn ang="0">
                  <a:pos x="3168" y="528"/>
                </a:cxn>
                <a:cxn ang="0">
                  <a:pos x="2832" y="296"/>
                </a:cxn>
                <a:cxn ang="0">
                  <a:pos x="2592" y="0"/>
                </a:cxn>
              </a:cxnLst>
              <a:rect l="0" t="0" r="r" b="b"/>
              <a:pathLst>
                <a:path w="5064" h="1016">
                  <a:moveTo>
                    <a:pt x="2592" y="0"/>
                  </a:moveTo>
                  <a:lnTo>
                    <a:pt x="2304" y="288"/>
                  </a:lnTo>
                  <a:lnTo>
                    <a:pt x="1920" y="528"/>
                  </a:lnTo>
                  <a:lnTo>
                    <a:pt x="1392" y="768"/>
                  </a:lnTo>
                  <a:lnTo>
                    <a:pt x="768" y="912"/>
                  </a:lnTo>
                  <a:lnTo>
                    <a:pt x="0" y="1008"/>
                  </a:lnTo>
                  <a:lnTo>
                    <a:pt x="5064" y="1016"/>
                  </a:lnTo>
                  <a:lnTo>
                    <a:pt x="4448" y="936"/>
                  </a:lnTo>
                  <a:lnTo>
                    <a:pt x="3784" y="792"/>
                  </a:lnTo>
                  <a:lnTo>
                    <a:pt x="3168" y="528"/>
                  </a:lnTo>
                  <a:lnTo>
                    <a:pt x="2832" y="296"/>
                  </a:lnTo>
                  <a:lnTo>
                    <a:pt x="2592" y="0"/>
                  </a:lnTo>
                  <a:close/>
                </a:path>
              </a:pathLst>
            </a:custGeom>
            <a:solidFill>
              <a:srgbClr val="CCFFCC">
                <a:alpha val="50000"/>
              </a:srgbClr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991" name="Line 7"/>
            <p:cNvSpPr>
              <a:spLocks noChangeShapeType="1"/>
            </p:cNvSpPr>
            <p:nvPr/>
          </p:nvSpPr>
          <p:spPr bwMode="auto">
            <a:xfrm flipH="1">
              <a:off x="2857" y="2024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992" name="Line 8"/>
            <p:cNvSpPr>
              <a:spLocks noChangeShapeType="1"/>
            </p:cNvSpPr>
            <p:nvPr/>
          </p:nvSpPr>
          <p:spPr bwMode="auto">
            <a:xfrm>
              <a:off x="3001" y="2024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993" name="Oval 9"/>
            <p:cNvSpPr>
              <a:spLocks noChangeArrowheads="1"/>
            </p:cNvSpPr>
            <p:nvPr/>
          </p:nvSpPr>
          <p:spPr bwMode="auto">
            <a:xfrm>
              <a:off x="2953" y="1976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994" name="Line 10"/>
            <p:cNvSpPr>
              <a:spLocks noChangeShapeType="1"/>
            </p:cNvSpPr>
            <p:nvPr/>
          </p:nvSpPr>
          <p:spPr bwMode="auto">
            <a:xfrm flipH="1">
              <a:off x="3097" y="2216"/>
              <a:ext cx="48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995" name="Line 11"/>
            <p:cNvSpPr>
              <a:spLocks noChangeShapeType="1"/>
            </p:cNvSpPr>
            <p:nvPr/>
          </p:nvSpPr>
          <p:spPr bwMode="auto">
            <a:xfrm>
              <a:off x="3145" y="2216"/>
              <a:ext cx="24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996" name="Line 12"/>
            <p:cNvSpPr>
              <a:spLocks noChangeShapeType="1"/>
            </p:cNvSpPr>
            <p:nvPr/>
          </p:nvSpPr>
          <p:spPr bwMode="auto">
            <a:xfrm flipH="1">
              <a:off x="2617" y="2216"/>
              <a:ext cx="24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997" name="Line 13"/>
            <p:cNvSpPr>
              <a:spLocks noChangeShapeType="1"/>
            </p:cNvSpPr>
            <p:nvPr/>
          </p:nvSpPr>
          <p:spPr bwMode="auto">
            <a:xfrm>
              <a:off x="2857" y="2216"/>
              <a:ext cx="48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998" name="Line 14"/>
            <p:cNvSpPr>
              <a:spLocks noChangeShapeType="1"/>
            </p:cNvSpPr>
            <p:nvPr/>
          </p:nvSpPr>
          <p:spPr bwMode="auto">
            <a:xfrm>
              <a:off x="3385" y="2408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999" name="Line 15"/>
            <p:cNvSpPr>
              <a:spLocks noChangeShapeType="1"/>
            </p:cNvSpPr>
            <p:nvPr/>
          </p:nvSpPr>
          <p:spPr bwMode="auto">
            <a:xfrm>
              <a:off x="3385" y="2408"/>
              <a:ext cx="432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0" name="Oval 16"/>
            <p:cNvSpPr>
              <a:spLocks noChangeArrowheads="1"/>
            </p:cNvSpPr>
            <p:nvPr/>
          </p:nvSpPr>
          <p:spPr bwMode="auto">
            <a:xfrm>
              <a:off x="3481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1" name="Oval 17"/>
            <p:cNvSpPr>
              <a:spLocks noChangeArrowheads="1"/>
            </p:cNvSpPr>
            <p:nvPr/>
          </p:nvSpPr>
          <p:spPr bwMode="auto">
            <a:xfrm>
              <a:off x="3769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2" name="Line 18"/>
            <p:cNvSpPr>
              <a:spLocks noChangeShapeType="1"/>
            </p:cNvSpPr>
            <p:nvPr/>
          </p:nvSpPr>
          <p:spPr bwMode="auto">
            <a:xfrm flipH="1">
              <a:off x="3097" y="240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3" name="Line 19"/>
            <p:cNvSpPr>
              <a:spLocks noChangeShapeType="1"/>
            </p:cNvSpPr>
            <p:nvPr/>
          </p:nvSpPr>
          <p:spPr bwMode="auto">
            <a:xfrm>
              <a:off x="3097" y="2408"/>
              <a:ext cx="24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4" name="Oval 20"/>
            <p:cNvSpPr>
              <a:spLocks noChangeArrowheads="1"/>
            </p:cNvSpPr>
            <p:nvPr/>
          </p:nvSpPr>
          <p:spPr bwMode="auto">
            <a:xfrm>
              <a:off x="3049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5" name="Oval 21"/>
            <p:cNvSpPr>
              <a:spLocks noChangeArrowheads="1"/>
            </p:cNvSpPr>
            <p:nvPr/>
          </p:nvSpPr>
          <p:spPr bwMode="auto">
            <a:xfrm>
              <a:off x="3289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6" name="Line 22"/>
            <p:cNvSpPr>
              <a:spLocks noChangeShapeType="1"/>
            </p:cNvSpPr>
            <p:nvPr/>
          </p:nvSpPr>
          <p:spPr bwMode="auto">
            <a:xfrm>
              <a:off x="2905" y="240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7" name="Line 23"/>
            <p:cNvSpPr>
              <a:spLocks noChangeShapeType="1"/>
            </p:cNvSpPr>
            <p:nvPr/>
          </p:nvSpPr>
          <p:spPr bwMode="auto">
            <a:xfrm flipH="1">
              <a:off x="2665" y="2408"/>
              <a:ext cx="24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8" name="Oval 24"/>
            <p:cNvSpPr>
              <a:spLocks noChangeArrowheads="1"/>
            </p:cNvSpPr>
            <p:nvPr/>
          </p:nvSpPr>
          <p:spPr bwMode="auto">
            <a:xfrm flipH="1">
              <a:off x="2857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09" name="Oval 25"/>
            <p:cNvSpPr>
              <a:spLocks noChangeArrowheads="1"/>
            </p:cNvSpPr>
            <p:nvPr/>
          </p:nvSpPr>
          <p:spPr bwMode="auto">
            <a:xfrm flipH="1">
              <a:off x="2617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0" name="Line 26"/>
            <p:cNvSpPr>
              <a:spLocks noChangeShapeType="1"/>
            </p:cNvSpPr>
            <p:nvPr/>
          </p:nvSpPr>
          <p:spPr bwMode="auto">
            <a:xfrm flipH="1">
              <a:off x="2473" y="2408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1" name="Line 27"/>
            <p:cNvSpPr>
              <a:spLocks noChangeShapeType="1"/>
            </p:cNvSpPr>
            <p:nvPr/>
          </p:nvSpPr>
          <p:spPr bwMode="auto">
            <a:xfrm flipH="1">
              <a:off x="2185" y="2408"/>
              <a:ext cx="432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2" name="Oval 28"/>
            <p:cNvSpPr>
              <a:spLocks noChangeArrowheads="1"/>
            </p:cNvSpPr>
            <p:nvPr/>
          </p:nvSpPr>
          <p:spPr bwMode="auto">
            <a:xfrm flipH="1">
              <a:off x="2425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3" name="Oval 29"/>
            <p:cNvSpPr>
              <a:spLocks noChangeArrowheads="1"/>
            </p:cNvSpPr>
            <p:nvPr/>
          </p:nvSpPr>
          <p:spPr bwMode="auto">
            <a:xfrm flipH="1">
              <a:off x="2137" y="2552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4" name="Oval 30"/>
            <p:cNvSpPr>
              <a:spLocks noChangeArrowheads="1"/>
            </p:cNvSpPr>
            <p:nvPr/>
          </p:nvSpPr>
          <p:spPr bwMode="auto">
            <a:xfrm>
              <a:off x="2809" y="2168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5" name="Oval 31"/>
            <p:cNvSpPr>
              <a:spLocks noChangeArrowheads="1"/>
            </p:cNvSpPr>
            <p:nvPr/>
          </p:nvSpPr>
          <p:spPr bwMode="auto">
            <a:xfrm>
              <a:off x="3097" y="2168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6" name="Oval 32"/>
            <p:cNvSpPr>
              <a:spLocks noChangeArrowheads="1"/>
            </p:cNvSpPr>
            <p:nvPr/>
          </p:nvSpPr>
          <p:spPr bwMode="auto">
            <a:xfrm>
              <a:off x="3049" y="2360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7" name="Oval 33"/>
            <p:cNvSpPr>
              <a:spLocks noChangeArrowheads="1"/>
            </p:cNvSpPr>
            <p:nvPr/>
          </p:nvSpPr>
          <p:spPr bwMode="auto">
            <a:xfrm>
              <a:off x="3337" y="2360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8" name="Oval 34"/>
            <p:cNvSpPr>
              <a:spLocks noChangeArrowheads="1"/>
            </p:cNvSpPr>
            <p:nvPr/>
          </p:nvSpPr>
          <p:spPr bwMode="auto">
            <a:xfrm>
              <a:off x="2569" y="2360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19" name="Oval 35"/>
            <p:cNvSpPr>
              <a:spLocks noChangeArrowheads="1"/>
            </p:cNvSpPr>
            <p:nvPr/>
          </p:nvSpPr>
          <p:spPr bwMode="auto">
            <a:xfrm>
              <a:off x="2857" y="2360"/>
              <a:ext cx="96" cy="96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8020" name="Text Box 36"/>
            <p:cNvSpPr txBox="1">
              <a:spLocks noChangeArrowheads="1"/>
            </p:cNvSpPr>
            <p:nvPr/>
          </p:nvSpPr>
          <p:spPr bwMode="auto">
            <a:xfrm>
              <a:off x="2785" y="2600"/>
              <a:ext cx="414" cy="2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smtClean="0">
                  <a:effectLst/>
                </a:rPr>
                <a:t>• • •</a:t>
              </a:r>
              <a:endParaRPr lang="ja-JP" altLang="en-US" sz="2400" dirty="0">
                <a:effectLst/>
              </a:endParaRPr>
            </a:p>
          </p:txBody>
        </p:sp>
      </p:grpSp>
      <p:sp>
        <p:nvSpPr>
          <p:cNvPr id="298021" name="AutoShape 37"/>
          <p:cNvSpPr>
            <a:spLocks noChangeArrowheads="1"/>
          </p:cNvSpPr>
          <p:nvPr/>
        </p:nvSpPr>
        <p:spPr bwMode="auto">
          <a:xfrm>
            <a:off x="1150938" y="3644900"/>
            <a:ext cx="1871662" cy="647700"/>
          </a:xfrm>
          <a:prstGeom prst="wedgeRoundRectCallout">
            <a:avLst>
              <a:gd name="adj1" fmla="val 116157"/>
              <a:gd name="adj2" fmla="val -3185"/>
              <a:gd name="adj3" fmla="val 16667"/>
            </a:avLst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r>
              <a:rPr lang="en-US" altLang="ja-JP" sz="2400" b="1">
                <a:effectLst/>
              </a:rPr>
              <a:t>Long time</a:t>
            </a:r>
          </a:p>
        </p:txBody>
      </p:sp>
      <p:sp>
        <p:nvSpPr>
          <p:cNvPr id="298022" name="AutoShape 38"/>
          <p:cNvSpPr>
            <a:spLocks noChangeArrowheads="1"/>
          </p:cNvSpPr>
          <p:nvPr/>
        </p:nvSpPr>
        <p:spPr bwMode="auto">
          <a:xfrm>
            <a:off x="6840538" y="4581525"/>
            <a:ext cx="1871662" cy="647700"/>
          </a:xfrm>
          <a:prstGeom prst="wedgeRoundRectCallout">
            <a:avLst>
              <a:gd name="adj1" fmla="val -103264"/>
              <a:gd name="adj2" fmla="val -19606"/>
              <a:gd name="adj3" fmla="val 16667"/>
            </a:avLst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r>
              <a:rPr lang="en-US" altLang="ja-JP" sz="2400" b="1">
                <a:effectLst/>
              </a:rPr>
              <a:t>Short time</a:t>
            </a:r>
            <a:endParaRPr lang="ja-JP" altLang="en-US" sz="2400" b="1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463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Weakly Accessible Set System 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981075"/>
            <a:ext cx="7921127" cy="1150938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set system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 </a:t>
            </a:r>
            <a:r>
              <a:rPr lang="en-US" altLang="ja-JP" sz="2400" dirty="0" smtClean="0"/>
              <a:t>is called weakly accessible if for any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, there is an element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such that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＼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</a:t>
            </a:r>
            <a:endParaRPr lang="en-US" altLang="ja-JP" sz="2400" dirty="0" smtClean="0"/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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parent of pseudo clique satisfies this, so the collection of pseudo cliques is weakly accessible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any weakly accessible set system, we can construct a reverse search algorithm for the enumeration of all its members</a:t>
            </a:r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0118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Weakly Accessible Set System 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981075"/>
            <a:ext cx="7921127" cy="1150938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set system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 </a:t>
            </a:r>
            <a:r>
              <a:rPr lang="en-US" altLang="ja-JP" sz="2400" dirty="0" smtClean="0"/>
              <a:t>is called weakly accessible if for any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, there is an element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such that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＼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</a:t>
            </a:r>
            <a:endParaRPr lang="en-US" altLang="ja-JP" sz="2400" dirty="0" smtClean="0"/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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parent of pseudo clique satisfies this, so the collection of pseudo cliques is weakly accessible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any weakly accessible set system, we can construct a reverse search algorithm for the enumeration of all its members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dirty="0" smtClean="0"/>
              <a:t>For example, we define the parent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 </a:t>
            </a:r>
            <a:r>
              <a:rPr lang="ja-JP" altLang="en-US" sz="2400" b="1" dirty="0">
                <a:solidFill>
                  <a:srgbClr val="0000FF"/>
                </a:solidFill>
              </a:rPr>
              <a:t>∈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 by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b="1" dirty="0">
                <a:solidFill>
                  <a:srgbClr val="0000FF"/>
                </a:solidFill>
              </a:rPr>
              <a:t>＼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400" dirty="0" smtClean="0"/>
              <a:t>such that that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400" dirty="0" smtClean="0"/>
              <a:t>is minimum index among all those removable elements, i.e.,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= min {e’ | e’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X, X</a:t>
            </a:r>
            <a:r>
              <a:rPr lang="ja-JP" altLang="en-US" sz="2400" b="1" dirty="0">
                <a:solidFill>
                  <a:srgbClr val="0000FF"/>
                </a:solidFill>
              </a:rPr>
              <a:t>＼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e’ </a:t>
            </a:r>
            <a:r>
              <a:rPr lang="ja-JP" altLang="en-US" sz="2400" b="1" dirty="0">
                <a:solidFill>
                  <a:srgbClr val="0000FF"/>
                </a:solidFill>
              </a:rPr>
              <a:t>∈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 }</a:t>
            </a:r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40575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Code for Weakly Accessible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395536" y="1412776"/>
            <a:ext cx="8208913" cy="284958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EnumWeaklyAccessible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 output </a:t>
            </a:r>
            <a:r>
              <a:rPr lang="en-US" altLang="ja-JP" b="1" dirty="0">
                <a:solidFill>
                  <a:srgbClr val="0000FF"/>
                </a:solidFill>
              </a:rPr>
              <a:t>X</a:t>
            </a:r>
            <a:endParaRPr lang="en-US" altLang="ja-JP" b="1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 element 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not in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endParaRPr lang="en-US" altLang="ja-JP" dirty="0" smtClean="0"/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   </a:t>
            </a:r>
            <a:r>
              <a:rPr lang="en-US" altLang="ja-JP" b="1" dirty="0" smtClean="0"/>
              <a:t>if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en-US" altLang="ja-JP" dirty="0" smtClean="0"/>
              <a:t> is a member </a:t>
            </a:r>
            <a:r>
              <a:rPr lang="en-US" altLang="ja-JP" b="1" dirty="0" smtClean="0"/>
              <a:t>then</a:t>
            </a:r>
            <a:endParaRPr lang="en-US" altLang="ja-JP" b="1" dirty="0"/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      </a:t>
            </a:r>
            <a:r>
              <a:rPr lang="en-US" altLang="ja-JP" b="1" dirty="0"/>
              <a:t>if </a:t>
            </a:r>
            <a:r>
              <a:rPr lang="en-US" altLang="ja-JP" b="1" dirty="0" smtClean="0">
                <a:solidFill>
                  <a:srgbClr val="0000FF"/>
                </a:solidFill>
              </a:rPr>
              <a:t>e </a:t>
            </a:r>
            <a:r>
              <a:rPr lang="en-US" altLang="ja-JP" b="1" dirty="0">
                <a:solidFill>
                  <a:srgbClr val="0000FF"/>
                </a:solidFill>
              </a:rPr>
              <a:t>= min {e’ | e’</a:t>
            </a:r>
            <a:r>
              <a:rPr lang="ja-JP" altLang="en-US" b="1" dirty="0" smtClean="0">
                <a:solidFill>
                  <a:srgbClr val="0000FF"/>
                </a:solidFill>
              </a:rPr>
              <a:t>∈</a:t>
            </a:r>
            <a:r>
              <a:rPr lang="en-US" altLang="ja-JP" b="1" dirty="0">
                <a:solidFill>
                  <a:srgbClr val="0000FF"/>
                </a:solidFill>
              </a:rPr>
              <a:t> X</a:t>
            </a:r>
            <a:r>
              <a:rPr lang="ja-JP" altLang="en-US" b="1" dirty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e, (X</a:t>
            </a:r>
            <a:r>
              <a:rPr lang="ja-JP" altLang="en-US" b="1" dirty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e)</a:t>
            </a:r>
            <a:r>
              <a:rPr lang="ja-JP" altLang="en-US" b="1" dirty="0" smtClean="0">
                <a:solidFill>
                  <a:srgbClr val="0000FF"/>
                </a:solidFill>
              </a:rPr>
              <a:t>＼</a:t>
            </a:r>
            <a:r>
              <a:rPr lang="en-US" altLang="ja-JP" b="1" dirty="0">
                <a:solidFill>
                  <a:srgbClr val="0000FF"/>
                </a:solidFill>
              </a:rPr>
              <a:t>e’ </a:t>
            </a:r>
            <a:r>
              <a:rPr lang="ja-JP" altLang="en-US" b="1" dirty="0">
                <a:solidFill>
                  <a:srgbClr val="0000FF"/>
                </a:solidFill>
              </a:rPr>
              <a:t>∈ </a:t>
            </a:r>
            <a:r>
              <a:rPr lang="en-US" altLang="ja-JP" b="1" dirty="0">
                <a:solidFill>
                  <a:srgbClr val="0000FF"/>
                </a:solidFill>
              </a:rPr>
              <a:t>I </a:t>
            </a:r>
            <a:r>
              <a:rPr lang="en-US" altLang="ja-JP" b="1" dirty="0" smtClean="0">
                <a:solidFill>
                  <a:srgbClr val="0000FF"/>
                </a:solidFill>
              </a:rPr>
              <a:t>}</a:t>
            </a:r>
            <a:r>
              <a:rPr lang="en-US" altLang="ja-JP" dirty="0" smtClean="0"/>
              <a:t> </a:t>
            </a:r>
            <a:r>
              <a:rPr lang="en-US" altLang="ja-JP" b="1" dirty="0"/>
              <a:t>then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b="1" dirty="0" smtClean="0"/>
              <a:t> </a:t>
            </a:r>
            <a:r>
              <a:rPr lang="en-US" altLang="ja-JP" b="1" dirty="0"/>
              <a:t>call </a:t>
            </a:r>
            <a:r>
              <a:rPr lang="en-US" altLang="ja-JP" b="1" dirty="0" err="1">
                <a:solidFill>
                  <a:srgbClr val="006600"/>
                </a:solidFill>
              </a:rPr>
              <a:t>EnumWeaklyAccessible</a:t>
            </a:r>
            <a:r>
              <a:rPr lang="en-US" altLang="ja-JP" b="1" dirty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>
                <a:solidFill>
                  <a:srgbClr val="0000FF"/>
                </a:solidFill>
              </a:rPr>
              <a:t>X</a:t>
            </a:r>
            <a:r>
              <a:rPr lang="ja-JP" altLang="en-US" b="1" dirty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</a:t>
            </a:r>
            <a:r>
              <a:rPr lang="en-US" altLang="ja-JP" b="1" dirty="0" smtClean="0"/>
              <a:t> end for</a:t>
            </a:r>
          </a:p>
          <a:p>
            <a:pPr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118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7246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4-4. 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Bases of Polytopes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7780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フリーフォーム 29"/>
          <p:cNvSpPr/>
          <p:nvPr/>
        </p:nvSpPr>
        <p:spPr bwMode="auto">
          <a:xfrm>
            <a:off x="6352162" y="3647872"/>
            <a:ext cx="1896893" cy="1624519"/>
          </a:xfrm>
          <a:custGeom>
            <a:avLst/>
            <a:gdLst>
              <a:gd name="connsiteX0" fmla="*/ 0 w 1896893"/>
              <a:gd name="connsiteY0" fmla="*/ 719847 h 1624519"/>
              <a:gd name="connsiteX1" fmla="*/ 418289 w 1896893"/>
              <a:gd name="connsiteY1" fmla="*/ 1624519 h 1624519"/>
              <a:gd name="connsiteX2" fmla="*/ 1643974 w 1896893"/>
              <a:gd name="connsiteY2" fmla="*/ 1517515 h 1624519"/>
              <a:gd name="connsiteX3" fmla="*/ 1896893 w 1896893"/>
              <a:gd name="connsiteY3" fmla="*/ 1040860 h 1624519"/>
              <a:gd name="connsiteX4" fmla="*/ 982493 w 1896893"/>
              <a:gd name="connsiteY4" fmla="*/ 0 h 1624519"/>
              <a:gd name="connsiteX5" fmla="*/ 982493 w 1896893"/>
              <a:gd name="connsiteY5" fmla="*/ 0 h 1624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6893" h="1624519">
                <a:moveTo>
                  <a:pt x="0" y="719847"/>
                </a:moveTo>
                <a:lnTo>
                  <a:pt x="418289" y="1624519"/>
                </a:lnTo>
                <a:lnTo>
                  <a:pt x="1643974" y="1517515"/>
                </a:lnTo>
                <a:lnTo>
                  <a:pt x="1896893" y="1040860"/>
                </a:lnTo>
                <a:lnTo>
                  <a:pt x="982493" y="0"/>
                </a:lnTo>
                <a:lnTo>
                  <a:pt x="982493" y="0"/>
                </a:lnTo>
              </a:path>
            </a:pathLst>
          </a:custGeom>
          <a:solidFill>
            <a:srgbClr val="CCFFFF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Vertex Enumeration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519864" cy="5257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Vertex enumeration is the problem of outputting all vertices of the given polytope, represented by a set of linear inequalities</a:t>
            </a:r>
          </a:p>
          <a:p>
            <a:pPr algn="l">
              <a:lnSpc>
                <a:spcPct val="90000"/>
              </a:lnSpc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 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≤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dirty="0" smtClean="0"/>
              <a:t> 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 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≤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dirty="0" smtClean="0"/>
              <a:t> 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…</a:t>
            </a:r>
          </a:p>
          <a:p>
            <a:pPr algn="l">
              <a:lnSpc>
                <a:spcPct val="90000"/>
              </a:lnSpc>
            </a:pPr>
            <a:endParaRPr lang="en-US" altLang="ja-JP" sz="2400" b="1" dirty="0">
              <a:solidFill>
                <a:srgbClr val="0000FF"/>
              </a:solidFill>
            </a:endParaRPr>
          </a:p>
          <a:p>
            <a:pPr algn="l">
              <a:lnSpc>
                <a:spcPct val="90000"/>
              </a:lnSpc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>
              <a:lnSpc>
                <a:spcPct val="90000"/>
              </a:lnSpc>
            </a:pPr>
            <a:endParaRPr lang="en-US" altLang="ja-JP" sz="2400" b="1" dirty="0">
              <a:solidFill>
                <a:srgbClr val="0000FF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Existence of output-polynomial time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enumeration algorithm is a long-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standing</a:t>
            </a:r>
            <a:r>
              <a:rPr lang="en-US" altLang="ja-JP" sz="2400" dirty="0"/>
              <a:t> o</a:t>
            </a:r>
            <a:r>
              <a:rPr lang="en-US" altLang="ja-JP" sz="2400" dirty="0" smtClean="0"/>
              <a:t>pen problem</a:t>
            </a:r>
          </a:p>
        </p:txBody>
      </p:sp>
      <p:cxnSp>
        <p:nvCxnSpPr>
          <p:cNvPr id="3" name="直線矢印コネクタ 2"/>
          <p:cNvCxnSpPr/>
          <p:nvPr/>
        </p:nvCxnSpPr>
        <p:spPr bwMode="auto">
          <a:xfrm flipH="1" flipV="1">
            <a:off x="5580111" y="3429000"/>
            <a:ext cx="1" cy="2952328"/>
          </a:xfrm>
          <a:prstGeom prst="straightConnector1">
            <a:avLst/>
          </a:prstGeom>
          <a:ln w="25400">
            <a:headEnd type="none" w="med" len="med"/>
            <a:tailEnd type="triangle" w="lg" len="me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 bwMode="auto">
          <a:xfrm>
            <a:off x="5364088" y="6021288"/>
            <a:ext cx="3240360" cy="7066"/>
          </a:xfrm>
          <a:prstGeom prst="straightConnector1">
            <a:avLst/>
          </a:prstGeom>
          <a:ln w="25400">
            <a:headEnd type="none" w="med" len="med"/>
            <a:tailEnd type="triangle" w="lg" len="me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8" name="グループ化 17"/>
          <p:cNvGrpSpPr/>
          <p:nvPr/>
        </p:nvGrpSpPr>
        <p:grpSpPr>
          <a:xfrm rot="14778374">
            <a:off x="5456572" y="4171799"/>
            <a:ext cx="2592288" cy="637127"/>
            <a:chOff x="5292080" y="3118991"/>
            <a:chExt cx="2592288" cy="637127"/>
          </a:xfrm>
        </p:grpSpPr>
        <p:cxnSp>
          <p:nvCxnSpPr>
            <p:cNvPr id="10" name="直線コネクタ 9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グループ化 20"/>
          <p:cNvGrpSpPr/>
          <p:nvPr/>
        </p:nvGrpSpPr>
        <p:grpSpPr>
          <a:xfrm rot="19354164">
            <a:off x="5731254" y="3949242"/>
            <a:ext cx="2592288" cy="637127"/>
            <a:chOff x="5292080" y="3118991"/>
            <a:chExt cx="2592288" cy="637127"/>
          </a:xfrm>
        </p:grpSpPr>
        <p:cxnSp>
          <p:nvCxnSpPr>
            <p:cNvPr id="22" name="直線コネクタ 21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/>
        </p:nvGrpSpPr>
        <p:grpSpPr>
          <a:xfrm rot="10506069">
            <a:off x="5686268" y="4626565"/>
            <a:ext cx="2592288" cy="637127"/>
            <a:chOff x="5292080" y="3118991"/>
            <a:chExt cx="2592288" cy="637127"/>
          </a:xfrm>
        </p:grpSpPr>
        <p:cxnSp>
          <p:nvCxnSpPr>
            <p:cNvPr id="25" name="直線コネクタ 24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7" name="グループ化 26"/>
          <p:cNvGrpSpPr/>
          <p:nvPr/>
        </p:nvGrpSpPr>
        <p:grpSpPr>
          <a:xfrm rot="7026997">
            <a:off x="6505978" y="4547865"/>
            <a:ext cx="2592288" cy="637127"/>
            <a:chOff x="5292080" y="3118991"/>
            <a:chExt cx="2592288" cy="637127"/>
          </a:xfrm>
        </p:grpSpPr>
        <p:cxnSp>
          <p:nvCxnSpPr>
            <p:cNvPr id="28" name="直線コネクタ 27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 rot="2950995">
            <a:off x="6524401" y="4371598"/>
            <a:ext cx="2592288" cy="637127"/>
            <a:chOff x="5292080" y="3118991"/>
            <a:chExt cx="2592288" cy="637127"/>
          </a:xfrm>
        </p:grpSpPr>
        <p:cxnSp>
          <p:nvCxnSpPr>
            <p:cNvPr id="33" name="直線コネクタ 32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1" name="右中かっこ 30"/>
          <p:cNvSpPr/>
          <p:nvPr/>
        </p:nvSpPr>
        <p:spPr bwMode="auto">
          <a:xfrm>
            <a:off x="1619672" y="2276872"/>
            <a:ext cx="360040" cy="1632361"/>
          </a:xfrm>
          <a:prstGeom prst="rightBrace">
            <a:avLst>
              <a:gd name="adj1" fmla="val 29948"/>
              <a:gd name="adj2" fmla="val 50000"/>
            </a:avLst>
          </a:prstGeom>
          <a:ln w="19050">
            <a:solidFill>
              <a:srgbClr val="C00000"/>
            </a:solidFill>
            <a:headEnd type="none" w="med" len="med"/>
            <a:tailEnd type="none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2233185" y="2880686"/>
            <a:ext cx="1217000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ja-JP" b="1" dirty="0" smtClean="0">
                <a:solidFill>
                  <a:srgbClr val="0000FF"/>
                </a:solidFill>
              </a:rPr>
              <a:t>ax  </a:t>
            </a:r>
            <a:r>
              <a:rPr lang="ja-JP" altLang="en-US" b="1" dirty="0">
                <a:solidFill>
                  <a:srgbClr val="0000FF"/>
                </a:solidFill>
              </a:rPr>
              <a:t>≤  </a:t>
            </a:r>
            <a:r>
              <a:rPr lang="en-US" altLang="ja-JP" b="1" dirty="0" smtClean="0">
                <a:solidFill>
                  <a:srgbClr val="0000FF"/>
                </a:solidFill>
              </a:rPr>
              <a:t>b</a:t>
            </a:r>
            <a:r>
              <a:rPr lang="en-US" altLang="ja-JP" dirty="0" smtClean="0"/>
              <a:t> </a:t>
            </a:r>
            <a:endParaRPr lang="en-US" altLang="ja-JP" dirty="0"/>
          </a:p>
        </p:txBody>
      </p:sp>
      <p:sp>
        <p:nvSpPr>
          <p:cNvPr id="36" name="楕円 35"/>
          <p:cNvSpPr/>
          <p:nvPr/>
        </p:nvSpPr>
        <p:spPr bwMode="auto">
          <a:xfrm>
            <a:off x="7164288" y="3550857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楕円 38"/>
          <p:cNvSpPr/>
          <p:nvPr/>
        </p:nvSpPr>
        <p:spPr bwMode="auto">
          <a:xfrm>
            <a:off x="8111611" y="458738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0" name="楕円 39"/>
          <p:cNvSpPr/>
          <p:nvPr/>
        </p:nvSpPr>
        <p:spPr bwMode="auto">
          <a:xfrm>
            <a:off x="7884368" y="5085184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" name="楕円 40"/>
          <p:cNvSpPr/>
          <p:nvPr/>
        </p:nvSpPr>
        <p:spPr bwMode="auto">
          <a:xfrm>
            <a:off x="6660232" y="515719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楕円 41"/>
          <p:cNvSpPr/>
          <p:nvPr/>
        </p:nvSpPr>
        <p:spPr bwMode="auto">
          <a:xfrm>
            <a:off x="6239403" y="4293096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881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フリーフォーム 29"/>
          <p:cNvSpPr/>
          <p:nvPr/>
        </p:nvSpPr>
        <p:spPr bwMode="auto">
          <a:xfrm>
            <a:off x="6352162" y="3647872"/>
            <a:ext cx="1896893" cy="1624519"/>
          </a:xfrm>
          <a:custGeom>
            <a:avLst/>
            <a:gdLst>
              <a:gd name="connsiteX0" fmla="*/ 0 w 1896893"/>
              <a:gd name="connsiteY0" fmla="*/ 719847 h 1624519"/>
              <a:gd name="connsiteX1" fmla="*/ 418289 w 1896893"/>
              <a:gd name="connsiteY1" fmla="*/ 1624519 h 1624519"/>
              <a:gd name="connsiteX2" fmla="*/ 1643974 w 1896893"/>
              <a:gd name="connsiteY2" fmla="*/ 1517515 h 1624519"/>
              <a:gd name="connsiteX3" fmla="*/ 1896893 w 1896893"/>
              <a:gd name="connsiteY3" fmla="*/ 1040860 h 1624519"/>
              <a:gd name="connsiteX4" fmla="*/ 982493 w 1896893"/>
              <a:gd name="connsiteY4" fmla="*/ 0 h 1624519"/>
              <a:gd name="connsiteX5" fmla="*/ 982493 w 1896893"/>
              <a:gd name="connsiteY5" fmla="*/ 0 h 1624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6893" h="1624519">
                <a:moveTo>
                  <a:pt x="0" y="719847"/>
                </a:moveTo>
                <a:lnTo>
                  <a:pt x="418289" y="1624519"/>
                </a:lnTo>
                <a:lnTo>
                  <a:pt x="1643974" y="1517515"/>
                </a:lnTo>
                <a:lnTo>
                  <a:pt x="1896893" y="1040860"/>
                </a:lnTo>
                <a:lnTo>
                  <a:pt x="982493" y="0"/>
                </a:lnTo>
                <a:lnTo>
                  <a:pt x="982493" y="0"/>
                </a:lnTo>
              </a:path>
            </a:pathLst>
          </a:custGeom>
          <a:solidFill>
            <a:srgbClr val="CCFFFF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Feasible Base Enumeration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519864" cy="5257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vertex is represented by a set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d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inequations</a:t>
            </a:r>
            <a:r>
              <a:rPr lang="en-US" altLang="ja-JP" sz="2400" dirty="0" smtClean="0"/>
              <a:t> (hyperplanes)  (d is the dimension of the polytope)</a:t>
            </a:r>
          </a:p>
          <a:p>
            <a:pPr algn="l">
              <a:lnSpc>
                <a:spcPct val="90000"/>
              </a:lnSpc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Enumerate all sets of </a:t>
            </a:r>
            <a:r>
              <a:rPr lang="en-US" altLang="ja-JP" sz="2400" b="1" dirty="0">
                <a:solidFill>
                  <a:srgbClr val="0000FF"/>
                </a:solidFill>
              </a:rPr>
              <a:t>d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inequations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that are corresponding to vertices of the polytope (</a:t>
            </a:r>
            <a:r>
              <a:rPr lang="en-US" altLang="ja-JP" sz="2400" dirty="0" smtClean="0">
                <a:solidFill>
                  <a:srgbClr val="FF0000"/>
                </a:solidFill>
              </a:rPr>
              <a:t>feasible bases</a:t>
            </a:r>
            <a:r>
              <a:rPr lang="en-US" altLang="ja-JP" sz="2400" dirty="0" smtClean="0"/>
              <a:t>)</a:t>
            </a:r>
          </a:p>
          <a:p>
            <a:pPr algn="l">
              <a:lnSpc>
                <a:spcPct val="90000"/>
              </a:lnSpc>
            </a:pPr>
            <a:endParaRPr lang="en-US" altLang="ja-JP" sz="2400" dirty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0000FF"/>
                </a:solidFill>
              </a:rPr>
              <a:t>(a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1</a:t>
            </a:r>
            <a:r>
              <a:rPr lang="en-US" altLang="ja-JP" sz="2400" b="1" dirty="0">
                <a:solidFill>
                  <a:srgbClr val="0000FF"/>
                </a:solidFill>
              </a:rPr>
              <a:t>x  </a:t>
            </a:r>
            <a:r>
              <a:rPr lang="ja-JP" altLang="en-US" sz="2400" b="1" dirty="0">
                <a:solidFill>
                  <a:srgbClr val="0000FF"/>
                </a:solidFill>
              </a:rPr>
              <a:t>≤  </a:t>
            </a:r>
            <a:r>
              <a:rPr lang="en-US" altLang="ja-JP" sz="2400" b="1" dirty="0">
                <a:solidFill>
                  <a:srgbClr val="0000FF"/>
                </a:solidFill>
              </a:rPr>
              <a:t>b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1</a:t>
            </a:r>
            <a:r>
              <a:rPr lang="en-US" altLang="ja-JP" sz="2400" dirty="0"/>
              <a:t>, </a:t>
            </a:r>
            <a:r>
              <a:rPr lang="en-US" altLang="ja-JP" sz="2400" b="1" dirty="0">
                <a:solidFill>
                  <a:srgbClr val="0000FF"/>
                </a:solidFill>
              </a:rPr>
              <a:t>a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2</a:t>
            </a:r>
            <a:r>
              <a:rPr lang="en-US" altLang="ja-JP" sz="2400" b="1" dirty="0">
                <a:solidFill>
                  <a:srgbClr val="0000FF"/>
                </a:solidFill>
              </a:rPr>
              <a:t>x  </a:t>
            </a:r>
            <a:r>
              <a:rPr lang="ja-JP" altLang="en-US" sz="2400" b="1" dirty="0">
                <a:solidFill>
                  <a:srgbClr val="0000FF"/>
                </a:solidFill>
              </a:rPr>
              <a:t>≤  </a:t>
            </a:r>
            <a:r>
              <a:rPr lang="en-US" altLang="ja-JP" sz="2400" b="1" dirty="0">
                <a:solidFill>
                  <a:srgbClr val="0000FF"/>
                </a:solidFill>
              </a:rPr>
              <a:t>b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2</a:t>
            </a:r>
            <a:r>
              <a:rPr lang="en-US" altLang="ja-JP" sz="2400" b="1" dirty="0">
                <a:solidFill>
                  <a:srgbClr val="0000FF"/>
                </a:solidFill>
              </a:rPr>
              <a:t>)</a:t>
            </a:r>
            <a:r>
              <a:rPr lang="en-US" altLang="ja-JP" sz="2400" dirty="0"/>
              <a:t> 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0000FF"/>
                </a:solidFill>
              </a:rPr>
              <a:t>(</a:t>
            </a:r>
            <a:r>
              <a:rPr lang="en-US" altLang="ja-JP" sz="2400" b="1" dirty="0" err="1">
                <a:solidFill>
                  <a:srgbClr val="0000FF"/>
                </a:solidFill>
              </a:rPr>
              <a:t>a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i</a:t>
            </a:r>
            <a:r>
              <a:rPr lang="en-US" altLang="ja-JP" sz="2400" b="1" dirty="0" err="1">
                <a:solidFill>
                  <a:srgbClr val="0000FF"/>
                </a:solidFill>
              </a:rPr>
              <a:t>x</a:t>
            </a:r>
            <a:r>
              <a:rPr lang="en-US" altLang="ja-JP" sz="2400" b="1" dirty="0">
                <a:solidFill>
                  <a:srgbClr val="0000FF"/>
                </a:solidFill>
              </a:rPr>
              <a:t>  </a:t>
            </a:r>
            <a:r>
              <a:rPr lang="ja-JP" altLang="en-US" sz="2400" b="1" dirty="0">
                <a:solidFill>
                  <a:srgbClr val="0000FF"/>
                </a:solidFill>
              </a:rPr>
              <a:t>≤  </a:t>
            </a:r>
            <a:r>
              <a:rPr lang="en-US" altLang="ja-JP" sz="2400" b="1" dirty="0">
                <a:solidFill>
                  <a:srgbClr val="0000FF"/>
                </a:solidFill>
              </a:rPr>
              <a:t>b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i</a:t>
            </a:r>
            <a:r>
              <a:rPr lang="en-US" altLang="ja-JP" sz="2400" dirty="0"/>
              <a:t>, </a:t>
            </a:r>
            <a:r>
              <a:rPr lang="en-US" altLang="ja-JP" sz="2400" b="1" dirty="0" err="1">
                <a:solidFill>
                  <a:srgbClr val="0000FF"/>
                </a:solidFill>
              </a:rPr>
              <a:t>a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j</a:t>
            </a:r>
            <a:r>
              <a:rPr lang="en-US" altLang="ja-JP" sz="2400" b="1" dirty="0" err="1">
                <a:solidFill>
                  <a:srgbClr val="0000FF"/>
                </a:solidFill>
              </a:rPr>
              <a:t>x</a:t>
            </a:r>
            <a:r>
              <a:rPr lang="en-US" altLang="ja-JP" sz="2400" b="1" dirty="0">
                <a:solidFill>
                  <a:srgbClr val="0000FF"/>
                </a:solidFill>
              </a:rPr>
              <a:t>  </a:t>
            </a:r>
            <a:r>
              <a:rPr lang="ja-JP" altLang="en-US" sz="2400" b="1" dirty="0">
                <a:solidFill>
                  <a:srgbClr val="0000FF"/>
                </a:solidFill>
              </a:rPr>
              <a:t>≤  </a:t>
            </a:r>
            <a:r>
              <a:rPr lang="en-US" altLang="ja-JP" sz="2400" b="1" dirty="0" err="1">
                <a:solidFill>
                  <a:srgbClr val="0000FF"/>
                </a:solidFill>
              </a:rPr>
              <a:t>b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j</a:t>
            </a:r>
            <a:r>
              <a:rPr lang="en-US" altLang="ja-JP" sz="2400" b="1" dirty="0">
                <a:solidFill>
                  <a:srgbClr val="0000FF"/>
                </a:solidFill>
              </a:rPr>
              <a:t>)</a:t>
            </a:r>
            <a:r>
              <a:rPr lang="en-US" altLang="ja-JP" sz="2400" dirty="0"/>
              <a:t> 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0000FF"/>
                </a:solidFill>
              </a:rPr>
              <a:t>    …</a:t>
            </a:r>
          </a:p>
          <a:p>
            <a:pPr algn="l">
              <a:lnSpc>
                <a:spcPct val="90000"/>
              </a:lnSpc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Actually, different problem;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a vertex can correspond to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exponentially many feasible bases</a:t>
            </a:r>
          </a:p>
        </p:txBody>
      </p:sp>
      <p:cxnSp>
        <p:nvCxnSpPr>
          <p:cNvPr id="3" name="直線矢印コネクタ 2"/>
          <p:cNvCxnSpPr/>
          <p:nvPr/>
        </p:nvCxnSpPr>
        <p:spPr bwMode="auto">
          <a:xfrm flipH="1" flipV="1">
            <a:off x="5580111" y="3429000"/>
            <a:ext cx="1" cy="2952328"/>
          </a:xfrm>
          <a:prstGeom prst="straightConnector1">
            <a:avLst/>
          </a:prstGeom>
          <a:ln w="25400">
            <a:headEnd type="none" w="med" len="med"/>
            <a:tailEnd type="triangle" w="lg" len="me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 bwMode="auto">
          <a:xfrm>
            <a:off x="5364088" y="6021288"/>
            <a:ext cx="3240360" cy="7066"/>
          </a:xfrm>
          <a:prstGeom prst="straightConnector1">
            <a:avLst/>
          </a:prstGeom>
          <a:ln w="25400">
            <a:headEnd type="none" w="med" len="med"/>
            <a:tailEnd type="triangle" w="lg" len="me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8" name="グループ化 17"/>
          <p:cNvGrpSpPr/>
          <p:nvPr/>
        </p:nvGrpSpPr>
        <p:grpSpPr>
          <a:xfrm rot="14778374">
            <a:off x="5456572" y="4171799"/>
            <a:ext cx="2592288" cy="637127"/>
            <a:chOff x="5292080" y="3118991"/>
            <a:chExt cx="2592288" cy="637127"/>
          </a:xfrm>
        </p:grpSpPr>
        <p:cxnSp>
          <p:nvCxnSpPr>
            <p:cNvPr id="10" name="直線コネクタ 9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グループ化 20"/>
          <p:cNvGrpSpPr/>
          <p:nvPr/>
        </p:nvGrpSpPr>
        <p:grpSpPr>
          <a:xfrm rot="19354164">
            <a:off x="5731254" y="3949242"/>
            <a:ext cx="2592288" cy="637127"/>
            <a:chOff x="5292080" y="3118991"/>
            <a:chExt cx="2592288" cy="637127"/>
          </a:xfrm>
        </p:grpSpPr>
        <p:cxnSp>
          <p:nvCxnSpPr>
            <p:cNvPr id="22" name="直線コネクタ 21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/>
        </p:nvGrpSpPr>
        <p:grpSpPr>
          <a:xfrm rot="10506069">
            <a:off x="5686268" y="4626565"/>
            <a:ext cx="2592288" cy="637127"/>
            <a:chOff x="5292080" y="3118991"/>
            <a:chExt cx="2592288" cy="637127"/>
          </a:xfrm>
        </p:grpSpPr>
        <p:cxnSp>
          <p:nvCxnSpPr>
            <p:cNvPr id="25" name="直線コネクタ 24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7" name="グループ化 26"/>
          <p:cNvGrpSpPr/>
          <p:nvPr/>
        </p:nvGrpSpPr>
        <p:grpSpPr>
          <a:xfrm rot="7026997">
            <a:off x="6505978" y="4547865"/>
            <a:ext cx="2592288" cy="637127"/>
            <a:chOff x="5292080" y="3118991"/>
            <a:chExt cx="2592288" cy="637127"/>
          </a:xfrm>
        </p:grpSpPr>
        <p:cxnSp>
          <p:nvCxnSpPr>
            <p:cNvPr id="28" name="直線コネクタ 27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 rot="2950995">
            <a:off x="6524401" y="4371598"/>
            <a:ext cx="2592288" cy="637127"/>
            <a:chOff x="5292080" y="3118991"/>
            <a:chExt cx="2592288" cy="637127"/>
          </a:xfrm>
        </p:grpSpPr>
        <p:cxnSp>
          <p:nvCxnSpPr>
            <p:cNvPr id="33" name="直線コネクタ 32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6" name="楕円 35"/>
          <p:cNvSpPr/>
          <p:nvPr/>
        </p:nvSpPr>
        <p:spPr bwMode="auto">
          <a:xfrm>
            <a:off x="7164288" y="3550857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楕円 38"/>
          <p:cNvSpPr/>
          <p:nvPr/>
        </p:nvSpPr>
        <p:spPr bwMode="auto">
          <a:xfrm>
            <a:off x="8111611" y="458738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0" name="楕円 39"/>
          <p:cNvSpPr/>
          <p:nvPr/>
        </p:nvSpPr>
        <p:spPr bwMode="auto">
          <a:xfrm>
            <a:off x="7884368" y="5085184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" name="楕円 40"/>
          <p:cNvSpPr/>
          <p:nvPr/>
        </p:nvSpPr>
        <p:spPr bwMode="auto">
          <a:xfrm>
            <a:off x="6660232" y="515719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楕円 41"/>
          <p:cNvSpPr/>
          <p:nvPr/>
        </p:nvSpPr>
        <p:spPr bwMode="auto">
          <a:xfrm>
            <a:off x="6239403" y="4293096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704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フリーフォーム 29"/>
          <p:cNvSpPr/>
          <p:nvPr/>
        </p:nvSpPr>
        <p:spPr bwMode="auto">
          <a:xfrm>
            <a:off x="6352162" y="3647872"/>
            <a:ext cx="1896893" cy="1624519"/>
          </a:xfrm>
          <a:custGeom>
            <a:avLst/>
            <a:gdLst>
              <a:gd name="connsiteX0" fmla="*/ 0 w 1896893"/>
              <a:gd name="connsiteY0" fmla="*/ 719847 h 1624519"/>
              <a:gd name="connsiteX1" fmla="*/ 418289 w 1896893"/>
              <a:gd name="connsiteY1" fmla="*/ 1624519 h 1624519"/>
              <a:gd name="connsiteX2" fmla="*/ 1643974 w 1896893"/>
              <a:gd name="connsiteY2" fmla="*/ 1517515 h 1624519"/>
              <a:gd name="connsiteX3" fmla="*/ 1896893 w 1896893"/>
              <a:gd name="connsiteY3" fmla="*/ 1040860 h 1624519"/>
              <a:gd name="connsiteX4" fmla="*/ 982493 w 1896893"/>
              <a:gd name="connsiteY4" fmla="*/ 0 h 1624519"/>
              <a:gd name="connsiteX5" fmla="*/ 982493 w 1896893"/>
              <a:gd name="connsiteY5" fmla="*/ 0 h 1624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6893" h="1624519">
                <a:moveTo>
                  <a:pt x="0" y="719847"/>
                </a:moveTo>
                <a:lnTo>
                  <a:pt x="418289" y="1624519"/>
                </a:lnTo>
                <a:lnTo>
                  <a:pt x="1643974" y="1517515"/>
                </a:lnTo>
                <a:lnTo>
                  <a:pt x="1896893" y="1040860"/>
                </a:lnTo>
                <a:lnTo>
                  <a:pt x="982493" y="0"/>
                </a:lnTo>
                <a:lnTo>
                  <a:pt x="982493" y="0"/>
                </a:lnTo>
              </a:path>
            </a:pathLst>
          </a:custGeom>
          <a:solidFill>
            <a:srgbClr val="CCFFFF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 by Binary Partition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519864" cy="5257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Even though linear programming can find a vertex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the binary partition approach is hard</a:t>
            </a:r>
          </a:p>
          <a:p>
            <a:pPr algn="l">
              <a:lnSpc>
                <a:spcPct val="90000"/>
              </a:lnSpc>
            </a:pPr>
            <a:endParaRPr lang="en-US" altLang="ja-JP" sz="2400" dirty="0"/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</a:t>
            </a:r>
            <a:r>
              <a:rPr lang="ja-JP" altLang="en-US" sz="24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 For binary partition, we have to determine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whether there is a vertex satisfying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  </a:t>
            </a:r>
            <a:r>
              <a:rPr lang="en-US" altLang="ja-JP" sz="2400" dirty="0" err="1" smtClean="0"/>
              <a:t>inequations</a:t>
            </a:r>
            <a:r>
              <a:rPr lang="en-US" altLang="ja-JP" sz="2400" dirty="0" smtClean="0"/>
              <a:t>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with equation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  </a:t>
            </a:r>
            <a:r>
              <a:rPr lang="en-US" altLang="ja-JP" sz="2400" dirty="0" err="1"/>
              <a:t>inequations</a:t>
            </a:r>
            <a:r>
              <a:rPr lang="en-US" altLang="ja-JP" sz="2400" dirty="0"/>
              <a:t>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not with equation</a:t>
            </a:r>
          </a:p>
          <a:p>
            <a:pPr algn="l">
              <a:lnSpc>
                <a:spcPct val="90000"/>
              </a:lnSpc>
            </a:pPr>
            <a:endParaRPr lang="en-US" altLang="ja-JP" sz="2400" dirty="0"/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Actually, this problem is NP-complete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in general</a:t>
            </a:r>
          </a:p>
          <a:p>
            <a:pPr algn="l">
              <a:lnSpc>
                <a:spcPct val="90000"/>
              </a:lnSpc>
            </a:pPr>
            <a:endParaRPr lang="en-US" altLang="ja-JP" sz="2400" dirty="0" smtClean="0"/>
          </a:p>
        </p:txBody>
      </p:sp>
      <p:grpSp>
        <p:nvGrpSpPr>
          <p:cNvPr id="18" name="グループ化 17"/>
          <p:cNvGrpSpPr/>
          <p:nvPr/>
        </p:nvGrpSpPr>
        <p:grpSpPr>
          <a:xfrm rot="14778374">
            <a:off x="5456572" y="4171799"/>
            <a:ext cx="2592288" cy="637127"/>
            <a:chOff x="5292080" y="3118991"/>
            <a:chExt cx="2592288" cy="637127"/>
          </a:xfrm>
        </p:grpSpPr>
        <p:cxnSp>
          <p:nvCxnSpPr>
            <p:cNvPr id="10" name="直線コネクタ 9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グループ化 20"/>
          <p:cNvGrpSpPr/>
          <p:nvPr/>
        </p:nvGrpSpPr>
        <p:grpSpPr>
          <a:xfrm rot="19354164">
            <a:off x="5731254" y="3949242"/>
            <a:ext cx="2592288" cy="637127"/>
            <a:chOff x="5292080" y="3118991"/>
            <a:chExt cx="2592288" cy="637127"/>
          </a:xfrm>
        </p:grpSpPr>
        <p:cxnSp>
          <p:nvCxnSpPr>
            <p:cNvPr id="22" name="直線コネクタ 21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/>
        </p:nvGrpSpPr>
        <p:grpSpPr>
          <a:xfrm rot="10506069">
            <a:off x="5686268" y="4626565"/>
            <a:ext cx="2592288" cy="637127"/>
            <a:chOff x="5292080" y="3118991"/>
            <a:chExt cx="2592288" cy="637127"/>
          </a:xfrm>
        </p:grpSpPr>
        <p:cxnSp>
          <p:nvCxnSpPr>
            <p:cNvPr id="25" name="直線コネクタ 24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7" name="グループ化 26"/>
          <p:cNvGrpSpPr/>
          <p:nvPr/>
        </p:nvGrpSpPr>
        <p:grpSpPr>
          <a:xfrm rot="7026997">
            <a:off x="6505978" y="4547865"/>
            <a:ext cx="2592288" cy="637127"/>
            <a:chOff x="5292080" y="3118991"/>
            <a:chExt cx="2592288" cy="637127"/>
          </a:xfrm>
        </p:grpSpPr>
        <p:cxnSp>
          <p:nvCxnSpPr>
            <p:cNvPr id="28" name="直線コネクタ 27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 rot="2950995">
            <a:off x="6524401" y="4371598"/>
            <a:ext cx="2592288" cy="637127"/>
            <a:chOff x="5292080" y="3118991"/>
            <a:chExt cx="2592288" cy="637127"/>
          </a:xfrm>
        </p:grpSpPr>
        <p:cxnSp>
          <p:nvCxnSpPr>
            <p:cNvPr id="33" name="直線コネクタ 32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6" name="楕円 35"/>
          <p:cNvSpPr/>
          <p:nvPr/>
        </p:nvSpPr>
        <p:spPr bwMode="auto">
          <a:xfrm>
            <a:off x="7164288" y="3550857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楕円 38"/>
          <p:cNvSpPr/>
          <p:nvPr/>
        </p:nvSpPr>
        <p:spPr bwMode="auto">
          <a:xfrm>
            <a:off x="8111611" y="458738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0" name="楕円 39"/>
          <p:cNvSpPr/>
          <p:nvPr/>
        </p:nvSpPr>
        <p:spPr bwMode="auto">
          <a:xfrm>
            <a:off x="7884368" y="5085184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" name="楕円 40"/>
          <p:cNvSpPr/>
          <p:nvPr/>
        </p:nvSpPr>
        <p:spPr bwMode="auto">
          <a:xfrm>
            <a:off x="6660232" y="515719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楕円 41"/>
          <p:cNvSpPr/>
          <p:nvPr/>
        </p:nvSpPr>
        <p:spPr bwMode="auto">
          <a:xfrm>
            <a:off x="6239403" y="4293096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6607629" y="3214347"/>
            <a:ext cx="1522927" cy="1066056"/>
          </a:xfrm>
          <a:prstGeom prst="rect">
            <a:avLst/>
          </a:prstGeom>
          <a:noFill/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4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フリーフォーム 29"/>
          <p:cNvSpPr/>
          <p:nvPr/>
        </p:nvSpPr>
        <p:spPr bwMode="auto">
          <a:xfrm>
            <a:off x="6352162" y="3647872"/>
            <a:ext cx="1896893" cy="1624519"/>
          </a:xfrm>
          <a:custGeom>
            <a:avLst/>
            <a:gdLst>
              <a:gd name="connsiteX0" fmla="*/ 0 w 1896893"/>
              <a:gd name="connsiteY0" fmla="*/ 719847 h 1624519"/>
              <a:gd name="connsiteX1" fmla="*/ 418289 w 1896893"/>
              <a:gd name="connsiteY1" fmla="*/ 1624519 h 1624519"/>
              <a:gd name="connsiteX2" fmla="*/ 1643974 w 1896893"/>
              <a:gd name="connsiteY2" fmla="*/ 1517515 h 1624519"/>
              <a:gd name="connsiteX3" fmla="*/ 1896893 w 1896893"/>
              <a:gd name="connsiteY3" fmla="*/ 1040860 h 1624519"/>
              <a:gd name="connsiteX4" fmla="*/ 982493 w 1896893"/>
              <a:gd name="connsiteY4" fmla="*/ 0 h 1624519"/>
              <a:gd name="connsiteX5" fmla="*/ 982493 w 1896893"/>
              <a:gd name="connsiteY5" fmla="*/ 0 h 1624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6893" h="1624519">
                <a:moveTo>
                  <a:pt x="0" y="719847"/>
                </a:moveTo>
                <a:lnTo>
                  <a:pt x="418289" y="1624519"/>
                </a:lnTo>
                <a:lnTo>
                  <a:pt x="1643974" y="1517515"/>
                </a:lnTo>
                <a:lnTo>
                  <a:pt x="1896893" y="1040860"/>
                </a:lnTo>
                <a:lnTo>
                  <a:pt x="982493" y="0"/>
                </a:lnTo>
                <a:lnTo>
                  <a:pt x="982493" y="0"/>
                </a:lnTo>
              </a:path>
            </a:pathLst>
          </a:custGeom>
          <a:solidFill>
            <a:srgbClr val="CCFFFF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Simplex Method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599" y="1219200"/>
            <a:ext cx="8680249" cy="5257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Feasible bases are the base idea of simplex method;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it starts from some, and it climbs the polytope to the optimal solution, by </a:t>
            </a:r>
            <a:r>
              <a:rPr lang="en-US" altLang="ja-JP" sz="2400" dirty="0"/>
              <a:t>iteratively </a:t>
            </a:r>
            <a:r>
              <a:rPr lang="en-US" altLang="ja-JP" sz="2400" dirty="0" smtClean="0"/>
              <a:t>exchanging an inequality of the feasible base and an inequality outside </a:t>
            </a:r>
          </a:p>
          <a:p>
            <a:pPr algn="l">
              <a:lnSpc>
                <a:spcPct val="90000"/>
              </a:lnSpc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by the exchange, we can traverse the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feasible bases (completely)</a:t>
            </a:r>
          </a:p>
          <a:p>
            <a:pPr algn="l">
              <a:lnSpc>
                <a:spcPct val="90000"/>
              </a:lnSpc>
            </a:pPr>
            <a:endParaRPr lang="en-US" altLang="ja-JP" sz="2400" dirty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Actually, different problem;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a vertex can correspond to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exponentially many feasible bases</a:t>
            </a:r>
          </a:p>
        </p:txBody>
      </p:sp>
      <p:cxnSp>
        <p:nvCxnSpPr>
          <p:cNvPr id="3" name="直線矢印コネクタ 2"/>
          <p:cNvCxnSpPr/>
          <p:nvPr/>
        </p:nvCxnSpPr>
        <p:spPr bwMode="auto">
          <a:xfrm flipH="1" flipV="1">
            <a:off x="5580111" y="3429000"/>
            <a:ext cx="1" cy="2952328"/>
          </a:xfrm>
          <a:prstGeom prst="straightConnector1">
            <a:avLst/>
          </a:prstGeom>
          <a:ln w="25400">
            <a:headEnd type="none" w="med" len="med"/>
            <a:tailEnd type="triangle" w="lg" len="me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 bwMode="auto">
          <a:xfrm>
            <a:off x="5364088" y="6021288"/>
            <a:ext cx="3240360" cy="7066"/>
          </a:xfrm>
          <a:prstGeom prst="straightConnector1">
            <a:avLst/>
          </a:prstGeom>
          <a:ln w="25400">
            <a:headEnd type="none" w="med" len="med"/>
            <a:tailEnd type="triangle" w="lg" len="me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8" name="グループ化 17"/>
          <p:cNvGrpSpPr/>
          <p:nvPr/>
        </p:nvGrpSpPr>
        <p:grpSpPr>
          <a:xfrm rot="14778374">
            <a:off x="5456572" y="4171799"/>
            <a:ext cx="2592288" cy="637127"/>
            <a:chOff x="5292080" y="3118991"/>
            <a:chExt cx="2592288" cy="637127"/>
          </a:xfrm>
        </p:grpSpPr>
        <p:cxnSp>
          <p:nvCxnSpPr>
            <p:cNvPr id="10" name="直線コネクタ 9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グループ化 20"/>
          <p:cNvGrpSpPr/>
          <p:nvPr/>
        </p:nvGrpSpPr>
        <p:grpSpPr>
          <a:xfrm rot="19354164">
            <a:off x="5731254" y="3949242"/>
            <a:ext cx="2592288" cy="637127"/>
            <a:chOff x="5292080" y="3118991"/>
            <a:chExt cx="2592288" cy="637127"/>
          </a:xfrm>
        </p:grpSpPr>
        <p:cxnSp>
          <p:nvCxnSpPr>
            <p:cNvPr id="22" name="直線コネクタ 21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/>
        </p:nvGrpSpPr>
        <p:grpSpPr>
          <a:xfrm rot="10506069">
            <a:off x="5686268" y="4626565"/>
            <a:ext cx="2592288" cy="637127"/>
            <a:chOff x="5292080" y="3118991"/>
            <a:chExt cx="2592288" cy="637127"/>
          </a:xfrm>
        </p:grpSpPr>
        <p:cxnSp>
          <p:nvCxnSpPr>
            <p:cNvPr id="25" name="直線コネクタ 24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7" name="グループ化 26"/>
          <p:cNvGrpSpPr/>
          <p:nvPr/>
        </p:nvGrpSpPr>
        <p:grpSpPr>
          <a:xfrm rot="7026997">
            <a:off x="6505978" y="4547865"/>
            <a:ext cx="2592288" cy="637127"/>
            <a:chOff x="5292080" y="3118991"/>
            <a:chExt cx="2592288" cy="637127"/>
          </a:xfrm>
        </p:grpSpPr>
        <p:cxnSp>
          <p:nvCxnSpPr>
            <p:cNvPr id="28" name="直線コネクタ 27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 rot="2950995">
            <a:off x="6524401" y="4371598"/>
            <a:ext cx="2592288" cy="637127"/>
            <a:chOff x="5292080" y="3118991"/>
            <a:chExt cx="2592288" cy="637127"/>
          </a:xfrm>
        </p:grpSpPr>
        <p:cxnSp>
          <p:nvCxnSpPr>
            <p:cNvPr id="33" name="直線コネクタ 32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6" name="楕円 35"/>
          <p:cNvSpPr/>
          <p:nvPr/>
        </p:nvSpPr>
        <p:spPr bwMode="auto">
          <a:xfrm>
            <a:off x="7164288" y="3550857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楕円 38"/>
          <p:cNvSpPr/>
          <p:nvPr/>
        </p:nvSpPr>
        <p:spPr bwMode="auto">
          <a:xfrm>
            <a:off x="8111611" y="458738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0" name="楕円 39"/>
          <p:cNvSpPr/>
          <p:nvPr/>
        </p:nvSpPr>
        <p:spPr bwMode="auto">
          <a:xfrm>
            <a:off x="7884368" y="5085184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" name="楕円 40"/>
          <p:cNvSpPr/>
          <p:nvPr/>
        </p:nvSpPr>
        <p:spPr bwMode="auto">
          <a:xfrm>
            <a:off x="6660232" y="515719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楕円 41"/>
          <p:cNvSpPr/>
          <p:nvPr/>
        </p:nvSpPr>
        <p:spPr bwMode="auto">
          <a:xfrm>
            <a:off x="6239403" y="4293096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4" name="直線矢印コネクタ 3"/>
          <p:cNvCxnSpPr>
            <a:stCxn id="41" idx="6"/>
            <a:endCxn id="40" idx="2"/>
          </p:cNvCxnSpPr>
          <p:nvPr/>
        </p:nvCxnSpPr>
        <p:spPr bwMode="auto">
          <a:xfrm flipV="1">
            <a:off x="6865037" y="5190069"/>
            <a:ext cx="1019331" cy="72008"/>
          </a:xfrm>
          <a:prstGeom prst="straightConnector1">
            <a:avLst/>
          </a:prstGeom>
          <a:ln w="63500"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endCxn id="39" idx="4"/>
          </p:cNvCxnSpPr>
          <p:nvPr/>
        </p:nvCxnSpPr>
        <p:spPr bwMode="auto">
          <a:xfrm flipV="1">
            <a:off x="8032634" y="4797152"/>
            <a:ext cx="181380" cy="273968"/>
          </a:xfrm>
          <a:prstGeom prst="straightConnector1">
            <a:avLst/>
          </a:prstGeom>
          <a:ln w="63500"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39" idx="1"/>
            <a:endCxn id="36" idx="5"/>
          </p:cNvCxnSpPr>
          <p:nvPr/>
        </p:nvCxnSpPr>
        <p:spPr bwMode="auto">
          <a:xfrm flipH="1" flipV="1">
            <a:off x="7339100" y="3729907"/>
            <a:ext cx="802504" cy="888195"/>
          </a:xfrm>
          <a:prstGeom prst="straightConnector1">
            <a:avLst/>
          </a:prstGeom>
          <a:ln w="63500"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11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Complexity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25538"/>
            <a:ext cx="8424862" cy="2667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each iteration = each solution    (#iterations = #solutions)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finding a (next) child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  <a:r>
              <a:rPr lang="en-US" altLang="ja-JP" sz="2400" dirty="0" smtClean="0"/>
              <a:t> time, the computation time per iteration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( finding one child  =  children enumeration time  / #children )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the computation time per solution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Output polynomial 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is polynomial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Space = memory usage of iterations and height of the family tree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Using (find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(i+1)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child),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    height is eliminated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 </a:t>
            </a:r>
            <a:r>
              <a:rPr lang="en-US" altLang="ja-JP" sz="2400" dirty="0" smtClean="0"/>
              <a:t>delay by alternative output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/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7837859" y="5130948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7561634" y="5729436"/>
            <a:ext cx="166688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6896472" y="5250011"/>
            <a:ext cx="166687" cy="180975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6397997" y="5789761"/>
            <a:ext cx="166687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5843959" y="5191273"/>
            <a:ext cx="165100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8558584" y="5489723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8191872" y="6121548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8496672" y="4826148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6972672" y="6273948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5220072" y="5664348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399459" y="4902348"/>
            <a:ext cx="3159125" cy="1447800"/>
            <a:chOff x="1697" y="2496"/>
            <a:chExt cx="1990" cy="912"/>
          </a:xfrm>
        </p:grpSpPr>
        <p:sp>
          <p:nvSpPr>
            <p:cNvPr id="57360" name="Line 15"/>
            <p:cNvSpPr>
              <a:spLocks noChangeShapeType="1"/>
            </p:cNvSpPr>
            <p:nvPr/>
          </p:nvSpPr>
          <p:spPr bwMode="auto">
            <a:xfrm flipH="1">
              <a:off x="1697" y="2791"/>
              <a:ext cx="280" cy="1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1" name="Line 16"/>
            <p:cNvSpPr>
              <a:spLocks noChangeShapeType="1"/>
            </p:cNvSpPr>
            <p:nvPr/>
          </p:nvSpPr>
          <p:spPr bwMode="auto">
            <a:xfrm flipH="1" flipV="1">
              <a:off x="1697" y="3055"/>
              <a:ext cx="59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2" name="Line 17"/>
            <p:cNvSpPr>
              <a:spLocks noChangeShapeType="1"/>
            </p:cNvSpPr>
            <p:nvPr/>
          </p:nvSpPr>
          <p:spPr bwMode="auto">
            <a:xfrm flipH="1" flipV="1">
              <a:off x="2116" y="2715"/>
              <a:ext cx="489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3" name="Line 18"/>
            <p:cNvSpPr>
              <a:spLocks noChangeShapeType="1"/>
            </p:cNvSpPr>
            <p:nvPr/>
          </p:nvSpPr>
          <p:spPr bwMode="auto">
            <a:xfrm flipH="1">
              <a:off x="2815" y="2678"/>
              <a:ext cx="38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4" name="Line 19"/>
            <p:cNvSpPr>
              <a:spLocks noChangeShapeType="1"/>
            </p:cNvSpPr>
            <p:nvPr/>
          </p:nvSpPr>
          <p:spPr bwMode="auto">
            <a:xfrm flipH="1" flipV="1">
              <a:off x="2780" y="2866"/>
              <a:ext cx="244" cy="1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5" name="Line 20"/>
            <p:cNvSpPr>
              <a:spLocks noChangeShapeType="1"/>
            </p:cNvSpPr>
            <p:nvPr/>
          </p:nvSpPr>
          <p:spPr bwMode="auto">
            <a:xfrm flipH="1" flipV="1">
              <a:off x="3373" y="2753"/>
              <a:ext cx="314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6" name="Line 21"/>
            <p:cNvSpPr>
              <a:spLocks noChangeShapeType="1"/>
            </p:cNvSpPr>
            <p:nvPr/>
          </p:nvSpPr>
          <p:spPr bwMode="auto">
            <a:xfrm flipH="1">
              <a:off x="3360" y="2496"/>
              <a:ext cx="28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7" name="Line 22"/>
            <p:cNvSpPr>
              <a:spLocks noChangeShapeType="1"/>
            </p:cNvSpPr>
            <p:nvPr/>
          </p:nvSpPr>
          <p:spPr bwMode="auto">
            <a:xfrm flipH="1" flipV="1">
              <a:off x="3168" y="3168"/>
              <a:ext cx="314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8" name="Line 23"/>
            <p:cNvSpPr>
              <a:spLocks noChangeShapeType="1"/>
            </p:cNvSpPr>
            <p:nvPr/>
          </p:nvSpPr>
          <p:spPr bwMode="auto">
            <a:xfrm flipH="1" flipV="1">
              <a:off x="2400" y="3168"/>
              <a:ext cx="28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フリーフォーム 29"/>
          <p:cNvSpPr/>
          <p:nvPr/>
        </p:nvSpPr>
        <p:spPr bwMode="auto">
          <a:xfrm>
            <a:off x="6352162" y="3647872"/>
            <a:ext cx="1896893" cy="1624519"/>
          </a:xfrm>
          <a:custGeom>
            <a:avLst/>
            <a:gdLst>
              <a:gd name="connsiteX0" fmla="*/ 0 w 1896893"/>
              <a:gd name="connsiteY0" fmla="*/ 719847 h 1624519"/>
              <a:gd name="connsiteX1" fmla="*/ 418289 w 1896893"/>
              <a:gd name="connsiteY1" fmla="*/ 1624519 h 1624519"/>
              <a:gd name="connsiteX2" fmla="*/ 1643974 w 1896893"/>
              <a:gd name="connsiteY2" fmla="*/ 1517515 h 1624519"/>
              <a:gd name="connsiteX3" fmla="*/ 1896893 w 1896893"/>
              <a:gd name="connsiteY3" fmla="*/ 1040860 h 1624519"/>
              <a:gd name="connsiteX4" fmla="*/ 982493 w 1896893"/>
              <a:gd name="connsiteY4" fmla="*/ 0 h 1624519"/>
              <a:gd name="connsiteX5" fmla="*/ 982493 w 1896893"/>
              <a:gd name="connsiteY5" fmla="*/ 0 h 1624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6893" h="1624519">
                <a:moveTo>
                  <a:pt x="0" y="719847"/>
                </a:moveTo>
                <a:lnTo>
                  <a:pt x="418289" y="1624519"/>
                </a:lnTo>
                <a:lnTo>
                  <a:pt x="1643974" y="1517515"/>
                </a:lnTo>
                <a:lnTo>
                  <a:pt x="1896893" y="1040860"/>
                </a:lnTo>
                <a:lnTo>
                  <a:pt x="982493" y="0"/>
                </a:lnTo>
                <a:lnTo>
                  <a:pt x="982493" y="0"/>
                </a:lnTo>
              </a:path>
            </a:pathLst>
          </a:custGeom>
          <a:solidFill>
            <a:srgbClr val="CCFFFF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Parent-Child Relation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599" y="1219200"/>
            <a:ext cx="8680249" cy="5257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movement of simplex method, from a feasible bases to another, naturally gives a parent-child relation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(move from a child to its parent)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>
                <a:solidFill>
                  <a:srgbClr val="C00000"/>
                </a:solidFill>
              </a:rPr>
              <a:t> </a:t>
            </a:r>
            <a:r>
              <a:rPr lang="en-US" altLang="ja-JP" sz="2400" dirty="0" smtClean="0">
                <a:solidFill>
                  <a:srgbClr val="C00000"/>
                </a:solidFill>
              </a:rPr>
              <a:t> </a:t>
            </a:r>
            <a:r>
              <a:rPr lang="en-US" altLang="ja-JP" sz="2400" smtClean="0">
                <a:solidFill>
                  <a:srgbClr val="C00000"/>
                </a:solidFill>
              </a:rPr>
              <a:t>(Notice</a:t>
            </a:r>
            <a:r>
              <a:rPr lang="en-US" altLang="ja-JP" sz="2400" dirty="0" smtClean="0">
                <a:solidFill>
                  <a:srgbClr val="C00000"/>
                </a:solidFill>
              </a:rPr>
              <a:t>: the parent is defined as a result of computation!!!) </a:t>
            </a:r>
          </a:p>
          <a:p>
            <a:pPr algn="l">
              <a:lnSpc>
                <a:spcPct val="90000"/>
              </a:lnSpc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The move is done in polynomial time,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and the number of children is limited,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 since it exchange two inequalities</a:t>
            </a:r>
          </a:p>
          <a:p>
            <a:pPr algn="l">
              <a:lnSpc>
                <a:spcPct val="90000"/>
              </a:lnSpc>
            </a:pPr>
            <a:endParaRPr lang="en-US" altLang="ja-JP" sz="2400" dirty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Thus, output linear time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/>
              <a:t>The depth of the recursion can be 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e</a:t>
            </a:r>
            <a:r>
              <a:rPr lang="en-US" altLang="ja-JP" sz="2400" dirty="0" smtClean="0"/>
              <a:t>xponential, but alternative output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attains polynomial time delay</a:t>
            </a:r>
          </a:p>
        </p:txBody>
      </p:sp>
      <p:cxnSp>
        <p:nvCxnSpPr>
          <p:cNvPr id="3" name="直線矢印コネクタ 2"/>
          <p:cNvCxnSpPr/>
          <p:nvPr/>
        </p:nvCxnSpPr>
        <p:spPr bwMode="auto">
          <a:xfrm flipH="1" flipV="1">
            <a:off x="5580111" y="3429000"/>
            <a:ext cx="1" cy="2952328"/>
          </a:xfrm>
          <a:prstGeom prst="straightConnector1">
            <a:avLst/>
          </a:prstGeom>
          <a:ln w="25400">
            <a:headEnd type="none" w="med" len="med"/>
            <a:tailEnd type="triangle" w="lg" len="me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 bwMode="auto">
          <a:xfrm>
            <a:off x="5364088" y="6021288"/>
            <a:ext cx="3240360" cy="7066"/>
          </a:xfrm>
          <a:prstGeom prst="straightConnector1">
            <a:avLst/>
          </a:prstGeom>
          <a:ln w="25400">
            <a:headEnd type="none" w="med" len="med"/>
            <a:tailEnd type="triangle" w="lg" len="med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8" name="グループ化 17"/>
          <p:cNvGrpSpPr/>
          <p:nvPr/>
        </p:nvGrpSpPr>
        <p:grpSpPr>
          <a:xfrm rot="14778374">
            <a:off x="5456572" y="4171799"/>
            <a:ext cx="2592288" cy="637127"/>
            <a:chOff x="5292080" y="3118991"/>
            <a:chExt cx="2592288" cy="637127"/>
          </a:xfrm>
        </p:grpSpPr>
        <p:cxnSp>
          <p:nvCxnSpPr>
            <p:cNvPr id="10" name="直線コネクタ 9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グループ化 20"/>
          <p:cNvGrpSpPr/>
          <p:nvPr/>
        </p:nvGrpSpPr>
        <p:grpSpPr>
          <a:xfrm rot="19354164">
            <a:off x="5731254" y="3949242"/>
            <a:ext cx="2592288" cy="637127"/>
            <a:chOff x="5292080" y="3118991"/>
            <a:chExt cx="2592288" cy="637127"/>
          </a:xfrm>
        </p:grpSpPr>
        <p:cxnSp>
          <p:nvCxnSpPr>
            <p:cNvPr id="22" name="直線コネクタ 21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/>
        </p:nvGrpSpPr>
        <p:grpSpPr>
          <a:xfrm rot="10506069">
            <a:off x="5686268" y="4626565"/>
            <a:ext cx="2592288" cy="637127"/>
            <a:chOff x="5292080" y="3118991"/>
            <a:chExt cx="2592288" cy="637127"/>
          </a:xfrm>
        </p:grpSpPr>
        <p:cxnSp>
          <p:nvCxnSpPr>
            <p:cNvPr id="25" name="直線コネクタ 24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7" name="グループ化 26"/>
          <p:cNvGrpSpPr/>
          <p:nvPr/>
        </p:nvGrpSpPr>
        <p:grpSpPr>
          <a:xfrm rot="7026997">
            <a:off x="6505978" y="4547865"/>
            <a:ext cx="2592288" cy="637127"/>
            <a:chOff x="5292080" y="3118991"/>
            <a:chExt cx="2592288" cy="637127"/>
          </a:xfrm>
        </p:grpSpPr>
        <p:cxnSp>
          <p:nvCxnSpPr>
            <p:cNvPr id="28" name="直線コネクタ 27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 rot="2950995">
            <a:off x="6524401" y="4371598"/>
            <a:ext cx="2592288" cy="637127"/>
            <a:chOff x="5292080" y="3118991"/>
            <a:chExt cx="2592288" cy="637127"/>
          </a:xfrm>
        </p:grpSpPr>
        <p:cxnSp>
          <p:nvCxnSpPr>
            <p:cNvPr id="33" name="直線コネクタ 32"/>
            <p:cNvCxnSpPr/>
            <p:nvPr/>
          </p:nvCxnSpPr>
          <p:spPr bwMode="auto">
            <a:xfrm>
              <a:off x="5292080" y="3118991"/>
              <a:ext cx="2592288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 bwMode="auto">
            <a:xfrm>
              <a:off x="7380312" y="3140968"/>
              <a:ext cx="0" cy="615150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arrow" w="lg" len="med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6" name="楕円 35"/>
          <p:cNvSpPr/>
          <p:nvPr/>
        </p:nvSpPr>
        <p:spPr bwMode="auto">
          <a:xfrm>
            <a:off x="7164288" y="3550857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楕円 38"/>
          <p:cNvSpPr/>
          <p:nvPr/>
        </p:nvSpPr>
        <p:spPr bwMode="auto">
          <a:xfrm>
            <a:off x="8111611" y="458738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0" name="楕円 39"/>
          <p:cNvSpPr/>
          <p:nvPr/>
        </p:nvSpPr>
        <p:spPr bwMode="auto">
          <a:xfrm>
            <a:off x="7884368" y="5085184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" name="楕円 40"/>
          <p:cNvSpPr/>
          <p:nvPr/>
        </p:nvSpPr>
        <p:spPr bwMode="auto">
          <a:xfrm>
            <a:off x="6660232" y="5157192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楕円 41"/>
          <p:cNvSpPr/>
          <p:nvPr/>
        </p:nvSpPr>
        <p:spPr bwMode="auto">
          <a:xfrm>
            <a:off x="6239403" y="4293096"/>
            <a:ext cx="204805" cy="20977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4" name="直線矢印コネクタ 3"/>
          <p:cNvCxnSpPr>
            <a:stCxn id="41" idx="6"/>
            <a:endCxn id="40" idx="2"/>
          </p:cNvCxnSpPr>
          <p:nvPr/>
        </p:nvCxnSpPr>
        <p:spPr bwMode="auto">
          <a:xfrm flipV="1">
            <a:off x="6865037" y="5190069"/>
            <a:ext cx="1019331" cy="72008"/>
          </a:xfrm>
          <a:prstGeom prst="straightConnector1">
            <a:avLst/>
          </a:prstGeom>
          <a:ln w="63500">
            <a:solidFill>
              <a:srgbClr val="FF0000"/>
            </a:solidFill>
            <a:headEnd type="none" w="med" len="med"/>
            <a:tailEnd type="arrow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endCxn id="39" idx="4"/>
          </p:cNvCxnSpPr>
          <p:nvPr/>
        </p:nvCxnSpPr>
        <p:spPr bwMode="auto">
          <a:xfrm flipV="1">
            <a:off x="8032634" y="4797152"/>
            <a:ext cx="181380" cy="273968"/>
          </a:xfrm>
          <a:prstGeom prst="straightConnector1">
            <a:avLst/>
          </a:prstGeom>
          <a:ln w="63500">
            <a:solidFill>
              <a:srgbClr val="FF0000"/>
            </a:solidFill>
            <a:headEnd type="none" w="med" len="med"/>
            <a:tailEnd type="arrow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39" idx="1"/>
            <a:endCxn id="36" idx="5"/>
          </p:cNvCxnSpPr>
          <p:nvPr/>
        </p:nvCxnSpPr>
        <p:spPr bwMode="auto">
          <a:xfrm flipH="1" flipV="1">
            <a:off x="7339100" y="3729907"/>
            <a:ext cx="802504" cy="888195"/>
          </a:xfrm>
          <a:prstGeom prst="straightConnector1">
            <a:avLst/>
          </a:prstGeom>
          <a:ln w="63500">
            <a:solidFill>
              <a:srgbClr val="FF0000"/>
            </a:solidFill>
            <a:headEnd type="none" w="med" len="med"/>
            <a:tailEnd type="arrow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6372200" y="663079"/>
            <a:ext cx="2547108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Avis &amp; Fukuda ’96</a:t>
            </a:r>
          </a:p>
        </p:txBody>
      </p:sp>
      <p:cxnSp>
        <p:nvCxnSpPr>
          <p:cNvPr id="38" name="直線矢印コネクタ 37"/>
          <p:cNvCxnSpPr>
            <a:stCxn id="42" idx="7"/>
            <a:endCxn id="36" idx="3"/>
          </p:cNvCxnSpPr>
          <p:nvPr/>
        </p:nvCxnSpPr>
        <p:spPr bwMode="auto">
          <a:xfrm flipV="1">
            <a:off x="6414215" y="3729907"/>
            <a:ext cx="780066" cy="593909"/>
          </a:xfrm>
          <a:prstGeom prst="straightConnector1">
            <a:avLst/>
          </a:prstGeom>
          <a:ln w="63500">
            <a:solidFill>
              <a:srgbClr val="FF0000"/>
            </a:solidFill>
            <a:headEnd type="none" w="med" len="med"/>
            <a:tailEnd type="arrow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82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0"/>
            <a:ext cx="8712968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</a:rPr>
              <a:t>D. Avis and K. Fukuda, Reverse Search for Enumeration, Discrete Appl. Math. 65, 21-46 (1996) </a:t>
            </a:r>
          </a:p>
          <a:p>
            <a:pPr eaLnBrk="1" hangingPunct="1">
              <a:buNone/>
              <a:defRPr/>
            </a:pPr>
            <a:r>
              <a:rPr lang="en-US" altLang="ja-JP" sz="2000" b="1" dirty="0" smtClean="0">
                <a:solidFill>
                  <a:srgbClr val="0000FF"/>
                </a:solidFill>
              </a:rPr>
              <a:t>           </a:t>
            </a:r>
            <a:r>
              <a:rPr lang="en-US" altLang="ja-JP" sz="2000" b="1" dirty="0">
                <a:solidFill>
                  <a:srgbClr val="0000FF"/>
                </a:solidFill>
              </a:rPr>
              <a:t>Clique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S. </a:t>
            </a:r>
            <a:r>
              <a:rPr lang="en-US" altLang="ja-JP" sz="2000" dirty="0" err="1"/>
              <a:t>Tsukiyama</a:t>
            </a:r>
            <a:r>
              <a:rPr lang="en-US" altLang="ja-JP" sz="2000" dirty="0"/>
              <a:t>, M. Ide, H. </a:t>
            </a:r>
            <a:r>
              <a:rPr lang="en-US" altLang="ja-JP" sz="2000" dirty="0" err="1"/>
              <a:t>Ariyoshi</a:t>
            </a:r>
            <a:r>
              <a:rPr lang="en-US" altLang="ja-JP" sz="2000" dirty="0"/>
              <a:t> and I. </a:t>
            </a:r>
            <a:r>
              <a:rPr lang="en-US" altLang="ja-JP" sz="2000" dirty="0" err="1"/>
              <a:t>Shirakawa</a:t>
            </a:r>
            <a:r>
              <a:rPr lang="en-US" altLang="ja-JP" sz="2000" dirty="0"/>
              <a:t>, A New Algorithm for Generating All the Maximum Independent Sets, SIAM J. Comp. 6, 505-517 (1977)</a:t>
            </a:r>
          </a:p>
          <a:p>
            <a:pPr eaLnBrk="1" hangingPunct="1">
              <a:buNone/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K. Makino, T. Uno, New Algorithms for Enumerating All Maximal Cliques, SWAT2004, LNCS 3111, 260-272 (2004)</a:t>
            </a:r>
          </a:p>
          <a:p>
            <a:pPr eaLnBrk="1" hangingPunct="1">
              <a:buNone/>
              <a:defRPr/>
            </a:pPr>
            <a:r>
              <a:rPr lang="en-US" altLang="ja-JP" sz="2000" dirty="0"/>
              <a:t>T. Uno, A Fast Algorithm for Enumerating Non-Bipartite Maximal Matchings, J. National Institute of Informatics 3, 89-97 (2001)</a:t>
            </a:r>
            <a:r>
              <a:rPr lang="it-IT" altLang="ja-JP" sz="2000" dirty="0"/>
              <a:t> </a:t>
            </a:r>
            <a:endParaRPr lang="en-US" altLang="ja-JP" sz="2000" b="1" dirty="0" smtClean="0">
              <a:solidFill>
                <a:srgbClr val="FF0000"/>
              </a:solidFill>
            </a:endParaRPr>
          </a:p>
          <a:p>
            <a:pPr lvl="0" eaLnBrk="1" hangingPunct="1">
              <a:buNone/>
              <a:defRPr/>
            </a:pPr>
            <a:r>
              <a:rPr lang="en-US" altLang="ja-JP" sz="2000" b="1" dirty="0" smtClean="0">
                <a:solidFill>
                  <a:srgbClr val="0000FF"/>
                </a:solidFill>
              </a:rPr>
              <a:t>          Pseudo </a:t>
            </a:r>
            <a:r>
              <a:rPr lang="en-US" altLang="ja-JP" sz="2000" b="1" dirty="0">
                <a:solidFill>
                  <a:srgbClr val="0000FF"/>
                </a:solidFill>
              </a:rPr>
              <a:t>Clique</a:t>
            </a:r>
          </a:p>
          <a:p>
            <a:pPr lvl="0" eaLnBrk="1" hangingPunct="1">
              <a:buNone/>
              <a:defRPr/>
            </a:pPr>
            <a:r>
              <a:rPr lang="en-US" altLang="ja-JP" sz="2000" dirty="0" smtClean="0">
                <a:solidFill>
                  <a:srgbClr val="000000"/>
                </a:solidFill>
              </a:rPr>
              <a:t>T. Uno: An </a:t>
            </a:r>
            <a:r>
              <a:rPr lang="en-US" altLang="ja-JP" sz="2000" dirty="0">
                <a:solidFill>
                  <a:srgbClr val="000000"/>
                </a:solidFill>
              </a:rPr>
              <a:t>Efficient Algorithm for Solving Pseudo Clique Enumeration </a:t>
            </a:r>
            <a:r>
              <a:rPr lang="en-US" altLang="ja-JP" sz="2000" dirty="0" smtClean="0">
                <a:solidFill>
                  <a:srgbClr val="000000"/>
                </a:solidFill>
              </a:rPr>
              <a:t>Problem, </a:t>
            </a:r>
            <a:r>
              <a:rPr lang="en-US" altLang="ja-JP" sz="2000" dirty="0" err="1">
                <a:solidFill>
                  <a:srgbClr val="000000"/>
                </a:solidFill>
              </a:rPr>
              <a:t>Algorithmica</a:t>
            </a:r>
            <a:r>
              <a:rPr lang="en-US" altLang="ja-JP" sz="2000" dirty="0">
                <a:solidFill>
                  <a:srgbClr val="000000"/>
                </a:solidFill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</a:rPr>
              <a:t>56, </a:t>
            </a:r>
            <a:r>
              <a:rPr lang="en-US" altLang="ja-JP" sz="2000" dirty="0">
                <a:solidFill>
                  <a:srgbClr val="000000"/>
                </a:solidFill>
              </a:rPr>
              <a:t>3-16 (2010)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T. </a:t>
            </a:r>
            <a:r>
              <a:rPr lang="en-US" altLang="ja-JP" sz="2000" dirty="0"/>
              <a:t>Uno, </a:t>
            </a:r>
            <a:r>
              <a:rPr lang="en-US" altLang="ja-JP" sz="2000" dirty="0" smtClean="0"/>
              <a:t>H. </a:t>
            </a:r>
            <a:r>
              <a:rPr lang="en-US" altLang="ja-JP" sz="2000" dirty="0" err="1" smtClean="0"/>
              <a:t>Arimura</a:t>
            </a:r>
            <a:r>
              <a:rPr lang="en-US" altLang="ja-JP" sz="2000" dirty="0" smtClean="0"/>
              <a:t>: An </a:t>
            </a:r>
            <a:r>
              <a:rPr lang="en-US" altLang="ja-JP" sz="2000" dirty="0"/>
              <a:t>Efficient Polynomial Delay Algorithm for Pseudo Frequent </a:t>
            </a:r>
            <a:r>
              <a:rPr lang="en-US" altLang="ja-JP" sz="2000" dirty="0" err="1"/>
              <a:t>Itemset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Mining, DiS2007,  219-230 (2007)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T. </a:t>
            </a:r>
            <a:r>
              <a:rPr lang="en-US" altLang="ja-JP" sz="2000" dirty="0"/>
              <a:t>Uno, </a:t>
            </a:r>
            <a:r>
              <a:rPr lang="en-US" altLang="ja-JP" sz="2000" dirty="0" smtClean="0"/>
              <a:t>H. </a:t>
            </a:r>
            <a:r>
              <a:rPr lang="en-US" altLang="ja-JP" sz="2000" dirty="0" err="1" smtClean="0"/>
              <a:t>Arimura</a:t>
            </a:r>
            <a:r>
              <a:rPr lang="en-US" altLang="ja-JP" sz="2000" dirty="0" smtClean="0"/>
              <a:t>: Ambiguous </a:t>
            </a:r>
            <a:r>
              <a:rPr lang="en-US" altLang="ja-JP" sz="2000" dirty="0"/>
              <a:t>Frequent </a:t>
            </a:r>
            <a:r>
              <a:rPr lang="en-US" altLang="ja-JP" sz="2000" dirty="0" err="1"/>
              <a:t>Itemset</a:t>
            </a:r>
            <a:r>
              <a:rPr lang="en-US" altLang="ja-JP" sz="2000" dirty="0"/>
              <a:t> Mining and Polynomial </a:t>
            </a:r>
            <a:r>
              <a:rPr lang="en-US" altLang="ja-JP" sz="2000"/>
              <a:t>Delay </a:t>
            </a:r>
            <a:r>
              <a:rPr lang="en-US" altLang="ja-JP" sz="2000" smtClean="0"/>
              <a:t>Enumeration, </a:t>
            </a:r>
            <a:r>
              <a:rPr lang="en-US" altLang="ja-JP" sz="2000"/>
              <a:t>PAKDD </a:t>
            </a:r>
            <a:r>
              <a:rPr lang="en-US" altLang="ja-JP" sz="2000" smtClean="0"/>
              <a:t>2008, 357-368 (2008)</a:t>
            </a: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340768"/>
            <a:ext cx="9144000" cy="216024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0" indent="-742950" algn="ctr">
              <a:defRPr/>
            </a:pPr>
            <a:r>
              <a:rPr lang="en-US" altLang="ja-JP" sz="4000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/>
                <a:ea typeface="HGP創英角ﾎﾟｯﾌﾟ体"/>
                <a:cs typeface="+mj-cs"/>
              </a:rPr>
              <a:t>Exercises 4</a:t>
            </a:r>
          </a:p>
          <a:p>
            <a:pPr marL="742950" lvl="0" indent="-742950" algn="ctr">
              <a:defRPr/>
            </a:pPr>
            <a:endParaRPr lang="en-US" altLang="ja-JP" sz="4000" kern="0" dirty="0" smtClean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/>
              <a:ea typeface="HGP創英角ﾎﾟｯﾌﾟ体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892480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4-1.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reverse search algorithm for the following,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4-2.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For given a sequence of numbers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  <a:sym typeface="Wingdings" pitchFamily="2" charset="2"/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  <a:sym typeface="Wingdings" pitchFamily="2" charset="2"/>
              </a:rPr>
              <a:t>n</a:t>
            </a:r>
            <a:r>
              <a:rPr lang="en-US" altLang="ja-JP" sz="2400" dirty="0" smtClean="0">
                <a:sym typeface="Wingdings" pitchFamily="2" charset="2"/>
              </a:rPr>
              <a:t>, enumerate all its subsequence such that any two consecutive numbers </a:t>
            </a:r>
            <a:r>
              <a:rPr lang="en-US" altLang="ja-JP" sz="2400" b="1" dirty="0" err="1" smtClean="0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  <a:sym typeface="Wingdings" pitchFamily="2" charset="2"/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and </a:t>
            </a:r>
            <a:r>
              <a:rPr lang="en-US" altLang="ja-JP" sz="2400" b="1" dirty="0" err="1" smtClean="0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  <a:sym typeface="Wingdings" pitchFamily="2" charset="2"/>
              </a:rPr>
              <a:t>j</a:t>
            </a:r>
            <a:r>
              <a:rPr lang="en-US" altLang="ja-JP" sz="2400" dirty="0" smtClean="0">
                <a:sym typeface="Wingdings" pitchFamily="2" charset="2"/>
              </a:rPr>
              <a:t> satisfies </a:t>
            </a:r>
            <a:r>
              <a:rPr lang="en-US" altLang="ja-JP" sz="2400" b="1" dirty="0" err="1" smtClean="0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  <a:sym typeface="Wingdings" pitchFamily="2" charset="2"/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 &lt; </a:t>
            </a:r>
            <a:r>
              <a:rPr lang="en-US" altLang="ja-JP" sz="2400" b="1" dirty="0" err="1" smtClean="0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  <a:sym typeface="Wingdings" pitchFamily="2" charset="2"/>
              </a:rPr>
              <a:t>j</a:t>
            </a: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4-3.</a:t>
            </a:r>
            <a:r>
              <a:rPr lang="en-US" altLang="ja-JP" sz="2400" dirty="0" smtClean="0">
                <a:sym typeface="Wingdings" pitchFamily="2" charset="2"/>
              </a:rPr>
              <a:t> Design a reverse search algorithm for the following problem,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4-4. </a:t>
            </a:r>
            <a:r>
              <a:rPr lang="en-US" altLang="ja-JP" sz="2400" dirty="0" smtClean="0">
                <a:sym typeface="Wingdings" pitchFamily="2" charset="2"/>
              </a:rPr>
              <a:t>For a given graph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G=(V,E)</a:t>
            </a:r>
            <a:r>
              <a:rPr lang="en-US" altLang="ja-JP" sz="2400" dirty="0" smtClean="0">
                <a:sym typeface="Wingdings" pitchFamily="2" charset="2"/>
              </a:rPr>
              <a:t>, enumerate all vertex sets that induces a subgraph of edge density at least </a:t>
            </a:r>
            <a:r>
              <a:rPr lang="el-GR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θ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(edge density of graph induced by a vertex set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K </a:t>
            </a:r>
            <a:r>
              <a:rPr lang="en-US" altLang="ja-JP" sz="2400" dirty="0" smtClean="0">
                <a:sym typeface="Wingdings" pitchFamily="2" charset="2"/>
              </a:rPr>
              <a:t>= #edges in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K / (|K|(|K|-1)</a:t>
            </a:r>
            <a:r>
              <a:rPr lang="en-US" altLang="ja-JP" sz="2400" dirty="0" smtClean="0">
                <a:sym typeface="Wingdings" pitchFamily="2" charset="2"/>
              </a:rPr>
              <a:t>)</a:t>
            </a:r>
            <a:endParaRPr lang="en-US" altLang="ja-JP" sz="2400" b="1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892480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4-5.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reverse search algorithm for the following problem,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4-6. </a:t>
            </a:r>
            <a:r>
              <a:rPr lang="en-US" altLang="ja-JP" sz="2400" dirty="0" smtClean="0">
                <a:sym typeface="Wingdings" pitchFamily="2" charset="2"/>
              </a:rPr>
              <a:t>For a given directed graph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G=(V,E)</a:t>
            </a:r>
            <a:r>
              <a:rPr lang="en-US" altLang="ja-JP" sz="2400" dirty="0" smtClean="0">
                <a:sym typeface="Wingdings" pitchFamily="2" charset="2"/>
              </a:rPr>
              <a:t>, enumerate all acyclic subgraphs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4-7.</a:t>
            </a:r>
            <a:r>
              <a:rPr lang="en-US" altLang="ja-JP" sz="2400" dirty="0" smtClean="0">
                <a:sym typeface="Wingdings" pitchFamily="2" charset="2"/>
              </a:rPr>
              <a:t> Design a reverse search algorithm for the following,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4-8.</a:t>
            </a:r>
            <a:r>
              <a:rPr lang="en-US" altLang="ja-JP" sz="2400" b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For given red points and black points in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R</a:t>
            </a:r>
            <a:r>
              <a:rPr lang="en-US" altLang="ja-JP" sz="2400" b="1" baseline="30000" dirty="0" smtClean="0">
                <a:solidFill>
                  <a:schemeClr val="accent2"/>
                </a:solidFill>
                <a:sym typeface="Wingdings" pitchFamily="2" charset="2"/>
              </a:rPr>
              <a:t>d</a:t>
            </a:r>
            <a:r>
              <a:rPr lang="en-US" altLang="ja-JP" sz="2400" dirty="0" smtClean="0">
                <a:sym typeface="Wingdings" pitchFamily="2" charset="2"/>
              </a:rPr>
              <a:t>, enumerate all sets of red points such that it can be included in a hyper rectangle without including any black point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正方形/長方形 105"/>
          <p:cNvSpPr/>
          <p:nvPr/>
        </p:nvSpPr>
        <p:spPr bwMode="auto">
          <a:xfrm>
            <a:off x="395536" y="6021288"/>
            <a:ext cx="6048672" cy="6206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Alternative Output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424862" cy="2667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Alternative output is a technique for reducing the delay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                   (avoid long path (going up) with no output)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Suppose that an enumeration algorithm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  <a:r>
              <a:rPr lang="en-US" altLang="ja-JP" sz="2400" dirty="0" smtClean="0"/>
              <a:t> time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in each iteration, and always outputs a solution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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Delay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  <a:r>
              <a:rPr lang="en-US" altLang="ja-JP" sz="2400" dirty="0" smtClean="0"/>
              <a:t> </a:t>
            </a:r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8223448" y="47007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7385248" y="47007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7690048" y="5538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Oval 7"/>
          <p:cNvSpPr>
            <a:spLocks noChangeArrowheads="1"/>
          </p:cNvSpPr>
          <p:nvPr/>
        </p:nvSpPr>
        <p:spPr bwMode="auto">
          <a:xfrm>
            <a:off x="8519864" y="5538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 flipV="1">
            <a:off x="8299648" y="51579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 flipV="1">
            <a:off x="8452048" y="51579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 flipH="1" flipV="1">
            <a:off x="8299648" y="4776936"/>
            <a:ext cx="152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11"/>
          <p:cNvSpPr>
            <a:spLocks noChangeShapeType="1"/>
          </p:cNvSpPr>
          <p:nvPr/>
        </p:nvSpPr>
        <p:spPr bwMode="auto">
          <a:xfrm flipH="1" flipV="1">
            <a:off x="7884368" y="4509120"/>
            <a:ext cx="415280" cy="26781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V="1">
            <a:off x="8147248" y="47007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 flipV="1">
            <a:off x="7232848" y="4776936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 flipV="1">
            <a:off x="7461448" y="4472136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 flipH="1" flipV="1">
            <a:off x="7461448" y="4776936"/>
            <a:ext cx="152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Oval 16"/>
          <p:cNvSpPr>
            <a:spLocks noChangeArrowheads="1"/>
          </p:cNvSpPr>
          <p:nvPr/>
        </p:nvSpPr>
        <p:spPr bwMode="auto">
          <a:xfrm>
            <a:off x="7156648" y="50817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Oval 17"/>
          <p:cNvSpPr>
            <a:spLocks noChangeArrowheads="1"/>
          </p:cNvSpPr>
          <p:nvPr/>
        </p:nvSpPr>
        <p:spPr bwMode="auto">
          <a:xfrm>
            <a:off x="8071048" y="50817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Oval 18"/>
          <p:cNvSpPr>
            <a:spLocks noChangeArrowheads="1"/>
          </p:cNvSpPr>
          <p:nvPr/>
        </p:nvSpPr>
        <p:spPr bwMode="auto">
          <a:xfrm>
            <a:off x="7766248" y="43959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Oval 19"/>
          <p:cNvSpPr>
            <a:spLocks noChangeArrowheads="1"/>
          </p:cNvSpPr>
          <p:nvPr/>
        </p:nvSpPr>
        <p:spPr bwMode="auto">
          <a:xfrm>
            <a:off x="8375848" y="50817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" name="Oval 20"/>
          <p:cNvSpPr>
            <a:spLocks noChangeArrowheads="1"/>
          </p:cNvSpPr>
          <p:nvPr/>
        </p:nvSpPr>
        <p:spPr bwMode="auto">
          <a:xfrm>
            <a:off x="7385248" y="5538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 flipV="1">
            <a:off x="7461448" y="51579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2" name="Line 22"/>
          <p:cNvSpPr>
            <a:spLocks noChangeShapeType="1"/>
          </p:cNvSpPr>
          <p:nvPr/>
        </p:nvSpPr>
        <p:spPr bwMode="auto">
          <a:xfrm flipH="1" flipV="1">
            <a:off x="7613848" y="51579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3" name="Oval 23"/>
          <p:cNvSpPr>
            <a:spLocks noChangeArrowheads="1"/>
          </p:cNvSpPr>
          <p:nvPr/>
        </p:nvSpPr>
        <p:spPr bwMode="auto">
          <a:xfrm>
            <a:off x="7537648" y="50817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Oval 24"/>
          <p:cNvSpPr>
            <a:spLocks noChangeArrowheads="1"/>
          </p:cNvSpPr>
          <p:nvPr/>
        </p:nvSpPr>
        <p:spPr bwMode="auto">
          <a:xfrm>
            <a:off x="8215064" y="5538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8138864" y="6300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Line 26"/>
          <p:cNvSpPr>
            <a:spLocks noChangeShapeType="1"/>
          </p:cNvSpPr>
          <p:nvPr/>
        </p:nvSpPr>
        <p:spPr bwMode="auto">
          <a:xfrm flipV="1">
            <a:off x="8367464" y="59961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 flipV="1">
            <a:off x="8519864" y="59961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 flipH="1" flipV="1">
            <a:off x="8291264" y="5615136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9" name="Line 29"/>
          <p:cNvSpPr>
            <a:spLocks noChangeShapeType="1"/>
          </p:cNvSpPr>
          <p:nvPr/>
        </p:nvSpPr>
        <p:spPr bwMode="auto">
          <a:xfrm flipV="1">
            <a:off x="8062664" y="5538936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0" name="Oval 30"/>
          <p:cNvSpPr>
            <a:spLocks noChangeArrowheads="1"/>
          </p:cNvSpPr>
          <p:nvPr/>
        </p:nvSpPr>
        <p:spPr bwMode="auto">
          <a:xfrm>
            <a:off x="7803976" y="6300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" name="Line 31"/>
          <p:cNvSpPr>
            <a:spLocks noChangeShapeType="1"/>
          </p:cNvSpPr>
          <p:nvPr/>
        </p:nvSpPr>
        <p:spPr bwMode="auto">
          <a:xfrm flipV="1">
            <a:off x="7910264" y="59961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" name="Line 32"/>
          <p:cNvSpPr>
            <a:spLocks noChangeShapeType="1"/>
          </p:cNvSpPr>
          <p:nvPr/>
        </p:nvSpPr>
        <p:spPr bwMode="auto">
          <a:xfrm flipH="1" flipV="1">
            <a:off x="8062664" y="59961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3" name="Oval 33"/>
          <p:cNvSpPr>
            <a:spLocks noChangeArrowheads="1"/>
          </p:cNvSpPr>
          <p:nvPr/>
        </p:nvSpPr>
        <p:spPr bwMode="auto">
          <a:xfrm>
            <a:off x="8367464" y="6300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" name="Oval 34"/>
          <p:cNvSpPr>
            <a:spLocks noChangeArrowheads="1"/>
          </p:cNvSpPr>
          <p:nvPr/>
        </p:nvSpPr>
        <p:spPr bwMode="auto">
          <a:xfrm>
            <a:off x="8596064" y="6300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Oval 35"/>
          <p:cNvSpPr>
            <a:spLocks noChangeArrowheads="1"/>
          </p:cNvSpPr>
          <p:nvPr/>
        </p:nvSpPr>
        <p:spPr bwMode="auto">
          <a:xfrm>
            <a:off x="8443664" y="59199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" name="Oval 36"/>
          <p:cNvSpPr>
            <a:spLocks noChangeArrowheads="1"/>
          </p:cNvSpPr>
          <p:nvPr/>
        </p:nvSpPr>
        <p:spPr bwMode="auto">
          <a:xfrm>
            <a:off x="7986464" y="59199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59" name="直線矢印コネクタ 58"/>
          <p:cNvCxnSpPr/>
          <p:nvPr/>
        </p:nvCxnSpPr>
        <p:spPr bwMode="auto">
          <a:xfrm flipH="1">
            <a:off x="7308304" y="4365104"/>
            <a:ext cx="432048" cy="288032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円/楕円 59"/>
          <p:cNvSpPr/>
          <p:nvPr/>
        </p:nvSpPr>
        <p:spPr bwMode="auto">
          <a:xfrm>
            <a:off x="827584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1" name="直線矢印コネクタ 60"/>
          <p:cNvCxnSpPr/>
          <p:nvPr/>
        </p:nvCxnSpPr>
        <p:spPr bwMode="auto">
          <a:xfrm flipH="1">
            <a:off x="6876256" y="4797152"/>
            <a:ext cx="288032" cy="4320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円/楕円 62"/>
          <p:cNvSpPr/>
          <p:nvPr/>
        </p:nvSpPr>
        <p:spPr bwMode="auto">
          <a:xfrm>
            <a:off x="1331640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4" name="直線矢印コネクタ 63"/>
          <p:cNvCxnSpPr/>
          <p:nvPr/>
        </p:nvCxnSpPr>
        <p:spPr bwMode="auto">
          <a:xfrm flipV="1">
            <a:off x="7020272" y="4797152"/>
            <a:ext cx="288032" cy="423534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円/楕円 67"/>
          <p:cNvSpPr/>
          <p:nvPr/>
        </p:nvSpPr>
        <p:spPr bwMode="auto">
          <a:xfrm>
            <a:off x="1619672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9" name="直線矢印コネクタ 68"/>
          <p:cNvCxnSpPr/>
          <p:nvPr/>
        </p:nvCxnSpPr>
        <p:spPr bwMode="auto">
          <a:xfrm>
            <a:off x="7380312" y="4941168"/>
            <a:ext cx="72008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円/楕円 71"/>
          <p:cNvSpPr/>
          <p:nvPr/>
        </p:nvSpPr>
        <p:spPr bwMode="auto">
          <a:xfrm>
            <a:off x="2051720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73" name="直線矢印コネクタ 72"/>
          <p:cNvCxnSpPr/>
          <p:nvPr/>
        </p:nvCxnSpPr>
        <p:spPr bwMode="auto">
          <a:xfrm flipH="1">
            <a:off x="7236296" y="5301208"/>
            <a:ext cx="216024" cy="4320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円/楕円 74"/>
          <p:cNvSpPr/>
          <p:nvPr/>
        </p:nvSpPr>
        <p:spPr bwMode="auto">
          <a:xfrm>
            <a:off x="2339752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6" name="Line 12"/>
          <p:cNvSpPr>
            <a:spLocks noChangeShapeType="1"/>
          </p:cNvSpPr>
          <p:nvPr/>
        </p:nvSpPr>
        <p:spPr bwMode="auto">
          <a:xfrm flipV="1">
            <a:off x="7308304" y="5589240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8" name="Oval 30"/>
          <p:cNvSpPr>
            <a:spLocks noChangeArrowheads="1"/>
          </p:cNvSpPr>
          <p:nvPr/>
        </p:nvSpPr>
        <p:spPr bwMode="auto">
          <a:xfrm>
            <a:off x="7088088" y="6326088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7164288" y="6021288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7" name="Oval 17"/>
          <p:cNvSpPr>
            <a:spLocks noChangeArrowheads="1"/>
          </p:cNvSpPr>
          <p:nvPr/>
        </p:nvSpPr>
        <p:spPr bwMode="auto">
          <a:xfrm>
            <a:off x="7232104" y="597024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80" name="直線矢印コネクタ 79"/>
          <p:cNvCxnSpPr/>
          <p:nvPr/>
        </p:nvCxnSpPr>
        <p:spPr bwMode="auto">
          <a:xfrm flipH="1">
            <a:off x="7092280" y="5661248"/>
            <a:ext cx="216024" cy="4320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円/楕円 80"/>
          <p:cNvSpPr/>
          <p:nvPr/>
        </p:nvSpPr>
        <p:spPr bwMode="auto">
          <a:xfrm>
            <a:off x="2843808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 flipH="1">
            <a:off x="6876256" y="6021288"/>
            <a:ext cx="216024" cy="4320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円/楕円 82"/>
          <p:cNvSpPr/>
          <p:nvPr/>
        </p:nvSpPr>
        <p:spPr bwMode="auto">
          <a:xfrm>
            <a:off x="3131840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84" name="直線矢印コネクタ 83"/>
          <p:cNvCxnSpPr/>
          <p:nvPr/>
        </p:nvCxnSpPr>
        <p:spPr bwMode="auto">
          <a:xfrm flipV="1">
            <a:off x="7380312" y="6093296"/>
            <a:ext cx="144016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円/楕円 86"/>
          <p:cNvSpPr/>
          <p:nvPr/>
        </p:nvSpPr>
        <p:spPr bwMode="auto">
          <a:xfrm>
            <a:off x="3635896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89" name="直線矢印コネクタ 88"/>
          <p:cNvCxnSpPr/>
          <p:nvPr/>
        </p:nvCxnSpPr>
        <p:spPr bwMode="auto">
          <a:xfrm flipV="1">
            <a:off x="7524328" y="5733256"/>
            <a:ext cx="144016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円/楕円 89"/>
          <p:cNvSpPr/>
          <p:nvPr/>
        </p:nvSpPr>
        <p:spPr bwMode="auto">
          <a:xfrm>
            <a:off x="4211960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91" name="直線矢印コネクタ 90"/>
          <p:cNvCxnSpPr/>
          <p:nvPr/>
        </p:nvCxnSpPr>
        <p:spPr bwMode="auto">
          <a:xfrm flipV="1">
            <a:off x="7596336" y="5373216"/>
            <a:ext cx="72008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4" name="円/楕円 93"/>
          <p:cNvSpPr/>
          <p:nvPr/>
        </p:nvSpPr>
        <p:spPr bwMode="auto">
          <a:xfrm>
            <a:off x="4499992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95" name="直線矢印コネクタ 94"/>
          <p:cNvCxnSpPr/>
          <p:nvPr/>
        </p:nvCxnSpPr>
        <p:spPr bwMode="auto">
          <a:xfrm>
            <a:off x="7812360" y="5301208"/>
            <a:ext cx="135632" cy="2796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円/楕円 97"/>
          <p:cNvSpPr/>
          <p:nvPr/>
        </p:nvSpPr>
        <p:spPr bwMode="auto">
          <a:xfrm>
            <a:off x="4788024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00" name="直線矢印コネクタ 99"/>
          <p:cNvCxnSpPr/>
          <p:nvPr/>
        </p:nvCxnSpPr>
        <p:spPr bwMode="auto">
          <a:xfrm flipH="1" flipV="1">
            <a:off x="7875984" y="5148808"/>
            <a:ext cx="152400" cy="368424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2" name="円/楕円 101"/>
          <p:cNvSpPr/>
          <p:nvPr/>
        </p:nvSpPr>
        <p:spPr bwMode="auto">
          <a:xfrm>
            <a:off x="5292080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03" name="直線矢印コネクタ 102"/>
          <p:cNvCxnSpPr/>
          <p:nvPr/>
        </p:nvCxnSpPr>
        <p:spPr bwMode="auto">
          <a:xfrm flipH="1" flipV="1">
            <a:off x="7596336" y="4725144"/>
            <a:ext cx="216024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5" name="円/楕円 104"/>
          <p:cNvSpPr/>
          <p:nvPr/>
        </p:nvSpPr>
        <p:spPr bwMode="auto">
          <a:xfrm>
            <a:off x="5796136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899592" y="3212976"/>
            <a:ext cx="5112568" cy="194421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AlternativeOutput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if </a:t>
            </a:r>
            <a:r>
              <a:rPr lang="en-US" altLang="ja-JP" dirty="0" smtClean="0"/>
              <a:t>depth is even </a:t>
            </a:r>
            <a:r>
              <a:rPr lang="en-US" altLang="ja-JP" b="1" dirty="0" smtClean="0"/>
              <a:t>output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  <a:p>
            <a:pPr marL="457200" indent="-457200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child </a:t>
            </a:r>
            <a:r>
              <a:rPr lang="en-US" altLang="ja-JP" b="1" dirty="0" smtClean="0">
                <a:solidFill>
                  <a:srgbClr val="0000FF"/>
                </a:solidFill>
              </a:rPr>
              <a:t>S’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of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  <a:p>
            <a:pPr marL="457200" indent="-457200">
              <a:defRPr/>
            </a:pPr>
            <a:r>
              <a:rPr lang="en-US" altLang="ja-JP" b="1" i="1" dirty="0" smtClean="0">
                <a:solidFill>
                  <a:schemeClr val="accent2"/>
                </a:solidFill>
              </a:rPr>
              <a:t>              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AlternativeOutput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S’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 </a:t>
            </a:r>
            <a:endParaRPr lang="ja-JP" altLang="en-US" dirty="0" smtClean="0"/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/>
              <a:t>if </a:t>
            </a:r>
            <a:r>
              <a:rPr lang="en-US" altLang="ja-JP" dirty="0" smtClean="0"/>
              <a:t>depth is odd </a:t>
            </a:r>
            <a:r>
              <a:rPr lang="en-US" altLang="ja-JP" b="1" dirty="0" smtClean="0"/>
              <a:t>output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524328" y="620688"/>
            <a:ext cx="1510350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Uno ‘2002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3" grpId="0" animBg="1"/>
      <p:bldP spid="68" grpId="0" animBg="1"/>
      <p:bldP spid="72" grpId="0" animBg="1"/>
      <p:bldP spid="75" grpId="0" animBg="1"/>
      <p:bldP spid="81" grpId="0" animBg="1"/>
      <p:bldP spid="83" grpId="0" animBg="1"/>
      <p:bldP spid="87" grpId="0" animBg="1"/>
      <p:bldP spid="90" grpId="0" animBg="1"/>
      <p:bldP spid="94" grpId="0" animBg="1"/>
      <p:bldP spid="98" grpId="0" animBg="1"/>
      <p:bldP spid="102" grpId="0" animBg="1"/>
      <p:bldP spid="1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7246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4-2. 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Maximal Clique Enumeration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9619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458200" cy="935881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Clique:  </a:t>
            </a:r>
            <a:r>
              <a:rPr lang="en-US" altLang="ja-JP" sz="2400" dirty="0" smtClean="0"/>
              <a:t>a subgraph that is a complete graph (any two vertices are  connected</a:t>
            </a:r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</p:txBody>
      </p:sp>
      <p:sp>
        <p:nvSpPr>
          <p:cNvPr id="2805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l"/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Clique Enumeration   </a:t>
            </a:r>
            <a:endParaRPr lang="ja-JP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5435600" y="1773238"/>
            <a:ext cx="2133600" cy="2454275"/>
            <a:chOff x="708" y="1162"/>
            <a:chExt cx="1344" cy="1546"/>
          </a:xfrm>
        </p:grpSpPr>
        <p:sp>
          <p:nvSpPr>
            <p:cNvPr id="280603" name="Line 27"/>
            <p:cNvSpPr>
              <a:spLocks noChangeShapeType="1"/>
            </p:cNvSpPr>
            <p:nvPr/>
          </p:nvSpPr>
          <p:spPr bwMode="auto">
            <a:xfrm>
              <a:off x="1044" y="1460"/>
              <a:ext cx="81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4" name="Line 28"/>
            <p:cNvSpPr>
              <a:spLocks noChangeShapeType="1"/>
            </p:cNvSpPr>
            <p:nvPr/>
          </p:nvSpPr>
          <p:spPr bwMode="auto">
            <a:xfrm>
              <a:off x="1044" y="1892"/>
              <a:ext cx="81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5" name="Line 29"/>
            <p:cNvSpPr>
              <a:spLocks noChangeShapeType="1"/>
            </p:cNvSpPr>
            <p:nvPr/>
          </p:nvSpPr>
          <p:spPr bwMode="auto">
            <a:xfrm flipV="1">
              <a:off x="1044" y="2084"/>
              <a:ext cx="81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6" name="Line 30"/>
            <p:cNvSpPr>
              <a:spLocks noChangeShapeType="1"/>
            </p:cNvSpPr>
            <p:nvPr/>
          </p:nvSpPr>
          <p:spPr bwMode="auto">
            <a:xfrm flipV="1">
              <a:off x="1044" y="1652"/>
              <a:ext cx="81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7" name="Line 31"/>
            <p:cNvSpPr>
              <a:spLocks noChangeShapeType="1"/>
            </p:cNvSpPr>
            <p:nvPr/>
          </p:nvSpPr>
          <p:spPr bwMode="auto">
            <a:xfrm>
              <a:off x="1044" y="1460"/>
              <a:ext cx="816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8" name="Line 32"/>
            <p:cNvSpPr>
              <a:spLocks noChangeShapeType="1"/>
            </p:cNvSpPr>
            <p:nvPr/>
          </p:nvSpPr>
          <p:spPr bwMode="auto">
            <a:xfrm flipV="1">
              <a:off x="1044" y="1652"/>
              <a:ext cx="816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9" name="Line 33"/>
            <p:cNvSpPr>
              <a:spLocks noChangeShapeType="1"/>
            </p:cNvSpPr>
            <p:nvPr/>
          </p:nvSpPr>
          <p:spPr bwMode="auto">
            <a:xfrm flipV="1">
              <a:off x="1044" y="1268"/>
              <a:ext cx="76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10" name="Line 34"/>
            <p:cNvSpPr>
              <a:spLocks noChangeShapeType="1"/>
            </p:cNvSpPr>
            <p:nvPr/>
          </p:nvSpPr>
          <p:spPr bwMode="auto">
            <a:xfrm>
              <a:off x="1044" y="2324"/>
              <a:ext cx="81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11" name="Line 35"/>
            <p:cNvSpPr>
              <a:spLocks noChangeShapeType="1"/>
            </p:cNvSpPr>
            <p:nvPr/>
          </p:nvSpPr>
          <p:spPr bwMode="auto">
            <a:xfrm flipV="1">
              <a:off x="1524" y="2084"/>
              <a:ext cx="33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12" name="Oval 36"/>
            <p:cNvSpPr>
              <a:spLocks noChangeArrowheads="1"/>
            </p:cNvSpPr>
            <p:nvPr/>
          </p:nvSpPr>
          <p:spPr bwMode="auto">
            <a:xfrm>
              <a:off x="708" y="1220"/>
              <a:ext cx="1344" cy="13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3" name="Oval 37"/>
            <p:cNvSpPr>
              <a:spLocks noChangeArrowheads="1"/>
            </p:cNvSpPr>
            <p:nvPr/>
          </p:nvSpPr>
          <p:spPr bwMode="auto">
            <a:xfrm>
              <a:off x="948" y="13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4" name="Oval 38"/>
            <p:cNvSpPr>
              <a:spLocks noChangeArrowheads="1"/>
            </p:cNvSpPr>
            <p:nvPr/>
          </p:nvSpPr>
          <p:spPr bwMode="auto">
            <a:xfrm>
              <a:off x="948" y="2228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5" name="Oval 39"/>
            <p:cNvSpPr>
              <a:spLocks noChangeArrowheads="1"/>
            </p:cNvSpPr>
            <p:nvPr/>
          </p:nvSpPr>
          <p:spPr bwMode="auto">
            <a:xfrm>
              <a:off x="948" y="179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6" name="Oval 40"/>
            <p:cNvSpPr>
              <a:spLocks noChangeArrowheads="1"/>
            </p:cNvSpPr>
            <p:nvPr/>
          </p:nvSpPr>
          <p:spPr bwMode="auto">
            <a:xfrm>
              <a:off x="1764" y="155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7" name="Oval 41"/>
            <p:cNvSpPr>
              <a:spLocks noChangeArrowheads="1"/>
            </p:cNvSpPr>
            <p:nvPr/>
          </p:nvSpPr>
          <p:spPr bwMode="auto">
            <a:xfrm>
              <a:off x="1764" y="1988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8" name="Oval 42"/>
            <p:cNvSpPr>
              <a:spLocks noChangeArrowheads="1"/>
            </p:cNvSpPr>
            <p:nvPr/>
          </p:nvSpPr>
          <p:spPr bwMode="auto">
            <a:xfrm>
              <a:off x="1744" y="1162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9" name="Oval 43"/>
            <p:cNvSpPr>
              <a:spLocks noChangeArrowheads="1"/>
            </p:cNvSpPr>
            <p:nvPr/>
          </p:nvSpPr>
          <p:spPr bwMode="auto">
            <a:xfrm>
              <a:off x="1764" y="2516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1155700" y="2108200"/>
            <a:ext cx="3200400" cy="1752600"/>
            <a:chOff x="2724" y="1364"/>
            <a:chExt cx="2016" cy="1104"/>
          </a:xfrm>
        </p:grpSpPr>
        <p:sp>
          <p:nvSpPr>
            <p:cNvPr id="280579" name="Line 3"/>
            <p:cNvSpPr>
              <a:spLocks noChangeShapeType="1"/>
            </p:cNvSpPr>
            <p:nvPr/>
          </p:nvSpPr>
          <p:spPr bwMode="auto">
            <a:xfrm>
              <a:off x="4164" y="2036"/>
              <a:ext cx="38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0" name="Line 4"/>
            <p:cNvSpPr>
              <a:spLocks noChangeShapeType="1"/>
            </p:cNvSpPr>
            <p:nvPr/>
          </p:nvSpPr>
          <p:spPr bwMode="auto">
            <a:xfrm>
              <a:off x="4020" y="1652"/>
              <a:ext cx="624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1" name="Line 5"/>
            <p:cNvSpPr>
              <a:spLocks noChangeShapeType="1"/>
            </p:cNvSpPr>
            <p:nvPr/>
          </p:nvSpPr>
          <p:spPr bwMode="auto">
            <a:xfrm>
              <a:off x="2820" y="1940"/>
              <a:ext cx="624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2" name="Line 6"/>
            <p:cNvSpPr>
              <a:spLocks noChangeShapeType="1"/>
            </p:cNvSpPr>
            <p:nvPr/>
          </p:nvSpPr>
          <p:spPr bwMode="auto">
            <a:xfrm flipV="1">
              <a:off x="3108" y="2084"/>
              <a:ext cx="33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3" name="Line 7"/>
            <p:cNvSpPr>
              <a:spLocks noChangeShapeType="1"/>
            </p:cNvSpPr>
            <p:nvPr/>
          </p:nvSpPr>
          <p:spPr bwMode="auto">
            <a:xfrm flipV="1">
              <a:off x="3492" y="2276"/>
              <a:ext cx="33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4" name="Line 8"/>
            <p:cNvSpPr>
              <a:spLocks noChangeShapeType="1"/>
            </p:cNvSpPr>
            <p:nvPr/>
          </p:nvSpPr>
          <p:spPr bwMode="auto">
            <a:xfrm flipV="1">
              <a:off x="4020" y="1364"/>
              <a:ext cx="9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5" name="Line 9"/>
            <p:cNvSpPr>
              <a:spLocks noChangeShapeType="1"/>
            </p:cNvSpPr>
            <p:nvPr/>
          </p:nvSpPr>
          <p:spPr bwMode="auto">
            <a:xfrm flipV="1">
              <a:off x="4020" y="1412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7" name="Oval 11"/>
            <p:cNvSpPr>
              <a:spLocks noChangeArrowheads="1"/>
            </p:cNvSpPr>
            <p:nvPr/>
          </p:nvSpPr>
          <p:spPr bwMode="auto">
            <a:xfrm>
              <a:off x="3204" y="1460"/>
              <a:ext cx="1152" cy="96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588" name="Line 12"/>
            <p:cNvSpPr>
              <a:spLocks noChangeShapeType="1"/>
            </p:cNvSpPr>
            <p:nvPr/>
          </p:nvSpPr>
          <p:spPr bwMode="auto">
            <a:xfrm>
              <a:off x="3540" y="1652"/>
              <a:ext cx="288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9" name="Line 13"/>
            <p:cNvSpPr>
              <a:spLocks noChangeShapeType="1"/>
            </p:cNvSpPr>
            <p:nvPr/>
          </p:nvSpPr>
          <p:spPr bwMode="auto">
            <a:xfrm>
              <a:off x="3540" y="1652"/>
              <a:ext cx="62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0" name="Line 14"/>
            <p:cNvSpPr>
              <a:spLocks noChangeShapeType="1"/>
            </p:cNvSpPr>
            <p:nvPr/>
          </p:nvSpPr>
          <p:spPr bwMode="auto">
            <a:xfrm flipH="1">
              <a:off x="3828" y="1652"/>
              <a:ext cx="192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1" name="Line 15"/>
            <p:cNvSpPr>
              <a:spLocks noChangeShapeType="1"/>
            </p:cNvSpPr>
            <p:nvPr/>
          </p:nvSpPr>
          <p:spPr bwMode="auto">
            <a:xfrm flipH="1">
              <a:off x="3444" y="1652"/>
              <a:ext cx="57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2" name="Line 16"/>
            <p:cNvSpPr>
              <a:spLocks noChangeShapeType="1"/>
            </p:cNvSpPr>
            <p:nvPr/>
          </p:nvSpPr>
          <p:spPr bwMode="auto">
            <a:xfrm flipV="1">
              <a:off x="3444" y="2036"/>
              <a:ext cx="72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3" name="Line 17"/>
            <p:cNvSpPr>
              <a:spLocks noChangeShapeType="1"/>
            </p:cNvSpPr>
            <p:nvPr/>
          </p:nvSpPr>
          <p:spPr bwMode="auto">
            <a:xfrm flipV="1">
              <a:off x="3828" y="2036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4" name="Line 18"/>
            <p:cNvSpPr>
              <a:spLocks noChangeShapeType="1"/>
            </p:cNvSpPr>
            <p:nvPr/>
          </p:nvSpPr>
          <p:spPr bwMode="auto">
            <a:xfrm>
              <a:off x="3444" y="2084"/>
              <a:ext cx="38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5" name="Line 19"/>
            <p:cNvSpPr>
              <a:spLocks noChangeShapeType="1"/>
            </p:cNvSpPr>
            <p:nvPr/>
          </p:nvSpPr>
          <p:spPr bwMode="auto">
            <a:xfrm flipH="1">
              <a:off x="3444" y="1652"/>
              <a:ext cx="9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6" name="Line 20"/>
            <p:cNvSpPr>
              <a:spLocks noChangeShapeType="1"/>
            </p:cNvSpPr>
            <p:nvPr/>
          </p:nvSpPr>
          <p:spPr bwMode="auto">
            <a:xfrm>
              <a:off x="3540" y="1652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7" name="Line 21"/>
            <p:cNvSpPr>
              <a:spLocks noChangeShapeType="1"/>
            </p:cNvSpPr>
            <p:nvPr/>
          </p:nvSpPr>
          <p:spPr bwMode="auto">
            <a:xfrm>
              <a:off x="4020" y="1652"/>
              <a:ext cx="14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8" name="Oval 22"/>
            <p:cNvSpPr>
              <a:spLocks noChangeArrowheads="1"/>
            </p:cNvSpPr>
            <p:nvPr/>
          </p:nvSpPr>
          <p:spPr bwMode="auto">
            <a:xfrm>
              <a:off x="3444" y="155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599" name="Oval 23"/>
            <p:cNvSpPr>
              <a:spLocks noChangeArrowheads="1"/>
            </p:cNvSpPr>
            <p:nvPr/>
          </p:nvSpPr>
          <p:spPr bwMode="auto">
            <a:xfrm>
              <a:off x="3732" y="2180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00" name="Oval 24"/>
            <p:cNvSpPr>
              <a:spLocks noChangeArrowheads="1"/>
            </p:cNvSpPr>
            <p:nvPr/>
          </p:nvSpPr>
          <p:spPr bwMode="auto">
            <a:xfrm>
              <a:off x="3348" y="1988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01" name="Oval 25"/>
            <p:cNvSpPr>
              <a:spLocks noChangeArrowheads="1"/>
            </p:cNvSpPr>
            <p:nvPr/>
          </p:nvSpPr>
          <p:spPr bwMode="auto">
            <a:xfrm>
              <a:off x="4068" y="1940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02" name="Oval 26"/>
            <p:cNvSpPr>
              <a:spLocks noChangeArrowheads="1"/>
            </p:cNvSpPr>
            <p:nvPr/>
          </p:nvSpPr>
          <p:spPr bwMode="auto">
            <a:xfrm>
              <a:off x="3924" y="155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20" name="Line 44"/>
            <p:cNvSpPr>
              <a:spLocks noChangeShapeType="1"/>
            </p:cNvSpPr>
            <p:nvPr/>
          </p:nvSpPr>
          <p:spPr bwMode="auto">
            <a:xfrm flipH="1">
              <a:off x="2820" y="1594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21" name="Oval 45"/>
            <p:cNvSpPr>
              <a:spLocks noChangeArrowheads="1"/>
            </p:cNvSpPr>
            <p:nvPr/>
          </p:nvSpPr>
          <p:spPr bwMode="auto">
            <a:xfrm>
              <a:off x="2724" y="1844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22" name="Oval 46"/>
            <p:cNvSpPr>
              <a:spLocks noChangeArrowheads="1"/>
            </p:cNvSpPr>
            <p:nvPr/>
          </p:nvSpPr>
          <p:spPr bwMode="auto">
            <a:xfrm>
              <a:off x="4548" y="169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360363" y="4581524"/>
            <a:ext cx="8460109" cy="180267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dirty="0" smtClean="0">
                <a:solidFill>
                  <a:srgbClr val="FF0000"/>
                </a:solidFill>
              </a:rPr>
              <a:t>•</a:t>
            </a:r>
            <a:r>
              <a:rPr lang="ja-JP" altLang="en-US" dirty="0" smtClean="0"/>
              <a:t> </a:t>
            </a:r>
            <a:r>
              <a:rPr lang="en-US" altLang="ja-JP" dirty="0" smtClean="0"/>
              <a:t>Finding a maximum size is NP-complete</a:t>
            </a:r>
          </a:p>
          <a:p>
            <a:pPr algn="l">
              <a:spcBef>
                <a:spcPts val="600"/>
              </a:spcBef>
            </a:pPr>
            <a:r>
              <a:rPr lang="en-US" altLang="ja-JP" dirty="0" smtClean="0">
                <a:solidFill>
                  <a:srgbClr val="FF0000"/>
                </a:solidFill>
              </a:rPr>
              <a:t>•</a:t>
            </a:r>
            <a:r>
              <a:rPr lang="ja-JP" altLang="en-US" dirty="0" smtClean="0"/>
              <a:t> </a:t>
            </a:r>
            <a:r>
              <a:rPr lang="en-US" altLang="ja-JP" dirty="0" smtClean="0"/>
              <a:t>B</a:t>
            </a:r>
            <a:r>
              <a:rPr lang="en-US" altLang="ja-JP" b="0" dirty="0" smtClean="0"/>
              <a:t>ipartite clique enumeration </a:t>
            </a:r>
            <a:r>
              <a:rPr lang="en-US" altLang="ja-JP" dirty="0" smtClean="0"/>
              <a:t>is</a:t>
            </a:r>
            <a:r>
              <a:rPr lang="en-US" altLang="ja-JP" b="0" dirty="0" smtClean="0"/>
              <a:t> converted to clique enumeration</a:t>
            </a:r>
          </a:p>
          <a:p>
            <a:pPr algn="l">
              <a:spcBef>
                <a:spcPts val="600"/>
              </a:spcBef>
            </a:pPr>
            <a:r>
              <a:rPr lang="en-US" altLang="ja-JP" dirty="0" smtClean="0">
                <a:solidFill>
                  <a:srgbClr val="FF0000"/>
                </a:solidFill>
              </a:rPr>
              <a:t>•</a:t>
            </a:r>
            <a:r>
              <a:rPr lang="ja-JP" altLang="en-US" dirty="0" smtClean="0"/>
              <a:t> </a:t>
            </a:r>
            <a:r>
              <a:rPr lang="en-US" altLang="ja-JP" b="0" dirty="0" smtClean="0"/>
              <a:t>Finding a maximal clique is easy ( </a:t>
            </a:r>
            <a:r>
              <a:rPr lang="en-US" altLang="ja-JP" b="1" dirty="0" smtClean="0">
                <a:solidFill>
                  <a:srgbClr val="0000FF"/>
                </a:solidFill>
              </a:rPr>
              <a:t>O(|E|)</a:t>
            </a:r>
            <a:r>
              <a:rPr lang="en-US" altLang="ja-JP" b="0" dirty="0" smtClean="0"/>
              <a:t> time )</a:t>
            </a:r>
          </a:p>
          <a:p>
            <a:pPr algn="l">
              <a:spcBef>
                <a:spcPts val="600"/>
              </a:spcBef>
            </a:pPr>
            <a:r>
              <a:rPr lang="en-US" altLang="ja-JP" dirty="0" smtClean="0">
                <a:solidFill>
                  <a:srgbClr val="FF0000"/>
                </a:solidFill>
              </a:rPr>
              <a:t>•</a:t>
            </a:r>
            <a:r>
              <a:rPr lang="ja-JP" altLang="en-US" dirty="0" smtClean="0">
                <a:solidFill>
                  <a:srgbClr val="FF0000"/>
                </a:solidFill>
              </a:rPr>
              <a:t> </a:t>
            </a:r>
            <a:r>
              <a:rPr lang="en-US" altLang="ja-JP" b="0" dirty="0" smtClean="0"/>
              <a:t>Many researches and many applications, with many models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444208" y="620688"/>
            <a:ext cx="255230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Makino &amp; Uno ‘04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6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Monotone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6862" y="1125538"/>
            <a:ext cx="5067226" cy="4967287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Set of cliques is monotone, since 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>
                <a:sym typeface="Wingdings" pitchFamily="2" charset="2"/>
              </a:rPr>
              <a:t> any subset of a clique is also a clique</a:t>
            </a:r>
          </a:p>
          <a:p>
            <a:pPr algn="l">
              <a:lnSpc>
                <a:spcPct val="90000"/>
              </a:lnSpc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Backtracking works</a:t>
            </a:r>
          </a:p>
          <a:p>
            <a:pPr algn="l">
              <a:lnSpc>
                <a:spcPct val="90000"/>
              </a:lnSpc>
            </a:pPr>
            <a:endParaRPr lang="ja-JP" altLang="en-US" sz="2400" dirty="0"/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check being a clique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O(|E|)</a:t>
            </a:r>
            <a:r>
              <a:rPr lang="en-US" altLang="ja-JP" sz="2400" dirty="0" smtClean="0"/>
              <a:t> time, and at most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|V|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recursive calls</a:t>
            </a:r>
          </a:p>
          <a:p>
            <a:pPr algn="l">
              <a:lnSpc>
                <a:spcPct val="90000"/>
              </a:lnSpc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O(|V| |E|)</a:t>
            </a:r>
            <a:r>
              <a:rPr lang="en-US" altLang="ja-JP" sz="2400" dirty="0" smtClean="0"/>
              <a:t> per clique</a:t>
            </a:r>
          </a:p>
          <a:p>
            <a:pPr algn="l">
              <a:lnSpc>
                <a:spcPct val="90000"/>
              </a:lnSpc>
            </a:pPr>
            <a:endParaRPr lang="en-US" altLang="ja-JP" sz="2400" dirty="0" smtClean="0"/>
          </a:p>
          <a:p>
            <a:pPr algn="l">
              <a:lnSpc>
                <a:spcPct val="90000"/>
              </a:lnSpc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endParaRPr lang="en-US" altLang="ja-JP" sz="2400" dirty="0" smtClean="0"/>
          </a:p>
        </p:txBody>
      </p:sp>
      <p:sp>
        <p:nvSpPr>
          <p:cNvPr id="304132" name="Freeform 4"/>
          <p:cNvSpPr>
            <a:spLocks/>
          </p:cNvSpPr>
          <p:nvPr/>
        </p:nvSpPr>
        <p:spPr bwMode="auto">
          <a:xfrm>
            <a:off x="6934200" y="2225675"/>
            <a:ext cx="1570038" cy="977900"/>
          </a:xfrm>
          <a:custGeom>
            <a:avLst/>
            <a:gdLst/>
            <a:ahLst/>
            <a:cxnLst>
              <a:cxn ang="0">
                <a:pos x="0" y="201"/>
              </a:cxn>
              <a:cxn ang="0">
                <a:pos x="230" y="28"/>
              </a:cxn>
              <a:cxn ang="0">
                <a:pos x="384" y="144"/>
              </a:cxn>
              <a:cxn ang="0">
                <a:pos x="538" y="0"/>
              </a:cxn>
              <a:cxn ang="0">
                <a:pos x="699" y="131"/>
              </a:cxn>
              <a:cxn ang="0">
                <a:pos x="864" y="19"/>
              </a:cxn>
              <a:cxn ang="0">
                <a:pos x="989" y="172"/>
              </a:cxn>
              <a:cxn ang="0">
                <a:pos x="490" y="616"/>
              </a:cxn>
              <a:cxn ang="0">
                <a:pos x="0" y="201"/>
              </a:cxn>
            </a:cxnLst>
            <a:rect l="0" t="0" r="r" b="b"/>
            <a:pathLst>
              <a:path w="989" h="616">
                <a:moveTo>
                  <a:pt x="0" y="201"/>
                </a:moveTo>
                <a:lnTo>
                  <a:pt x="230" y="28"/>
                </a:lnTo>
                <a:lnTo>
                  <a:pt x="384" y="144"/>
                </a:lnTo>
                <a:lnTo>
                  <a:pt x="538" y="0"/>
                </a:lnTo>
                <a:lnTo>
                  <a:pt x="699" y="131"/>
                </a:lnTo>
                <a:lnTo>
                  <a:pt x="864" y="19"/>
                </a:lnTo>
                <a:lnTo>
                  <a:pt x="989" y="172"/>
                </a:lnTo>
                <a:lnTo>
                  <a:pt x="490" y="616"/>
                </a:lnTo>
                <a:lnTo>
                  <a:pt x="0" y="201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133" name="Text Box 5"/>
          <p:cNvSpPr txBox="1">
            <a:spLocks noChangeArrowheads="1"/>
          </p:cNvSpPr>
          <p:nvPr/>
        </p:nvSpPr>
        <p:spPr bwMode="auto">
          <a:xfrm>
            <a:off x="7164288" y="2389090"/>
            <a:ext cx="1152128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cliques</a:t>
            </a:r>
            <a:endParaRPr lang="ja-JP" alt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4134" name="AutoShape 6"/>
          <p:cNvSpPr>
            <a:spLocks noChangeArrowheads="1"/>
          </p:cNvSpPr>
          <p:nvPr/>
        </p:nvSpPr>
        <p:spPr bwMode="auto">
          <a:xfrm>
            <a:off x="6588125" y="1341438"/>
            <a:ext cx="2232025" cy="1871662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4136" name="Text Box 8"/>
          <p:cNvSpPr txBox="1">
            <a:spLocks noChangeArrowheads="1"/>
          </p:cNvSpPr>
          <p:nvPr/>
        </p:nvSpPr>
        <p:spPr bwMode="auto">
          <a:xfrm>
            <a:off x="7885113" y="1171575"/>
            <a:ext cx="108226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111…1</a:t>
            </a:r>
            <a:endParaRPr lang="en-US" altLang="ja-JP" dirty="0"/>
          </a:p>
        </p:txBody>
      </p:sp>
      <p:sp>
        <p:nvSpPr>
          <p:cNvPr id="304137" name="Text Box 9"/>
          <p:cNvSpPr txBox="1">
            <a:spLocks noChangeArrowheads="1"/>
          </p:cNvSpPr>
          <p:nvPr/>
        </p:nvSpPr>
        <p:spPr bwMode="auto">
          <a:xfrm>
            <a:off x="7869238" y="3068638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/>
              <a:t>000…0</a:t>
            </a:r>
          </a:p>
        </p:txBody>
      </p:sp>
      <p:sp>
        <p:nvSpPr>
          <p:cNvPr id="304180" name="Freeform 52"/>
          <p:cNvSpPr>
            <a:spLocks/>
          </p:cNvSpPr>
          <p:nvPr/>
        </p:nvSpPr>
        <p:spPr bwMode="auto">
          <a:xfrm>
            <a:off x="4859338" y="3898900"/>
            <a:ext cx="3932237" cy="2903538"/>
          </a:xfrm>
          <a:custGeom>
            <a:avLst/>
            <a:gdLst/>
            <a:ahLst/>
            <a:cxnLst>
              <a:cxn ang="0">
                <a:pos x="252" y="40"/>
              </a:cxn>
              <a:cxn ang="0">
                <a:pos x="828" y="40"/>
              </a:cxn>
              <a:cxn ang="0">
                <a:pos x="1068" y="136"/>
              </a:cxn>
              <a:cxn ang="0">
                <a:pos x="1065" y="357"/>
              </a:cxn>
              <a:cxn ang="0">
                <a:pos x="1349" y="495"/>
              </a:cxn>
              <a:cxn ang="0">
                <a:pos x="1727" y="529"/>
              </a:cxn>
              <a:cxn ang="0">
                <a:pos x="1744" y="890"/>
              </a:cxn>
              <a:cxn ang="0">
                <a:pos x="2037" y="976"/>
              </a:cxn>
              <a:cxn ang="0">
                <a:pos x="2423" y="985"/>
              </a:cxn>
              <a:cxn ang="0">
                <a:pos x="2363" y="1415"/>
              </a:cxn>
              <a:cxn ang="0">
                <a:pos x="1740" y="1816"/>
              </a:cxn>
              <a:cxn ang="0">
                <a:pos x="732" y="1336"/>
              </a:cxn>
              <a:cxn ang="0">
                <a:pos x="154" y="847"/>
              </a:cxn>
              <a:cxn ang="0">
                <a:pos x="16" y="151"/>
              </a:cxn>
              <a:cxn ang="0">
                <a:pos x="252" y="40"/>
              </a:cxn>
            </a:cxnLst>
            <a:rect l="0" t="0" r="r" b="b"/>
            <a:pathLst>
              <a:path w="2477" h="1829">
                <a:moveTo>
                  <a:pt x="252" y="40"/>
                </a:moveTo>
                <a:cubicBezTo>
                  <a:pt x="396" y="0"/>
                  <a:pt x="692" y="24"/>
                  <a:pt x="828" y="40"/>
                </a:cubicBezTo>
                <a:cubicBezTo>
                  <a:pt x="964" y="56"/>
                  <a:pt x="1029" y="83"/>
                  <a:pt x="1068" y="136"/>
                </a:cubicBezTo>
                <a:cubicBezTo>
                  <a:pt x="1107" y="189"/>
                  <a:pt x="1018" y="297"/>
                  <a:pt x="1065" y="357"/>
                </a:cubicBezTo>
                <a:cubicBezTo>
                  <a:pt x="1112" y="417"/>
                  <a:pt x="1239" y="466"/>
                  <a:pt x="1349" y="495"/>
                </a:cubicBezTo>
                <a:cubicBezTo>
                  <a:pt x="1459" y="524"/>
                  <a:pt x="1661" y="463"/>
                  <a:pt x="1727" y="529"/>
                </a:cubicBezTo>
                <a:cubicBezTo>
                  <a:pt x="1793" y="595"/>
                  <a:pt x="1692" y="816"/>
                  <a:pt x="1744" y="890"/>
                </a:cubicBezTo>
                <a:cubicBezTo>
                  <a:pt x="1796" y="964"/>
                  <a:pt x="1924" y="960"/>
                  <a:pt x="2037" y="976"/>
                </a:cubicBezTo>
                <a:cubicBezTo>
                  <a:pt x="2150" y="992"/>
                  <a:pt x="2369" y="912"/>
                  <a:pt x="2423" y="985"/>
                </a:cubicBezTo>
                <a:cubicBezTo>
                  <a:pt x="2477" y="1058"/>
                  <a:pt x="2477" y="1276"/>
                  <a:pt x="2363" y="1415"/>
                </a:cubicBezTo>
                <a:cubicBezTo>
                  <a:pt x="2249" y="1554"/>
                  <a:pt x="2012" y="1829"/>
                  <a:pt x="1740" y="1816"/>
                </a:cubicBezTo>
                <a:cubicBezTo>
                  <a:pt x="1468" y="1803"/>
                  <a:pt x="996" y="1497"/>
                  <a:pt x="732" y="1336"/>
                </a:cubicBezTo>
                <a:cubicBezTo>
                  <a:pt x="468" y="1175"/>
                  <a:pt x="273" y="1044"/>
                  <a:pt x="154" y="847"/>
                </a:cubicBezTo>
                <a:cubicBezTo>
                  <a:pt x="35" y="650"/>
                  <a:pt x="0" y="285"/>
                  <a:pt x="16" y="151"/>
                </a:cubicBezTo>
                <a:cubicBezTo>
                  <a:pt x="32" y="17"/>
                  <a:pt x="203" y="63"/>
                  <a:pt x="252" y="40"/>
                </a:cubicBezTo>
                <a:close/>
              </a:path>
            </a:pathLst>
          </a:custGeom>
          <a:solidFill>
            <a:srgbClr val="FFCC00">
              <a:alpha val="50000"/>
            </a:srgbClr>
          </a:solidFill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5030788" y="3429000"/>
            <a:ext cx="3679825" cy="3181350"/>
            <a:chOff x="3169" y="2160"/>
            <a:chExt cx="2318" cy="2004"/>
          </a:xfrm>
        </p:grpSpPr>
        <p:sp>
          <p:nvSpPr>
            <p:cNvPr id="304181" name="Line 53"/>
            <p:cNvSpPr>
              <a:spLocks noChangeShapeType="1"/>
            </p:cNvSpPr>
            <p:nvPr/>
          </p:nvSpPr>
          <p:spPr bwMode="auto">
            <a:xfrm flipH="1">
              <a:off x="3313" y="2352"/>
              <a:ext cx="81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2" name="Line 54"/>
            <p:cNvSpPr>
              <a:spLocks noChangeShapeType="1"/>
            </p:cNvSpPr>
            <p:nvPr/>
          </p:nvSpPr>
          <p:spPr bwMode="auto">
            <a:xfrm>
              <a:off x="3409" y="3264"/>
              <a:ext cx="52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3" name="Line 55"/>
            <p:cNvSpPr>
              <a:spLocks noChangeShapeType="1"/>
            </p:cNvSpPr>
            <p:nvPr/>
          </p:nvSpPr>
          <p:spPr bwMode="auto">
            <a:xfrm flipV="1">
              <a:off x="4801" y="3685"/>
              <a:ext cx="576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4" name="Line 56"/>
            <p:cNvSpPr>
              <a:spLocks noChangeShapeType="1"/>
            </p:cNvSpPr>
            <p:nvPr/>
          </p:nvSpPr>
          <p:spPr bwMode="auto">
            <a:xfrm flipV="1">
              <a:off x="4801" y="3733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5" name="Line 57"/>
            <p:cNvSpPr>
              <a:spLocks noChangeShapeType="1"/>
            </p:cNvSpPr>
            <p:nvPr/>
          </p:nvSpPr>
          <p:spPr bwMode="auto">
            <a:xfrm>
              <a:off x="4561" y="3733"/>
              <a:ext cx="24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6" name="Line 58"/>
            <p:cNvSpPr>
              <a:spLocks noChangeShapeType="1"/>
            </p:cNvSpPr>
            <p:nvPr/>
          </p:nvSpPr>
          <p:spPr bwMode="auto">
            <a:xfrm>
              <a:off x="3937" y="3696"/>
              <a:ext cx="864" cy="3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7" name="Line 59"/>
            <p:cNvSpPr>
              <a:spLocks noChangeShapeType="1"/>
            </p:cNvSpPr>
            <p:nvPr/>
          </p:nvSpPr>
          <p:spPr bwMode="auto">
            <a:xfrm flipH="1">
              <a:off x="3937" y="3216"/>
              <a:ext cx="33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8" name="Text Box 60"/>
            <p:cNvSpPr txBox="1">
              <a:spLocks noChangeArrowheads="1"/>
            </p:cNvSpPr>
            <p:nvPr/>
          </p:nvSpPr>
          <p:spPr bwMode="auto">
            <a:xfrm>
              <a:off x="4686" y="3914"/>
              <a:ext cx="21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/>
                <a:t>φ</a:t>
              </a:r>
            </a:p>
          </p:txBody>
        </p:sp>
        <p:sp>
          <p:nvSpPr>
            <p:cNvPr id="304189" name="Line 61"/>
            <p:cNvSpPr>
              <a:spLocks noChangeShapeType="1"/>
            </p:cNvSpPr>
            <p:nvPr/>
          </p:nvSpPr>
          <p:spPr bwMode="auto">
            <a:xfrm flipH="1">
              <a:off x="4993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0" name="Line 62"/>
            <p:cNvSpPr>
              <a:spLocks noChangeShapeType="1"/>
            </p:cNvSpPr>
            <p:nvPr/>
          </p:nvSpPr>
          <p:spPr bwMode="auto">
            <a:xfrm flipH="1">
              <a:off x="4561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1" name="Line 63"/>
            <p:cNvSpPr>
              <a:spLocks noChangeShapeType="1"/>
            </p:cNvSpPr>
            <p:nvPr/>
          </p:nvSpPr>
          <p:spPr bwMode="auto">
            <a:xfrm flipH="1">
              <a:off x="4561" y="3168"/>
              <a:ext cx="48" cy="3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2" name="Line 64"/>
            <p:cNvSpPr>
              <a:spLocks noChangeShapeType="1"/>
            </p:cNvSpPr>
            <p:nvPr/>
          </p:nvSpPr>
          <p:spPr bwMode="auto">
            <a:xfrm>
              <a:off x="3793" y="3216"/>
              <a:ext cx="144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3" name="Line 65"/>
            <p:cNvSpPr>
              <a:spLocks noChangeShapeType="1"/>
            </p:cNvSpPr>
            <p:nvPr/>
          </p:nvSpPr>
          <p:spPr bwMode="auto">
            <a:xfrm>
              <a:off x="3313" y="2784"/>
              <a:ext cx="9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4" name="Line 66"/>
            <p:cNvSpPr>
              <a:spLocks noChangeShapeType="1"/>
            </p:cNvSpPr>
            <p:nvPr/>
          </p:nvSpPr>
          <p:spPr bwMode="auto">
            <a:xfrm flipH="1">
              <a:off x="3409" y="2784"/>
              <a:ext cx="52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5" name="Line 67"/>
            <p:cNvSpPr>
              <a:spLocks noChangeShapeType="1"/>
            </p:cNvSpPr>
            <p:nvPr/>
          </p:nvSpPr>
          <p:spPr bwMode="auto">
            <a:xfrm flipH="1">
              <a:off x="3889" y="2784"/>
              <a:ext cx="57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6" name="Line 68"/>
            <p:cNvSpPr>
              <a:spLocks noChangeShapeType="1"/>
            </p:cNvSpPr>
            <p:nvPr/>
          </p:nvSpPr>
          <p:spPr bwMode="auto">
            <a:xfrm flipH="1">
              <a:off x="4561" y="2832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7" name="Text Box 69"/>
            <p:cNvSpPr txBox="1">
              <a:spLocks noChangeArrowheads="1"/>
            </p:cNvSpPr>
            <p:nvPr/>
          </p:nvSpPr>
          <p:spPr bwMode="auto">
            <a:xfrm>
              <a:off x="3679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304198" name="Text Box 70"/>
            <p:cNvSpPr txBox="1">
              <a:spLocks noChangeArrowheads="1"/>
            </p:cNvSpPr>
            <p:nvPr/>
          </p:nvSpPr>
          <p:spPr bwMode="auto">
            <a:xfrm>
              <a:off x="3295" y="3035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endParaRPr lang="ja-JP" altLang="en-US" sz="2000" b="0" dirty="0"/>
            </a:p>
          </p:txBody>
        </p:sp>
        <p:sp>
          <p:nvSpPr>
            <p:cNvPr id="304199" name="Text Box 71"/>
            <p:cNvSpPr txBox="1">
              <a:spLocks noChangeArrowheads="1"/>
            </p:cNvSpPr>
            <p:nvPr/>
          </p:nvSpPr>
          <p:spPr bwMode="auto">
            <a:xfrm>
              <a:off x="3169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304200" name="Text Box 72"/>
            <p:cNvSpPr txBox="1">
              <a:spLocks noChangeArrowheads="1"/>
            </p:cNvSpPr>
            <p:nvPr/>
          </p:nvSpPr>
          <p:spPr bwMode="auto">
            <a:xfrm>
              <a:off x="3649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304201" name="Text Box 73"/>
            <p:cNvSpPr txBox="1">
              <a:spLocks noChangeArrowheads="1"/>
            </p:cNvSpPr>
            <p:nvPr/>
          </p:nvSpPr>
          <p:spPr bwMode="auto">
            <a:xfrm>
              <a:off x="4225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  <p:sp>
          <p:nvSpPr>
            <p:cNvPr id="304202" name="Text Box 74"/>
            <p:cNvSpPr txBox="1">
              <a:spLocks noChangeArrowheads="1"/>
            </p:cNvSpPr>
            <p:nvPr/>
          </p:nvSpPr>
          <p:spPr bwMode="auto">
            <a:xfrm>
              <a:off x="4753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  <p:sp>
          <p:nvSpPr>
            <p:cNvPr id="304203" name="Text Box 75"/>
            <p:cNvSpPr txBox="1">
              <a:spLocks noChangeArrowheads="1"/>
            </p:cNvSpPr>
            <p:nvPr/>
          </p:nvSpPr>
          <p:spPr bwMode="auto">
            <a:xfrm>
              <a:off x="3841" y="3493"/>
              <a:ext cx="192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endParaRPr lang="ja-JP" altLang="en-US" sz="2000" b="0" dirty="0"/>
            </a:p>
          </p:txBody>
        </p:sp>
        <p:sp>
          <p:nvSpPr>
            <p:cNvPr id="304204" name="Text Box 76"/>
            <p:cNvSpPr txBox="1">
              <a:spLocks noChangeArrowheads="1"/>
            </p:cNvSpPr>
            <p:nvPr/>
          </p:nvSpPr>
          <p:spPr bwMode="auto">
            <a:xfrm>
              <a:off x="4465" y="3504"/>
              <a:ext cx="206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endParaRPr lang="ja-JP" altLang="en-US" sz="2000" b="0" dirty="0"/>
            </a:p>
          </p:txBody>
        </p:sp>
        <p:sp>
          <p:nvSpPr>
            <p:cNvPr id="304205" name="Text Box 77"/>
            <p:cNvSpPr txBox="1">
              <a:spLocks noChangeArrowheads="1"/>
            </p:cNvSpPr>
            <p:nvPr/>
          </p:nvSpPr>
          <p:spPr bwMode="auto">
            <a:xfrm>
              <a:off x="4849" y="3493"/>
              <a:ext cx="206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ja-JP" altLang="en-US" sz="2000" b="0"/>
                <a:t>3</a:t>
              </a:r>
            </a:p>
          </p:txBody>
        </p:sp>
        <p:sp>
          <p:nvSpPr>
            <p:cNvPr id="304206" name="Text Box 78"/>
            <p:cNvSpPr txBox="1">
              <a:spLocks noChangeArrowheads="1"/>
            </p:cNvSpPr>
            <p:nvPr/>
          </p:nvSpPr>
          <p:spPr bwMode="auto">
            <a:xfrm>
              <a:off x="5233" y="3493"/>
              <a:ext cx="220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ja-JP" altLang="en-US" sz="2000" b="0"/>
                <a:t>4</a:t>
              </a:r>
            </a:p>
          </p:txBody>
        </p:sp>
        <p:sp>
          <p:nvSpPr>
            <p:cNvPr id="304207" name="Text Box 79"/>
            <p:cNvSpPr txBox="1">
              <a:spLocks noChangeArrowheads="1"/>
            </p:cNvSpPr>
            <p:nvPr/>
          </p:nvSpPr>
          <p:spPr bwMode="auto">
            <a:xfrm>
              <a:off x="5229" y="3024"/>
              <a:ext cx="25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ja-JP" altLang="en-US" sz="2000" b="0"/>
                <a:t>3,4</a:t>
              </a:r>
            </a:p>
          </p:txBody>
        </p:sp>
        <p:sp>
          <p:nvSpPr>
            <p:cNvPr id="304208" name="Text Box 80"/>
            <p:cNvSpPr txBox="1">
              <a:spLocks noChangeArrowheads="1"/>
            </p:cNvSpPr>
            <p:nvPr/>
          </p:nvSpPr>
          <p:spPr bwMode="auto">
            <a:xfrm>
              <a:off x="4849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304209" name="Text Box 81"/>
            <p:cNvSpPr txBox="1">
              <a:spLocks noChangeArrowheads="1"/>
            </p:cNvSpPr>
            <p:nvPr/>
          </p:nvSpPr>
          <p:spPr bwMode="auto">
            <a:xfrm>
              <a:off x="4081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304210" name="Text Box 82"/>
            <p:cNvSpPr txBox="1">
              <a:spLocks noChangeArrowheads="1"/>
            </p:cNvSpPr>
            <p:nvPr/>
          </p:nvSpPr>
          <p:spPr bwMode="auto">
            <a:xfrm>
              <a:off x="4465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304211" name="Text Box 83"/>
            <p:cNvSpPr txBox="1">
              <a:spLocks noChangeArrowheads="1"/>
            </p:cNvSpPr>
            <p:nvPr/>
          </p:nvSpPr>
          <p:spPr bwMode="auto">
            <a:xfrm>
              <a:off x="3897" y="2160"/>
              <a:ext cx="490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</p:grpSp>
      <p:sp>
        <p:nvSpPr>
          <p:cNvPr id="304212" name="Line 84"/>
          <p:cNvSpPr>
            <a:spLocks noChangeShapeType="1"/>
          </p:cNvSpPr>
          <p:nvPr/>
        </p:nvSpPr>
        <p:spPr bwMode="auto">
          <a:xfrm flipH="1" flipV="1">
            <a:off x="6305550" y="5791200"/>
            <a:ext cx="12192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213" name="Line 85"/>
          <p:cNvSpPr>
            <a:spLocks noChangeShapeType="1"/>
          </p:cNvSpPr>
          <p:nvPr/>
        </p:nvSpPr>
        <p:spPr bwMode="auto">
          <a:xfrm flipH="1" flipV="1">
            <a:off x="5543550" y="5105400"/>
            <a:ext cx="7620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214" name="Line 86"/>
          <p:cNvSpPr>
            <a:spLocks noChangeShapeType="1"/>
          </p:cNvSpPr>
          <p:nvPr/>
        </p:nvSpPr>
        <p:spPr bwMode="auto">
          <a:xfrm flipH="1" flipV="1">
            <a:off x="5391150" y="4343400"/>
            <a:ext cx="76200" cy="685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3" name="Group 87"/>
          <p:cNvGrpSpPr>
            <a:grpSpLocks/>
          </p:cNvGrpSpPr>
          <p:nvPr/>
        </p:nvGrpSpPr>
        <p:grpSpPr bwMode="auto">
          <a:xfrm>
            <a:off x="5391150" y="3657600"/>
            <a:ext cx="1143000" cy="533400"/>
            <a:chOff x="3456" y="1296"/>
            <a:chExt cx="720" cy="336"/>
          </a:xfrm>
        </p:grpSpPr>
        <p:sp>
          <p:nvSpPr>
            <p:cNvPr id="304216" name="Line 88"/>
            <p:cNvSpPr>
              <a:spLocks noChangeShapeType="1"/>
            </p:cNvSpPr>
            <p:nvPr/>
          </p:nvSpPr>
          <p:spPr bwMode="auto">
            <a:xfrm flipV="1">
              <a:off x="3456" y="1296"/>
              <a:ext cx="720" cy="336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grpSp>
          <p:nvGrpSpPr>
            <p:cNvPr id="4" name="Group 89"/>
            <p:cNvGrpSpPr>
              <a:grpSpLocks/>
            </p:cNvGrpSpPr>
            <p:nvPr/>
          </p:nvGrpSpPr>
          <p:grpSpPr bwMode="auto">
            <a:xfrm rot="3134514">
              <a:off x="3648" y="1296"/>
              <a:ext cx="336" cy="336"/>
              <a:chOff x="4560" y="3744"/>
              <a:chExt cx="336" cy="336"/>
            </a:xfrm>
          </p:grpSpPr>
          <p:sp>
            <p:nvSpPr>
              <p:cNvPr id="304218" name="Line 90"/>
              <p:cNvSpPr>
                <a:spLocks noChangeShapeType="1"/>
              </p:cNvSpPr>
              <p:nvPr/>
            </p:nvSpPr>
            <p:spPr bwMode="auto">
              <a:xfrm flipH="1"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304219" name="Line 91"/>
              <p:cNvSpPr>
                <a:spLocks noChangeShapeType="1"/>
              </p:cNvSpPr>
              <p:nvPr/>
            </p:nvSpPr>
            <p:spPr bwMode="auto">
              <a:xfrm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304220" name="Line 92"/>
          <p:cNvSpPr>
            <a:spLocks noChangeShapeType="1"/>
          </p:cNvSpPr>
          <p:nvPr/>
        </p:nvSpPr>
        <p:spPr bwMode="auto">
          <a:xfrm>
            <a:off x="5314950" y="4419600"/>
            <a:ext cx="762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221" name="Line 93"/>
          <p:cNvSpPr>
            <a:spLocks noChangeShapeType="1"/>
          </p:cNvSpPr>
          <p:nvPr/>
        </p:nvSpPr>
        <p:spPr bwMode="auto">
          <a:xfrm flipV="1">
            <a:off x="5543550" y="4343400"/>
            <a:ext cx="68580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いつもの">
      <a:majorFont>
        <a:latin typeface="HGP創英角ﾎﾟｯﾌﾟ体"/>
        <a:ea typeface="HGP創英角ﾎﾟｯﾌﾟ体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445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ln w="19050">
          <a:headEnd type="none" w="med" len="med"/>
          <a:tailEnd type="none"/>
        </a:ln>
        <a:effectLst>
          <a:outerShdw blurRad="50800" dist="12700" dir="2700000" algn="tl" rotWithShape="0">
            <a:prstClr val="black">
              <a:alpha val="40000"/>
            </a:prstClr>
          </a:outerShdw>
        </a:effectLst>
      </a:spPr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40509</TotalTime>
  <Words>3787</Words>
  <Application>Microsoft Office PowerPoint</Application>
  <PresentationFormat>画面に合わせる (4:3)</PresentationFormat>
  <Paragraphs>595</Paragraphs>
  <Slides>54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54</vt:i4>
      </vt:variant>
    </vt:vector>
  </HeadingPairs>
  <TitlesOfParts>
    <vt:vector size="61" baseType="lpstr">
      <vt:lpstr>HGP創英角ﾎﾟｯﾌﾟ体</vt:lpstr>
      <vt:lpstr>ＭＳ Ｐゴシック</vt:lpstr>
      <vt:lpstr>ＭＳ Ｐ明朝</vt:lpstr>
      <vt:lpstr>Times New Roman</vt:lpstr>
      <vt:lpstr>Wingdings</vt:lpstr>
      <vt:lpstr>標準デザイン</vt:lpstr>
      <vt:lpstr>グラフ</vt:lpstr>
      <vt:lpstr>Output Sensitive Enumeration</vt:lpstr>
      <vt:lpstr>4-1. Reverse Search and Maximal Clique Enumeration</vt:lpstr>
      <vt:lpstr>Reverse Search</vt:lpstr>
      <vt:lpstr>Realization</vt:lpstr>
      <vt:lpstr>Complexity</vt:lpstr>
      <vt:lpstr>Alternative Output</vt:lpstr>
      <vt:lpstr>4-2.  Maximal Clique Enumeration </vt:lpstr>
      <vt:lpstr>             Clique Enumeration   </vt:lpstr>
      <vt:lpstr>Monotone</vt:lpstr>
      <vt:lpstr>Motivations</vt:lpstr>
      <vt:lpstr>Difficulty on the Search</vt:lpstr>
      <vt:lpstr>Adjacency on Maximal Cliques</vt:lpstr>
      <vt:lpstr>Example</vt:lpstr>
      <vt:lpstr>Finding Children</vt:lpstr>
      <vt:lpstr>Example</vt:lpstr>
      <vt:lpstr>Finding Children Quickly</vt:lpstr>
      <vt:lpstr>Pseudo Code for Maximal Clique</vt:lpstr>
      <vt:lpstr>Computing C(K)</vt:lpstr>
      <vt:lpstr>Computing P(K)</vt:lpstr>
      <vt:lpstr>Two Routines</vt:lpstr>
      <vt:lpstr>Complexity Analysis</vt:lpstr>
      <vt:lpstr>4-3.  Pseudo Cliques </vt:lpstr>
      <vt:lpstr>Considering Ambiguity</vt:lpstr>
      <vt:lpstr>Definition of Pseudo Clique</vt:lpstr>
      <vt:lpstr>Existing Results</vt:lpstr>
      <vt:lpstr>Monotonicity</vt:lpstr>
      <vt:lpstr>Simple Binary Search</vt:lpstr>
      <vt:lpstr>Proof of Extension Hardness</vt:lpstr>
      <vt:lpstr>Is This Really Hard?</vt:lpstr>
      <vt:lpstr>Reverse Search: Def. Parent </vt:lpstr>
      <vt:lpstr>Ex. Enumeration Tree</vt:lpstr>
      <vt:lpstr>Finding Children</vt:lpstr>
      <vt:lpstr>Detailed Condition</vt:lpstr>
      <vt:lpstr>Pseudo Code for Pseudo Clique</vt:lpstr>
      <vt:lpstr>Implementation</vt:lpstr>
      <vt:lpstr>Problem Instances</vt:lpstr>
      <vt:lpstr>Random Graphs</vt:lpstr>
      <vt:lpstr>Locally Dense Random Graph </vt:lpstr>
      <vt:lpstr>Randomly Generated Scale Free Graph</vt:lpstr>
      <vt:lpstr>Real-world Instance</vt:lpstr>
      <vt:lpstr>Bottom-wideness</vt:lpstr>
      <vt:lpstr>Weakly Accessible Set System </vt:lpstr>
      <vt:lpstr>Weakly Accessible Set System </vt:lpstr>
      <vt:lpstr>Pseudo Code for Weakly Accessible</vt:lpstr>
      <vt:lpstr>4-4.  Bases of Polytopes </vt:lpstr>
      <vt:lpstr>Vertex Enumeration</vt:lpstr>
      <vt:lpstr>Feasible Base Enumeration</vt:lpstr>
      <vt:lpstr>Difficulty by Binary Partition</vt:lpstr>
      <vt:lpstr>Simplex Method</vt:lpstr>
      <vt:lpstr>Parent-Child Relation</vt:lpstr>
      <vt:lpstr>References</vt:lpstr>
      <vt:lpstr>PowerPoint プレゼンテーション</vt:lpstr>
      <vt:lpstr>Exercise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宇野毅明</cp:lastModifiedBy>
  <cp:revision>848</cp:revision>
  <dcterms:created xsi:type="dcterms:W3CDTF">1601-01-01T00:00:00Z</dcterms:created>
  <dcterms:modified xsi:type="dcterms:W3CDTF">2018-06-12T06:15:47Z</dcterms:modified>
</cp:coreProperties>
</file>