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6"/>
  </p:notesMasterIdLst>
  <p:sldIdLst>
    <p:sldId id="381" r:id="rId3"/>
    <p:sldId id="383" r:id="rId4"/>
    <p:sldId id="258" r:id="rId5"/>
    <p:sldId id="304" r:id="rId6"/>
    <p:sldId id="306" r:id="rId7"/>
    <p:sldId id="305" r:id="rId8"/>
    <p:sldId id="307" r:id="rId9"/>
    <p:sldId id="308" r:id="rId10"/>
    <p:sldId id="310" r:id="rId11"/>
    <p:sldId id="384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9" r:id="rId20"/>
    <p:sldId id="318" r:id="rId21"/>
    <p:sldId id="321" r:id="rId22"/>
    <p:sldId id="322" r:id="rId23"/>
    <p:sldId id="320" r:id="rId24"/>
    <p:sldId id="324" r:id="rId25"/>
    <p:sldId id="385" r:id="rId26"/>
    <p:sldId id="323" r:id="rId27"/>
    <p:sldId id="325" r:id="rId28"/>
    <p:sldId id="340" r:id="rId29"/>
    <p:sldId id="341" r:id="rId30"/>
    <p:sldId id="342" r:id="rId31"/>
    <p:sldId id="343" r:id="rId32"/>
    <p:sldId id="344" r:id="rId33"/>
    <p:sldId id="386" r:id="rId34"/>
    <p:sldId id="339" r:id="rId35"/>
    <p:sldId id="326" r:id="rId36"/>
    <p:sldId id="400" r:id="rId37"/>
    <p:sldId id="328" r:id="rId38"/>
    <p:sldId id="331" r:id="rId39"/>
    <p:sldId id="387" r:id="rId40"/>
    <p:sldId id="334" r:id="rId41"/>
    <p:sldId id="335" r:id="rId42"/>
    <p:sldId id="336" r:id="rId43"/>
    <p:sldId id="338" r:id="rId44"/>
    <p:sldId id="346" r:id="rId45"/>
    <p:sldId id="345" r:id="rId46"/>
    <p:sldId id="388" r:id="rId47"/>
    <p:sldId id="396" r:id="rId48"/>
    <p:sldId id="398" r:id="rId49"/>
    <p:sldId id="399" r:id="rId50"/>
    <p:sldId id="397" r:id="rId51"/>
    <p:sldId id="395" r:id="rId52"/>
    <p:sldId id="347" r:id="rId53"/>
    <p:sldId id="355" r:id="rId54"/>
    <p:sldId id="348" r:id="rId55"/>
    <p:sldId id="349" r:id="rId56"/>
    <p:sldId id="357" r:id="rId57"/>
    <p:sldId id="358" r:id="rId58"/>
    <p:sldId id="350" r:id="rId59"/>
    <p:sldId id="360" r:id="rId60"/>
    <p:sldId id="351" r:id="rId61"/>
    <p:sldId id="362" r:id="rId62"/>
    <p:sldId id="364" r:id="rId63"/>
    <p:sldId id="352" r:id="rId64"/>
    <p:sldId id="394" r:id="rId65"/>
    <p:sldId id="393" r:id="rId66"/>
    <p:sldId id="392" r:id="rId67"/>
    <p:sldId id="290" r:id="rId68"/>
    <p:sldId id="390" r:id="rId69"/>
    <p:sldId id="391" r:id="rId70"/>
    <p:sldId id="382" r:id="rId71"/>
    <p:sldId id="365" r:id="rId72"/>
    <p:sldId id="366" r:id="rId73"/>
    <p:sldId id="369" r:id="rId74"/>
    <p:sldId id="370" r:id="rId7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6600"/>
    <a:srgbClr val="0000FF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70" autoAdjust="0"/>
    <p:restoredTop sz="94590" autoAdjust="0"/>
  </p:normalViewPr>
  <p:slideViewPr>
    <p:cSldViewPr>
      <p:cViewPr varScale="1">
        <p:scale>
          <a:sx n="77" d="100"/>
          <a:sy n="77" d="100"/>
        </p:scale>
        <p:origin x="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6E61D7-ACCF-4C00-B8BB-39E8EF9FC81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B52E-A55D-4CE1-AE5C-8433E32B3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40F83-891A-4A51-9B44-DB7DB49AED3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0F75A-9057-4F55-9A3B-0A2D82B79D8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958A-8B37-4D98-BE6A-D7BCE97A3EE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3A39-BC2D-4582-866B-9A78B5F0B2A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7AE9-C5C7-4AD4-A25F-ED24BF470C0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4113-6657-459C-BC75-9A34894563D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822C-DBA2-401F-98C3-213AB95B8994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DDE0A-E86E-4406-BB92-8F7E6F8F3EE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5AC7-00CB-4063-B38A-5511BCD29B1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F2B7-DF97-4E86-AD54-B6B083E0BAA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581E8-7DDB-4612-A2B6-749D378595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06326-81D6-4869-9CA9-E190EDC3DEB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9AFF-9929-4690-8873-65A9F80814C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84CCF-EA0A-4FC7-991F-283FCE69FEF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C60B3-14B1-421A-B582-E15C8875926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B5BDB-FED1-41FD-8BAD-4E4911F4239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6C236-E9CF-4D2D-81FA-9E6F50AB8C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6821A-EFAC-496B-B726-01E9C5664E5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4948B-4895-4A3D-A0B6-C8D25347225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44482-988E-4C90-815E-D1EAE377218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2F6C0-E1A7-4101-9480-253C5167BB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FCB0770B-7BCE-4581-8A9B-9FF92492CBA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C0C7572-3BD4-4592-B552-51AB70357E7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Sensitive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1584176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altLang="ja-JP" sz="4000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/>
                <a:ea typeface="HGP創英角ﾎﾟｯﾌﾟ体"/>
                <a:cs typeface="+mj-cs"/>
              </a:rPr>
              <a:t>5. Amortized Analysis</a:t>
            </a:r>
          </a:p>
          <a:p>
            <a:pPr lvl="0" algn="ctr">
              <a:defRPr/>
            </a:pP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Matchings, Connected Components</a:t>
            </a:r>
            <a:endParaRPr kumimoji="1" lang="ja-JP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9592" y="4077072"/>
            <a:ext cx="734481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Mechanism of amortization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 (toy) case   (elimination ordering)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 amortization (path)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Biased (general) case (matching, spanning tree, k-subtree)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-2  Basic Analysis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284663" y="4076700"/>
            <a:ext cx="4319587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Bottom-wideness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An iteration of enumeration algorithm generates recursive calls for solving “</a:t>
            </a:r>
            <a:r>
              <a:rPr lang="en-US" altLang="ja-JP" sz="2400" b="1" dirty="0" smtClean="0"/>
              <a:t>subproblems</a:t>
            </a:r>
            <a:r>
              <a:rPr lang="en-US" altLang="ja-JP" sz="2400" dirty="0" smtClean="0"/>
              <a:t>”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Subproblems are usually smaller than the original problem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Many bottom level iterations take short time, few iterations take long time    (we call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bottom-wideness</a:t>
            </a:r>
            <a:r>
              <a:rPr lang="en-US" altLang="ja-JP" sz="2400" dirty="0" smtClean="0"/>
              <a:t>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Can we do something better?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284913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513513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437313" y="436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665913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742113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5903913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284913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123113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123113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2755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7327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665913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665913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5897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69707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361113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5980113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2849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59039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675313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218113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5991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1419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208713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665913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5897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0469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58277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2849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194425" y="5516563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5" name="円形吹き出し 36"/>
          <p:cNvSpPr>
            <a:spLocks noChangeArrowheads="1"/>
          </p:cNvSpPr>
          <p:nvPr/>
        </p:nvSpPr>
        <p:spPr bwMode="auto">
          <a:xfrm>
            <a:off x="4716463" y="4005263"/>
            <a:ext cx="1368425" cy="792162"/>
          </a:xfrm>
          <a:prstGeom prst="wedgeEllipseCallout">
            <a:avLst>
              <a:gd name="adj1" fmla="val 79940"/>
              <a:gd name="adj2" fmla="val 4352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sz="4000" b="1"/>
              <a:t>long</a:t>
            </a:r>
            <a:endParaRPr lang="ja-JP" altLang="en-US" sz="4000" b="1"/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4859338" y="6021388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148263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543560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572452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011863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30078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658812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6875463" y="6021388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16438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745172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774065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784066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756761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27868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699135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67024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641508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12775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58388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555148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26256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49752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298" name="円形吹き出し 62"/>
          <p:cNvSpPr>
            <a:spLocks noChangeArrowheads="1"/>
          </p:cNvSpPr>
          <p:nvPr/>
        </p:nvSpPr>
        <p:spPr bwMode="auto">
          <a:xfrm>
            <a:off x="6875463" y="4437063"/>
            <a:ext cx="1441450" cy="792162"/>
          </a:xfrm>
          <a:prstGeom prst="wedgeEllipseCallout">
            <a:avLst>
              <a:gd name="adj1" fmla="val -68625"/>
              <a:gd name="adj2" fmla="val 66389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sz="2800"/>
              <a:t>middle</a:t>
            </a:r>
            <a:endParaRPr lang="ja-JP" altLang="en-US" sz="2800"/>
          </a:p>
        </p:txBody>
      </p:sp>
      <p:sp>
        <p:nvSpPr>
          <p:cNvPr id="10299" name="円形吹き出し 63"/>
          <p:cNvSpPr>
            <a:spLocks noChangeArrowheads="1"/>
          </p:cNvSpPr>
          <p:nvPr/>
        </p:nvSpPr>
        <p:spPr bwMode="auto">
          <a:xfrm>
            <a:off x="3851275" y="5373688"/>
            <a:ext cx="936625" cy="576262"/>
          </a:xfrm>
          <a:prstGeom prst="wedgeEllipseCallout">
            <a:avLst>
              <a:gd name="adj1" fmla="val 81505"/>
              <a:gd name="adj2" fmla="val 12481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/>
              <a:t>short</a:t>
            </a:r>
            <a:endParaRPr lang="ja-JP" altLang="en-US"/>
          </a:p>
        </p:txBody>
      </p:sp>
      <p:sp>
        <p:nvSpPr>
          <p:cNvPr id="10300" name="円形吹き出し 74"/>
          <p:cNvSpPr>
            <a:spLocks noChangeArrowheads="1"/>
          </p:cNvSpPr>
          <p:nvPr/>
        </p:nvSpPr>
        <p:spPr bwMode="auto">
          <a:xfrm>
            <a:off x="4859338" y="5373688"/>
            <a:ext cx="936625" cy="576262"/>
          </a:xfrm>
          <a:prstGeom prst="wedgeEllipseCallout">
            <a:avLst>
              <a:gd name="adj1" fmla="val 81505"/>
              <a:gd name="adj2" fmla="val 52792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/>
              <a:t>short</a:t>
            </a:r>
            <a:endParaRPr lang="ja-JP" altLang="en-US"/>
          </a:p>
        </p:txBody>
      </p:sp>
      <p:sp>
        <p:nvSpPr>
          <p:cNvPr id="10301" name="円形吹き出し 75"/>
          <p:cNvSpPr>
            <a:spLocks noChangeArrowheads="1"/>
          </p:cNvSpPr>
          <p:nvPr/>
        </p:nvSpPr>
        <p:spPr bwMode="auto">
          <a:xfrm>
            <a:off x="5292725" y="5732463"/>
            <a:ext cx="935038" cy="576262"/>
          </a:xfrm>
          <a:prstGeom prst="wedgeEllipseCallout">
            <a:avLst>
              <a:gd name="adj1" fmla="val 83056"/>
              <a:gd name="adj2" fmla="val -17755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/>
              <a:t>short</a:t>
            </a:r>
            <a:endParaRPr lang="ja-JP" altLang="en-US"/>
          </a:p>
        </p:txBody>
      </p:sp>
      <p:sp>
        <p:nvSpPr>
          <p:cNvPr id="10302" name="円形吹き出し 76"/>
          <p:cNvSpPr>
            <a:spLocks noChangeArrowheads="1"/>
          </p:cNvSpPr>
          <p:nvPr/>
        </p:nvSpPr>
        <p:spPr bwMode="auto">
          <a:xfrm>
            <a:off x="4427538" y="5732463"/>
            <a:ext cx="936625" cy="576262"/>
          </a:xfrm>
          <a:prstGeom prst="wedgeEllipseCallout">
            <a:avLst>
              <a:gd name="adj1" fmla="val 83056"/>
              <a:gd name="adj2" fmla="val -17755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/>
              <a:t>short</a:t>
            </a:r>
            <a:endParaRPr lang="ja-JP" altLang="en-US"/>
          </a:p>
        </p:txBody>
      </p:sp>
      <p:sp>
        <p:nvSpPr>
          <p:cNvPr id="10303" name="円形吹き出し 77"/>
          <p:cNvSpPr>
            <a:spLocks noChangeArrowheads="1"/>
          </p:cNvSpPr>
          <p:nvPr/>
        </p:nvSpPr>
        <p:spPr bwMode="auto">
          <a:xfrm>
            <a:off x="7524750" y="4724400"/>
            <a:ext cx="1439863" cy="792163"/>
          </a:xfrm>
          <a:prstGeom prst="wedgeEllipseCallout">
            <a:avLst>
              <a:gd name="adj1" fmla="val -68625"/>
              <a:gd name="adj2" fmla="val 31574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sz="2800"/>
              <a:t>middle</a:t>
            </a:r>
            <a:endParaRPr lang="ja-JP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284663" y="3789363"/>
            <a:ext cx="4319587" cy="2879725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1" name="Line 9"/>
          <p:cNvSpPr>
            <a:spLocks noChangeShapeType="1"/>
          </p:cNvSpPr>
          <p:nvPr/>
        </p:nvSpPr>
        <p:spPr bwMode="auto">
          <a:xfrm flipV="1">
            <a:off x="5724525" y="5981700"/>
            <a:ext cx="215900" cy="2873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2" name="Line 15"/>
          <p:cNvSpPr>
            <a:spLocks noChangeShapeType="1"/>
          </p:cNvSpPr>
          <p:nvPr/>
        </p:nvSpPr>
        <p:spPr bwMode="auto">
          <a:xfrm>
            <a:off x="5940425" y="596423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4" name="Line 9"/>
          <p:cNvSpPr>
            <a:spLocks noChangeShapeType="1"/>
          </p:cNvSpPr>
          <p:nvPr/>
        </p:nvSpPr>
        <p:spPr bwMode="auto">
          <a:xfrm flipV="1">
            <a:off x="5940425" y="5661025"/>
            <a:ext cx="21590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5" name="Line 15"/>
          <p:cNvSpPr>
            <a:spLocks noChangeShapeType="1"/>
          </p:cNvSpPr>
          <p:nvPr/>
        </p:nvSpPr>
        <p:spPr bwMode="auto">
          <a:xfrm>
            <a:off x="6791325" y="4797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6" name="Line 15"/>
          <p:cNvSpPr>
            <a:spLocks noChangeShapeType="1"/>
          </p:cNvSpPr>
          <p:nvPr/>
        </p:nvSpPr>
        <p:spPr bwMode="auto">
          <a:xfrm>
            <a:off x="7019925" y="45085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7" name="Line 15"/>
          <p:cNvSpPr>
            <a:spLocks noChangeShapeType="1"/>
          </p:cNvSpPr>
          <p:nvPr/>
        </p:nvSpPr>
        <p:spPr bwMode="auto">
          <a:xfrm>
            <a:off x="7248525" y="42211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8" name="Line 15"/>
          <p:cNvSpPr>
            <a:spLocks noChangeShapeType="1"/>
          </p:cNvSpPr>
          <p:nvPr/>
        </p:nvSpPr>
        <p:spPr bwMode="auto">
          <a:xfrm>
            <a:off x="6156325" y="569277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6372225" y="5084763"/>
            <a:ext cx="21590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9" name="Line 9"/>
          <p:cNvSpPr>
            <a:spLocks noChangeShapeType="1"/>
          </p:cNvSpPr>
          <p:nvPr/>
        </p:nvSpPr>
        <p:spPr bwMode="auto">
          <a:xfrm flipV="1">
            <a:off x="6588125" y="4797425"/>
            <a:ext cx="215900" cy="2873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0" name="Line 9"/>
          <p:cNvSpPr>
            <a:spLocks noChangeShapeType="1"/>
          </p:cNvSpPr>
          <p:nvPr/>
        </p:nvSpPr>
        <p:spPr bwMode="auto">
          <a:xfrm flipV="1">
            <a:off x="6804025" y="4508500"/>
            <a:ext cx="21590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2" name="Line 9"/>
          <p:cNvSpPr>
            <a:spLocks noChangeShapeType="1"/>
          </p:cNvSpPr>
          <p:nvPr/>
        </p:nvSpPr>
        <p:spPr bwMode="auto">
          <a:xfrm flipV="1">
            <a:off x="7019925" y="4221163"/>
            <a:ext cx="215900" cy="2873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3" name="Line 9"/>
          <p:cNvSpPr>
            <a:spLocks noChangeShapeType="1"/>
          </p:cNvSpPr>
          <p:nvPr/>
        </p:nvSpPr>
        <p:spPr bwMode="auto">
          <a:xfrm flipV="1">
            <a:off x="6156325" y="5373688"/>
            <a:ext cx="215900" cy="2873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Bad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590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An iteration of enumeration algorithm generates recursive calls for solving “</a:t>
            </a:r>
            <a:r>
              <a:rPr lang="en-US" altLang="ja-JP" sz="2400" b="1" dirty="0" smtClean="0"/>
              <a:t>subproblems</a:t>
            </a:r>
            <a:r>
              <a:rPr lang="en-US" altLang="ja-JP" sz="2400" dirty="0" smtClean="0"/>
              <a:t>”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Subproblems are usually smaller than the original problem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Many bottom level iterations take short time, few iterations take long time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Can we do something better?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No. not sufficient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in the right case, an iteration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 on average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292850" y="53006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372225" y="5373688"/>
            <a:ext cx="215900" cy="2873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6588125" y="50847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6732588" y="53006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6732588" y="4724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7164388" y="4724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164388" y="41497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7380288" y="4437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300788" y="59086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084888" y="61976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651500" y="61976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064250" y="56054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521450" y="56054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948488" y="4437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6516688" y="50133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5859463" y="59007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948488" y="50133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0" name="角丸四角形吹き出し 89"/>
          <p:cNvSpPr>
            <a:spLocks noChangeArrowheads="1"/>
          </p:cNvSpPr>
          <p:nvPr/>
        </p:nvSpPr>
        <p:spPr bwMode="auto">
          <a:xfrm>
            <a:off x="6948488" y="5476875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6" name="角丸四角形吹き出し 95"/>
          <p:cNvSpPr>
            <a:spLocks noChangeArrowheads="1"/>
          </p:cNvSpPr>
          <p:nvPr/>
        </p:nvSpPr>
        <p:spPr bwMode="auto">
          <a:xfrm>
            <a:off x="6443663" y="6053138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7" name="角丸四角形吹き出し 96"/>
          <p:cNvSpPr>
            <a:spLocks noChangeArrowheads="1"/>
          </p:cNvSpPr>
          <p:nvPr/>
        </p:nvSpPr>
        <p:spPr bwMode="auto">
          <a:xfrm>
            <a:off x="7380288" y="4829175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8" name="角丸四角形吹き出し 97"/>
          <p:cNvSpPr>
            <a:spLocks noChangeArrowheads="1"/>
          </p:cNvSpPr>
          <p:nvPr/>
        </p:nvSpPr>
        <p:spPr bwMode="auto">
          <a:xfrm>
            <a:off x="7812088" y="4252913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9" name="角丸四角形吹き出し 98"/>
          <p:cNvSpPr>
            <a:spLocks noChangeArrowheads="1"/>
          </p:cNvSpPr>
          <p:nvPr/>
        </p:nvSpPr>
        <p:spPr bwMode="auto">
          <a:xfrm>
            <a:off x="5003800" y="5908675"/>
            <a:ext cx="431800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0" name="角丸四角形吹き出し 99"/>
          <p:cNvSpPr>
            <a:spLocks noChangeArrowheads="1"/>
          </p:cNvSpPr>
          <p:nvPr/>
        </p:nvSpPr>
        <p:spPr bwMode="auto">
          <a:xfrm>
            <a:off x="6443663" y="3748088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1" name="角丸四角形吹き出し 100"/>
          <p:cNvSpPr>
            <a:spLocks noChangeArrowheads="1"/>
          </p:cNvSpPr>
          <p:nvPr/>
        </p:nvSpPr>
        <p:spPr bwMode="auto">
          <a:xfrm>
            <a:off x="6011863" y="4108450"/>
            <a:ext cx="576262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2" name="角丸四角形吹き出し 101"/>
          <p:cNvSpPr>
            <a:spLocks noChangeArrowheads="1"/>
          </p:cNvSpPr>
          <p:nvPr/>
        </p:nvSpPr>
        <p:spPr bwMode="auto">
          <a:xfrm>
            <a:off x="5795963" y="4468813"/>
            <a:ext cx="576262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3" name="角丸四角形吹き出し 102"/>
          <p:cNvSpPr>
            <a:spLocks noChangeArrowheads="1"/>
          </p:cNvSpPr>
          <p:nvPr/>
        </p:nvSpPr>
        <p:spPr bwMode="auto">
          <a:xfrm>
            <a:off x="5156200" y="5548313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4" name="Text Box 37"/>
          <p:cNvSpPr txBox="1">
            <a:spLocks noChangeArrowheads="1"/>
          </p:cNvSpPr>
          <p:nvPr/>
        </p:nvSpPr>
        <p:spPr bwMode="auto">
          <a:xfrm rot="18228610">
            <a:off x="5436394" y="4972844"/>
            <a:ext cx="642938" cy="463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643438" y="1844675"/>
            <a:ext cx="4321175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Balanced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590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 recursion tree was biased. If balanced?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No. not sufficient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in the right case, an iteration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 on average  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H="1">
            <a:off x="6643688" y="250983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6872288" y="250983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6" name="Oval 10"/>
          <p:cNvSpPr>
            <a:spLocks noChangeArrowheads="1"/>
          </p:cNvSpPr>
          <p:nvPr/>
        </p:nvSpPr>
        <p:spPr bwMode="auto">
          <a:xfrm>
            <a:off x="6796088" y="24336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7" name="Line 11"/>
          <p:cNvSpPr>
            <a:spLocks noChangeShapeType="1"/>
          </p:cNvSpPr>
          <p:nvPr/>
        </p:nvSpPr>
        <p:spPr bwMode="auto">
          <a:xfrm flipH="1">
            <a:off x="7024688" y="2814638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7100888" y="2814638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 flipH="1">
            <a:off x="6262688" y="2814638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>
            <a:off x="6643688" y="2814638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1" name="Line 15"/>
          <p:cNvSpPr>
            <a:spLocks noChangeShapeType="1"/>
          </p:cNvSpPr>
          <p:nvPr/>
        </p:nvSpPr>
        <p:spPr bwMode="auto">
          <a:xfrm>
            <a:off x="7481888" y="311943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>
            <a:off x="7481888" y="3119438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3" name="Oval 17"/>
          <p:cNvSpPr>
            <a:spLocks noChangeArrowheads="1"/>
          </p:cNvSpPr>
          <p:nvPr/>
        </p:nvSpPr>
        <p:spPr bwMode="auto">
          <a:xfrm>
            <a:off x="76342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4" name="Oval 18"/>
          <p:cNvSpPr>
            <a:spLocks noChangeArrowheads="1"/>
          </p:cNvSpPr>
          <p:nvPr/>
        </p:nvSpPr>
        <p:spPr bwMode="auto">
          <a:xfrm>
            <a:off x="80914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 flipH="1">
            <a:off x="7024688" y="3119438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>
            <a:off x="7024688" y="3119438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7" name="Oval 21"/>
          <p:cNvSpPr>
            <a:spLocks noChangeArrowheads="1"/>
          </p:cNvSpPr>
          <p:nvPr/>
        </p:nvSpPr>
        <p:spPr bwMode="auto">
          <a:xfrm>
            <a:off x="69484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8" name="Oval 22"/>
          <p:cNvSpPr>
            <a:spLocks noChangeArrowheads="1"/>
          </p:cNvSpPr>
          <p:nvPr/>
        </p:nvSpPr>
        <p:spPr bwMode="auto">
          <a:xfrm>
            <a:off x="73294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9" name="Line 23"/>
          <p:cNvSpPr>
            <a:spLocks noChangeShapeType="1"/>
          </p:cNvSpPr>
          <p:nvPr/>
        </p:nvSpPr>
        <p:spPr bwMode="auto">
          <a:xfrm>
            <a:off x="6719888" y="3119438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H="1">
            <a:off x="6338888" y="3119438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1" name="Oval 25"/>
          <p:cNvSpPr>
            <a:spLocks noChangeArrowheads="1"/>
          </p:cNvSpPr>
          <p:nvPr/>
        </p:nvSpPr>
        <p:spPr bwMode="auto">
          <a:xfrm flipH="1">
            <a:off x="66436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2" name="Oval 26"/>
          <p:cNvSpPr>
            <a:spLocks noChangeArrowheads="1"/>
          </p:cNvSpPr>
          <p:nvPr/>
        </p:nvSpPr>
        <p:spPr bwMode="auto">
          <a:xfrm flipH="1">
            <a:off x="62626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 flipH="1">
            <a:off x="6034088" y="311943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 flipH="1">
            <a:off x="5576888" y="3119438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Oval 29"/>
          <p:cNvSpPr>
            <a:spLocks noChangeArrowheads="1"/>
          </p:cNvSpPr>
          <p:nvPr/>
        </p:nvSpPr>
        <p:spPr bwMode="auto">
          <a:xfrm flipH="1">
            <a:off x="59578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Oval 30"/>
          <p:cNvSpPr>
            <a:spLocks noChangeArrowheads="1"/>
          </p:cNvSpPr>
          <p:nvPr/>
        </p:nvSpPr>
        <p:spPr bwMode="auto">
          <a:xfrm flipH="1">
            <a:off x="5500688" y="3348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Oval 31"/>
          <p:cNvSpPr>
            <a:spLocks noChangeArrowheads="1"/>
          </p:cNvSpPr>
          <p:nvPr/>
        </p:nvSpPr>
        <p:spPr bwMode="auto">
          <a:xfrm>
            <a:off x="6567488" y="27384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Oval 32"/>
          <p:cNvSpPr>
            <a:spLocks noChangeArrowheads="1"/>
          </p:cNvSpPr>
          <p:nvPr/>
        </p:nvSpPr>
        <p:spPr bwMode="auto">
          <a:xfrm>
            <a:off x="7024688" y="27384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Oval 33"/>
          <p:cNvSpPr>
            <a:spLocks noChangeArrowheads="1"/>
          </p:cNvSpPr>
          <p:nvPr/>
        </p:nvSpPr>
        <p:spPr bwMode="auto">
          <a:xfrm>
            <a:off x="6948488" y="30432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Oval 34"/>
          <p:cNvSpPr>
            <a:spLocks noChangeArrowheads="1"/>
          </p:cNvSpPr>
          <p:nvPr/>
        </p:nvSpPr>
        <p:spPr bwMode="auto">
          <a:xfrm>
            <a:off x="7405688" y="30432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Oval 35"/>
          <p:cNvSpPr>
            <a:spLocks noChangeArrowheads="1"/>
          </p:cNvSpPr>
          <p:nvPr/>
        </p:nvSpPr>
        <p:spPr bwMode="auto">
          <a:xfrm>
            <a:off x="6186488" y="30432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Oval 36"/>
          <p:cNvSpPr>
            <a:spLocks noChangeArrowheads="1"/>
          </p:cNvSpPr>
          <p:nvPr/>
        </p:nvSpPr>
        <p:spPr bwMode="auto">
          <a:xfrm>
            <a:off x="6643688" y="30432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6" name="角丸四角形吹き出し 75"/>
          <p:cNvSpPr>
            <a:spLocks noChangeArrowheads="1"/>
          </p:cNvSpPr>
          <p:nvPr/>
        </p:nvSpPr>
        <p:spPr bwMode="auto">
          <a:xfrm>
            <a:off x="6156325" y="2074863"/>
            <a:ext cx="431800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7" name="角丸四角形吹き出し 76"/>
          <p:cNvSpPr>
            <a:spLocks noChangeArrowheads="1"/>
          </p:cNvSpPr>
          <p:nvPr/>
        </p:nvSpPr>
        <p:spPr bwMode="auto">
          <a:xfrm>
            <a:off x="5724525" y="2433638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8" name="角丸四角形吹き出し 77"/>
          <p:cNvSpPr>
            <a:spLocks noChangeArrowheads="1"/>
          </p:cNvSpPr>
          <p:nvPr/>
        </p:nvSpPr>
        <p:spPr bwMode="auto">
          <a:xfrm>
            <a:off x="7380288" y="2433638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80"/>
          <p:cNvSpPr>
            <a:spLocks noChangeArrowheads="1"/>
          </p:cNvSpPr>
          <p:nvPr/>
        </p:nvSpPr>
        <p:spPr bwMode="auto">
          <a:xfrm>
            <a:off x="5292725" y="2722563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9" name="角丸四角形吹き出し 88"/>
          <p:cNvSpPr>
            <a:spLocks noChangeArrowheads="1"/>
          </p:cNvSpPr>
          <p:nvPr/>
        </p:nvSpPr>
        <p:spPr bwMode="auto">
          <a:xfrm>
            <a:off x="7956550" y="2722563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3" name="角丸四角形吹き出し 92"/>
          <p:cNvSpPr>
            <a:spLocks noChangeArrowheads="1"/>
          </p:cNvSpPr>
          <p:nvPr/>
        </p:nvSpPr>
        <p:spPr bwMode="auto">
          <a:xfrm>
            <a:off x="5148263" y="3605213"/>
            <a:ext cx="431800" cy="400050"/>
          </a:xfrm>
          <a:prstGeom prst="wedgeRoundRectCallout">
            <a:avLst>
              <a:gd name="adj1" fmla="val 148579"/>
              <a:gd name="adj2" fmla="val -85111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4" name="角丸四角形吹き出し 93"/>
          <p:cNvSpPr>
            <a:spLocks noChangeArrowheads="1"/>
          </p:cNvSpPr>
          <p:nvPr/>
        </p:nvSpPr>
        <p:spPr bwMode="auto">
          <a:xfrm>
            <a:off x="5724525" y="3573463"/>
            <a:ext cx="431800" cy="400050"/>
          </a:xfrm>
          <a:prstGeom prst="wedgeRoundRectCallout">
            <a:avLst>
              <a:gd name="adj1" fmla="val 98185"/>
              <a:gd name="adj2" fmla="val -7060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95" name="角丸四角形吹き出し 94"/>
          <p:cNvSpPr>
            <a:spLocks noChangeArrowheads="1"/>
          </p:cNvSpPr>
          <p:nvPr/>
        </p:nvSpPr>
        <p:spPr bwMode="auto">
          <a:xfrm>
            <a:off x="6300788" y="3573463"/>
            <a:ext cx="431800" cy="400050"/>
          </a:xfrm>
          <a:prstGeom prst="wedgeRoundRectCallout">
            <a:avLst>
              <a:gd name="adj1" fmla="val 98185"/>
              <a:gd name="adj2" fmla="val -7060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5" name="角丸四角形吹き出し 104"/>
          <p:cNvSpPr>
            <a:spLocks noChangeArrowheads="1"/>
          </p:cNvSpPr>
          <p:nvPr/>
        </p:nvSpPr>
        <p:spPr bwMode="auto">
          <a:xfrm>
            <a:off x="6948488" y="3573463"/>
            <a:ext cx="431800" cy="400050"/>
          </a:xfrm>
          <a:prstGeom prst="wedgeRoundRectCallout">
            <a:avLst>
              <a:gd name="adj1" fmla="val 98185"/>
              <a:gd name="adj2" fmla="val -7060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06" name="角丸四角形吹き出し 105"/>
          <p:cNvSpPr>
            <a:spLocks noChangeArrowheads="1"/>
          </p:cNvSpPr>
          <p:nvPr/>
        </p:nvSpPr>
        <p:spPr bwMode="auto">
          <a:xfrm>
            <a:off x="7596188" y="3573463"/>
            <a:ext cx="431800" cy="400050"/>
          </a:xfrm>
          <a:prstGeom prst="wedgeRoundRectCallout">
            <a:avLst>
              <a:gd name="adj1" fmla="val 88106"/>
              <a:gd name="adj2" fmla="val -8510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3" name="Rectangle 19"/>
          <p:cNvSpPr>
            <a:spLocks noChangeArrowheads="1"/>
          </p:cNvSpPr>
          <p:nvPr/>
        </p:nvSpPr>
        <p:spPr bwMode="auto">
          <a:xfrm>
            <a:off x="683568" y="5733256"/>
            <a:ext cx="7632774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dirty="0" smtClean="0"/>
              <a:t>What is sufficient to reduce the amortized time complexity?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81" grpId="0" animBg="1"/>
      <p:bldP spid="89" grpId="0" animBg="1"/>
      <p:bldP spid="93" grpId="0" animBg="1"/>
      <p:bldP spid="94" grpId="0" animBg="1"/>
      <p:bldP spid="95" grpId="0" animBg="1"/>
      <p:bldP spid="105" grpId="0" animBg="1"/>
      <p:bldP spid="106" grpId="0" animBg="1"/>
      <p:bldP spid="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643438" y="4221163"/>
            <a:ext cx="4321175" cy="2447925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Sudden Decrease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590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In the cases, sudden decrease occurs.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time for parent and child differ much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We shall clarify good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characterization for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“no sudden decrease”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Then, what is good?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H="1">
            <a:off x="6643688" y="48863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>
            <a:off x="6872288" y="48863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6" name="Oval 10"/>
          <p:cNvSpPr>
            <a:spLocks noChangeArrowheads="1"/>
          </p:cNvSpPr>
          <p:nvPr/>
        </p:nvSpPr>
        <p:spPr bwMode="auto">
          <a:xfrm>
            <a:off x="6796088" y="48101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7" name="Line 11"/>
          <p:cNvSpPr>
            <a:spLocks noChangeShapeType="1"/>
          </p:cNvSpPr>
          <p:nvPr/>
        </p:nvSpPr>
        <p:spPr bwMode="auto">
          <a:xfrm flipH="1">
            <a:off x="7024688" y="51911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7100888" y="51911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 flipH="1">
            <a:off x="6262688" y="51911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0" name="Line 14"/>
          <p:cNvSpPr>
            <a:spLocks noChangeShapeType="1"/>
          </p:cNvSpPr>
          <p:nvPr/>
        </p:nvSpPr>
        <p:spPr bwMode="auto">
          <a:xfrm>
            <a:off x="6643688" y="51911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1" name="Line 15"/>
          <p:cNvSpPr>
            <a:spLocks noChangeShapeType="1"/>
          </p:cNvSpPr>
          <p:nvPr/>
        </p:nvSpPr>
        <p:spPr bwMode="auto">
          <a:xfrm>
            <a:off x="7481888" y="54959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>
            <a:off x="7481888" y="54959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3" name="Oval 17"/>
          <p:cNvSpPr>
            <a:spLocks noChangeArrowheads="1"/>
          </p:cNvSpPr>
          <p:nvPr/>
        </p:nvSpPr>
        <p:spPr bwMode="auto">
          <a:xfrm>
            <a:off x="76342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4" name="Oval 18"/>
          <p:cNvSpPr>
            <a:spLocks noChangeArrowheads="1"/>
          </p:cNvSpPr>
          <p:nvPr/>
        </p:nvSpPr>
        <p:spPr bwMode="auto">
          <a:xfrm>
            <a:off x="80914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 flipH="1">
            <a:off x="7024688" y="54959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>
            <a:off x="7024688" y="54959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7" name="Oval 21"/>
          <p:cNvSpPr>
            <a:spLocks noChangeArrowheads="1"/>
          </p:cNvSpPr>
          <p:nvPr/>
        </p:nvSpPr>
        <p:spPr bwMode="auto">
          <a:xfrm>
            <a:off x="69484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8" name="Oval 22"/>
          <p:cNvSpPr>
            <a:spLocks noChangeArrowheads="1"/>
          </p:cNvSpPr>
          <p:nvPr/>
        </p:nvSpPr>
        <p:spPr bwMode="auto">
          <a:xfrm>
            <a:off x="73294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9" name="Line 23"/>
          <p:cNvSpPr>
            <a:spLocks noChangeShapeType="1"/>
          </p:cNvSpPr>
          <p:nvPr/>
        </p:nvSpPr>
        <p:spPr bwMode="auto">
          <a:xfrm>
            <a:off x="6719888" y="54959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H="1">
            <a:off x="6338888" y="54959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1" name="Oval 25"/>
          <p:cNvSpPr>
            <a:spLocks noChangeArrowheads="1"/>
          </p:cNvSpPr>
          <p:nvPr/>
        </p:nvSpPr>
        <p:spPr bwMode="auto">
          <a:xfrm flipH="1">
            <a:off x="66436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2" name="Oval 26"/>
          <p:cNvSpPr>
            <a:spLocks noChangeArrowheads="1"/>
          </p:cNvSpPr>
          <p:nvPr/>
        </p:nvSpPr>
        <p:spPr bwMode="auto">
          <a:xfrm flipH="1">
            <a:off x="62626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 flipH="1">
            <a:off x="6034088" y="54959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 flipH="1">
            <a:off x="5576888" y="54959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Oval 29"/>
          <p:cNvSpPr>
            <a:spLocks noChangeArrowheads="1"/>
          </p:cNvSpPr>
          <p:nvPr/>
        </p:nvSpPr>
        <p:spPr bwMode="auto">
          <a:xfrm flipH="1">
            <a:off x="59578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Oval 30"/>
          <p:cNvSpPr>
            <a:spLocks noChangeArrowheads="1"/>
          </p:cNvSpPr>
          <p:nvPr/>
        </p:nvSpPr>
        <p:spPr bwMode="auto">
          <a:xfrm flipH="1">
            <a:off x="5500688" y="57245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Oval 31"/>
          <p:cNvSpPr>
            <a:spLocks noChangeArrowheads="1"/>
          </p:cNvSpPr>
          <p:nvPr/>
        </p:nvSpPr>
        <p:spPr bwMode="auto">
          <a:xfrm>
            <a:off x="6567488" y="51149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Oval 32"/>
          <p:cNvSpPr>
            <a:spLocks noChangeArrowheads="1"/>
          </p:cNvSpPr>
          <p:nvPr/>
        </p:nvSpPr>
        <p:spPr bwMode="auto">
          <a:xfrm>
            <a:off x="7024688" y="51149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Oval 33"/>
          <p:cNvSpPr>
            <a:spLocks noChangeArrowheads="1"/>
          </p:cNvSpPr>
          <p:nvPr/>
        </p:nvSpPr>
        <p:spPr bwMode="auto">
          <a:xfrm>
            <a:off x="6948488" y="54197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Oval 34"/>
          <p:cNvSpPr>
            <a:spLocks noChangeArrowheads="1"/>
          </p:cNvSpPr>
          <p:nvPr/>
        </p:nvSpPr>
        <p:spPr bwMode="auto">
          <a:xfrm>
            <a:off x="7405688" y="54197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Oval 35"/>
          <p:cNvSpPr>
            <a:spLocks noChangeArrowheads="1"/>
          </p:cNvSpPr>
          <p:nvPr/>
        </p:nvSpPr>
        <p:spPr bwMode="auto">
          <a:xfrm>
            <a:off x="6186488" y="54197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Oval 36"/>
          <p:cNvSpPr>
            <a:spLocks noChangeArrowheads="1"/>
          </p:cNvSpPr>
          <p:nvPr/>
        </p:nvSpPr>
        <p:spPr bwMode="auto">
          <a:xfrm>
            <a:off x="6643688" y="54197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346" name="角丸四角形吹き出し 75"/>
          <p:cNvSpPr>
            <a:spLocks noChangeArrowheads="1"/>
          </p:cNvSpPr>
          <p:nvPr/>
        </p:nvSpPr>
        <p:spPr bwMode="auto">
          <a:xfrm>
            <a:off x="6156325" y="4449763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13347" name="角丸四角形吹き出し 76"/>
          <p:cNvSpPr>
            <a:spLocks noChangeArrowheads="1"/>
          </p:cNvSpPr>
          <p:nvPr/>
        </p:nvSpPr>
        <p:spPr bwMode="auto">
          <a:xfrm>
            <a:off x="5724525" y="4810125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48" name="角丸四角形吹き出し 77"/>
          <p:cNvSpPr>
            <a:spLocks noChangeArrowheads="1"/>
          </p:cNvSpPr>
          <p:nvPr/>
        </p:nvSpPr>
        <p:spPr bwMode="auto">
          <a:xfrm>
            <a:off x="7380288" y="4810125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49" name="角丸四角形吹き出し 80"/>
          <p:cNvSpPr>
            <a:spLocks noChangeArrowheads="1"/>
          </p:cNvSpPr>
          <p:nvPr/>
        </p:nvSpPr>
        <p:spPr bwMode="auto">
          <a:xfrm>
            <a:off x="5292725" y="5099050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50" name="角丸四角形吹き出し 88"/>
          <p:cNvSpPr>
            <a:spLocks noChangeArrowheads="1"/>
          </p:cNvSpPr>
          <p:nvPr/>
        </p:nvSpPr>
        <p:spPr bwMode="auto">
          <a:xfrm>
            <a:off x="7956550" y="5099050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51" name="角丸四角形吹き出し 92"/>
          <p:cNvSpPr>
            <a:spLocks noChangeArrowheads="1"/>
          </p:cNvSpPr>
          <p:nvPr/>
        </p:nvSpPr>
        <p:spPr bwMode="auto">
          <a:xfrm>
            <a:off x="5148263" y="5981700"/>
            <a:ext cx="431800" cy="400050"/>
          </a:xfrm>
          <a:prstGeom prst="wedgeRoundRectCallout">
            <a:avLst>
              <a:gd name="adj1" fmla="val 148579"/>
              <a:gd name="adj2" fmla="val -85111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52" name="角丸四角形吹き出し 93"/>
          <p:cNvSpPr>
            <a:spLocks noChangeArrowheads="1"/>
          </p:cNvSpPr>
          <p:nvPr/>
        </p:nvSpPr>
        <p:spPr bwMode="auto">
          <a:xfrm>
            <a:off x="5724525" y="5949950"/>
            <a:ext cx="431800" cy="400050"/>
          </a:xfrm>
          <a:prstGeom prst="wedgeRoundRectCallout">
            <a:avLst>
              <a:gd name="adj1" fmla="val 98185"/>
              <a:gd name="adj2" fmla="val -7060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53" name="角丸四角形吹き出し 94"/>
          <p:cNvSpPr>
            <a:spLocks noChangeArrowheads="1"/>
          </p:cNvSpPr>
          <p:nvPr/>
        </p:nvSpPr>
        <p:spPr bwMode="auto">
          <a:xfrm>
            <a:off x="6300788" y="5949950"/>
            <a:ext cx="431800" cy="400050"/>
          </a:xfrm>
          <a:prstGeom prst="wedgeRoundRectCallout">
            <a:avLst>
              <a:gd name="adj1" fmla="val 98185"/>
              <a:gd name="adj2" fmla="val -7060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54" name="角丸四角形吹き出し 104"/>
          <p:cNvSpPr>
            <a:spLocks noChangeArrowheads="1"/>
          </p:cNvSpPr>
          <p:nvPr/>
        </p:nvSpPr>
        <p:spPr bwMode="auto">
          <a:xfrm>
            <a:off x="6948488" y="5949950"/>
            <a:ext cx="431800" cy="400050"/>
          </a:xfrm>
          <a:prstGeom prst="wedgeRoundRectCallout">
            <a:avLst>
              <a:gd name="adj1" fmla="val 98185"/>
              <a:gd name="adj2" fmla="val -7060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55" name="角丸四角形吹き出し 105"/>
          <p:cNvSpPr>
            <a:spLocks noChangeArrowheads="1"/>
          </p:cNvSpPr>
          <p:nvPr/>
        </p:nvSpPr>
        <p:spPr bwMode="auto">
          <a:xfrm>
            <a:off x="7596188" y="5949950"/>
            <a:ext cx="431800" cy="400050"/>
          </a:xfrm>
          <a:prstGeom prst="wedgeRoundRectCallout">
            <a:avLst>
              <a:gd name="adj1" fmla="val 88106"/>
              <a:gd name="adj2" fmla="val -8510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3" name="雲形吹き出し 72"/>
          <p:cNvSpPr/>
          <p:nvPr/>
        </p:nvSpPr>
        <p:spPr bwMode="auto">
          <a:xfrm>
            <a:off x="4643438" y="981075"/>
            <a:ext cx="4321175" cy="30241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4" name="Line 9"/>
          <p:cNvSpPr>
            <a:spLocks noChangeShapeType="1"/>
          </p:cNvSpPr>
          <p:nvPr/>
        </p:nvSpPr>
        <p:spPr bwMode="auto">
          <a:xfrm flipV="1">
            <a:off x="6084888" y="3173413"/>
            <a:ext cx="215900" cy="2873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5" name="Line 15"/>
          <p:cNvSpPr>
            <a:spLocks noChangeShapeType="1"/>
          </p:cNvSpPr>
          <p:nvPr/>
        </p:nvSpPr>
        <p:spPr bwMode="auto">
          <a:xfrm>
            <a:off x="6300788" y="315595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9" name="Line 9"/>
          <p:cNvSpPr>
            <a:spLocks noChangeShapeType="1"/>
          </p:cNvSpPr>
          <p:nvPr/>
        </p:nvSpPr>
        <p:spPr bwMode="auto">
          <a:xfrm flipV="1">
            <a:off x="6300788" y="2852738"/>
            <a:ext cx="21590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>
            <a:off x="7151688" y="198913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2" name="Line 15"/>
          <p:cNvSpPr>
            <a:spLocks noChangeShapeType="1"/>
          </p:cNvSpPr>
          <p:nvPr/>
        </p:nvSpPr>
        <p:spPr bwMode="auto">
          <a:xfrm>
            <a:off x="7380288" y="170021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3" name="Line 15"/>
          <p:cNvSpPr>
            <a:spLocks noChangeShapeType="1"/>
          </p:cNvSpPr>
          <p:nvPr/>
        </p:nvSpPr>
        <p:spPr bwMode="auto">
          <a:xfrm>
            <a:off x="7608888" y="141287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4" name="Line 15"/>
          <p:cNvSpPr>
            <a:spLocks noChangeShapeType="1"/>
          </p:cNvSpPr>
          <p:nvPr/>
        </p:nvSpPr>
        <p:spPr bwMode="auto">
          <a:xfrm>
            <a:off x="6516688" y="2884488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5" name="Line 9"/>
          <p:cNvSpPr>
            <a:spLocks noChangeShapeType="1"/>
          </p:cNvSpPr>
          <p:nvPr/>
        </p:nvSpPr>
        <p:spPr bwMode="auto">
          <a:xfrm flipV="1">
            <a:off x="6732588" y="2276475"/>
            <a:ext cx="21590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6" name="Line 9"/>
          <p:cNvSpPr>
            <a:spLocks noChangeShapeType="1"/>
          </p:cNvSpPr>
          <p:nvPr/>
        </p:nvSpPr>
        <p:spPr bwMode="auto">
          <a:xfrm flipV="1">
            <a:off x="6948488" y="1989138"/>
            <a:ext cx="215900" cy="2873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7" name="Line 9"/>
          <p:cNvSpPr>
            <a:spLocks noChangeShapeType="1"/>
          </p:cNvSpPr>
          <p:nvPr/>
        </p:nvSpPr>
        <p:spPr bwMode="auto">
          <a:xfrm flipV="1">
            <a:off x="7164388" y="1700213"/>
            <a:ext cx="215900" cy="2889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8" name="Line 9"/>
          <p:cNvSpPr>
            <a:spLocks noChangeShapeType="1"/>
          </p:cNvSpPr>
          <p:nvPr/>
        </p:nvSpPr>
        <p:spPr bwMode="auto">
          <a:xfrm flipV="1">
            <a:off x="7380288" y="1412875"/>
            <a:ext cx="215900" cy="2873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0" name="Line 9"/>
          <p:cNvSpPr>
            <a:spLocks noChangeShapeType="1"/>
          </p:cNvSpPr>
          <p:nvPr/>
        </p:nvSpPr>
        <p:spPr bwMode="auto">
          <a:xfrm flipV="1">
            <a:off x="6516688" y="2565400"/>
            <a:ext cx="215900" cy="2873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1" name="Oval 10"/>
          <p:cNvSpPr>
            <a:spLocks noChangeArrowheads="1"/>
          </p:cNvSpPr>
          <p:nvPr/>
        </p:nvSpPr>
        <p:spPr bwMode="auto">
          <a:xfrm>
            <a:off x="6653213" y="24923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2" name="Line 12"/>
          <p:cNvSpPr>
            <a:spLocks noChangeShapeType="1"/>
          </p:cNvSpPr>
          <p:nvPr/>
        </p:nvSpPr>
        <p:spPr bwMode="auto">
          <a:xfrm>
            <a:off x="6732588" y="2565400"/>
            <a:ext cx="215900" cy="2873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6" name="Line 15"/>
          <p:cNvSpPr>
            <a:spLocks noChangeShapeType="1"/>
          </p:cNvSpPr>
          <p:nvPr/>
        </p:nvSpPr>
        <p:spPr bwMode="auto">
          <a:xfrm>
            <a:off x="6948488" y="227647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7" name="Oval 17"/>
          <p:cNvSpPr>
            <a:spLocks noChangeArrowheads="1"/>
          </p:cNvSpPr>
          <p:nvPr/>
        </p:nvSpPr>
        <p:spPr bwMode="auto">
          <a:xfrm>
            <a:off x="7092950" y="24923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8" name="Oval 18"/>
          <p:cNvSpPr>
            <a:spLocks noChangeArrowheads="1"/>
          </p:cNvSpPr>
          <p:nvPr/>
        </p:nvSpPr>
        <p:spPr bwMode="auto">
          <a:xfrm>
            <a:off x="7092950" y="191611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9" name="Oval 21"/>
          <p:cNvSpPr>
            <a:spLocks noChangeArrowheads="1"/>
          </p:cNvSpPr>
          <p:nvPr/>
        </p:nvSpPr>
        <p:spPr bwMode="auto">
          <a:xfrm>
            <a:off x="7524750" y="191611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0" name="Oval 22"/>
          <p:cNvSpPr>
            <a:spLocks noChangeArrowheads="1"/>
          </p:cNvSpPr>
          <p:nvPr/>
        </p:nvSpPr>
        <p:spPr bwMode="auto">
          <a:xfrm>
            <a:off x="7524750" y="13414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1" name="Oval 25"/>
          <p:cNvSpPr>
            <a:spLocks noChangeArrowheads="1"/>
          </p:cNvSpPr>
          <p:nvPr/>
        </p:nvSpPr>
        <p:spPr bwMode="auto">
          <a:xfrm flipH="1">
            <a:off x="7740650" y="16287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2" name="Oval 26"/>
          <p:cNvSpPr>
            <a:spLocks noChangeArrowheads="1"/>
          </p:cNvSpPr>
          <p:nvPr/>
        </p:nvSpPr>
        <p:spPr bwMode="auto">
          <a:xfrm flipH="1">
            <a:off x="6659563" y="310038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3" name="Oval 29"/>
          <p:cNvSpPr>
            <a:spLocks noChangeArrowheads="1"/>
          </p:cNvSpPr>
          <p:nvPr/>
        </p:nvSpPr>
        <p:spPr bwMode="auto">
          <a:xfrm flipH="1">
            <a:off x="6443663" y="338931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4" name="Oval 30"/>
          <p:cNvSpPr>
            <a:spLocks noChangeArrowheads="1"/>
          </p:cNvSpPr>
          <p:nvPr/>
        </p:nvSpPr>
        <p:spPr bwMode="auto">
          <a:xfrm flipH="1">
            <a:off x="6011863" y="338931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7" name="Oval 31"/>
          <p:cNvSpPr>
            <a:spLocks noChangeArrowheads="1"/>
          </p:cNvSpPr>
          <p:nvPr/>
        </p:nvSpPr>
        <p:spPr bwMode="auto">
          <a:xfrm>
            <a:off x="6424613" y="27971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8" name="Oval 32"/>
          <p:cNvSpPr>
            <a:spLocks noChangeArrowheads="1"/>
          </p:cNvSpPr>
          <p:nvPr/>
        </p:nvSpPr>
        <p:spPr bwMode="auto">
          <a:xfrm>
            <a:off x="6881813" y="27971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9" name="Oval 33"/>
          <p:cNvSpPr>
            <a:spLocks noChangeArrowheads="1"/>
          </p:cNvSpPr>
          <p:nvPr/>
        </p:nvSpPr>
        <p:spPr bwMode="auto">
          <a:xfrm>
            <a:off x="7308850" y="162877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0" name="Oval 34"/>
          <p:cNvSpPr>
            <a:spLocks noChangeArrowheads="1"/>
          </p:cNvSpPr>
          <p:nvPr/>
        </p:nvSpPr>
        <p:spPr bwMode="auto">
          <a:xfrm>
            <a:off x="6875463" y="2205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1" name="Oval 35"/>
          <p:cNvSpPr>
            <a:spLocks noChangeArrowheads="1"/>
          </p:cNvSpPr>
          <p:nvPr/>
        </p:nvSpPr>
        <p:spPr bwMode="auto">
          <a:xfrm>
            <a:off x="6219825" y="309245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2" name="Oval 36"/>
          <p:cNvSpPr>
            <a:spLocks noChangeArrowheads="1"/>
          </p:cNvSpPr>
          <p:nvPr/>
        </p:nvSpPr>
        <p:spPr bwMode="auto">
          <a:xfrm>
            <a:off x="7308850" y="220503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386" name="角丸四角形吹き出し 112"/>
          <p:cNvSpPr>
            <a:spLocks noChangeArrowheads="1"/>
          </p:cNvSpPr>
          <p:nvPr/>
        </p:nvSpPr>
        <p:spPr bwMode="auto">
          <a:xfrm>
            <a:off x="7308850" y="2668588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87" name="角丸四角形吹き出し 113"/>
          <p:cNvSpPr>
            <a:spLocks noChangeArrowheads="1"/>
          </p:cNvSpPr>
          <p:nvPr/>
        </p:nvSpPr>
        <p:spPr bwMode="auto">
          <a:xfrm>
            <a:off x="6804025" y="3244850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88" name="角丸四角形吹き出し 114"/>
          <p:cNvSpPr>
            <a:spLocks noChangeArrowheads="1"/>
          </p:cNvSpPr>
          <p:nvPr/>
        </p:nvSpPr>
        <p:spPr bwMode="auto">
          <a:xfrm>
            <a:off x="7740650" y="2020888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89" name="角丸四角形吹き出し 115"/>
          <p:cNvSpPr>
            <a:spLocks noChangeArrowheads="1"/>
          </p:cNvSpPr>
          <p:nvPr/>
        </p:nvSpPr>
        <p:spPr bwMode="auto">
          <a:xfrm>
            <a:off x="8172450" y="1444625"/>
            <a:ext cx="431800" cy="400050"/>
          </a:xfrm>
          <a:prstGeom prst="wedgeRoundRectCallout">
            <a:avLst>
              <a:gd name="adj1" fmla="val -110097"/>
              <a:gd name="adj2" fmla="val 164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90" name="角丸四角形吹き出し 116"/>
          <p:cNvSpPr>
            <a:spLocks noChangeArrowheads="1"/>
          </p:cNvSpPr>
          <p:nvPr/>
        </p:nvSpPr>
        <p:spPr bwMode="auto">
          <a:xfrm>
            <a:off x="5364163" y="3100388"/>
            <a:ext cx="431800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91" name="角丸四角形吹き出し 117"/>
          <p:cNvSpPr>
            <a:spLocks noChangeArrowheads="1"/>
          </p:cNvSpPr>
          <p:nvPr/>
        </p:nvSpPr>
        <p:spPr bwMode="auto">
          <a:xfrm>
            <a:off x="6804025" y="939800"/>
            <a:ext cx="431800" cy="401638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92" name="角丸四角形吹き出し 118"/>
          <p:cNvSpPr>
            <a:spLocks noChangeArrowheads="1"/>
          </p:cNvSpPr>
          <p:nvPr/>
        </p:nvSpPr>
        <p:spPr bwMode="auto">
          <a:xfrm>
            <a:off x="6372225" y="1300163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93" name="角丸四角形吹き出し 119"/>
          <p:cNvSpPr>
            <a:spLocks noChangeArrowheads="1"/>
          </p:cNvSpPr>
          <p:nvPr/>
        </p:nvSpPr>
        <p:spPr bwMode="auto">
          <a:xfrm>
            <a:off x="6156325" y="1660525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3394" name="角丸四角形吹き出し 120"/>
          <p:cNvSpPr>
            <a:spLocks noChangeArrowheads="1"/>
          </p:cNvSpPr>
          <p:nvPr/>
        </p:nvSpPr>
        <p:spPr bwMode="auto">
          <a:xfrm>
            <a:off x="5516563" y="2740025"/>
            <a:ext cx="431800" cy="401638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122" name="Text Box 37"/>
          <p:cNvSpPr txBox="1">
            <a:spLocks noChangeArrowheads="1"/>
          </p:cNvSpPr>
          <p:nvPr/>
        </p:nvSpPr>
        <p:spPr bwMode="auto">
          <a:xfrm rot="18228610">
            <a:off x="5796756" y="2164557"/>
            <a:ext cx="642937" cy="463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572893" y="4004692"/>
            <a:ext cx="4319587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Toy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5538"/>
            <a:ext cx="8893175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If any iteration has two children, and the computation time decreases constantly, the amortized computation time will be reduced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Ex)</a:t>
            </a:r>
          </a:p>
          <a:p>
            <a:pPr eaLnBrk="1" hangingPunct="1">
              <a:buNone/>
              <a:defRPr/>
            </a:pPr>
            <a:r>
              <a:rPr lang="en-US" altLang="ja-JP" sz="2400" b="1" u="sng" dirty="0" smtClean="0">
                <a:solidFill>
                  <a:schemeClr val="accent2"/>
                </a:solidFill>
              </a:rPr>
              <a:t>   n + 2(n-1)  + 4(n-2) +…+ 2</a:t>
            </a:r>
            <a:r>
              <a:rPr lang="en-US" altLang="ja-JP" sz="2400" b="1" u="sng" baseline="30000" dirty="0" smtClean="0">
                <a:solidFill>
                  <a:schemeClr val="accent2"/>
                </a:solidFill>
              </a:rPr>
              <a:t>n-1</a:t>
            </a:r>
            <a:r>
              <a:rPr lang="en-US" altLang="ja-JP" sz="2400" u="sng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u="sng" dirty="0" smtClean="0">
                <a:solidFill>
                  <a:schemeClr val="accent2"/>
                </a:solidFill>
              </a:rPr>
              <a:t>2 + 2</a:t>
            </a:r>
            <a:r>
              <a:rPr lang="en-US" altLang="ja-JP" sz="2400" b="1" u="sng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u="sng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u="sng" dirty="0" smtClean="0">
                <a:solidFill>
                  <a:schemeClr val="accent2"/>
                </a:solidFill>
              </a:rPr>
              <a:t>1 </a:t>
            </a:r>
            <a:endParaRPr lang="ja-JP" altLang="en-US" sz="2400" b="1" u="sng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This holds for any polynomial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{Σ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} /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=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O(1)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573143" y="43698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801743" y="43698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725543" y="42936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954143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30343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192143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573143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411343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11343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5637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0209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954143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954143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8779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2589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649343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268343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5731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1921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963543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506343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8873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430143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496943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954143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877943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335143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115943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573143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482655" y="5444555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147568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436493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572383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01275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300093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589018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687635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163693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452618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773995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02888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128893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7855843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566918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27958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699065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6703318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41598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12705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5839718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550793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26345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084316" y="3933056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5652516" y="4293418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6" name="角丸四角形吹き出し 77"/>
          <p:cNvSpPr>
            <a:spLocks noChangeArrowheads="1"/>
          </p:cNvSpPr>
          <p:nvPr/>
        </p:nvSpPr>
        <p:spPr bwMode="auto">
          <a:xfrm>
            <a:off x="7308279" y="4293418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220716" y="4582343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8" name="角丸四角形吹き出し 88"/>
          <p:cNvSpPr>
            <a:spLocks noChangeArrowheads="1"/>
          </p:cNvSpPr>
          <p:nvPr/>
        </p:nvSpPr>
        <p:spPr bwMode="auto">
          <a:xfrm>
            <a:off x="7884541" y="4582343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4788024" y="6269062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5436096" y="6269310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084416" y="6269310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6732240" y="6269310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380312" y="6269310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4" name="四角形吹き出し 83"/>
          <p:cNvSpPr/>
          <p:nvPr/>
        </p:nvSpPr>
        <p:spPr bwMode="auto">
          <a:xfrm>
            <a:off x="5436096" y="2204864"/>
            <a:ext cx="2520280" cy="432048"/>
          </a:xfrm>
          <a:prstGeom prst="wedgeRectCallout">
            <a:avLst>
              <a:gd name="adj1" fmla="val -76161"/>
              <a:gd name="adj2" fmla="val 93222"/>
            </a:avLst>
          </a:prstGeom>
          <a:solidFill>
            <a:schemeClr val="bg1"/>
          </a:solidFill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1" dirty="0" smtClean="0"/>
              <a:t>computation time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5" name="四角形吹き出し 84"/>
          <p:cNvSpPr/>
          <p:nvPr/>
        </p:nvSpPr>
        <p:spPr bwMode="auto">
          <a:xfrm>
            <a:off x="3563888" y="3429000"/>
            <a:ext cx="1584176" cy="432048"/>
          </a:xfrm>
          <a:prstGeom prst="wedgeRectCallout">
            <a:avLst>
              <a:gd name="adj1" fmla="val -82988"/>
              <a:gd name="adj2" fmla="val -36495"/>
            </a:avLst>
          </a:prstGeom>
          <a:solidFill>
            <a:schemeClr val="bg1"/>
          </a:solidFill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b="1" dirty="0" smtClean="0"/>
              <a:t>#iterations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5724128" y="2924944"/>
            <a:ext cx="1032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accent2"/>
                </a:solidFill>
              </a:rPr>
              <a:t>=</a:t>
            </a:r>
            <a:r>
              <a:rPr lang="en-US" altLang="ja-JP" b="1" dirty="0" smtClean="0">
                <a:solidFill>
                  <a:schemeClr val="accent2"/>
                </a:solidFill>
              </a:rPr>
              <a:t> O(1)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939780" y="4004692"/>
            <a:ext cx="3024336" cy="2592388"/>
          </a:xfrm>
          <a:prstGeom prst="cloudCallout">
            <a:avLst>
              <a:gd name="adj1" fmla="val -67693"/>
              <a:gd name="adj2" fmla="val 33128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Analysis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7546"/>
            <a:ext cx="8424863" cy="2159446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This holds for any polynomial of the form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= i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3</a:t>
            </a:r>
            <a:r>
              <a:rPr lang="en-US" altLang="ja-JP" sz="2400" dirty="0" smtClean="0"/>
              <a:t> ,… 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{ Σ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} /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=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O(1)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 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Compare the computation time on adjacent levels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n-(i+1)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poly(i+1)    /   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   =  poly(i+1)   /  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There are constants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α &lt; 1 </a:t>
            </a:r>
            <a:r>
              <a:rPr lang="en-US" altLang="ja-JP" sz="2400" dirty="0" err="1" smtClean="0"/>
              <a:t>s.t</a:t>
            </a:r>
            <a:r>
              <a:rPr lang="en-US" altLang="ja-JP" sz="2400" dirty="0" smtClean="0"/>
              <a:t>. 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poly( i+1)   /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)  &lt; α </a:t>
            </a:r>
            <a:r>
              <a:rPr lang="en-US" altLang="ja-JP" sz="2400" dirty="0" smtClean="0"/>
              <a:t> for any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&gt; 0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7148835" y="43698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377435" y="43698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301235" y="42936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7529835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606035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767835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7148835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987035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987035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81394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5966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7529835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7529835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74536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8346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7225035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844035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71488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7678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539235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6082035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4630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600583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7072635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529835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745363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91083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69163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714883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7058347" y="5444555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723260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601218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6299522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58844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87578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716471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745204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739385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802831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831564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604572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70458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43153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814261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855272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756634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727901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991672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70274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641541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612648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83914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660008" y="3933056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6228208" y="4293418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6" name="角丸四角形吹き出し 77"/>
          <p:cNvSpPr>
            <a:spLocks noChangeArrowheads="1"/>
          </p:cNvSpPr>
          <p:nvPr/>
        </p:nvSpPr>
        <p:spPr bwMode="auto">
          <a:xfrm>
            <a:off x="7883971" y="4293418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796408" y="4582343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8" name="角丸四角形吹き出し 88"/>
          <p:cNvSpPr>
            <a:spLocks noChangeArrowheads="1"/>
          </p:cNvSpPr>
          <p:nvPr/>
        </p:nvSpPr>
        <p:spPr bwMode="auto">
          <a:xfrm>
            <a:off x="8460233" y="4582343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5363716" y="6269062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6011788" y="6269310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660108" y="6269310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7307932" y="6269310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956004" y="6269310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5" name="Rectangle 19"/>
          <p:cNvSpPr>
            <a:spLocks noChangeArrowheads="1"/>
          </p:cNvSpPr>
          <p:nvPr/>
        </p:nvSpPr>
        <p:spPr bwMode="auto">
          <a:xfrm>
            <a:off x="251520" y="5118283"/>
            <a:ext cx="5328592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buNone/>
              <a:defRPr/>
            </a:pPr>
            <a:r>
              <a:rPr lang="en-US" altLang="ja-JP" dirty="0" smtClean="0"/>
              <a:t>If bottom level iteration takes 1 unit time,</a:t>
            </a:r>
          </a:p>
          <a:p>
            <a:pPr eaLnBrk="1" hangingPunct="1">
              <a:buNone/>
              <a:defRPr/>
            </a:pPr>
            <a:r>
              <a:rPr lang="en-US" altLang="ja-JP" dirty="0" smtClean="0"/>
              <a:t>total computation time </a:t>
            </a:r>
            <a:r>
              <a:rPr lang="en-US" altLang="ja-JP" b="1" dirty="0" smtClean="0">
                <a:solidFill>
                  <a:schemeClr val="accent2"/>
                </a:solidFill>
              </a:rPr>
              <a:t>&lt;   2</a:t>
            </a:r>
            <a:r>
              <a:rPr lang="en-US" altLang="ja-JP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b="1" dirty="0" smtClean="0">
                <a:solidFill>
                  <a:schemeClr val="accent2"/>
                </a:solidFill>
              </a:rPr>
              <a:t> ( 1 / (1-α))  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292080" y="4004692"/>
            <a:ext cx="3600400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Generalization of the Toy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Assume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is an arbitrary polynomial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There are constant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δ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α &lt; 1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s.t</a:t>
            </a:r>
            <a:r>
              <a:rPr lang="en-US" altLang="ja-JP" sz="2400" dirty="0" smtClean="0"/>
              <a:t>. 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    poly(i+1)   /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)  &lt; α </a:t>
            </a:r>
            <a:r>
              <a:rPr lang="en-US" altLang="ja-JP" sz="2400" dirty="0" smtClean="0"/>
              <a:t> for any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&gt; δ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When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&lt; δ</a:t>
            </a:r>
            <a:r>
              <a:rPr lang="en-US" altLang="ja-JP" sz="2400" dirty="0" smtClean="0"/>
              <a:t>,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is constant, thus any iteration on level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below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δ</a:t>
            </a:r>
            <a:r>
              <a:rPr lang="en-US" altLang="ja-JP" sz="2400" dirty="0" smtClean="0"/>
              <a:t> takes constant time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For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≥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δ</a:t>
            </a:r>
            <a:r>
              <a:rPr lang="en-US" altLang="ja-JP" sz="2400" dirty="0" smtClean="0"/>
              <a:t> ,</a:t>
            </a:r>
          </a:p>
          <a:p>
            <a:pPr eaLnBrk="1" hangingPunct="1">
              <a:buNone/>
              <a:defRPr/>
            </a:pP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{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≥δ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} /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n(n-δ)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>
                <a:solidFill>
                  <a:schemeClr val="accent2"/>
                </a:solidFill>
              </a:rPr>
              <a:t>=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O(1)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861175" y="43698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089775" y="43698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013575" y="42936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7242175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318375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480175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861175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699375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699375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8517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3089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7242175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7242175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71659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5469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937375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556375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8611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4801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251575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794375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1753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7181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784975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242175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71659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6231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4039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8611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770687" y="5444555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435600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72452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6011862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30078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58812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87705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716438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451725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74065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802798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316912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41692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14387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85495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567612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727868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699135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704012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41508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612775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83882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55148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372348" y="3933056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5940548" y="4293418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6" name="角丸四角形吹き出し 77"/>
          <p:cNvSpPr>
            <a:spLocks noChangeArrowheads="1"/>
          </p:cNvSpPr>
          <p:nvPr/>
        </p:nvSpPr>
        <p:spPr bwMode="auto">
          <a:xfrm>
            <a:off x="7596311" y="4293418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508748" y="4582343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8" name="角丸四角形吹き出し 88"/>
          <p:cNvSpPr>
            <a:spLocks noChangeArrowheads="1"/>
          </p:cNvSpPr>
          <p:nvPr/>
        </p:nvSpPr>
        <p:spPr bwMode="auto">
          <a:xfrm>
            <a:off x="8172573" y="4582343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5076056" y="6269062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5724128" y="6269310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372448" y="6269310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7020272" y="6269310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668344" y="6269310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4" name="Rectangle 19"/>
          <p:cNvSpPr>
            <a:spLocks noChangeArrowheads="1"/>
          </p:cNvSpPr>
          <p:nvPr/>
        </p:nvSpPr>
        <p:spPr bwMode="auto">
          <a:xfrm>
            <a:off x="323528" y="5262299"/>
            <a:ext cx="446449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buNone/>
              <a:defRPr/>
            </a:pPr>
            <a:r>
              <a:rPr lang="en-US" altLang="ja-JP" dirty="0" smtClean="0"/>
              <a:t>Therefore, amortized computation </a:t>
            </a:r>
          </a:p>
          <a:p>
            <a:pPr eaLnBrk="1" hangingPunct="1">
              <a:buNone/>
              <a:defRPr/>
            </a:pPr>
            <a:r>
              <a:rPr lang="en-US" altLang="ja-JP" dirty="0" smtClean="0"/>
              <a:t>time for one iteration is </a:t>
            </a:r>
            <a:r>
              <a:rPr lang="en-US" altLang="ja-JP" b="1" dirty="0" smtClean="0">
                <a:solidFill>
                  <a:schemeClr val="accent2"/>
                </a:solidFill>
              </a:rPr>
              <a:t>O(1)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292080" y="4004692"/>
            <a:ext cx="3600400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More Than Two 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424863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Consider cases that an iteration may generate more than two recursive calls (so, iterations have three or more children)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be the number of iterations in level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computation time on level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is bounded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Σ N(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Compare adjacent levels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N(i+1) poly(i+1)   /  N(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≤  poly(i+1)   /  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861173" y="4437112"/>
            <a:ext cx="519138" cy="23750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7236296" y="4437112"/>
            <a:ext cx="144016" cy="21602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6876256" y="4653136"/>
            <a:ext cx="365919" cy="326281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876256" y="4653136"/>
            <a:ext cx="823119" cy="326281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480175" y="46746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861175" y="4674617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52320" y="4437112"/>
            <a:ext cx="576064" cy="216024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956376" y="458112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7242175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7242175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71659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5469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937375" y="4979417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556375" y="4979417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8611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4801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251575" y="497941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794375" y="4979417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1753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718175" y="52080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784975" y="45984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164288" y="458112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71659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6231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4039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861175" y="490321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770687" y="5444555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435600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72452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6011862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30078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588125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87705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716438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451725" y="594938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740650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8027987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316912" y="594938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41692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14387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85495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567612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727868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699135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704012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41508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6127750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838825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551487" y="573348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660232" y="4005064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5940548" y="4293418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508748" y="4582343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5076056" y="6269062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5724128" y="6269310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372448" y="6269310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7020272" y="6269310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668344" y="6269310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4" name="Line 12"/>
          <p:cNvSpPr>
            <a:spLocks noChangeShapeType="1"/>
          </p:cNvSpPr>
          <p:nvPr/>
        </p:nvSpPr>
        <p:spPr bwMode="auto">
          <a:xfrm>
            <a:off x="7380312" y="4437112"/>
            <a:ext cx="308992" cy="23279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5" name="Text Box 37"/>
          <p:cNvSpPr txBox="1">
            <a:spLocks noChangeArrowheads="1"/>
          </p:cNvSpPr>
          <p:nvPr/>
        </p:nvSpPr>
        <p:spPr bwMode="auto">
          <a:xfrm>
            <a:off x="8028384" y="4725144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596336" y="4581128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308304" y="4365104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6" name="Rectangle 19"/>
          <p:cNvSpPr>
            <a:spLocks noChangeArrowheads="1"/>
          </p:cNvSpPr>
          <p:nvPr/>
        </p:nvSpPr>
        <p:spPr bwMode="auto">
          <a:xfrm>
            <a:off x="395536" y="5157192"/>
            <a:ext cx="4464496" cy="120032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1" hangingPunct="1">
              <a:buNone/>
              <a:defRPr/>
            </a:pPr>
            <a:r>
              <a:rPr lang="en-US" altLang="ja-JP" dirty="0" smtClean="0"/>
              <a:t>Thus, in the same way, we can show amortized computation </a:t>
            </a:r>
          </a:p>
          <a:p>
            <a:pPr eaLnBrk="1" hangingPunct="1">
              <a:buNone/>
              <a:defRPr/>
            </a:pPr>
            <a:r>
              <a:rPr lang="en-US" altLang="ja-JP" dirty="0" smtClean="0"/>
              <a:t>    time for one iteration is </a:t>
            </a:r>
            <a:r>
              <a:rPr lang="en-US" altLang="ja-JP" b="1" dirty="0" smtClean="0">
                <a:solidFill>
                  <a:schemeClr val="accent2"/>
                </a:solidFill>
              </a:rPr>
              <a:t>O(1)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364088" y="2348508"/>
            <a:ext cx="3600400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Application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You may think this is too much trivial to enumeration algorithms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However, surprisingly, there are applications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Consider the enumeration of 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elimination orderings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Elimination ordering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for given a structure (graph, set, etc.)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a way of removing its elements one by one until the structure will be empty, with keeping a given property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933183" y="27136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161783" y="27136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085583" y="26374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7314183" y="301843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390383" y="30184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552183" y="30184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933183" y="301843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771383" y="33232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771383" y="332323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9237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3809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7314183" y="332323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7314183" y="33232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72379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6189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7009383" y="332323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628383" y="33232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9331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5521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323583" y="33232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866383" y="332323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2473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7901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856983" y="29422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314183" y="29422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72379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6951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4759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9331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842695" y="3788371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507608" y="4293196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796533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6083870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372795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660133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949058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7236395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523733" y="4293196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812658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8099995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388920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488933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215883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926958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639620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7350695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7063358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776020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487095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6199758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910833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623495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444356" y="2276872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6012556" y="2637234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6" name="角丸四角形吹き出し 77"/>
          <p:cNvSpPr>
            <a:spLocks noChangeArrowheads="1"/>
          </p:cNvSpPr>
          <p:nvPr/>
        </p:nvSpPr>
        <p:spPr bwMode="auto">
          <a:xfrm>
            <a:off x="7668319" y="2637234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580756" y="2926159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8" name="角丸四角形吹き出し 88"/>
          <p:cNvSpPr>
            <a:spLocks noChangeArrowheads="1"/>
          </p:cNvSpPr>
          <p:nvPr/>
        </p:nvSpPr>
        <p:spPr bwMode="auto">
          <a:xfrm>
            <a:off x="8244581" y="2926159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5148064" y="4612878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5796136" y="4613126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444456" y="4613126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7092280" y="4613126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740352" y="4613126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  Better Analysis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Elimination Ordering for Connectivity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1655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Ex)   </a:t>
            </a:r>
            <a:r>
              <a:rPr lang="en-US" altLang="ja-JP" sz="2400" dirty="0" smtClean="0"/>
              <a:t>For given a connected graph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G=(V,E)</a:t>
            </a:r>
            <a:r>
              <a:rPr lang="en-US" altLang="ja-JP" sz="2400" dirty="0" smtClean="0"/>
              <a:t>, remove vertices one by one with keeping the connectivity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can enumerate this elimination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ordering by simple backtracking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Each iteration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87" name="Line 7"/>
          <p:cNvSpPr>
            <a:spLocks noChangeShapeType="1"/>
          </p:cNvSpPr>
          <p:nvPr/>
        </p:nvSpPr>
        <p:spPr bwMode="auto">
          <a:xfrm flipV="1">
            <a:off x="7564313" y="3572024"/>
            <a:ext cx="1223963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" name="Line 8"/>
          <p:cNvSpPr>
            <a:spLocks noChangeShapeType="1"/>
          </p:cNvSpPr>
          <p:nvPr/>
        </p:nvSpPr>
        <p:spPr bwMode="auto">
          <a:xfrm flipH="1">
            <a:off x="6340351" y="2636987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" name="Line 9"/>
          <p:cNvSpPr>
            <a:spLocks noChangeShapeType="1"/>
          </p:cNvSpPr>
          <p:nvPr/>
        </p:nvSpPr>
        <p:spPr bwMode="auto">
          <a:xfrm>
            <a:off x="8050088" y="3246587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0" name="Line 10"/>
          <p:cNvSpPr>
            <a:spLocks noChangeShapeType="1"/>
          </p:cNvSpPr>
          <p:nvPr/>
        </p:nvSpPr>
        <p:spPr bwMode="auto">
          <a:xfrm>
            <a:off x="7821488" y="2636987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" name="Line 11"/>
          <p:cNvSpPr>
            <a:spLocks noChangeShapeType="1"/>
          </p:cNvSpPr>
          <p:nvPr/>
        </p:nvSpPr>
        <p:spPr bwMode="auto">
          <a:xfrm flipV="1">
            <a:off x="6372101" y="3322787"/>
            <a:ext cx="534987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" name="Line 12"/>
          <p:cNvSpPr>
            <a:spLocks noChangeShapeType="1"/>
          </p:cNvSpPr>
          <p:nvPr/>
        </p:nvSpPr>
        <p:spPr bwMode="auto">
          <a:xfrm>
            <a:off x="6195888" y="2492524"/>
            <a:ext cx="7127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" name="Line 13"/>
          <p:cNvSpPr>
            <a:spLocks noChangeShapeType="1"/>
          </p:cNvSpPr>
          <p:nvPr/>
        </p:nvSpPr>
        <p:spPr bwMode="auto">
          <a:xfrm flipV="1">
            <a:off x="7821488" y="2255987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" name="Line 14"/>
          <p:cNvSpPr>
            <a:spLocks noChangeShapeType="1"/>
          </p:cNvSpPr>
          <p:nvPr/>
        </p:nvSpPr>
        <p:spPr bwMode="auto">
          <a:xfrm flipH="1">
            <a:off x="5908551" y="2636987"/>
            <a:ext cx="11509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" name="Line 15"/>
          <p:cNvSpPr>
            <a:spLocks noChangeShapeType="1"/>
          </p:cNvSpPr>
          <p:nvPr/>
        </p:nvSpPr>
        <p:spPr bwMode="auto">
          <a:xfrm>
            <a:off x="5979988" y="3140224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" name="Line 16"/>
          <p:cNvSpPr>
            <a:spLocks noChangeShapeType="1"/>
          </p:cNvSpPr>
          <p:nvPr/>
        </p:nvSpPr>
        <p:spPr bwMode="auto">
          <a:xfrm flipH="1">
            <a:off x="7516688" y="2636987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" name="Line 17"/>
          <p:cNvSpPr>
            <a:spLocks noChangeShapeType="1"/>
          </p:cNvSpPr>
          <p:nvPr/>
        </p:nvSpPr>
        <p:spPr bwMode="auto">
          <a:xfrm>
            <a:off x="5908551" y="3140224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" name="Line 18"/>
          <p:cNvSpPr>
            <a:spLocks noChangeShapeType="1"/>
          </p:cNvSpPr>
          <p:nvPr/>
        </p:nvSpPr>
        <p:spPr bwMode="auto">
          <a:xfrm flipH="1" flipV="1">
            <a:off x="6195888" y="2419499"/>
            <a:ext cx="144463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" name="Line 19"/>
          <p:cNvSpPr>
            <a:spLocks noChangeShapeType="1"/>
          </p:cNvSpPr>
          <p:nvPr/>
        </p:nvSpPr>
        <p:spPr bwMode="auto">
          <a:xfrm flipV="1">
            <a:off x="7516688" y="3246587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20"/>
          <p:cNvSpPr>
            <a:spLocks noChangeShapeType="1"/>
          </p:cNvSpPr>
          <p:nvPr/>
        </p:nvSpPr>
        <p:spPr bwMode="auto">
          <a:xfrm>
            <a:off x="6907088" y="3322787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21"/>
          <p:cNvSpPr>
            <a:spLocks noChangeShapeType="1"/>
          </p:cNvSpPr>
          <p:nvPr/>
        </p:nvSpPr>
        <p:spPr bwMode="auto">
          <a:xfrm flipH="1">
            <a:off x="6907088" y="2636987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22"/>
          <p:cNvSpPr>
            <a:spLocks noChangeShapeType="1"/>
          </p:cNvSpPr>
          <p:nvPr/>
        </p:nvSpPr>
        <p:spPr bwMode="auto">
          <a:xfrm>
            <a:off x="6195888" y="2492524"/>
            <a:ext cx="906463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23"/>
          <p:cNvSpPr>
            <a:spLocks noChangeShapeType="1"/>
          </p:cNvSpPr>
          <p:nvPr/>
        </p:nvSpPr>
        <p:spPr bwMode="auto">
          <a:xfrm>
            <a:off x="7821488" y="2636987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" name="Oval 24"/>
          <p:cNvSpPr>
            <a:spLocks noChangeArrowheads="1"/>
          </p:cNvSpPr>
          <p:nvPr/>
        </p:nvSpPr>
        <p:spPr bwMode="auto">
          <a:xfrm>
            <a:off x="7669088" y="24845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05" name="Line 25"/>
          <p:cNvSpPr>
            <a:spLocks noChangeShapeType="1"/>
          </p:cNvSpPr>
          <p:nvPr/>
        </p:nvSpPr>
        <p:spPr bwMode="auto">
          <a:xfrm flipH="1">
            <a:off x="5916488" y="2544912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26"/>
          <p:cNvSpPr>
            <a:spLocks noChangeShapeType="1"/>
          </p:cNvSpPr>
          <p:nvPr/>
        </p:nvSpPr>
        <p:spPr bwMode="auto">
          <a:xfrm flipV="1">
            <a:off x="8748588" y="2852887"/>
            <a:ext cx="71438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27"/>
          <p:cNvSpPr>
            <a:spLocks noChangeShapeType="1"/>
          </p:cNvSpPr>
          <p:nvPr/>
        </p:nvSpPr>
        <p:spPr bwMode="auto">
          <a:xfrm flipV="1">
            <a:off x="8027863" y="2852887"/>
            <a:ext cx="7921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28"/>
          <p:cNvSpPr>
            <a:spLocks noChangeShapeType="1"/>
          </p:cNvSpPr>
          <p:nvPr/>
        </p:nvSpPr>
        <p:spPr bwMode="auto">
          <a:xfrm flipH="1" flipV="1">
            <a:off x="8459663" y="2276624"/>
            <a:ext cx="360363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29"/>
          <p:cNvSpPr>
            <a:spLocks noChangeShapeType="1"/>
          </p:cNvSpPr>
          <p:nvPr/>
        </p:nvSpPr>
        <p:spPr bwMode="auto">
          <a:xfrm flipH="1" flipV="1">
            <a:off x="7451601" y="1987699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" name="Line 30"/>
          <p:cNvSpPr>
            <a:spLocks noChangeShapeType="1"/>
          </p:cNvSpPr>
          <p:nvPr/>
        </p:nvSpPr>
        <p:spPr bwMode="auto">
          <a:xfrm flipH="1">
            <a:off x="6227638" y="1987699"/>
            <a:ext cx="12239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1" name="Line 31"/>
          <p:cNvSpPr>
            <a:spLocks noChangeShapeType="1"/>
          </p:cNvSpPr>
          <p:nvPr/>
        </p:nvSpPr>
        <p:spPr bwMode="auto">
          <a:xfrm flipH="1">
            <a:off x="7092826" y="1987699"/>
            <a:ext cx="358775" cy="649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" name="Line 32"/>
          <p:cNvSpPr>
            <a:spLocks noChangeShapeType="1"/>
          </p:cNvSpPr>
          <p:nvPr/>
        </p:nvSpPr>
        <p:spPr bwMode="auto">
          <a:xfrm flipH="1">
            <a:off x="8027863" y="2276624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" name="Freeform 33"/>
          <p:cNvSpPr>
            <a:spLocks/>
          </p:cNvSpPr>
          <p:nvPr/>
        </p:nvSpPr>
        <p:spPr bwMode="auto">
          <a:xfrm>
            <a:off x="6372101" y="3572024"/>
            <a:ext cx="2376487" cy="504825"/>
          </a:xfrm>
          <a:custGeom>
            <a:avLst/>
            <a:gdLst>
              <a:gd name="T0" fmla="*/ 0 w 1497"/>
              <a:gd name="T1" fmla="*/ 229333436 h 318"/>
              <a:gd name="T2" fmla="*/ 1144150720 w 1497"/>
              <a:gd name="T3" fmla="*/ 688003384 h 318"/>
              <a:gd name="T4" fmla="*/ 2147483647 w 1497"/>
              <a:gd name="T5" fmla="*/ 688003384 h 318"/>
              <a:gd name="T6" fmla="*/ 214748364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14" name="Oval 34"/>
          <p:cNvSpPr>
            <a:spLocks noChangeArrowheads="1"/>
          </p:cNvSpPr>
          <p:nvPr/>
        </p:nvSpPr>
        <p:spPr bwMode="auto">
          <a:xfrm>
            <a:off x="6907088" y="24845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5" name="Oval 35"/>
          <p:cNvSpPr>
            <a:spLocks noChangeArrowheads="1"/>
          </p:cNvSpPr>
          <p:nvPr/>
        </p:nvSpPr>
        <p:spPr bwMode="auto">
          <a:xfrm>
            <a:off x="7364288" y="348312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6" name="Oval 36"/>
          <p:cNvSpPr>
            <a:spLocks noChangeArrowheads="1"/>
          </p:cNvSpPr>
          <p:nvPr/>
        </p:nvSpPr>
        <p:spPr bwMode="auto">
          <a:xfrm>
            <a:off x="6754688" y="31703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7" name="Oval 37"/>
          <p:cNvSpPr>
            <a:spLocks noChangeArrowheads="1"/>
          </p:cNvSpPr>
          <p:nvPr/>
        </p:nvSpPr>
        <p:spPr bwMode="auto">
          <a:xfrm>
            <a:off x="7897688" y="30941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8" name="Oval 38"/>
          <p:cNvSpPr>
            <a:spLocks noChangeArrowheads="1"/>
          </p:cNvSpPr>
          <p:nvPr/>
        </p:nvSpPr>
        <p:spPr bwMode="auto">
          <a:xfrm>
            <a:off x="5764088" y="29417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9" name="Oval 39"/>
          <p:cNvSpPr>
            <a:spLocks noChangeArrowheads="1"/>
          </p:cNvSpPr>
          <p:nvPr/>
        </p:nvSpPr>
        <p:spPr bwMode="auto">
          <a:xfrm>
            <a:off x="8659688" y="2708424"/>
            <a:ext cx="304800" cy="293688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0" name="Oval 40"/>
          <p:cNvSpPr>
            <a:spLocks noChangeArrowheads="1"/>
          </p:cNvSpPr>
          <p:nvPr/>
        </p:nvSpPr>
        <p:spPr bwMode="auto">
          <a:xfrm>
            <a:off x="6084763" y="23321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1" name="Oval 41"/>
          <p:cNvSpPr>
            <a:spLocks noChangeArrowheads="1"/>
          </p:cNvSpPr>
          <p:nvPr/>
        </p:nvSpPr>
        <p:spPr bwMode="auto">
          <a:xfrm>
            <a:off x="7308726" y="184482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2" name="Oval 42"/>
          <p:cNvSpPr>
            <a:spLocks noChangeArrowheads="1"/>
          </p:cNvSpPr>
          <p:nvPr/>
        </p:nvSpPr>
        <p:spPr bwMode="auto">
          <a:xfrm>
            <a:off x="8299326" y="21162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3" name="Oval 43"/>
          <p:cNvSpPr>
            <a:spLocks noChangeArrowheads="1"/>
          </p:cNvSpPr>
          <p:nvPr/>
        </p:nvSpPr>
        <p:spPr bwMode="auto">
          <a:xfrm>
            <a:off x="8604126" y="34116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4" name="Oval 44"/>
          <p:cNvSpPr>
            <a:spLocks noChangeArrowheads="1"/>
          </p:cNvSpPr>
          <p:nvPr/>
        </p:nvSpPr>
        <p:spPr bwMode="auto">
          <a:xfrm>
            <a:off x="6211763" y="3556149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611560" y="5013176"/>
            <a:ext cx="6480720" cy="158417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/>
              <a:t>(</a:t>
            </a:r>
            <a:r>
              <a:rPr lang="en-US" altLang="ja-JP" b="1" dirty="0">
                <a:solidFill>
                  <a:schemeClr val="accent2"/>
                </a:solidFill>
              </a:rPr>
              <a:t>G</a:t>
            </a:r>
            <a:r>
              <a:rPr lang="en-US" altLang="ja-JP" dirty="0"/>
              <a:t>, </a:t>
            </a:r>
            <a:r>
              <a:rPr lang="en-US" altLang="ja-JP" b="1" dirty="0">
                <a:solidFill>
                  <a:schemeClr val="accent2"/>
                </a:solidFill>
              </a:rPr>
              <a:t>X</a:t>
            </a:r>
            <a:r>
              <a:rPr lang="en-US" altLang="ja-JP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en-US" altLang="ja-JP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chemeClr val="accent2"/>
                </a:solidFill>
              </a:rPr>
              <a:t>G</a:t>
            </a:r>
            <a:r>
              <a:rPr lang="en-US" altLang="ja-JP" dirty="0"/>
              <a:t> is empty </a:t>
            </a:r>
            <a:r>
              <a:rPr lang="en-US" altLang="ja-JP" b="1" dirty="0"/>
              <a:t>then output</a:t>
            </a:r>
            <a:r>
              <a:rPr lang="en-US" altLang="ja-JP" dirty="0"/>
              <a:t> </a:t>
            </a:r>
            <a:r>
              <a:rPr lang="en-US" altLang="ja-JP" b="1" dirty="0">
                <a:solidFill>
                  <a:schemeClr val="accent2"/>
                </a:solidFill>
              </a:rPr>
              <a:t>X</a:t>
            </a:r>
            <a:endParaRPr lang="en-US" altLang="ja-JP" dirty="0"/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for</a:t>
            </a:r>
            <a:r>
              <a:rPr lang="en-US" altLang="ja-JP" dirty="0" smtClean="0"/>
              <a:t> </a:t>
            </a:r>
            <a:r>
              <a:rPr lang="en-US" altLang="ja-JP" dirty="0"/>
              <a:t>each vertex </a:t>
            </a:r>
            <a:r>
              <a:rPr lang="en-US" altLang="ja-JP" b="1" dirty="0">
                <a:solidFill>
                  <a:schemeClr val="accent2"/>
                </a:solidFill>
              </a:rPr>
              <a:t>v</a:t>
            </a:r>
            <a:r>
              <a:rPr lang="en-US" altLang="ja-JP" dirty="0"/>
              <a:t> </a:t>
            </a:r>
            <a:r>
              <a:rPr lang="en-US" altLang="ja-JP" dirty="0" smtClean="0"/>
              <a:t>in </a:t>
            </a:r>
            <a:r>
              <a:rPr lang="en-US" altLang="ja-JP" b="1" dirty="0" smtClean="0">
                <a:solidFill>
                  <a:schemeClr val="accent2"/>
                </a:solidFill>
              </a:rPr>
              <a:t>G</a:t>
            </a:r>
            <a:r>
              <a:rPr lang="en-US" altLang="ja-JP" dirty="0" smtClean="0"/>
              <a:t>,</a:t>
            </a:r>
            <a:endParaRPr lang="en-US" altLang="ja-JP" dirty="0"/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    </a:t>
            </a:r>
            <a:r>
              <a:rPr lang="en-US" altLang="ja-JP" b="1" dirty="0"/>
              <a:t>if</a:t>
            </a:r>
            <a:r>
              <a:rPr lang="en-US" altLang="ja-JP" dirty="0"/>
              <a:t> </a:t>
            </a:r>
            <a:r>
              <a:rPr lang="en-US" altLang="ja-JP" b="1" dirty="0">
                <a:solidFill>
                  <a:schemeClr val="accent2"/>
                </a:solidFill>
              </a:rPr>
              <a:t>G-v</a:t>
            </a:r>
            <a:r>
              <a:rPr lang="en-US" altLang="ja-JP" dirty="0"/>
              <a:t> is connected </a:t>
            </a:r>
            <a:r>
              <a:rPr lang="en-US" altLang="ja-JP" b="1" dirty="0"/>
              <a:t>then</a:t>
            </a:r>
            <a:r>
              <a:rPr lang="en-US" altLang="ja-JP" dirty="0"/>
              <a:t> </a:t>
            </a:r>
            <a:r>
              <a:rPr lang="en-US" altLang="ja-JP" b="1" dirty="0"/>
              <a:t>call</a:t>
            </a:r>
            <a:r>
              <a:rPr lang="en-US" altLang="ja-JP" dirty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>
                <a:solidFill>
                  <a:schemeClr val="accent2"/>
                </a:solidFill>
              </a:rPr>
              <a:t>G-v</a:t>
            </a:r>
            <a:r>
              <a:rPr lang="en-US" altLang="ja-JP" dirty="0"/>
              <a:t>, </a:t>
            </a:r>
            <a:r>
              <a:rPr lang="en-US" altLang="ja-JP" b="1" dirty="0" err="1">
                <a:solidFill>
                  <a:schemeClr val="accent2"/>
                </a:solidFill>
              </a:rPr>
              <a:t>X+v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20272" y="692696"/>
            <a:ext cx="1996059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…unpublished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Necessary Condition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1655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  <a:r>
              <a:rPr lang="en-US" altLang="ja-JP" sz="2400" dirty="0" smtClean="0"/>
              <a:t>For any connected graph, there are at least two vertices whose removals are connected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Each (internal) iteration has at least two children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</a:t>
            </a:r>
            <a:r>
              <a:rPr lang="en-US" altLang="ja-JP" sz="2400" dirty="0" smtClean="0"/>
              <a:t>Computation time on an iteration in level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O(i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 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Amortized computation time of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  and iteration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87" name="Line 7"/>
          <p:cNvSpPr>
            <a:spLocks noChangeShapeType="1"/>
          </p:cNvSpPr>
          <p:nvPr/>
        </p:nvSpPr>
        <p:spPr bwMode="auto">
          <a:xfrm flipV="1">
            <a:off x="7167909" y="5159945"/>
            <a:ext cx="1223963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" name="Line 8"/>
          <p:cNvSpPr>
            <a:spLocks noChangeShapeType="1"/>
          </p:cNvSpPr>
          <p:nvPr/>
        </p:nvSpPr>
        <p:spPr bwMode="auto">
          <a:xfrm flipH="1">
            <a:off x="5943947" y="4224908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" name="Line 9"/>
          <p:cNvSpPr>
            <a:spLocks noChangeShapeType="1"/>
          </p:cNvSpPr>
          <p:nvPr/>
        </p:nvSpPr>
        <p:spPr bwMode="auto">
          <a:xfrm>
            <a:off x="7653684" y="4834508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0" name="Line 10"/>
          <p:cNvSpPr>
            <a:spLocks noChangeShapeType="1"/>
          </p:cNvSpPr>
          <p:nvPr/>
        </p:nvSpPr>
        <p:spPr bwMode="auto">
          <a:xfrm>
            <a:off x="7425084" y="4224908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1" name="Line 11"/>
          <p:cNvSpPr>
            <a:spLocks noChangeShapeType="1"/>
          </p:cNvSpPr>
          <p:nvPr/>
        </p:nvSpPr>
        <p:spPr bwMode="auto">
          <a:xfrm flipV="1">
            <a:off x="5975697" y="4910708"/>
            <a:ext cx="534987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" name="Line 12"/>
          <p:cNvSpPr>
            <a:spLocks noChangeShapeType="1"/>
          </p:cNvSpPr>
          <p:nvPr/>
        </p:nvSpPr>
        <p:spPr bwMode="auto">
          <a:xfrm>
            <a:off x="5799484" y="4080445"/>
            <a:ext cx="7127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" name="Line 13"/>
          <p:cNvSpPr>
            <a:spLocks noChangeShapeType="1"/>
          </p:cNvSpPr>
          <p:nvPr/>
        </p:nvSpPr>
        <p:spPr bwMode="auto">
          <a:xfrm flipV="1">
            <a:off x="7425084" y="384390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4" name="Line 14"/>
          <p:cNvSpPr>
            <a:spLocks noChangeShapeType="1"/>
          </p:cNvSpPr>
          <p:nvPr/>
        </p:nvSpPr>
        <p:spPr bwMode="auto">
          <a:xfrm flipH="1">
            <a:off x="5512147" y="4224908"/>
            <a:ext cx="11509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5" name="Line 15"/>
          <p:cNvSpPr>
            <a:spLocks noChangeShapeType="1"/>
          </p:cNvSpPr>
          <p:nvPr/>
        </p:nvSpPr>
        <p:spPr bwMode="auto">
          <a:xfrm>
            <a:off x="5583584" y="4728145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6" name="Line 16"/>
          <p:cNvSpPr>
            <a:spLocks noChangeShapeType="1"/>
          </p:cNvSpPr>
          <p:nvPr/>
        </p:nvSpPr>
        <p:spPr bwMode="auto">
          <a:xfrm flipH="1">
            <a:off x="7120284" y="4224908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" name="Line 17"/>
          <p:cNvSpPr>
            <a:spLocks noChangeShapeType="1"/>
          </p:cNvSpPr>
          <p:nvPr/>
        </p:nvSpPr>
        <p:spPr bwMode="auto">
          <a:xfrm>
            <a:off x="5512147" y="4728145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" name="Line 18"/>
          <p:cNvSpPr>
            <a:spLocks noChangeShapeType="1"/>
          </p:cNvSpPr>
          <p:nvPr/>
        </p:nvSpPr>
        <p:spPr bwMode="auto">
          <a:xfrm flipH="1" flipV="1">
            <a:off x="5799484" y="4007420"/>
            <a:ext cx="144463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9" name="Line 19"/>
          <p:cNvSpPr>
            <a:spLocks noChangeShapeType="1"/>
          </p:cNvSpPr>
          <p:nvPr/>
        </p:nvSpPr>
        <p:spPr bwMode="auto">
          <a:xfrm flipV="1">
            <a:off x="7120284" y="483450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20"/>
          <p:cNvSpPr>
            <a:spLocks noChangeShapeType="1"/>
          </p:cNvSpPr>
          <p:nvPr/>
        </p:nvSpPr>
        <p:spPr bwMode="auto">
          <a:xfrm>
            <a:off x="6510684" y="4910708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21"/>
          <p:cNvSpPr>
            <a:spLocks noChangeShapeType="1"/>
          </p:cNvSpPr>
          <p:nvPr/>
        </p:nvSpPr>
        <p:spPr bwMode="auto">
          <a:xfrm flipH="1">
            <a:off x="6510684" y="4224908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22"/>
          <p:cNvSpPr>
            <a:spLocks noChangeShapeType="1"/>
          </p:cNvSpPr>
          <p:nvPr/>
        </p:nvSpPr>
        <p:spPr bwMode="auto">
          <a:xfrm>
            <a:off x="5799484" y="4080445"/>
            <a:ext cx="906463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23"/>
          <p:cNvSpPr>
            <a:spLocks noChangeShapeType="1"/>
          </p:cNvSpPr>
          <p:nvPr/>
        </p:nvSpPr>
        <p:spPr bwMode="auto">
          <a:xfrm>
            <a:off x="7425084" y="4224908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" name="Oval 24"/>
          <p:cNvSpPr>
            <a:spLocks noChangeArrowheads="1"/>
          </p:cNvSpPr>
          <p:nvPr/>
        </p:nvSpPr>
        <p:spPr bwMode="auto">
          <a:xfrm>
            <a:off x="7272684" y="40725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05" name="Line 25"/>
          <p:cNvSpPr>
            <a:spLocks noChangeShapeType="1"/>
          </p:cNvSpPr>
          <p:nvPr/>
        </p:nvSpPr>
        <p:spPr bwMode="auto">
          <a:xfrm flipH="1">
            <a:off x="5520084" y="4132833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26"/>
          <p:cNvSpPr>
            <a:spLocks noChangeShapeType="1"/>
          </p:cNvSpPr>
          <p:nvPr/>
        </p:nvSpPr>
        <p:spPr bwMode="auto">
          <a:xfrm flipV="1">
            <a:off x="8352184" y="4440808"/>
            <a:ext cx="71438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27"/>
          <p:cNvSpPr>
            <a:spLocks noChangeShapeType="1"/>
          </p:cNvSpPr>
          <p:nvPr/>
        </p:nvSpPr>
        <p:spPr bwMode="auto">
          <a:xfrm flipV="1">
            <a:off x="7631459" y="4440808"/>
            <a:ext cx="7921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28"/>
          <p:cNvSpPr>
            <a:spLocks noChangeShapeType="1"/>
          </p:cNvSpPr>
          <p:nvPr/>
        </p:nvSpPr>
        <p:spPr bwMode="auto">
          <a:xfrm flipH="1" flipV="1">
            <a:off x="8063259" y="3864545"/>
            <a:ext cx="360363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29"/>
          <p:cNvSpPr>
            <a:spLocks noChangeShapeType="1"/>
          </p:cNvSpPr>
          <p:nvPr/>
        </p:nvSpPr>
        <p:spPr bwMode="auto">
          <a:xfrm flipH="1" flipV="1">
            <a:off x="7055197" y="3575620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" name="Line 30"/>
          <p:cNvSpPr>
            <a:spLocks noChangeShapeType="1"/>
          </p:cNvSpPr>
          <p:nvPr/>
        </p:nvSpPr>
        <p:spPr bwMode="auto">
          <a:xfrm flipH="1">
            <a:off x="5831234" y="3575620"/>
            <a:ext cx="12239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1" name="Line 31"/>
          <p:cNvSpPr>
            <a:spLocks noChangeShapeType="1"/>
          </p:cNvSpPr>
          <p:nvPr/>
        </p:nvSpPr>
        <p:spPr bwMode="auto">
          <a:xfrm flipH="1">
            <a:off x="6696422" y="3575620"/>
            <a:ext cx="358775" cy="649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" name="Line 32"/>
          <p:cNvSpPr>
            <a:spLocks noChangeShapeType="1"/>
          </p:cNvSpPr>
          <p:nvPr/>
        </p:nvSpPr>
        <p:spPr bwMode="auto">
          <a:xfrm flipH="1">
            <a:off x="7631459" y="3864545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" name="Freeform 33"/>
          <p:cNvSpPr>
            <a:spLocks/>
          </p:cNvSpPr>
          <p:nvPr/>
        </p:nvSpPr>
        <p:spPr bwMode="auto">
          <a:xfrm>
            <a:off x="5975697" y="5159945"/>
            <a:ext cx="2376487" cy="504825"/>
          </a:xfrm>
          <a:custGeom>
            <a:avLst/>
            <a:gdLst>
              <a:gd name="T0" fmla="*/ 0 w 1497"/>
              <a:gd name="T1" fmla="*/ 229333436 h 318"/>
              <a:gd name="T2" fmla="*/ 1144150720 w 1497"/>
              <a:gd name="T3" fmla="*/ 688003384 h 318"/>
              <a:gd name="T4" fmla="*/ 2147483647 w 1497"/>
              <a:gd name="T5" fmla="*/ 688003384 h 318"/>
              <a:gd name="T6" fmla="*/ 214748364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14" name="Oval 34"/>
          <p:cNvSpPr>
            <a:spLocks noChangeArrowheads="1"/>
          </p:cNvSpPr>
          <p:nvPr/>
        </p:nvSpPr>
        <p:spPr bwMode="auto">
          <a:xfrm>
            <a:off x="6510684" y="40725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5" name="Oval 35"/>
          <p:cNvSpPr>
            <a:spLocks noChangeArrowheads="1"/>
          </p:cNvSpPr>
          <p:nvPr/>
        </p:nvSpPr>
        <p:spPr bwMode="auto">
          <a:xfrm>
            <a:off x="6967884" y="5071045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6" name="Oval 36"/>
          <p:cNvSpPr>
            <a:spLocks noChangeArrowheads="1"/>
          </p:cNvSpPr>
          <p:nvPr/>
        </p:nvSpPr>
        <p:spPr bwMode="auto">
          <a:xfrm>
            <a:off x="6358284" y="47583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7" name="Oval 37"/>
          <p:cNvSpPr>
            <a:spLocks noChangeArrowheads="1"/>
          </p:cNvSpPr>
          <p:nvPr/>
        </p:nvSpPr>
        <p:spPr bwMode="auto">
          <a:xfrm>
            <a:off x="7501284" y="46821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8" name="Oval 38"/>
          <p:cNvSpPr>
            <a:spLocks noChangeArrowheads="1"/>
          </p:cNvSpPr>
          <p:nvPr/>
        </p:nvSpPr>
        <p:spPr bwMode="auto">
          <a:xfrm>
            <a:off x="5367684" y="45297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9" name="Oval 39"/>
          <p:cNvSpPr>
            <a:spLocks noChangeArrowheads="1"/>
          </p:cNvSpPr>
          <p:nvPr/>
        </p:nvSpPr>
        <p:spPr bwMode="auto">
          <a:xfrm>
            <a:off x="8263284" y="4296345"/>
            <a:ext cx="304800" cy="293688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0" name="Oval 40"/>
          <p:cNvSpPr>
            <a:spLocks noChangeArrowheads="1"/>
          </p:cNvSpPr>
          <p:nvPr/>
        </p:nvSpPr>
        <p:spPr bwMode="auto">
          <a:xfrm>
            <a:off x="5688359" y="39201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1" name="Oval 41"/>
          <p:cNvSpPr>
            <a:spLocks noChangeArrowheads="1"/>
          </p:cNvSpPr>
          <p:nvPr/>
        </p:nvSpPr>
        <p:spPr bwMode="auto">
          <a:xfrm>
            <a:off x="6912322" y="3432745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2" name="Oval 42"/>
          <p:cNvSpPr>
            <a:spLocks noChangeArrowheads="1"/>
          </p:cNvSpPr>
          <p:nvPr/>
        </p:nvSpPr>
        <p:spPr bwMode="auto">
          <a:xfrm>
            <a:off x="7902922" y="37042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3" name="Oval 43"/>
          <p:cNvSpPr>
            <a:spLocks noChangeArrowheads="1"/>
          </p:cNvSpPr>
          <p:nvPr/>
        </p:nvSpPr>
        <p:spPr bwMode="auto">
          <a:xfrm>
            <a:off x="8207722" y="49996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24" name="Oval 44"/>
          <p:cNvSpPr>
            <a:spLocks noChangeArrowheads="1"/>
          </p:cNvSpPr>
          <p:nvPr/>
        </p:nvSpPr>
        <p:spPr bwMode="auto">
          <a:xfrm>
            <a:off x="5815359" y="514407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683568" y="4653136"/>
            <a:ext cx="4464496" cy="194421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chemeClr val="accent2"/>
                </a:solidFill>
              </a:rPr>
              <a:t>G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chemeClr val="accent2"/>
                </a:solidFill>
              </a:rPr>
              <a:t>X</a:t>
            </a:r>
            <a:r>
              <a:rPr lang="en-US" altLang="ja-JP" dirty="0" smtClean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altLang="ja-JP" dirty="0" smtClean="0"/>
              <a:t>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G</a:t>
            </a:r>
            <a:r>
              <a:rPr lang="en-US" altLang="ja-JP" dirty="0" smtClean="0"/>
              <a:t> is empty </a:t>
            </a:r>
            <a:r>
              <a:rPr lang="en-US" altLang="ja-JP" b="1" dirty="0" smtClean="0"/>
              <a:t>then output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X</a:t>
            </a:r>
            <a:endParaRPr lang="en-US" altLang="ja-JP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US" altLang="ja-JP" dirty="0" smtClean="0"/>
              <a:t>  </a:t>
            </a:r>
            <a:r>
              <a:rPr lang="en-US" altLang="ja-JP" b="1" dirty="0" smtClean="0"/>
              <a:t>for</a:t>
            </a:r>
            <a:r>
              <a:rPr lang="en-US" altLang="ja-JP" dirty="0" smtClean="0"/>
              <a:t> each vertex </a:t>
            </a:r>
            <a:r>
              <a:rPr lang="en-US" altLang="ja-JP" b="1" dirty="0" smtClean="0">
                <a:solidFill>
                  <a:schemeClr val="accent2"/>
                </a:solidFill>
              </a:rPr>
              <a:t>v</a:t>
            </a:r>
            <a:r>
              <a:rPr lang="en-US" altLang="ja-JP" dirty="0" smtClean="0"/>
              <a:t> in </a:t>
            </a:r>
            <a:r>
              <a:rPr lang="en-US" altLang="ja-JP" b="1" dirty="0" smtClean="0">
                <a:solidFill>
                  <a:schemeClr val="accent2"/>
                </a:solidFill>
              </a:rPr>
              <a:t>G</a:t>
            </a:r>
            <a:endParaRPr lang="en-US" altLang="ja-JP" dirty="0" smtClean="0"/>
          </a:p>
          <a:p>
            <a:pPr eaLnBrk="1" hangingPunct="1">
              <a:buFontTx/>
              <a:buNone/>
              <a:defRPr/>
            </a:pPr>
            <a:r>
              <a:rPr lang="en-US" altLang="ja-JP" dirty="0" smtClean="0"/>
              <a:t>      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G-v</a:t>
            </a:r>
            <a:r>
              <a:rPr lang="en-US" altLang="ja-JP" dirty="0" smtClean="0"/>
              <a:t> is connected </a:t>
            </a:r>
            <a:r>
              <a:rPr lang="en-US" altLang="ja-JP" b="1" dirty="0" smtClean="0"/>
              <a:t>then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/>
              <a:t>        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call</a:t>
            </a:r>
            <a:r>
              <a:rPr lang="en-US" altLang="ja-JP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chemeClr val="accent2"/>
                </a:solidFill>
              </a:rPr>
              <a:t>G-v</a:t>
            </a:r>
            <a:r>
              <a:rPr lang="en-US" altLang="ja-JP" dirty="0" smtClean="0"/>
              <a:t>, </a:t>
            </a:r>
            <a:r>
              <a:rPr lang="en-US" altLang="ja-JP" b="1" dirty="0" err="1" smtClean="0">
                <a:solidFill>
                  <a:schemeClr val="accent2"/>
                </a:solidFill>
              </a:rPr>
              <a:t>X+v</a:t>
            </a:r>
            <a:r>
              <a:rPr lang="en-US" altLang="ja-JP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Small Pit Falls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0728"/>
            <a:ext cx="8641655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n-US" altLang="ja-JP" sz="2400" dirty="0" smtClean="0"/>
              <a:t>How to output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ja-JP" sz="2400" dirty="0" smtClean="0">
                <a:sym typeface="Wingdings" pitchFamily="2" charset="2"/>
              </a:rPr>
              <a:t> output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X</a:t>
            </a:r>
            <a:r>
              <a:rPr lang="en-US" altLang="ja-JP" sz="2400" dirty="0" smtClean="0">
                <a:sym typeface="Wingdings" pitchFamily="2" charset="2"/>
              </a:rPr>
              <a:t> by the difference from the previously output one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 Since the number of additions and deletions is linear in the number of iterations, the amortized output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How to give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to the recursive call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ja-JP" sz="2400" dirty="0" smtClean="0">
                <a:sym typeface="Wingdings" pitchFamily="2" charset="2"/>
              </a:rPr>
              <a:t> always update them, and give them by pointers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 </a:t>
            </a: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Before the recursive call, we remove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and adjacent edges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, and add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endParaRPr lang="en-US" altLang="ja-JP" sz="2400" b="1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After the recursive call, we add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and adjacent edges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, and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remove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dirty="0" smtClean="0"/>
              <a:t>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.  This doesn’t increase the time/space complexity 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51520" y="1023119"/>
            <a:ext cx="375424" cy="46166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+mj-ea"/>
                <a:ea typeface="+mj-ea"/>
              </a:rPr>
              <a:t>Q</a:t>
            </a:r>
            <a:endParaRPr kumimoji="1" lang="ja-JP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23528" y="3573016"/>
            <a:ext cx="375424" cy="46166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+mj-ea"/>
                <a:ea typeface="+mj-ea"/>
              </a:rPr>
              <a:t>Q</a:t>
            </a:r>
            <a:endParaRPr kumimoji="1" lang="ja-JP" altLang="en-US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Elimination Ordering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3902"/>
            <a:ext cx="8641655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There are many kinds of elimination orderings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perfect elimination ordering   (</a:t>
            </a:r>
            <a:r>
              <a:rPr lang="en-US" altLang="ja-JP" sz="2400" dirty="0" err="1" smtClean="0">
                <a:sym typeface="Wingdings" pitchFamily="2" charset="2"/>
              </a:rPr>
              <a:t>chordal</a:t>
            </a:r>
            <a:r>
              <a:rPr lang="en-US" altLang="ja-JP" sz="2400" dirty="0" smtClean="0">
                <a:sym typeface="Wingdings" pitchFamily="2" charset="2"/>
              </a:rPr>
              <a:t> graphs)  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strongly perfect elimination ordering   (</a:t>
            </a:r>
            <a:r>
              <a:rPr lang="en-US" altLang="ja-JP" sz="2400" dirty="0" err="1" smtClean="0">
                <a:sym typeface="Wingdings" pitchFamily="2" charset="2"/>
              </a:rPr>
              <a:t>chordal</a:t>
            </a:r>
            <a:r>
              <a:rPr lang="en-US" altLang="ja-JP" sz="2400" dirty="0" smtClean="0">
                <a:sym typeface="Wingdings" pitchFamily="2" charset="2"/>
              </a:rPr>
              <a:t> graphs)</a:t>
            </a:r>
          </a:p>
          <a:p>
            <a:pPr eaLnBrk="1" hangingPunct="1"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vertex on the surface of the convex hull    (points)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          …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>
                <a:sym typeface="Wingdings" pitchFamily="2" charset="2"/>
              </a:rPr>
              <a:t> edge coloring of bipartite graph can be also solved</a:t>
            </a:r>
          </a:p>
          <a:p>
            <a:pPr eaLnBrk="1" hangingPunct="1">
              <a:buNone/>
              <a:defRPr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At least, there proposed constant time algorithms for the first two 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 (technical, to achieve amortized constant time for each iteration)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can have the same results with very </a:t>
            </a:r>
            <a:r>
              <a:rPr lang="en-US" altLang="ja-JP" sz="2400" dirty="0" err="1" smtClean="0"/>
              <a:t>very</a:t>
            </a:r>
            <a:r>
              <a:rPr lang="en-US" altLang="ja-JP" sz="2400" dirty="0" smtClean="0"/>
              <a:t> simple algorithms</a:t>
            </a:r>
          </a:p>
          <a:p>
            <a:pPr eaLnBrk="1" hangingPunct="1">
              <a:buNone/>
              <a:defRPr/>
            </a:pPr>
            <a:endParaRPr lang="en-US" altLang="ja-JP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32240" y="1412776"/>
            <a:ext cx="2345514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Ruskey</a:t>
            </a:r>
            <a:r>
              <a:rPr lang="en-US" altLang="ja-JP" dirty="0" smtClean="0"/>
              <a:t> et. al. ‘03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68344" y="1988840"/>
            <a:ext cx="1345240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Ruskey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et. al. ‘03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92280" y="3356992"/>
            <a:ext cx="2141933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Matsui &amp; U ‘05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-3  Amortize by Children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364088" y="2348508"/>
            <a:ext cx="3600400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Biased Recursion Trees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 previous cases are something perfect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the height (depth) is equal at everywhere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computation time depends on the height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want to have stronger tools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that can be applied to biased cases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933183" y="27136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161783" y="27136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085583" y="26374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7314183" y="301843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390383" y="30184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552183" y="30184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933183" y="301843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7009383" y="332323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628383" y="332323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9331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5521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323583" y="332323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866383" y="332323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2473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790183" y="35518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856983" y="29422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314183" y="29422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72379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6951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4759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933183" y="324703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842695" y="3788371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507608" y="4293196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796533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6083870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372795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660133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949058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7236395" y="4293196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552457" y="3860924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841382" y="3860924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8128719" y="3789164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417644" y="3789164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517657" y="3573264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244607" y="3573264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955682" y="3645024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668344" y="3645024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7350695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7063358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776020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487095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6199758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910833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623495" y="4077296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444356" y="2276872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6012556" y="2637234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6" name="角丸四角形吹き出し 77"/>
          <p:cNvSpPr>
            <a:spLocks noChangeArrowheads="1"/>
          </p:cNvSpPr>
          <p:nvPr/>
        </p:nvSpPr>
        <p:spPr bwMode="auto">
          <a:xfrm>
            <a:off x="7668319" y="2637234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n/2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580756" y="2926159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n-2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78" name="角丸四角形吹き出し 88"/>
          <p:cNvSpPr>
            <a:spLocks noChangeArrowheads="1"/>
          </p:cNvSpPr>
          <p:nvPr/>
        </p:nvSpPr>
        <p:spPr bwMode="auto">
          <a:xfrm>
            <a:off x="8244581" y="2926159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n/4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5148064" y="4612878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5796136" y="4613126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444456" y="4613126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7092280" y="4613126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740352" y="4613126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364088" y="3932684"/>
            <a:ext cx="3600400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Well-known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T(x) </a:t>
            </a:r>
            <a:r>
              <a:rPr lang="en-US" altLang="ja-JP" sz="2400" dirty="0" smtClean="0"/>
              <a:t>be the computation time on iteration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If every child takes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T(x) / α, </a:t>
            </a:r>
            <a:r>
              <a:rPr lang="en-US" altLang="ja-JP" sz="2400" dirty="0" smtClean="0"/>
              <a:t>for some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α &gt; 1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/>
              <a:t> the height of the tree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useful in complexity analysis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however, </a:t>
            </a:r>
            <a:r>
              <a:rPr lang="en-US" altLang="ja-JP" sz="2400" b="1" dirty="0" smtClean="0"/>
              <a:t>#iterations </a:t>
            </a:r>
            <a:r>
              <a:rPr lang="en-US" altLang="ja-JP" sz="2400" dirty="0" smtClean="0"/>
              <a:t>is bounded by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polynomial (not fit for enumeration)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933183" y="4297809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161783" y="4297809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7085583" y="42216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7314183" y="4602609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390383" y="4602609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552183" y="4602609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933183" y="4602609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7009383" y="4907409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628383" y="4907409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933183" y="51360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552183" y="51360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323583" y="4907409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866383" y="4907409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6247383" y="51360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790183" y="51360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856983" y="45264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314183" y="45264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7237983" y="48312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695183" y="48312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475983" y="48312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933183" y="4831209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842695" y="5372547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10276" name="円/楕円 39"/>
          <p:cNvSpPr>
            <a:spLocks noChangeArrowheads="1"/>
          </p:cNvSpPr>
          <p:nvPr/>
        </p:nvSpPr>
        <p:spPr bwMode="auto">
          <a:xfrm>
            <a:off x="5507608" y="5877372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7" name="円/楕円 40"/>
          <p:cNvSpPr>
            <a:spLocks noChangeArrowheads="1"/>
          </p:cNvSpPr>
          <p:nvPr/>
        </p:nvSpPr>
        <p:spPr bwMode="auto">
          <a:xfrm>
            <a:off x="5796533" y="5877372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8" name="円/楕円 41"/>
          <p:cNvSpPr>
            <a:spLocks noChangeArrowheads="1"/>
          </p:cNvSpPr>
          <p:nvPr/>
        </p:nvSpPr>
        <p:spPr bwMode="auto">
          <a:xfrm>
            <a:off x="6083870" y="5877372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79" name="円/楕円 42"/>
          <p:cNvSpPr>
            <a:spLocks noChangeArrowheads="1"/>
          </p:cNvSpPr>
          <p:nvPr/>
        </p:nvSpPr>
        <p:spPr bwMode="auto">
          <a:xfrm>
            <a:off x="6372795" y="5877372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0" name="円/楕円 43"/>
          <p:cNvSpPr>
            <a:spLocks noChangeArrowheads="1"/>
          </p:cNvSpPr>
          <p:nvPr/>
        </p:nvSpPr>
        <p:spPr bwMode="auto">
          <a:xfrm>
            <a:off x="6660133" y="5877372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1" name="円/楕円 44"/>
          <p:cNvSpPr>
            <a:spLocks noChangeArrowheads="1"/>
          </p:cNvSpPr>
          <p:nvPr/>
        </p:nvSpPr>
        <p:spPr bwMode="auto">
          <a:xfrm>
            <a:off x="6949058" y="5877372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2" name="円/楕円 45"/>
          <p:cNvSpPr>
            <a:spLocks noChangeArrowheads="1"/>
          </p:cNvSpPr>
          <p:nvPr/>
        </p:nvSpPr>
        <p:spPr bwMode="auto">
          <a:xfrm>
            <a:off x="7236395" y="5877372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3" name="円/楕円 46"/>
          <p:cNvSpPr>
            <a:spLocks noChangeArrowheads="1"/>
          </p:cNvSpPr>
          <p:nvPr/>
        </p:nvSpPr>
        <p:spPr bwMode="auto">
          <a:xfrm>
            <a:off x="7552457" y="544510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4" name="円/楕円 47"/>
          <p:cNvSpPr>
            <a:spLocks noChangeArrowheads="1"/>
          </p:cNvSpPr>
          <p:nvPr/>
        </p:nvSpPr>
        <p:spPr bwMode="auto">
          <a:xfrm>
            <a:off x="7841382" y="54451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5" name="円/楕円 48"/>
          <p:cNvSpPr>
            <a:spLocks noChangeArrowheads="1"/>
          </p:cNvSpPr>
          <p:nvPr/>
        </p:nvSpPr>
        <p:spPr bwMode="auto">
          <a:xfrm>
            <a:off x="8128719" y="537334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0286" name="円/楕円 49"/>
          <p:cNvSpPr>
            <a:spLocks noChangeArrowheads="1"/>
          </p:cNvSpPr>
          <p:nvPr/>
        </p:nvSpPr>
        <p:spPr bwMode="auto">
          <a:xfrm>
            <a:off x="8417644" y="537334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517657" y="515744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8244607" y="515744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955682" y="522920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7668344" y="5229200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7350695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7063358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776020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6487095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6199758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910833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623495" y="5661472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角丸四角形吹き出し 75"/>
          <p:cNvSpPr>
            <a:spLocks noChangeArrowheads="1"/>
          </p:cNvSpPr>
          <p:nvPr/>
        </p:nvSpPr>
        <p:spPr bwMode="auto">
          <a:xfrm>
            <a:off x="6444356" y="3861048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5" name="角丸四角形吹き出し 76"/>
          <p:cNvSpPr>
            <a:spLocks noChangeArrowheads="1"/>
          </p:cNvSpPr>
          <p:nvPr/>
        </p:nvSpPr>
        <p:spPr bwMode="auto">
          <a:xfrm>
            <a:off x="6012556" y="4221410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n/3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6" name="角丸四角形吹き出し 77"/>
          <p:cNvSpPr>
            <a:spLocks noChangeArrowheads="1"/>
          </p:cNvSpPr>
          <p:nvPr/>
        </p:nvSpPr>
        <p:spPr bwMode="auto">
          <a:xfrm>
            <a:off x="7668319" y="4221410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n/2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7" name="角丸四角形吹き出し 80"/>
          <p:cNvSpPr>
            <a:spLocks noChangeArrowheads="1"/>
          </p:cNvSpPr>
          <p:nvPr/>
        </p:nvSpPr>
        <p:spPr bwMode="auto">
          <a:xfrm>
            <a:off x="5580756" y="4510335"/>
            <a:ext cx="574675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n/6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8" name="角丸四角形吹き出し 88"/>
          <p:cNvSpPr>
            <a:spLocks noChangeArrowheads="1"/>
          </p:cNvSpPr>
          <p:nvPr/>
        </p:nvSpPr>
        <p:spPr bwMode="auto">
          <a:xfrm>
            <a:off x="8244581" y="4510335"/>
            <a:ext cx="576263" cy="400050"/>
          </a:xfrm>
          <a:prstGeom prst="wedgeRoundRectCallout">
            <a:avLst>
              <a:gd name="adj1" fmla="val -118495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n/4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79" name="角丸四角形吹き出し 92"/>
          <p:cNvSpPr>
            <a:spLocks noChangeArrowheads="1"/>
          </p:cNvSpPr>
          <p:nvPr/>
        </p:nvSpPr>
        <p:spPr bwMode="auto">
          <a:xfrm>
            <a:off x="5148064" y="6197054"/>
            <a:ext cx="431800" cy="400050"/>
          </a:xfrm>
          <a:prstGeom prst="wedgeRoundRectCallout">
            <a:avLst>
              <a:gd name="adj1" fmla="val 70021"/>
              <a:gd name="adj2" fmla="val -92484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0" name="角丸四角形吹き出し 93"/>
          <p:cNvSpPr>
            <a:spLocks noChangeArrowheads="1"/>
          </p:cNvSpPr>
          <p:nvPr/>
        </p:nvSpPr>
        <p:spPr bwMode="auto">
          <a:xfrm>
            <a:off x="5796136" y="6197302"/>
            <a:ext cx="431800" cy="400050"/>
          </a:xfrm>
          <a:prstGeom prst="wedgeRoundRectCallout">
            <a:avLst>
              <a:gd name="adj1" fmla="val 40121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1" name="角丸四角形吹き出し 94"/>
          <p:cNvSpPr>
            <a:spLocks noChangeArrowheads="1"/>
          </p:cNvSpPr>
          <p:nvPr/>
        </p:nvSpPr>
        <p:spPr bwMode="auto">
          <a:xfrm>
            <a:off x="6444456" y="6197302"/>
            <a:ext cx="431800" cy="400050"/>
          </a:xfrm>
          <a:prstGeom prst="wedgeRoundRectCallout">
            <a:avLst>
              <a:gd name="adj1" fmla="val 33289"/>
              <a:gd name="adj2" fmla="val -8534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2" name="角丸四角形吹き出し 104"/>
          <p:cNvSpPr>
            <a:spLocks noChangeArrowheads="1"/>
          </p:cNvSpPr>
          <p:nvPr/>
        </p:nvSpPr>
        <p:spPr bwMode="auto">
          <a:xfrm>
            <a:off x="7092280" y="6197302"/>
            <a:ext cx="431800" cy="400050"/>
          </a:xfrm>
          <a:prstGeom prst="wedgeRoundRectCallout">
            <a:avLst>
              <a:gd name="adj1" fmla="val 2549"/>
              <a:gd name="adj2" fmla="val -92722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>
                <a:solidFill>
                  <a:schemeClr val="accent2"/>
                </a:solidFill>
              </a:rPr>
              <a:t>1</a:t>
            </a:r>
            <a:endParaRPr lang="ja-JP" altLang="en-US" b="1">
              <a:solidFill>
                <a:schemeClr val="accent2"/>
              </a:solidFill>
            </a:endParaRPr>
          </a:p>
        </p:txBody>
      </p:sp>
      <p:sp>
        <p:nvSpPr>
          <p:cNvPr id="83" name="角丸四角形吹き出し 105"/>
          <p:cNvSpPr>
            <a:spLocks noChangeArrowheads="1"/>
          </p:cNvSpPr>
          <p:nvPr/>
        </p:nvSpPr>
        <p:spPr bwMode="auto">
          <a:xfrm>
            <a:off x="7740352" y="6197302"/>
            <a:ext cx="431800" cy="400050"/>
          </a:xfrm>
          <a:prstGeom prst="wedgeRoundRectCallout">
            <a:avLst>
              <a:gd name="adj1" fmla="val -7529"/>
              <a:gd name="adj2" fmla="val -9616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59" name="Rectangle 19"/>
          <p:cNvSpPr>
            <a:spLocks noChangeArrowheads="1"/>
          </p:cNvSpPr>
          <p:nvPr/>
        </p:nvSpPr>
        <p:spPr bwMode="auto">
          <a:xfrm>
            <a:off x="827584" y="5085184"/>
            <a:ext cx="3312368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  <a:defRPr/>
            </a:pPr>
            <a:r>
              <a:rPr lang="en-US" altLang="ja-JP" dirty="0" smtClean="0"/>
              <a:t>We need another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Amortization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3527598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If </a:t>
            </a:r>
            <a:r>
              <a:rPr lang="en-US" altLang="ja-JP" sz="2400" b="1" dirty="0" smtClean="0"/>
              <a:t>#children </a:t>
            </a:r>
            <a:r>
              <a:rPr lang="en-US" altLang="ja-JP" sz="2400" dirty="0" smtClean="0"/>
              <a:t>is large, amortized time complexity will be small even though sudden decrease occurs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Let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Chd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(x)| </a:t>
            </a:r>
            <a:r>
              <a:rPr lang="en-US" altLang="ja-JP" sz="2400" dirty="0" smtClean="0"/>
              <a:t>be </a:t>
            </a:r>
            <a:r>
              <a:rPr lang="en-US" altLang="ja-JP" sz="2400" b="1" dirty="0" smtClean="0"/>
              <a:t>#children </a:t>
            </a:r>
            <a:r>
              <a:rPr lang="en-US" altLang="ja-JP" sz="2400" dirty="0" smtClean="0"/>
              <a:t>of iteration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and assign computation time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T(x) </a:t>
            </a:r>
            <a:r>
              <a:rPr lang="en-US" altLang="ja-JP" sz="2400" dirty="0" smtClean="0"/>
              <a:t>to its children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each child receives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T(x) / |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Chd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(x)|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 time complexity of an iteration is 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O( max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{ T(x) / ( |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Chd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(x)| + 1) } 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can use </a:t>
            </a:r>
            <a:r>
              <a:rPr lang="en-US" altLang="ja-JP" sz="2400" b="1" dirty="0" smtClean="0"/>
              <a:t>#grandchildren</a:t>
            </a:r>
            <a:r>
              <a:rPr lang="en-US" altLang="ja-JP" sz="2400" dirty="0" smtClean="0"/>
              <a:t> instead of </a:t>
            </a:r>
            <a:r>
              <a:rPr lang="en-US" altLang="ja-JP" sz="2400" b="1" dirty="0" smtClean="0"/>
              <a:t>#children</a:t>
            </a:r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H="1">
            <a:off x="7092279" y="5157192"/>
            <a:ext cx="720079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7812360" y="5157192"/>
            <a:ext cx="504056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0312" y="4509120"/>
            <a:ext cx="93610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04248" y="6237312"/>
            <a:ext cx="36004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右矢印 19"/>
          <p:cNvSpPr/>
          <p:nvPr/>
        </p:nvSpPr>
        <p:spPr bwMode="auto">
          <a:xfrm rot="2264190">
            <a:off x="8051825" y="5302269"/>
            <a:ext cx="745205" cy="255088"/>
          </a:xfrm>
          <a:prstGeom prst="rightArrow">
            <a:avLst/>
          </a:prstGeom>
          <a:solidFill>
            <a:srgbClr val="FFFF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1" name="右矢印 20"/>
          <p:cNvSpPr/>
          <p:nvPr/>
        </p:nvSpPr>
        <p:spPr bwMode="auto">
          <a:xfrm rot="8315475">
            <a:off x="6785327" y="5324258"/>
            <a:ext cx="745205" cy="255088"/>
          </a:xfrm>
          <a:prstGeom prst="rightArrow">
            <a:avLst/>
          </a:prstGeom>
          <a:solidFill>
            <a:srgbClr val="FFFF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460432" y="5085184"/>
            <a:ext cx="351656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32240" y="5157192"/>
            <a:ext cx="351656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H="1">
            <a:off x="7452319" y="5157192"/>
            <a:ext cx="360039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7812360" y="5157192"/>
            <a:ext cx="936104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812360" y="5157192"/>
            <a:ext cx="72008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Oval 34"/>
          <p:cNvSpPr>
            <a:spLocks noChangeArrowheads="1"/>
          </p:cNvSpPr>
          <p:nvPr/>
        </p:nvSpPr>
        <p:spPr bwMode="auto">
          <a:xfrm>
            <a:off x="8172400" y="580526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6876256" y="580526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668344" y="501317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25" name="Oval 40"/>
          <p:cNvSpPr>
            <a:spLocks noChangeArrowheads="1"/>
          </p:cNvSpPr>
          <p:nvPr/>
        </p:nvSpPr>
        <p:spPr bwMode="auto">
          <a:xfrm>
            <a:off x="7308304" y="580526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26" name="Oval 40"/>
          <p:cNvSpPr>
            <a:spLocks noChangeArrowheads="1"/>
          </p:cNvSpPr>
          <p:nvPr/>
        </p:nvSpPr>
        <p:spPr bwMode="auto">
          <a:xfrm>
            <a:off x="7740352" y="580526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27" name="Oval 34"/>
          <p:cNvSpPr>
            <a:spLocks noChangeArrowheads="1"/>
          </p:cNvSpPr>
          <p:nvPr/>
        </p:nvSpPr>
        <p:spPr bwMode="auto">
          <a:xfrm>
            <a:off x="8604448" y="580526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08304" y="6237312"/>
            <a:ext cx="36004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740352" y="6237312"/>
            <a:ext cx="36004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72400" y="6237312"/>
            <a:ext cx="36004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04448" y="6237312"/>
            <a:ext cx="36004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Estimating #(Grand)Children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This analysis needs to estimate </a:t>
            </a:r>
            <a:r>
              <a:rPr lang="en-US" altLang="ja-JP" sz="2400" b="1" dirty="0" smtClean="0"/>
              <a:t>#children </a:t>
            </a:r>
            <a:r>
              <a:rPr lang="en-US" altLang="ja-JP" sz="2400" dirty="0" smtClean="0"/>
              <a:t>(and </a:t>
            </a:r>
            <a:r>
              <a:rPr lang="en-US" altLang="ja-JP" sz="2400" b="1" dirty="0" smtClean="0"/>
              <a:t>#grandchildren</a:t>
            </a:r>
            <a:r>
              <a:rPr lang="en-US" altLang="ja-JP" sz="2400" dirty="0" smtClean="0"/>
              <a:t>)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 this will be a technical part of the proof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estimate by the degree of the pivot vertex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#edges in a cycle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#edges in a cut…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H="1">
            <a:off x="6660231" y="4653136"/>
            <a:ext cx="720079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7380312" y="4653136"/>
            <a:ext cx="504056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H="1">
            <a:off x="7020271" y="4653136"/>
            <a:ext cx="360039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7380312" y="4653136"/>
            <a:ext cx="936104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7380312" y="4653136"/>
            <a:ext cx="72008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Oval 34"/>
          <p:cNvSpPr>
            <a:spLocks noChangeArrowheads="1"/>
          </p:cNvSpPr>
          <p:nvPr/>
        </p:nvSpPr>
        <p:spPr bwMode="auto">
          <a:xfrm>
            <a:off x="7740352" y="53012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25" name="Oval 40"/>
          <p:cNvSpPr>
            <a:spLocks noChangeArrowheads="1"/>
          </p:cNvSpPr>
          <p:nvPr/>
        </p:nvSpPr>
        <p:spPr bwMode="auto">
          <a:xfrm>
            <a:off x="6876256" y="53012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26" name="Oval 40"/>
          <p:cNvSpPr>
            <a:spLocks noChangeArrowheads="1"/>
          </p:cNvSpPr>
          <p:nvPr/>
        </p:nvSpPr>
        <p:spPr bwMode="auto">
          <a:xfrm>
            <a:off x="7308304" y="53012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35" name="Line 30"/>
          <p:cNvSpPr>
            <a:spLocks noChangeShapeType="1"/>
          </p:cNvSpPr>
          <p:nvPr/>
        </p:nvSpPr>
        <p:spPr bwMode="auto">
          <a:xfrm flipH="1">
            <a:off x="5868144" y="5445224"/>
            <a:ext cx="720079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" name="Line 31"/>
          <p:cNvSpPr>
            <a:spLocks noChangeShapeType="1"/>
          </p:cNvSpPr>
          <p:nvPr/>
        </p:nvSpPr>
        <p:spPr bwMode="auto">
          <a:xfrm>
            <a:off x="6588225" y="5445224"/>
            <a:ext cx="504056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7" name="Line 30"/>
          <p:cNvSpPr>
            <a:spLocks noChangeShapeType="1"/>
          </p:cNvSpPr>
          <p:nvPr/>
        </p:nvSpPr>
        <p:spPr bwMode="auto">
          <a:xfrm flipH="1">
            <a:off x="6228184" y="5445224"/>
            <a:ext cx="360039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6588225" y="5445224"/>
            <a:ext cx="936104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" name="Line 31"/>
          <p:cNvSpPr>
            <a:spLocks noChangeShapeType="1"/>
          </p:cNvSpPr>
          <p:nvPr/>
        </p:nvSpPr>
        <p:spPr bwMode="auto">
          <a:xfrm>
            <a:off x="6588225" y="5445224"/>
            <a:ext cx="72008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0" name="Oval 34"/>
          <p:cNvSpPr>
            <a:spLocks noChangeArrowheads="1"/>
          </p:cNvSpPr>
          <p:nvPr/>
        </p:nvSpPr>
        <p:spPr bwMode="auto">
          <a:xfrm>
            <a:off x="6948265" y="60932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5652121" y="60932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6084169" y="60932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3" name="Oval 40"/>
          <p:cNvSpPr>
            <a:spLocks noChangeArrowheads="1"/>
          </p:cNvSpPr>
          <p:nvPr/>
        </p:nvSpPr>
        <p:spPr bwMode="auto">
          <a:xfrm>
            <a:off x="6516217" y="60932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4" name="Oval 34"/>
          <p:cNvSpPr>
            <a:spLocks noChangeArrowheads="1"/>
          </p:cNvSpPr>
          <p:nvPr/>
        </p:nvSpPr>
        <p:spPr bwMode="auto">
          <a:xfrm>
            <a:off x="7380313" y="60932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6444208" y="53012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7812360" y="6021288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・・・</a:t>
            </a:r>
          </a:p>
        </p:txBody>
      </p:sp>
      <p:sp>
        <p:nvSpPr>
          <p:cNvPr id="46" name="Line 31"/>
          <p:cNvSpPr>
            <a:spLocks noChangeShapeType="1"/>
          </p:cNvSpPr>
          <p:nvPr/>
        </p:nvSpPr>
        <p:spPr bwMode="auto">
          <a:xfrm>
            <a:off x="8388424" y="5517232"/>
            <a:ext cx="432048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Oval 34"/>
          <p:cNvSpPr>
            <a:spLocks noChangeArrowheads="1"/>
          </p:cNvSpPr>
          <p:nvPr/>
        </p:nvSpPr>
        <p:spPr bwMode="auto">
          <a:xfrm>
            <a:off x="8172400" y="5301208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7" name="Oval 34"/>
          <p:cNvSpPr>
            <a:spLocks noChangeArrowheads="1"/>
          </p:cNvSpPr>
          <p:nvPr/>
        </p:nvSpPr>
        <p:spPr bwMode="auto">
          <a:xfrm>
            <a:off x="8604448" y="60932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H="1">
            <a:off x="7380312" y="4293096"/>
            <a:ext cx="423665" cy="3684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236296" y="450912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 of s?-path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Problem: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dirty="0" smtClean="0"/>
              <a:t>given a graph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G=(V,E)</a:t>
            </a:r>
            <a:r>
              <a:rPr lang="en-US" altLang="ja-JP" sz="2400" dirty="0" smtClean="0"/>
              <a:t>, and a vertex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, enumerate all simple paths one of whose end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 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Simply, by back tracking, we can solve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Each iteration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O(d(t)) </a:t>
            </a:r>
            <a:r>
              <a:rPr lang="en-US" altLang="ja-JP" sz="2400" dirty="0" smtClean="0"/>
              <a:t>where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d(t)</a:t>
            </a:r>
            <a:r>
              <a:rPr lang="en-US" altLang="ja-JP" sz="2400" dirty="0" smtClean="0"/>
              <a:t> is the degree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 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the time complexity of an iteration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O(|V|)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1043608" y="3284984"/>
            <a:ext cx="4968552" cy="158417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chemeClr val="accent2"/>
                </a:solidFill>
              </a:rPr>
              <a:t>G=(V,E)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chemeClr val="accent2"/>
                </a:solidFill>
              </a:rPr>
              <a:t>t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chemeClr val="accent2"/>
                </a:solidFill>
              </a:rPr>
              <a:t>X</a:t>
            </a:r>
            <a:r>
              <a:rPr lang="en-US" altLang="ja-JP" dirty="0" smtClean="0"/>
              <a:t>)</a:t>
            </a:r>
            <a:endParaRPr lang="en-US" altLang="ja-JP" dirty="0"/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output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chemeClr val="accent2"/>
                </a:solidFill>
              </a:rPr>
              <a:t>X</a:t>
            </a:r>
            <a:endParaRPr lang="en-US" altLang="ja-JP" dirty="0"/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US" altLang="ja-JP" dirty="0" smtClean="0"/>
              <a:t>  </a:t>
            </a:r>
            <a:r>
              <a:rPr lang="en-US" altLang="ja-JP" b="1" dirty="0" smtClean="0"/>
              <a:t>for</a:t>
            </a:r>
            <a:r>
              <a:rPr lang="en-US" altLang="ja-JP" dirty="0" smtClean="0"/>
              <a:t> </a:t>
            </a:r>
            <a:r>
              <a:rPr lang="en-US" altLang="ja-JP" dirty="0"/>
              <a:t>each vertex </a:t>
            </a:r>
            <a:r>
              <a:rPr lang="en-US" altLang="ja-JP" b="1" dirty="0" smtClean="0">
                <a:solidFill>
                  <a:schemeClr val="accent2"/>
                </a:solidFill>
              </a:rPr>
              <a:t>v</a:t>
            </a:r>
            <a:r>
              <a:rPr lang="en-US" altLang="ja-JP" dirty="0" smtClean="0"/>
              <a:t> </a:t>
            </a:r>
            <a:r>
              <a:rPr lang="en-US" altLang="ja-JP" dirty="0"/>
              <a:t>in </a:t>
            </a:r>
            <a:r>
              <a:rPr lang="en-US" altLang="ja-JP" b="1" dirty="0" smtClean="0">
                <a:solidFill>
                  <a:schemeClr val="accent2"/>
                </a:solidFill>
              </a:rPr>
              <a:t>G </a:t>
            </a:r>
            <a:r>
              <a:rPr lang="en-US" altLang="ja-JP" dirty="0" smtClean="0"/>
              <a:t>adjacent to </a:t>
            </a:r>
            <a:r>
              <a:rPr lang="en-US" altLang="ja-JP" b="1" dirty="0" smtClean="0">
                <a:solidFill>
                  <a:schemeClr val="accent2"/>
                </a:solidFill>
              </a:rPr>
              <a:t>s</a:t>
            </a:r>
            <a:endParaRPr lang="en-US" altLang="ja-JP" dirty="0"/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    </a:t>
            </a:r>
            <a:r>
              <a:rPr lang="en-US" altLang="ja-JP" b="1" dirty="0" smtClean="0"/>
              <a:t>call</a:t>
            </a:r>
            <a:r>
              <a:rPr lang="en-US" altLang="ja-JP" dirty="0" smtClean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chemeClr val="accent2"/>
                </a:solidFill>
              </a:rPr>
              <a:t>G-t</a:t>
            </a:r>
            <a:r>
              <a:rPr lang="en-US" altLang="ja-JP" dirty="0" smtClean="0"/>
              <a:t>, </a:t>
            </a:r>
            <a:r>
              <a:rPr lang="en-US" altLang="ja-JP" b="1" dirty="0">
                <a:solidFill>
                  <a:schemeClr val="accent2"/>
                </a:solidFill>
              </a:rPr>
              <a:t>v</a:t>
            </a:r>
            <a:r>
              <a:rPr lang="en-US" altLang="ja-JP" dirty="0" smtClean="0"/>
              <a:t>, </a:t>
            </a:r>
            <a:r>
              <a:rPr lang="en-US" altLang="ja-JP" b="1" dirty="0" err="1" smtClean="0">
                <a:solidFill>
                  <a:schemeClr val="accent2"/>
                </a:solidFill>
              </a:rPr>
              <a:t>X+v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84" name="円/楕円 83"/>
          <p:cNvSpPr/>
          <p:nvPr/>
        </p:nvSpPr>
        <p:spPr bwMode="auto">
          <a:xfrm>
            <a:off x="7020272" y="450912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5" name="円/楕円 84"/>
          <p:cNvSpPr/>
          <p:nvPr/>
        </p:nvSpPr>
        <p:spPr bwMode="auto">
          <a:xfrm>
            <a:off x="7380312" y="306896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5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s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6" name="円/楕円 85"/>
          <p:cNvSpPr/>
          <p:nvPr/>
        </p:nvSpPr>
        <p:spPr bwMode="auto">
          <a:xfrm>
            <a:off x="8532440" y="407707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7" name="円/楕円 86"/>
          <p:cNvSpPr/>
          <p:nvPr/>
        </p:nvSpPr>
        <p:spPr bwMode="auto">
          <a:xfrm>
            <a:off x="6804248" y="386104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8" name="円/楕円 87"/>
          <p:cNvSpPr/>
          <p:nvPr/>
        </p:nvSpPr>
        <p:spPr bwMode="auto">
          <a:xfrm>
            <a:off x="8316416" y="465313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9" name="円/楕円 88"/>
          <p:cNvSpPr/>
          <p:nvPr/>
        </p:nvSpPr>
        <p:spPr bwMode="auto">
          <a:xfrm>
            <a:off x="8604448" y="33569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0" name="円/楕円 89"/>
          <p:cNvSpPr/>
          <p:nvPr/>
        </p:nvSpPr>
        <p:spPr bwMode="auto">
          <a:xfrm>
            <a:off x="7452320" y="41490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1" name="円/楕円 90"/>
          <p:cNvSpPr/>
          <p:nvPr/>
        </p:nvSpPr>
        <p:spPr bwMode="auto">
          <a:xfrm>
            <a:off x="8244408" y="37170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92" name="直線コネクタ 91"/>
          <p:cNvCxnSpPr>
            <a:stCxn id="84" idx="6"/>
            <a:endCxn id="86" idx="2"/>
          </p:cNvCxnSpPr>
          <p:nvPr/>
        </p:nvCxnSpPr>
        <p:spPr bwMode="auto">
          <a:xfrm flipV="1">
            <a:off x="7308304" y="4221088"/>
            <a:ext cx="1224136" cy="43204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3" name="直線コネクタ 92"/>
          <p:cNvCxnSpPr>
            <a:stCxn id="86" idx="4"/>
            <a:endCxn id="88" idx="7"/>
          </p:cNvCxnSpPr>
          <p:nvPr/>
        </p:nvCxnSpPr>
        <p:spPr bwMode="auto">
          <a:xfrm flipH="1">
            <a:off x="8562267" y="4365104"/>
            <a:ext cx="114189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4" name="直線コネクタ 93"/>
          <p:cNvCxnSpPr>
            <a:stCxn id="91" idx="2"/>
          </p:cNvCxnSpPr>
          <p:nvPr/>
        </p:nvCxnSpPr>
        <p:spPr bwMode="auto">
          <a:xfrm flipH="1">
            <a:off x="7092280" y="3861048"/>
            <a:ext cx="1152128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5" name="直線コネクタ 94"/>
          <p:cNvCxnSpPr>
            <a:stCxn id="88" idx="3"/>
            <a:endCxn id="84" idx="5"/>
          </p:cNvCxnSpPr>
          <p:nvPr/>
        </p:nvCxnSpPr>
        <p:spPr bwMode="auto">
          <a:xfrm flipH="1" flipV="1">
            <a:off x="7266123" y="4754971"/>
            <a:ext cx="1092474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6" name="直線コネクタ 95"/>
          <p:cNvCxnSpPr>
            <a:stCxn id="85" idx="4"/>
            <a:endCxn id="88" idx="1"/>
          </p:cNvCxnSpPr>
          <p:nvPr/>
        </p:nvCxnSpPr>
        <p:spPr bwMode="auto">
          <a:xfrm>
            <a:off x="7524328" y="3356992"/>
            <a:ext cx="834269" cy="133832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7" name="直線コネクタ 96"/>
          <p:cNvCxnSpPr>
            <a:stCxn id="85" idx="3"/>
            <a:endCxn id="87" idx="0"/>
          </p:cNvCxnSpPr>
          <p:nvPr/>
        </p:nvCxnSpPr>
        <p:spPr bwMode="auto">
          <a:xfrm flipH="1">
            <a:off x="6948264" y="3314811"/>
            <a:ext cx="474229" cy="54623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8" name="直線コネクタ 97"/>
          <p:cNvCxnSpPr>
            <a:stCxn id="91" idx="4"/>
            <a:endCxn id="88" idx="0"/>
          </p:cNvCxnSpPr>
          <p:nvPr/>
        </p:nvCxnSpPr>
        <p:spPr bwMode="auto">
          <a:xfrm>
            <a:off x="8388424" y="4005064"/>
            <a:ext cx="72008" cy="64807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9" name="直線コネクタ 98"/>
          <p:cNvCxnSpPr>
            <a:stCxn id="85" idx="4"/>
            <a:endCxn id="90" idx="0"/>
          </p:cNvCxnSpPr>
          <p:nvPr/>
        </p:nvCxnSpPr>
        <p:spPr bwMode="auto">
          <a:xfrm>
            <a:off x="7524328" y="3356992"/>
            <a:ext cx="72008" cy="79208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0" name="直線コネクタ 99"/>
          <p:cNvCxnSpPr>
            <a:endCxn id="91" idx="0"/>
          </p:cNvCxnSpPr>
          <p:nvPr/>
        </p:nvCxnSpPr>
        <p:spPr bwMode="auto">
          <a:xfrm>
            <a:off x="7626163" y="3314811"/>
            <a:ext cx="762261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1" name="直線コネクタ 100"/>
          <p:cNvCxnSpPr>
            <a:stCxn id="91" idx="3"/>
            <a:endCxn id="90" idx="6"/>
          </p:cNvCxnSpPr>
          <p:nvPr/>
        </p:nvCxnSpPr>
        <p:spPr bwMode="auto">
          <a:xfrm flipH="1">
            <a:off x="7740352" y="3962883"/>
            <a:ext cx="54623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2" name="直線コネクタ 101"/>
          <p:cNvCxnSpPr>
            <a:stCxn id="90" idx="1"/>
            <a:endCxn id="87" idx="5"/>
          </p:cNvCxnSpPr>
          <p:nvPr/>
        </p:nvCxnSpPr>
        <p:spPr bwMode="auto">
          <a:xfrm flipH="1" flipV="1">
            <a:off x="7050099" y="4106899"/>
            <a:ext cx="444402" cy="8436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3" name="直線コネクタ 102"/>
          <p:cNvCxnSpPr>
            <a:stCxn id="85" idx="6"/>
            <a:endCxn id="89" idx="0"/>
          </p:cNvCxnSpPr>
          <p:nvPr/>
        </p:nvCxnSpPr>
        <p:spPr bwMode="auto">
          <a:xfrm>
            <a:off x="7668344" y="3212976"/>
            <a:ext cx="1080120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4" name="直線コネクタ 103"/>
          <p:cNvCxnSpPr>
            <a:stCxn id="91" idx="7"/>
            <a:endCxn id="89" idx="4"/>
          </p:cNvCxnSpPr>
          <p:nvPr/>
        </p:nvCxnSpPr>
        <p:spPr bwMode="auto">
          <a:xfrm flipV="1">
            <a:off x="8490259" y="3645024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5" name="直線コネクタ 104"/>
          <p:cNvCxnSpPr>
            <a:stCxn id="87" idx="7"/>
            <a:endCxn id="89" idx="2"/>
          </p:cNvCxnSpPr>
          <p:nvPr/>
        </p:nvCxnSpPr>
        <p:spPr bwMode="auto">
          <a:xfrm flipV="1">
            <a:off x="7050099" y="3501008"/>
            <a:ext cx="155434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6" name="直線コネクタ 105"/>
          <p:cNvCxnSpPr>
            <a:stCxn id="90" idx="5"/>
            <a:endCxn id="88" idx="2"/>
          </p:cNvCxnSpPr>
          <p:nvPr/>
        </p:nvCxnSpPr>
        <p:spPr bwMode="auto">
          <a:xfrm>
            <a:off x="7698171" y="4394931"/>
            <a:ext cx="61824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7" name="直線コネクタ 106"/>
          <p:cNvCxnSpPr>
            <a:stCxn id="84" idx="1"/>
            <a:endCxn id="87" idx="4"/>
          </p:cNvCxnSpPr>
          <p:nvPr/>
        </p:nvCxnSpPr>
        <p:spPr bwMode="auto">
          <a:xfrm flipH="1" flipV="1">
            <a:off x="6948264" y="4149080"/>
            <a:ext cx="11418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9" name="テキスト ボックス 28"/>
          <p:cNvSpPr txBox="1"/>
          <p:nvPr/>
        </p:nvSpPr>
        <p:spPr>
          <a:xfrm>
            <a:off x="7499022" y="692696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…folklore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716463" y="4221163"/>
            <a:ext cx="4319587" cy="2376487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 is an Algorithm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497888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Suppose that there is an enumeration algorithm A.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we want to know time complexity of A (output </a:t>
            </a:r>
            <a:r>
              <a:rPr lang="en-US" altLang="ja-JP" sz="2400" dirty="0" err="1" smtClean="0"/>
              <a:t>polynomiality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What is needed?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What will we obtain as a result?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assume that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 </a:t>
            </a:r>
            <a:r>
              <a:rPr lang="en-US" altLang="ja-JP" sz="2400" dirty="0" smtClean="0"/>
              <a:t>is a tree-shaped recursion algorithm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(the structure of the recursion is a tree)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and the problem is combinatorial.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(has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solutions)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588125" y="4749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816725" y="4749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740525" y="46736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969125" y="5054600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45325" y="50546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207125" y="50546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588125" y="5054600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426325" y="53594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26325" y="5359400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5787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035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969125" y="5359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969125" y="53594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892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273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664325" y="5359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283325" y="53594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588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207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978525" y="53594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521325" y="5359400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9023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445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511925" y="4978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969125" y="4978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8929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3501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1309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5881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483350" y="5664200"/>
            <a:ext cx="6381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/>
              <a:t>・・・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Amortization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381563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altLang="ja-JP" sz="2400" dirty="0" smtClean="0"/>
              <a:t>Each iteration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O(d(t))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altLang="ja-JP" sz="2400" dirty="0" smtClean="0"/>
              <a:t>Each iteration generates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d(t) </a:t>
            </a:r>
            <a:r>
              <a:rPr lang="en-US" altLang="ja-JP" sz="2400" dirty="0" smtClean="0"/>
              <a:t>recursive calls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Thus,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max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{ T(x) / ( |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Chd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(x)| + 1) } = O(1)</a:t>
            </a:r>
            <a:r>
              <a:rPr lang="en-US" altLang="ja-JP" sz="2400" dirty="0" smtClean="0"/>
              <a:t>,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and the amortized time complexity of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an iteration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827584" y="4149080"/>
            <a:ext cx="4968552" cy="158417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chemeClr val="accent2"/>
                </a:solidFill>
              </a:rPr>
              <a:t>G=(V,E)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chemeClr val="accent2"/>
                </a:solidFill>
              </a:rPr>
              <a:t>s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chemeClr val="accent2"/>
                </a:solidFill>
              </a:rPr>
              <a:t>X</a:t>
            </a:r>
            <a:r>
              <a:rPr lang="en-US" altLang="ja-JP" dirty="0" smtClean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altLang="ja-JP" dirty="0" smtClean="0"/>
              <a:t>  </a:t>
            </a:r>
            <a:r>
              <a:rPr lang="en-US" altLang="ja-JP" b="1" dirty="0" smtClean="0"/>
              <a:t>output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X</a:t>
            </a:r>
            <a:endParaRPr lang="en-US" altLang="ja-JP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for</a:t>
            </a:r>
            <a:r>
              <a:rPr lang="en-US" altLang="ja-JP" dirty="0" smtClean="0"/>
              <a:t> </a:t>
            </a:r>
            <a:r>
              <a:rPr lang="en-US" altLang="ja-JP" dirty="0"/>
              <a:t>each vertex </a:t>
            </a:r>
            <a:r>
              <a:rPr lang="en-US" altLang="ja-JP" b="1" dirty="0" smtClean="0">
                <a:solidFill>
                  <a:schemeClr val="accent2"/>
                </a:solidFill>
              </a:rPr>
              <a:t>v</a:t>
            </a:r>
            <a:r>
              <a:rPr lang="en-US" altLang="ja-JP" dirty="0" smtClean="0"/>
              <a:t> </a:t>
            </a:r>
            <a:r>
              <a:rPr lang="en-US" altLang="ja-JP" dirty="0"/>
              <a:t>in </a:t>
            </a:r>
            <a:r>
              <a:rPr lang="en-US" altLang="ja-JP" b="1" dirty="0" smtClean="0">
                <a:solidFill>
                  <a:schemeClr val="accent2"/>
                </a:solidFill>
              </a:rPr>
              <a:t>G </a:t>
            </a:r>
            <a:r>
              <a:rPr lang="en-US" altLang="ja-JP" dirty="0" smtClean="0"/>
              <a:t>adjacent to </a:t>
            </a:r>
            <a:r>
              <a:rPr lang="en-US" altLang="ja-JP" b="1" dirty="0" smtClean="0">
                <a:solidFill>
                  <a:schemeClr val="accent2"/>
                </a:solidFill>
              </a:rPr>
              <a:t>s</a:t>
            </a:r>
            <a:endParaRPr lang="en-US" altLang="ja-JP" dirty="0"/>
          </a:p>
          <a:p>
            <a:pPr eaLnBrk="1" hangingPunct="1">
              <a:buFontTx/>
              <a:buNone/>
              <a:defRPr/>
            </a:pPr>
            <a:r>
              <a:rPr lang="en-US" altLang="ja-JP" dirty="0"/>
              <a:t>        </a:t>
            </a:r>
            <a:r>
              <a:rPr lang="en-US" altLang="ja-JP" b="1" dirty="0" smtClean="0"/>
              <a:t>call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chemeClr val="accent2"/>
                </a:solidFill>
              </a:rPr>
              <a:t>G-s</a:t>
            </a:r>
            <a:r>
              <a:rPr lang="en-US" altLang="ja-JP" dirty="0" smtClean="0"/>
              <a:t>, </a:t>
            </a:r>
            <a:r>
              <a:rPr lang="en-US" altLang="ja-JP" b="1" dirty="0">
                <a:solidFill>
                  <a:schemeClr val="accent2"/>
                </a:solidFill>
              </a:rPr>
              <a:t>v</a:t>
            </a:r>
            <a:r>
              <a:rPr lang="en-US" altLang="ja-JP" dirty="0" smtClean="0"/>
              <a:t>, </a:t>
            </a:r>
            <a:r>
              <a:rPr lang="en-US" altLang="ja-JP" b="1" dirty="0" err="1" smtClean="0">
                <a:solidFill>
                  <a:schemeClr val="accent2"/>
                </a:solidFill>
              </a:rPr>
              <a:t>X+v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43" name="円/楕円 42"/>
          <p:cNvSpPr/>
          <p:nvPr/>
        </p:nvSpPr>
        <p:spPr bwMode="auto">
          <a:xfrm>
            <a:off x="7020272" y="450912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4" name="円/楕円 43"/>
          <p:cNvSpPr/>
          <p:nvPr/>
        </p:nvSpPr>
        <p:spPr bwMode="auto">
          <a:xfrm>
            <a:off x="7380312" y="306896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5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s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5" name="円/楕円 44"/>
          <p:cNvSpPr/>
          <p:nvPr/>
        </p:nvSpPr>
        <p:spPr bwMode="auto">
          <a:xfrm>
            <a:off x="8532440" y="407707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6" name="円/楕円 45"/>
          <p:cNvSpPr/>
          <p:nvPr/>
        </p:nvSpPr>
        <p:spPr bwMode="auto">
          <a:xfrm>
            <a:off x="6804248" y="386104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7" name="円/楕円 46"/>
          <p:cNvSpPr/>
          <p:nvPr/>
        </p:nvSpPr>
        <p:spPr bwMode="auto">
          <a:xfrm>
            <a:off x="8316416" y="465313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8" name="円/楕円 47"/>
          <p:cNvSpPr/>
          <p:nvPr/>
        </p:nvSpPr>
        <p:spPr bwMode="auto">
          <a:xfrm>
            <a:off x="8604448" y="33569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3" name="円/楕円 82"/>
          <p:cNvSpPr/>
          <p:nvPr/>
        </p:nvSpPr>
        <p:spPr bwMode="auto">
          <a:xfrm>
            <a:off x="7452320" y="41490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4" name="円/楕円 83"/>
          <p:cNvSpPr/>
          <p:nvPr/>
        </p:nvSpPr>
        <p:spPr bwMode="auto">
          <a:xfrm>
            <a:off x="8244408" y="37170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85" name="直線コネクタ 84"/>
          <p:cNvCxnSpPr>
            <a:stCxn id="43" idx="6"/>
            <a:endCxn id="45" idx="2"/>
          </p:cNvCxnSpPr>
          <p:nvPr/>
        </p:nvCxnSpPr>
        <p:spPr bwMode="auto">
          <a:xfrm flipV="1">
            <a:off x="7308304" y="4221088"/>
            <a:ext cx="1224136" cy="43204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6" name="直線コネクタ 85"/>
          <p:cNvCxnSpPr>
            <a:stCxn id="45" idx="4"/>
            <a:endCxn id="47" idx="7"/>
          </p:cNvCxnSpPr>
          <p:nvPr/>
        </p:nvCxnSpPr>
        <p:spPr bwMode="auto">
          <a:xfrm flipH="1">
            <a:off x="8562267" y="4365104"/>
            <a:ext cx="114189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7" name="直線コネクタ 86"/>
          <p:cNvCxnSpPr>
            <a:stCxn id="84" idx="2"/>
          </p:cNvCxnSpPr>
          <p:nvPr/>
        </p:nvCxnSpPr>
        <p:spPr bwMode="auto">
          <a:xfrm flipH="1">
            <a:off x="7092280" y="3861048"/>
            <a:ext cx="1152128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8" name="直線コネクタ 87"/>
          <p:cNvCxnSpPr>
            <a:stCxn id="47" idx="3"/>
            <a:endCxn id="43" idx="5"/>
          </p:cNvCxnSpPr>
          <p:nvPr/>
        </p:nvCxnSpPr>
        <p:spPr bwMode="auto">
          <a:xfrm flipH="1" flipV="1">
            <a:off x="7266123" y="4754971"/>
            <a:ext cx="1092474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9" name="直線コネクタ 88"/>
          <p:cNvCxnSpPr>
            <a:stCxn id="44" idx="4"/>
            <a:endCxn id="47" idx="1"/>
          </p:cNvCxnSpPr>
          <p:nvPr/>
        </p:nvCxnSpPr>
        <p:spPr bwMode="auto">
          <a:xfrm>
            <a:off x="7524328" y="3356992"/>
            <a:ext cx="834269" cy="133832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0" name="直線コネクタ 89"/>
          <p:cNvCxnSpPr>
            <a:stCxn id="44" idx="3"/>
            <a:endCxn id="46" idx="0"/>
          </p:cNvCxnSpPr>
          <p:nvPr/>
        </p:nvCxnSpPr>
        <p:spPr bwMode="auto">
          <a:xfrm flipH="1">
            <a:off x="6948264" y="3314811"/>
            <a:ext cx="474229" cy="54623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1" name="直線コネクタ 90"/>
          <p:cNvCxnSpPr>
            <a:stCxn id="84" idx="4"/>
            <a:endCxn id="47" idx="0"/>
          </p:cNvCxnSpPr>
          <p:nvPr/>
        </p:nvCxnSpPr>
        <p:spPr bwMode="auto">
          <a:xfrm>
            <a:off x="8388424" y="4005064"/>
            <a:ext cx="72008" cy="64807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2" name="直線コネクタ 91"/>
          <p:cNvCxnSpPr>
            <a:stCxn id="44" idx="4"/>
            <a:endCxn id="83" idx="0"/>
          </p:cNvCxnSpPr>
          <p:nvPr/>
        </p:nvCxnSpPr>
        <p:spPr bwMode="auto">
          <a:xfrm>
            <a:off x="7524328" y="3356992"/>
            <a:ext cx="72008" cy="79208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3" name="直線コネクタ 92"/>
          <p:cNvCxnSpPr>
            <a:endCxn id="84" idx="0"/>
          </p:cNvCxnSpPr>
          <p:nvPr/>
        </p:nvCxnSpPr>
        <p:spPr bwMode="auto">
          <a:xfrm>
            <a:off x="7626163" y="3314811"/>
            <a:ext cx="762261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4" name="直線コネクタ 93"/>
          <p:cNvCxnSpPr>
            <a:stCxn id="84" idx="3"/>
            <a:endCxn id="83" idx="6"/>
          </p:cNvCxnSpPr>
          <p:nvPr/>
        </p:nvCxnSpPr>
        <p:spPr bwMode="auto">
          <a:xfrm flipH="1">
            <a:off x="7740352" y="3962883"/>
            <a:ext cx="54623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5" name="直線コネクタ 94"/>
          <p:cNvCxnSpPr>
            <a:stCxn id="83" idx="1"/>
            <a:endCxn id="46" idx="5"/>
          </p:cNvCxnSpPr>
          <p:nvPr/>
        </p:nvCxnSpPr>
        <p:spPr bwMode="auto">
          <a:xfrm flipH="1" flipV="1">
            <a:off x="7050099" y="4106899"/>
            <a:ext cx="444402" cy="8436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6" name="直線コネクタ 95"/>
          <p:cNvCxnSpPr>
            <a:stCxn id="44" idx="6"/>
            <a:endCxn id="48" idx="0"/>
          </p:cNvCxnSpPr>
          <p:nvPr/>
        </p:nvCxnSpPr>
        <p:spPr bwMode="auto">
          <a:xfrm>
            <a:off x="7668344" y="3212976"/>
            <a:ext cx="1080120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7" name="直線コネクタ 96"/>
          <p:cNvCxnSpPr>
            <a:stCxn id="84" idx="7"/>
            <a:endCxn id="48" idx="4"/>
          </p:cNvCxnSpPr>
          <p:nvPr/>
        </p:nvCxnSpPr>
        <p:spPr bwMode="auto">
          <a:xfrm flipV="1">
            <a:off x="8490259" y="3645024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8" name="直線コネクタ 97"/>
          <p:cNvCxnSpPr>
            <a:stCxn id="46" idx="7"/>
            <a:endCxn id="48" idx="2"/>
          </p:cNvCxnSpPr>
          <p:nvPr/>
        </p:nvCxnSpPr>
        <p:spPr bwMode="auto">
          <a:xfrm flipV="1">
            <a:off x="7050099" y="3501008"/>
            <a:ext cx="155434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9" name="直線コネクタ 98"/>
          <p:cNvCxnSpPr>
            <a:stCxn id="83" idx="5"/>
            <a:endCxn id="47" idx="2"/>
          </p:cNvCxnSpPr>
          <p:nvPr/>
        </p:nvCxnSpPr>
        <p:spPr bwMode="auto">
          <a:xfrm>
            <a:off x="7698171" y="4394931"/>
            <a:ext cx="61824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0" name="直線コネクタ 99"/>
          <p:cNvCxnSpPr>
            <a:stCxn id="43" idx="1"/>
            <a:endCxn id="46" idx="4"/>
          </p:cNvCxnSpPr>
          <p:nvPr/>
        </p:nvCxnSpPr>
        <p:spPr bwMode="auto">
          <a:xfrm flipH="1" flipV="1">
            <a:off x="6948264" y="4149080"/>
            <a:ext cx="11418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Other Problems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381563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By using </a:t>
            </a:r>
            <a:r>
              <a:rPr lang="en-US" altLang="ja-JP" sz="2400" b="1" dirty="0" smtClean="0"/>
              <a:t>#grandchildren</a:t>
            </a:r>
            <a:r>
              <a:rPr lang="en-US" altLang="ja-JP" sz="2400" dirty="0" smtClean="0"/>
              <a:t>, the complexity on the enumeration algorithms for the following structures are established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en-US" altLang="ja-JP" sz="2400" dirty="0" smtClean="0"/>
              <a:t>spanning trees of a given graph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Wingdings" pitchFamily="2" charset="2"/>
              </a:rPr>
              <a:t> 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O(1)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+ </a:t>
            </a:r>
            <a:r>
              <a:rPr lang="en-US" altLang="ja-JP" sz="2400" dirty="0" smtClean="0"/>
              <a:t>trees of size k in a given graph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O(|E|)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ym typeface="Wingdings" pitchFamily="2" charset="2"/>
              </a:rPr>
              <a:t> 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O(k)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 etc…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V="1">
            <a:off x="7492305" y="5732487"/>
            <a:ext cx="1223963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" name="Line 8"/>
          <p:cNvSpPr>
            <a:spLocks noChangeShapeType="1"/>
          </p:cNvSpPr>
          <p:nvPr/>
        </p:nvSpPr>
        <p:spPr bwMode="auto">
          <a:xfrm flipH="1">
            <a:off x="6268343" y="4797450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>
            <a:off x="7978080" y="5407050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3" name="Line 10"/>
          <p:cNvSpPr>
            <a:spLocks noChangeShapeType="1"/>
          </p:cNvSpPr>
          <p:nvPr/>
        </p:nvSpPr>
        <p:spPr bwMode="auto">
          <a:xfrm>
            <a:off x="7749480" y="4797450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 flipV="1">
            <a:off x="6300093" y="5483250"/>
            <a:ext cx="534987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>
            <a:off x="6123880" y="4652987"/>
            <a:ext cx="712788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 flipV="1">
            <a:off x="7749480" y="441645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" name="Line 14"/>
          <p:cNvSpPr>
            <a:spLocks noChangeShapeType="1"/>
          </p:cNvSpPr>
          <p:nvPr/>
        </p:nvSpPr>
        <p:spPr bwMode="auto">
          <a:xfrm flipH="1">
            <a:off x="5836543" y="4797450"/>
            <a:ext cx="1150937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" name="Line 15"/>
          <p:cNvSpPr>
            <a:spLocks noChangeShapeType="1"/>
          </p:cNvSpPr>
          <p:nvPr/>
        </p:nvSpPr>
        <p:spPr bwMode="auto">
          <a:xfrm>
            <a:off x="5907980" y="5300687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" name="Line 16"/>
          <p:cNvSpPr>
            <a:spLocks noChangeShapeType="1"/>
          </p:cNvSpPr>
          <p:nvPr/>
        </p:nvSpPr>
        <p:spPr bwMode="auto">
          <a:xfrm flipH="1">
            <a:off x="7444680" y="4797450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" name="Line 17"/>
          <p:cNvSpPr>
            <a:spLocks noChangeShapeType="1"/>
          </p:cNvSpPr>
          <p:nvPr/>
        </p:nvSpPr>
        <p:spPr bwMode="auto">
          <a:xfrm>
            <a:off x="5836543" y="5300687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5" name="Line 18"/>
          <p:cNvSpPr>
            <a:spLocks noChangeShapeType="1"/>
          </p:cNvSpPr>
          <p:nvPr/>
        </p:nvSpPr>
        <p:spPr bwMode="auto">
          <a:xfrm flipH="1" flipV="1">
            <a:off x="6123880" y="4579962"/>
            <a:ext cx="144463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" name="Line 19"/>
          <p:cNvSpPr>
            <a:spLocks noChangeShapeType="1"/>
          </p:cNvSpPr>
          <p:nvPr/>
        </p:nvSpPr>
        <p:spPr bwMode="auto">
          <a:xfrm flipV="1">
            <a:off x="7444680" y="540705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>
            <a:off x="6835080" y="548325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" name="Line 21"/>
          <p:cNvSpPr>
            <a:spLocks noChangeShapeType="1"/>
          </p:cNvSpPr>
          <p:nvPr/>
        </p:nvSpPr>
        <p:spPr bwMode="auto">
          <a:xfrm flipH="1">
            <a:off x="6835080" y="4797450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" name="Line 22"/>
          <p:cNvSpPr>
            <a:spLocks noChangeShapeType="1"/>
          </p:cNvSpPr>
          <p:nvPr/>
        </p:nvSpPr>
        <p:spPr bwMode="auto">
          <a:xfrm>
            <a:off x="6123880" y="4652987"/>
            <a:ext cx="906463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" name="Line 23"/>
          <p:cNvSpPr>
            <a:spLocks noChangeShapeType="1"/>
          </p:cNvSpPr>
          <p:nvPr/>
        </p:nvSpPr>
        <p:spPr bwMode="auto">
          <a:xfrm>
            <a:off x="7749480" y="479745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" name="Oval 24"/>
          <p:cNvSpPr>
            <a:spLocks noChangeArrowheads="1"/>
          </p:cNvSpPr>
          <p:nvPr/>
        </p:nvSpPr>
        <p:spPr bwMode="auto">
          <a:xfrm>
            <a:off x="7597080" y="46450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62" name="Line 25"/>
          <p:cNvSpPr>
            <a:spLocks noChangeShapeType="1"/>
          </p:cNvSpPr>
          <p:nvPr/>
        </p:nvSpPr>
        <p:spPr bwMode="auto">
          <a:xfrm flipH="1">
            <a:off x="5844480" y="4705375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" name="Line 26"/>
          <p:cNvSpPr>
            <a:spLocks noChangeShapeType="1"/>
          </p:cNvSpPr>
          <p:nvPr/>
        </p:nvSpPr>
        <p:spPr bwMode="auto">
          <a:xfrm flipV="1">
            <a:off x="8676580" y="5013350"/>
            <a:ext cx="71438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4" name="Line 27"/>
          <p:cNvSpPr>
            <a:spLocks noChangeShapeType="1"/>
          </p:cNvSpPr>
          <p:nvPr/>
        </p:nvSpPr>
        <p:spPr bwMode="auto">
          <a:xfrm flipV="1">
            <a:off x="7955855" y="5013350"/>
            <a:ext cx="792163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5" name="Line 28"/>
          <p:cNvSpPr>
            <a:spLocks noChangeShapeType="1"/>
          </p:cNvSpPr>
          <p:nvPr/>
        </p:nvSpPr>
        <p:spPr bwMode="auto">
          <a:xfrm flipH="1" flipV="1">
            <a:off x="8387655" y="4437087"/>
            <a:ext cx="360363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 flipH="1" flipV="1">
            <a:off x="7379593" y="4148162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 flipH="1">
            <a:off x="6155630" y="4148162"/>
            <a:ext cx="12239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" name="Line 31"/>
          <p:cNvSpPr>
            <a:spLocks noChangeShapeType="1"/>
          </p:cNvSpPr>
          <p:nvPr/>
        </p:nvSpPr>
        <p:spPr bwMode="auto">
          <a:xfrm flipH="1">
            <a:off x="7020818" y="4148162"/>
            <a:ext cx="358775" cy="649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" name="Line 32"/>
          <p:cNvSpPr>
            <a:spLocks noChangeShapeType="1"/>
          </p:cNvSpPr>
          <p:nvPr/>
        </p:nvSpPr>
        <p:spPr bwMode="auto">
          <a:xfrm flipH="1">
            <a:off x="7955855" y="4437087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0" name="Freeform 33"/>
          <p:cNvSpPr>
            <a:spLocks/>
          </p:cNvSpPr>
          <p:nvPr/>
        </p:nvSpPr>
        <p:spPr bwMode="auto">
          <a:xfrm>
            <a:off x="6300093" y="5732487"/>
            <a:ext cx="2376487" cy="504825"/>
          </a:xfrm>
          <a:custGeom>
            <a:avLst/>
            <a:gdLst>
              <a:gd name="T0" fmla="*/ 0 w 1497"/>
              <a:gd name="T1" fmla="*/ 229333436 h 318"/>
              <a:gd name="T2" fmla="*/ 1144150720 w 1497"/>
              <a:gd name="T3" fmla="*/ 688003384 h 318"/>
              <a:gd name="T4" fmla="*/ 2147483647 w 1497"/>
              <a:gd name="T5" fmla="*/ 688003384 h 318"/>
              <a:gd name="T6" fmla="*/ 214748364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Oval 34"/>
          <p:cNvSpPr>
            <a:spLocks noChangeArrowheads="1"/>
          </p:cNvSpPr>
          <p:nvPr/>
        </p:nvSpPr>
        <p:spPr bwMode="auto">
          <a:xfrm>
            <a:off x="6835080" y="46450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2" name="Oval 35"/>
          <p:cNvSpPr>
            <a:spLocks noChangeArrowheads="1"/>
          </p:cNvSpPr>
          <p:nvPr/>
        </p:nvSpPr>
        <p:spPr bwMode="auto">
          <a:xfrm>
            <a:off x="7292280" y="56435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3" name="Oval 36"/>
          <p:cNvSpPr>
            <a:spLocks noChangeArrowheads="1"/>
          </p:cNvSpPr>
          <p:nvPr/>
        </p:nvSpPr>
        <p:spPr bwMode="auto">
          <a:xfrm>
            <a:off x="6682680" y="53308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4" name="Oval 37"/>
          <p:cNvSpPr>
            <a:spLocks noChangeArrowheads="1"/>
          </p:cNvSpPr>
          <p:nvPr/>
        </p:nvSpPr>
        <p:spPr bwMode="auto">
          <a:xfrm>
            <a:off x="7825680" y="52546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5" name="Oval 38"/>
          <p:cNvSpPr>
            <a:spLocks noChangeArrowheads="1"/>
          </p:cNvSpPr>
          <p:nvPr/>
        </p:nvSpPr>
        <p:spPr bwMode="auto">
          <a:xfrm>
            <a:off x="5692080" y="51022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6" name="Oval 39"/>
          <p:cNvSpPr>
            <a:spLocks noChangeArrowheads="1"/>
          </p:cNvSpPr>
          <p:nvPr/>
        </p:nvSpPr>
        <p:spPr bwMode="auto">
          <a:xfrm>
            <a:off x="8587680" y="4868887"/>
            <a:ext cx="304800" cy="293688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7" name="Oval 40"/>
          <p:cNvSpPr>
            <a:spLocks noChangeArrowheads="1"/>
          </p:cNvSpPr>
          <p:nvPr/>
        </p:nvSpPr>
        <p:spPr bwMode="auto">
          <a:xfrm>
            <a:off x="6012755" y="44926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8" name="Oval 41"/>
          <p:cNvSpPr>
            <a:spLocks noChangeArrowheads="1"/>
          </p:cNvSpPr>
          <p:nvPr/>
        </p:nvSpPr>
        <p:spPr bwMode="auto">
          <a:xfrm>
            <a:off x="7236718" y="4005287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9" name="Oval 42"/>
          <p:cNvSpPr>
            <a:spLocks noChangeArrowheads="1"/>
          </p:cNvSpPr>
          <p:nvPr/>
        </p:nvSpPr>
        <p:spPr bwMode="auto">
          <a:xfrm>
            <a:off x="8227318" y="42767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8532118" y="5572150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3" name="Oval 38"/>
          <p:cNvSpPr>
            <a:spLocks noChangeArrowheads="1"/>
          </p:cNvSpPr>
          <p:nvPr/>
        </p:nvSpPr>
        <p:spPr bwMode="auto">
          <a:xfrm>
            <a:off x="6156176" y="573325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-4  Push out Amortization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time “Increases”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In the “toy” cases, the key property was that 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“the total computation time on each level increases with a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    constant factor, by going to a deeper level “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n-(i+1)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poly(i+1)    /    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n-i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    =  poly(i+1)   /   2</a:t>
            </a:r>
            <a:r>
              <a:rPr lang="en-US" altLang="ja-JP" sz="2400" dirty="0" smtClean="0">
                <a:solidFill>
                  <a:schemeClr val="accent2"/>
                </a:solidFill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poly(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It seems that “increase of computation time is good for us”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(it implicitly forbids “sudden decrease”)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Since the tree is biased, apply this idea locally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---  parent and child   (or descendants)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Increase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424863" cy="2951162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In the “toy” cases, we compare the total computation time on a level and that on the neighboring level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Instead of that, we compare the computation time of a parent, and the total time on its children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the condition of the toy case is implemented as follows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    Σ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child Y of 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T(Y)  ≥  αT(X)              </a:t>
            </a:r>
            <a:r>
              <a:rPr lang="en-US" altLang="ja-JP" sz="2400" dirty="0" smtClean="0"/>
              <a:t>for some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α &gt; 1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59" name="Line 8"/>
          <p:cNvSpPr>
            <a:spLocks noChangeShapeType="1"/>
          </p:cNvSpPr>
          <p:nvPr/>
        </p:nvSpPr>
        <p:spPr bwMode="auto">
          <a:xfrm flipH="1">
            <a:off x="6933035" y="580997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>
            <a:off x="7161635" y="5809977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1" name="Oval 10"/>
          <p:cNvSpPr>
            <a:spLocks noChangeArrowheads="1"/>
          </p:cNvSpPr>
          <p:nvPr/>
        </p:nvSpPr>
        <p:spPr bwMode="auto">
          <a:xfrm>
            <a:off x="7085435" y="573377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2" name="Oval 31"/>
          <p:cNvSpPr>
            <a:spLocks noChangeArrowheads="1"/>
          </p:cNvSpPr>
          <p:nvPr/>
        </p:nvSpPr>
        <p:spPr bwMode="auto">
          <a:xfrm>
            <a:off x="6856835" y="603857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3" name="Oval 32"/>
          <p:cNvSpPr>
            <a:spLocks noChangeArrowheads="1"/>
          </p:cNvSpPr>
          <p:nvPr/>
        </p:nvSpPr>
        <p:spPr bwMode="auto">
          <a:xfrm>
            <a:off x="7314035" y="6038577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4" name="角丸四角形吹き出し 75"/>
          <p:cNvSpPr>
            <a:spLocks noChangeArrowheads="1"/>
          </p:cNvSpPr>
          <p:nvPr/>
        </p:nvSpPr>
        <p:spPr bwMode="auto">
          <a:xfrm>
            <a:off x="6444208" y="5373216"/>
            <a:ext cx="431800" cy="401637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5" name="角丸四角形吹き出し 76"/>
          <p:cNvSpPr>
            <a:spLocks noChangeArrowheads="1"/>
          </p:cNvSpPr>
          <p:nvPr/>
        </p:nvSpPr>
        <p:spPr bwMode="auto">
          <a:xfrm>
            <a:off x="6012408" y="5733578"/>
            <a:ext cx="576263" cy="400050"/>
          </a:xfrm>
          <a:prstGeom prst="wedgeRoundRectCallout">
            <a:avLst>
              <a:gd name="adj1" fmla="val 108264"/>
              <a:gd name="adj2" fmla="val 41810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>
                <a:solidFill>
                  <a:schemeClr val="accent2"/>
                </a:solidFill>
              </a:rPr>
              <a:t>n-1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86" name="角丸四角形吹き出し 77"/>
          <p:cNvSpPr>
            <a:spLocks noChangeArrowheads="1"/>
          </p:cNvSpPr>
          <p:nvPr/>
        </p:nvSpPr>
        <p:spPr bwMode="auto">
          <a:xfrm>
            <a:off x="7668171" y="5733578"/>
            <a:ext cx="576262" cy="400050"/>
          </a:xfrm>
          <a:prstGeom prst="wedgeRoundRectCallout">
            <a:avLst>
              <a:gd name="adj1" fmla="val -90782"/>
              <a:gd name="adj2" fmla="val 38185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pPr algn="ctr"/>
            <a:r>
              <a:rPr lang="en-US" altLang="ja-JP" b="1" dirty="0" smtClean="0">
                <a:solidFill>
                  <a:schemeClr val="accent2"/>
                </a:solidFill>
              </a:rPr>
              <a:t>n/2</a:t>
            </a:r>
            <a:endParaRPr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611560" y="5445224"/>
            <a:ext cx="4392488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eaLnBrk="1" hangingPunct="1">
              <a:buNone/>
              <a:defRPr/>
            </a:pPr>
            <a:r>
              <a:rPr lang="en-US" altLang="ja-JP" dirty="0" smtClean="0"/>
              <a:t>We will characterize good cases</a:t>
            </a:r>
          </a:p>
          <a:p>
            <a:pPr algn="ctr" eaLnBrk="1" hangingPunct="1">
              <a:buNone/>
              <a:defRPr/>
            </a:pPr>
            <a:r>
              <a:rPr lang="en-US" altLang="ja-JP" dirty="0" smtClean="0"/>
              <a:t>    by this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 bwMode="auto">
          <a:xfrm>
            <a:off x="5808809" y="3501008"/>
            <a:ext cx="2795639" cy="11339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49449" y="3501008"/>
            <a:ext cx="4482591" cy="11339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 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（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Push Out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）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Condition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6193" y="895663"/>
            <a:ext cx="8533135" cy="584570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dirty="0">
                <a:solidFill>
                  <a:schemeClr val="accent2"/>
                </a:solidFill>
              </a:rPr>
              <a:t>*</a:t>
            </a:r>
            <a:r>
              <a:rPr lang="en-US" altLang="ja-JP" sz="2400" dirty="0"/>
              <a:t> : the maximum computation time on a leaf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T(X): </a:t>
            </a:r>
            <a:r>
              <a:rPr lang="en-US" altLang="ja-JP" sz="2400" dirty="0" smtClean="0">
                <a:sym typeface="Wingdings" pitchFamily="2" charset="2"/>
              </a:rPr>
              <a:t>computation time of iteration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X</a:t>
            </a:r>
            <a:endParaRPr lang="en-US" altLang="ja-JP" sz="2400" dirty="0" smtClean="0"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S(X): </a:t>
            </a:r>
            <a:r>
              <a:rPr lang="en-US" altLang="ja-JP" sz="2400" dirty="0" smtClean="0">
                <a:sym typeface="Wingdings" pitchFamily="2" charset="2"/>
              </a:rPr>
              <a:t>computation time given to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X</a:t>
            </a: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by its parent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C(X):</a:t>
            </a:r>
            <a:r>
              <a:rPr lang="ja-JP" altLang="en-US" sz="2400" b="1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set of child iterations of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X</a:t>
            </a:r>
          </a:p>
          <a:p>
            <a:pPr algn="l"/>
            <a:endParaRPr lang="en-US" altLang="ja-JP" sz="2400" dirty="0" smtClean="0"/>
          </a:p>
          <a:p>
            <a:pPr algn="l"/>
            <a:endParaRPr lang="en-US" altLang="ja-JP" sz="24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algn="l"/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  α</a:t>
            </a:r>
            <a:r>
              <a:rPr lang="ja-JP" altLang="en-US" sz="2800" b="1" dirty="0" smtClean="0">
                <a:solidFill>
                  <a:srgbClr val="0000FF"/>
                </a:solidFill>
                <a:sym typeface="Wingdings" pitchFamily="2" charset="2"/>
              </a:rPr>
              <a:t>（ </a:t>
            </a:r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T(X) </a:t>
            </a:r>
            <a:r>
              <a:rPr lang="ja-JP" altLang="en-US" sz="2800" b="1" dirty="0" smtClean="0">
                <a:solidFill>
                  <a:srgbClr val="0000FF"/>
                </a:solidFill>
                <a:sym typeface="Wingdings" pitchFamily="2" charset="2"/>
              </a:rPr>
              <a:t>－</a:t>
            </a:r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 βT* (|C(X)|+1) ) </a:t>
            </a:r>
            <a:r>
              <a:rPr lang="ja-JP" altLang="en-US" sz="2800" b="1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ja-JP" altLang="en-US" sz="2800" b="1" dirty="0" smtClean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ja-JP" altLang="en-US" b="1" dirty="0" smtClean="0">
                <a:solidFill>
                  <a:srgbClr val="FF0000"/>
                </a:solidFill>
                <a:sym typeface="Wingdings" pitchFamily="2" charset="2"/>
              </a:rPr>
              <a:t>≦</a:t>
            </a:r>
            <a:r>
              <a:rPr lang="ja-JP" altLang="en-US" sz="2800" b="1" dirty="0" smtClean="0">
                <a:solidFill>
                  <a:srgbClr val="0000FF"/>
                </a:solidFill>
                <a:sym typeface="Wingdings" pitchFamily="2" charset="2"/>
              </a:rPr>
              <a:t>　　　　 </a:t>
            </a:r>
            <a:r>
              <a:rPr lang="en-US" altLang="ja-JP" sz="4000" b="1" dirty="0" smtClean="0">
                <a:solidFill>
                  <a:srgbClr val="0000FF"/>
                </a:solidFill>
                <a:sym typeface="Wingdings" pitchFamily="2" charset="2"/>
              </a:rPr>
              <a:t>Σ </a:t>
            </a:r>
            <a:r>
              <a:rPr lang="ja-JP" altLang="en-US" sz="2800" b="1" dirty="0" smtClean="0">
                <a:solidFill>
                  <a:srgbClr val="0000FF"/>
                </a:solidFill>
                <a:sym typeface="Wingdings" pitchFamily="2" charset="2"/>
              </a:rPr>
              <a:t>　</a:t>
            </a:r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T(Y) </a:t>
            </a:r>
          </a:p>
          <a:p>
            <a:pPr algn="l">
              <a:spcBef>
                <a:spcPts val="0"/>
              </a:spcBef>
            </a:pPr>
            <a:r>
              <a:rPr lang="ja-JP" altLang="en-US" sz="2400" b="1" dirty="0">
                <a:solidFill>
                  <a:srgbClr val="0000FF"/>
                </a:solidFill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0000FF"/>
                </a:solidFill>
                <a:sym typeface="Wingdings" pitchFamily="2" charset="2"/>
              </a:rPr>
              <a:t>　　　　　　　　　　　　　　　　　　　　　　　　　　    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Y</a:t>
            </a:r>
            <a:r>
              <a:rPr lang="ja-JP" altLang="en-US" sz="2400" b="1" dirty="0">
                <a:solidFill>
                  <a:srgbClr val="0000FF"/>
                </a:solidFill>
                <a:sym typeface="Wingdings" pitchFamily="2" charset="2"/>
              </a:rPr>
              <a:t>∈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C(X)</a:t>
            </a:r>
            <a:endParaRPr lang="en-US" altLang="ja-JP" sz="24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algn="l"/>
            <a:endParaRPr lang="en-US" altLang="ja-JP" sz="2400" dirty="0" smtClean="0">
              <a:sym typeface="Wingdings" pitchFamily="2" charset="2"/>
            </a:endParaRPr>
          </a:p>
          <a:p>
            <a:pPr algn="l"/>
            <a:endParaRPr lang="en-US" altLang="ja-JP" sz="2400" dirty="0" smtClean="0">
              <a:sym typeface="Wingdings" pitchFamily="2" charset="2"/>
            </a:endParaRPr>
          </a:p>
          <a:p>
            <a:pPr algn="l"/>
            <a:r>
              <a:rPr lang="en-US" altLang="ja-JP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800" dirty="0" smtClean="0">
                <a:sym typeface="Wingdings" pitchFamily="2" charset="2"/>
              </a:rPr>
              <a:t>PO condition    </a:t>
            </a:r>
            <a:r>
              <a:rPr lang="en-US" altLang="ja-JP" sz="2800" b="1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ja-JP" sz="2800" dirty="0" smtClean="0">
                <a:sym typeface="Wingdings" pitchFamily="2" charset="2"/>
              </a:rPr>
              <a:t>  </a:t>
            </a:r>
            <a:r>
              <a:rPr lang="ja-JP" altLang="en-US" sz="2800" dirty="0" smtClean="0">
                <a:sym typeface="Wingdings" pitchFamily="2" charset="2"/>
              </a:rPr>
              <a:t> </a:t>
            </a:r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S(X)  =  O( T(X) )</a:t>
            </a:r>
          </a:p>
          <a:p>
            <a:pPr algn="l"/>
            <a:endParaRPr lang="en-US" altLang="ja-JP" sz="8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algn="l"/>
            <a:r>
              <a:rPr lang="en-US" altLang="ja-JP" sz="2400" dirty="0" smtClean="0">
                <a:sym typeface="Wingdings" pitchFamily="2" charset="2"/>
              </a:rPr>
              <a:t>After the move, each iteration has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 O(T*) </a:t>
            </a:r>
            <a:r>
              <a:rPr lang="en-US" altLang="ja-JP" sz="2400" dirty="0">
                <a:sym typeface="Wingdings" pitchFamily="2" charset="2"/>
              </a:rPr>
              <a:t>time</a:t>
            </a:r>
            <a:endParaRPr lang="en-US" altLang="ja-JP" sz="2400" dirty="0" smtClean="0"/>
          </a:p>
        </p:txBody>
      </p:sp>
      <p:sp>
        <p:nvSpPr>
          <p:cNvPr id="2" name="円/楕円 1"/>
          <p:cNvSpPr/>
          <p:nvPr/>
        </p:nvSpPr>
        <p:spPr bwMode="auto">
          <a:xfrm>
            <a:off x="7524328" y="5145492"/>
            <a:ext cx="288032" cy="288032"/>
          </a:xfrm>
          <a:prstGeom prst="ellipse">
            <a:avLst/>
          </a:prstGeom>
          <a:solidFill>
            <a:srgbClr val="E1FFE1"/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" name="円/楕円 4"/>
          <p:cNvSpPr/>
          <p:nvPr/>
        </p:nvSpPr>
        <p:spPr bwMode="auto">
          <a:xfrm>
            <a:off x="6884181" y="5826252"/>
            <a:ext cx="288032" cy="288032"/>
          </a:xfrm>
          <a:prstGeom prst="ellipse">
            <a:avLst/>
          </a:prstGeom>
          <a:solidFill>
            <a:srgbClr val="E1FFE1"/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" name="円/楕円 5"/>
          <p:cNvSpPr/>
          <p:nvPr/>
        </p:nvSpPr>
        <p:spPr bwMode="auto">
          <a:xfrm>
            <a:off x="7524328" y="5826252"/>
            <a:ext cx="288032" cy="288032"/>
          </a:xfrm>
          <a:prstGeom prst="ellipse">
            <a:avLst/>
          </a:prstGeom>
          <a:solidFill>
            <a:srgbClr val="E1FFE1"/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" name="円/楕円 6"/>
          <p:cNvSpPr/>
          <p:nvPr/>
        </p:nvSpPr>
        <p:spPr bwMode="auto">
          <a:xfrm>
            <a:off x="8164475" y="5826252"/>
            <a:ext cx="288032" cy="288032"/>
          </a:xfrm>
          <a:prstGeom prst="ellipse">
            <a:avLst/>
          </a:prstGeom>
          <a:solidFill>
            <a:srgbClr val="E1FFE1"/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" name="直線コネクタ 3"/>
          <p:cNvCxnSpPr>
            <a:stCxn id="2" idx="3"/>
            <a:endCxn id="5" idx="7"/>
          </p:cNvCxnSpPr>
          <p:nvPr/>
        </p:nvCxnSpPr>
        <p:spPr bwMode="auto">
          <a:xfrm flipH="1">
            <a:off x="7130032" y="5391343"/>
            <a:ext cx="436477" cy="47709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" name="直線コネクタ 9"/>
          <p:cNvCxnSpPr>
            <a:stCxn id="2" idx="4"/>
            <a:endCxn id="6" idx="0"/>
          </p:cNvCxnSpPr>
          <p:nvPr/>
        </p:nvCxnSpPr>
        <p:spPr bwMode="auto">
          <a:xfrm>
            <a:off x="7668344" y="5433524"/>
            <a:ext cx="0" cy="392728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3" name="直線コネクタ 12"/>
          <p:cNvCxnSpPr>
            <a:stCxn id="2" idx="5"/>
            <a:endCxn id="7" idx="1"/>
          </p:cNvCxnSpPr>
          <p:nvPr/>
        </p:nvCxnSpPr>
        <p:spPr bwMode="auto">
          <a:xfrm>
            <a:off x="7770179" y="5391343"/>
            <a:ext cx="436477" cy="477090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6" name="直線コネクタ 15"/>
          <p:cNvCxnSpPr>
            <a:endCxn id="2" idx="7"/>
          </p:cNvCxnSpPr>
          <p:nvPr/>
        </p:nvCxnSpPr>
        <p:spPr bwMode="auto">
          <a:xfrm flipH="1">
            <a:off x="7770179" y="4953814"/>
            <a:ext cx="436477" cy="233859"/>
          </a:xfrm>
          <a:prstGeom prst="line">
            <a:avLst/>
          </a:prstGeom>
          <a:solidFill>
            <a:schemeClr val="bg1"/>
          </a:solidFill>
          <a:ln w="317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15" name="二等辺三角形 14"/>
          <p:cNvSpPr/>
          <p:nvPr/>
        </p:nvSpPr>
        <p:spPr bwMode="auto">
          <a:xfrm rot="1254878">
            <a:off x="6590788" y="5939996"/>
            <a:ext cx="740006" cy="556669"/>
          </a:xfrm>
          <a:prstGeom prst="triangle">
            <a:avLst/>
          </a:prstGeom>
          <a:solidFill>
            <a:srgbClr val="92D050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" name="二等辺三角形 18"/>
          <p:cNvSpPr/>
          <p:nvPr/>
        </p:nvSpPr>
        <p:spPr bwMode="auto">
          <a:xfrm>
            <a:off x="7409318" y="5970268"/>
            <a:ext cx="533883" cy="648072"/>
          </a:xfrm>
          <a:prstGeom prst="triangle">
            <a:avLst/>
          </a:prstGeom>
          <a:solidFill>
            <a:srgbClr val="92D050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 bwMode="auto">
          <a:xfrm rot="20421904">
            <a:off x="8082839" y="5932210"/>
            <a:ext cx="730644" cy="577853"/>
          </a:xfrm>
          <a:prstGeom prst="triangle">
            <a:avLst/>
          </a:prstGeom>
          <a:solidFill>
            <a:srgbClr val="92D050"/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3528" y="3183359"/>
            <a:ext cx="2005677" cy="461665"/>
          </a:xfrm>
          <a:prstGeom prst="rect">
            <a:avLst/>
          </a:prstGeom>
          <a:solidFill>
            <a:srgbClr val="E1FFE1">
              <a:alpha val="67000"/>
            </a:srgbClr>
          </a:solidFill>
          <a:ln w="19050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ym typeface="Wingdings" pitchFamily="2" charset="2"/>
              </a:rPr>
              <a:t>PO Condition</a:t>
            </a:r>
            <a:endParaRPr lang="en-US" altLang="ja-JP" dirty="0">
              <a:sym typeface="Wingdings" pitchFamily="2" charset="2"/>
            </a:endParaRPr>
          </a:p>
        </p:txBody>
      </p:sp>
      <p:sp>
        <p:nvSpPr>
          <p:cNvPr id="3" name="四角形吹き出し 2"/>
          <p:cNvSpPr/>
          <p:nvPr/>
        </p:nvSpPr>
        <p:spPr bwMode="auto">
          <a:xfrm>
            <a:off x="4734111" y="2687489"/>
            <a:ext cx="3036068" cy="525487"/>
          </a:xfrm>
          <a:prstGeom prst="wedgeRectCallout">
            <a:avLst>
              <a:gd name="adj1" fmla="val -105120"/>
              <a:gd name="adj2" fmla="val 134175"/>
            </a:avLst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α</a:t>
            </a:r>
            <a:r>
              <a:rPr lang="ja-JP" altLang="en-US" sz="2800" b="1" dirty="0" err="1" smtClean="0">
                <a:solidFill>
                  <a:srgbClr val="0000FF"/>
                </a:solidFill>
                <a:sym typeface="Wingdings" pitchFamily="2" charset="2"/>
              </a:rPr>
              <a:t>，</a:t>
            </a:r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β </a:t>
            </a:r>
            <a:r>
              <a:rPr lang="en-US" altLang="ja-JP" sz="2800" b="1" dirty="0">
                <a:solidFill>
                  <a:srgbClr val="0000FF"/>
                </a:solidFill>
                <a:sym typeface="Wingdings" pitchFamily="2" charset="2"/>
              </a:rPr>
              <a:t>&gt; </a:t>
            </a:r>
            <a:r>
              <a:rPr lang="en-US" altLang="ja-JP" sz="2800" b="1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8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ja-JP" sz="2800" dirty="0" smtClean="0">
                <a:sym typeface="Wingdings" pitchFamily="2" charset="2"/>
              </a:rPr>
              <a:t>constant</a:t>
            </a:r>
            <a:endParaRPr lang="en-US" altLang="ja-JP" sz="2800" dirty="0">
              <a:sym typeface="Wingdings" pitchFamily="2" charset="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795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8" grpId="0" animBg="1"/>
      <p:bldP spid="17" grpId="0" animBg="1"/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Formula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1655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Theorem: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dirty="0" smtClean="0"/>
              <a:t>when PO condition holds, the amortized computation time of each iteration is bounded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O(T*)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8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Proof: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Assign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O(β(α/(α+1))(|C(X)|+1)T</a:t>
            </a:r>
            <a:r>
              <a:rPr lang="en-US" altLang="ja-JP" sz="2400" b="1" dirty="0">
                <a:solidFill>
                  <a:schemeClr val="accent2"/>
                </a:solidFill>
              </a:rPr>
              <a:t>*) </a:t>
            </a:r>
            <a:r>
              <a:rPr lang="en-US" altLang="ja-JP" sz="2400" dirty="0" smtClean="0"/>
              <a:t>of one’s computation time to itself and its children (</a:t>
            </a:r>
            <a:r>
              <a:rPr lang="en-US" altLang="ja-JP" sz="2400" dirty="0" smtClean="0">
                <a:sym typeface="Wingdings" panose="05000000000000000000" pitchFamily="2" charset="2"/>
              </a:rPr>
              <a:t> fixed, never move again)</a:t>
            </a:r>
            <a:endParaRPr lang="en-US" altLang="ja-JP" sz="2400" dirty="0" smtClean="0"/>
          </a:p>
          <a:p>
            <a:pPr eaLnBrk="1" hangingPunct="1">
              <a:buNone/>
              <a:defRPr/>
            </a:pPr>
            <a:endParaRPr lang="en-US" altLang="ja-JP" sz="2400" dirty="0"/>
          </a:p>
          <a:p>
            <a:pPr eaLnBrk="1" hangingPunct="1">
              <a:buNone/>
              <a:defRPr/>
            </a:pPr>
            <a:r>
              <a:rPr lang="en-US" altLang="ja-JP" sz="2400" dirty="0"/>
              <a:t>G</a:t>
            </a:r>
            <a:r>
              <a:rPr lang="en-US" altLang="ja-JP" sz="2400" dirty="0" smtClean="0"/>
              <a:t>ive the remaining to the children so that each child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</a:t>
            </a:r>
            <a:r>
              <a:rPr lang="en-US" altLang="ja-JP" sz="2400" dirty="0" smtClean="0"/>
              <a:t> receives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remaining ×</a:t>
            </a:r>
            <a:r>
              <a:rPr lang="en-US" altLang="ja-JP" sz="2400" dirty="0" smtClean="0">
                <a:solidFill>
                  <a:schemeClr val="accent2"/>
                </a:solidFill>
              </a:rPr>
              <a:t> {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T(Z) / </a:t>
            </a:r>
            <a:r>
              <a:rPr lang="en-US" altLang="ja-JP" sz="2400" b="1" dirty="0">
                <a:solidFill>
                  <a:schemeClr val="accent2"/>
                </a:solidFill>
              </a:rPr>
              <a:t> Σ 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child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Y 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of X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T(Y) }  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                                       (just move, for analysis)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endParaRPr lang="en-US" altLang="ja-JP" sz="1000" dirty="0" smtClean="0"/>
          </a:p>
          <a:p>
            <a:pPr eaLnBrk="1" hangingPunct="1">
              <a:buNone/>
              <a:defRPr/>
            </a:pPr>
            <a:r>
              <a:rPr lang="en-US" altLang="ja-JP" sz="2400" dirty="0" smtClean="0"/>
              <a:t>Each child gives the given computation time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and its own computation time to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its children (so, grandchildren) </a:t>
            </a:r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H="1">
            <a:off x="7092279" y="5157192"/>
            <a:ext cx="720079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7812360" y="5157192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Oval 34"/>
          <p:cNvSpPr>
            <a:spLocks noChangeArrowheads="1"/>
          </p:cNvSpPr>
          <p:nvPr/>
        </p:nvSpPr>
        <p:spPr bwMode="auto">
          <a:xfrm>
            <a:off x="8244408" y="57884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6876256" y="580526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668344" y="501317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0312" y="4509120"/>
            <a:ext cx="93610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732240" y="6228020"/>
            <a:ext cx="43204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72400" y="6228020"/>
            <a:ext cx="79208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右矢印 20"/>
          <p:cNvSpPr/>
          <p:nvPr/>
        </p:nvSpPr>
        <p:spPr bwMode="auto">
          <a:xfrm rot="3013947">
            <a:off x="8051825" y="5302269"/>
            <a:ext cx="745205" cy="255088"/>
          </a:xfrm>
          <a:prstGeom prst="rightArrow">
            <a:avLst/>
          </a:prstGeom>
          <a:solidFill>
            <a:srgbClr val="FFFF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" name="右矢印 21"/>
          <p:cNvSpPr/>
          <p:nvPr/>
        </p:nvSpPr>
        <p:spPr bwMode="auto">
          <a:xfrm rot="8100470">
            <a:off x="6785327" y="5324258"/>
            <a:ext cx="745205" cy="255088"/>
          </a:xfrm>
          <a:prstGeom prst="rightArrow">
            <a:avLst/>
          </a:prstGeom>
          <a:solidFill>
            <a:srgbClr val="FFFF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460432" y="5085184"/>
            <a:ext cx="351656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732240" y="5157192"/>
            <a:ext cx="351656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角丸四角形吹き出し 1"/>
          <p:cNvSpPr/>
          <p:nvPr/>
        </p:nvSpPr>
        <p:spPr bwMode="auto">
          <a:xfrm>
            <a:off x="6975884" y="1700808"/>
            <a:ext cx="1744960" cy="792088"/>
          </a:xfrm>
          <a:prstGeom prst="wedgeRoundRectCallout">
            <a:avLst>
              <a:gd name="adj1" fmla="val -82155"/>
              <a:gd name="adj2" fmla="val 56360"/>
              <a:gd name="adj3" fmla="val 16667"/>
            </a:avLst>
          </a:prstGeom>
          <a:solidFill>
            <a:schemeClr val="bg1"/>
          </a:solidFill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b="1" dirty="0">
                <a:solidFill>
                  <a:schemeClr val="accent2"/>
                </a:solidFill>
              </a:rPr>
              <a:t>O(T</a:t>
            </a:r>
            <a:r>
              <a:rPr lang="en-US" altLang="ja-JP" b="1" dirty="0" smtClean="0">
                <a:solidFill>
                  <a:schemeClr val="accent2"/>
                </a:solidFill>
              </a:rPr>
              <a:t>*) </a:t>
            </a:r>
            <a:r>
              <a:rPr lang="en-US" altLang="ja-JP" dirty="0" smtClean="0"/>
              <a:t>t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ime for each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0" name="角丸四角形吹き出し 19"/>
          <p:cNvSpPr/>
          <p:nvPr/>
        </p:nvSpPr>
        <p:spPr bwMode="auto">
          <a:xfrm>
            <a:off x="5148064" y="5991241"/>
            <a:ext cx="1051371" cy="534103"/>
          </a:xfrm>
          <a:prstGeom prst="wedgeRoundRectCallout">
            <a:avLst>
              <a:gd name="adj1" fmla="val -108003"/>
              <a:gd name="adj2" fmla="val -52181"/>
              <a:gd name="adj3" fmla="val 16667"/>
            </a:avLst>
          </a:prstGeom>
          <a:solidFill>
            <a:schemeClr val="bg1"/>
          </a:solidFill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recurs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7240487" y="1484784"/>
            <a:ext cx="1291953" cy="432048"/>
          </a:xfrm>
          <a:prstGeom prst="rect">
            <a:avLst/>
          </a:prstGeom>
          <a:solidFill>
            <a:srgbClr val="99FFCC"/>
          </a:solidFill>
          <a:ln w="190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Induction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3" y="908720"/>
            <a:ext cx="8784976" cy="2951162"/>
          </a:xfrm>
        </p:spPr>
        <p:txBody>
          <a:bodyPr/>
          <a:lstStyle/>
          <a:p>
            <a:pPr marL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Each child gives the received computation time  and its own computation time to its children (so, grandchildren)</a:t>
            </a:r>
          </a:p>
          <a:p>
            <a:pPr eaLnBrk="1" hangingPunct="1">
              <a:buNone/>
              <a:defRPr/>
            </a:pPr>
            <a:endParaRPr lang="en-US" altLang="ja-JP" sz="16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Claim:</a:t>
            </a:r>
            <a:r>
              <a:rPr lang="en-US" altLang="ja-JP" sz="2400" dirty="0" smtClean="0"/>
              <a:t>  under this rule, any iteration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</a:t>
            </a:r>
            <a:r>
              <a:rPr lang="en-US" altLang="ja-JP" sz="2400" dirty="0" smtClean="0"/>
              <a:t> receives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               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T(Z)  / (α-1)  </a:t>
            </a:r>
            <a:r>
              <a:rPr lang="en-US" altLang="ja-JP" sz="2400" dirty="0" smtClean="0"/>
              <a:t>from its parent</a:t>
            </a:r>
          </a:p>
          <a:p>
            <a:pPr eaLnBrk="1" hangingPunct="1">
              <a:buNone/>
              <a:defRPr/>
            </a:pPr>
            <a:r>
              <a:rPr lang="en-US" altLang="ja-JP" sz="200" dirty="0" smtClean="0"/>
              <a:t> 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(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T(Z</a:t>
            </a:r>
            <a:r>
              <a:rPr lang="en-US" altLang="ja-JP" sz="2400" b="1" dirty="0">
                <a:solidFill>
                  <a:schemeClr val="accent2"/>
                </a:solidFill>
              </a:rPr>
              <a:t>)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/ α </a:t>
            </a:r>
            <a:r>
              <a:rPr lang="en-US" altLang="ja-JP" sz="2400" dirty="0" smtClean="0"/>
              <a:t>from parent, </a:t>
            </a:r>
            <a:r>
              <a:rPr lang="en-US" altLang="ja-JP" sz="2400" b="1" dirty="0">
                <a:solidFill>
                  <a:schemeClr val="accent2"/>
                </a:solidFill>
              </a:rPr>
              <a:t>T(Z)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/ α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from grandparent, ... )</a:t>
            </a:r>
          </a:p>
          <a:p>
            <a:pPr eaLnBrk="1" hangingPunct="1"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Suppose that an iteration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 satisfies the condition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dirty="0" smtClean="0">
                <a:sym typeface="Wingdings" pitchFamily="2" charset="2"/>
              </a:rPr>
              <a:t> </a:t>
            </a:r>
            <a:r>
              <a:rPr lang="en-US" altLang="ja-JP" sz="2400" dirty="0" smtClean="0"/>
              <a:t>Then, its child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</a:t>
            </a:r>
            <a:r>
              <a:rPr lang="en-US" altLang="ja-JP" sz="2400" dirty="0" smtClean="0"/>
              <a:t> receives at most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{T(Z) / Σ</a:t>
            </a:r>
            <a:r>
              <a:rPr lang="en-US" altLang="ja-JP" sz="2400" b="1" baseline="-25000" dirty="0" smtClean="0">
                <a:solidFill>
                  <a:srgbClr val="006600"/>
                </a:solidFill>
              </a:rPr>
              <a:t>Y</a:t>
            </a:r>
            <a:r>
              <a:rPr lang="ja-JP" altLang="en-US" sz="2400" b="1" baseline="-25000" dirty="0" smtClean="0">
                <a:solidFill>
                  <a:srgbClr val="006600"/>
                </a:solidFill>
              </a:rPr>
              <a:t>∈</a:t>
            </a:r>
            <a:r>
              <a:rPr lang="en-US" altLang="ja-JP" sz="2400" b="1" baseline="-25000" dirty="0" smtClean="0">
                <a:solidFill>
                  <a:srgbClr val="006600"/>
                </a:solidFill>
              </a:rPr>
              <a:t>C(X)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T(Y)}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×{T(X)/α +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T(X)-β((α+1)/α)T*(|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C(X)|+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1)}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=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{ T(Z) / </a:t>
            </a:r>
            <a:r>
              <a:rPr lang="en-US" altLang="ja-JP" sz="2400" b="1" dirty="0">
                <a:solidFill>
                  <a:srgbClr val="006600"/>
                </a:solidFill>
              </a:rPr>
              <a:t>Σ</a:t>
            </a:r>
            <a:r>
              <a:rPr lang="en-US" altLang="ja-JP" sz="2400" b="1" baseline="-25000" dirty="0">
                <a:solidFill>
                  <a:srgbClr val="006600"/>
                </a:solidFill>
              </a:rPr>
              <a:t>Y</a:t>
            </a:r>
            <a:r>
              <a:rPr lang="ja-JP" altLang="en-US" sz="2400" b="1" baseline="-25000" dirty="0">
                <a:solidFill>
                  <a:srgbClr val="006600"/>
                </a:solidFill>
              </a:rPr>
              <a:t>∈</a:t>
            </a:r>
            <a:r>
              <a:rPr lang="en-US" altLang="ja-JP" sz="2400" b="1" baseline="-25000" dirty="0" smtClean="0">
                <a:solidFill>
                  <a:srgbClr val="006600"/>
                </a:solidFill>
              </a:rPr>
              <a:t>C(X)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T(Y) }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{ T(X) 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-βT*(|C(X)|+1) }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(α+1)/α</a:t>
            </a: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≤ 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{ T(Z) / α }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× </a:t>
            </a:r>
            <a:r>
              <a:rPr lang="en-US" altLang="ja-JP" sz="2400" b="1" dirty="0">
                <a:solidFill>
                  <a:schemeClr val="accent2"/>
                </a:solidFill>
              </a:rPr>
              <a:t>{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α / (α-1) }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 T(Z)  /  (α-1) 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H="1">
            <a:off x="7164287" y="2636912"/>
            <a:ext cx="720079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7884368" y="2636912"/>
            <a:ext cx="57606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" name="Oval 34"/>
          <p:cNvSpPr>
            <a:spLocks noChangeArrowheads="1"/>
          </p:cNvSpPr>
          <p:nvPr/>
        </p:nvSpPr>
        <p:spPr bwMode="auto">
          <a:xfrm>
            <a:off x="8316416" y="326821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5" name="Oval 40"/>
          <p:cNvSpPr>
            <a:spLocks noChangeArrowheads="1"/>
          </p:cNvSpPr>
          <p:nvPr/>
        </p:nvSpPr>
        <p:spPr bwMode="auto">
          <a:xfrm>
            <a:off x="6948264" y="3284984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52320" y="1988840"/>
            <a:ext cx="93610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04248" y="3707740"/>
            <a:ext cx="43204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44408" y="3707740"/>
            <a:ext cx="792088" cy="369332"/>
          </a:xfrm>
          <a:prstGeom prst="rect">
            <a:avLst/>
          </a:prstGeom>
          <a:solidFill>
            <a:schemeClr val="accent6"/>
          </a:solidFill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右矢印 20"/>
          <p:cNvSpPr/>
          <p:nvPr/>
        </p:nvSpPr>
        <p:spPr bwMode="auto">
          <a:xfrm rot="3013947">
            <a:off x="7920154" y="2781989"/>
            <a:ext cx="745205" cy="255088"/>
          </a:xfrm>
          <a:prstGeom prst="rightArrow">
            <a:avLst/>
          </a:prstGeom>
          <a:solidFill>
            <a:srgbClr val="FFFF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2" name="右矢印 21"/>
          <p:cNvSpPr/>
          <p:nvPr/>
        </p:nvSpPr>
        <p:spPr bwMode="auto">
          <a:xfrm rot="8100470">
            <a:off x="7073359" y="2803978"/>
            <a:ext cx="745205" cy="255088"/>
          </a:xfrm>
          <a:prstGeom prst="rightArrow">
            <a:avLst/>
          </a:prstGeom>
          <a:solidFill>
            <a:srgbClr val="FFFF00"/>
          </a:solidFill>
          <a:ln w="1905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388424" y="2564904"/>
            <a:ext cx="351656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308304" y="3013487"/>
            <a:ext cx="523524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endParaRPr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H="1">
            <a:off x="7884368" y="1916832"/>
            <a:ext cx="720079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" name="Oval 41"/>
          <p:cNvSpPr>
            <a:spLocks noChangeArrowheads="1"/>
          </p:cNvSpPr>
          <p:nvPr/>
        </p:nvSpPr>
        <p:spPr bwMode="auto">
          <a:xfrm>
            <a:off x="7740352" y="2492896"/>
            <a:ext cx="304800" cy="304800"/>
          </a:xfrm>
          <a:prstGeom prst="ellipse">
            <a:avLst/>
          </a:prstGeom>
          <a:solidFill>
            <a:srgbClr val="33CC33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804248" y="1484784"/>
            <a:ext cx="2448272" cy="369332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</a:t>
            </a:r>
            <a:r>
              <a:rPr lang="el-GR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</a:t>
            </a:r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+1/α</a:t>
            </a:r>
            <a:r>
              <a:rPr lang="el-GR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/α</a:t>
            </a:r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(●) </a:t>
            </a:r>
            <a:endParaRPr kumimoji="1"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1514568" y="5157192"/>
            <a:ext cx="1689280" cy="432048"/>
          </a:xfrm>
          <a:prstGeom prst="rect">
            <a:avLst/>
          </a:prstGeom>
          <a:noFill/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923928" y="5157192"/>
            <a:ext cx="2736304" cy="432048"/>
          </a:xfrm>
          <a:prstGeom prst="rect">
            <a:avLst/>
          </a:prstGeom>
          <a:noFill/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8" name="四角形吹き出し 27"/>
          <p:cNvSpPr/>
          <p:nvPr/>
        </p:nvSpPr>
        <p:spPr bwMode="auto">
          <a:xfrm>
            <a:off x="6732240" y="5805264"/>
            <a:ext cx="2016224" cy="576064"/>
          </a:xfrm>
          <a:prstGeom prst="wedgeRectCallout">
            <a:avLst>
              <a:gd name="adj1" fmla="val -73489"/>
              <a:gd name="adj2" fmla="val -71640"/>
            </a:avLst>
          </a:prstGeom>
          <a:solidFill>
            <a:schemeClr val="bg1"/>
          </a:solidFill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ja-JP" b="1" dirty="0" smtClean="0">
                <a:solidFill>
                  <a:schemeClr val="accent2"/>
                </a:solidFill>
              </a:rPr>
              <a:t>PO condition 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7669064" y="2997124"/>
            <a:ext cx="376808" cy="432048"/>
          </a:xfrm>
          <a:prstGeom prst="rect">
            <a:avLst/>
          </a:prstGeom>
          <a:solidFill>
            <a:srgbClr val="99FFCC"/>
          </a:solidFill>
          <a:ln w="190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●</a:t>
            </a: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8676456" y="2564904"/>
            <a:ext cx="376808" cy="432048"/>
          </a:xfrm>
          <a:prstGeom prst="rect">
            <a:avLst/>
          </a:prstGeom>
          <a:solidFill>
            <a:srgbClr val="99FFCC"/>
          </a:solidFill>
          <a:ln w="19050" cap="flat" cmpd="thickThin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5-5  Matchings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96752"/>
            <a:ext cx="8568952" cy="1584176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Problem: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given a graph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 = (V, E)</a:t>
            </a:r>
            <a:r>
              <a:rPr lang="en-US" altLang="ja-JP" sz="2400" dirty="0" smtClean="0"/>
              <a:t>, output all matchings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matching: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edge subset </a:t>
            </a:r>
            <a:r>
              <a:rPr lang="en-US" altLang="ja-JP" sz="2400" dirty="0" err="1" smtClean="0"/>
              <a:t>s.t</a:t>
            </a:r>
            <a:r>
              <a:rPr lang="en-US" altLang="ja-JP" sz="2400" dirty="0" smtClean="0"/>
              <a:t>. 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    no two edges are adjacent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Example: Enumeration of Matchings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7380312" y="206084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6588224" y="270892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6113995" y="3170795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" name="円/楕円 14"/>
          <p:cNvSpPr/>
          <p:nvPr/>
        </p:nvSpPr>
        <p:spPr bwMode="auto">
          <a:xfrm>
            <a:off x="7596336" y="27089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8172400" y="270892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7122107" y="302677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6906083" y="353083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6618051" y="209067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1" name="円/楕円 20"/>
          <p:cNvSpPr/>
          <p:nvPr/>
        </p:nvSpPr>
        <p:spPr bwMode="auto">
          <a:xfrm>
            <a:off x="7410139" y="374685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8532440" y="33569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円/楕円 26"/>
          <p:cNvSpPr/>
          <p:nvPr/>
        </p:nvSpPr>
        <p:spPr bwMode="auto">
          <a:xfrm>
            <a:off x="8274235" y="209067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7914195" y="3314811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3" name="直線コネクタ 32"/>
          <p:cNvCxnSpPr>
            <a:stCxn id="12" idx="4"/>
            <a:endCxn id="15" idx="0"/>
          </p:cNvCxnSpPr>
          <p:nvPr/>
        </p:nvCxnSpPr>
        <p:spPr bwMode="auto">
          <a:xfrm>
            <a:off x="7524328" y="2348880"/>
            <a:ext cx="21602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6" name="直線コネクタ 35"/>
          <p:cNvCxnSpPr>
            <a:stCxn id="12" idx="5"/>
            <a:endCxn id="16" idx="1"/>
          </p:cNvCxnSpPr>
          <p:nvPr/>
        </p:nvCxnSpPr>
        <p:spPr bwMode="auto">
          <a:xfrm>
            <a:off x="7626163" y="2306699"/>
            <a:ext cx="588418" cy="44440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9" name="直線コネクタ 38"/>
          <p:cNvCxnSpPr>
            <a:stCxn id="16" idx="5"/>
            <a:endCxn id="22" idx="0"/>
          </p:cNvCxnSpPr>
          <p:nvPr/>
        </p:nvCxnSpPr>
        <p:spPr bwMode="auto">
          <a:xfrm>
            <a:off x="8418251" y="2954771"/>
            <a:ext cx="25820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3" name="直線コネクタ 42"/>
          <p:cNvCxnSpPr>
            <a:stCxn id="16" idx="0"/>
            <a:endCxn id="27" idx="4"/>
          </p:cNvCxnSpPr>
          <p:nvPr/>
        </p:nvCxnSpPr>
        <p:spPr bwMode="auto">
          <a:xfrm flipV="1">
            <a:off x="8316416" y="2378707"/>
            <a:ext cx="10183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6" name="直線コネクタ 45"/>
          <p:cNvCxnSpPr>
            <a:stCxn id="15" idx="4"/>
            <a:endCxn id="21" idx="0"/>
          </p:cNvCxnSpPr>
          <p:nvPr/>
        </p:nvCxnSpPr>
        <p:spPr bwMode="auto">
          <a:xfrm flipH="1">
            <a:off x="7554155" y="2996952"/>
            <a:ext cx="186197" cy="74990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7" name="直線コネクタ 46"/>
          <p:cNvCxnSpPr>
            <a:stCxn id="16" idx="3"/>
            <a:endCxn id="28" idx="0"/>
          </p:cNvCxnSpPr>
          <p:nvPr/>
        </p:nvCxnSpPr>
        <p:spPr bwMode="auto">
          <a:xfrm flipH="1">
            <a:off x="8058211" y="2954771"/>
            <a:ext cx="15637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8" name="直線コネクタ 47"/>
          <p:cNvCxnSpPr>
            <a:stCxn id="22" idx="2"/>
            <a:endCxn id="28" idx="6"/>
          </p:cNvCxnSpPr>
          <p:nvPr/>
        </p:nvCxnSpPr>
        <p:spPr bwMode="auto">
          <a:xfrm flipH="1" flipV="1">
            <a:off x="8202227" y="3458827"/>
            <a:ext cx="330213" cy="4218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5" name="直線コネクタ 54"/>
          <p:cNvCxnSpPr>
            <a:stCxn id="13" idx="3"/>
            <a:endCxn id="14" idx="7"/>
          </p:cNvCxnSpPr>
          <p:nvPr/>
        </p:nvCxnSpPr>
        <p:spPr bwMode="auto">
          <a:xfrm flipH="1">
            <a:off x="6359846" y="2954771"/>
            <a:ext cx="27055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8" name="直線コネクタ 57"/>
          <p:cNvCxnSpPr>
            <a:stCxn id="13" idx="5"/>
            <a:endCxn id="17" idx="1"/>
          </p:cNvCxnSpPr>
          <p:nvPr/>
        </p:nvCxnSpPr>
        <p:spPr bwMode="auto">
          <a:xfrm>
            <a:off x="6834075" y="2954771"/>
            <a:ext cx="330213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4" idx="0"/>
            <a:endCxn id="20" idx="3"/>
          </p:cNvCxnSpPr>
          <p:nvPr/>
        </p:nvCxnSpPr>
        <p:spPr bwMode="auto">
          <a:xfrm flipV="1">
            <a:off x="6258011" y="2336526"/>
            <a:ext cx="402221" cy="83426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4" name="直線コネクタ 63"/>
          <p:cNvCxnSpPr>
            <a:stCxn id="14" idx="5"/>
            <a:endCxn id="19" idx="2"/>
          </p:cNvCxnSpPr>
          <p:nvPr/>
        </p:nvCxnSpPr>
        <p:spPr bwMode="auto">
          <a:xfrm>
            <a:off x="6359846" y="3416646"/>
            <a:ext cx="546237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7" name="直線コネクタ 66"/>
          <p:cNvCxnSpPr>
            <a:stCxn id="12" idx="2"/>
            <a:endCxn id="20" idx="6"/>
          </p:cNvCxnSpPr>
          <p:nvPr/>
        </p:nvCxnSpPr>
        <p:spPr bwMode="auto">
          <a:xfrm flipH="1">
            <a:off x="6906083" y="2204864"/>
            <a:ext cx="474229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0" name="直線コネクタ 69"/>
          <p:cNvCxnSpPr>
            <a:stCxn id="20" idx="4"/>
            <a:endCxn id="13" idx="0"/>
          </p:cNvCxnSpPr>
          <p:nvPr/>
        </p:nvCxnSpPr>
        <p:spPr bwMode="auto">
          <a:xfrm flipH="1">
            <a:off x="6732240" y="2378707"/>
            <a:ext cx="2982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3" name="直線コネクタ 72"/>
          <p:cNvCxnSpPr>
            <a:stCxn id="19" idx="5"/>
            <a:endCxn id="21" idx="2"/>
          </p:cNvCxnSpPr>
          <p:nvPr/>
        </p:nvCxnSpPr>
        <p:spPr bwMode="auto">
          <a:xfrm>
            <a:off x="7151934" y="3776686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7" name="直線コネクタ 76"/>
          <p:cNvCxnSpPr>
            <a:stCxn id="19" idx="0"/>
            <a:endCxn id="13" idx="4"/>
          </p:cNvCxnSpPr>
          <p:nvPr/>
        </p:nvCxnSpPr>
        <p:spPr bwMode="auto">
          <a:xfrm flipH="1" flipV="1">
            <a:off x="6732240" y="2996952"/>
            <a:ext cx="317859" cy="53388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0" name="直線コネクタ 79"/>
          <p:cNvCxnSpPr>
            <a:stCxn id="28" idx="2"/>
            <a:endCxn id="17" idx="5"/>
          </p:cNvCxnSpPr>
          <p:nvPr/>
        </p:nvCxnSpPr>
        <p:spPr bwMode="auto">
          <a:xfrm flipH="1" flipV="1">
            <a:off x="7367958" y="3272630"/>
            <a:ext cx="54623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87" name="Rectangle 3"/>
          <p:cNvSpPr txBox="1">
            <a:spLocks noChangeArrowheads="1"/>
          </p:cNvSpPr>
          <p:nvPr/>
        </p:nvSpPr>
        <p:spPr bwMode="auto">
          <a:xfrm>
            <a:off x="251520" y="3356992"/>
            <a:ext cx="856895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006600"/>
                </a:solidFill>
              </a:rPr>
              <a:t>terms</a:t>
            </a:r>
            <a:r>
              <a:rPr lang="ja-JP" altLang="en-US" b="1" kern="0" dirty="0" smtClean="0">
                <a:solidFill>
                  <a:srgbClr val="006600"/>
                </a:solidFill>
              </a:rPr>
              <a:t> </a:t>
            </a:r>
            <a:endParaRPr lang="en-US" altLang="ja-JP" b="1" kern="0" dirty="0" smtClean="0">
              <a:solidFill>
                <a:srgbClr val="006600"/>
              </a:solidFill>
            </a:endParaRPr>
          </a:p>
          <a:p>
            <a:pPr lvl="0">
              <a:spcBef>
                <a:spcPct val="20000"/>
              </a:spcBef>
              <a:defRPr/>
            </a:pP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d(v):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degree of 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en-US" altLang="ja-JP" kern="0" dirty="0" smtClean="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b="1" kern="0" dirty="0" smtClean="0">
                <a:solidFill>
                  <a:srgbClr val="0000FF"/>
                </a:solidFill>
                <a:sym typeface="Wingdings" pitchFamily="2" charset="2"/>
              </a:rPr>
              <a:t>G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-e: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  <a:sym typeface="Wingdings" pitchFamily="2" charset="2"/>
              </a:rPr>
              <a:t>the graph obtained from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by removing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ct val="20000"/>
              </a:spcBef>
              <a:defRPr/>
            </a:pP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b="1" kern="0" dirty="0" smtClean="0">
                <a:solidFill>
                  <a:srgbClr val="0000FF"/>
                </a:solidFill>
                <a:sym typeface="Wingdings" pitchFamily="2" charset="2"/>
              </a:rPr>
              <a:t>G</a:t>
            </a:r>
            <a:r>
              <a:rPr lang="en-US" altLang="ja-JP" b="1" kern="0" baseline="30000" dirty="0" smtClean="0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(e):</a:t>
            </a:r>
            <a:r>
              <a:rPr lang="ja-JP" altLang="en-US" kern="0" dirty="0" smtClean="0">
                <a:sym typeface="Wingdings" pitchFamily="2" charset="2"/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  <a:sym typeface="Wingdings" pitchFamily="2" charset="2"/>
              </a:rPr>
              <a:t>the graph obtained from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by removing edge</a:t>
            </a:r>
            <a:r>
              <a:rPr lang="ja-JP" altLang="en-US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e</a:t>
            </a:r>
            <a:r>
              <a:rPr lang="ja-JP" altLang="en-US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and edges adjacent to</a:t>
            </a:r>
            <a:r>
              <a:rPr lang="ja-JP" altLang="en-US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ct val="20000"/>
              </a:spcBef>
              <a:defRPr/>
            </a:pP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r>
              <a:rPr lang="en-US" altLang="ja-JP" b="1" kern="0" dirty="0" smtClean="0">
                <a:solidFill>
                  <a:srgbClr val="0000FF"/>
                </a:solidFill>
                <a:sym typeface="Wingdings" pitchFamily="2" charset="2"/>
              </a:rPr>
              <a:t>G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-u: </a:t>
            </a:r>
            <a:r>
              <a:rPr lang="en-US" altLang="ja-JP" b="0" kern="0" dirty="0" smtClean="0">
                <a:solidFill>
                  <a:schemeClr val="tx1"/>
                </a:solidFill>
                <a:sym typeface="Wingdings" pitchFamily="2" charset="2"/>
              </a:rPr>
              <a:t>the graph obtained from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by removing vertex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u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and edges incident to </a:t>
            </a:r>
            <a:r>
              <a:rPr lang="en-US" altLang="ja-JP" b="1" kern="0" dirty="0">
                <a:solidFill>
                  <a:srgbClr val="0000FF"/>
                </a:solidFill>
              </a:rPr>
              <a:t>u</a:t>
            </a:r>
            <a:endParaRPr lang="en-US" altLang="ja-JP" kern="0" dirty="0" smtClean="0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　</a:t>
            </a:r>
            <a:endParaRPr lang="en-US" altLang="ja-JP" b="0" kern="0" dirty="0" smtClean="0">
              <a:solidFill>
                <a:schemeClr val="tx1"/>
              </a:solidFill>
            </a:endParaRPr>
          </a:p>
          <a:p>
            <a:pPr lvl="0">
              <a:spcBef>
                <a:spcPct val="20000"/>
              </a:spcBef>
              <a:defRPr/>
            </a:pP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53" name="直線コネクタ 52"/>
          <p:cNvCxnSpPr>
            <a:stCxn id="12" idx="6"/>
            <a:endCxn id="27" idx="2"/>
          </p:cNvCxnSpPr>
          <p:nvPr/>
        </p:nvCxnSpPr>
        <p:spPr bwMode="auto">
          <a:xfrm>
            <a:off x="7668344" y="2204864"/>
            <a:ext cx="605891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5" name="直線コネクタ 94"/>
          <p:cNvCxnSpPr>
            <a:stCxn id="12" idx="3"/>
            <a:endCxn id="17" idx="0"/>
          </p:cNvCxnSpPr>
          <p:nvPr/>
        </p:nvCxnSpPr>
        <p:spPr bwMode="auto">
          <a:xfrm flipH="1">
            <a:off x="7266123" y="2306699"/>
            <a:ext cx="156370" cy="72008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99" name="直線コネクタ 98"/>
          <p:cNvCxnSpPr>
            <a:stCxn id="19" idx="7"/>
            <a:endCxn id="17" idx="4"/>
          </p:cNvCxnSpPr>
          <p:nvPr/>
        </p:nvCxnSpPr>
        <p:spPr bwMode="auto">
          <a:xfrm flipV="1">
            <a:off x="7151934" y="3314811"/>
            <a:ext cx="11418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7" name="テキスト ボックス 36"/>
          <p:cNvSpPr txBox="1"/>
          <p:nvPr/>
        </p:nvSpPr>
        <p:spPr>
          <a:xfrm>
            <a:off x="7740352" y="714363"/>
            <a:ext cx="1176925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Uno, 15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716463" y="4221163"/>
            <a:ext cx="4319587" cy="2376487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Iteration = O(X)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now know that each iteration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O(X)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/>
              <a:t>time.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Can we do something?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400" dirty="0" smtClean="0"/>
              <a:t>No.   Possibility for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  </a:t>
            </a:r>
            <a:r>
              <a:rPr lang="en-US" altLang="ja-JP" sz="2400" b="1" u="sng" dirty="0" smtClean="0"/>
              <a:t>“exponentially many iterations, with few solutions”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ex)</a:t>
            </a:r>
            <a:r>
              <a:rPr lang="en-US" altLang="ja-JP" sz="24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feasible solutions for SAT,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with branch-and-bound algorithm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588125" y="4749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816725" y="4749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740525" y="46736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969125" y="5054600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45325" y="50546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207125" y="50546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588125" y="5054600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426325" y="53594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26325" y="5359400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5787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035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969125" y="5359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969125" y="53594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892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273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664325" y="5359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283325" y="53594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588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207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978525" y="53594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521325" y="5359400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9023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445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511925" y="4978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969125" y="4978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8929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3501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1309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5881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483350" y="5664200"/>
            <a:ext cx="6381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/>
              <a:t>・・・</a:t>
            </a:r>
          </a:p>
        </p:txBody>
      </p:sp>
      <p:sp>
        <p:nvSpPr>
          <p:cNvPr id="37" name="円形吹き出し 36"/>
          <p:cNvSpPr>
            <a:spLocks noChangeArrowheads="1"/>
          </p:cNvSpPr>
          <p:nvPr/>
        </p:nvSpPr>
        <p:spPr bwMode="auto">
          <a:xfrm>
            <a:off x="5219700" y="4221163"/>
            <a:ext cx="936625" cy="720725"/>
          </a:xfrm>
          <a:prstGeom prst="wedgeEllipseCallout">
            <a:avLst>
              <a:gd name="adj1" fmla="val 88676"/>
              <a:gd name="adj2" fmla="val 51130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38" name="円形吹き出し 37"/>
          <p:cNvSpPr>
            <a:spLocks noChangeArrowheads="1"/>
          </p:cNvSpPr>
          <p:nvPr/>
        </p:nvSpPr>
        <p:spPr bwMode="auto">
          <a:xfrm>
            <a:off x="4572000" y="4868863"/>
            <a:ext cx="936625" cy="720725"/>
          </a:xfrm>
          <a:prstGeom prst="wedgeEllipseCallout">
            <a:avLst>
              <a:gd name="adj1" fmla="val 112000"/>
              <a:gd name="adj2" fmla="val 3745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39" name="円/楕円 38"/>
          <p:cNvSpPr>
            <a:spLocks noChangeArrowheads="1"/>
          </p:cNvSpPr>
          <p:nvPr/>
        </p:nvSpPr>
        <p:spPr bwMode="auto">
          <a:xfrm>
            <a:off x="5867400" y="5949950"/>
            <a:ext cx="288925" cy="331788"/>
          </a:xfrm>
          <a:prstGeom prst="ellipse">
            <a:avLst/>
          </a:prstGeom>
          <a:solidFill>
            <a:schemeClr val="accent1"/>
          </a:solidFill>
          <a:ln w="44450" cmpd="thickThin" algn="ctr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0" name="円/楕円 39"/>
          <p:cNvSpPr>
            <a:spLocks noChangeArrowheads="1"/>
          </p:cNvSpPr>
          <p:nvPr/>
        </p:nvSpPr>
        <p:spPr bwMode="auto">
          <a:xfrm>
            <a:off x="6875463" y="5949950"/>
            <a:ext cx="288925" cy="331788"/>
          </a:xfrm>
          <a:prstGeom prst="ellipse">
            <a:avLst/>
          </a:prstGeom>
          <a:solidFill>
            <a:schemeClr val="accent1"/>
          </a:solidFill>
          <a:ln w="44450" cmpd="thickThin" algn="ctr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24744"/>
            <a:ext cx="7992888" cy="2376264"/>
          </a:xfr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G=(V,E), M</a:t>
            </a:r>
            <a:r>
              <a:rPr lang="en-US" altLang="ja-JP" sz="2400" dirty="0" smtClean="0"/>
              <a:t>)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=</a:t>
            </a:r>
            <a:r>
              <a:rPr lang="en-US" altLang="ja-JP" sz="2400" b="1" dirty="0" smtClean="0">
                <a:solidFill>
                  <a:srgbClr val="0000FF"/>
                </a:solidFill>
                <a:latin typeface="+mn-ea"/>
              </a:rPr>
              <a:t>φ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then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output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en-US" altLang="ja-JP" sz="2400" dirty="0" smtClean="0"/>
              <a:t>; </a:t>
            </a:r>
            <a:r>
              <a:rPr lang="en-US" altLang="ja-JP" sz="2400" b="1" dirty="0" smtClean="0"/>
              <a:t>return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n-US" altLang="ja-JP" sz="2400" dirty="0" smtClean="0"/>
              <a:t>choose 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en-US" altLang="ja-JP" sz="2400" b="1" dirty="0" smtClean="0"/>
              <a:t>call</a:t>
            </a:r>
            <a:r>
              <a:rPr lang="en-US" altLang="ja-JP" sz="2400" dirty="0" smtClean="0"/>
              <a:t>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/>
              <a:t>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G-e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en-US" altLang="ja-JP" sz="2400" dirty="0" smtClean="0"/>
              <a:t>)     // enumerate those not including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</a:t>
            </a:r>
            <a:r>
              <a:rPr lang="en-US" altLang="ja-JP" sz="2400" b="1" dirty="0" smtClean="0"/>
              <a:t>call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sz="2400" dirty="0" smtClean="0"/>
              <a:t> (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+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(e)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400" dirty="0" smtClean="0"/>
              <a:t>)     // enumerate those including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Basic Algorithm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 bwMode="auto">
          <a:xfrm>
            <a:off x="251520" y="3861048"/>
            <a:ext cx="8568952" cy="16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Clearly,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correct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dirty="0" smtClean="0"/>
              <a:t>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An iteration takes </a:t>
            </a:r>
            <a:r>
              <a:rPr lang="en-US" altLang="ja-JP" b="1" dirty="0" smtClean="0">
                <a:solidFill>
                  <a:srgbClr val="0000FF"/>
                </a:solidFill>
              </a:rPr>
              <a:t>O(|V|)</a:t>
            </a:r>
            <a:r>
              <a:rPr lang="ja-JP" altLang="en-US" kern="0" dirty="0">
                <a:latin typeface="+mn-lt"/>
                <a:ea typeface="+mn-ea"/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  <a:latin typeface="+mn-lt"/>
                <a:ea typeface="+mn-ea"/>
              </a:rPr>
              <a:t>time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dirty="0"/>
              <a:t> </a:t>
            </a:r>
            <a:r>
              <a:rPr lang="en-US" altLang="ja-JP" kern="0" dirty="0" smtClean="0"/>
              <a:t>Leaf iterations output solutions</a:t>
            </a:r>
            <a:endParaRPr lang="en-US" altLang="ja-JP" kern="0" dirty="0"/>
          </a:p>
          <a:p>
            <a:pPr lvl="0">
              <a:spcBef>
                <a:spcPct val="20000"/>
              </a:spcBef>
              <a:defRPr/>
            </a:pP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dirty="0" smtClean="0"/>
              <a:t> </a:t>
            </a:r>
            <a:r>
              <a:rPr lang="en-US" altLang="ja-JP" kern="0" dirty="0" smtClean="0">
                <a:latin typeface="+mn-lt"/>
                <a:ea typeface="+mn-ea"/>
              </a:rPr>
              <a:t>A</a:t>
            </a:r>
            <a:r>
              <a:rPr lang="en-US" altLang="ja-JP" b="0" kern="0" dirty="0" smtClean="0">
                <a:solidFill>
                  <a:schemeClr val="tx1"/>
                </a:solidFill>
                <a:latin typeface="+mn-lt"/>
                <a:ea typeface="+mn-ea"/>
              </a:rPr>
              <a:t>ny iteration generates two recursive calls,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kern="0" dirty="0" smtClean="0">
                <a:latin typeface="+mn-lt"/>
                <a:ea typeface="+mn-ea"/>
              </a:rPr>
              <a:t>             thus </a:t>
            </a:r>
            <a:r>
              <a:rPr lang="en-US" altLang="ja-JP" b="1" kern="0" dirty="0" smtClean="0">
                <a:latin typeface="+mn-lt"/>
                <a:ea typeface="+mn-ea"/>
              </a:rPr>
              <a:t>#iterations </a:t>
            </a:r>
            <a:r>
              <a:rPr lang="en-US" altLang="ja-JP" kern="0" dirty="0" smtClean="0">
                <a:latin typeface="+mn-lt"/>
                <a:ea typeface="+mn-ea"/>
              </a:rPr>
              <a:t>/ 2 ≤ </a:t>
            </a:r>
            <a:r>
              <a:rPr lang="en-US" altLang="ja-JP" b="1" kern="0" dirty="0" smtClean="0">
                <a:latin typeface="+mn-lt"/>
                <a:ea typeface="+mn-ea"/>
              </a:rPr>
              <a:t>#matchings</a:t>
            </a:r>
          </a:p>
          <a:p>
            <a:pPr lvl="0">
              <a:spcBef>
                <a:spcPct val="20000"/>
              </a:spcBef>
              <a:defRPr/>
            </a:pPr>
            <a:r>
              <a:rPr lang="ja-JP" altLang="en-US" b="0" kern="0" dirty="0" smtClean="0">
                <a:solidFill>
                  <a:schemeClr val="tx1"/>
                </a:solidFill>
              </a:rPr>
              <a:t> 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Therefore, </a:t>
            </a:r>
            <a:r>
              <a:rPr lang="en-US" altLang="ja-JP" b="1" dirty="0" smtClean="0">
                <a:solidFill>
                  <a:srgbClr val="0000FF"/>
                </a:solidFill>
              </a:rPr>
              <a:t>O(|V|)</a:t>
            </a:r>
            <a:r>
              <a:rPr lang="ja-JP" altLang="en-US" kern="0" dirty="0"/>
              <a:t>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time for each matching</a:t>
            </a:r>
          </a:p>
        </p:txBody>
      </p:sp>
      <p:sp>
        <p:nvSpPr>
          <p:cNvPr id="88" name="円/楕円 87"/>
          <p:cNvSpPr/>
          <p:nvPr/>
        </p:nvSpPr>
        <p:spPr bwMode="auto">
          <a:xfrm>
            <a:off x="7350485" y="443711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9" name="円/楕円 88"/>
          <p:cNvSpPr/>
          <p:nvPr/>
        </p:nvSpPr>
        <p:spPr bwMode="auto">
          <a:xfrm>
            <a:off x="6558397" y="50851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0" name="円/楕円 89"/>
          <p:cNvSpPr/>
          <p:nvPr/>
        </p:nvSpPr>
        <p:spPr bwMode="auto">
          <a:xfrm>
            <a:off x="6084168" y="554705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1" name="円/楕円 90"/>
          <p:cNvSpPr/>
          <p:nvPr/>
        </p:nvSpPr>
        <p:spPr bwMode="auto">
          <a:xfrm>
            <a:off x="7566509" y="50851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2" name="円/楕円 91"/>
          <p:cNvSpPr/>
          <p:nvPr/>
        </p:nvSpPr>
        <p:spPr bwMode="auto">
          <a:xfrm>
            <a:off x="8142573" y="5085184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3" name="円/楕円 92"/>
          <p:cNvSpPr/>
          <p:nvPr/>
        </p:nvSpPr>
        <p:spPr bwMode="auto">
          <a:xfrm>
            <a:off x="7092280" y="5403043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6876256" y="590709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5" name="円/楕円 94"/>
          <p:cNvSpPr/>
          <p:nvPr/>
        </p:nvSpPr>
        <p:spPr bwMode="auto">
          <a:xfrm>
            <a:off x="6588224" y="446693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6" name="円/楕円 95"/>
          <p:cNvSpPr/>
          <p:nvPr/>
        </p:nvSpPr>
        <p:spPr bwMode="auto">
          <a:xfrm>
            <a:off x="7380312" y="6123123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8502613" y="573325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8244408" y="446693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7884368" y="569107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00" name="直線コネクタ 99"/>
          <p:cNvCxnSpPr>
            <a:stCxn id="88" idx="4"/>
            <a:endCxn id="91" idx="0"/>
          </p:cNvCxnSpPr>
          <p:nvPr/>
        </p:nvCxnSpPr>
        <p:spPr bwMode="auto">
          <a:xfrm>
            <a:off x="7494501" y="4725144"/>
            <a:ext cx="21602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1" name="直線コネクタ 100"/>
          <p:cNvCxnSpPr>
            <a:stCxn id="88" idx="5"/>
            <a:endCxn id="92" idx="1"/>
          </p:cNvCxnSpPr>
          <p:nvPr/>
        </p:nvCxnSpPr>
        <p:spPr bwMode="auto">
          <a:xfrm>
            <a:off x="7596336" y="4682963"/>
            <a:ext cx="588418" cy="44440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2" name="直線コネクタ 101"/>
          <p:cNvCxnSpPr>
            <a:stCxn id="92" idx="5"/>
            <a:endCxn id="97" idx="0"/>
          </p:cNvCxnSpPr>
          <p:nvPr/>
        </p:nvCxnSpPr>
        <p:spPr bwMode="auto">
          <a:xfrm>
            <a:off x="8388424" y="5331035"/>
            <a:ext cx="25820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3" name="直線コネクタ 102"/>
          <p:cNvCxnSpPr>
            <a:stCxn id="92" idx="0"/>
            <a:endCxn id="98" idx="4"/>
          </p:cNvCxnSpPr>
          <p:nvPr/>
        </p:nvCxnSpPr>
        <p:spPr bwMode="auto">
          <a:xfrm flipV="1">
            <a:off x="8286589" y="4754971"/>
            <a:ext cx="10183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4" name="直線コネクタ 103"/>
          <p:cNvCxnSpPr>
            <a:stCxn id="91" idx="4"/>
            <a:endCxn id="96" idx="0"/>
          </p:cNvCxnSpPr>
          <p:nvPr/>
        </p:nvCxnSpPr>
        <p:spPr bwMode="auto">
          <a:xfrm flipH="1">
            <a:off x="7524328" y="5373216"/>
            <a:ext cx="186197" cy="74990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5" name="直線コネクタ 104"/>
          <p:cNvCxnSpPr>
            <a:stCxn id="92" idx="3"/>
            <a:endCxn id="99" idx="0"/>
          </p:cNvCxnSpPr>
          <p:nvPr/>
        </p:nvCxnSpPr>
        <p:spPr bwMode="auto">
          <a:xfrm flipH="1">
            <a:off x="8028384" y="5331035"/>
            <a:ext cx="15637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6" name="直線コネクタ 105"/>
          <p:cNvCxnSpPr>
            <a:stCxn id="97" idx="2"/>
            <a:endCxn id="99" idx="6"/>
          </p:cNvCxnSpPr>
          <p:nvPr/>
        </p:nvCxnSpPr>
        <p:spPr bwMode="auto">
          <a:xfrm flipH="1" flipV="1">
            <a:off x="8172400" y="5835091"/>
            <a:ext cx="330213" cy="4218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7" name="直線コネクタ 106"/>
          <p:cNvCxnSpPr>
            <a:stCxn id="89" idx="3"/>
            <a:endCxn id="90" idx="7"/>
          </p:cNvCxnSpPr>
          <p:nvPr/>
        </p:nvCxnSpPr>
        <p:spPr bwMode="auto">
          <a:xfrm flipH="1">
            <a:off x="6330019" y="5331035"/>
            <a:ext cx="27055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8" name="直線コネクタ 107"/>
          <p:cNvCxnSpPr>
            <a:stCxn id="89" idx="5"/>
            <a:endCxn id="93" idx="1"/>
          </p:cNvCxnSpPr>
          <p:nvPr/>
        </p:nvCxnSpPr>
        <p:spPr bwMode="auto">
          <a:xfrm>
            <a:off x="6804248" y="5331035"/>
            <a:ext cx="330213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09" name="直線コネクタ 108"/>
          <p:cNvCxnSpPr>
            <a:stCxn id="90" idx="0"/>
            <a:endCxn id="95" idx="3"/>
          </p:cNvCxnSpPr>
          <p:nvPr/>
        </p:nvCxnSpPr>
        <p:spPr bwMode="auto">
          <a:xfrm flipV="1">
            <a:off x="6228184" y="4712790"/>
            <a:ext cx="402221" cy="83426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0" name="直線コネクタ 109"/>
          <p:cNvCxnSpPr>
            <a:stCxn id="90" idx="5"/>
            <a:endCxn id="94" idx="2"/>
          </p:cNvCxnSpPr>
          <p:nvPr/>
        </p:nvCxnSpPr>
        <p:spPr bwMode="auto">
          <a:xfrm>
            <a:off x="6330019" y="5792910"/>
            <a:ext cx="546237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1" name="直線コネクタ 110"/>
          <p:cNvCxnSpPr>
            <a:stCxn id="88" idx="2"/>
            <a:endCxn id="95" idx="6"/>
          </p:cNvCxnSpPr>
          <p:nvPr/>
        </p:nvCxnSpPr>
        <p:spPr bwMode="auto">
          <a:xfrm flipH="1">
            <a:off x="6876256" y="4581128"/>
            <a:ext cx="474229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2" name="直線コネクタ 111"/>
          <p:cNvCxnSpPr>
            <a:stCxn id="95" idx="4"/>
            <a:endCxn id="89" idx="0"/>
          </p:cNvCxnSpPr>
          <p:nvPr/>
        </p:nvCxnSpPr>
        <p:spPr bwMode="auto">
          <a:xfrm flipH="1">
            <a:off x="6702413" y="4754971"/>
            <a:ext cx="2982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3" name="直線コネクタ 112"/>
          <p:cNvCxnSpPr>
            <a:stCxn id="94" idx="5"/>
            <a:endCxn id="96" idx="2"/>
          </p:cNvCxnSpPr>
          <p:nvPr/>
        </p:nvCxnSpPr>
        <p:spPr bwMode="auto">
          <a:xfrm>
            <a:off x="7122107" y="6152950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4" name="直線コネクタ 113"/>
          <p:cNvCxnSpPr>
            <a:stCxn id="94" idx="0"/>
            <a:endCxn id="89" idx="4"/>
          </p:cNvCxnSpPr>
          <p:nvPr/>
        </p:nvCxnSpPr>
        <p:spPr bwMode="auto">
          <a:xfrm flipH="1" flipV="1">
            <a:off x="6702413" y="5373216"/>
            <a:ext cx="317859" cy="53388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5" name="直線コネクタ 114"/>
          <p:cNvCxnSpPr>
            <a:stCxn id="99" idx="2"/>
            <a:endCxn id="93" idx="5"/>
          </p:cNvCxnSpPr>
          <p:nvPr/>
        </p:nvCxnSpPr>
        <p:spPr bwMode="auto">
          <a:xfrm flipH="1" flipV="1">
            <a:off x="7338131" y="5648894"/>
            <a:ext cx="54623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6" name="直線コネクタ 115"/>
          <p:cNvCxnSpPr>
            <a:stCxn id="88" idx="6"/>
            <a:endCxn id="98" idx="2"/>
          </p:cNvCxnSpPr>
          <p:nvPr/>
        </p:nvCxnSpPr>
        <p:spPr bwMode="auto">
          <a:xfrm>
            <a:off x="7638517" y="4581128"/>
            <a:ext cx="605891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7" name="直線コネクタ 116"/>
          <p:cNvCxnSpPr>
            <a:stCxn id="88" idx="3"/>
            <a:endCxn id="93" idx="0"/>
          </p:cNvCxnSpPr>
          <p:nvPr/>
        </p:nvCxnSpPr>
        <p:spPr bwMode="auto">
          <a:xfrm flipH="1">
            <a:off x="7236296" y="4682963"/>
            <a:ext cx="156370" cy="72008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8" name="直線コネクタ 117"/>
          <p:cNvCxnSpPr>
            <a:stCxn id="94" idx="7"/>
            <a:endCxn id="93" idx="4"/>
          </p:cNvCxnSpPr>
          <p:nvPr/>
        </p:nvCxnSpPr>
        <p:spPr bwMode="auto">
          <a:xfrm flipV="1">
            <a:off x="7122107" y="5691075"/>
            <a:ext cx="11418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Observation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iteration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O(d(u)+d(v)) </a:t>
            </a:r>
            <a:r>
              <a:rPr lang="en-US" altLang="ja-JP" sz="2400" dirty="0" smtClean="0">
                <a:solidFill>
                  <a:srgbClr val="000000"/>
                </a:solidFill>
              </a:rPr>
              <a:t>time, in detail  (where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e=(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u,v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>
                <a:solidFill>
                  <a:srgbClr val="000000"/>
                </a:solidFill>
              </a:rPr>
              <a:t>)</a:t>
            </a: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/>
              <a:t>#edges </a:t>
            </a:r>
            <a:r>
              <a:rPr lang="en-US" altLang="ja-JP" sz="2400" dirty="0" smtClean="0"/>
              <a:t>in the input graph of children is 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at least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</a:t>
            </a:r>
            <a:r>
              <a:rPr lang="en-US" altLang="ja-JP" sz="2400" dirty="0" smtClean="0">
                <a:solidFill>
                  <a:srgbClr val="0000FF"/>
                </a:solidFill>
              </a:rPr>
              <a:t>-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1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 - d(u) - d(v)</a:t>
            </a:r>
            <a:r>
              <a:rPr lang="en-US" altLang="ja-JP" sz="2400" dirty="0" smtClean="0"/>
              <a:t>, respectively</a:t>
            </a: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Hereafter, for the sake of clear analysis,  we estimate the</a:t>
            </a:r>
          </a:p>
          <a:p>
            <a:pPr lvl="0"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computation time of an iteration by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 ( |E| +1 ) = O(|E|) </a:t>
            </a: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45" name="円/楕円 44"/>
          <p:cNvSpPr/>
          <p:nvPr/>
        </p:nvSpPr>
        <p:spPr bwMode="auto">
          <a:xfrm>
            <a:off x="7494501" y="450912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u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6702413" y="51571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6228184" y="5619067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1" name="円/楕円 50"/>
          <p:cNvSpPr/>
          <p:nvPr/>
        </p:nvSpPr>
        <p:spPr bwMode="auto">
          <a:xfrm>
            <a:off x="7710525" y="51571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2" name="円/楕円 51"/>
          <p:cNvSpPr/>
          <p:nvPr/>
        </p:nvSpPr>
        <p:spPr bwMode="auto">
          <a:xfrm>
            <a:off x="8286589" y="515719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v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7236296" y="5475051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7020272" y="5979107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6" name="円/楕円 55"/>
          <p:cNvSpPr/>
          <p:nvPr/>
        </p:nvSpPr>
        <p:spPr bwMode="auto">
          <a:xfrm>
            <a:off x="6732240" y="4538947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7" name="円/楕円 56"/>
          <p:cNvSpPr/>
          <p:nvPr/>
        </p:nvSpPr>
        <p:spPr bwMode="auto">
          <a:xfrm>
            <a:off x="7524328" y="6195131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8646629" y="580526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0" name="円/楕円 59"/>
          <p:cNvSpPr/>
          <p:nvPr/>
        </p:nvSpPr>
        <p:spPr bwMode="auto">
          <a:xfrm>
            <a:off x="8388424" y="4538947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2" name="円/楕円 61"/>
          <p:cNvSpPr/>
          <p:nvPr/>
        </p:nvSpPr>
        <p:spPr bwMode="auto">
          <a:xfrm>
            <a:off x="8028384" y="5763083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63" name="直線コネクタ 62"/>
          <p:cNvCxnSpPr>
            <a:stCxn id="45" idx="4"/>
            <a:endCxn id="51" idx="0"/>
          </p:cNvCxnSpPr>
          <p:nvPr/>
        </p:nvCxnSpPr>
        <p:spPr bwMode="auto">
          <a:xfrm>
            <a:off x="7638517" y="4797152"/>
            <a:ext cx="21602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" name="直線コネクタ 64"/>
          <p:cNvCxnSpPr>
            <a:stCxn id="45" idx="5"/>
            <a:endCxn id="52" idx="1"/>
          </p:cNvCxnSpPr>
          <p:nvPr/>
        </p:nvCxnSpPr>
        <p:spPr bwMode="auto">
          <a:xfrm>
            <a:off x="7740352" y="4754971"/>
            <a:ext cx="588418" cy="44440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6" name="直線コネクタ 65"/>
          <p:cNvCxnSpPr>
            <a:stCxn id="52" idx="5"/>
            <a:endCxn id="59" idx="0"/>
          </p:cNvCxnSpPr>
          <p:nvPr/>
        </p:nvCxnSpPr>
        <p:spPr bwMode="auto">
          <a:xfrm>
            <a:off x="8532440" y="5403043"/>
            <a:ext cx="25820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8" name="直線コネクタ 67"/>
          <p:cNvCxnSpPr>
            <a:stCxn id="52" idx="0"/>
            <a:endCxn id="60" idx="4"/>
          </p:cNvCxnSpPr>
          <p:nvPr/>
        </p:nvCxnSpPr>
        <p:spPr bwMode="auto">
          <a:xfrm flipV="1">
            <a:off x="8430605" y="4826979"/>
            <a:ext cx="10183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9" name="直線コネクタ 68"/>
          <p:cNvCxnSpPr>
            <a:stCxn id="51" idx="4"/>
            <a:endCxn id="57" idx="0"/>
          </p:cNvCxnSpPr>
          <p:nvPr/>
        </p:nvCxnSpPr>
        <p:spPr bwMode="auto">
          <a:xfrm flipH="1">
            <a:off x="7668344" y="5445224"/>
            <a:ext cx="186197" cy="74990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1" name="直線コネクタ 70"/>
          <p:cNvCxnSpPr>
            <a:stCxn id="52" idx="3"/>
            <a:endCxn id="62" idx="0"/>
          </p:cNvCxnSpPr>
          <p:nvPr/>
        </p:nvCxnSpPr>
        <p:spPr bwMode="auto">
          <a:xfrm flipH="1">
            <a:off x="8172400" y="5403043"/>
            <a:ext cx="15637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2" name="直線コネクタ 71"/>
          <p:cNvCxnSpPr>
            <a:stCxn id="59" idx="2"/>
            <a:endCxn id="62" idx="6"/>
          </p:cNvCxnSpPr>
          <p:nvPr/>
        </p:nvCxnSpPr>
        <p:spPr bwMode="auto">
          <a:xfrm flipH="1" flipV="1">
            <a:off x="8316416" y="5907099"/>
            <a:ext cx="330213" cy="4218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4" name="直線コネクタ 73"/>
          <p:cNvCxnSpPr>
            <a:stCxn id="49" idx="3"/>
            <a:endCxn id="50" idx="7"/>
          </p:cNvCxnSpPr>
          <p:nvPr/>
        </p:nvCxnSpPr>
        <p:spPr bwMode="auto">
          <a:xfrm flipH="1">
            <a:off x="6474035" y="5403043"/>
            <a:ext cx="27055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5" name="直線コネクタ 74"/>
          <p:cNvCxnSpPr>
            <a:stCxn id="49" idx="5"/>
            <a:endCxn id="53" idx="1"/>
          </p:cNvCxnSpPr>
          <p:nvPr/>
        </p:nvCxnSpPr>
        <p:spPr bwMode="auto">
          <a:xfrm>
            <a:off x="6948264" y="5403043"/>
            <a:ext cx="330213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6" name="直線コネクタ 75"/>
          <p:cNvCxnSpPr>
            <a:stCxn id="50" idx="0"/>
            <a:endCxn id="56" idx="3"/>
          </p:cNvCxnSpPr>
          <p:nvPr/>
        </p:nvCxnSpPr>
        <p:spPr bwMode="auto">
          <a:xfrm flipV="1">
            <a:off x="6372200" y="4784798"/>
            <a:ext cx="402221" cy="83426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8" name="直線コネクタ 77"/>
          <p:cNvCxnSpPr>
            <a:stCxn id="50" idx="5"/>
            <a:endCxn id="54" idx="2"/>
          </p:cNvCxnSpPr>
          <p:nvPr/>
        </p:nvCxnSpPr>
        <p:spPr bwMode="auto">
          <a:xfrm>
            <a:off x="6474035" y="5864918"/>
            <a:ext cx="546237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9" name="直線コネクタ 78"/>
          <p:cNvCxnSpPr>
            <a:stCxn id="45" idx="2"/>
            <a:endCxn id="56" idx="6"/>
          </p:cNvCxnSpPr>
          <p:nvPr/>
        </p:nvCxnSpPr>
        <p:spPr bwMode="auto">
          <a:xfrm flipH="1">
            <a:off x="7020272" y="4653136"/>
            <a:ext cx="474229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1" name="直線コネクタ 80"/>
          <p:cNvCxnSpPr>
            <a:stCxn id="56" idx="4"/>
            <a:endCxn id="49" idx="0"/>
          </p:cNvCxnSpPr>
          <p:nvPr/>
        </p:nvCxnSpPr>
        <p:spPr bwMode="auto">
          <a:xfrm flipH="1">
            <a:off x="6846429" y="4826979"/>
            <a:ext cx="2982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2" name="直線コネクタ 81"/>
          <p:cNvCxnSpPr>
            <a:stCxn id="54" idx="5"/>
            <a:endCxn id="57" idx="2"/>
          </p:cNvCxnSpPr>
          <p:nvPr/>
        </p:nvCxnSpPr>
        <p:spPr bwMode="auto">
          <a:xfrm>
            <a:off x="7266123" y="6224958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4" name="直線コネクタ 83"/>
          <p:cNvCxnSpPr>
            <a:stCxn id="54" idx="0"/>
            <a:endCxn id="49" idx="4"/>
          </p:cNvCxnSpPr>
          <p:nvPr/>
        </p:nvCxnSpPr>
        <p:spPr bwMode="auto">
          <a:xfrm flipH="1" flipV="1">
            <a:off x="6846429" y="5445224"/>
            <a:ext cx="317859" cy="53388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5" name="直線コネクタ 84"/>
          <p:cNvCxnSpPr>
            <a:stCxn id="62" idx="2"/>
            <a:endCxn id="53" idx="5"/>
          </p:cNvCxnSpPr>
          <p:nvPr/>
        </p:nvCxnSpPr>
        <p:spPr bwMode="auto">
          <a:xfrm flipH="1" flipV="1">
            <a:off x="7482147" y="5720902"/>
            <a:ext cx="54623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6" name="直線コネクタ 85"/>
          <p:cNvCxnSpPr>
            <a:stCxn id="45" idx="6"/>
            <a:endCxn id="60" idx="2"/>
          </p:cNvCxnSpPr>
          <p:nvPr/>
        </p:nvCxnSpPr>
        <p:spPr bwMode="auto">
          <a:xfrm>
            <a:off x="7782533" y="4653136"/>
            <a:ext cx="605891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7" name="直線コネクタ 86"/>
          <p:cNvCxnSpPr>
            <a:stCxn id="45" idx="3"/>
            <a:endCxn id="53" idx="0"/>
          </p:cNvCxnSpPr>
          <p:nvPr/>
        </p:nvCxnSpPr>
        <p:spPr bwMode="auto">
          <a:xfrm flipH="1">
            <a:off x="7380312" y="4754971"/>
            <a:ext cx="156370" cy="72008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8" name="直線コネクタ 87"/>
          <p:cNvCxnSpPr>
            <a:stCxn id="54" idx="7"/>
            <a:endCxn id="53" idx="4"/>
          </p:cNvCxnSpPr>
          <p:nvPr/>
        </p:nvCxnSpPr>
        <p:spPr bwMode="auto">
          <a:xfrm flipV="1">
            <a:off x="7266123" y="5763083"/>
            <a:ext cx="11418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Other Recursion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24936" cy="280831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an iteration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, if 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e=(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u,v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 </a:t>
            </a:r>
            <a:r>
              <a:rPr lang="en-US" altLang="ja-JP" sz="2400" dirty="0" smtClean="0"/>
              <a:t>satisfies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d(u)+d(v) &lt;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 /2</a:t>
            </a:r>
            <a:r>
              <a:rPr lang="en-US" altLang="ja-JP" sz="2400" dirty="0" smtClean="0">
                <a:solidFill>
                  <a:srgbClr val="000000"/>
                </a:solidFill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child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z of x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T(z) 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≥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1.5 T(x) </a:t>
            </a:r>
            <a:r>
              <a:rPr lang="en-US" altLang="ja-JP" sz="2400" dirty="0" smtClean="0">
                <a:solidFill>
                  <a:srgbClr val="0000FF"/>
                </a:solidFill>
              </a:rPr>
              <a:t>-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O(T*)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(2) is satisfied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Otherwise, there is a vertex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  <a:r>
              <a:rPr lang="ja-JP" altLang="en-US" sz="2400" dirty="0" err="1" smtClean="0"/>
              <a:t> </a:t>
            </a:r>
            <a:r>
              <a:rPr lang="en-US" altLang="ja-JP" sz="2400" dirty="0" err="1" smtClean="0"/>
              <a:t>s.t</a:t>
            </a:r>
            <a:r>
              <a:rPr lang="en-US" altLang="ja-JP" sz="2400" dirty="0" smtClean="0"/>
              <a:t>.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d(u)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≧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 /4 </a:t>
            </a: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generate recursive calls for all edges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u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45" name="円/楕円 44"/>
          <p:cNvSpPr/>
          <p:nvPr/>
        </p:nvSpPr>
        <p:spPr bwMode="auto">
          <a:xfrm>
            <a:off x="7494501" y="350100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u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6702413" y="41490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6228184" y="461095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1" name="円/楕円 50"/>
          <p:cNvSpPr/>
          <p:nvPr/>
        </p:nvSpPr>
        <p:spPr bwMode="auto">
          <a:xfrm>
            <a:off x="7710525" y="41490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2" name="円/楕円 51"/>
          <p:cNvSpPr/>
          <p:nvPr/>
        </p:nvSpPr>
        <p:spPr bwMode="auto">
          <a:xfrm>
            <a:off x="8286589" y="414908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v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7236296" y="446693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7020272" y="497099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6" name="円/楕円 55"/>
          <p:cNvSpPr/>
          <p:nvPr/>
        </p:nvSpPr>
        <p:spPr bwMode="auto">
          <a:xfrm>
            <a:off x="6732240" y="353083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7" name="円/楕円 56"/>
          <p:cNvSpPr/>
          <p:nvPr/>
        </p:nvSpPr>
        <p:spPr bwMode="auto">
          <a:xfrm>
            <a:off x="7524328" y="518701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8646629" y="479715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0" name="円/楕円 59"/>
          <p:cNvSpPr/>
          <p:nvPr/>
        </p:nvSpPr>
        <p:spPr bwMode="auto">
          <a:xfrm>
            <a:off x="8388424" y="3530835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2" name="円/楕円 61"/>
          <p:cNvSpPr/>
          <p:nvPr/>
        </p:nvSpPr>
        <p:spPr bwMode="auto">
          <a:xfrm>
            <a:off x="8028384" y="4754971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63" name="直線コネクタ 62"/>
          <p:cNvCxnSpPr>
            <a:stCxn id="45" idx="4"/>
            <a:endCxn id="51" idx="0"/>
          </p:cNvCxnSpPr>
          <p:nvPr/>
        </p:nvCxnSpPr>
        <p:spPr bwMode="auto">
          <a:xfrm>
            <a:off x="7638517" y="3789040"/>
            <a:ext cx="21602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" name="直線コネクタ 64"/>
          <p:cNvCxnSpPr>
            <a:stCxn id="45" idx="5"/>
            <a:endCxn id="52" idx="1"/>
          </p:cNvCxnSpPr>
          <p:nvPr/>
        </p:nvCxnSpPr>
        <p:spPr bwMode="auto">
          <a:xfrm>
            <a:off x="7740352" y="3746859"/>
            <a:ext cx="588418" cy="44440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6" name="直線コネクタ 65"/>
          <p:cNvCxnSpPr>
            <a:stCxn id="52" idx="5"/>
            <a:endCxn id="59" idx="0"/>
          </p:cNvCxnSpPr>
          <p:nvPr/>
        </p:nvCxnSpPr>
        <p:spPr bwMode="auto">
          <a:xfrm>
            <a:off x="8532440" y="4394931"/>
            <a:ext cx="25820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8" name="直線コネクタ 67"/>
          <p:cNvCxnSpPr>
            <a:stCxn id="52" idx="0"/>
            <a:endCxn id="60" idx="4"/>
          </p:cNvCxnSpPr>
          <p:nvPr/>
        </p:nvCxnSpPr>
        <p:spPr bwMode="auto">
          <a:xfrm flipV="1">
            <a:off x="8430605" y="3818867"/>
            <a:ext cx="10183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9" name="直線コネクタ 68"/>
          <p:cNvCxnSpPr>
            <a:stCxn id="51" idx="4"/>
            <a:endCxn id="57" idx="0"/>
          </p:cNvCxnSpPr>
          <p:nvPr/>
        </p:nvCxnSpPr>
        <p:spPr bwMode="auto">
          <a:xfrm flipH="1">
            <a:off x="7668344" y="4437112"/>
            <a:ext cx="186197" cy="74990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1" name="直線コネクタ 70"/>
          <p:cNvCxnSpPr>
            <a:stCxn id="52" idx="3"/>
            <a:endCxn id="62" idx="0"/>
          </p:cNvCxnSpPr>
          <p:nvPr/>
        </p:nvCxnSpPr>
        <p:spPr bwMode="auto">
          <a:xfrm flipH="1">
            <a:off x="8172400" y="4394931"/>
            <a:ext cx="15637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2" name="直線コネクタ 71"/>
          <p:cNvCxnSpPr>
            <a:stCxn id="59" idx="2"/>
            <a:endCxn id="62" idx="6"/>
          </p:cNvCxnSpPr>
          <p:nvPr/>
        </p:nvCxnSpPr>
        <p:spPr bwMode="auto">
          <a:xfrm flipH="1" flipV="1">
            <a:off x="8316416" y="4898987"/>
            <a:ext cx="330213" cy="4218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4" name="直線コネクタ 73"/>
          <p:cNvCxnSpPr>
            <a:stCxn id="49" idx="3"/>
            <a:endCxn id="50" idx="7"/>
          </p:cNvCxnSpPr>
          <p:nvPr/>
        </p:nvCxnSpPr>
        <p:spPr bwMode="auto">
          <a:xfrm flipH="1">
            <a:off x="6474035" y="4394931"/>
            <a:ext cx="27055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5" name="直線コネクタ 74"/>
          <p:cNvCxnSpPr>
            <a:stCxn id="49" idx="5"/>
            <a:endCxn id="53" idx="1"/>
          </p:cNvCxnSpPr>
          <p:nvPr/>
        </p:nvCxnSpPr>
        <p:spPr bwMode="auto">
          <a:xfrm>
            <a:off x="6948264" y="4394931"/>
            <a:ext cx="330213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6" name="直線コネクタ 75"/>
          <p:cNvCxnSpPr>
            <a:stCxn id="50" idx="0"/>
            <a:endCxn id="56" idx="3"/>
          </p:cNvCxnSpPr>
          <p:nvPr/>
        </p:nvCxnSpPr>
        <p:spPr bwMode="auto">
          <a:xfrm flipV="1">
            <a:off x="6372200" y="3776686"/>
            <a:ext cx="402221" cy="83426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8" name="直線コネクタ 77"/>
          <p:cNvCxnSpPr>
            <a:stCxn id="50" idx="5"/>
            <a:endCxn id="54" idx="2"/>
          </p:cNvCxnSpPr>
          <p:nvPr/>
        </p:nvCxnSpPr>
        <p:spPr bwMode="auto">
          <a:xfrm>
            <a:off x="6474035" y="4856806"/>
            <a:ext cx="546237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9" name="直線コネクタ 78"/>
          <p:cNvCxnSpPr>
            <a:stCxn id="45" idx="2"/>
            <a:endCxn id="56" idx="6"/>
          </p:cNvCxnSpPr>
          <p:nvPr/>
        </p:nvCxnSpPr>
        <p:spPr bwMode="auto">
          <a:xfrm flipH="1">
            <a:off x="7020272" y="3645024"/>
            <a:ext cx="474229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1" name="直線コネクタ 80"/>
          <p:cNvCxnSpPr>
            <a:stCxn id="56" idx="4"/>
            <a:endCxn id="49" idx="0"/>
          </p:cNvCxnSpPr>
          <p:nvPr/>
        </p:nvCxnSpPr>
        <p:spPr bwMode="auto">
          <a:xfrm flipH="1">
            <a:off x="6846429" y="3818867"/>
            <a:ext cx="2982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2" name="直線コネクタ 81"/>
          <p:cNvCxnSpPr>
            <a:stCxn id="54" idx="5"/>
            <a:endCxn id="57" idx="2"/>
          </p:cNvCxnSpPr>
          <p:nvPr/>
        </p:nvCxnSpPr>
        <p:spPr bwMode="auto">
          <a:xfrm>
            <a:off x="7266123" y="5216846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4" name="直線コネクタ 83"/>
          <p:cNvCxnSpPr>
            <a:stCxn id="54" idx="0"/>
            <a:endCxn id="49" idx="4"/>
          </p:cNvCxnSpPr>
          <p:nvPr/>
        </p:nvCxnSpPr>
        <p:spPr bwMode="auto">
          <a:xfrm flipH="1" flipV="1">
            <a:off x="6846429" y="4437112"/>
            <a:ext cx="317859" cy="53388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5" name="直線コネクタ 84"/>
          <p:cNvCxnSpPr>
            <a:stCxn id="62" idx="2"/>
            <a:endCxn id="53" idx="5"/>
          </p:cNvCxnSpPr>
          <p:nvPr/>
        </p:nvCxnSpPr>
        <p:spPr bwMode="auto">
          <a:xfrm flipH="1" flipV="1">
            <a:off x="7482147" y="4712790"/>
            <a:ext cx="54623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6" name="直線コネクタ 85"/>
          <p:cNvCxnSpPr>
            <a:stCxn id="45" idx="6"/>
            <a:endCxn id="60" idx="2"/>
          </p:cNvCxnSpPr>
          <p:nvPr/>
        </p:nvCxnSpPr>
        <p:spPr bwMode="auto">
          <a:xfrm>
            <a:off x="7782533" y="3645024"/>
            <a:ext cx="605891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7" name="直線コネクタ 86"/>
          <p:cNvCxnSpPr>
            <a:stCxn id="45" idx="3"/>
            <a:endCxn id="53" idx="0"/>
          </p:cNvCxnSpPr>
          <p:nvPr/>
        </p:nvCxnSpPr>
        <p:spPr bwMode="auto">
          <a:xfrm flipH="1">
            <a:off x="7380312" y="3746859"/>
            <a:ext cx="156370" cy="72008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8" name="直線コネクタ 87"/>
          <p:cNvCxnSpPr>
            <a:stCxn id="54" idx="7"/>
            <a:endCxn id="53" idx="4"/>
          </p:cNvCxnSpPr>
          <p:nvPr/>
        </p:nvCxnSpPr>
        <p:spPr bwMode="auto">
          <a:xfrm flipV="1">
            <a:off x="7266123" y="4754971"/>
            <a:ext cx="11418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395536" y="3717032"/>
            <a:ext cx="5616624" cy="144016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US" altLang="ja-JP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.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dirty="0" smtClean="0"/>
              <a:t>choose </a:t>
            </a:r>
            <a:r>
              <a:rPr lang="en-US" altLang="ja-JP" b="1" dirty="0">
                <a:solidFill>
                  <a:srgbClr val="0000FF"/>
                </a:solidFill>
              </a:rPr>
              <a:t>u</a:t>
            </a:r>
            <a:r>
              <a:rPr lang="en-US" altLang="ja-JP" dirty="0" smtClean="0"/>
              <a:t> </a:t>
            </a:r>
            <a:r>
              <a:rPr lang="en-US" altLang="ja-JP" dirty="0" err="1"/>
              <a:t>s.t</a:t>
            </a:r>
            <a:r>
              <a:rPr lang="en-US" altLang="ja-JP" dirty="0" smtClean="0"/>
              <a:t>. </a:t>
            </a:r>
            <a:r>
              <a:rPr lang="en-US" altLang="ja-JP" b="1" dirty="0" smtClean="0">
                <a:solidFill>
                  <a:srgbClr val="0000FF"/>
                </a:solidFill>
              </a:rPr>
              <a:t>d(u) </a:t>
            </a:r>
            <a:r>
              <a:rPr lang="ja-JP" altLang="en-US" b="1" dirty="0" smtClean="0">
                <a:solidFill>
                  <a:srgbClr val="0000FF"/>
                </a:solidFill>
              </a:rPr>
              <a:t>≧ </a:t>
            </a:r>
            <a:r>
              <a:rPr lang="en-US" altLang="ja-JP" b="1" dirty="0" smtClean="0">
                <a:solidFill>
                  <a:srgbClr val="0000FF"/>
                </a:solidFill>
              </a:rPr>
              <a:t>|E| /4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b="0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B.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b="1" kern="0" dirty="0">
                <a:latin typeface="+mn-lt"/>
                <a:ea typeface="+mn-ea"/>
              </a:rPr>
              <a:t>f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</a:t>
            </a:r>
            <a:r>
              <a:rPr kumimoji="1" lang="en-US" altLang="ja-JP" sz="2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each</a:t>
            </a:r>
            <a:r>
              <a:rPr lang="ja-JP" altLang="en-US" b="0" kern="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e=(</a:t>
            </a:r>
            <a:r>
              <a:rPr kumimoji="1" lang="en-US" altLang="ja-JP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u,v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iter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1" lang="en-US" altLang="ja-JP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(e)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</a:t>
            </a:r>
            <a:r>
              <a:rPr lang="ja-JP" altLang="en-US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call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err="1" smtClean="0">
                <a:solidFill>
                  <a:srgbClr val="006600"/>
                </a:solidFill>
              </a:rPr>
              <a:t>iter</a:t>
            </a:r>
            <a:r>
              <a:rPr lang="en-US" altLang="ja-JP" kern="0" dirty="0" smtClean="0"/>
              <a:t> </a:t>
            </a:r>
            <a:r>
              <a:rPr lang="en-US" altLang="ja-JP" kern="0" dirty="0"/>
              <a:t>(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G-u</a:t>
            </a:r>
            <a:r>
              <a:rPr lang="en-US" altLang="ja-JP" kern="0" dirty="0" smtClean="0"/>
              <a:t>,</a:t>
            </a:r>
            <a:r>
              <a:rPr lang="ja-JP" altLang="en-US" kern="0" dirty="0" smtClean="0"/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M</a:t>
            </a:r>
            <a:r>
              <a:rPr lang="en-US" altLang="ja-JP" kern="0" dirty="0" smtClean="0"/>
              <a:t>)</a:t>
            </a:r>
          </a:p>
          <a:p>
            <a:pPr lvl="0">
              <a:spcBef>
                <a:spcPct val="20000"/>
              </a:spcBef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539552" y="5589240"/>
            <a:ext cx="6264696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/>
              <a:t>In this case, </a:t>
            </a:r>
            <a:r>
              <a:rPr lang="en-US" altLang="ja-JP" b="1" dirty="0" smtClean="0">
                <a:solidFill>
                  <a:srgbClr val="0000FF"/>
                </a:solidFill>
              </a:rPr>
              <a:t>|E| /4</a:t>
            </a:r>
            <a:r>
              <a:rPr lang="en-US" altLang="ja-JP" dirty="0" smtClean="0"/>
              <a:t> recursive calls are generated,</a:t>
            </a:r>
          </a:p>
          <a:p>
            <a:pPr>
              <a:defRPr/>
            </a:pPr>
            <a:r>
              <a:rPr lang="en-US" altLang="ja-JP" dirty="0" smtClean="0"/>
              <a:t>  </a:t>
            </a:r>
            <a:r>
              <a:rPr lang="en-US" altLang="ja-JP" dirty="0" smtClean="0">
                <a:sym typeface="Wingdings" pitchFamily="2" charset="2"/>
              </a:rPr>
              <a:t>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#children</a:t>
            </a:r>
            <a:r>
              <a:rPr lang="en-US" altLang="ja-JP" dirty="0" smtClean="0"/>
              <a:t> is at least </a:t>
            </a:r>
            <a:r>
              <a:rPr lang="en-US" altLang="ja-JP" b="1" dirty="0" smtClean="0">
                <a:solidFill>
                  <a:srgbClr val="0000FF"/>
                </a:solidFill>
              </a:rPr>
              <a:t>|E| /4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ja-JP" b="1" dirty="0" smtClean="0">
                <a:solidFill>
                  <a:srgbClr val="FF0000"/>
                </a:solidFill>
                <a:sym typeface="Wingdings" pitchFamily="2" charset="2"/>
              </a:rPr>
              <a:t>(3) is satisfied</a:t>
            </a:r>
            <a:endParaRPr lang="en-US" altLang="ja-JP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Overall Algorithm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5" name="円/楕円 44"/>
          <p:cNvSpPr/>
          <p:nvPr/>
        </p:nvSpPr>
        <p:spPr bwMode="auto">
          <a:xfrm>
            <a:off x="7494501" y="4695317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u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6702413" y="534338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6228184" y="580526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1" name="円/楕円 50"/>
          <p:cNvSpPr/>
          <p:nvPr/>
        </p:nvSpPr>
        <p:spPr bwMode="auto">
          <a:xfrm>
            <a:off x="7710525" y="5343389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2" name="円/楕円 51"/>
          <p:cNvSpPr/>
          <p:nvPr/>
        </p:nvSpPr>
        <p:spPr bwMode="auto">
          <a:xfrm>
            <a:off x="8286589" y="5343389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v</a:t>
            </a: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3" name="円/楕円 52"/>
          <p:cNvSpPr/>
          <p:nvPr/>
        </p:nvSpPr>
        <p:spPr bwMode="auto">
          <a:xfrm>
            <a:off x="7236296" y="566124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7020272" y="61653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6" name="円/楕円 55"/>
          <p:cNvSpPr/>
          <p:nvPr/>
        </p:nvSpPr>
        <p:spPr bwMode="auto">
          <a:xfrm>
            <a:off x="6732240" y="47251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7" name="円/楕円 56"/>
          <p:cNvSpPr/>
          <p:nvPr/>
        </p:nvSpPr>
        <p:spPr bwMode="auto">
          <a:xfrm>
            <a:off x="7524328" y="638132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8646629" y="5991461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0" name="円/楕円 59"/>
          <p:cNvSpPr/>
          <p:nvPr/>
        </p:nvSpPr>
        <p:spPr bwMode="auto">
          <a:xfrm>
            <a:off x="8388424" y="47251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2" name="円/楕円 61"/>
          <p:cNvSpPr/>
          <p:nvPr/>
        </p:nvSpPr>
        <p:spPr bwMode="auto">
          <a:xfrm>
            <a:off x="8028384" y="59492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63" name="直線コネクタ 62"/>
          <p:cNvCxnSpPr>
            <a:stCxn id="45" idx="4"/>
            <a:endCxn id="51" idx="0"/>
          </p:cNvCxnSpPr>
          <p:nvPr/>
        </p:nvCxnSpPr>
        <p:spPr bwMode="auto">
          <a:xfrm>
            <a:off x="7638517" y="4983349"/>
            <a:ext cx="21602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" name="直線コネクタ 64"/>
          <p:cNvCxnSpPr>
            <a:stCxn id="45" idx="5"/>
            <a:endCxn id="52" idx="1"/>
          </p:cNvCxnSpPr>
          <p:nvPr/>
        </p:nvCxnSpPr>
        <p:spPr bwMode="auto">
          <a:xfrm>
            <a:off x="7740352" y="4941168"/>
            <a:ext cx="588418" cy="44440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6" name="直線コネクタ 65"/>
          <p:cNvCxnSpPr>
            <a:stCxn id="52" idx="5"/>
            <a:endCxn id="59" idx="0"/>
          </p:cNvCxnSpPr>
          <p:nvPr/>
        </p:nvCxnSpPr>
        <p:spPr bwMode="auto">
          <a:xfrm>
            <a:off x="8532440" y="5589240"/>
            <a:ext cx="25820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8" name="直線コネクタ 67"/>
          <p:cNvCxnSpPr>
            <a:stCxn id="52" idx="0"/>
            <a:endCxn id="60" idx="4"/>
          </p:cNvCxnSpPr>
          <p:nvPr/>
        </p:nvCxnSpPr>
        <p:spPr bwMode="auto">
          <a:xfrm flipV="1">
            <a:off x="8430605" y="5013176"/>
            <a:ext cx="10183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9" name="直線コネクタ 68"/>
          <p:cNvCxnSpPr>
            <a:stCxn id="51" idx="4"/>
            <a:endCxn id="57" idx="0"/>
          </p:cNvCxnSpPr>
          <p:nvPr/>
        </p:nvCxnSpPr>
        <p:spPr bwMode="auto">
          <a:xfrm flipH="1">
            <a:off x="7668344" y="5631421"/>
            <a:ext cx="186197" cy="74990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1" name="直線コネクタ 70"/>
          <p:cNvCxnSpPr>
            <a:stCxn id="52" idx="3"/>
            <a:endCxn id="62" idx="0"/>
          </p:cNvCxnSpPr>
          <p:nvPr/>
        </p:nvCxnSpPr>
        <p:spPr bwMode="auto">
          <a:xfrm flipH="1">
            <a:off x="8172400" y="5589240"/>
            <a:ext cx="15637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2" name="直線コネクタ 71"/>
          <p:cNvCxnSpPr>
            <a:stCxn id="59" idx="2"/>
            <a:endCxn id="62" idx="6"/>
          </p:cNvCxnSpPr>
          <p:nvPr/>
        </p:nvCxnSpPr>
        <p:spPr bwMode="auto">
          <a:xfrm flipH="1" flipV="1">
            <a:off x="8316416" y="6093296"/>
            <a:ext cx="330213" cy="4218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4" name="直線コネクタ 73"/>
          <p:cNvCxnSpPr>
            <a:stCxn id="49" idx="3"/>
            <a:endCxn id="50" idx="7"/>
          </p:cNvCxnSpPr>
          <p:nvPr/>
        </p:nvCxnSpPr>
        <p:spPr bwMode="auto">
          <a:xfrm flipH="1">
            <a:off x="6474035" y="5589240"/>
            <a:ext cx="27055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5" name="直線コネクタ 74"/>
          <p:cNvCxnSpPr>
            <a:stCxn id="49" idx="5"/>
            <a:endCxn id="53" idx="1"/>
          </p:cNvCxnSpPr>
          <p:nvPr/>
        </p:nvCxnSpPr>
        <p:spPr bwMode="auto">
          <a:xfrm>
            <a:off x="6948264" y="5589240"/>
            <a:ext cx="330213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6" name="直線コネクタ 75"/>
          <p:cNvCxnSpPr>
            <a:stCxn id="50" idx="0"/>
            <a:endCxn id="56" idx="3"/>
          </p:cNvCxnSpPr>
          <p:nvPr/>
        </p:nvCxnSpPr>
        <p:spPr bwMode="auto">
          <a:xfrm flipV="1">
            <a:off x="6372200" y="4970995"/>
            <a:ext cx="402221" cy="83426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8" name="直線コネクタ 77"/>
          <p:cNvCxnSpPr>
            <a:stCxn id="50" idx="5"/>
            <a:endCxn id="54" idx="2"/>
          </p:cNvCxnSpPr>
          <p:nvPr/>
        </p:nvCxnSpPr>
        <p:spPr bwMode="auto">
          <a:xfrm>
            <a:off x="6474035" y="6051115"/>
            <a:ext cx="546237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9" name="直線コネクタ 78"/>
          <p:cNvCxnSpPr>
            <a:stCxn id="45" idx="2"/>
            <a:endCxn id="56" idx="6"/>
          </p:cNvCxnSpPr>
          <p:nvPr/>
        </p:nvCxnSpPr>
        <p:spPr bwMode="auto">
          <a:xfrm flipH="1">
            <a:off x="7020272" y="4839333"/>
            <a:ext cx="474229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1" name="直線コネクタ 80"/>
          <p:cNvCxnSpPr>
            <a:stCxn id="56" idx="4"/>
            <a:endCxn id="49" idx="0"/>
          </p:cNvCxnSpPr>
          <p:nvPr/>
        </p:nvCxnSpPr>
        <p:spPr bwMode="auto">
          <a:xfrm flipH="1">
            <a:off x="6846429" y="5013176"/>
            <a:ext cx="2982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2" name="直線コネクタ 81"/>
          <p:cNvCxnSpPr>
            <a:stCxn id="54" idx="5"/>
            <a:endCxn id="57" idx="2"/>
          </p:cNvCxnSpPr>
          <p:nvPr/>
        </p:nvCxnSpPr>
        <p:spPr bwMode="auto">
          <a:xfrm>
            <a:off x="7266123" y="6411155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4" name="直線コネクタ 83"/>
          <p:cNvCxnSpPr>
            <a:stCxn id="54" idx="0"/>
            <a:endCxn id="49" idx="4"/>
          </p:cNvCxnSpPr>
          <p:nvPr/>
        </p:nvCxnSpPr>
        <p:spPr bwMode="auto">
          <a:xfrm flipH="1" flipV="1">
            <a:off x="6846429" y="5631421"/>
            <a:ext cx="317859" cy="53388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5" name="直線コネクタ 84"/>
          <p:cNvCxnSpPr>
            <a:stCxn id="62" idx="2"/>
            <a:endCxn id="53" idx="5"/>
          </p:cNvCxnSpPr>
          <p:nvPr/>
        </p:nvCxnSpPr>
        <p:spPr bwMode="auto">
          <a:xfrm flipH="1" flipV="1">
            <a:off x="7482147" y="5907099"/>
            <a:ext cx="54623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6" name="直線コネクタ 85"/>
          <p:cNvCxnSpPr>
            <a:stCxn id="45" idx="6"/>
            <a:endCxn id="60" idx="2"/>
          </p:cNvCxnSpPr>
          <p:nvPr/>
        </p:nvCxnSpPr>
        <p:spPr bwMode="auto">
          <a:xfrm>
            <a:off x="7782533" y="4839333"/>
            <a:ext cx="605891" cy="2982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7" name="直線コネクタ 86"/>
          <p:cNvCxnSpPr>
            <a:stCxn id="45" idx="3"/>
            <a:endCxn id="53" idx="0"/>
          </p:cNvCxnSpPr>
          <p:nvPr/>
        </p:nvCxnSpPr>
        <p:spPr bwMode="auto">
          <a:xfrm flipH="1">
            <a:off x="7380312" y="4941168"/>
            <a:ext cx="156370" cy="72008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88" name="直線コネクタ 87"/>
          <p:cNvCxnSpPr>
            <a:stCxn id="54" idx="7"/>
            <a:endCxn id="53" idx="4"/>
          </p:cNvCxnSpPr>
          <p:nvPr/>
        </p:nvCxnSpPr>
        <p:spPr bwMode="auto">
          <a:xfrm flipV="1">
            <a:off x="7266123" y="5949280"/>
            <a:ext cx="114189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323528" y="1196752"/>
            <a:ext cx="5976664" cy="453650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kern="0" dirty="0" smtClean="0"/>
              <a:t>(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G=(V,E), M</a:t>
            </a:r>
            <a:r>
              <a:rPr lang="en-US" altLang="ja-JP" kern="0" dirty="0" smtClean="0"/>
              <a:t>)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 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=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φ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output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</a:p>
          <a:p>
            <a:pPr lvl="0">
              <a:spcBef>
                <a:spcPct val="20000"/>
              </a:spcBef>
              <a:defRPr/>
            </a:pP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 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edge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e = (</a:t>
            </a:r>
            <a:r>
              <a:rPr lang="en-US" altLang="ja-JP" b="1" kern="0" dirty="0" err="1" smtClean="0">
                <a:solidFill>
                  <a:srgbClr val="0000FF"/>
                </a:solidFill>
              </a:rPr>
              <a:t>u,v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) 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s.t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d(u</a:t>
            </a:r>
            <a:r>
              <a:rPr lang="en-US" altLang="ja-JP" b="1" dirty="0" smtClean="0">
                <a:solidFill>
                  <a:srgbClr val="0000FF"/>
                </a:solidFill>
              </a:rPr>
              <a:t>)+d(v) &lt;</a:t>
            </a:r>
            <a:r>
              <a:rPr lang="ja-JP" altLang="en-US" b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|E| </a:t>
            </a:r>
            <a:r>
              <a:rPr lang="en-US" altLang="ja-JP" b="1" dirty="0" smtClean="0">
                <a:solidFill>
                  <a:srgbClr val="0000FF"/>
                </a:solidFill>
              </a:rPr>
              <a:t>/2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    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G-e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  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1" lang="en-US" altLang="ja-JP" sz="24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(e)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∪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altLang="ja-JP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ja-JP" dirty="0" smtClean="0">
                <a:solidFill>
                  <a:srgbClr val="0000FF"/>
                </a:solidFill>
              </a:rPr>
              <a:t>  </a:t>
            </a:r>
            <a:r>
              <a:rPr lang="en-US" altLang="ja-JP" b="1" dirty="0" smtClean="0"/>
              <a:t>else</a:t>
            </a:r>
            <a:r>
              <a:rPr lang="en-US" altLang="ja-JP" dirty="0" smtClean="0"/>
              <a:t> 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altLang="ja-JP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ja-JP" dirty="0" smtClean="0"/>
              <a:t>     choose </a:t>
            </a:r>
            <a:r>
              <a:rPr lang="en-US" altLang="ja-JP" b="1" dirty="0">
                <a:solidFill>
                  <a:srgbClr val="0000FF"/>
                </a:solidFill>
              </a:rPr>
              <a:t>u</a:t>
            </a:r>
            <a:r>
              <a:rPr lang="en-US" altLang="ja-JP" dirty="0"/>
              <a:t> </a:t>
            </a:r>
            <a:r>
              <a:rPr lang="en-US" altLang="ja-JP" dirty="0" err="1"/>
              <a:t>s.t</a:t>
            </a:r>
            <a:r>
              <a:rPr lang="en-US" altLang="ja-JP" dirty="0"/>
              <a:t>. </a:t>
            </a:r>
            <a:r>
              <a:rPr lang="en-US" altLang="ja-JP" b="1" dirty="0">
                <a:solidFill>
                  <a:srgbClr val="0000FF"/>
                </a:solidFill>
              </a:rPr>
              <a:t>d(u) </a:t>
            </a:r>
            <a:r>
              <a:rPr lang="ja-JP" altLang="en-US" b="1" dirty="0">
                <a:solidFill>
                  <a:srgbClr val="0000FF"/>
                </a:solidFill>
              </a:rPr>
              <a:t>≧ </a:t>
            </a:r>
            <a:r>
              <a:rPr lang="en-US" altLang="ja-JP" b="1" dirty="0">
                <a:solidFill>
                  <a:srgbClr val="0000FF"/>
                </a:solidFill>
              </a:rPr>
              <a:t>|E| /4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endParaRPr lang="en-US" altLang="ja-JP" dirty="0"/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altLang="ja-JP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ja-JP" dirty="0" smtClean="0"/>
              <a:t>     </a:t>
            </a:r>
            <a:r>
              <a:rPr lang="en-US" altLang="ja-JP" b="1" kern="0" dirty="0" smtClean="0"/>
              <a:t>call</a:t>
            </a:r>
            <a:r>
              <a:rPr lang="en-US" altLang="ja-JP" kern="0" dirty="0" smtClean="0"/>
              <a:t> </a:t>
            </a:r>
            <a:r>
              <a:rPr lang="en-US" altLang="ja-JP" b="1" kern="0" dirty="0" err="1">
                <a:solidFill>
                  <a:srgbClr val="006600"/>
                </a:solidFill>
              </a:rPr>
              <a:t>iter</a:t>
            </a:r>
            <a:r>
              <a:rPr lang="en-US" altLang="ja-JP" kern="0" dirty="0"/>
              <a:t> (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G-u</a:t>
            </a:r>
            <a:r>
              <a:rPr lang="en-US" altLang="ja-JP" kern="0" dirty="0" smtClean="0"/>
              <a:t>,</a:t>
            </a:r>
            <a:r>
              <a:rPr lang="ja-JP" altLang="en-US" kern="0" dirty="0" smtClean="0"/>
              <a:t> </a:t>
            </a:r>
            <a:r>
              <a:rPr lang="en-US" altLang="ja-JP" b="1" kern="0" dirty="0">
                <a:solidFill>
                  <a:srgbClr val="0000FF"/>
                </a:solidFill>
              </a:rPr>
              <a:t>M</a:t>
            </a:r>
            <a:r>
              <a:rPr lang="en-US" altLang="ja-JP" kern="0" dirty="0"/>
              <a:t>)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</a:t>
            </a:r>
            <a:r>
              <a:rPr lang="ja-JP" altLang="en-US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altLang="ja-JP" b="1" kern="0" dirty="0" smtClean="0"/>
              <a:t>for</a:t>
            </a:r>
            <a:r>
              <a:rPr lang="en-US" altLang="ja-JP" kern="0" dirty="0" smtClean="0"/>
              <a:t> </a:t>
            </a:r>
            <a:r>
              <a:rPr lang="en-US" altLang="ja-JP" kern="0" dirty="0"/>
              <a:t>each</a:t>
            </a:r>
            <a:r>
              <a:rPr lang="ja-JP" altLang="en-US" kern="0" dirty="0"/>
              <a:t> </a:t>
            </a:r>
            <a:r>
              <a:rPr lang="en-US" altLang="ja-JP" b="1" kern="0" dirty="0">
                <a:solidFill>
                  <a:srgbClr val="0000FF"/>
                </a:solidFill>
              </a:rPr>
              <a:t>e=(</a:t>
            </a:r>
            <a:r>
              <a:rPr lang="en-US" altLang="ja-JP" b="1" kern="0" dirty="0" err="1">
                <a:solidFill>
                  <a:srgbClr val="0000FF"/>
                </a:solidFill>
              </a:rPr>
              <a:t>u,v</a:t>
            </a:r>
            <a:r>
              <a:rPr lang="en-US" altLang="ja-JP" b="1" kern="0" dirty="0">
                <a:solidFill>
                  <a:srgbClr val="0000FF"/>
                </a:solidFill>
              </a:rPr>
              <a:t>)</a:t>
            </a:r>
            <a:r>
              <a:rPr lang="en-US" altLang="ja-JP" kern="0" dirty="0"/>
              <a:t>, </a:t>
            </a:r>
            <a:r>
              <a:rPr lang="en-US" altLang="ja-JP" b="1" kern="0" dirty="0"/>
              <a:t>call</a:t>
            </a:r>
            <a:r>
              <a:rPr lang="en-US" altLang="ja-JP" kern="0" dirty="0"/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kern="0" dirty="0" smtClean="0"/>
              <a:t>(</a:t>
            </a:r>
            <a:r>
              <a:rPr lang="en-US" altLang="ja-JP" b="1" kern="0" dirty="0">
                <a:solidFill>
                  <a:srgbClr val="0000FF"/>
                </a:solidFill>
              </a:rPr>
              <a:t>G</a:t>
            </a:r>
            <a:r>
              <a:rPr lang="en-US" altLang="ja-JP" b="1" kern="0" baseline="30000" dirty="0">
                <a:solidFill>
                  <a:srgbClr val="0000FF"/>
                </a:solidFill>
              </a:rPr>
              <a:t>+</a:t>
            </a:r>
            <a:r>
              <a:rPr lang="en-US" altLang="ja-JP" b="1" kern="0" dirty="0">
                <a:solidFill>
                  <a:srgbClr val="0000FF"/>
                </a:solidFill>
              </a:rPr>
              <a:t>(e)</a:t>
            </a:r>
            <a:r>
              <a:rPr lang="en-US" altLang="ja-JP" kern="0" dirty="0"/>
              <a:t>,</a:t>
            </a:r>
            <a:r>
              <a:rPr lang="ja-JP" altLang="en-US" kern="0" dirty="0"/>
              <a:t> </a:t>
            </a:r>
            <a:r>
              <a:rPr lang="en-US" altLang="ja-JP" b="1" kern="0" dirty="0">
                <a:solidFill>
                  <a:srgbClr val="0000FF"/>
                </a:solidFill>
              </a:rPr>
              <a:t>M</a:t>
            </a:r>
            <a:r>
              <a:rPr lang="ja-JP" altLang="en-US" b="1" kern="0" dirty="0">
                <a:solidFill>
                  <a:srgbClr val="0000FF"/>
                </a:solidFill>
              </a:rPr>
              <a:t>∪</a:t>
            </a:r>
            <a:r>
              <a:rPr lang="en-US" altLang="ja-JP" b="1" kern="0" dirty="0">
                <a:solidFill>
                  <a:srgbClr val="0000FF"/>
                </a:solidFill>
              </a:rPr>
              <a:t>e</a:t>
            </a:r>
            <a:r>
              <a:rPr lang="en-US" altLang="ja-JP" kern="0" dirty="0" smtClean="0"/>
              <a:t>)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</a:t>
            </a:r>
            <a:r>
              <a:rPr lang="ja-JP" altLang="en-US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b="1" kern="0" dirty="0" smtClean="0"/>
              <a:t>end if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Case Analysis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24936" cy="280831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an iteration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 </a:t>
            </a:r>
            <a:r>
              <a:rPr lang="en-US" altLang="ja-JP" sz="2400" dirty="0" smtClean="0"/>
              <a:t>is a leaf, then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T(x) = O(T*)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(1) is satisfied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otherwise, if 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e=(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u,v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 </a:t>
            </a:r>
            <a:r>
              <a:rPr lang="en-US" altLang="ja-JP" sz="2400" dirty="0" smtClean="0"/>
              <a:t>satisfies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d(u)+d(v) &lt;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 /2</a:t>
            </a:r>
            <a:r>
              <a:rPr lang="en-US" altLang="ja-JP" sz="2400" dirty="0" smtClean="0">
                <a:solidFill>
                  <a:srgbClr val="000000"/>
                </a:solidFill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rgbClr val="0000FF"/>
                </a:solidFill>
              </a:rPr>
              <a:t>child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x of X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T(z) 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≥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1.5 T(x) </a:t>
            </a:r>
            <a:r>
              <a:rPr lang="en-US" altLang="ja-JP" sz="2400" dirty="0" smtClean="0">
                <a:solidFill>
                  <a:srgbClr val="0000FF"/>
                </a:solidFill>
              </a:rPr>
              <a:t>-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O(T*)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(2) is satisfied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otherwise,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 /4</a:t>
            </a:r>
            <a:r>
              <a:rPr lang="en-US" altLang="ja-JP" sz="2400" dirty="0" smtClean="0"/>
              <a:t> recursive calls are generated,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 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#children</a:t>
            </a:r>
            <a:r>
              <a:rPr lang="en-US" altLang="ja-JP" sz="2400" dirty="0" smtClean="0"/>
              <a:t> is at least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 /4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(3) is satisfied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683568" y="5517232"/>
            <a:ext cx="7812360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/>
              <a:t>In any case, iteration </a:t>
            </a:r>
            <a:r>
              <a:rPr lang="en-US" altLang="ja-JP" b="1" dirty="0" smtClean="0">
                <a:solidFill>
                  <a:srgbClr val="0000FF"/>
                </a:solidFill>
              </a:rPr>
              <a:t>x </a:t>
            </a:r>
            <a:r>
              <a:rPr lang="en-US" altLang="ja-JP" dirty="0" smtClean="0"/>
              <a:t>satisfies either </a:t>
            </a:r>
            <a:r>
              <a:rPr lang="en-US" altLang="ja-JP" b="1" dirty="0" smtClean="0">
                <a:solidFill>
                  <a:srgbClr val="FF0000"/>
                </a:solidFill>
                <a:sym typeface="Wingdings" pitchFamily="2" charset="2"/>
              </a:rPr>
              <a:t>(1)</a:t>
            </a:r>
            <a:r>
              <a:rPr lang="en-US" altLang="ja-JP" dirty="0" smtClean="0"/>
              <a:t>,</a:t>
            </a:r>
            <a:r>
              <a:rPr lang="en-US" altLang="ja-JP" b="1" dirty="0" smtClean="0">
                <a:solidFill>
                  <a:srgbClr val="FF0000"/>
                </a:solidFill>
                <a:sym typeface="Wingdings" pitchFamily="2" charset="2"/>
              </a:rPr>
              <a:t> (2)</a:t>
            </a:r>
            <a:r>
              <a:rPr lang="en-US" altLang="ja-JP" dirty="0" smtClean="0"/>
              <a:t>, or </a:t>
            </a:r>
            <a:r>
              <a:rPr lang="en-US" altLang="ja-JP" b="1" dirty="0" smtClean="0">
                <a:solidFill>
                  <a:srgbClr val="FF0000"/>
                </a:solidFill>
                <a:sym typeface="Wingdings" pitchFamily="2" charset="2"/>
              </a:rPr>
              <a:t>(3)</a:t>
            </a:r>
            <a:endParaRPr lang="en-US" altLang="ja-JP" b="1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ja-JP" dirty="0" smtClean="0"/>
              <a:t>    </a:t>
            </a:r>
            <a:r>
              <a:rPr lang="en-US" altLang="ja-JP" dirty="0" smtClean="0">
                <a:sym typeface="Wingdings" pitchFamily="2" charset="2"/>
              </a:rPr>
              <a:t></a:t>
            </a:r>
            <a:r>
              <a:rPr lang="en-US" altLang="ja-JP" dirty="0" smtClean="0"/>
              <a:t> amortized time complexity of iteration is </a:t>
            </a:r>
            <a:r>
              <a:rPr lang="en-US" altLang="ja-JP" b="1" dirty="0" smtClean="0">
                <a:solidFill>
                  <a:srgbClr val="0000FF"/>
                </a:solidFill>
              </a:rPr>
              <a:t>O(T*) = O(1)</a:t>
            </a:r>
            <a:endParaRPr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5-6  Spanning Trees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Spanning Trees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680" y="1233191"/>
            <a:ext cx="8640639" cy="22320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>
                <a:sym typeface="Wingdings" pitchFamily="2" charset="2"/>
              </a:rPr>
              <a:t>A </a:t>
            </a:r>
            <a:r>
              <a:rPr lang="en-US" altLang="ja-JP" sz="2400" b="1" dirty="0" smtClean="0">
                <a:solidFill>
                  <a:srgbClr val="006600"/>
                </a:solidFill>
                <a:sym typeface="Wingdings" pitchFamily="2" charset="2"/>
              </a:rPr>
              <a:t>spanning tree</a:t>
            </a:r>
            <a:r>
              <a:rPr lang="en-US" altLang="ja-JP" sz="2400" dirty="0" smtClean="0">
                <a:sym typeface="Wingdings" pitchFamily="2" charset="2"/>
              </a:rPr>
              <a:t> is a tree including all vertices</a:t>
            </a:r>
          </a:p>
          <a:p>
            <a:pPr algn="l" eaLnBrk="1" hangingPunct="1">
              <a:defRPr/>
            </a:pP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in the graph</a:t>
            </a:r>
          </a:p>
          <a:p>
            <a:pPr algn="l" eaLnBrk="1" hangingPunct="1">
              <a:defRPr/>
            </a:pPr>
            <a:endParaRPr lang="en-US" altLang="ja-JP" sz="2400" dirty="0"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itchFamily="2" charset="2"/>
              </a:rPr>
              <a:t>A spanning tree can be found in linear time</a:t>
            </a:r>
          </a:p>
          <a:p>
            <a:pPr algn="l" eaLnBrk="1" hangingPunct="1">
              <a:defRPr/>
            </a:pP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by for example DFS, or BFS</a:t>
            </a:r>
          </a:p>
          <a:p>
            <a:pPr algn="l" eaLnBrk="1" hangingPunct="1">
              <a:defRPr/>
            </a:pPr>
            <a:endParaRPr lang="en-US" altLang="ja-JP" sz="2400" dirty="0"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itchFamily="2" charset="2"/>
              </a:rPr>
              <a:t>For given a graph, we consider the problem</a:t>
            </a:r>
          </a:p>
          <a:p>
            <a:pPr algn="l" eaLnBrk="1" hangingPunct="1">
              <a:defRPr/>
            </a:pPr>
            <a:r>
              <a:rPr lang="en-US" altLang="ja-JP" sz="2400" dirty="0">
                <a:sym typeface="Wingdings" pitchFamily="2" charset="2"/>
              </a:rPr>
              <a:t>o</a:t>
            </a:r>
            <a:r>
              <a:rPr lang="en-US" altLang="ja-JP" sz="2400" dirty="0" smtClean="0">
                <a:sym typeface="Wingdings" pitchFamily="2" charset="2"/>
              </a:rPr>
              <a:t>f enumerating all spanning trees in the graph</a:t>
            </a:r>
          </a:p>
          <a:p>
            <a:pPr algn="l" eaLnBrk="1" hangingPunct="1">
              <a:defRPr/>
            </a:pP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 rot="5400000" flipV="1">
            <a:off x="6266309" y="3716016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 rot="5400000" flipH="1">
            <a:off x="6941790" y="1745135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 rot="5400000">
            <a:off x="6728271" y="3812854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 rot="5400000">
            <a:off x="7248177" y="3786660"/>
            <a:ext cx="990600" cy="212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 rot="5400000" flipV="1">
            <a:off x="6699696" y="2018979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 rot="5400000">
            <a:off x="7206109" y="1696716"/>
            <a:ext cx="712787" cy="86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" name="Line 27"/>
          <p:cNvSpPr>
            <a:spLocks noChangeShapeType="1"/>
          </p:cNvSpPr>
          <p:nvPr/>
        </p:nvSpPr>
        <p:spPr bwMode="auto">
          <a:xfrm rot="5400000" flipV="1">
            <a:off x="7773640" y="347392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 rot="5400000" flipH="1">
            <a:off x="7058471" y="1844354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rot="5400000">
            <a:off x="6770340" y="1916585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" name="Line 30"/>
          <p:cNvSpPr>
            <a:spLocks noChangeShapeType="1"/>
          </p:cNvSpPr>
          <p:nvPr/>
        </p:nvSpPr>
        <p:spPr bwMode="auto">
          <a:xfrm rot="5400000" flipH="1">
            <a:off x="7202140" y="2750023"/>
            <a:ext cx="304800" cy="990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" name="Line 31"/>
          <p:cNvSpPr>
            <a:spLocks noChangeShapeType="1"/>
          </p:cNvSpPr>
          <p:nvPr/>
        </p:nvSpPr>
        <p:spPr bwMode="auto">
          <a:xfrm rot="5400000">
            <a:off x="6823521" y="1393503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rot="5400000" flipH="1" flipV="1">
            <a:off x="7344222" y="1193479"/>
            <a:ext cx="144462" cy="1301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" name="Line 33"/>
          <p:cNvSpPr>
            <a:spLocks noChangeShapeType="1"/>
          </p:cNvSpPr>
          <p:nvPr/>
        </p:nvSpPr>
        <p:spPr bwMode="auto">
          <a:xfrm rot="5400000" flipV="1">
            <a:off x="6783040" y="316912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" name="Line 34"/>
          <p:cNvSpPr>
            <a:spLocks noChangeShapeType="1"/>
          </p:cNvSpPr>
          <p:nvPr/>
        </p:nvSpPr>
        <p:spPr bwMode="auto">
          <a:xfrm rot="5400000">
            <a:off x="6706840" y="2635723"/>
            <a:ext cx="6096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" name="Line 35"/>
          <p:cNvSpPr>
            <a:spLocks noChangeShapeType="1"/>
          </p:cNvSpPr>
          <p:nvPr/>
        </p:nvSpPr>
        <p:spPr bwMode="auto">
          <a:xfrm rot="5400000" flipH="1">
            <a:off x="7430740" y="221662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" name="Line 36"/>
          <p:cNvSpPr>
            <a:spLocks noChangeShapeType="1"/>
          </p:cNvSpPr>
          <p:nvPr/>
        </p:nvSpPr>
        <p:spPr bwMode="auto">
          <a:xfrm rot="5400000">
            <a:off x="7468840" y="2153122"/>
            <a:ext cx="906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" name="Line 37"/>
          <p:cNvSpPr>
            <a:spLocks noChangeShapeType="1"/>
          </p:cNvSpPr>
          <p:nvPr/>
        </p:nvSpPr>
        <p:spPr bwMode="auto">
          <a:xfrm rot="5400000">
            <a:off x="7430740" y="3207223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4" name="Oval 38"/>
          <p:cNvSpPr>
            <a:spLocks noChangeArrowheads="1"/>
          </p:cNvSpPr>
          <p:nvPr/>
        </p:nvSpPr>
        <p:spPr bwMode="auto">
          <a:xfrm rot="5400000">
            <a:off x="7697440" y="3245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rot="5400000" flipH="1">
            <a:off x="7522815" y="1378423"/>
            <a:ext cx="3048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0"/>
          <p:cNvSpPr>
            <a:spLocks noChangeShapeType="1"/>
          </p:cNvSpPr>
          <p:nvPr/>
        </p:nvSpPr>
        <p:spPr bwMode="auto">
          <a:xfrm rot="5400000" flipV="1">
            <a:off x="7238653" y="4000973"/>
            <a:ext cx="71437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1"/>
          <p:cNvSpPr>
            <a:spLocks noChangeShapeType="1"/>
          </p:cNvSpPr>
          <p:nvPr/>
        </p:nvSpPr>
        <p:spPr bwMode="auto">
          <a:xfrm rot="5400000" flipV="1">
            <a:off x="7057678" y="3819998"/>
            <a:ext cx="792162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2"/>
          <p:cNvSpPr>
            <a:spLocks noChangeShapeType="1"/>
          </p:cNvSpPr>
          <p:nvPr/>
        </p:nvSpPr>
        <p:spPr bwMode="auto">
          <a:xfrm rot="5400000" flipH="1" flipV="1">
            <a:off x="7742684" y="3928741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3"/>
          <p:cNvSpPr>
            <a:spLocks noChangeShapeType="1"/>
          </p:cNvSpPr>
          <p:nvPr/>
        </p:nvSpPr>
        <p:spPr bwMode="auto">
          <a:xfrm rot="5400000" flipH="1" flipV="1">
            <a:off x="7849840" y="3388197"/>
            <a:ext cx="1009650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4"/>
          <p:cNvSpPr>
            <a:spLocks noChangeShapeType="1"/>
          </p:cNvSpPr>
          <p:nvPr/>
        </p:nvSpPr>
        <p:spPr bwMode="auto">
          <a:xfrm rot="5400000" flipH="1">
            <a:off x="7634734" y="2163441"/>
            <a:ext cx="1223962" cy="50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5"/>
          <p:cNvSpPr>
            <a:spLocks noChangeShapeType="1"/>
          </p:cNvSpPr>
          <p:nvPr/>
        </p:nvSpPr>
        <p:spPr bwMode="auto">
          <a:xfrm rot="5400000" flipH="1">
            <a:off x="7995096" y="2523803"/>
            <a:ext cx="358775" cy="6492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6"/>
          <p:cNvSpPr>
            <a:spLocks noChangeShapeType="1"/>
          </p:cNvSpPr>
          <p:nvPr/>
        </p:nvSpPr>
        <p:spPr bwMode="auto">
          <a:xfrm rot="5400000" flipH="1">
            <a:off x="7525990" y="3351685"/>
            <a:ext cx="431800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" name="Freeform 47"/>
          <p:cNvSpPr>
            <a:spLocks/>
          </p:cNvSpPr>
          <p:nvPr/>
        </p:nvSpPr>
        <p:spPr bwMode="auto">
          <a:xfrm rot="5400000">
            <a:off x="5474146" y="2884166"/>
            <a:ext cx="2376488" cy="504825"/>
          </a:xfrm>
          <a:custGeom>
            <a:avLst/>
            <a:gdLst>
              <a:gd name="T0" fmla="*/ 0 w 1497"/>
              <a:gd name="T1" fmla="*/ 2147483647 h 318"/>
              <a:gd name="T2" fmla="*/ 2147483647 w 1497"/>
              <a:gd name="T3" fmla="*/ 2147483647 h 318"/>
              <a:gd name="T4" fmla="*/ 2147483647 w 1497"/>
              <a:gd name="T5" fmla="*/ 2147483647 h 318"/>
              <a:gd name="T6" fmla="*/ 214748364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83" name="Oval 48"/>
          <p:cNvSpPr>
            <a:spLocks noChangeArrowheads="1"/>
          </p:cNvSpPr>
          <p:nvPr/>
        </p:nvSpPr>
        <p:spPr bwMode="auto">
          <a:xfrm rot="5400000">
            <a:off x="7697440" y="2483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4" name="Oval 49"/>
          <p:cNvSpPr>
            <a:spLocks noChangeArrowheads="1"/>
          </p:cNvSpPr>
          <p:nvPr/>
        </p:nvSpPr>
        <p:spPr bwMode="auto">
          <a:xfrm rot="5400000">
            <a:off x="6698903" y="29405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6" name="Oval 50"/>
          <p:cNvSpPr>
            <a:spLocks noChangeArrowheads="1"/>
          </p:cNvSpPr>
          <p:nvPr/>
        </p:nvSpPr>
        <p:spPr bwMode="auto">
          <a:xfrm rot="5400000">
            <a:off x="7011640" y="23309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7" name="Oval 51"/>
          <p:cNvSpPr>
            <a:spLocks noChangeArrowheads="1"/>
          </p:cNvSpPr>
          <p:nvPr/>
        </p:nvSpPr>
        <p:spPr bwMode="auto">
          <a:xfrm rot="5400000">
            <a:off x="7087840" y="34739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0" name="Oval 52"/>
          <p:cNvSpPr>
            <a:spLocks noChangeArrowheads="1"/>
          </p:cNvSpPr>
          <p:nvPr/>
        </p:nvSpPr>
        <p:spPr bwMode="auto">
          <a:xfrm rot="5400000">
            <a:off x="7240240" y="1340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1" name="Oval 53"/>
          <p:cNvSpPr>
            <a:spLocks noChangeArrowheads="1"/>
          </p:cNvSpPr>
          <p:nvPr/>
        </p:nvSpPr>
        <p:spPr bwMode="auto">
          <a:xfrm rot="5400000">
            <a:off x="7479159" y="4241479"/>
            <a:ext cx="304800" cy="293688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4" name="Oval 56"/>
          <p:cNvSpPr>
            <a:spLocks noChangeArrowheads="1"/>
          </p:cNvSpPr>
          <p:nvPr/>
        </p:nvSpPr>
        <p:spPr bwMode="auto">
          <a:xfrm rot="5400000">
            <a:off x="8065740" y="387556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5" name="Oval 57"/>
          <p:cNvSpPr>
            <a:spLocks noChangeArrowheads="1"/>
          </p:cNvSpPr>
          <p:nvPr/>
        </p:nvSpPr>
        <p:spPr bwMode="auto">
          <a:xfrm rot="5400000">
            <a:off x="6770340" y="418036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6" name="Oval 58"/>
          <p:cNvSpPr>
            <a:spLocks noChangeArrowheads="1"/>
          </p:cNvSpPr>
          <p:nvPr/>
        </p:nvSpPr>
        <p:spPr bwMode="auto">
          <a:xfrm rot="5400000">
            <a:off x="6625878" y="178799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 rot="5400000">
            <a:off x="7849840" y="166576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 rot="5400000">
            <a:off x="8309472" y="2864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32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406805" y="1990773"/>
            <a:ext cx="5638556" cy="237433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Dividing the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680" y="980728"/>
            <a:ext cx="8640639" cy="22320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>
                <a:sym typeface="Wingdings" pitchFamily="2" charset="2"/>
              </a:rPr>
              <a:t>Consider a pivot edge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● </a:t>
            </a:r>
            <a:r>
              <a:rPr lang="en-US" altLang="ja-JP" sz="2400" dirty="0" smtClean="0">
                <a:sym typeface="Wingdings" pitchFamily="2" charset="2"/>
              </a:rPr>
              <a:t>spanning trees including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edge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endParaRPr lang="en-US" altLang="ja-JP" sz="2400" dirty="0" smtClean="0"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ym typeface="Wingdings" pitchFamily="2" charset="2"/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those in </a:t>
            </a:r>
            <a:r>
              <a:rPr lang="en-US" altLang="ja-JP" sz="2400" dirty="0" smtClean="0">
                <a:sym typeface="Wingdings" panose="05000000000000000000" pitchFamily="2" charset="2"/>
              </a:rPr>
              <a:t>graph obtained by shrinking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</a:p>
          <a:p>
            <a:pPr algn="l" eaLnBrk="1" hangingPunct="1">
              <a:defRPr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● </a:t>
            </a:r>
            <a:r>
              <a:rPr lang="en-US" altLang="ja-JP" sz="2400" dirty="0" smtClean="0">
                <a:sym typeface="Wingdings" pitchFamily="2" charset="2"/>
              </a:rPr>
              <a:t>spanning trees not including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</a:p>
          <a:p>
            <a:pPr algn="l" eaLnBrk="1" hangingPunct="1">
              <a:defRPr/>
            </a:pPr>
            <a:r>
              <a:rPr lang="ja-JP" altLang="en-US" sz="2400" dirty="0">
                <a:sym typeface="Wingdings" pitchFamily="2" charset="2"/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>
                <a:sym typeface="Wingdings" panose="05000000000000000000" pitchFamily="2" charset="2"/>
              </a:rPr>
              <a:t>those in graph </a:t>
            </a:r>
            <a:r>
              <a:rPr lang="en-US" altLang="ja-JP" sz="2400" dirty="0" smtClean="0">
                <a:sym typeface="Wingdings" panose="05000000000000000000" pitchFamily="2" charset="2"/>
              </a:rPr>
              <a:t>obtained by removing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  <a:endParaRPr lang="en-US" altLang="ja-JP" sz="2400" b="1" dirty="0">
              <a:solidFill>
                <a:srgbClr val="0000FF"/>
              </a:solidFill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>
                <a:sym typeface="Wingdings" pitchFamily="2" charset="2"/>
              </a:rPr>
              <a:t>A simple binary partition takes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O(|V||E|)</a:t>
            </a:r>
            <a:r>
              <a:rPr lang="en-US" altLang="ja-JP" sz="2400" dirty="0" smtClean="0">
                <a:sym typeface="Wingdings" pitchFamily="2" charset="2"/>
              </a:rPr>
              <a:t> time</a:t>
            </a:r>
          </a:p>
          <a:p>
            <a:pPr algn="l" eaLnBrk="1" hangingPunct="1">
              <a:defRPr/>
            </a:pP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(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|V|</a:t>
            </a:r>
            <a:r>
              <a:rPr lang="en-US" altLang="ja-JP" sz="2400" dirty="0" smtClean="0">
                <a:sym typeface="Wingdings" pitchFamily="2" charset="2"/>
              </a:rPr>
              <a:t>: size of a spanning tree (certificate),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|E|</a:t>
            </a:r>
            <a:r>
              <a:rPr lang="en-US" altLang="ja-JP" sz="2400" dirty="0" smtClean="0">
                <a:sym typeface="Wingdings" pitchFamily="2" charset="2"/>
              </a:rPr>
              <a:t>: time to find a spanning tree)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 rot="5400000" flipV="1">
            <a:off x="6266309" y="3716016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 rot="5400000" flipH="1">
            <a:off x="6941790" y="1745135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 rot="5400000">
            <a:off x="6728271" y="3812854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 rot="5400000">
            <a:off x="7248177" y="3786660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 rot="5400000" flipV="1">
            <a:off x="6699696" y="2018979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 rot="5400000">
            <a:off x="7206109" y="1696716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" name="Line 27"/>
          <p:cNvSpPr>
            <a:spLocks noChangeShapeType="1"/>
          </p:cNvSpPr>
          <p:nvPr/>
        </p:nvSpPr>
        <p:spPr bwMode="auto">
          <a:xfrm rot="5400000" flipV="1">
            <a:off x="7773640" y="347392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" name="Line 28"/>
          <p:cNvSpPr>
            <a:spLocks noChangeShapeType="1"/>
          </p:cNvSpPr>
          <p:nvPr/>
        </p:nvSpPr>
        <p:spPr bwMode="auto">
          <a:xfrm rot="5400000" flipH="1">
            <a:off x="7058471" y="1844354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rot="5400000">
            <a:off x="6770340" y="1916585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" name="Line 30"/>
          <p:cNvSpPr>
            <a:spLocks noChangeShapeType="1"/>
          </p:cNvSpPr>
          <p:nvPr/>
        </p:nvSpPr>
        <p:spPr bwMode="auto">
          <a:xfrm rot="5400000" flipH="1">
            <a:off x="7202140" y="2750023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" name="Line 31"/>
          <p:cNvSpPr>
            <a:spLocks noChangeShapeType="1"/>
          </p:cNvSpPr>
          <p:nvPr/>
        </p:nvSpPr>
        <p:spPr bwMode="auto">
          <a:xfrm rot="5400000">
            <a:off x="6823521" y="1393503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rot="5400000" flipH="1" flipV="1">
            <a:off x="7344222" y="1193479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" name="Line 33"/>
          <p:cNvSpPr>
            <a:spLocks noChangeShapeType="1"/>
          </p:cNvSpPr>
          <p:nvPr/>
        </p:nvSpPr>
        <p:spPr bwMode="auto">
          <a:xfrm rot="5400000" flipV="1">
            <a:off x="6783040" y="3169123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0" name="Line 34"/>
          <p:cNvSpPr>
            <a:spLocks noChangeShapeType="1"/>
          </p:cNvSpPr>
          <p:nvPr/>
        </p:nvSpPr>
        <p:spPr bwMode="auto">
          <a:xfrm rot="5400000">
            <a:off x="6706840" y="2635723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" name="Line 35"/>
          <p:cNvSpPr>
            <a:spLocks noChangeShapeType="1"/>
          </p:cNvSpPr>
          <p:nvPr/>
        </p:nvSpPr>
        <p:spPr bwMode="auto">
          <a:xfrm rot="5400000" flipH="1">
            <a:off x="7430740" y="2216623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" name="Line 36"/>
          <p:cNvSpPr>
            <a:spLocks noChangeShapeType="1"/>
          </p:cNvSpPr>
          <p:nvPr/>
        </p:nvSpPr>
        <p:spPr bwMode="auto">
          <a:xfrm rot="5400000">
            <a:off x="7468840" y="2153122"/>
            <a:ext cx="906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" name="Line 37"/>
          <p:cNvSpPr>
            <a:spLocks noChangeShapeType="1"/>
          </p:cNvSpPr>
          <p:nvPr/>
        </p:nvSpPr>
        <p:spPr bwMode="auto">
          <a:xfrm rot="5400000">
            <a:off x="7430740" y="3207223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4" name="Oval 38"/>
          <p:cNvSpPr>
            <a:spLocks noChangeArrowheads="1"/>
          </p:cNvSpPr>
          <p:nvPr/>
        </p:nvSpPr>
        <p:spPr bwMode="auto">
          <a:xfrm rot="5400000">
            <a:off x="7697440" y="3245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 rot="5400000" flipH="1">
            <a:off x="7522815" y="1378423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0"/>
          <p:cNvSpPr>
            <a:spLocks noChangeShapeType="1"/>
          </p:cNvSpPr>
          <p:nvPr/>
        </p:nvSpPr>
        <p:spPr bwMode="auto">
          <a:xfrm rot="5400000" flipV="1">
            <a:off x="7238653" y="4000973"/>
            <a:ext cx="71437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1"/>
          <p:cNvSpPr>
            <a:spLocks noChangeShapeType="1"/>
          </p:cNvSpPr>
          <p:nvPr/>
        </p:nvSpPr>
        <p:spPr bwMode="auto">
          <a:xfrm rot="5400000" flipV="1">
            <a:off x="7057678" y="3819998"/>
            <a:ext cx="792162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2"/>
          <p:cNvSpPr>
            <a:spLocks noChangeShapeType="1"/>
          </p:cNvSpPr>
          <p:nvPr/>
        </p:nvSpPr>
        <p:spPr bwMode="auto">
          <a:xfrm rot="5400000" flipH="1" flipV="1">
            <a:off x="7742684" y="3928741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3"/>
          <p:cNvSpPr>
            <a:spLocks noChangeShapeType="1"/>
          </p:cNvSpPr>
          <p:nvPr/>
        </p:nvSpPr>
        <p:spPr bwMode="auto">
          <a:xfrm rot="5400000" flipH="1" flipV="1">
            <a:off x="7849840" y="3388197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4"/>
          <p:cNvSpPr>
            <a:spLocks noChangeShapeType="1"/>
          </p:cNvSpPr>
          <p:nvPr/>
        </p:nvSpPr>
        <p:spPr bwMode="auto">
          <a:xfrm rot="5400000" flipH="1">
            <a:off x="7634734" y="2163441"/>
            <a:ext cx="1223962" cy="504825"/>
          </a:xfrm>
          <a:prstGeom prst="line">
            <a:avLst/>
          </a:prstGeom>
          <a:noFill/>
          <a:ln w="666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5"/>
          <p:cNvSpPr>
            <a:spLocks noChangeShapeType="1"/>
          </p:cNvSpPr>
          <p:nvPr/>
        </p:nvSpPr>
        <p:spPr bwMode="auto">
          <a:xfrm rot="5400000" flipH="1">
            <a:off x="7995096" y="2523803"/>
            <a:ext cx="358775" cy="649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6"/>
          <p:cNvSpPr>
            <a:spLocks noChangeShapeType="1"/>
          </p:cNvSpPr>
          <p:nvPr/>
        </p:nvSpPr>
        <p:spPr bwMode="auto">
          <a:xfrm rot="5400000" flipH="1">
            <a:off x="7525990" y="3351685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2" name="Freeform 47"/>
          <p:cNvSpPr>
            <a:spLocks/>
          </p:cNvSpPr>
          <p:nvPr/>
        </p:nvSpPr>
        <p:spPr bwMode="auto">
          <a:xfrm rot="5400000">
            <a:off x="5474146" y="2884166"/>
            <a:ext cx="2376488" cy="504825"/>
          </a:xfrm>
          <a:custGeom>
            <a:avLst/>
            <a:gdLst>
              <a:gd name="T0" fmla="*/ 0 w 1497"/>
              <a:gd name="T1" fmla="*/ 2147483647 h 318"/>
              <a:gd name="T2" fmla="*/ 2147483647 w 1497"/>
              <a:gd name="T3" fmla="*/ 2147483647 h 318"/>
              <a:gd name="T4" fmla="*/ 2147483647 w 1497"/>
              <a:gd name="T5" fmla="*/ 2147483647 h 318"/>
              <a:gd name="T6" fmla="*/ 214748364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83" name="Oval 48"/>
          <p:cNvSpPr>
            <a:spLocks noChangeArrowheads="1"/>
          </p:cNvSpPr>
          <p:nvPr/>
        </p:nvSpPr>
        <p:spPr bwMode="auto">
          <a:xfrm rot="5400000">
            <a:off x="7697440" y="2483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4" name="Oval 49"/>
          <p:cNvSpPr>
            <a:spLocks noChangeArrowheads="1"/>
          </p:cNvSpPr>
          <p:nvPr/>
        </p:nvSpPr>
        <p:spPr bwMode="auto">
          <a:xfrm rot="5400000">
            <a:off x="6698903" y="29405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6" name="Oval 50"/>
          <p:cNvSpPr>
            <a:spLocks noChangeArrowheads="1"/>
          </p:cNvSpPr>
          <p:nvPr/>
        </p:nvSpPr>
        <p:spPr bwMode="auto">
          <a:xfrm rot="5400000">
            <a:off x="7011640" y="23309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87" name="Oval 51"/>
          <p:cNvSpPr>
            <a:spLocks noChangeArrowheads="1"/>
          </p:cNvSpPr>
          <p:nvPr/>
        </p:nvSpPr>
        <p:spPr bwMode="auto">
          <a:xfrm rot="5400000">
            <a:off x="7087840" y="34739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0" name="Oval 52"/>
          <p:cNvSpPr>
            <a:spLocks noChangeArrowheads="1"/>
          </p:cNvSpPr>
          <p:nvPr/>
        </p:nvSpPr>
        <p:spPr bwMode="auto">
          <a:xfrm rot="5400000">
            <a:off x="7240240" y="1340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1" name="Oval 53"/>
          <p:cNvSpPr>
            <a:spLocks noChangeArrowheads="1"/>
          </p:cNvSpPr>
          <p:nvPr/>
        </p:nvSpPr>
        <p:spPr bwMode="auto">
          <a:xfrm rot="5400000">
            <a:off x="7479159" y="4241479"/>
            <a:ext cx="304800" cy="293688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4" name="Oval 56"/>
          <p:cNvSpPr>
            <a:spLocks noChangeArrowheads="1"/>
          </p:cNvSpPr>
          <p:nvPr/>
        </p:nvSpPr>
        <p:spPr bwMode="auto">
          <a:xfrm rot="5400000">
            <a:off x="8065740" y="387556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5" name="Oval 57"/>
          <p:cNvSpPr>
            <a:spLocks noChangeArrowheads="1"/>
          </p:cNvSpPr>
          <p:nvPr/>
        </p:nvSpPr>
        <p:spPr bwMode="auto">
          <a:xfrm rot="5400000">
            <a:off x="6770340" y="418036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6" name="Oval 58"/>
          <p:cNvSpPr>
            <a:spLocks noChangeArrowheads="1"/>
          </p:cNvSpPr>
          <p:nvPr/>
        </p:nvSpPr>
        <p:spPr bwMode="auto">
          <a:xfrm rot="5400000">
            <a:off x="6625878" y="178799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3" name="四角形吹き出し 2"/>
          <p:cNvSpPr/>
          <p:nvPr/>
        </p:nvSpPr>
        <p:spPr bwMode="auto">
          <a:xfrm>
            <a:off x="8434141" y="1842766"/>
            <a:ext cx="360262" cy="393700"/>
          </a:xfrm>
          <a:prstGeom prst="wedgeRectCallout">
            <a:avLst>
              <a:gd name="adj1" fmla="val -65316"/>
              <a:gd name="adj2" fmla="val 100811"/>
            </a:avLst>
          </a:prstGeom>
          <a:solidFill>
            <a:schemeClr val="bg1"/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e</a:t>
            </a:r>
            <a:endParaRPr kumimoji="1" lang="ja-JP" alt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 rot="5400000">
            <a:off x="7849840" y="166576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 rot="5400000">
            <a:off x="8309472" y="286432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Existing Best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680" y="980728"/>
            <a:ext cx="8640639" cy="22320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dirty="0" smtClean="0">
                <a:sym typeface="Wingdings" pitchFamily="2" charset="2"/>
              </a:rPr>
              <a:t>By adding a non-tree edge to generate a cycle, and remove a tree edge in the cycle, we can obtain another solution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O(|V|) </a:t>
            </a:r>
            <a:r>
              <a:rPr lang="en-US" altLang="ja-JP" sz="2400" dirty="0" smtClean="0">
                <a:sym typeface="Wingdings" pitchFamily="2" charset="2"/>
              </a:rPr>
              <a:t>time for each </a:t>
            </a:r>
          </a:p>
          <a:p>
            <a:pPr algn="l" eaLnBrk="1" hangingPunct="1">
              <a:defRPr/>
            </a:pPr>
            <a:endParaRPr lang="en-US" altLang="ja-JP" sz="2400" dirty="0" smtClean="0"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itchFamily="2" charset="2"/>
              </a:rPr>
              <a:t>Some algorithm reduces the time to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O(1) </a:t>
            </a:r>
            <a:r>
              <a:rPr lang="en-US" altLang="ja-JP" sz="2400" dirty="0" smtClean="0">
                <a:sym typeface="Wingdings" pitchFamily="2" charset="2"/>
              </a:rPr>
              <a:t>time by using a data structure and bounding an iteration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itchFamily="2" charset="2"/>
              </a:rPr>
              <a:t> by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O(children + grandchildren)</a:t>
            </a:r>
            <a:r>
              <a:rPr lang="en-US" altLang="ja-JP" sz="2400" dirty="0" smtClean="0">
                <a:sym typeface="Wingdings" pitchFamily="2" charset="2"/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itchFamily="2" charset="2"/>
              </a:rPr>
              <a:t> by choosing a good pivot</a:t>
            </a:r>
          </a:p>
          <a:p>
            <a:pPr algn="l" eaLnBrk="1" hangingPunct="1">
              <a:defRPr/>
            </a:pP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 rot="5400000" flipV="1">
            <a:off x="6516339" y="5829867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" name="Line 22"/>
          <p:cNvSpPr>
            <a:spLocks noChangeShapeType="1"/>
          </p:cNvSpPr>
          <p:nvPr/>
        </p:nvSpPr>
        <p:spPr bwMode="auto">
          <a:xfrm rot="5400000" flipH="1">
            <a:off x="7191820" y="3858986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5" name="Line 23"/>
          <p:cNvSpPr>
            <a:spLocks noChangeShapeType="1"/>
          </p:cNvSpPr>
          <p:nvPr/>
        </p:nvSpPr>
        <p:spPr bwMode="auto">
          <a:xfrm rot="5400000">
            <a:off x="6978301" y="5926705"/>
            <a:ext cx="698500" cy="3254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" name="Line 24"/>
          <p:cNvSpPr>
            <a:spLocks noChangeShapeType="1"/>
          </p:cNvSpPr>
          <p:nvPr/>
        </p:nvSpPr>
        <p:spPr bwMode="auto">
          <a:xfrm rot="5400000">
            <a:off x="7498207" y="5900511"/>
            <a:ext cx="990600" cy="212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7" name="Line 25"/>
          <p:cNvSpPr>
            <a:spLocks noChangeShapeType="1"/>
          </p:cNvSpPr>
          <p:nvPr/>
        </p:nvSpPr>
        <p:spPr bwMode="auto">
          <a:xfrm rot="5400000" flipV="1">
            <a:off x="6949726" y="4132830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" name="Line 26"/>
          <p:cNvSpPr>
            <a:spLocks noChangeShapeType="1"/>
          </p:cNvSpPr>
          <p:nvPr/>
        </p:nvSpPr>
        <p:spPr bwMode="auto">
          <a:xfrm rot="5400000">
            <a:off x="7456139" y="3810567"/>
            <a:ext cx="712787" cy="86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" name="Line 27"/>
          <p:cNvSpPr>
            <a:spLocks noChangeShapeType="1"/>
          </p:cNvSpPr>
          <p:nvPr/>
        </p:nvSpPr>
        <p:spPr bwMode="auto">
          <a:xfrm rot="5400000" flipV="1">
            <a:off x="8023670" y="5587774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0" name="Line 28"/>
          <p:cNvSpPr>
            <a:spLocks noChangeShapeType="1"/>
          </p:cNvSpPr>
          <p:nvPr/>
        </p:nvSpPr>
        <p:spPr bwMode="auto">
          <a:xfrm rot="5400000" flipH="1">
            <a:off x="7308501" y="3958205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 rot="5400000">
            <a:off x="7020370" y="4030436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9" name="Line 30"/>
          <p:cNvSpPr>
            <a:spLocks noChangeShapeType="1"/>
          </p:cNvSpPr>
          <p:nvPr/>
        </p:nvSpPr>
        <p:spPr bwMode="auto">
          <a:xfrm rot="5400000" flipH="1">
            <a:off x="7452170" y="4863874"/>
            <a:ext cx="304800" cy="990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0" name="Line 31"/>
          <p:cNvSpPr>
            <a:spLocks noChangeShapeType="1"/>
          </p:cNvSpPr>
          <p:nvPr/>
        </p:nvSpPr>
        <p:spPr bwMode="auto">
          <a:xfrm rot="5400000">
            <a:off x="7073551" y="3507354"/>
            <a:ext cx="431800" cy="614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5" name="Line 32"/>
          <p:cNvSpPr>
            <a:spLocks noChangeShapeType="1"/>
          </p:cNvSpPr>
          <p:nvPr/>
        </p:nvSpPr>
        <p:spPr bwMode="auto">
          <a:xfrm rot="5400000" flipH="1" flipV="1">
            <a:off x="7594252" y="3307330"/>
            <a:ext cx="144462" cy="1301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8" name="Line 33"/>
          <p:cNvSpPr>
            <a:spLocks noChangeShapeType="1"/>
          </p:cNvSpPr>
          <p:nvPr/>
        </p:nvSpPr>
        <p:spPr bwMode="auto">
          <a:xfrm rot="5400000" flipV="1">
            <a:off x="7033070" y="5282974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9" name="Line 34"/>
          <p:cNvSpPr>
            <a:spLocks noChangeShapeType="1"/>
          </p:cNvSpPr>
          <p:nvPr/>
        </p:nvSpPr>
        <p:spPr bwMode="auto">
          <a:xfrm rot="5400000">
            <a:off x="6956870" y="4749574"/>
            <a:ext cx="6096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" name="Line 35"/>
          <p:cNvSpPr>
            <a:spLocks noChangeShapeType="1"/>
          </p:cNvSpPr>
          <p:nvPr/>
        </p:nvSpPr>
        <p:spPr bwMode="auto">
          <a:xfrm rot="5400000" flipH="1">
            <a:off x="7680770" y="4330474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" name="Line 36"/>
          <p:cNvSpPr>
            <a:spLocks noChangeShapeType="1"/>
          </p:cNvSpPr>
          <p:nvPr/>
        </p:nvSpPr>
        <p:spPr bwMode="auto">
          <a:xfrm rot="5400000">
            <a:off x="7718870" y="4266973"/>
            <a:ext cx="906462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7" name="Line 37"/>
          <p:cNvSpPr>
            <a:spLocks noChangeShapeType="1"/>
          </p:cNvSpPr>
          <p:nvPr/>
        </p:nvSpPr>
        <p:spPr bwMode="auto">
          <a:xfrm rot="5400000">
            <a:off x="7680770" y="5321074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8" name="Oval 38"/>
          <p:cNvSpPr>
            <a:spLocks noChangeArrowheads="1"/>
          </p:cNvSpPr>
          <p:nvPr/>
        </p:nvSpPr>
        <p:spPr bwMode="auto">
          <a:xfrm rot="5400000">
            <a:off x="7947470" y="53591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9" name="Line 39"/>
          <p:cNvSpPr>
            <a:spLocks noChangeShapeType="1"/>
          </p:cNvSpPr>
          <p:nvPr/>
        </p:nvSpPr>
        <p:spPr bwMode="auto">
          <a:xfrm rot="5400000" flipH="1">
            <a:off x="7772845" y="3492274"/>
            <a:ext cx="3048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0"/>
          <p:cNvSpPr>
            <a:spLocks noChangeShapeType="1"/>
          </p:cNvSpPr>
          <p:nvPr/>
        </p:nvSpPr>
        <p:spPr bwMode="auto">
          <a:xfrm rot="5400000" flipV="1">
            <a:off x="7488683" y="6114824"/>
            <a:ext cx="71437" cy="719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1"/>
          <p:cNvSpPr>
            <a:spLocks noChangeShapeType="1"/>
          </p:cNvSpPr>
          <p:nvPr/>
        </p:nvSpPr>
        <p:spPr bwMode="auto">
          <a:xfrm rot="5400000" flipV="1">
            <a:off x="7307708" y="5933849"/>
            <a:ext cx="792162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2"/>
          <p:cNvSpPr>
            <a:spLocks noChangeShapeType="1"/>
          </p:cNvSpPr>
          <p:nvPr/>
        </p:nvSpPr>
        <p:spPr bwMode="auto">
          <a:xfrm rot="5400000" flipH="1" flipV="1">
            <a:off x="7992714" y="6042592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3"/>
          <p:cNvSpPr>
            <a:spLocks noChangeShapeType="1"/>
          </p:cNvSpPr>
          <p:nvPr/>
        </p:nvSpPr>
        <p:spPr bwMode="auto">
          <a:xfrm rot="5400000" flipH="1" flipV="1">
            <a:off x="8099870" y="5502048"/>
            <a:ext cx="1009650" cy="288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4"/>
          <p:cNvSpPr>
            <a:spLocks noChangeShapeType="1"/>
          </p:cNvSpPr>
          <p:nvPr/>
        </p:nvSpPr>
        <p:spPr bwMode="auto">
          <a:xfrm rot="5400000" flipH="1">
            <a:off x="7884764" y="4277292"/>
            <a:ext cx="1223962" cy="50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5"/>
          <p:cNvSpPr>
            <a:spLocks noChangeShapeType="1"/>
          </p:cNvSpPr>
          <p:nvPr/>
        </p:nvSpPr>
        <p:spPr bwMode="auto">
          <a:xfrm rot="5400000" flipH="1">
            <a:off x="8245126" y="4637654"/>
            <a:ext cx="358775" cy="6492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6"/>
          <p:cNvSpPr>
            <a:spLocks noChangeShapeType="1"/>
          </p:cNvSpPr>
          <p:nvPr/>
        </p:nvSpPr>
        <p:spPr bwMode="auto">
          <a:xfrm rot="5400000" flipH="1">
            <a:off x="7776020" y="5465536"/>
            <a:ext cx="431800" cy="9366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7" name="Freeform 47"/>
          <p:cNvSpPr>
            <a:spLocks/>
          </p:cNvSpPr>
          <p:nvPr/>
        </p:nvSpPr>
        <p:spPr bwMode="auto">
          <a:xfrm rot="5400000">
            <a:off x="5724176" y="4998017"/>
            <a:ext cx="2376488" cy="504825"/>
          </a:xfrm>
          <a:custGeom>
            <a:avLst/>
            <a:gdLst>
              <a:gd name="T0" fmla="*/ 0 w 1497"/>
              <a:gd name="T1" fmla="*/ 2147483647 h 318"/>
              <a:gd name="T2" fmla="*/ 2147483647 w 1497"/>
              <a:gd name="T3" fmla="*/ 2147483647 h 318"/>
              <a:gd name="T4" fmla="*/ 2147483647 w 1497"/>
              <a:gd name="T5" fmla="*/ 2147483647 h 318"/>
              <a:gd name="T6" fmla="*/ 214748364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08" name="Oval 48"/>
          <p:cNvSpPr>
            <a:spLocks noChangeArrowheads="1"/>
          </p:cNvSpPr>
          <p:nvPr/>
        </p:nvSpPr>
        <p:spPr bwMode="auto">
          <a:xfrm rot="5400000">
            <a:off x="7947470" y="45971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09" name="Oval 49"/>
          <p:cNvSpPr>
            <a:spLocks noChangeArrowheads="1"/>
          </p:cNvSpPr>
          <p:nvPr/>
        </p:nvSpPr>
        <p:spPr bwMode="auto">
          <a:xfrm rot="5400000">
            <a:off x="6948933" y="50543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0" name="Oval 50"/>
          <p:cNvSpPr>
            <a:spLocks noChangeArrowheads="1"/>
          </p:cNvSpPr>
          <p:nvPr/>
        </p:nvSpPr>
        <p:spPr bwMode="auto">
          <a:xfrm rot="5400000">
            <a:off x="7261670" y="44447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1" name="Oval 51"/>
          <p:cNvSpPr>
            <a:spLocks noChangeArrowheads="1"/>
          </p:cNvSpPr>
          <p:nvPr/>
        </p:nvSpPr>
        <p:spPr bwMode="auto">
          <a:xfrm rot="5400000">
            <a:off x="7337870" y="55877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2" name="Oval 52"/>
          <p:cNvSpPr>
            <a:spLocks noChangeArrowheads="1"/>
          </p:cNvSpPr>
          <p:nvPr/>
        </p:nvSpPr>
        <p:spPr bwMode="auto">
          <a:xfrm rot="5400000">
            <a:off x="7490270" y="34541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3" name="Oval 53"/>
          <p:cNvSpPr>
            <a:spLocks noChangeArrowheads="1"/>
          </p:cNvSpPr>
          <p:nvPr/>
        </p:nvSpPr>
        <p:spPr bwMode="auto">
          <a:xfrm rot="5400000">
            <a:off x="7729189" y="6355330"/>
            <a:ext cx="304800" cy="293688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4" name="Oval 56"/>
          <p:cNvSpPr>
            <a:spLocks noChangeArrowheads="1"/>
          </p:cNvSpPr>
          <p:nvPr/>
        </p:nvSpPr>
        <p:spPr bwMode="auto">
          <a:xfrm rot="5400000">
            <a:off x="8315770" y="598941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5" name="Oval 57"/>
          <p:cNvSpPr>
            <a:spLocks noChangeArrowheads="1"/>
          </p:cNvSpPr>
          <p:nvPr/>
        </p:nvSpPr>
        <p:spPr bwMode="auto">
          <a:xfrm rot="5400000">
            <a:off x="7020370" y="629421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6" name="Oval 58"/>
          <p:cNvSpPr>
            <a:spLocks noChangeArrowheads="1"/>
          </p:cNvSpPr>
          <p:nvPr/>
        </p:nvSpPr>
        <p:spPr bwMode="auto">
          <a:xfrm rot="5400000">
            <a:off x="6875908" y="390184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7" name="Oval 48"/>
          <p:cNvSpPr>
            <a:spLocks noChangeArrowheads="1"/>
          </p:cNvSpPr>
          <p:nvPr/>
        </p:nvSpPr>
        <p:spPr bwMode="auto">
          <a:xfrm rot="5400000">
            <a:off x="8099870" y="3779611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118" name="Oval 48"/>
          <p:cNvSpPr>
            <a:spLocks noChangeArrowheads="1"/>
          </p:cNvSpPr>
          <p:nvPr/>
        </p:nvSpPr>
        <p:spPr bwMode="auto">
          <a:xfrm rot="5400000">
            <a:off x="8559502" y="49781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71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 bwMode="auto">
          <a:xfrm>
            <a:off x="128627" y="1810911"/>
            <a:ext cx="7814564" cy="2832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Trick on Branching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233191"/>
            <a:ext cx="8928832" cy="22320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T*= O(1)</a:t>
            </a:r>
            <a:r>
              <a:rPr lang="en-US" altLang="ja-JP" sz="2400" dirty="0" smtClean="0">
                <a:sym typeface="Wingdings" pitchFamily="2" charset="2"/>
              </a:rPr>
              <a:t>, but PO doesn’t hold when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has many parallel/series edges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 </a:t>
            </a:r>
            <a:r>
              <a:rPr lang="en-US" altLang="ja-JP" sz="2400" dirty="0" smtClean="0">
                <a:sym typeface="Wingdings" pitchFamily="2" charset="2"/>
              </a:rPr>
              <a:t>has parallel edges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,…,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k</a:t>
            </a:r>
            <a:endParaRPr lang="en-US" altLang="ja-JP" sz="2400" b="1" baseline="-25000" dirty="0" smtClean="0">
              <a:solidFill>
                <a:srgbClr val="0000FF"/>
              </a:solidFill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dirty="0"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ym typeface="Wingdings" panose="05000000000000000000" pitchFamily="2" charset="2"/>
              </a:rPr>
              <a:t> including one of</a:t>
            </a:r>
            <a:r>
              <a:rPr lang="ja-JP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e, e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,…,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k</a:t>
            </a:r>
            <a:r>
              <a:rPr lang="en-US" altLang="ja-JP" sz="2400" dirty="0" smtClean="0">
                <a:sym typeface="Wingdings" panose="05000000000000000000" pitchFamily="2" charset="2"/>
              </a:rPr>
              <a:t>, or including none</a:t>
            </a:r>
          </a:p>
          <a:p>
            <a:pPr algn="l" eaLnBrk="1" hangingPunct="1">
              <a:defRPr/>
            </a:pPr>
            <a:endParaRPr lang="en-US" altLang="ja-JP" sz="2400" dirty="0" smtClean="0">
              <a:sym typeface="Wingdings" panose="05000000000000000000" pitchFamily="2" charset="2"/>
            </a:endParaRPr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e </a:t>
            </a:r>
            <a:r>
              <a:rPr lang="en-US" altLang="ja-JP" sz="2400" dirty="0" smtClean="0">
                <a:sym typeface="Wingdings" pitchFamily="2" charset="2"/>
              </a:rPr>
              <a:t>has series edges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,…, </a:t>
            </a:r>
            <a:r>
              <a:rPr lang="en-US" altLang="ja-JP" sz="2400" b="1" dirty="0" err="1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err="1">
                <a:solidFill>
                  <a:srgbClr val="0000FF"/>
                </a:solidFill>
                <a:sym typeface="Wingdings" pitchFamily="2" charset="2"/>
              </a:rPr>
              <a:t>k</a:t>
            </a:r>
            <a:r>
              <a:rPr lang="en-US" altLang="ja-JP" sz="2400" b="1" baseline="-25000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ja-JP" altLang="en-US" sz="2400" dirty="0">
                <a:sym typeface="Wingdings" pitchFamily="2" charset="2"/>
              </a:rPr>
              <a:t>　　</a:t>
            </a:r>
            <a:endParaRPr lang="en-US" altLang="ja-JP" sz="2400" dirty="0"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dirty="0"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>
                <a:sym typeface="Wingdings" panose="05000000000000000000" pitchFamily="2" charset="2"/>
              </a:rPr>
              <a:t> not including one of</a:t>
            </a:r>
            <a:r>
              <a:rPr lang="ja-JP" altLang="en-US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e, e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,…,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k</a:t>
            </a:r>
            <a:r>
              <a:rPr lang="en-US" altLang="ja-JP" sz="2400" dirty="0" smtClean="0">
                <a:sym typeface="Wingdings" panose="05000000000000000000" pitchFamily="2" charset="2"/>
              </a:rPr>
              <a:t>, or including all</a:t>
            </a:r>
          </a:p>
          <a:p>
            <a:pPr algn="l" eaLnBrk="1" hangingPunct="1">
              <a:defRPr/>
            </a:pPr>
            <a:endParaRPr lang="en-US" altLang="ja-JP" sz="2400" dirty="0">
              <a:sym typeface="Wingdings" panose="05000000000000000000" pitchFamily="2" charset="2"/>
            </a:endParaRPr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Graph for each is constructed in </a:t>
            </a:r>
            <a:r>
              <a:rPr lang="en-US" altLang="ja-JP" sz="2400" b="1" dirty="0" smtClean="0">
                <a:solidFill>
                  <a:srgbClr val="3333FF"/>
                </a:solidFill>
                <a:sym typeface="Wingdings" pitchFamily="2" charset="2"/>
              </a:rPr>
              <a:t>O</a:t>
            </a:r>
            <a:r>
              <a:rPr lang="en-US" altLang="ja-JP" sz="2400" b="1" dirty="0">
                <a:solidFill>
                  <a:srgbClr val="3333FF"/>
                </a:solidFill>
                <a:sym typeface="Wingdings" pitchFamily="2" charset="2"/>
              </a:rPr>
              <a:t>(|E|)</a:t>
            </a: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time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PO condition holds when </a:t>
            </a:r>
            <a:r>
              <a:rPr lang="en-US" altLang="ja-JP" sz="2400" b="1" dirty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dirty="0" smtClean="0">
                <a:sym typeface="Wingdings" pitchFamily="2" charset="2"/>
              </a:rPr>
              <a:t> has parallel/</a:t>
            </a:r>
          </a:p>
          <a:p>
            <a:pPr algn="l" eaLnBrk="1" hangingPunct="1">
              <a:defRPr/>
            </a:pPr>
            <a:r>
              <a:rPr lang="en-US" altLang="ja-JP" sz="2400" dirty="0"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series edges so that it has many children</a:t>
            </a:r>
          </a:p>
          <a:p>
            <a:pPr algn="l" eaLnBrk="1" hangingPunct="1">
              <a:defRPr/>
            </a:pPr>
            <a:endParaRPr lang="en-US" altLang="ja-JP" sz="2400" dirty="0"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 rot="5400000" flipH="1" flipV="1">
            <a:off x="6983079" y="5511159"/>
            <a:ext cx="25087" cy="153487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 rot="5400000" flipH="1">
            <a:off x="8173372" y="5683563"/>
            <a:ext cx="888928" cy="11032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0"/>
          <p:cNvSpPr>
            <a:spLocks noChangeShapeType="1"/>
          </p:cNvSpPr>
          <p:nvPr/>
        </p:nvSpPr>
        <p:spPr bwMode="auto">
          <a:xfrm rot="5400000" flipH="1" flipV="1">
            <a:off x="5969747" y="5376206"/>
            <a:ext cx="1221274" cy="55841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2"/>
          <p:cNvSpPr>
            <a:spLocks noChangeShapeType="1"/>
          </p:cNvSpPr>
          <p:nvPr/>
        </p:nvSpPr>
        <p:spPr bwMode="auto">
          <a:xfrm rot="5400000" flipH="1" flipV="1">
            <a:off x="7639969" y="4243324"/>
            <a:ext cx="109106" cy="166985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4"/>
          <p:cNvSpPr>
            <a:spLocks noChangeShapeType="1"/>
          </p:cNvSpPr>
          <p:nvPr/>
        </p:nvSpPr>
        <p:spPr bwMode="auto">
          <a:xfrm rot="5400000" flipV="1">
            <a:off x="8103964" y="5718649"/>
            <a:ext cx="25090" cy="1119892"/>
          </a:xfrm>
          <a:prstGeom prst="line">
            <a:avLst/>
          </a:prstGeom>
          <a:noFill/>
          <a:ln w="666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" name="Oval 51"/>
          <p:cNvSpPr>
            <a:spLocks noChangeArrowheads="1"/>
          </p:cNvSpPr>
          <p:nvPr/>
        </p:nvSpPr>
        <p:spPr bwMode="auto">
          <a:xfrm rot="5400000">
            <a:off x="6402392" y="4866081"/>
            <a:ext cx="914400" cy="90563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1" name="Oval 53"/>
          <p:cNvSpPr>
            <a:spLocks noChangeArrowheads="1"/>
          </p:cNvSpPr>
          <p:nvPr/>
        </p:nvSpPr>
        <p:spPr bwMode="auto">
          <a:xfrm rot="5400000">
            <a:off x="7110116" y="5891760"/>
            <a:ext cx="721617" cy="723106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4" name="Oval 56"/>
          <p:cNvSpPr>
            <a:spLocks noChangeArrowheads="1"/>
          </p:cNvSpPr>
          <p:nvPr/>
        </p:nvSpPr>
        <p:spPr bwMode="auto">
          <a:xfrm rot="5400000">
            <a:off x="8034697" y="4656997"/>
            <a:ext cx="864467" cy="79655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95" name="Oval 57"/>
          <p:cNvSpPr>
            <a:spLocks noChangeArrowheads="1"/>
          </p:cNvSpPr>
          <p:nvPr/>
        </p:nvSpPr>
        <p:spPr bwMode="auto">
          <a:xfrm rot="5400000">
            <a:off x="5931212" y="5833802"/>
            <a:ext cx="679451" cy="8811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  <p:sp>
        <p:nvSpPr>
          <p:cNvPr id="3" name="四角形吹き出し 2"/>
          <p:cNvSpPr/>
          <p:nvPr/>
        </p:nvSpPr>
        <p:spPr bwMode="auto">
          <a:xfrm>
            <a:off x="7763060" y="5318896"/>
            <a:ext cx="360262" cy="393700"/>
          </a:xfrm>
          <a:prstGeom prst="wedgeRectCallout">
            <a:avLst>
              <a:gd name="adj1" fmla="val 89066"/>
              <a:gd name="adj2" fmla="val 165461"/>
            </a:avLst>
          </a:prstGeom>
          <a:solidFill>
            <a:schemeClr val="bg1"/>
          </a:solidFill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e</a:t>
            </a:r>
            <a:endParaRPr kumimoji="1" lang="ja-JP" alt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 rot="5400000">
            <a:off x="8265527" y="6085435"/>
            <a:ext cx="863600" cy="33575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indent="-342900" algn="ctr">
              <a:defRPr/>
            </a:pPr>
            <a:endParaRPr lang="ja-JP" altLang="en-US" b="1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4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716463" y="4221163"/>
            <a:ext cx="4319587" cy="2376487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Solution for Each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25193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now know that each iteration outputs a solution.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Can we do something?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400" dirty="0" smtClean="0">
                <a:solidFill>
                  <a:schemeClr val="accent2"/>
                </a:solidFill>
                <a:latin typeface="HGP創英角ﾎﾟｯﾌﾟ体" pitchFamily="50" charset="-128"/>
                <a:ea typeface="HGP創英角ﾎﾟｯﾌﾟ体" pitchFamily="50" charset="-128"/>
              </a:rPr>
              <a:t>Yes!  </a:t>
            </a:r>
            <a:r>
              <a:rPr lang="en-US" altLang="ja-JP" sz="2400" b="1" dirty="0" smtClean="0"/>
              <a:t>#solutions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</a:t>
            </a:r>
            <a:r>
              <a:rPr lang="en-US" altLang="ja-JP" sz="2400" dirty="0" smtClean="0"/>
              <a:t>    </a:t>
            </a:r>
            <a:r>
              <a:rPr lang="en-US" altLang="ja-JP" sz="2400" b="1" dirty="0" smtClean="0"/>
              <a:t>#iterations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  </a:t>
            </a:r>
            <a:r>
              <a:rPr lang="en-US" altLang="ja-JP" sz="2400" b="1" u="sng" dirty="0" smtClean="0"/>
              <a:t>“</a:t>
            </a:r>
            <a:r>
              <a:rPr lang="en-US" altLang="ja-JP" sz="2400" b="1" u="sng" dirty="0" smtClean="0">
                <a:solidFill>
                  <a:schemeClr val="accent2"/>
                </a:solidFill>
              </a:rPr>
              <a:t>O(X) </a:t>
            </a:r>
            <a:r>
              <a:rPr lang="en-US" altLang="ja-JP" sz="2400" b="1" u="sng" dirty="0" smtClean="0"/>
              <a:t>time for each solution” 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588125" y="4749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816725" y="47498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740525" y="46736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969125" y="5054600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45325" y="50546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207125" y="50546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588125" y="5054600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426325" y="53594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26325" y="5359400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5787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035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969125" y="5359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969125" y="53594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892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2739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664325" y="53594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283325" y="5359400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588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207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978525" y="5359400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521325" y="5359400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9023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445125" y="55880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511925" y="4978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969125" y="49784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8929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3501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1309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588125" y="5283200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483350" y="5664200"/>
            <a:ext cx="6381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/>
              <a:t>・・・</a:t>
            </a:r>
          </a:p>
        </p:txBody>
      </p:sp>
      <p:sp>
        <p:nvSpPr>
          <p:cNvPr id="5155" name="円形吹き出し 36"/>
          <p:cNvSpPr>
            <a:spLocks noChangeArrowheads="1"/>
          </p:cNvSpPr>
          <p:nvPr/>
        </p:nvSpPr>
        <p:spPr bwMode="auto">
          <a:xfrm>
            <a:off x="5219700" y="4221163"/>
            <a:ext cx="936625" cy="720725"/>
          </a:xfrm>
          <a:prstGeom prst="wedgeEllipseCallout">
            <a:avLst>
              <a:gd name="adj1" fmla="val 88676"/>
              <a:gd name="adj2" fmla="val 51130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5156" name="円形吹き出し 37"/>
          <p:cNvSpPr>
            <a:spLocks noChangeArrowheads="1"/>
          </p:cNvSpPr>
          <p:nvPr/>
        </p:nvSpPr>
        <p:spPr bwMode="auto">
          <a:xfrm>
            <a:off x="4572000" y="4868863"/>
            <a:ext cx="936625" cy="720725"/>
          </a:xfrm>
          <a:prstGeom prst="wedgeEllipseCallout">
            <a:avLst>
              <a:gd name="adj1" fmla="val 112000"/>
              <a:gd name="adj2" fmla="val 3745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39" name="円/楕円 38"/>
          <p:cNvSpPr>
            <a:spLocks noChangeArrowheads="1"/>
          </p:cNvSpPr>
          <p:nvPr/>
        </p:nvSpPr>
        <p:spPr bwMode="auto">
          <a:xfrm>
            <a:off x="5435600" y="55895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1" name="円/楕円 40"/>
          <p:cNvSpPr>
            <a:spLocks noChangeArrowheads="1"/>
          </p:cNvSpPr>
          <p:nvPr/>
        </p:nvSpPr>
        <p:spPr bwMode="auto">
          <a:xfrm>
            <a:off x="5867400" y="5589588"/>
            <a:ext cx="217488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2" name="円/楕円 41"/>
          <p:cNvSpPr>
            <a:spLocks noChangeArrowheads="1"/>
          </p:cNvSpPr>
          <p:nvPr/>
        </p:nvSpPr>
        <p:spPr bwMode="auto">
          <a:xfrm>
            <a:off x="6156325" y="55895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3" name="円/楕円 42"/>
          <p:cNvSpPr>
            <a:spLocks noChangeArrowheads="1"/>
          </p:cNvSpPr>
          <p:nvPr/>
        </p:nvSpPr>
        <p:spPr bwMode="auto">
          <a:xfrm>
            <a:off x="6516688" y="55895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4" name="円/楕円 43"/>
          <p:cNvSpPr>
            <a:spLocks noChangeArrowheads="1"/>
          </p:cNvSpPr>
          <p:nvPr/>
        </p:nvSpPr>
        <p:spPr bwMode="auto">
          <a:xfrm>
            <a:off x="6516688" y="5300663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5" name="円/楕円 44"/>
          <p:cNvSpPr>
            <a:spLocks noChangeArrowheads="1"/>
          </p:cNvSpPr>
          <p:nvPr/>
        </p:nvSpPr>
        <p:spPr bwMode="auto">
          <a:xfrm>
            <a:off x="6875463" y="5589588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6" name="円/楕円 45"/>
          <p:cNvSpPr>
            <a:spLocks noChangeArrowheads="1"/>
          </p:cNvSpPr>
          <p:nvPr/>
        </p:nvSpPr>
        <p:spPr bwMode="auto">
          <a:xfrm>
            <a:off x="7235825" y="55895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7" name="円/楕円 46"/>
          <p:cNvSpPr>
            <a:spLocks noChangeArrowheads="1"/>
          </p:cNvSpPr>
          <p:nvPr/>
        </p:nvSpPr>
        <p:spPr bwMode="auto">
          <a:xfrm>
            <a:off x="7524750" y="55895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8" name="円/楕円 47"/>
          <p:cNvSpPr>
            <a:spLocks noChangeArrowheads="1"/>
          </p:cNvSpPr>
          <p:nvPr/>
        </p:nvSpPr>
        <p:spPr bwMode="auto">
          <a:xfrm>
            <a:off x="8027988" y="55895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49" name="円/楕円 48"/>
          <p:cNvSpPr>
            <a:spLocks noChangeArrowheads="1"/>
          </p:cNvSpPr>
          <p:nvPr/>
        </p:nvSpPr>
        <p:spPr bwMode="auto">
          <a:xfrm>
            <a:off x="6804025" y="522922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0" name="円/楕円 49"/>
          <p:cNvSpPr>
            <a:spLocks noChangeArrowheads="1"/>
          </p:cNvSpPr>
          <p:nvPr/>
        </p:nvSpPr>
        <p:spPr bwMode="auto">
          <a:xfrm>
            <a:off x="7308850" y="522922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1" name="円/楕円 50"/>
          <p:cNvSpPr>
            <a:spLocks noChangeArrowheads="1"/>
          </p:cNvSpPr>
          <p:nvPr/>
        </p:nvSpPr>
        <p:spPr bwMode="auto">
          <a:xfrm>
            <a:off x="6084888" y="522922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円/楕円 51"/>
          <p:cNvSpPr>
            <a:spLocks noChangeArrowheads="1"/>
          </p:cNvSpPr>
          <p:nvPr/>
        </p:nvSpPr>
        <p:spPr bwMode="auto">
          <a:xfrm>
            <a:off x="6443663" y="49418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3" name="円/楕円 52"/>
          <p:cNvSpPr>
            <a:spLocks noChangeArrowheads="1"/>
          </p:cNvSpPr>
          <p:nvPr/>
        </p:nvSpPr>
        <p:spPr bwMode="auto">
          <a:xfrm>
            <a:off x="6732588" y="4652963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4" name="円/楕円 53"/>
          <p:cNvSpPr>
            <a:spLocks noChangeArrowheads="1"/>
          </p:cNvSpPr>
          <p:nvPr/>
        </p:nvSpPr>
        <p:spPr bwMode="auto">
          <a:xfrm>
            <a:off x="6948488" y="49418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5-7  k-subtrees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1362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k-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subtree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936104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Problem:  </a:t>
            </a:r>
            <a:r>
              <a:rPr lang="en-US" altLang="ja-JP" sz="2400" dirty="0" smtClean="0">
                <a:solidFill>
                  <a:srgbClr val="000000"/>
                </a:solidFill>
              </a:rPr>
              <a:t>given a graph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G=(V,E)</a:t>
            </a:r>
            <a:r>
              <a:rPr lang="en-US" altLang="ja-JP" sz="2400" dirty="0" smtClean="0">
                <a:solidFill>
                  <a:srgbClr val="000000"/>
                </a:solidFill>
              </a:rPr>
              <a:t>, vertex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r</a:t>
            </a:r>
            <a:r>
              <a:rPr lang="en-US" altLang="ja-JP" sz="2400" dirty="0" smtClean="0">
                <a:solidFill>
                  <a:srgbClr val="000000"/>
                </a:solidFill>
              </a:rPr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, enumerate all subtrees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r>
              <a:rPr lang="en-US" altLang="ja-JP" sz="2400" dirty="0" smtClean="0">
                <a:solidFill>
                  <a:srgbClr val="000000"/>
                </a:solidFill>
              </a:rPr>
              <a:t> having exactly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 edges</a:t>
            </a: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10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Correctness is OK. Computation time of an iteration is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O(d(r)+d(v)+ k</a:t>
            </a:r>
            <a:r>
              <a:rPr lang="en-US" altLang="ja-JP" sz="2400" b="1" baseline="30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)</a:t>
            </a:r>
            <a:r>
              <a:rPr lang="en-US" altLang="ja-JP" sz="2400" dirty="0" smtClean="0">
                <a:solidFill>
                  <a:srgbClr val="000000"/>
                </a:solidFill>
              </a:rPr>
              <a:t>, thus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O(k (d(r)+d(v) + k</a:t>
            </a:r>
            <a:r>
              <a:rPr lang="en-US" altLang="ja-JP" sz="2400" b="1" baseline="30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))</a:t>
            </a:r>
            <a:r>
              <a:rPr lang="en-US" altLang="ja-JP" sz="2400" dirty="0" smtClean="0">
                <a:solidFill>
                  <a:srgbClr val="000000"/>
                </a:solidFill>
              </a:rPr>
              <a:t> per solution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251520" y="2060848"/>
            <a:ext cx="7056784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kern="0" dirty="0" smtClean="0"/>
              <a:t>(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G=(V,E), r, X</a:t>
            </a:r>
            <a:r>
              <a:rPr lang="en-US" altLang="ja-JP" kern="0" dirty="0" smtClean="0"/>
              <a:t>)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n-US" altLang="ja-JP" b="1" kern="0" dirty="0" smtClean="0"/>
              <a:t>if</a:t>
            </a:r>
            <a:r>
              <a:rPr lang="en-US" altLang="ja-JP" kern="0" dirty="0" smtClean="0"/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|X| = k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then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output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X</a:t>
            </a:r>
            <a:r>
              <a:rPr lang="en-US" altLang="ja-JP" b="0" kern="0" dirty="0" smtClean="0">
                <a:solidFill>
                  <a:schemeClr val="tx1"/>
                </a:solidFill>
              </a:rPr>
              <a:t>;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return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n-US" altLang="ja-JP" kern="0" dirty="0" smtClean="0"/>
              <a:t>choose an edge</a:t>
            </a:r>
            <a:r>
              <a:rPr lang="ja-JP" altLang="en-US" kern="0" dirty="0" smtClean="0"/>
              <a:t> </a:t>
            </a:r>
            <a:r>
              <a:rPr lang="en-US" altLang="ja-JP" b="1" kern="0" dirty="0">
                <a:solidFill>
                  <a:srgbClr val="0000FF"/>
                </a:solidFill>
              </a:rPr>
              <a:t>e</a:t>
            </a:r>
            <a:r>
              <a:rPr lang="en-US" altLang="ja-JP" kern="0" dirty="0"/>
              <a:t> </a:t>
            </a:r>
            <a:r>
              <a:rPr lang="en-US" altLang="ja-JP" kern="0" dirty="0" smtClean="0"/>
              <a:t>incident to </a:t>
            </a:r>
            <a:r>
              <a:rPr lang="en-US" altLang="ja-JP" b="1" kern="0" dirty="0" smtClean="0">
                <a:solidFill>
                  <a:srgbClr val="0000FF"/>
                </a:solidFill>
                <a:latin typeface="+mn-lt"/>
                <a:ea typeface="+mn-ea"/>
              </a:rPr>
              <a:t>r</a:t>
            </a:r>
            <a:r>
              <a:rPr lang="ja-JP" altLang="en-US" b="0" kern="0" dirty="0" smtClean="0">
                <a:solidFill>
                  <a:schemeClr val="tx1"/>
                </a:solidFill>
              </a:rPr>
              <a:t> 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en-US" altLang="ja-JP" b="1" kern="0" dirty="0" smtClean="0"/>
              <a:t>if</a:t>
            </a:r>
            <a:r>
              <a:rPr lang="en-US" altLang="ja-JP" kern="0" dirty="0" smtClean="0"/>
              <a:t> the connected component of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G-e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kern="0" dirty="0" smtClean="0"/>
              <a:t>including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r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has at least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k-|X|+1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kern="0" dirty="0" smtClean="0"/>
              <a:t>vertices</a:t>
            </a:r>
            <a:r>
              <a:rPr lang="ja-JP" altLang="en-US" kern="0" dirty="0" smtClean="0"/>
              <a:t> </a:t>
            </a:r>
            <a:r>
              <a:rPr lang="en-US" altLang="ja-JP" b="1" kern="0" dirty="0" smtClean="0"/>
              <a:t>then call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kern="0" dirty="0" smtClean="0"/>
              <a:t>(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G-e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r, X</a:t>
            </a:r>
            <a:r>
              <a:rPr lang="en-US" altLang="ja-JP" kern="0" dirty="0" smtClean="0"/>
              <a:t>)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</a:t>
            </a:r>
            <a:r>
              <a:rPr lang="en-US" altLang="ja-JP" b="1" kern="0" dirty="0" smtClean="0"/>
              <a:t>call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kern="0" dirty="0" smtClean="0"/>
              <a:t> (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r>
              <a:rPr lang="en-US" altLang="ja-JP" b="1" kern="0" dirty="0">
                <a:solidFill>
                  <a:srgbClr val="0000FF"/>
                </a:solidFill>
              </a:rPr>
              <a:t>’, r,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X</a:t>
            </a:r>
            <a:r>
              <a:rPr lang="ja-JP" altLang="en-US" b="1" kern="0" dirty="0" smtClean="0">
                <a:solidFill>
                  <a:srgbClr val="0000FF"/>
                </a:solidFill>
              </a:rPr>
              <a:t>∪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e</a:t>
            </a:r>
            <a:r>
              <a:rPr lang="en-US" altLang="ja-JP" kern="0" dirty="0" smtClean="0"/>
              <a:t>) where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G’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kern="0" dirty="0" smtClean="0"/>
              <a:t>is obtained by 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kern="0" dirty="0" smtClean="0"/>
              <a:t>       contracting </a:t>
            </a:r>
            <a:r>
              <a:rPr lang="en-US" altLang="ja-JP" b="1" kern="0" dirty="0">
                <a:solidFill>
                  <a:srgbClr val="0000FF"/>
                </a:solidFill>
              </a:rPr>
              <a:t>e</a:t>
            </a:r>
            <a:r>
              <a:rPr lang="en-US" altLang="ja-JP" kern="0" dirty="0" smtClean="0"/>
              <a:t> and removing selfloops from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3" name="円/楕円 92"/>
          <p:cNvSpPr/>
          <p:nvPr/>
        </p:nvSpPr>
        <p:spPr bwMode="auto">
          <a:xfrm>
            <a:off x="6876256" y="342900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7236296" y="198884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8388424" y="299695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6660232" y="278092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8172400" y="357301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8460432" y="227687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7308304" y="306896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7" name="円/楕円 106"/>
          <p:cNvSpPr/>
          <p:nvPr/>
        </p:nvSpPr>
        <p:spPr bwMode="auto">
          <a:xfrm>
            <a:off x="8100392" y="263691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5" name="直線コネクタ 114"/>
          <p:cNvCxnSpPr>
            <a:stCxn id="97" idx="4"/>
            <a:endCxn id="99" idx="7"/>
          </p:cNvCxnSpPr>
          <p:nvPr/>
        </p:nvCxnSpPr>
        <p:spPr bwMode="auto">
          <a:xfrm flipH="1">
            <a:off x="8418251" y="3284984"/>
            <a:ext cx="114189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6" name="直線コネクタ 115"/>
          <p:cNvCxnSpPr>
            <a:stCxn id="107" idx="2"/>
          </p:cNvCxnSpPr>
          <p:nvPr/>
        </p:nvCxnSpPr>
        <p:spPr bwMode="auto">
          <a:xfrm flipH="1">
            <a:off x="6948264" y="2780928"/>
            <a:ext cx="1152128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7" name="直線コネクタ 116"/>
          <p:cNvCxnSpPr>
            <a:stCxn id="99" idx="3"/>
            <a:endCxn id="93" idx="5"/>
          </p:cNvCxnSpPr>
          <p:nvPr/>
        </p:nvCxnSpPr>
        <p:spPr bwMode="auto">
          <a:xfrm flipH="1" flipV="1">
            <a:off x="7122107" y="3674851"/>
            <a:ext cx="1092474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9" name="直線コネクタ 118"/>
          <p:cNvCxnSpPr>
            <a:stCxn id="94" idx="4"/>
            <a:endCxn id="99" idx="1"/>
          </p:cNvCxnSpPr>
          <p:nvPr/>
        </p:nvCxnSpPr>
        <p:spPr bwMode="auto">
          <a:xfrm>
            <a:off x="7380312" y="2276872"/>
            <a:ext cx="834269" cy="133832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0" name="直線コネクタ 119"/>
          <p:cNvCxnSpPr>
            <a:stCxn id="94" idx="3"/>
            <a:endCxn id="98" idx="0"/>
          </p:cNvCxnSpPr>
          <p:nvPr/>
        </p:nvCxnSpPr>
        <p:spPr bwMode="auto">
          <a:xfrm flipH="1">
            <a:off x="6804248" y="2234691"/>
            <a:ext cx="474229" cy="54623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1" name="直線コネクタ 120"/>
          <p:cNvCxnSpPr>
            <a:stCxn id="107" idx="4"/>
            <a:endCxn id="99" idx="0"/>
          </p:cNvCxnSpPr>
          <p:nvPr/>
        </p:nvCxnSpPr>
        <p:spPr bwMode="auto">
          <a:xfrm>
            <a:off x="8244408" y="2924944"/>
            <a:ext cx="72008" cy="64807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2" name="直線コネクタ 121"/>
          <p:cNvCxnSpPr>
            <a:stCxn id="94" idx="4"/>
            <a:endCxn id="106" idx="0"/>
          </p:cNvCxnSpPr>
          <p:nvPr/>
        </p:nvCxnSpPr>
        <p:spPr bwMode="auto">
          <a:xfrm>
            <a:off x="7380312" y="2276872"/>
            <a:ext cx="72008" cy="79208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4" name="直線コネクタ 123"/>
          <p:cNvCxnSpPr>
            <a:endCxn id="107" idx="0"/>
          </p:cNvCxnSpPr>
          <p:nvPr/>
        </p:nvCxnSpPr>
        <p:spPr bwMode="auto">
          <a:xfrm>
            <a:off x="7482147" y="2234691"/>
            <a:ext cx="762261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5" name="直線コネクタ 124"/>
          <p:cNvCxnSpPr>
            <a:stCxn id="107" idx="3"/>
            <a:endCxn id="106" idx="6"/>
          </p:cNvCxnSpPr>
          <p:nvPr/>
        </p:nvCxnSpPr>
        <p:spPr bwMode="auto">
          <a:xfrm flipH="1">
            <a:off x="7596336" y="2882763"/>
            <a:ext cx="54623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6" name="直線コネクタ 125"/>
          <p:cNvCxnSpPr>
            <a:stCxn id="106" idx="1"/>
            <a:endCxn id="98" idx="5"/>
          </p:cNvCxnSpPr>
          <p:nvPr/>
        </p:nvCxnSpPr>
        <p:spPr bwMode="auto">
          <a:xfrm flipH="1" flipV="1">
            <a:off x="6906083" y="3026779"/>
            <a:ext cx="444402" cy="8436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7" name="直線コネクタ 126"/>
          <p:cNvCxnSpPr>
            <a:stCxn id="94" idx="6"/>
            <a:endCxn id="104" idx="0"/>
          </p:cNvCxnSpPr>
          <p:nvPr/>
        </p:nvCxnSpPr>
        <p:spPr bwMode="auto">
          <a:xfrm>
            <a:off x="7524328" y="2132856"/>
            <a:ext cx="1080120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3" name="直線コネクタ 52"/>
          <p:cNvCxnSpPr>
            <a:stCxn id="107" idx="7"/>
            <a:endCxn id="104" idx="4"/>
          </p:cNvCxnSpPr>
          <p:nvPr/>
        </p:nvCxnSpPr>
        <p:spPr bwMode="auto">
          <a:xfrm flipV="1">
            <a:off x="8346243" y="2564904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6" name="直線コネクタ 55"/>
          <p:cNvCxnSpPr>
            <a:stCxn id="98" idx="7"/>
            <a:endCxn id="104" idx="2"/>
          </p:cNvCxnSpPr>
          <p:nvPr/>
        </p:nvCxnSpPr>
        <p:spPr bwMode="auto">
          <a:xfrm flipV="1">
            <a:off x="6906083" y="2420888"/>
            <a:ext cx="155434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06" idx="5"/>
            <a:endCxn id="99" idx="2"/>
          </p:cNvCxnSpPr>
          <p:nvPr/>
        </p:nvCxnSpPr>
        <p:spPr bwMode="auto">
          <a:xfrm>
            <a:off x="7554155" y="3314811"/>
            <a:ext cx="61824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9" name="直線コネクタ 28"/>
          <p:cNvCxnSpPr>
            <a:stCxn id="93" idx="1"/>
            <a:endCxn id="98" idx="4"/>
          </p:cNvCxnSpPr>
          <p:nvPr/>
        </p:nvCxnSpPr>
        <p:spPr bwMode="auto">
          <a:xfrm flipH="1" flipV="1">
            <a:off x="6804248" y="3068960"/>
            <a:ext cx="11418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直線コネクタ 31"/>
          <p:cNvCxnSpPr>
            <a:stCxn id="98" idx="6"/>
            <a:endCxn id="97" idx="1"/>
          </p:cNvCxnSpPr>
          <p:nvPr/>
        </p:nvCxnSpPr>
        <p:spPr bwMode="auto">
          <a:xfrm>
            <a:off x="6948264" y="2924944"/>
            <a:ext cx="1482341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0" name="テキスト ボックス 29"/>
          <p:cNvSpPr txBox="1"/>
          <p:nvPr/>
        </p:nvSpPr>
        <p:spPr>
          <a:xfrm>
            <a:off x="7020272" y="476672"/>
            <a:ext cx="1996059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…unpublished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Time and Input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251520" y="4941168"/>
            <a:ext cx="8640960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Check in 3 takes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O(|V|+|E|)</a:t>
            </a:r>
            <a:r>
              <a:rPr lang="en-US" altLang="ja-JP" sz="2400" dirty="0" smtClean="0">
                <a:solidFill>
                  <a:srgbClr val="000000"/>
                </a:solidFill>
              </a:rPr>
              <a:t> time, but can be bounded by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O(k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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Actually, some parts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>
                <a:solidFill>
                  <a:srgbClr val="000000"/>
                </a:solidFill>
              </a:rPr>
              <a:t> is unnecessary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Sometime, only one recursive call is generated (if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>
                <a:solidFill>
                  <a:srgbClr val="000000"/>
                </a:solidFill>
              </a:rPr>
              <a:t> is a path)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251520" y="1556792"/>
            <a:ext cx="6768752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kern="0" dirty="0" smtClean="0"/>
              <a:t>(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G=(V,E)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, </a:t>
            </a:r>
            <a:r>
              <a:rPr lang="en-US" altLang="ja-JP" b="1" kern="0" dirty="0">
                <a:solidFill>
                  <a:srgbClr val="0000FF"/>
                </a:solidFill>
              </a:rPr>
              <a:t>k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r, X</a:t>
            </a:r>
            <a:r>
              <a:rPr lang="en-US" altLang="ja-JP" kern="0" dirty="0" smtClean="0"/>
              <a:t>)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</a:t>
            </a:r>
            <a:r>
              <a:rPr lang="en-US" altLang="ja-JP" b="1" kern="0" dirty="0" smtClean="0"/>
              <a:t>if</a:t>
            </a:r>
            <a:r>
              <a:rPr lang="en-US" altLang="ja-JP" kern="0" dirty="0" smtClean="0"/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k = 0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then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output</a:t>
            </a:r>
            <a:r>
              <a:rPr lang="en-US" altLang="ja-JP" b="0" kern="0" dirty="0" smtClean="0">
                <a:solidFill>
                  <a:schemeClr val="tx1"/>
                </a:solidFill>
              </a:rPr>
              <a:t>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X</a:t>
            </a:r>
            <a:r>
              <a:rPr lang="en-US" altLang="ja-JP" b="0" kern="0" dirty="0" smtClean="0">
                <a:solidFill>
                  <a:schemeClr val="tx1"/>
                </a:solidFill>
              </a:rPr>
              <a:t>; </a:t>
            </a:r>
            <a:r>
              <a:rPr lang="en-US" altLang="ja-JP" b="1" kern="0" dirty="0" smtClean="0">
                <a:solidFill>
                  <a:schemeClr val="tx1"/>
                </a:solidFill>
              </a:rPr>
              <a:t>return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</a:t>
            </a:r>
            <a:r>
              <a:rPr lang="en-US" altLang="ja-JP" kern="0" dirty="0" smtClean="0"/>
              <a:t>choose and edge</a:t>
            </a:r>
            <a:r>
              <a:rPr lang="ja-JP" altLang="en-US" kern="0" dirty="0" smtClean="0"/>
              <a:t> </a:t>
            </a:r>
            <a:r>
              <a:rPr lang="en-US" altLang="ja-JP" b="1" kern="0" dirty="0">
                <a:solidFill>
                  <a:srgbClr val="0000FF"/>
                </a:solidFill>
              </a:rPr>
              <a:t>e</a:t>
            </a:r>
            <a:r>
              <a:rPr lang="en-US" altLang="ja-JP" kern="0" dirty="0"/>
              <a:t> </a:t>
            </a:r>
            <a:r>
              <a:rPr lang="en-US" altLang="ja-JP" kern="0" dirty="0" smtClean="0"/>
              <a:t>incident to </a:t>
            </a:r>
            <a:r>
              <a:rPr lang="en-US" altLang="ja-JP" b="1" kern="0" dirty="0" smtClean="0">
                <a:solidFill>
                  <a:srgbClr val="0000FF"/>
                </a:solidFill>
                <a:latin typeface="+mn-lt"/>
                <a:ea typeface="+mn-ea"/>
              </a:rPr>
              <a:t>r</a:t>
            </a:r>
            <a:r>
              <a:rPr lang="ja-JP" altLang="en-US" b="0" kern="0" dirty="0" smtClean="0">
                <a:solidFill>
                  <a:schemeClr val="tx1"/>
                </a:solidFill>
              </a:rPr>
              <a:t> 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en-US" altLang="ja-JP" b="1" kern="0" dirty="0" smtClean="0"/>
              <a:t>if</a:t>
            </a:r>
            <a:r>
              <a:rPr lang="en-US" altLang="ja-JP" kern="0" dirty="0" smtClean="0"/>
              <a:t> the connected component of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G-e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kern="0" dirty="0" smtClean="0"/>
              <a:t>including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r</a:t>
            </a:r>
          </a:p>
          <a:p>
            <a:pPr lvl="0">
              <a:spcBef>
                <a:spcPct val="20000"/>
              </a:spcBef>
              <a:defRPr/>
            </a:pP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b="0" kern="0" dirty="0" smtClean="0">
                <a:solidFill>
                  <a:schemeClr val="tx1"/>
                </a:solidFill>
              </a:rPr>
              <a:t>has at least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k+1</a:t>
            </a:r>
            <a:r>
              <a:rPr lang="en-US" altLang="ja-JP" kern="0" dirty="0" smtClean="0"/>
              <a:t> vertices </a:t>
            </a:r>
            <a:r>
              <a:rPr lang="en-US" altLang="ja-JP" b="1" kern="0" dirty="0" smtClean="0"/>
              <a:t>then call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kern="0" dirty="0" smtClean="0"/>
              <a:t>(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G-e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k, r, X</a:t>
            </a:r>
            <a:r>
              <a:rPr lang="en-US" altLang="ja-JP" kern="0" dirty="0" smtClean="0"/>
              <a:t>)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</a:t>
            </a:r>
            <a:r>
              <a:rPr lang="en-US" altLang="ja-JP" b="1" kern="0" dirty="0" smtClean="0"/>
              <a:t>call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Iter</a:t>
            </a:r>
            <a:r>
              <a:rPr lang="en-US" altLang="ja-JP" kern="0" dirty="0" smtClean="0"/>
              <a:t> (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r>
              <a:rPr lang="en-US" altLang="ja-JP" b="1" kern="0" dirty="0">
                <a:solidFill>
                  <a:srgbClr val="0000FF"/>
                </a:solidFill>
              </a:rPr>
              <a:t>’,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k-1, r</a:t>
            </a:r>
            <a:r>
              <a:rPr lang="en-US" altLang="ja-JP" b="1" kern="0" dirty="0">
                <a:solidFill>
                  <a:srgbClr val="0000FF"/>
                </a:solidFill>
              </a:rPr>
              <a:t>,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X</a:t>
            </a:r>
            <a:r>
              <a:rPr lang="en-US" altLang="ja-JP" kern="0" dirty="0" smtClean="0"/>
              <a:t>) where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G’</a:t>
            </a:r>
            <a:r>
              <a:rPr lang="en-US" altLang="ja-JP" kern="0" dirty="0" smtClean="0">
                <a:solidFill>
                  <a:srgbClr val="0000FF"/>
                </a:solidFill>
              </a:rPr>
              <a:t> </a:t>
            </a:r>
            <a:r>
              <a:rPr lang="en-US" altLang="ja-JP" kern="0" dirty="0" smtClean="0"/>
              <a:t>is obtained </a:t>
            </a:r>
          </a:p>
          <a:p>
            <a:pPr>
              <a:spcBef>
                <a:spcPct val="20000"/>
              </a:spcBef>
              <a:defRPr/>
            </a:pPr>
            <a:r>
              <a:rPr lang="en-US" altLang="ja-JP" kern="0" dirty="0" smtClean="0"/>
              <a:t>     by contracting </a:t>
            </a:r>
            <a:r>
              <a:rPr lang="en-US" altLang="ja-JP" b="1" kern="0" dirty="0">
                <a:solidFill>
                  <a:srgbClr val="0000FF"/>
                </a:solidFill>
              </a:rPr>
              <a:t>e</a:t>
            </a:r>
            <a:r>
              <a:rPr lang="en-US" altLang="ja-JP" kern="0" dirty="0" smtClean="0"/>
              <a:t> and removing selfloops from </a:t>
            </a:r>
            <a:r>
              <a:rPr lang="en-US" altLang="ja-JP" b="1" kern="0" dirty="0" smtClean="0">
                <a:solidFill>
                  <a:srgbClr val="0000FF"/>
                </a:solidFill>
              </a:rPr>
              <a:t>G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サブタイトル 43"/>
          <p:cNvSpPr txBox="1">
            <a:spLocks/>
          </p:cNvSpPr>
          <p:nvPr/>
        </p:nvSpPr>
        <p:spPr bwMode="auto">
          <a:xfrm>
            <a:off x="323528" y="980728"/>
            <a:ext cx="59766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Times New Roman" pitchFamily="18" charset="0"/>
                <a:sym typeface="Wingdings" pitchFamily="2" charset="2"/>
              </a:rPr>
              <a:t>•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Rewrite the algorithm</a:t>
            </a:r>
          </a:p>
        </p:txBody>
      </p:sp>
      <p:sp>
        <p:nvSpPr>
          <p:cNvPr id="93" name="円/楕円 92"/>
          <p:cNvSpPr/>
          <p:nvPr/>
        </p:nvSpPr>
        <p:spPr bwMode="auto">
          <a:xfrm>
            <a:off x="7020272" y="2924944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7164288" y="1484784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8388424" y="2492896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6732240" y="2132856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8100392" y="306896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8388424" y="162880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7236296" y="25649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7" name="円/楕円 106"/>
          <p:cNvSpPr/>
          <p:nvPr/>
        </p:nvSpPr>
        <p:spPr bwMode="auto">
          <a:xfrm>
            <a:off x="8028384" y="213285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5" name="直線コネクタ 114"/>
          <p:cNvCxnSpPr>
            <a:endCxn id="99" idx="7"/>
          </p:cNvCxnSpPr>
          <p:nvPr/>
        </p:nvCxnSpPr>
        <p:spPr bwMode="auto">
          <a:xfrm flipH="1">
            <a:off x="8346243" y="2780928"/>
            <a:ext cx="114189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6" name="直線コネクタ 115"/>
          <p:cNvCxnSpPr>
            <a:stCxn id="107" idx="2"/>
            <a:endCxn id="98" idx="6"/>
          </p:cNvCxnSpPr>
          <p:nvPr/>
        </p:nvCxnSpPr>
        <p:spPr bwMode="auto">
          <a:xfrm flipH="1">
            <a:off x="7020272" y="2276872"/>
            <a:ext cx="1008112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7" name="直線コネクタ 116"/>
          <p:cNvCxnSpPr>
            <a:stCxn id="99" idx="3"/>
            <a:endCxn id="93" idx="5"/>
          </p:cNvCxnSpPr>
          <p:nvPr/>
        </p:nvCxnSpPr>
        <p:spPr bwMode="auto">
          <a:xfrm flipH="1" flipV="1">
            <a:off x="7266123" y="3170795"/>
            <a:ext cx="876450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9" name="直線コネクタ 118"/>
          <p:cNvCxnSpPr>
            <a:stCxn id="94" idx="4"/>
            <a:endCxn id="99" idx="1"/>
          </p:cNvCxnSpPr>
          <p:nvPr/>
        </p:nvCxnSpPr>
        <p:spPr bwMode="auto">
          <a:xfrm>
            <a:off x="7308304" y="1772816"/>
            <a:ext cx="834269" cy="133832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0" name="直線コネクタ 119"/>
          <p:cNvCxnSpPr>
            <a:stCxn id="94" idx="3"/>
            <a:endCxn id="98" idx="0"/>
          </p:cNvCxnSpPr>
          <p:nvPr/>
        </p:nvCxnSpPr>
        <p:spPr bwMode="auto">
          <a:xfrm flipH="1">
            <a:off x="6876256" y="1730635"/>
            <a:ext cx="330213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1" name="直線コネクタ 120"/>
          <p:cNvCxnSpPr>
            <a:stCxn id="107" idx="4"/>
            <a:endCxn id="99" idx="0"/>
          </p:cNvCxnSpPr>
          <p:nvPr/>
        </p:nvCxnSpPr>
        <p:spPr bwMode="auto">
          <a:xfrm>
            <a:off x="8172400" y="2420888"/>
            <a:ext cx="72008" cy="64807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2" name="直線コネクタ 121"/>
          <p:cNvCxnSpPr>
            <a:stCxn id="94" idx="4"/>
            <a:endCxn id="106" idx="0"/>
          </p:cNvCxnSpPr>
          <p:nvPr/>
        </p:nvCxnSpPr>
        <p:spPr bwMode="auto">
          <a:xfrm>
            <a:off x="7308304" y="1772816"/>
            <a:ext cx="72008" cy="79208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4" name="直線コネクタ 123"/>
          <p:cNvCxnSpPr>
            <a:endCxn id="107" idx="0"/>
          </p:cNvCxnSpPr>
          <p:nvPr/>
        </p:nvCxnSpPr>
        <p:spPr bwMode="auto">
          <a:xfrm>
            <a:off x="7410139" y="1730635"/>
            <a:ext cx="762261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5" name="直線コネクタ 124"/>
          <p:cNvCxnSpPr>
            <a:stCxn id="107" idx="3"/>
            <a:endCxn id="106" idx="6"/>
          </p:cNvCxnSpPr>
          <p:nvPr/>
        </p:nvCxnSpPr>
        <p:spPr bwMode="auto">
          <a:xfrm flipH="1">
            <a:off x="7524328" y="2378707"/>
            <a:ext cx="546237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6" name="直線コネクタ 125"/>
          <p:cNvCxnSpPr>
            <a:stCxn id="106" idx="1"/>
            <a:endCxn id="98" idx="5"/>
          </p:cNvCxnSpPr>
          <p:nvPr/>
        </p:nvCxnSpPr>
        <p:spPr bwMode="auto">
          <a:xfrm flipH="1" flipV="1">
            <a:off x="6978091" y="2378707"/>
            <a:ext cx="300386" cy="22837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7" name="直線コネクタ 126"/>
          <p:cNvCxnSpPr>
            <a:stCxn id="94" idx="6"/>
            <a:endCxn id="104" idx="0"/>
          </p:cNvCxnSpPr>
          <p:nvPr/>
        </p:nvCxnSpPr>
        <p:spPr bwMode="auto">
          <a:xfrm>
            <a:off x="7452320" y="1628800"/>
            <a:ext cx="1080120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3" name="直線コネクタ 52"/>
          <p:cNvCxnSpPr>
            <a:stCxn id="107" idx="7"/>
            <a:endCxn id="104" idx="4"/>
          </p:cNvCxnSpPr>
          <p:nvPr/>
        </p:nvCxnSpPr>
        <p:spPr bwMode="auto">
          <a:xfrm flipV="1">
            <a:off x="8274235" y="1916832"/>
            <a:ext cx="258205" cy="25820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6" name="直線コネクタ 55"/>
          <p:cNvCxnSpPr>
            <a:stCxn id="98" idx="7"/>
            <a:endCxn id="104" idx="2"/>
          </p:cNvCxnSpPr>
          <p:nvPr/>
        </p:nvCxnSpPr>
        <p:spPr bwMode="auto">
          <a:xfrm flipV="1">
            <a:off x="6978091" y="1772816"/>
            <a:ext cx="1410333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06" idx="5"/>
            <a:endCxn id="99" idx="2"/>
          </p:cNvCxnSpPr>
          <p:nvPr/>
        </p:nvCxnSpPr>
        <p:spPr bwMode="auto">
          <a:xfrm>
            <a:off x="7482147" y="2810755"/>
            <a:ext cx="618245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9" name="直線コネクタ 28"/>
          <p:cNvCxnSpPr>
            <a:stCxn id="93" idx="1"/>
            <a:endCxn id="98" idx="4"/>
          </p:cNvCxnSpPr>
          <p:nvPr/>
        </p:nvCxnSpPr>
        <p:spPr bwMode="auto">
          <a:xfrm flipH="1" flipV="1">
            <a:off x="6876256" y="2420888"/>
            <a:ext cx="186197" cy="54623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直線コネクタ 31"/>
          <p:cNvCxnSpPr>
            <a:stCxn id="98" idx="6"/>
            <a:endCxn id="97" idx="2"/>
          </p:cNvCxnSpPr>
          <p:nvPr/>
        </p:nvCxnSpPr>
        <p:spPr bwMode="auto">
          <a:xfrm>
            <a:off x="7020272" y="2276872"/>
            <a:ext cx="1368152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Speed up by Trimming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640960" cy="936104"/>
          </a:xfrm>
        </p:spPr>
        <p:txBody>
          <a:bodyPr/>
          <a:lstStyle/>
          <a:p>
            <a:pPr lvl="0"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If the input is small, the computation time will be short</a:t>
            </a:r>
          </a:p>
          <a:p>
            <a:pPr lvl="0"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 </a:t>
            </a:r>
            <a:r>
              <a:rPr lang="en-US" altLang="ja-JP" sz="2400" dirty="0" smtClean="0">
                <a:solidFill>
                  <a:srgbClr val="000000"/>
                </a:solidFill>
              </a:rPr>
              <a:t>remove unnecessary parts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</a:p>
          <a:p>
            <a:pPr lvl="0"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included in no k-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subtree</a:t>
            </a:r>
            <a:r>
              <a:rPr lang="en-US" altLang="ja-JP" sz="2400" dirty="0" smtClean="0">
                <a:solidFill>
                  <a:srgbClr val="000000"/>
                </a:solidFill>
              </a:rPr>
              <a:t> is unnecessary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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whose distances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r</a:t>
            </a:r>
            <a:r>
              <a:rPr lang="en-US" altLang="ja-JP" sz="2400" dirty="0" smtClean="0">
                <a:solidFill>
                  <a:srgbClr val="000000"/>
                </a:solidFill>
              </a:rPr>
              <a:t> is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more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  </a:t>
            </a:r>
            <a:r>
              <a:rPr lang="en-US" altLang="ja-JP" sz="2400" dirty="0" smtClean="0">
                <a:solidFill>
                  <a:srgbClr val="000000"/>
                </a:solidFill>
              </a:rPr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>
                <a:solidFill>
                  <a:schemeClr val="accent2"/>
                </a:solidFill>
              </a:rPr>
              <a:t>-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|X|</a:t>
            </a:r>
            <a:r>
              <a:rPr lang="en-US" altLang="ja-JP" sz="2400" dirty="0" smtClean="0">
                <a:solidFill>
                  <a:srgbClr val="000000"/>
                </a:solidFill>
              </a:rPr>
              <a:t>)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included in all k-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subtree</a:t>
            </a:r>
            <a:r>
              <a:rPr lang="en-US" altLang="ja-JP" sz="2400" dirty="0" smtClean="0">
                <a:solidFill>
                  <a:srgbClr val="000000"/>
                </a:solidFill>
              </a:rPr>
              <a:t> is redundant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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Such edges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e </a:t>
            </a:r>
            <a:r>
              <a:rPr lang="en-US" altLang="ja-JP" sz="2400" dirty="0" smtClean="0">
                <a:solidFill>
                  <a:srgbClr val="000000"/>
                </a:solidFill>
              </a:rPr>
              <a:t>are bridges,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c(G, e, r) &lt; k+1</a:t>
            </a:r>
            <a:r>
              <a:rPr lang="en-US" altLang="ja-JP" sz="2400" dirty="0" smtClean="0">
                <a:solidFill>
                  <a:srgbClr val="000000"/>
                </a:solidFill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where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c(G, e, r)</a:t>
            </a:r>
            <a:r>
              <a:rPr lang="en-US" altLang="ja-JP" sz="2400" dirty="0" smtClean="0">
                <a:solidFill>
                  <a:srgbClr val="000000"/>
                </a:solidFill>
              </a:rPr>
              <a:t> is the #vertices in the connected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component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G-e </a:t>
            </a:r>
            <a:r>
              <a:rPr lang="en-US" altLang="ja-JP" sz="2400" dirty="0" smtClean="0">
                <a:solidFill>
                  <a:srgbClr val="000000"/>
                </a:solidFill>
              </a:rPr>
              <a:t>that includes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r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93" name="円/楕円 92"/>
          <p:cNvSpPr/>
          <p:nvPr/>
        </p:nvSpPr>
        <p:spPr bwMode="auto">
          <a:xfrm>
            <a:off x="7164288" y="371703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7308304" y="2348880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8460432" y="335699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6732240" y="314096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8244408" y="393305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8532440" y="263691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7452320" y="342900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7" name="円/楕円 106"/>
          <p:cNvSpPr/>
          <p:nvPr/>
        </p:nvSpPr>
        <p:spPr bwMode="auto">
          <a:xfrm>
            <a:off x="8172400" y="299695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5" name="直線コネクタ 114"/>
          <p:cNvCxnSpPr>
            <a:stCxn id="97" idx="4"/>
            <a:endCxn id="99" idx="7"/>
          </p:cNvCxnSpPr>
          <p:nvPr/>
        </p:nvCxnSpPr>
        <p:spPr bwMode="auto">
          <a:xfrm flipH="1">
            <a:off x="8490259" y="3645024"/>
            <a:ext cx="114189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6" name="直線コネクタ 115"/>
          <p:cNvCxnSpPr>
            <a:stCxn id="107" idx="2"/>
          </p:cNvCxnSpPr>
          <p:nvPr/>
        </p:nvCxnSpPr>
        <p:spPr bwMode="auto">
          <a:xfrm flipH="1">
            <a:off x="7020272" y="3140968"/>
            <a:ext cx="1152128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7" name="直線コネクタ 116"/>
          <p:cNvCxnSpPr>
            <a:stCxn id="99" idx="3"/>
            <a:endCxn id="93" idx="5"/>
          </p:cNvCxnSpPr>
          <p:nvPr/>
        </p:nvCxnSpPr>
        <p:spPr bwMode="auto">
          <a:xfrm flipH="1" flipV="1">
            <a:off x="7410139" y="3962883"/>
            <a:ext cx="876450" cy="21602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19" name="直線コネクタ 118"/>
          <p:cNvCxnSpPr>
            <a:stCxn id="94" idx="4"/>
            <a:endCxn id="99" idx="1"/>
          </p:cNvCxnSpPr>
          <p:nvPr/>
        </p:nvCxnSpPr>
        <p:spPr bwMode="auto">
          <a:xfrm>
            <a:off x="7452320" y="2636912"/>
            <a:ext cx="834269" cy="133832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0" name="直線コネクタ 119"/>
          <p:cNvCxnSpPr>
            <a:stCxn id="94" idx="3"/>
            <a:endCxn id="98" idx="0"/>
          </p:cNvCxnSpPr>
          <p:nvPr/>
        </p:nvCxnSpPr>
        <p:spPr bwMode="auto">
          <a:xfrm flipH="1">
            <a:off x="6876256" y="2594731"/>
            <a:ext cx="474229" cy="54623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1" name="直線コネクタ 120"/>
          <p:cNvCxnSpPr>
            <a:stCxn id="107" idx="4"/>
            <a:endCxn id="99" idx="0"/>
          </p:cNvCxnSpPr>
          <p:nvPr/>
        </p:nvCxnSpPr>
        <p:spPr bwMode="auto">
          <a:xfrm>
            <a:off x="8316416" y="3284984"/>
            <a:ext cx="72008" cy="64807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2" name="直線コネクタ 121"/>
          <p:cNvCxnSpPr>
            <a:stCxn id="94" idx="4"/>
            <a:endCxn id="106" idx="0"/>
          </p:cNvCxnSpPr>
          <p:nvPr/>
        </p:nvCxnSpPr>
        <p:spPr bwMode="auto">
          <a:xfrm>
            <a:off x="7452320" y="2636912"/>
            <a:ext cx="144016" cy="79208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4" name="直線コネクタ 123"/>
          <p:cNvCxnSpPr>
            <a:endCxn id="107" idx="0"/>
          </p:cNvCxnSpPr>
          <p:nvPr/>
        </p:nvCxnSpPr>
        <p:spPr bwMode="auto">
          <a:xfrm>
            <a:off x="7554155" y="2594731"/>
            <a:ext cx="762261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5" name="直線コネクタ 124"/>
          <p:cNvCxnSpPr>
            <a:stCxn id="107" idx="3"/>
            <a:endCxn id="106" idx="6"/>
          </p:cNvCxnSpPr>
          <p:nvPr/>
        </p:nvCxnSpPr>
        <p:spPr bwMode="auto">
          <a:xfrm flipH="1">
            <a:off x="7740352" y="3242803"/>
            <a:ext cx="474229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6" name="直線コネクタ 125"/>
          <p:cNvCxnSpPr>
            <a:stCxn id="106" idx="1"/>
            <a:endCxn id="98" idx="5"/>
          </p:cNvCxnSpPr>
          <p:nvPr/>
        </p:nvCxnSpPr>
        <p:spPr bwMode="auto">
          <a:xfrm flipH="1" flipV="1">
            <a:off x="6978091" y="3386819"/>
            <a:ext cx="516410" cy="8436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7" name="直線コネクタ 126"/>
          <p:cNvCxnSpPr>
            <a:stCxn id="94" idx="6"/>
            <a:endCxn id="104" idx="0"/>
          </p:cNvCxnSpPr>
          <p:nvPr/>
        </p:nvCxnSpPr>
        <p:spPr bwMode="auto">
          <a:xfrm>
            <a:off x="7596336" y="2492896"/>
            <a:ext cx="1080120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3" name="直線コネクタ 52"/>
          <p:cNvCxnSpPr>
            <a:stCxn id="107" idx="7"/>
            <a:endCxn id="104" idx="4"/>
          </p:cNvCxnSpPr>
          <p:nvPr/>
        </p:nvCxnSpPr>
        <p:spPr bwMode="auto">
          <a:xfrm flipV="1">
            <a:off x="8418251" y="2924944"/>
            <a:ext cx="258205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6" name="直線コネクタ 55"/>
          <p:cNvCxnSpPr>
            <a:stCxn id="98" idx="7"/>
            <a:endCxn id="104" idx="2"/>
          </p:cNvCxnSpPr>
          <p:nvPr/>
        </p:nvCxnSpPr>
        <p:spPr bwMode="auto">
          <a:xfrm flipV="1">
            <a:off x="6978091" y="2780928"/>
            <a:ext cx="1554349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06" idx="5"/>
            <a:endCxn id="99" idx="2"/>
          </p:cNvCxnSpPr>
          <p:nvPr/>
        </p:nvCxnSpPr>
        <p:spPr bwMode="auto">
          <a:xfrm>
            <a:off x="7698171" y="3674851"/>
            <a:ext cx="546237" cy="40222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9" name="直線コネクタ 28"/>
          <p:cNvCxnSpPr>
            <a:stCxn id="93" idx="1"/>
            <a:endCxn id="98" idx="4"/>
          </p:cNvCxnSpPr>
          <p:nvPr/>
        </p:nvCxnSpPr>
        <p:spPr bwMode="auto">
          <a:xfrm flipH="1" flipV="1">
            <a:off x="6876256" y="3429000"/>
            <a:ext cx="330213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直線コネクタ 31"/>
          <p:cNvCxnSpPr>
            <a:stCxn id="98" idx="6"/>
            <a:endCxn id="97" idx="1"/>
          </p:cNvCxnSpPr>
          <p:nvPr/>
        </p:nvCxnSpPr>
        <p:spPr bwMode="auto">
          <a:xfrm>
            <a:off x="7020272" y="3284984"/>
            <a:ext cx="1482341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8" name="円/楕円 27"/>
          <p:cNvSpPr/>
          <p:nvPr/>
        </p:nvSpPr>
        <p:spPr bwMode="auto">
          <a:xfrm>
            <a:off x="8244408" y="47251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0" name="直線コネクタ 29"/>
          <p:cNvCxnSpPr>
            <a:stCxn id="99" idx="4"/>
            <a:endCxn id="28" idx="0"/>
          </p:cNvCxnSpPr>
          <p:nvPr/>
        </p:nvCxnSpPr>
        <p:spPr bwMode="auto">
          <a:xfrm>
            <a:off x="8388424" y="4221088"/>
            <a:ext cx="0" cy="50405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5" name="直線コネクタ 34"/>
          <p:cNvCxnSpPr>
            <a:stCxn id="28" idx="5"/>
            <a:endCxn id="38" idx="0"/>
          </p:cNvCxnSpPr>
          <p:nvPr/>
        </p:nvCxnSpPr>
        <p:spPr bwMode="auto">
          <a:xfrm>
            <a:off x="8490259" y="4970995"/>
            <a:ext cx="114189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7" name="円/楕円 36"/>
          <p:cNvSpPr/>
          <p:nvPr/>
        </p:nvSpPr>
        <p:spPr bwMode="auto">
          <a:xfrm>
            <a:off x="7884368" y="530120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8460432" y="54452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0" name="直線コネクタ 39"/>
          <p:cNvCxnSpPr>
            <a:stCxn id="28" idx="3"/>
            <a:endCxn id="37" idx="7"/>
          </p:cNvCxnSpPr>
          <p:nvPr/>
        </p:nvCxnSpPr>
        <p:spPr bwMode="auto">
          <a:xfrm flipH="1">
            <a:off x="8130219" y="4970995"/>
            <a:ext cx="156370" cy="37239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3" name="直線コネクタ 42"/>
          <p:cNvCxnSpPr>
            <a:stCxn id="38" idx="2"/>
            <a:endCxn id="37" idx="6"/>
          </p:cNvCxnSpPr>
          <p:nvPr/>
        </p:nvCxnSpPr>
        <p:spPr bwMode="auto">
          <a:xfrm flipH="1" flipV="1">
            <a:off x="8172400" y="5445224"/>
            <a:ext cx="288032" cy="14401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683568" y="6021288"/>
            <a:ext cx="7416824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All edges of both types can be found in </a:t>
            </a:r>
            <a:r>
              <a:rPr lang="en-US" altLang="ja-JP" b="1" dirty="0" smtClean="0">
                <a:solidFill>
                  <a:schemeClr val="accent2"/>
                </a:solidFill>
              </a:rPr>
              <a:t>O(|V|+|E|) </a:t>
            </a:r>
            <a:r>
              <a:rPr lang="en-US" altLang="ja-JP" dirty="0" smtClean="0">
                <a:solidFill>
                  <a:srgbClr val="000000"/>
                </a:solidFill>
              </a:rPr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Trimming before Recursive Call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When we generate a recursive call, we generate its input graph,  trim it, and then pass it to the recursive call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Intuitively, by this trimming, sudden decreases do not occur.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In precise, there is no case that both children are so small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1403648" y="403244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1403648" y="48965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27" name="直線コネクタ 126"/>
          <p:cNvCxnSpPr>
            <a:stCxn id="94" idx="4"/>
            <a:endCxn id="104" idx="0"/>
          </p:cNvCxnSpPr>
          <p:nvPr/>
        </p:nvCxnSpPr>
        <p:spPr bwMode="auto">
          <a:xfrm>
            <a:off x="1547664" y="4320480"/>
            <a:ext cx="0" cy="57606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67" name="円/楕円 66"/>
          <p:cNvSpPr/>
          <p:nvPr/>
        </p:nvSpPr>
        <p:spPr bwMode="auto">
          <a:xfrm>
            <a:off x="827584" y="4869160"/>
            <a:ext cx="1440160" cy="1368152"/>
          </a:xfrm>
          <a:prstGeom prst="ellipse">
            <a:avLst/>
          </a:prstGeom>
          <a:noFill/>
          <a:ln w="508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87624" y="357301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2"/>
                </a:solidFill>
              </a:rPr>
              <a:t>k=1</a:t>
            </a:r>
            <a:endParaRPr kumimoji="1" lang="ja-JP" altLang="en-US" b="1" dirty="0">
              <a:solidFill>
                <a:schemeClr val="accent2"/>
              </a:solidFill>
            </a:endParaRPr>
          </a:p>
        </p:txBody>
      </p:sp>
      <p:sp>
        <p:nvSpPr>
          <p:cNvPr id="33" name="右矢印 32"/>
          <p:cNvSpPr/>
          <p:nvPr/>
        </p:nvSpPr>
        <p:spPr bwMode="auto">
          <a:xfrm>
            <a:off x="3275856" y="5157192"/>
            <a:ext cx="1152128" cy="432048"/>
          </a:xfrm>
          <a:prstGeom prst="rightArrow">
            <a:avLst/>
          </a:prstGeom>
          <a:solidFill>
            <a:schemeClr val="bg1"/>
          </a:solidFill>
          <a:ln w="190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5868144" y="403244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5868144" y="48965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1" name="直線コネクタ 40"/>
          <p:cNvCxnSpPr>
            <a:stCxn id="39" idx="4"/>
            <a:endCxn id="40" idx="0"/>
          </p:cNvCxnSpPr>
          <p:nvPr/>
        </p:nvCxnSpPr>
        <p:spPr bwMode="auto">
          <a:xfrm>
            <a:off x="6012160" y="4320480"/>
            <a:ext cx="0" cy="57606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2" name="円/楕円 41"/>
          <p:cNvSpPr/>
          <p:nvPr/>
        </p:nvSpPr>
        <p:spPr bwMode="auto">
          <a:xfrm>
            <a:off x="5292080" y="4869160"/>
            <a:ext cx="1440160" cy="136815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652120" y="3573016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accent2"/>
                </a:solidFill>
              </a:rPr>
              <a:t>k=1</a:t>
            </a:r>
            <a:endParaRPr kumimoji="1" lang="ja-JP" altLang="en-US" b="1" dirty="0">
              <a:solidFill>
                <a:schemeClr val="accent2"/>
              </a:solidFill>
            </a:endParaRPr>
          </a:p>
        </p:txBody>
      </p:sp>
      <p:cxnSp>
        <p:nvCxnSpPr>
          <p:cNvPr id="45" name="直線コネクタ 44"/>
          <p:cNvCxnSpPr>
            <a:stCxn id="94" idx="5"/>
            <a:endCxn id="48" idx="1"/>
          </p:cNvCxnSpPr>
          <p:nvPr/>
        </p:nvCxnSpPr>
        <p:spPr bwMode="auto">
          <a:xfrm>
            <a:off x="1649499" y="4278299"/>
            <a:ext cx="588418" cy="48902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円/楕円 47"/>
          <p:cNvSpPr/>
          <p:nvPr/>
        </p:nvSpPr>
        <p:spPr bwMode="auto">
          <a:xfrm>
            <a:off x="2195736" y="47251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6660232" y="47251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1" name="直線コネクタ 50"/>
          <p:cNvCxnSpPr>
            <a:stCxn id="39" idx="5"/>
            <a:endCxn id="50" idx="1"/>
          </p:cNvCxnSpPr>
          <p:nvPr/>
        </p:nvCxnSpPr>
        <p:spPr bwMode="auto">
          <a:xfrm>
            <a:off x="6113995" y="4278299"/>
            <a:ext cx="588418" cy="48902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Small 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Consider the cases in which child inputs a small graph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Recursive call for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-subtrees 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</a:rPr>
              <a:t>　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(a)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some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over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will be unnecessary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</a:rPr>
              <a:t>　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(b)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if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 </a:t>
            </a:r>
            <a:r>
              <a:rPr lang="en-US" altLang="ja-JP" sz="2400" dirty="0" smtClean="0">
                <a:solidFill>
                  <a:srgbClr val="000000"/>
                </a:solidFill>
              </a:rPr>
              <a:t>is a bridge, some edges not over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would be redundant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Recursive call for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-subtrees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</a:rPr>
              <a:t>　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some edges of distance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r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           </a:t>
            </a:r>
            <a:r>
              <a:rPr lang="en-US" altLang="ja-JP" sz="2400" dirty="0" smtClean="0">
                <a:solidFill>
                  <a:srgbClr val="000000"/>
                </a:solidFill>
              </a:rPr>
              <a:t> becomes unnecessary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</a:rPr>
              <a:t>　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(d)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parallel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becomes selfloops, 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     so unnecessary</a:t>
            </a:r>
          </a:p>
        </p:txBody>
      </p:sp>
      <p:sp>
        <p:nvSpPr>
          <p:cNvPr id="93" name="円/楕円 92"/>
          <p:cNvSpPr/>
          <p:nvPr/>
        </p:nvSpPr>
        <p:spPr bwMode="auto">
          <a:xfrm>
            <a:off x="7164288" y="36450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6732240" y="479715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8028384" y="61653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7452320" y="479715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6804248" y="63093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7020272" y="55172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8309731" y="33569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7" name="円/楕円 106"/>
          <p:cNvSpPr/>
          <p:nvPr/>
        </p:nvSpPr>
        <p:spPr bwMode="auto">
          <a:xfrm>
            <a:off x="8100392" y="400506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5" name="直線コネクタ 114"/>
          <p:cNvCxnSpPr>
            <a:stCxn id="97" idx="0"/>
          </p:cNvCxnSpPr>
          <p:nvPr/>
        </p:nvCxnSpPr>
        <p:spPr bwMode="auto">
          <a:xfrm flipH="1" flipV="1">
            <a:off x="7668344" y="5805264"/>
            <a:ext cx="504056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0" name="直線コネクタ 119"/>
          <p:cNvCxnSpPr>
            <a:stCxn id="94" idx="6"/>
            <a:endCxn id="98" idx="2"/>
          </p:cNvCxnSpPr>
          <p:nvPr/>
        </p:nvCxnSpPr>
        <p:spPr bwMode="auto">
          <a:xfrm>
            <a:off x="7020272" y="494116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1" name="直線コネクタ 120"/>
          <p:cNvCxnSpPr>
            <a:stCxn id="107" idx="1"/>
          </p:cNvCxnSpPr>
          <p:nvPr/>
        </p:nvCxnSpPr>
        <p:spPr bwMode="auto">
          <a:xfrm flipH="1" flipV="1">
            <a:off x="7668344" y="3933056"/>
            <a:ext cx="474229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7" name="直線コネクタ 126"/>
          <p:cNvCxnSpPr>
            <a:stCxn id="94" idx="4"/>
            <a:endCxn id="104" idx="1"/>
          </p:cNvCxnSpPr>
          <p:nvPr/>
        </p:nvCxnSpPr>
        <p:spPr bwMode="auto">
          <a:xfrm>
            <a:off x="6876256" y="5085184"/>
            <a:ext cx="186197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06" idx="2"/>
          </p:cNvCxnSpPr>
          <p:nvPr/>
        </p:nvCxnSpPr>
        <p:spPr bwMode="auto">
          <a:xfrm flipH="1">
            <a:off x="7740352" y="3501008"/>
            <a:ext cx="569379" cy="21602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9" name="直線コネクタ 28"/>
          <p:cNvCxnSpPr>
            <a:stCxn id="93" idx="4"/>
            <a:endCxn id="94" idx="0"/>
          </p:cNvCxnSpPr>
          <p:nvPr/>
        </p:nvCxnSpPr>
        <p:spPr bwMode="auto">
          <a:xfrm flipH="1">
            <a:off x="6876256" y="3933056"/>
            <a:ext cx="432048" cy="86409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65" name="円/楕円 64"/>
          <p:cNvSpPr/>
          <p:nvPr/>
        </p:nvSpPr>
        <p:spPr bwMode="auto">
          <a:xfrm>
            <a:off x="7092280" y="3429000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6" name="円/楕円 65"/>
          <p:cNvSpPr/>
          <p:nvPr/>
        </p:nvSpPr>
        <p:spPr bwMode="auto">
          <a:xfrm>
            <a:off x="7308304" y="4437112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7" name="円/楕円 66"/>
          <p:cNvSpPr/>
          <p:nvPr/>
        </p:nvSpPr>
        <p:spPr bwMode="auto">
          <a:xfrm>
            <a:off x="6804248" y="5445224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7" name="直線コネクタ 76"/>
          <p:cNvCxnSpPr>
            <a:stCxn id="99" idx="7"/>
          </p:cNvCxnSpPr>
          <p:nvPr/>
        </p:nvCxnSpPr>
        <p:spPr bwMode="auto">
          <a:xfrm flipV="1">
            <a:off x="7050099" y="6021288"/>
            <a:ext cx="25820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Small 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Recursive call for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-subtrees 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(a)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some edges over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may never be used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(b)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if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 </a:t>
            </a:r>
            <a:r>
              <a:rPr lang="en-US" altLang="ja-JP" sz="2400" dirty="0" smtClean="0">
                <a:solidFill>
                  <a:srgbClr val="000000"/>
                </a:solidFill>
              </a:rPr>
              <a:t>is a bridge, some edges not over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would be always used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Recursive call for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-subtrees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the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not over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of distance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r</a:t>
            </a:r>
            <a:r>
              <a:rPr lang="en-US" altLang="ja-JP" sz="2400" dirty="0" smtClean="0">
                <a:solidFill>
                  <a:srgbClr val="000000"/>
                </a:solidFill>
              </a:rPr>
              <a:t> are never used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(d)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parallel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becomes selfloops, so are never used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If there are many these edges, 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(2)</a:t>
            </a:r>
            <a:r>
              <a:rPr lang="en-US" altLang="ja-JP" sz="2400" dirty="0" smtClean="0">
                <a:solidFill>
                  <a:srgbClr val="000000"/>
                </a:solidFill>
              </a:rPr>
              <a:t> doesn’t hold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We need a modification so that 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(3)</a:t>
            </a:r>
            <a:r>
              <a:rPr lang="en-US" altLang="ja-JP" sz="2400" dirty="0" smtClean="0">
                <a:solidFill>
                  <a:srgbClr val="000000"/>
                </a:solidFill>
              </a:rPr>
              <a:t> will be satisfied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6075784" y="442872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7227912" y="4788768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4" name="円/楕円 23"/>
          <p:cNvSpPr/>
          <p:nvPr/>
        </p:nvSpPr>
        <p:spPr bwMode="auto">
          <a:xfrm>
            <a:off x="7011888" y="630093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947992" y="478876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6075784" y="594089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円/楕円 26"/>
          <p:cNvSpPr/>
          <p:nvPr/>
        </p:nvSpPr>
        <p:spPr bwMode="auto">
          <a:xfrm>
            <a:off x="7083896" y="550884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4779640" y="43567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5139680" y="49327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1" name="直線コネクタ 30"/>
          <p:cNvCxnSpPr>
            <a:stCxn id="24" idx="0"/>
          </p:cNvCxnSpPr>
          <p:nvPr/>
        </p:nvCxnSpPr>
        <p:spPr bwMode="auto">
          <a:xfrm flipV="1">
            <a:off x="7155904" y="6012904"/>
            <a:ext cx="0" cy="28803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直線コネクタ 31"/>
          <p:cNvCxnSpPr>
            <a:stCxn id="23" idx="6"/>
            <a:endCxn id="25" idx="2"/>
          </p:cNvCxnSpPr>
          <p:nvPr/>
        </p:nvCxnSpPr>
        <p:spPr bwMode="auto">
          <a:xfrm>
            <a:off x="7515944" y="4932784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3" name="直線コネクタ 32"/>
          <p:cNvCxnSpPr>
            <a:stCxn id="30" idx="6"/>
          </p:cNvCxnSpPr>
          <p:nvPr/>
        </p:nvCxnSpPr>
        <p:spPr bwMode="auto">
          <a:xfrm flipV="1">
            <a:off x="5427712" y="4860776"/>
            <a:ext cx="360040" cy="21602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4" name="直線コネクタ 33"/>
          <p:cNvCxnSpPr>
            <a:stCxn id="23" idx="3"/>
            <a:endCxn id="27" idx="0"/>
          </p:cNvCxnSpPr>
          <p:nvPr/>
        </p:nvCxnSpPr>
        <p:spPr bwMode="auto">
          <a:xfrm flipH="1">
            <a:off x="7227912" y="5034619"/>
            <a:ext cx="42181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5" name="直線コネクタ 34"/>
          <p:cNvCxnSpPr>
            <a:stCxn id="28" idx="6"/>
          </p:cNvCxnSpPr>
          <p:nvPr/>
        </p:nvCxnSpPr>
        <p:spPr bwMode="auto">
          <a:xfrm>
            <a:off x="5067672" y="4500736"/>
            <a:ext cx="546237" cy="4218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6" name="直線コネクタ 35"/>
          <p:cNvCxnSpPr>
            <a:stCxn id="22" idx="6"/>
            <a:endCxn id="23" idx="2"/>
          </p:cNvCxnSpPr>
          <p:nvPr/>
        </p:nvCxnSpPr>
        <p:spPr bwMode="auto">
          <a:xfrm>
            <a:off x="6363816" y="4572744"/>
            <a:ext cx="864096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7" name="円/楕円 36"/>
          <p:cNvSpPr/>
          <p:nvPr/>
        </p:nvSpPr>
        <p:spPr bwMode="auto">
          <a:xfrm>
            <a:off x="5499720" y="4284712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7812360" y="4437112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6579840" y="5364832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0" name="直線コネクタ 39"/>
          <p:cNvCxnSpPr>
            <a:stCxn id="26" idx="7"/>
          </p:cNvCxnSpPr>
          <p:nvPr/>
        </p:nvCxnSpPr>
        <p:spPr bwMode="auto">
          <a:xfrm flipV="1">
            <a:off x="6321635" y="5796880"/>
            <a:ext cx="402221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Case (c)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136815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some edges of distance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r</a:t>
            </a:r>
            <a:r>
              <a:rPr lang="en-US" altLang="ja-JP" sz="2400" dirty="0" smtClean="0">
                <a:solidFill>
                  <a:srgbClr val="000000"/>
                </a:solidFill>
              </a:rPr>
              <a:t> are never used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k-</a:t>
            </a:r>
            <a:r>
              <a:rPr lang="en-US" altLang="ja-JP" sz="2400" dirty="0" smtClean="0">
                <a:solidFill>
                  <a:srgbClr val="000000"/>
                </a:solidFill>
              </a:rPr>
              <a:t>subtrees including such edges are all paths,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         whose ends are the edges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</a:t>
            </a:r>
            <a:r>
              <a:rPr lang="en-US" altLang="ja-JP" sz="2400" dirty="0" smtClean="0">
                <a:solidFill>
                  <a:srgbClr val="000000"/>
                </a:solidFill>
              </a:rPr>
              <a:t>We enumerate all these paths, 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  starting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r </a:t>
            </a:r>
            <a:r>
              <a:rPr lang="en-US" altLang="ja-JP" sz="2400" dirty="0" smtClean="0">
                <a:solidFill>
                  <a:srgbClr val="000000"/>
                </a:solidFill>
              </a:rPr>
              <a:t>and ending at the unnecessary edges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000000"/>
                </a:solidFill>
              </a:rPr>
              <a:t> This can be done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>
                <a:solidFill>
                  <a:srgbClr val="000000"/>
                </a:solidFill>
              </a:rPr>
              <a:t> time for each path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 (3) is satisfied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7386997" y="36450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6954949" y="479715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4" name="円/楕円 23"/>
          <p:cNvSpPr/>
          <p:nvPr/>
        </p:nvSpPr>
        <p:spPr bwMode="auto">
          <a:xfrm>
            <a:off x="8251093" y="61653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675029" y="479715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7026957" y="63093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円/楕円 26"/>
          <p:cNvSpPr/>
          <p:nvPr/>
        </p:nvSpPr>
        <p:spPr bwMode="auto">
          <a:xfrm>
            <a:off x="7242981" y="55172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8532440" y="33569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8323101" y="400506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1" name="直線コネクタ 30"/>
          <p:cNvCxnSpPr>
            <a:stCxn id="24" idx="0"/>
          </p:cNvCxnSpPr>
          <p:nvPr/>
        </p:nvCxnSpPr>
        <p:spPr bwMode="auto">
          <a:xfrm flipH="1" flipV="1">
            <a:off x="7891053" y="5805264"/>
            <a:ext cx="504056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直線コネクタ 31"/>
          <p:cNvCxnSpPr>
            <a:stCxn id="23" idx="6"/>
            <a:endCxn id="25" idx="2"/>
          </p:cNvCxnSpPr>
          <p:nvPr/>
        </p:nvCxnSpPr>
        <p:spPr bwMode="auto">
          <a:xfrm>
            <a:off x="7242981" y="4941168"/>
            <a:ext cx="432048" cy="0"/>
          </a:xfrm>
          <a:prstGeom prst="line">
            <a:avLst/>
          </a:prstGeom>
          <a:solidFill>
            <a:schemeClr val="bg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3" name="直線コネクタ 32"/>
          <p:cNvCxnSpPr>
            <a:stCxn id="30" idx="1"/>
          </p:cNvCxnSpPr>
          <p:nvPr/>
        </p:nvCxnSpPr>
        <p:spPr bwMode="auto">
          <a:xfrm flipH="1" flipV="1">
            <a:off x="7891053" y="3933056"/>
            <a:ext cx="474229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4" name="直線コネクタ 33"/>
          <p:cNvCxnSpPr>
            <a:stCxn id="23" idx="4"/>
            <a:endCxn id="27" idx="1"/>
          </p:cNvCxnSpPr>
          <p:nvPr/>
        </p:nvCxnSpPr>
        <p:spPr bwMode="auto">
          <a:xfrm>
            <a:off x="7098965" y="5085184"/>
            <a:ext cx="186197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5" name="直線コネクタ 34"/>
          <p:cNvCxnSpPr>
            <a:stCxn id="28" idx="2"/>
          </p:cNvCxnSpPr>
          <p:nvPr/>
        </p:nvCxnSpPr>
        <p:spPr bwMode="auto">
          <a:xfrm flipH="1">
            <a:off x="7963061" y="3501008"/>
            <a:ext cx="569379" cy="21602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6" name="直線コネクタ 35"/>
          <p:cNvCxnSpPr>
            <a:stCxn id="22" idx="4"/>
            <a:endCxn id="23" idx="0"/>
          </p:cNvCxnSpPr>
          <p:nvPr/>
        </p:nvCxnSpPr>
        <p:spPr bwMode="auto">
          <a:xfrm flipH="1">
            <a:off x="7098965" y="3933056"/>
            <a:ext cx="432048" cy="86409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7" name="円/楕円 36"/>
          <p:cNvSpPr/>
          <p:nvPr/>
        </p:nvSpPr>
        <p:spPr bwMode="auto">
          <a:xfrm>
            <a:off x="7314989" y="3429000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7603021" y="4437112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7026957" y="5445224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0" name="直線コネクタ 39"/>
          <p:cNvCxnSpPr>
            <a:stCxn id="26" idx="7"/>
          </p:cNvCxnSpPr>
          <p:nvPr/>
        </p:nvCxnSpPr>
        <p:spPr bwMode="auto">
          <a:xfrm flipV="1">
            <a:off x="7272808" y="6021288"/>
            <a:ext cx="25820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9" name="円/楕円 28"/>
          <p:cNvSpPr/>
          <p:nvPr/>
        </p:nvSpPr>
        <p:spPr bwMode="auto">
          <a:xfrm>
            <a:off x="7956376" y="63177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1" name="直線コネクタ 40"/>
          <p:cNvCxnSpPr>
            <a:stCxn id="29" idx="0"/>
          </p:cNvCxnSpPr>
          <p:nvPr/>
        </p:nvCxnSpPr>
        <p:spPr bwMode="auto">
          <a:xfrm flipH="1" flipV="1">
            <a:off x="7596336" y="5957664"/>
            <a:ext cx="504056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2" name="円/楕円 41"/>
          <p:cNvSpPr/>
          <p:nvPr/>
        </p:nvSpPr>
        <p:spPr bwMode="auto">
          <a:xfrm>
            <a:off x="6516216" y="623731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3" name="直線コネクタ 42"/>
          <p:cNvCxnSpPr>
            <a:stCxn id="42" idx="0"/>
            <a:endCxn id="39" idx="3"/>
          </p:cNvCxnSpPr>
          <p:nvPr/>
        </p:nvCxnSpPr>
        <p:spPr bwMode="auto">
          <a:xfrm flipV="1">
            <a:off x="6660232" y="6059851"/>
            <a:ext cx="503814" cy="177461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6" name="円/楕円 45"/>
          <p:cNvSpPr/>
          <p:nvPr/>
        </p:nvSpPr>
        <p:spPr bwMode="auto">
          <a:xfrm>
            <a:off x="8381739" y="306896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7" name="直線コネクタ 46"/>
          <p:cNvCxnSpPr>
            <a:stCxn id="46" idx="2"/>
          </p:cNvCxnSpPr>
          <p:nvPr/>
        </p:nvCxnSpPr>
        <p:spPr bwMode="auto">
          <a:xfrm flipH="1">
            <a:off x="7812360" y="3212976"/>
            <a:ext cx="569379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円/楕円 47"/>
          <p:cNvSpPr/>
          <p:nvPr/>
        </p:nvSpPr>
        <p:spPr bwMode="auto">
          <a:xfrm>
            <a:off x="7949691" y="29249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9" name="直線コネクタ 48"/>
          <p:cNvCxnSpPr>
            <a:stCxn id="48" idx="2"/>
          </p:cNvCxnSpPr>
          <p:nvPr/>
        </p:nvCxnSpPr>
        <p:spPr bwMode="auto">
          <a:xfrm flipH="1">
            <a:off x="7740352" y="3068960"/>
            <a:ext cx="209339" cy="57606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0" name="円/楕円 49"/>
          <p:cNvSpPr/>
          <p:nvPr/>
        </p:nvSpPr>
        <p:spPr bwMode="auto">
          <a:xfrm>
            <a:off x="7596336" y="29249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1" name="直線コネクタ 50"/>
          <p:cNvCxnSpPr>
            <a:stCxn id="50" idx="2"/>
          </p:cNvCxnSpPr>
          <p:nvPr/>
        </p:nvCxnSpPr>
        <p:spPr bwMode="auto">
          <a:xfrm>
            <a:off x="7596336" y="3068960"/>
            <a:ext cx="0" cy="504056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Case (d)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640960" cy="136815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(d)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edges parallel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becomes selfloops, so unnecessary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FF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W</a:t>
            </a:r>
            <a:r>
              <a:rPr lang="en-US" altLang="ja-JP" sz="2400" dirty="0" smtClean="0">
                <a:solidFill>
                  <a:srgbClr val="000000"/>
                </a:solidFill>
              </a:rPr>
              <a:t>e generate all subproblem of 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enumerating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-subtrees of including each parallel edge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</a:t>
            </a:r>
            <a:r>
              <a:rPr lang="en-US" altLang="ja-JP" sz="2400" dirty="0" smtClean="0">
                <a:solidFill>
                  <a:srgbClr val="000000"/>
                </a:solidFill>
              </a:rPr>
              <a:t>The input graph for each subproblem is equivalent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to that of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000000"/>
                </a:solidFill>
              </a:rPr>
              <a:t> Each recursive call is generated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>
                <a:solidFill>
                  <a:srgbClr val="000000"/>
                </a:solidFill>
              </a:rPr>
              <a:t> time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    for each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 (3) is satisfied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7164288" y="37170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4" name="円/楕円 23"/>
          <p:cNvSpPr/>
          <p:nvPr/>
        </p:nvSpPr>
        <p:spPr bwMode="auto">
          <a:xfrm>
            <a:off x="8251093" y="61653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6" name="円/楕円 25"/>
          <p:cNvSpPr/>
          <p:nvPr/>
        </p:nvSpPr>
        <p:spPr bwMode="auto">
          <a:xfrm>
            <a:off x="7026957" y="63093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円/楕円 26"/>
          <p:cNvSpPr/>
          <p:nvPr/>
        </p:nvSpPr>
        <p:spPr bwMode="auto">
          <a:xfrm>
            <a:off x="7020272" y="573325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8532440" y="33569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8323101" y="400506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1" name="直線コネクタ 30"/>
          <p:cNvCxnSpPr>
            <a:stCxn id="24" idx="0"/>
          </p:cNvCxnSpPr>
          <p:nvPr/>
        </p:nvCxnSpPr>
        <p:spPr bwMode="auto">
          <a:xfrm flipH="1" flipV="1">
            <a:off x="7891053" y="5805264"/>
            <a:ext cx="504056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2" name="直線コネクタ 31"/>
          <p:cNvCxnSpPr>
            <a:stCxn id="23" idx="6"/>
            <a:endCxn id="25" idx="2"/>
          </p:cNvCxnSpPr>
          <p:nvPr/>
        </p:nvCxnSpPr>
        <p:spPr bwMode="auto">
          <a:xfrm>
            <a:off x="7242981" y="4941168"/>
            <a:ext cx="569379" cy="0"/>
          </a:xfrm>
          <a:prstGeom prst="line">
            <a:avLst/>
          </a:prstGeom>
          <a:solidFill>
            <a:schemeClr val="bg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3" name="直線コネクタ 32"/>
          <p:cNvCxnSpPr>
            <a:stCxn id="30" idx="1"/>
          </p:cNvCxnSpPr>
          <p:nvPr/>
        </p:nvCxnSpPr>
        <p:spPr bwMode="auto">
          <a:xfrm flipH="1" flipV="1">
            <a:off x="7891053" y="3933056"/>
            <a:ext cx="474229" cy="11418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4" name="直線コネクタ 33"/>
          <p:cNvCxnSpPr>
            <a:stCxn id="23" idx="3"/>
            <a:endCxn id="27" idx="1"/>
          </p:cNvCxnSpPr>
          <p:nvPr/>
        </p:nvCxnSpPr>
        <p:spPr bwMode="auto">
          <a:xfrm>
            <a:off x="6997130" y="5043003"/>
            <a:ext cx="65323" cy="73243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5" name="直線コネクタ 34"/>
          <p:cNvCxnSpPr>
            <a:stCxn id="28" idx="2"/>
          </p:cNvCxnSpPr>
          <p:nvPr/>
        </p:nvCxnSpPr>
        <p:spPr bwMode="auto">
          <a:xfrm flipH="1">
            <a:off x="7963061" y="3501008"/>
            <a:ext cx="569379" cy="216024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6" name="直線コネクタ 35"/>
          <p:cNvCxnSpPr>
            <a:stCxn id="22" idx="3"/>
            <a:endCxn id="23" idx="2"/>
          </p:cNvCxnSpPr>
          <p:nvPr/>
        </p:nvCxnSpPr>
        <p:spPr bwMode="auto">
          <a:xfrm flipH="1">
            <a:off x="6954949" y="3962883"/>
            <a:ext cx="251520" cy="978285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7" name="円/楕円 36"/>
          <p:cNvSpPr/>
          <p:nvPr/>
        </p:nvSpPr>
        <p:spPr bwMode="auto">
          <a:xfrm>
            <a:off x="7314989" y="3429000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7603021" y="4437112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7026957" y="5445224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0" name="直線コネクタ 39"/>
          <p:cNvCxnSpPr>
            <a:stCxn id="26" idx="7"/>
          </p:cNvCxnSpPr>
          <p:nvPr/>
        </p:nvCxnSpPr>
        <p:spPr bwMode="auto">
          <a:xfrm flipV="1">
            <a:off x="7272808" y="6021288"/>
            <a:ext cx="258205" cy="33021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9" name="フリーフォーム 28"/>
          <p:cNvSpPr/>
          <p:nvPr/>
        </p:nvSpPr>
        <p:spPr bwMode="auto">
          <a:xfrm>
            <a:off x="7164288" y="4793049"/>
            <a:ext cx="757890" cy="76111"/>
          </a:xfrm>
          <a:custGeom>
            <a:avLst/>
            <a:gdLst>
              <a:gd name="connsiteX0" fmla="*/ 0 w 541866"/>
              <a:gd name="connsiteY0" fmla="*/ 84667 h 84667"/>
              <a:gd name="connsiteX1" fmla="*/ 237066 w 541866"/>
              <a:gd name="connsiteY1" fmla="*/ 0 h 84667"/>
              <a:gd name="connsiteX2" fmla="*/ 541866 w 541866"/>
              <a:gd name="connsiteY2" fmla="*/ 84667 h 84667"/>
              <a:gd name="connsiteX3" fmla="*/ 541866 w 541866"/>
              <a:gd name="connsiteY3" fmla="*/ 84667 h 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66" h="84667">
                <a:moveTo>
                  <a:pt x="0" y="84667"/>
                </a:moveTo>
                <a:cubicBezTo>
                  <a:pt x="73377" y="42333"/>
                  <a:pt x="146755" y="0"/>
                  <a:pt x="237066" y="0"/>
                </a:cubicBezTo>
                <a:cubicBezTo>
                  <a:pt x="327377" y="0"/>
                  <a:pt x="541866" y="84667"/>
                  <a:pt x="541866" y="84667"/>
                </a:cubicBezTo>
                <a:lnTo>
                  <a:pt x="541866" y="84667"/>
                </a:lnTo>
              </a:path>
            </a:pathLst>
          </a:custGeom>
          <a:noFill/>
          <a:ln w="2540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フリーフォーム 40"/>
          <p:cNvSpPr/>
          <p:nvPr/>
        </p:nvSpPr>
        <p:spPr bwMode="auto">
          <a:xfrm>
            <a:off x="7164288" y="4674966"/>
            <a:ext cx="757890" cy="194194"/>
          </a:xfrm>
          <a:custGeom>
            <a:avLst/>
            <a:gdLst>
              <a:gd name="connsiteX0" fmla="*/ 0 w 541866"/>
              <a:gd name="connsiteY0" fmla="*/ 84667 h 84667"/>
              <a:gd name="connsiteX1" fmla="*/ 237066 w 541866"/>
              <a:gd name="connsiteY1" fmla="*/ 0 h 84667"/>
              <a:gd name="connsiteX2" fmla="*/ 541866 w 541866"/>
              <a:gd name="connsiteY2" fmla="*/ 84667 h 84667"/>
              <a:gd name="connsiteX3" fmla="*/ 541866 w 541866"/>
              <a:gd name="connsiteY3" fmla="*/ 84667 h 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66" h="84667">
                <a:moveTo>
                  <a:pt x="0" y="84667"/>
                </a:moveTo>
                <a:cubicBezTo>
                  <a:pt x="73377" y="42333"/>
                  <a:pt x="146755" y="0"/>
                  <a:pt x="237066" y="0"/>
                </a:cubicBezTo>
                <a:cubicBezTo>
                  <a:pt x="327377" y="0"/>
                  <a:pt x="541866" y="84667"/>
                  <a:pt x="541866" y="84667"/>
                </a:cubicBezTo>
                <a:lnTo>
                  <a:pt x="541866" y="84667"/>
                </a:lnTo>
              </a:path>
            </a:pathLst>
          </a:custGeom>
          <a:noFill/>
          <a:ln w="2540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フリーフォーム 41"/>
          <p:cNvSpPr/>
          <p:nvPr/>
        </p:nvSpPr>
        <p:spPr bwMode="auto">
          <a:xfrm flipV="1">
            <a:off x="7020272" y="4941168"/>
            <a:ext cx="1008112" cy="487866"/>
          </a:xfrm>
          <a:custGeom>
            <a:avLst/>
            <a:gdLst>
              <a:gd name="connsiteX0" fmla="*/ 0 w 541866"/>
              <a:gd name="connsiteY0" fmla="*/ 84667 h 84667"/>
              <a:gd name="connsiteX1" fmla="*/ 237066 w 541866"/>
              <a:gd name="connsiteY1" fmla="*/ 0 h 84667"/>
              <a:gd name="connsiteX2" fmla="*/ 541866 w 541866"/>
              <a:gd name="connsiteY2" fmla="*/ 84667 h 84667"/>
              <a:gd name="connsiteX3" fmla="*/ 541866 w 541866"/>
              <a:gd name="connsiteY3" fmla="*/ 84667 h 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66" h="84667">
                <a:moveTo>
                  <a:pt x="0" y="84667"/>
                </a:moveTo>
                <a:cubicBezTo>
                  <a:pt x="73377" y="42333"/>
                  <a:pt x="146755" y="0"/>
                  <a:pt x="237066" y="0"/>
                </a:cubicBezTo>
                <a:cubicBezTo>
                  <a:pt x="327377" y="0"/>
                  <a:pt x="541866" y="84667"/>
                  <a:pt x="541866" y="84667"/>
                </a:cubicBezTo>
                <a:lnTo>
                  <a:pt x="541866" y="84667"/>
                </a:lnTo>
              </a:path>
            </a:pathLst>
          </a:custGeom>
          <a:noFill/>
          <a:ln w="2540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3" name="フリーフォーム 42"/>
          <p:cNvSpPr/>
          <p:nvPr/>
        </p:nvSpPr>
        <p:spPr bwMode="auto">
          <a:xfrm>
            <a:off x="7126478" y="4509120"/>
            <a:ext cx="757890" cy="288032"/>
          </a:xfrm>
          <a:custGeom>
            <a:avLst/>
            <a:gdLst>
              <a:gd name="connsiteX0" fmla="*/ 0 w 541866"/>
              <a:gd name="connsiteY0" fmla="*/ 84667 h 84667"/>
              <a:gd name="connsiteX1" fmla="*/ 237066 w 541866"/>
              <a:gd name="connsiteY1" fmla="*/ 0 h 84667"/>
              <a:gd name="connsiteX2" fmla="*/ 541866 w 541866"/>
              <a:gd name="connsiteY2" fmla="*/ 84667 h 84667"/>
              <a:gd name="connsiteX3" fmla="*/ 541866 w 541866"/>
              <a:gd name="connsiteY3" fmla="*/ 84667 h 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66" h="84667">
                <a:moveTo>
                  <a:pt x="0" y="84667"/>
                </a:moveTo>
                <a:cubicBezTo>
                  <a:pt x="73377" y="42333"/>
                  <a:pt x="146755" y="0"/>
                  <a:pt x="237066" y="0"/>
                </a:cubicBezTo>
                <a:cubicBezTo>
                  <a:pt x="327377" y="0"/>
                  <a:pt x="541866" y="84667"/>
                  <a:pt x="541866" y="84667"/>
                </a:cubicBezTo>
                <a:lnTo>
                  <a:pt x="541866" y="84667"/>
                </a:lnTo>
              </a:path>
            </a:pathLst>
          </a:custGeom>
          <a:noFill/>
          <a:ln w="2540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5" name="フリーフォーム 44"/>
          <p:cNvSpPr/>
          <p:nvPr/>
        </p:nvSpPr>
        <p:spPr bwMode="auto">
          <a:xfrm flipV="1">
            <a:off x="7164288" y="5013175"/>
            <a:ext cx="757890" cy="144015"/>
          </a:xfrm>
          <a:custGeom>
            <a:avLst/>
            <a:gdLst>
              <a:gd name="connsiteX0" fmla="*/ 0 w 541866"/>
              <a:gd name="connsiteY0" fmla="*/ 84667 h 84667"/>
              <a:gd name="connsiteX1" fmla="*/ 237066 w 541866"/>
              <a:gd name="connsiteY1" fmla="*/ 0 h 84667"/>
              <a:gd name="connsiteX2" fmla="*/ 541866 w 541866"/>
              <a:gd name="connsiteY2" fmla="*/ 84667 h 84667"/>
              <a:gd name="connsiteX3" fmla="*/ 541866 w 541866"/>
              <a:gd name="connsiteY3" fmla="*/ 84667 h 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66" h="84667">
                <a:moveTo>
                  <a:pt x="0" y="84667"/>
                </a:moveTo>
                <a:cubicBezTo>
                  <a:pt x="73377" y="42333"/>
                  <a:pt x="146755" y="0"/>
                  <a:pt x="237066" y="0"/>
                </a:cubicBezTo>
                <a:cubicBezTo>
                  <a:pt x="327377" y="0"/>
                  <a:pt x="541866" y="84667"/>
                  <a:pt x="541866" y="84667"/>
                </a:cubicBezTo>
                <a:lnTo>
                  <a:pt x="541866" y="84667"/>
                </a:lnTo>
              </a:path>
            </a:pathLst>
          </a:custGeom>
          <a:noFill/>
          <a:ln w="2540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1" name="フリーフォーム 50"/>
          <p:cNvSpPr/>
          <p:nvPr/>
        </p:nvSpPr>
        <p:spPr bwMode="auto">
          <a:xfrm flipV="1">
            <a:off x="7126478" y="5013176"/>
            <a:ext cx="757890" cy="288032"/>
          </a:xfrm>
          <a:custGeom>
            <a:avLst/>
            <a:gdLst>
              <a:gd name="connsiteX0" fmla="*/ 0 w 541866"/>
              <a:gd name="connsiteY0" fmla="*/ 84667 h 84667"/>
              <a:gd name="connsiteX1" fmla="*/ 237066 w 541866"/>
              <a:gd name="connsiteY1" fmla="*/ 0 h 84667"/>
              <a:gd name="connsiteX2" fmla="*/ 541866 w 541866"/>
              <a:gd name="connsiteY2" fmla="*/ 84667 h 84667"/>
              <a:gd name="connsiteX3" fmla="*/ 541866 w 541866"/>
              <a:gd name="connsiteY3" fmla="*/ 84667 h 84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66" h="84667">
                <a:moveTo>
                  <a:pt x="0" y="84667"/>
                </a:moveTo>
                <a:cubicBezTo>
                  <a:pt x="73377" y="42333"/>
                  <a:pt x="146755" y="0"/>
                  <a:pt x="237066" y="0"/>
                </a:cubicBezTo>
                <a:cubicBezTo>
                  <a:pt x="327377" y="0"/>
                  <a:pt x="541866" y="84667"/>
                  <a:pt x="541866" y="84667"/>
                </a:cubicBezTo>
                <a:lnTo>
                  <a:pt x="541866" y="84667"/>
                </a:lnTo>
              </a:path>
            </a:pathLst>
          </a:custGeom>
          <a:noFill/>
          <a:ln w="25400" cap="flat" cmpd="thickThin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3" name="円/楕円 22"/>
          <p:cNvSpPr/>
          <p:nvPr/>
        </p:nvSpPr>
        <p:spPr bwMode="auto">
          <a:xfrm>
            <a:off x="6954949" y="479715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812360" y="479715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Cases (a) and (b)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12968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(b) </a:t>
            </a:r>
            <a:r>
              <a:rPr lang="en-US" altLang="ja-JP" sz="2400" dirty="0" smtClean="0">
                <a:solidFill>
                  <a:srgbClr val="000000"/>
                </a:solidFill>
              </a:rPr>
              <a:t>occur only when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 </a:t>
            </a:r>
            <a:r>
              <a:rPr lang="en-US" altLang="ja-JP" sz="2400" dirty="0" smtClean="0">
                <a:solidFill>
                  <a:srgbClr val="000000"/>
                </a:solidFill>
              </a:rPr>
              <a:t>is a bridge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We trace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, and go further until we meet a 2-connected component, or a vertex of degree 1  (if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dirty="0" smtClean="0">
                <a:solidFill>
                  <a:srgbClr val="000000"/>
                </a:solidFill>
              </a:rPr>
              <a:t> is in a 2-connectted component,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 = 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2400" dirty="0" smtClean="0">
                <a:solidFill>
                  <a:srgbClr val="000000"/>
                </a:solidFill>
              </a:rPr>
              <a:t>)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After the meet, we trace one more edge.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Obtained path is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Make subproblems of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</a:t>
            </a:r>
            <a:r>
              <a:rPr lang="en-US" altLang="ja-JP" sz="2400" dirty="0" smtClean="0">
                <a:solidFill>
                  <a:srgbClr val="000000"/>
                </a:solidFill>
              </a:rPr>
              <a:t>-subtrees of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・・・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all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4716016" y="465313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5580112" y="5013176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6372200" y="59492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5" name="円/楕円 34"/>
          <p:cNvSpPr/>
          <p:nvPr/>
        </p:nvSpPr>
        <p:spPr bwMode="auto">
          <a:xfrm>
            <a:off x="6300192" y="501317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7" name="円/楕円 36"/>
          <p:cNvSpPr/>
          <p:nvPr/>
        </p:nvSpPr>
        <p:spPr bwMode="auto">
          <a:xfrm>
            <a:off x="6516216" y="54452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5436096" y="573325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5724128" y="407707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5940152" y="45091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1" name="直線コネクタ 40"/>
          <p:cNvCxnSpPr>
            <a:stCxn id="34" idx="2"/>
          </p:cNvCxnSpPr>
          <p:nvPr/>
        </p:nvCxnSpPr>
        <p:spPr bwMode="auto">
          <a:xfrm flipH="1">
            <a:off x="5724128" y="6093296"/>
            <a:ext cx="648072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2" name="直線コネクタ 41"/>
          <p:cNvCxnSpPr>
            <a:stCxn id="31" idx="6"/>
          </p:cNvCxnSpPr>
          <p:nvPr/>
        </p:nvCxnSpPr>
        <p:spPr bwMode="auto">
          <a:xfrm>
            <a:off x="5868144" y="5157192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3" name="直線コネクタ 42"/>
          <p:cNvCxnSpPr>
            <a:stCxn id="40" idx="2"/>
          </p:cNvCxnSpPr>
          <p:nvPr/>
        </p:nvCxnSpPr>
        <p:spPr bwMode="auto">
          <a:xfrm flipH="1">
            <a:off x="5364088" y="4653136"/>
            <a:ext cx="576064" cy="7200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5" name="直線コネクタ 44"/>
          <p:cNvCxnSpPr>
            <a:stCxn id="31" idx="3"/>
            <a:endCxn id="38" idx="0"/>
          </p:cNvCxnSpPr>
          <p:nvPr/>
        </p:nvCxnSpPr>
        <p:spPr bwMode="auto">
          <a:xfrm flipH="1">
            <a:off x="5580112" y="5259027"/>
            <a:ext cx="42181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6" name="直線コネクタ 45"/>
          <p:cNvCxnSpPr>
            <a:stCxn id="39" idx="3"/>
          </p:cNvCxnSpPr>
          <p:nvPr/>
        </p:nvCxnSpPr>
        <p:spPr bwMode="auto">
          <a:xfrm flipH="1">
            <a:off x="5292080" y="4322923"/>
            <a:ext cx="474229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7" name="直線コネクタ 46"/>
          <p:cNvCxnSpPr>
            <a:stCxn id="30" idx="6"/>
            <a:endCxn id="31" idx="2"/>
          </p:cNvCxnSpPr>
          <p:nvPr/>
        </p:nvCxnSpPr>
        <p:spPr bwMode="auto">
          <a:xfrm>
            <a:off x="5004048" y="4797152"/>
            <a:ext cx="57606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円/楕円 47"/>
          <p:cNvSpPr/>
          <p:nvPr/>
        </p:nvSpPr>
        <p:spPr bwMode="auto">
          <a:xfrm>
            <a:off x="4644008" y="4293096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7668344" y="4725144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4932040" y="5589240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1" name="直線コネクタ 50"/>
          <p:cNvCxnSpPr>
            <a:stCxn id="37" idx="2"/>
            <a:endCxn id="38" idx="6"/>
          </p:cNvCxnSpPr>
          <p:nvPr/>
        </p:nvCxnSpPr>
        <p:spPr bwMode="auto">
          <a:xfrm flipH="1">
            <a:off x="5724128" y="5589240"/>
            <a:ext cx="792088" cy="28803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2" name="直線コネクタ 51"/>
          <p:cNvCxnSpPr>
            <a:stCxn id="35" idx="6"/>
            <a:endCxn id="53" idx="2"/>
          </p:cNvCxnSpPr>
          <p:nvPr/>
        </p:nvCxnSpPr>
        <p:spPr bwMode="auto">
          <a:xfrm>
            <a:off x="6588224" y="5157192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3" name="円/楕円 52"/>
          <p:cNvSpPr/>
          <p:nvPr/>
        </p:nvSpPr>
        <p:spPr bwMode="auto">
          <a:xfrm>
            <a:off x="7020272" y="501317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7740352" y="501317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5" name="直線コネクタ 54"/>
          <p:cNvCxnSpPr>
            <a:stCxn id="53" idx="6"/>
            <a:endCxn id="54" idx="2"/>
          </p:cNvCxnSpPr>
          <p:nvPr/>
        </p:nvCxnSpPr>
        <p:spPr bwMode="auto">
          <a:xfrm>
            <a:off x="7308304" y="5157192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6" name="円/楕円 55"/>
          <p:cNvSpPr/>
          <p:nvPr/>
        </p:nvSpPr>
        <p:spPr bwMode="auto">
          <a:xfrm>
            <a:off x="8028384" y="54452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7" name="直線コネクタ 56"/>
          <p:cNvCxnSpPr>
            <a:stCxn id="54" idx="4"/>
            <a:endCxn id="56" idx="1"/>
          </p:cNvCxnSpPr>
          <p:nvPr/>
        </p:nvCxnSpPr>
        <p:spPr bwMode="auto">
          <a:xfrm>
            <a:off x="7884368" y="5301208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8" name="直線コネクタ 57"/>
          <p:cNvCxnSpPr>
            <a:stCxn id="54" idx="7"/>
          </p:cNvCxnSpPr>
          <p:nvPr/>
        </p:nvCxnSpPr>
        <p:spPr bwMode="auto">
          <a:xfrm flipV="1">
            <a:off x="7986203" y="4869160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716463" y="4076700"/>
            <a:ext cx="4319587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Solutions at Leaves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now know that at each leaf, a solution is output.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Can we do something?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ex)</a:t>
            </a:r>
            <a:r>
              <a:rPr lang="en-US" altLang="ja-JP" sz="24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2400" dirty="0" smtClean="0"/>
              <a:t>s-t paths, spanning trees, …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400" dirty="0" smtClean="0">
                <a:sym typeface="Wingdings" pitchFamily="2" charset="2"/>
              </a:rPr>
              <a:t>No</a:t>
            </a:r>
            <a:r>
              <a:rPr lang="en-US" altLang="ja-JP" sz="2400" dirty="0" smtClean="0"/>
              <a:t>.   Possibility for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</a:t>
            </a:r>
            <a:r>
              <a:rPr lang="en-US" altLang="ja-JP" sz="2400" b="1" u="sng" dirty="0" smtClean="0"/>
              <a:t>“exponentially many inner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      </a:t>
            </a:r>
            <a:r>
              <a:rPr lang="en-US" altLang="ja-JP" sz="2400" b="1" u="sng" dirty="0" smtClean="0"/>
              <a:t>iterations, with few leaves”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572250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800850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724650" y="436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953250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029450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191250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572250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410450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10450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5628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0200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953250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953250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8770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2580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648450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267450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5722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1912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962650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505450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8864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429250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496050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953250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877050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334250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115050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572250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483350" y="5516563"/>
            <a:ext cx="642938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6179" name="円形吹き出し 36"/>
          <p:cNvSpPr>
            <a:spLocks noChangeArrowheads="1"/>
          </p:cNvSpPr>
          <p:nvPr/>
        </p:nvSpPr>
        <p:spPr bwMode="auto">
          <a:xfrm>
            <a:off x="5132388" y="4076700"/>
            <a:ext cx="936625" cy="720725"/>
          </a:xfrm>
          <a:prstGeom prst="wedgeEllipseCallout">
            <a:avLst>
              <a:gd name="adj1" fmla="val 88676"/>
              <a:gd name="adj2" fmla="val 51130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6180" name="円形吹き出し 37"/>
          <p:cNvSpPr>
            <a:spLocks noChangeArrowheads="1"/>
          </p:cNvSpPr>
          <p:nvPr/>
        </p:nvSpPr>
        <p:spPr bwMode="auto">
          <a:xfrm>
            <a:off x="4643438" y="4705350"/>
            <a:ext cx="936625" cy="720725"/>
          </a:xfrm>
          <a:prstGeom prst="wedgeEllipseCallout">
            <a:avLst>
              <a:gd name="adj1" fmla="val 112000"/>
              <a:gd name="adj2" fmla="val 3745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grpSp>
        <p:nvGrpSpPr>
          <p:cNvPr id="2" name="グループ化 75"/>
          <p:cNvGrpSpPr>
            <a:grpSpLocks/>
          </p:cNvGrpSpPr>
          <p:nvPr/>
        </p:nvGrpSpPr>
        <p:grpSpPr bwMode="auto">
          <a:xfrm>
            <a:off x="5148263" y="5805488"/>
            <a:ext cx="3384550" cy="431800"/>
            <a:chOff x="5148064" y="5805264"/>
            <a:chExt cx="3384376" cy="432048"/>
          </a:xfrm>
        </p:grpSpPr>
        <p:sp>
          <p:nvSpPr>
            <p:cNvPr id="6183" name="円/楕円 39"/>
            <p:cNvSpPr>
              <a:spLocks noChangeArrowheads="1"/>
            </p:cNvSpPr>
            <p:nvPr/>
          </p:nvSpPr>
          <p:spPr bwMode="auto">
            <a:xfrm>
              <a:off x="5148064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84" name="円/楕円 40"/>
            <p:cNvSpPr>
              <a:spLocks noChangeArrowheads="1"/>
            </p:cNvSpPr>
            <p:nvPr/>
          </p:nvSpPr>
          <p:spPr bwMode="auto">
            <a:xfrm>
              <a:off x="5436096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85" name="円/楕円 41"/>
            <p:cNvSpPr>
              <a:spLocks noChangeArrowheads="1"/>
            </p:cNvSpPr>
            <p:nvPr/>
          </p:nvSpPr>
          <p:spPr bwMode="auto">
            <a:xfrm>
              <a:off x="5724128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86" name="円/楕円 42"/>
            <p:cNvSpPr>
              <a:spLocks noChangeArrowheads="1"/>
            </p:cNvSpPr>
            <p:nvPr/>
          </p:nvSpPr>
          <p:spPr bwMode="auto">
            <a:xfrm>
              <a:off x="6012160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87" name="円/楕円 43"/>
            <p:cNvSpPr>
              <a:spLocks noChangeArrowheads="1"/>
            </p:cNvSpPr>
            <p:nvPr/>
          </p:nvSpPr>
          <p:spPr bwMode="auto">
            <a:xfrm>
              <a:off x="6300192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88" name="円/楕円 44"/>
            <p:cNvSpPr>
              <a:spLocks noChangeArrowheads="1"/>
            </p:cNvSpPr>
            <p:nvPr/>
          </p:nvSpPr>
          <p:spPr bwMode="auto">
            <a:xfrm>
              <a:off x="6588224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89" name="円/楕円 45"/>
            <p:cNvSpPr>
              <a:spLocks noChangeArrowheads="1"/>
            </p:cNvSpPr>
            <p:nvPr/>
          </p:nvSpPr>
          <p:spPr bwMode="auto">
            <a:xfrm>
              <a:off x="6876256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90" name="円/楕円 46"/>
            <p:cNvSpPr>
              <a:spLocks noChangeArrowheads="1"/>
            </p:cNvSpPr>
            <p:nvPr/>
          </p:nvSpPr>
          <p:spPr bwMode="auto">
            <a:xfrm>
              <a:off x="7164288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91" name="円/楕円 47"/>
            <p:cNvSpPr>
              <a:spLocks noChangeArrowheads="1"/>
            </p:cNvSpPr>
            <p:nvPr/>
          </p:nvSpPr>
          <p:spPr bwMode="auto">
            <a:xfrm>
              <a:off x="7452320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92" name="円/楕円 48"/>
            <p:cNvSpPr>
              <a:spLocks noChangeArrowheads="1"/>
            </p:cNvSpPr>
            <p:nvPr/>
          </p:nvSpPr>
          <p:spPr bwMode="auto">
            <a:xfrm>
              <a:off x="7740352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93" name="円/楕円 49"/>
            <p:cNvSpPr>
              <a:spLocks noChangeArrowheads="1"/>
            </p:cNvSpPr>
            <p:nvPr/>
          </p:nvSpPr>
          <p:spPr bwMode="auto">
            <a:xfrm>
              <a:off x="8028384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6194" name="円/楕円 50"/>
            <p:cNvSpPr>
              <a:spLocks noChangeArrowheads="1"/>
            </p:cNvSpPr>
            <p:nvPr/>
          </p:nvSpPr>
          <p:spPr bwMode="auto">
            <a:xfrm>
              <a:off x="8316416" y="602128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9050" cmpd="thickThin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/>
            </a:p>
          </p:txBody>
        </p:sp>
        <p:sp>
          <p:nvSpPr>
            <p:cNvPr id="52" name="Line 16"/>
            <p:cNvSpPr>
              <a:spLocks noChangeShapeType="1"/>
            </p:cNvSpPr>
            <p:nvPr/>
          </p:nvSpPr>
          <p:spPr bwMode="auto">
            <a:xfrm flipH="1">
              <a:off x="8129236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4" name="Line 16"/>
            <p:cNvSpPr>
              <a:spLocks noChangeShapeType="1"/>
            </p:cNvSpPr>
            <p:nvPr/>
          </p:nvSpPr>
          <p:spPr bwMode="auto">
            <a:xfrm flipH="1">
              <a:off x="8416558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5" name="Line 16"/>
            <p:cNvSpPr>
              <a:spLocks noChangeShapeType="1"/>
            </p:cNvSpPr>
            <p:nvPr/>
          </p:nvSpPr>
          <p:spPr bwMode="auto">
            <a:xfrm flipH="1">
              <a:off x="7854612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6" name="Line 16"/>
            <p:cNvSpPr>
              <a:spLocks noChangeShapeType="1"/>
            </p:cNvSpPr>
            <p:nvPr/>
          </p:nvSpPr>
          <p:spPr bwMode="auto">
            <a:xfrm flipH="1">
              <a:off x="7567290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7" name="Line 16"/>
            <p:cNvSpPr>
              <a:spLocks noChangeShapeType="1"/>
            </p:cNvSpPr>
            <p:nvPr/>
          </p:nvSpPr>
          <p:spPr bwMode="auto">
            <a:xfrm flipH="1">
              <a:off x="7279966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8" name="Line 16"/>
            <p:cNvSpPr>
              <a:spLocks noChangeShapeType="1"/>
            </p:cNvSpPr>
            <p:nvPr/>
          </p:nvSpPr>
          <p:spPr bwMode="auto">
            <a:xfrm flipH="1">
              <a:off x="6991056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9" name="Line 16"/>
            <p:cNvSpPr>
              <a:spLocks noChangeShapeType="1"/>
            </p:cNvSpPr>
            <p:nvPr/>
          </p:nvSpPr>
          <p:spPr bwMode="auto">
            <a:xfrm flipH="1">
              <a:off x="6703734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0" name="Line 16"/>
            <p:cNvSpPr>
              <a:spLocks noChangeShapeType="1"/>
            </p:cNvSpPr>
            <p:nvPr/>
          </p:nvSpPr>
          <p:spPr bwMode="auto">
            <a:xfrm flipH="1">
              <a:off x="6414824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1" name="Line 16"/>
            <p:cNvSpPr>
              <a:spLocks noChangeShapeType="1"/>
            </p:cNvSpPr>
            <p:nvPr/>
          </p:nvSpPr>
          <p:spPr bwMode="auto">
            <a:xfrm flipH="1">
              <a:off x="6127501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2" name="Line 16"/>
            <p:cNvSpPr>
              <a:spLocks noChangeShapeType="1"/>
            </p:cNvSpPr>
            <p:nvPr/>
          </p:nvSpPr>
          <p:spPr bwMode="auto">
            <a:xfrm flipH="1">
              <a:off x="5838590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 flipH="1">
              <a:off x="5551268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4" name="Line 16"/>
            <p:cNvSpPr>
              <a:spLocks noChangeShapeType="1"/>
            </p:cNvSpPr>
            <p:nvPr/>
          </p:nvSpPr>
          <p:spPr bwMode="auto">
            <a:xfrm flipH="1">
              <a:off x="5262358" y="5805264"/>
              <a:ext cx="0" cy="21602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75" name="星 32 74"/>
          <p:cNvSpPr>
            <a:spLocks noChangeArrowheads="1"/>
          </p:cNvSpPr>
          <p:nvPr/>
        </p:nvSpPr>
        <p:spPr bwMode="auto">
          <a:xfrm>
            <a:off x="6372225" y="4221163"/>
            <a:ext cx="2160588" cy="1511300"/>
          </a:xfrm>
          <a:prstGeom prst="star32">
            <a:avLst>
              <a:gd name="adj" fmla="val 36727"/>
            </a:avLst>
          </a:prstGeom>
          <a:solidFill>
            <a:srgbClr val="FFC000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0" rIns="90000" bIns="0"/>
          <a:lstStyle/>
          <a:p>
            <a:pPr algn="ctr"/>
            <a:r>
              <a:rPr lang="en-US" altLang="ja-JP" b="1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EXP. many</a:t>
            </a:r>
            <a:endParaRPr lang="ja-JP" altLang="en-US" b="1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Generating Subproblems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12968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・・・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all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For last two problems, we spend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O(|V|+|E|)</a:t>
            </a:r>
            <a:r>
              <a:rPr lang="en-US" altLang="ja-JP" sz="2400" dirty="0" smtClean="0">
                <a:solidFill>
                  <a:srgbClr val="000000"/>
                </a:solidFill>
              </a:rPr>
              <a:t> time for the last two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We iteratively make the remaining, in total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O(|V|+|E|)</a:t>
            </a:r>
            <a:r>
              <a:rPr lang="en-US" altLang="ja-JP" sz="2400" dirty="0" smtClean="0">
                <a:solidFill>
                  <a:srgbClr val="000000"/>
                </a:solidFill>
              </a:rPr>
              <a:t> time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 parallel edge to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all edges over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are unnecessary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93" name="円/楕円 92"/>
          <p:cNvSpPr/>
          <p:nvPr/>
        </p:nvSpPr>
        <p:spPr bwMode="auto">
          <a:xfrm>
            <a:off x="4860032" y="14847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5724128" y="1844824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6516216" y="278092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6444208" y="18448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6660232" y="227687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5580112" y="256490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5868144" y="9087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7" name="円/楕円 106"/>
          <p:cNvSpPr/>
          <p:nvPr/>
        </p:nvSpPr>
        <p:spPr bwMode="auto">
          <a:xfrm>
            <a:off x="6084168" y="134076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5" name="直線コネクタ 114"/>
          <p:cNvCxnSpPr>
            <a:stCxn id="97" idx="2"/>
          </p:cNvCxnSpPr>
          <p:nvPr/>
        </p:nvCxnSpPr>
        <p:spPr bwMode="auto">
          <a:xfrm flipH="1">
            <a:off x="5868144" y="2924944"/>
            <a:ext cx="648072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0" name="直線コネクタ 119"/>
          <p:cNvCxnSpPr>
            <a:stCxn id="94" idx="6"/>
          </p:cNvCxnSpPr>
          <p:nvPr/>
        </p:nvCxnSpPr>
        <p:spPr bwMode="auto">
          <a:xfrm>
            <a:off x="6012160" y="1988840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1" name="直線コネクタ 120"/>
          <p:cNvCxnSpPr>
            <a:stCxn id="107" idx="2"/>
          </p:cNvCxnSpPr>
          <p:nvPr/>
        </p:nvCxnSpPr>
        <p:spPr bwMode="auto">
          <a:xfrm flipH="1">
            <a:off x="5508104" y="1484784"/>
            <a:ext cx="576064" cy="7200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7" name="直線コネクタ 126"/>
          <p:cNvCxnSpPr>
            <a:stCxn id="94" idx="3"/>
            <a:endCxn id="104" idx="0"/>
          </p:cNvCxnSpPr>
          <p:nvPr/>
        </p:nvCxnSpPr>
        <p:spPr bwMode="auto">
          <a:xfrm flipH="1">
            <a:off x="5724128" y="2090675"/>
            <a:ext cx="42181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06" idx="3"/>
          </p:cNvCxnSpPr>
          <p:nvPr/>
        </p:nvCxnSpPr>
        <p:spPr bwMode="auto">
          <a:xfrm flipH="1">
            <a:off x="5436096" y="1154571"/>
            <a:ext cx="474229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9" name="直線コネクタ 28"/>
          <p:cNvCxnSpPr>
            <a:stCxn id="93" idx="6"/>
            <a:endCxn id="94" idx="2"/>
          </p:cNvCxnSpPr>
          <p:nvPr/>
        </p:nvCxnSpPr>
        <p:spPr bwMode="auto">
          <a:xfrm>
            <a:off x="5148064" y="1628800"/>
            <a:ext cx="57606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65" name="円/楕円 64"/>
          <p:cNvSpPr/>
          <p:nvPr/>
        </p:nvSpPr>
        <p:spPr bwMode="auto">
          <a:xfrm>
            <a:off x="4788024" y="1124744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6" name="円/楕円 65"/>
          <p:cNvSpPr/>
          <p:nvPr/>
        </p:nvSpPr>
        <p:spPr bwMode="auto">
          <a:xfrm>
            <a:off x="7812360" y="1556792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7" name="円/楕円 66"/>
          <p:cNvSpPr/>
          <p:nvPr/>
        </p:nvSpPr>
        <p:spPr bwMode="auto">
          <a:xfrm>
            <a:off x="5076056" y="2420888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7" name="直線コネクタ 76"/>
          <p:cNvCxnSpPr>
            <a:stCxn id="99" idx="2"/>
            <a:endCxn id="104" idx="6"/>
          </p:cNvCxnSpPr>
          <p:nvPr/>
        </p:nvCxnSpPr>
        <p:spPr bwMode="auto">
          <a:xfrm flipH="1">
            <a:off x="5868144" y="2420888"/>
            <a:ext cx="792088" cy="28803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2" name="直線コネクタ 21"/>
          <p:cNvCxnSpPr>
            <a:stCxn id="98" idx="6"/>
            <a:endCxn id="24" idx="2"/>
          </p:cNvCxnSpPr>
          <p:nvPr/>
        </p:nvCxnSpPr>
        <p:spPr bwMode="auto">
          <a:xfrm>
            <a:off x="6732240" y="1988840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4" name="円/楕円 23"/>
          <p:cNvSpPr/>
          <p:nvPr/>
        </p:nvSpPr>
        <p:spPr bwMode="auto">
          <a:xfrm>
            <a:off x="7164288" y="18448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884368" y="184482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28" name="直線コネクタ 27"/>
          <p:cNvCxnSpPr>
            <a:stCxn id="24" idx="6"/>
            <a:endCxn id="25" idx="2"/>
          </p:cNvCxnSpPr>
          <p:nvPr/>
        </p:nvCxnSpPr>
        <p:spPr bwMode="auto">
          <a:xfrm>
            <a:off x="7452320" y="1988840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2" name="円/楕円 31"/>
          <p:cNvSpPr/>
          <p:nvPr/>
        </p:nvSpPr>
        <p:spPr bwMode="auto">
          <a:xfrm>
            <a:off x="8172400" y="227687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3" name="直線コネクタ 32"/>
          <p:cNvCxnSpPr>
            <a:stCxn id="25" idx="4"/>
            <a:endCxn id="32" idx="1"/>
          </p:cNvCxnSpPr>
          <p:nvPr/>
        </p:nvCxnSpPr>
        <p:spPr bwMode="auto">
          <a:xfrm>
            <a:off x="8028384" y="2132856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6" name="直線コネクタ 35"/>
          <p:cNvCxnSpPr>
            <a:stCxn id="25" idx="7"/>
          </p:cNvCxnSpPr>
          <p:nvPr/>
        </p:nvCxnSpPr>
        <p:spPr bwMode="auto">
          <a:xfrm flipV="1">
            <a:off x="8130219" y="1700808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1763688" y="6021288"/>
            <a:ext cx="5184576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</a:rPr>
              <a:t>If </a:t>
            </a:r>
            <a:r>
              <a:rPr lang="en-US" altLang="ja-JP" b="1" dirty="0" smtClean="0">
                <a:solidFill>
                  <a:schemeClr val="accent2"/>
                </a:solidFill>
              </a:rPr>
              <a:t>h &gt; |E|/10</a:t>
            </a:r>
            <a:r>
              <a:rPr lang="en-US" altLang="ja-JP" dirty="0" smtClean="0">
                <a:solidFill>
                  <a:srgbClr val="000000"/>
                </a:solidFill>
              </a:rPr>
              <a:t>,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(3)</a:t>
            </a:r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is satisfied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Generating Subproblems (2)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12968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for the subproblem of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i-1 </a:t>
            </a:r>
            <a:r>
              <a:rPr lang="en-US" altLang="ja-JP" sz="2400" dirty="0" smtClean="0">
                <a:solidFill>
                  <a:srgbClr val="000000"/>
                </a:solidFill>
              </a:rPr>
              <a:t>and not including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solidFill>
                  <a:srgbClr val="000000"/>
                </a:solidFill>
              </a:rPr>
              <a:t>, 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(a)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remove all edges over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(b)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contract all bridges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f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over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err="1" smtClean="0">
                <a:solidFill>
                  <a:srgbClr val="000000"/>
                </a:solidFill>
              </a:rPr>
              <a:t>s.t</a:t>
            </a:r>
            <a:r>
              <a:rPr lang="en-US" altLang="ja-JP" sz="2400" dirty="0" smtClean="0">
                <a:solidFill>
                  <a:srgbClr val="000000"/>
                </a:solidFill>
              </a:rPr>
              <a:t>.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c(G-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f, r) &lt; k+1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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0000"/>
                </a:solidFill>
              </a:rPr>
              <a:t>          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c(G,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r) - (|V| - c(G, f, r)) &lt; k-1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000000"/>
                </a:solidFill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remove all edges whose distance to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r </a:t>
            </a:r>
            <a:r>
              <a:rPr lang="en-US" altLang="ja-JP" sz="2400" dirty="0" smtClean="0">
                <a:solidFill>
                  <a:srgbClr val="000000"/>
                </a:solidFill>
              </a:rPr>
              <a:t>is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k-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(d)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there is no parallel edge to </a:t>
            </a:r>
            <a:r>
              <a:rPr lang="en-US" altLang="ja-JP" sz="2400" b="1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i</a:t>
            </a:r>
            <a:r>
              <a:rPr lang="en-US" altLang="ja-JP" sz="2400" dirty="0" smtClean="0">
                <a:solidFill>
                  <a:srgbClr val="000000"/>
                </a:solidFill>
              </a:rPr>
              <a:t>, no need to care</a:t>
            </a: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When we generate subproblems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for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en-US" altLang="ja-JP" sz="2400" dirty="0" smtClean="0">
                <a:solidFill>
                  <a:srgbClr val="000000"/>
                </a:solidFill>
              </a:rPr>
              <a:t>, the edges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monotonically increases / decreases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</a:t>
            </a:r>
            <a:r>
              <a:rPr lang="ja-JP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Total time is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O(|V|+|E|)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000000"/>
              </a:solidFill>
            </a:endParaRPr>
          </a:p>
        </p:txBody>
      </p:sp>
      <p:sp>
        <p:nvSpPr>
          <p:cNvPr id="93" name="円/楕円 92"/>
          <p:cNvSpPr/>
          <p:nvPr/>
        </p:nvSpPr>
        <p:spPr bwMode="auto">
          <a:xfrm>
            <a:off x="4788024" y="472514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4" name="円/楕円 93"/>
          <p:cNvSpPr/>
          <p:nvPr/>
        </p:nvSpPr>
        <p:spPr bwMode="auto">
          <a:xfrm>
            <a:off x="5652120" y="5085184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7" name="円/楕円 96"/>
          <p:cNvSpPr/>
          <p:nvPr/>
        </p:nvSpPr>
        <p:spPr bwMode="auto">
          <a:xfrm>
            <a:off x="6444208" y="602128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8" name="円/楕円 97"/>
          <p:cNvSpPr/>
          <p:nvPr/>
        </p:nvSpPr>
        <p:spPr bwMode="auto">
          <a:xfrm>
            <a:off x="6372200" y="50851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9" name="円/楕円 98"/>
          <p:cNvSpPr/>
          <p:nvPr/>
        </p:nvSpPr>
        <p:spPr bwMode="auto">
          <a:xfrm>
            <a:off x="6588224" y="55172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4" name="円/楕円 103"/>
          <p:cNvSpPr/>
          <p:nvPr/>
        </p:nvSpPr>
        <p:spPr bwMode="auto">
          <a:xfrm>
            <a:off x="5508104" y="580526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6" name="円/楕円 105"/>
          <p:cNvSpPr/>
          <p:nvPr/>
        </p:nvSpPr>
        <p:spPr bwMode="auto">
          <a:xfrm>
            <a:off x="5796136" y="41490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07" name="円/楕円 106"/>
          <p:cNvSpPr/>
          <p:nvPr/>
        </p:nvSpPr>
        <p:spPr bwMode="auto">
          <a:xfrm>
            <a:off x="6012160" y="458112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115" name="直線コネクタ 114"/>
          <p:cNvCxnSpPr>
            <a:stCxn id="97" idx="2"/>
          </p:cNvCxnSpPr>
          <p:nvPr/>
        </p:nvCxnSpPr>
        <p:spPr bwMode="auto">
          <a:xfrm flipH="1">
            <a:off x="5796136" y="6165304"/>
            <a:ext cx="648072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0" name="直線コネクタ 119"/>
          <p:cNvCxnSpPr>
            <a:stCxn id="94" idx="6"/>
          </p:cNvCxnSpPr>
          <p:nvPr/>
        </p:nvCxnSpPr>
        <p:spPr bwMode="auto">
          <a:xfrm>
            <a:off x="5940152" y="5229200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1" name="直線コネクタ 120"/>
          <p:cNvCxnSpPr>
            <a:stCxn id="107" idx="2"/>
          </p:cNvCxnSpPr>
          <p:nvPr/>
        </p:nvCxnSpPr>
        <p:spPr bwMode="auto">
          <a:xfrm flipH="1">
            <a:off x="5436096" y="4725144"/>
            <a:ext cx="576064" cy="7200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127" name="直線コネクタ 126"/>
          <p:cNvCxnSpPr>
            <a:stCxn id="94" idx="3"/>
            <a:endCxn id="104" idx="0"/>
          </p:cNvCxnSpPr>
          <p:nvPr/>
        </p:nvCxnSpPr>
        <p:spPr bwMode="auto">
          <a:xfrm flipH="1">
            <a:off x="5652120" y="5331035"/>
            <a:ext cx="42181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1" name="直線コネクタ 60"/>
          <p:cNvCxnSpPr>
            <a:stCxn id="106" idx="3"/>
          </p:cNvCxnSpPr>
          <p:nvPr/>
        </p:nvCxnSpPr>
        <p:spPr bwMode="auto">
          <a:xfrm flipH="1">
            <a:off x="5364088" y="4394931"/>
            <a:ext cx="474229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9" name="直線コネクタ 28"/>
          <p:cNvCxnSpPr>
            <a:stCxn id="93" idx="6"/>
            <a:endCxn id="94" idx="2"/>
          </p:cNvCxnSpPr>
          <p:nvPr/>
        </p:nvCxnSpPr>
        <p:spPr bwMode="auto">
          <a:xfrm>
            <a:off x="5076056" y="4869160"/>
            <a:ext cx="57606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65" name="円/楕円 64"/>
          <p:cNvSpPr/>
          <p:nvPr/>
        </p:nvSpPr>
        <p:spPr bwMode="auto">
          <a:xfrm>
            <a:off x="4716016" y="4365104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6" name="円/楕円 65"/>
          <p:cNvSpPr/>
          <p:nvPr/>
        </p:nvSpPr>
        <p:spPr bwMode="auto">
          <a:xfrm>
            <a:off x="7740352" y="4797152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7" name="円/楕円 66"/>
          <p:cNvSpPr/>
          <p:nvPr/>
        </p:nvSpPr>
        <p:spPr bwMode="auto">
          <a:xfrm>
            <a:off x="5004048" y="5661248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7" name="直線コネクタ 76"/>
          <p:cNvCxnSpPr>
            <a:stCxn id="99" idx="2"/>
            <a:endCxn id="104" idx="6"/>
          </p:cNvCxnSpPr>
          <p:nvPr/>
        </p:nvCxnSpPr>
        <p:spPr bwMode="auto">
          <a:xfrm flipH="1">
            <a:off x="5796136" y="5661248"/>
            <a:ext cx="792088" cy="28803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22" name="直線コネクタ 21"/>
          <p:cNvCxnSpPr>
            <a:stCxn id="98" idx="6"/>
            <a:endCxn id="24" idx="2"/>
          </p:cNvCxnSpPr>
          <p:nvPr/>
        </p:nvCxnSpPr>
        <p:spPr bwMode="auto">
          <a:xfrm>
            <a:off x="6660232" y="5229200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24" name="円/楕円 23"/>
          <p:cNvSpPr/>
          <p:nvPr/>
        </p:nvSpPr>
        <p:spPr bwMode="auto">
          <a:xfrm>
            <a:off x="7092280" y="50851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5" name="円/楕円 24"/>
          <p:cNvSpPr/>
          <p:nvPr/>
        </p:nvSpPr>
        <p:spPr bwMode="auto">
          <a:xfrm>
            <a:off x="7812360" y="5085184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28" name="直線コネクタ 27"/>
          <p:cNvCxnSpPr>
            <a:stCxn id="24" idx="6"/>
            <a:endCxn id="25" idx="2"/>
          </p:cNvCxnSpPr>
          <p:nvPr/>
        </p:nvCxnSpPr>
        <p:spPr bwMode="auto">
          <a:xfrm>
            <a:off x="7380312" y="5229200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2" name="円/楕円 31"/>
          <p:cNvSpPr/>
          <p:nvPr/>
        </p:nvSpPr>
        <p:spPr bwMode="auto">
          <a:xfrm>
            <a:off x="8100392" y="55172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33" name="直線コネクタ 32"/>
          <p:cNvCxnSpPr>
            <a:stCxn id="25" idx="4"/>
            <a:endCxn id="32" idx="1"/>
          </p:cNvCxnSpPr>
          <p:nvPr/>
        </p:nvCxnSpPr>
        <p:spPr bwMode="auto">
          <a:xfrm>
            <a:off x="7956376" y="5373216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36" name="直線コネクタ 35"/>
          <p:cNvCxnSpPr>
            <a:stCxn id="25" idx="7"/>
          </p:cNvCxnSpPr>
          <p:nvPr/>
        </p:nvCxnSpPr>
        <p:spPr bwMode="auto">
          <a:xfrm flipV="1">
            <a:off x="8058211" y="4941168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31" name="正方形/長方形 30"/>
          <p:cNvSpPr/>
          <p:nvPr/>
        </p:nvSpPr>
        <p:spPr bwMode="auto">
          <a:xfrm>
            <a:off x="3779912" y="2852936"/>
            <a:ext cx="1584176" cy="432048"/>
          </a:xfrm>
          <a:prstGeom prst="rect">
            <a:avLst/>
          </a:prstGeom>
          <a:noFill/>
          <a:ln w="254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419872" y="2420888"/>
            <a:ext cx="1368152" cy="360040"/>
          </a:xfrm>
          <a:prstGeom prst="rect">
            <a:avLst/>
          </a:prstGeom>
          <a:noFill/>
          <a:ln w="25400" cap="flat" cmpd="thickThin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Satisfying the Conditions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712968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altLang="ja-JP" sz="2400" dirty="0" smtClean="0">
                <a:solidFill>
                  <a:srgbClr val="000000"/>
                </a:solidFill>
              </a:rPr>
              <a:t>Consider the case that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   the last vertex is of degree 1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・・・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[h+1]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all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in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 </a:t>
            </a:r>
            <a:r>
              <a:rPr lang="en-US" altLang="ja-JP" sz="2400" dirty="0" smtClean="0">
                <a:solidFill>
                  <a:srgbClr val="000000"/>
                </a:solidFill>
              </a:rPr>
              <a:t>and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[h+1]</a:t>
            </a:r>
            <a:r>
              <a:rPr lang="en-US" altLang="ja-JP" sz="2400" dirty="0" smtClean="0">
                <a:solidFill>
                  <a:srgbClr val="000000"/>
                </a:solidFill>
              </a:rPr>
              <a:t>,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  + (a) </a:t>
            </a:r>
            <a:r>
              <a:rPr lang="en-US" altLang="ja-JP" sz="2400" dirty="0" smtClean="0">
                <a:solidFill>
                  <a:srgbClr val="000000"/>
                </a:solidFill>
              </a:rPr>
              <a:t>and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(d) </a:t>
            </a:r>
            <a:r>
              <a:rPr lang="en-US" altLang="ja-JP" sz="2400" dirty="0" smtClean="0">
                <a:solidFill>
                  <a:srgbClr val="000000"/>
                </a:solidFill>
              </a:rPr>
              <a:t>never occur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(b) </a:t>
            </a:r>
            <a:r>
              <a:rPr lang="en-US" altLang="ja-JP" sz="2400" dirty="0" smtClean="0">
                <a:solidFill>
                  <a:srgbClr val="000000"/>
                </a:solidFill>
              </a:rPr>
              <a:t>may occur, but for at most one edge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000000"/>
                </a:solidFill>
              </a:rPr>
              <a:t> if there are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|E|/10</a:t>
            </a:r>
            <a:r>
              <a:rPr lang="en-US" altLang="ja-JP" sz="2400" dirty="0" smtClean="0">
                <a:solidFill>
                  <a:srgbClr val="000000"/>
                </a:solidFill>
              </a:rPr>
              <a:t>) edges of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      according to the previous cases,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(3) </a:t>
            </a:r>
            <a:r>
              <a:rPr lang="en-US" altLang="ja-JP" sz="2400" dirty="0" smtClean="0">
                <a:solidFill>
                  <a:srgbClr val="000000"/>
                </a:solidFill>
              </a:rPr>
              <a:t>will be satisfied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+</a:t>
            </a:r>
            <a:r>
              <a:rPr lang="en-US" altLang="ja-JP" sz="2400" dirty="0" smtClean="0">
                <a:solidFill>
                  <a:srgbClr val="000000"/>
                </a:solidFill>
              </a:rPr>
              <a:t> if not,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at least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9|E|/10 – h-2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 remain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  (2)</a:t>
            </a:r>
            <a:r>
              <a:rPr lang="en-US" altLang="ja-JP" sz="2400" dirty="0" smtClean="0">
                <a:solidFill>
                  <a:srgbClr val="000000"/>
                </a:solidFill>
              </a:rPr>
              <a:t> is satisfied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4860032" y="155679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5724128" y="191683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6516216" y="285293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5" name="円/楕円 34"/>
          <p:cNvSpPr/>
          <p:nvPr/>
        </p:nvSpPr>
        <p:spPr bwMode="auto">
          <a:xfrm>
            <a:off x="644420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7" name="円/楕円 36"/>
          <p:cNvSpPr/>
          <p:nvPr/>
        </p:nvSpPr>
        <p:spPr bwMode="auto">
          <a:xfrm>
            <a:off x="6660232" y="23488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5580112" y="263691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5868144" y="98072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6084168" y="1412776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1" name="直線コネクタ 40"/>
          <p:cNvCxnSpPr>
            <a:stCxn id="34" idx="2"/>
          </p:cNvCxnSpPr>
          <p:nvPr/>
        </p:nvCxnSpPr>
        <p:spPr bwMode="auto">
          <a:xfrm flipH="1">
            <a:off x="5868144" y="2996952"/>
            <a:ext cx="648072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2" name="直線コネクタ 41"/>
          <p:cNvCxnSpPr>
            <a:stCxn id="31" idx="6"/>
          </p:cNvCxnSpPr>
          <p:nvPr/>
        </p:nvCxnSpPr>
        <p:spPr bwMode="auto">
          <a:xfrm>
            <a:off x="601216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3" name="直線コネクタ 42"/>
          <p:cNvCxnSpPr>
            <a:stCxn id="40" idx="2"/>
          </p:cNvCxnSpPr>
          <p:nvPr/>
        </p:nvCxnSpPr>
        <p:spPr bwMode="auto">
          <a:xfrm flipH="1">
            <a:off x="5508104" y="1556792"/>
            <a:ext cx="576064" cy="7200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5" name="直線コネクタ 44"/>
          <p:cNvCxnSpPr>
            <a:stCxn id="31" idx="3"/>
            <a:endCxn id="38" idx="0"/>
          </p:cNvCxnSpPr>
          <p:nvPr/>
        </p:nvCxnSpPr>
        <p:spPr bwMode="auto">
          <a:xfrm flipH="1">
            <a:off x="5724128" y="2162683"/>
            <a:ext cx="42181" cy="474229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6" name="直線コネクタ 45"/>
          <p:cNvCxnSpPr>
            <a:stCxn id="39" idx="3"/>
          </p:cNvCxnSpPr>
          <p:nvPr/>
        </p:nvCxnSpPr>
        <p:spPr bwMode="auto">
          <a:xfrm flipH="1">
            <a:off x="5436096" y="1226579"/>
            <a:ext cx="474229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7" name="直線コネクタ 46"/>
          <p:cNvCxnSpPr>
            <a:stCxn id="30" idx="6"/>
            <a:endCxn id="31" idx="2"/>
          </p:cNvCxnSpPr>
          <p:nvPr/>
        </p:nvCxnSpPr>
        <p:spPr bwMode="auto">
          <a:xfrm>
            <a:off x="5148064" y="1700808"/>
            <a:ext cx="576064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円/楕円 47"/>
          <p:cNvSpPr/>
          <p:nvPr/>
        </p:nvSpPr>
        <p:spPr bwMode="auto">
          <a:xfrm>
            <a:off x="4788024" y="1196752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7812360" y="1628800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5076056" y="2492896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1" name="直線コネクタ 50"/>
          <p:cNvCxnSpPr>
            <a:stCxn id="37" idx="2"/>
            <a:endCxn id="38" idx="6"/>
          </p:cNvCxnSpPr>
          <p:nvPr/>
        </p:nvCxnSpPr>
        <p:spPr bwMode="auto">
          <a:xfrm flipH="1">
            <a:off x="5868144" y="2492896"/>
            <a:ext cx="792088" cy="288032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2" name="直線コネクタ 51"/>
          <p:cNvCxnSpPr>
            <a:stCxn id="35" idx="6"/>
            <a:endCxn id="53" idx="2"/>
          </p:cNvCxnSpPr>
          <p:nvPr/>
        </p:nvCxnSpPr>
        <p:spPr bwMode="auto">
          <a:xfrm>
            <a:off x="673224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3" name="円/楕円 52"/>
          <p:cNvSpPr/>
          <p:nvPr/>
        </p:nvSpPr>
        <p:spPr bwMode="auto">
          <a:xfrm>
            <a:off x="716428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788436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5" name="直線コネクタ 54"/>
          <p:cNvCxnSpPr>
            <a:stCxn id="53" idx="6"/>
            <a:endCxn id="54" idx="2"/>
          </p:cNvCxnSpPr>
          <p:nvPr/>
        </p:nvCxnSpPr>
        <p:spPr bwMode="auto">
          <a:xfrm>
            <a:off x="745232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6" name="円/楕円 55"/>
          <p:cNvSpPr/>
          <p:nvPr/>
        </p:nvSpPr>
        <p:spPr bwMode="auto">
          <a:xfrm>
            <a:off x="8172400" y="23488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7" name="直線コネクタ 56"/>
          <p:cNvCxnSpPr>
            <a:stCxn id="54" idx="4"/>
            <a:endCxn id="56" idx="1"/>
          </p:cNvCxnSpPr>
          <p:nvPr/>
        </p:nvCxnSpPr>
        <p:spPr bwMode="auto">
          <a:xfrm>
            <a:off x="8028384" y="2204864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8" name="直線コネクタ 57"/>
          <p:cNvCxnSpPr>
            <a:stCxn id="54" idx="7"/>
          </p:cNvCxnSpPr>
          <p:nvPr/>
        </p:nvCxnSpPr>
        <p:spPr bwMode="auto">
          <a:xfrm flipV="1">
            <a:off x="8130219" y="1772816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Satisfying the Conditions (2)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altLang="ja-JP" sz="2400" dirty="0" smtClean="0">
                <a:solidFill>
                  <a:srgbClr val="000000"/>
                </a:solidFill>
              </a:rPr>
              <a:t>The case of 2-connected component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・・・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[h+1]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all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in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</a:t>
            </a:r>
            <a:r>
              <a:rPr lang="en-US" altLang="ja-JP" sz="2400" dirty="0" smtClean="0">
                <a:solidFill>
                  <a:srgbClr val="000000"/>
                </a:solidFill>
              </a:rPr>
              <a:t>,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(b), (d) </a:t>
            </a:r>
            <a:r>
              <a:rPr lang="en-US" altLang="ja-JP" sz="2400" dirty="0" smtClean="0">
                <a:solidFill>
                  <a:srgbClr val="000000"/>
                </a:solidFill>
              </a:rPr>
              <a:t>never occur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000000"/>
                </a:solidFill>
              </a:rPr>
              <a:t> if there are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|E|/10</a:t>
            </a:r>
            <a:r>
              <a:rPr lang="en-US" altLang="ja-JP" sz="2400" dirty="0" smtClean="0">
                <a:solidFill>
                  <a:srgbClr val="000000"/>
                </a:solidFill>
              </a:rPr>
              <a:t>) edges of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             according to the previous cases,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(3) </a:t>
            </a:r>
            <a:r>
              <a:rPr lang="en-US" altLang="ja-JP" sz="2400" dirty="0" smtClean="0">
                <a:solidFill>
                  <a:srgbClr val="000000"/>
                </a:solidFill>
              </a:rPr>
              <a:t>will be satisfied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if there are more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(9|E|/10 – h-2) / 2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 of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(a)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    </a:t>
            </a:r>
            <a:r>
              <a:rPr lang="en-US" altLang="ja-JP" sz="2400" dirty="0" smtClean="0">
                <a:solidFill>
                  <a:srgbClr val="000000"/>
                </a:solidFill>
              </a:rPr>
              <a:t>choose another edge from the component as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 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      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(9|E|/10 – h-2) / 2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 satisfy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(a) </a:t>
            </a:r>
            <a:endParaRPr lang="en-US" altLang="ja-JP" sz="2400" b="1" baseline="-25000" dirty="0" smtClean="0">
              <a:solidFill>
                <a:srgbClr val="0000FF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5652120" y="126876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5724128" y="191683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5" name="円/楕円 34"/>
          <p:cNvSpPr/>
          <p:nvPr/>
        </p:nvSpPr>
        <p:spPr bwMode="auto">
          <a:xfrm>
            <a:off x="644420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7" name="円/楕円 36"/>
          <p:cNvSpPr/>
          <p:nvPr/>
        </p:nvSpPr>
        <p:spPr bwMode="auto">
          <a:xfrm>
            <a:off x="5580112" y="23488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4932040" y="198884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9" name="円/楕円 38"/>
          <p:cNvSpPr/>
          <p:nvPr/>
        </p:nvSpPr>
        <p:spPr bwMode="auto">
          <a:xfrm>
            <a:off x="6516216" y="9087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6588224" y="134076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42" name="直線コネクタ 41"/>
          <p:cNvCxnSpPr>
            <a:stCxn id="31" idx="6"/>
          </p:cNvCxnSpPr>
          <p:nvPr/>
        </p:nvCxnSpPr>
        <p:spPr bwMode="auto">
          <a:xfrm>
            <a:off x="601216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3" name="直線コネクタ 42"/>
          <p:cNvCxnSpPr>
            <a:stCxn id="40" idx="2"/>
          </p:cNvCxnSpPr>
          <p:nvPr/>
        </p:nvCxnSpPr>
        <p:spPr bwMode="auto">
          <a:xfrm flipH="1">
            <a:off x="6012160" y="1484784"/>
            <a:ext cx="576064" cy="7200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5" name="直線コネクタ 44"/>
          <p:cNvCxnSpPr>
            <a:stCxn id="31" idx="3"/>
            <a:endCxn id="38" idx="0"/>
          </p:cNvCxnSpPr>
          <p:nvPr/>
        </p:nvCxnSpPr>
        <p:spPr bwMode="auto">
          <a:xfrm flipH="1" flipV="1">
            <a:off x="5076056" y="1988840"/>
            <a:ext cx="690253" cy="17384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6" name="直線コネクタ 45"/>
          <p:cNvCxnSpPr>
            <a:stCxn id="39" idx="3"/>
          </p:cNvCxnSpPr>
          <p:nvPr/>
        </p:nvCxnSpPr>
        <p:spPr bwMode="auto">
          <a:xfrm flipH="1">
            <a:off x="6084168" y="1154571"/>
            <a:ext cx="474229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47" name="直線コネクタ 46"/>
          <p:cNvCxnSpPr>
            <a:stCxn id="30" idx="4"/>
            <a:endCxn id="31" idx="0"/>
          </p:cNvCxnSpPr>
          <p:nvPr/>
        </p:nvCxnSpPr>
        <p:spPr bwMode="auto">
          <a:xfrm>
            <a:off x="5796136" y="1556792"/>
            <a:ext cx="72008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48" name="円/楕円 47"/>
          <p:cNvSpPr/>
          <p:nvPr/>
        </p:nvSpPr>
        <p:spPr bwMode="auto">
          <a:xfrm>
            <a:off x="5508104" y="1052736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7812360" y="1628800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4499992" y="1700808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1" name="直線コネクタ 50"/>
          <p:cNvCxnSpPr>
            <a:stCxn id="37" idx="2"/>
            <a:endCxn id="38" idx="6"/>
          </p:cNvCxnSpPr>
          <p:nvPr/>
        </p:nvCxnSpPr>
        <p:spPr bwMode="auto">
          <a:xfrm flipH="1" flipV="1">
            <a:off x="5220072" y="2132856"/>
            <a:ext cx="36004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2" name="直線コネクタ 51"/>
          <p:cNvCxnSpPr>
            <a:stCxn id="35" idx="6"/>
            <a:endCxn id="53" idx="2"/>
          </p:cNvCxnSpPr>
          <p:nvPr/>
        </p:nvCxnSpPr>
        <p:spPr bwMode="auto">
          <a:xfrm>
            <a:off x="673224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3" name="円/楕円 52"/>
          <p:cNvSpPr/>
          <p:nvPr/>
        </p:nvSpPr>
        <p:spPr bwMode="auto">
          <a:xfrm>
            <a:off x="716428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" name="円/楕円 53"/>
          <p:cNvSpPr/>
          <p:nvPr/>
        </p:nvSpPr>
        <p:spPr bwMode="auto">
          <a:xfrm>
            <a:off x="788436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5" name="直線コネクタ 54"/>
          <p:cNvCxnSpPr>
            <a:stCxn id="53" idx="6"/>
            <a:endCxn id="54" idx="2"/>
          </p:cNvCxnSpPr>
          <p:nvPr/>
        </p:nvCxnSpPr>
        <p:spPr bwMode="auto">
          <a:xfrm>
            <a:off x="745232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56" name="円/楕円 55"/>
          <p:cNvSpPr/>
          <p:nvPr/>
        </p:nvSpPr>
        <p:spPr bwMode="auto">
          <a:xfrm>
            <a:off x="8172400" y="23488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57" name="直線コネクタ 56"/>
          <p:cNvCxnSpPr>
            <a:stCxn id="54" idx="4"/>
            <a:endCxn id="56" idx="1"/>
          </p:cNvCxnSpPr>
          <p:nvPr/>
        </p:nvCxnSpPr>
        <p:spPr bwMode="auto">
          <a:xfrm>
            <a:off x="8028384" y="2204864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58" name="直線コネクタ 57"/>
          <p:cNvCxnSpPr>
            <a:stCxn id="54" idx="7"/>
          </p:cNvCxnSpPr>
          <p:nvPr/>
        </p:nvCxnSpPr>
        <p:spPr bwMode="auto">
          <a:xfrm flipV="1">
            <a:off x="8130219" y="1772816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Satisfying the Conditions (2)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12968" cy="936104"/>
          </a:xfrm>
        </p:spPr>
        <p:txBody>
          <a:bodyPr/>
          <a:lstStyle/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 </a:t>
            </a:r>
            <a:r>
              <a:rPr lang="en-US" altLang="ja-JP" sz="2400" dirty="0" smtClean="0">
                <a:solidFill>
                  <a:srgbClr val="000000"/>
                </a:solidFill>
              </a:rPr>
              <a:t>The case of 2-connected component</a:t>
            </a:r>
          </a:p>
          <a:p>
            <a:pPr algn="l" eaLnBrk="1" hangingPunct="1">
              <a:defRPr/>
            </a:pPr>
            <a:endParaRPr lang="en-US" altLang="ja-JP" sz="2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・・・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 </a:t>
            </a:r>
            <a:r>
              <a:rPr lang="en-US" altLang="ja-JP" sz="2400" dirty="0" smtClean="0">
                <a:solidFill>
                  <a:srgbClr val="000000"/>
                </a:solidFill>
              </a:rPr>
              <a:t>   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 (9|E|/10 – h-2)/2 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edges)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b="1" baseline="-25000" dirty="0" smtClean="0">
              <a:solidFill>
                <a:srgbClr val="0000FF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[h+1]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all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in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[h+1]</a:t>
            </a:r>
            <a:r>
              <a:rPr lang="en-US" altLang="ja-JP" sz="2400" dirty="0" smtClean="0">
                <a:solidFill>
                  <a:srgbClr val="000000"/>
                </a:solidFill>
              </a:rPr>
              <a:t>,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(a) </a:t>
            </a:r>
            <a:r>
              <a:rPr lang="en-US" altLang="ja-JP" sz="2400" dirty="0" smtClean="0">
                <a:solidFill>
                  <a:srgbClr val="000000"/>
                </a:solidFill>
              </a:rPr>
              <a:t>and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(b)</a:t>
            </a:r>
            <a:r>
              <a:rPr lang="en-US" altLang="ja-JP" sz="2400" dirty="0" smtClean="0">
                <a:solidFill>
                  <a:srgbClr val="000000"/>
                </a:solidFill>
              </a:rPr>
              <a:t> never occur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000000"/>
                </a:solidFill>
              </a:rPr>
              <a:t> if there are many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|E|/10</a:t>
            </a:r>
            <a:r>
              <a:rPr lang="en-US" altLang="ja-JP" sz="2400" dirty="0" smtClean="0">
                <a:solidFill>
                  <a:srgbClr val="000000"/>
                </a:solidFill>
              </a:rPr>
              <a:t>) edges of condition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(c)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or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(d)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             according to the previous cases,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(3) </a:t>
            </a:r>
            <a:r>
              <a:rPr lang="en-US" altLang="ja-JP" sz="2400" dirty="0" smtClean="0">
                <a:solidFill>
                  <a:srgbClr val="000000"/>
                </a:solidFill>
              </a:rPr>
              <a:t>will be satisfied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ja-JP" sz="2400" dirty="0" smtClean="0">
                <a:solidFill>
                  <a:srgbClr val="000000"/>
                </a:solidFill>
              </a:rPr>
              <a:t> if not,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at least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8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|E|/10 – h-2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 remain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5652120" y="126876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5724128" y="1916832"/>
            <a:ext cx="288032" cy="288032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3" name="円/楕円 32"/>
          <p:cNvSpPr/>
          <p:nvPr/>
        </p:nvSpPr>
        <p:spPr bwMode="auto">
          <a:xfrm>
            <a:off x="644420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6" name="円/楕円 35"/>
          <p:cNvSpPr/>
          <p:nvPr/>
        </p:nvSpPr>
        <p:spPr bwMode="auto">
          <a:xfrm>
            <a:off x="5580112" y="23488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9" name="円/楕円 58"/>
          <p:cNvSpPr/>
          <p:nvPr/>
        </p:nvSpPr>
        <p:spPr bwMode="auto">
          <a:xfrm>
            <a:off x="4932040" y="198884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0" name="円/楕円 59"/>
          <p:cNvSpPr/>
          <p:nvPr/>
        </p:nvSpPr>
        <p:spPr bwMode="auto">
          <a:xfrm>
            <a:off x="6516216" y="90872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1" name="円/楕円 60"/>
          <p:cNvSpPr/>
          <p:nvPr/>
        </p:nvSpPr>
        <p:spPr bwMode="auto">
          <a:xfrm>
            <a:off x="6588224" y="1340768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62" name="直線コネクタ 61"/>
          <p:cNvCxnSpPr>
            <a:stCxn id="32" idx="6"/>
          </p:cNvCxnSpPr>
          <p:nvPr/>
        </p:nvCxnSpPr>
        <p:spPr bwMode="auto">
          <a:xfrm>
            <a:off x="601216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3" name="直線コネクタ 62"/>
          <p:cNvCxnSpPr>
            <a:stCxn id="61" idx="2"/>
          </p:cNvCxnSpPr>
          <p:nvPr/>
        </p:nvCxnSpPr>
        <p:spPr bwMode="auto">
          <a:xfrm flipH="1">
            <a:off x="6012160" y="1484784"/>
            <a:ext cx="576064" cy="72008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4" name="直線コネクタ 63"/>
          <p:cNvCxnSpPr>
            <a:stCxn id="32" idx="3"/>
            <a:endCxn id="59" idx="0"/>
          </p:cNvCxnSpPr>
          <p:nvPr/>
        </p:nvCxnSpPr>
        <p:spPr bwMode="auto">
          <a:xfrm flipH="1" flipV="1">
            <a:off x="5076056" y="1988840"/>
            <a:ext cx="690253" cy="173843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" name="直線コネクタ 64"/>
          <p:cNvCxnSpPr>
            <a:stCxn id="60" idx="3"/>
          </p:cNvCxnSpPr>
          <p:nvPr/>
        </p:nvCxnSpPr>
        <p:spPr bwMode="auto">
          <a:xfrm flipH="1">
            <a:off x="6084168" y="1154571"/>
            <a:ext cx="474229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6" name="直線コネクタ 65"/>
          <p:cNvCxnSpPr>
            <a:stCxn id="29" idx="4"/>
            <a:endCxn id="32" idx="0"/>
          </p:cNvCxnSpPr>
          <p:nvPr/>
        </p:nvCxnSpPr>
        <p:spPr bwMode="auto">
          <a:xfrm>
            <a:off x="5796136" y="1556792"/>
            <a:ext cx="72008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67" name="円/楕円 66"/>
          <p:cNvSpPr/>
          <p:nvPr/>
        </p:nvSpPr>
        <p:spPr bwMode="auto">
          <a:xfrm>
            <a:off x="5508104" y="1052736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8" name="円/楕円 67"/>
          <p:cNvSpPr/>
          <p:nvPr/>
        </p:nvSpPr>
        <p:spPr bwMode="auto">
          <a:xfrm>
            <a:off x="7812360" y="1628800"/>
            <a:ext cx="1152128" cy="1008112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9" name="円/楕円 68"/>
          <p:cNvSpPr/>
          <p:nvPr/>
        </p:nvSpPr>
        <p:spPr bwMode="auto">
          <a:xfrm>
            <a:off x="4499992" y="1700808"/>
            <a:ext cx="936104" cy="720080"/>
          </a:xfrm>
          <a:prstGeom prst="ellipse">
            <a:avLst/>
          </a:prstGeom>
          <a:noFill/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0" name="直線コネクタ 69"/>
          <p:cNvCxnSpPr>
            <a:stCxn id="36" idx="2"/>
            <a:endCxn id="59" idx="6"/>
          </p:cNvCxnSpPr>
          <p:nvPr/>
        </p:nvCxnSpPr>
        <p:spPr bwMode="auto">
          <a:xfrm flipH="1" flipV="1">
            <a:off x="5220072" y="2132856"/>
            <a:ext cx="360040" cy="36004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1" name="直線コネクタ 70"/>
          <p:cNvCxnSpPr>
            <a:stCxn id="33" idx="6"/>
            <a:endCxn id="72" idx="2"/>
          </p:cNvCxnSpPr>
          <p:nvPr/>
        </p:nvCxnSpPr>
        <p:spPr bwMode="auto">
          <a:xfrm>
            <a:off x="673224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72" name="円/楕円 71"/>
          <p:cNvSpPr/>
          <p:nvPr/>
        </p:nvSpPr>
        <p:spPr bwMode="auto">
          <a:xfrm>
            <a:off x="716428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73" name="円/楕円 72"/>
          <p:cNvSpPr/>
          <p:nvPr/>
        </p:nvSpPr>
        <p:spPr bwMode="auto">
          <a:xfrm>
            <a:off x="7884368" y="1916832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4" name="直線コネクタ 73"/>
          <p:cNvCxnSpPr>
            <a:stCxn id="72" idx="6"/>
            <a:endCxn id="73" idx="2"/>
          </p:cNvCxnSpPr>
          <p:nvPr/>
        </p:nvCxnSpPr>
        <p:spPr bwMode="auto">
          <a:xfrm>
            <a:off x="7452320" y="2060848"/>
            <a:ext cx="432048" cy="0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75" name="円/楕円 74"/>
          <p:cNvSpPr/>
          <p:nvPr/>
        </p:nvSpPr>
        <p:spPr bwMode="auto">
          <a:xfrm>
            <a:off x="8172400" y="2348880"/>
            <a:ext cx="288032" cy="2880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cxnSp>
        <p:nvCxnSpPr>
          <p:cNvPr id="76" name="直線コネクタ 75"/>
          <p:cNvCxnSpPr>
            <a:stCxn id="73" idx="4"/>
            <a:endCxn id="75" idx="1"/>
          </p:cNvCxnSpPr>
          <p:nvPr/>
        </p:nvCxnSpPr>
        <p:spPr bwMode="auto">
          <a:xfrm>
            <a:off x="8028384" y="2204864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77" name="直線コネクタ 76"/>
          <p:cNvCxnSpPr>
            <a:stCxn id="73" idx="7"/>
          </p:cNvCxnSpPr>
          <p:nvPr/>
        </p:nvCxnSpPr>
        <p:spPr bwMode="auto">
          <a:xfrm flipV="1">
            <a:off x="8130219" y="1772816"/>
            <a:ext cx="186197" cy="186197"/>
          </a:xfrm>
          <a:prstGeom prst="line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Satisfying the Conditions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4" name="サブタイトル 43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712968" cy="2160240"/>
          </a:xfrm>
        </p:spPr>
        <p:txBody>
          <a:bodyPr/>
          <a:lstStyle/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not 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・・・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h-1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but not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en-US" altLang="ja-JP" sz="2400" dirty="0" smtClean="0">
                <a:solidFill>
                  <a:srgbClr val="000000"/>
                </a:solidFill>
              </a:rPr>
              <a:t>       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 (9|E|/10 – h-2)/2 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edges)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b="1" baseline="-25000" dirty="0" smtClean="0">
              <a:solidFill>
                <a:srgbClr val="0000FF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[h+1]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</a:rPr>
              <a:t>including all 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,…,e</a:t>
            </a:r>
            <a:r>
              <a:rPr lang="en-US" altLang="ja-JP" sz="2400" b="1" baseline="-25000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h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              </a:t>
            </a:r>
            <a:r>
              <a:rPr lang="en-US" altLang="ja-JP" sz="2400" dirty="0" smtClean="0">
                <a:solidFill>
                  <a:srgbClr val="000000"/>
                </a:solidFill>
              </a:rPr>
              <a:t>(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 8|E|/10 – h-2 </a:t>
            </a:r>
            <a:r>
              <a:rPr lang="en-US" altLang="ja-JP" sz="2400" dirty="0" smtClean="0">
                <a:solidFill>
                  <a:srgbClr val="000000"/>
                </a:solidFill>
              </a:rPr>
              <a:t> </a:t>
            </a:r>
            <a:r>
              <a:rPr lang="en-US" altLang="ja-JP" sz="2400" dirty="0" smtClean="0">
                <a:solidFill>
                  <a:srgbClr val="000000"/>
                </a:solidFill>
                <a:sym typeface="Wingdings" pitchFamily="2" charset="2"/>
              </a:rPr>
              <a:t>edges)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In the case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h &lt; |E|/10 </a:t>
            </a:r>
            <a:r>
              <a:rPr lang="en-US" altLang="ja-JP" sz="2400" dirty="0" smtClean="0">
                <a:solidFill>
                  <a:srgbClr val="000000"/>
                </a:solidFill>
              </a:rPr>
              <a:t>holds, the sum of the sizes (#edges)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rgbClr val="000000"/>
                </a:solidFill>
              </a:rPr>
              <a:t> of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[h]</a:t>
            </a:r>
            <a:r>
              <a:rPr lang="en-US" altLang="ja-JP" sz="2400" dirty="0" smtClean="0">
                <a:solidFill>
                  <a:srgbClr val="000000"/>
                </a:solidFill>
              </a:rPr>
              <a:t> and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[h+1]</a:t>
            </a:r>
            <a:r>
              <a:rPr lang="en-US" altLang="ja-JP" sz="2400" dirty="0" smtClean="0">
                <a:solidFill>
                  <a:srgbClr val="000000"/>
                </a:solidFill>
              </a:rPr>
              <a:t> is at least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   (9|E|/10 – h-2)/2   +  8|E|/10 – h-2 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≥   (8|E|/10 –2) /2     +    7|E|/10 -2 </a:t>
            </a:r>
            <a:endParaRPr lang="en-US" altLang="ja-JP" sz="2400" dirty="0" smtClean="0">
              <a:solidFill>
                <a:srgbClr val="000000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≥   4|E|/10 –1     +    7|E|/10 -2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=  11|E| / 10 -3        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 (2)</a:t>
            </a:r>
            <a:r>
              <a:rPr lang="en-US" altLang="ja-JP" sz="2400" dirty="0" smtClean="0">
                <a:solidFill>
                  <a:srgbClr val="000000"/>
                </a:solidFill>
              </a:rPr>
              <a:t> is satisfied!!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755576" y="6021288"/>
            <a:ext cx="7416824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ja-JP" dirty="0" smtClean="0">
                <a:solidFill>
                  <a:srgbClr val="000000"/>
                </a:solidFill>
                <a:sym typeface="Wingdings" pitchFamily="2" charset="2"/>
              </a:rPr>
              <a:t>Thus, an iteration </a:t>
            </a:r>
            <a:r>
              <a:rPr lang="en-US" altLang="ja-JP" b="1" dirty="0" smtClean="0">
                <a:solidFill>
                  <a:schemeClr val="accent2"/>
                </a:solidFill>
                <a:sym typeface="Wingdings" pitchFamily="2" charset="2"/>
              </a:rPr>
              <a:t>= O(1)</a:t>
            </a:r>
            <a:r>
              <a:rPr lang="en-US" altLang="ja-JP" dirty="0" smtClean="0">
                <a:solidFill>
                  <a:srgbClr val="000000"/>
                </a:solidFill>
                <a:sym typeface="Wingdings" pitchFamily="2" charset="2"/>
              </a:rPr>
              <a:t> time on average</a:t>
            </a:r>
            <a:endParaRPr lang="en-US" altLang="ja-JP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8136904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dirty="0" smtClean="0"/>
              <a:t>Mechanism of amortization</a:t>
            </a:r>
          </a:p>
          <a:p>
            <a:pPr eaLnBrk="1" hangingPunct="1">
              <a:buNone/>
            </a:pPr>
            <a:r>
              <a:rPr lang="en-US" altLang="ja-JP" sz="2400" dirty="0" smtClean="0"/>
              <a:t>    - enumeration algorithm spends much time on bottom level</a:t>
            </a:r>
          </a:p>
          <a:p>
            <a:pPr eaLnBrk="1" hangingPunct="1">
              <a:buNone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dirty="0" smtClean="0"/>
              <a:t>Basic (toy) case   (elimination ordering)</a:t>
            </a:r>
          </a:p>
          <a:p>
            <a:pPr eaLnBrk="1" hangingPunct="1"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    </a:t>
            </a:r>
            <a:r>
              <a:rPr lang="en-US" altLang="ja-JP" sz="2400" dirty="0" smtClean="0"/>
              <a:t>- even toy cases are interesting!</a:t>
            </a: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dirty="0" smtClean="0"/>
              <a:t>Local amortization (path enumeration)</a:t>
            </a:r>
          </a:p>
          <a:p>
            <a:pPr eaLnBrk="1" hangingPunct="1">
              <a:buNone/>
            </a:pPr>
            <a:r>
              <a:rPr lang="en-US" altLang="ja-JP" sz="2400" dirty="0" smtClean="0"/>
              <a:t>    - cost for a parent is assigned to children and grandchildren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sz="2400" dirty="0" smtClean="0"/>
              <a:t>Biased (general) case (matching enumeration)</a:t>
            </a:r>
          </a:p>
          <a:p>
            <a:pPr eaLnBrk="1" hangingPunct="1">
              <a:buNone/>
            </a:pPr>
            <a:r>
              <a:rPr lang="en-US" altLang="ja-JP" sz="2400" dirty="0" smtClean="0"/>
              <a:t>    - just modify the algorithm so that the conditions are satisfied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568952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Matching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Uno: Constant </a:t>
            </a:r>
            <a:r>
              <a:rPr lang="en-US" altLang="ja-JP" sz="2000" dirty="0"/>
              <a:t>Time Enumeration by Amortization. WADS 2015: </a:t>
            </a:r>
            <a:r>
              <a:rPr lang="en-US" altLang="ja-JP" sz="2000" dirty="0" smtClean="0"/>
              <a:t>593-605(2015)</a:t>
            </a:r>
            <a:endParaRPr lang="en-US" altLang="ja-JP" sz="2000" dirty="0"/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Uno: Algorithms for Enumerating All Perfect, Maximum and Maximal Matchings in Bipartite Graphs, ISAAC97, LNCS 1350, 92-101 (1997)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Uno, A Fast Algorithm for Enumerating Bipartite Perfect Matchings, ISAAC2001, LNCS 2223, 367-379 (2001)</a:t>
            </a:r>
            <a:endParaRPr lang="ja-JP" altLang="ja-JP" sz="20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  k-subtree </a:t>
            </a:r>
            <a:endParaRPr lang="it-IT" altLang="ja-JP" sz="2400" dirty="0" smtClean="0"/>
          </a:p>
          <a:p>
            <a:pPr eaLnBrk="1" hangingPunct="1">
              <a:buNone/>
              <a:defRPr/>
            </a:pPr>
            <a:r>
              <a:rPr lang="it-IT" altLang="ja-JP" sz="2000" dirty="0" smtClean="0"/>
              <a:t>R. Ferreira, R. Grossi, R. Rizzi, </a:t>
            </a:r>
            <a:r>
              <a:rPr lang="en-US" altLang="ja-JP" sz="2000" dirty="0" smtClean="0"/>
              <a:t>Output-Sensitive Listing of Bounded-Size Trees in Undirected Graphs, ESA2011, LNCS 6942, 275-286 (2011)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K. </a:t>
            </a:r>
            <a:r>
              <a:rPr lang="en-US" altLang="ja-JP" sz="2000" dirty="0" err="1" smtClean="0"/>
              <a:t>Wasa</a:t>
            </a:r>
            <a:r>
              <a:rPr lang="en-US" altLang="ja-JP" sz="2000" dirty="0" smtClean="0"/>
              <a:t>, Y. </a:t>
            </a:r>
            <a:r>
              <a:rPr lang="en-US" altLang="ja-JP" sz="2000" dirty="0" err="1" smtClean="0"/>
              <a:t>Kaneta</a:t>
            </a:r>
            <a:r>
              <a:rPr lang="en-US" altLang="ja-JP" sz="2000" dirty="0" smtClean="0"/>
              <a:t>, T. Uno, H. Arimura, Constant Time Enumeration of Bounded-Size Subtrees in Trees and Its Application, COCOON2012, LNCS 7434, 347-359 (2012)</a:t>
            </a:r>
          </a:p>
          <a:p>
            <a:pPr eaLnBrk="1" hangingPunct="1">
              <a:buNone/>
              <a:defRPr/>
            </a:pP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980728"/>
            <a:ext cx="8568952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Spanning Trees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H. N. </a:t>
            </a:r>
            <a:r>
              <a:rPr lang="en-US" altLang="ja-JP" sz="2000" dirty="0" err="1" smtClean="0"/>
              <a:t>Kapoor</a:t>
            </a:r>
            <a:r>
              <a:rPr lang="en-US" altLang="ja-JP" sz="2000" dirty="0" smtClean="0"/>
              <a:t> and H. </a:t>
            </a:r>
            <a:r>
              <a:rPr lang="en-US" altLang="ja-JP" sz="2000" dirty="0" err="1" smtClean="0"/>
              <a:t>Ramesh</a:t>
            </a:r>
            <a:r>
              <a:rPr lang="en-US" altLang="ja-JP" sz="2000" dirty="0" smtClean="0"/>
              <a:t>, Algorithms for Generating All Spanning Trees of Undirected, Directed and Weighted Graphs, LNCS 519, 461-472 (1992)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A. Shioura, A. Tamura and T. Uno, An Optimal Algorithm for Scanning All Spanning Trees of Undirected Graphs, SIAM J. Comp. 26, 678-692 (1997)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Uno, An Algorithm for Enumerating All Directed Spanning Trees in a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Directed Graph, ISAAC96, LNCS 1178, 166-173 (1996)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Uno, A New Approach for Speeding Up Enumeration Algorithms, ISAAC98, LNCS 1533, 287-296 (1998)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Uno, A New Approach for Speeding Up Enumeration Algorithms and Its Application for Matroid Bases, COCOON 99, LNCS 1627, 349-359 (1999)</a:t>
            </a:r>
          </a:p>
          <a:p>
            <a:pPr lvl="0" eaLnBrk="1" hangingPunct="1"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Elimination orderings 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L. </a:t>
            </a:r>
            <a:r>
              <a:rPr lang="en-US" altLang="ja-JP" sz="2000" dirty="0" err="1" smtClean="0"/>
              <a:t>Chandran</a:t>
            </a:r>
            <a:r>
              <a:rPr lang="en-US" altLang="ja-JP" sz="2000" dirty="0" smtClean="0"/>
              <a:t>, L. Ibarra, F. </a:t>
            </a:r>
            <a:r>
              <a:rPr lang="en-US" altLang="ja-JP" sz="2000" dirty="0" err="1" smtClean="0"/>
              <a:t>Ruskey</a:t>
            </a:r>
            <a:r>
              <a:rPr lang="en-US" altLang="ja-JP" sz="2000" dirty="0" smtClean="0"/>
              <a:t>, J. Sawada, Generating and characterizing the perfect elimination orderings of a </a:t>
            </a:r>
            <a:r>
              <a:rPr lang="en-US" altLang="ja-JP" sz="2000" dirty="0" err="1" smtClean="0"/>
              <a:t>chordal</a:t>
            </a:r>
            <a:r>
              <a:rPr lang="en-US" altLang="ja-JP" sz="2000" dirty="0" smtClean="0"/>
              <a:t> graph, TCS, 303-317 (2003)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Y. Matsui, T. Uno, On the Enumeration of Bipartite Minimum Edge Colorings, Graph Theory in Paris, Trends in Mathematics 2007, 271-285 (2007)</a:t>
            </a:r>
          </a:p>
          <a:p>
            <a:pPr eaLnBrk="1" hangingPunct="1">
              <a:buNone/>
              <a:defRPr/>
            </a:pPr>
            <a:endParaRPr lang="en-US" altLang="ja-JP" sz="2000" dirty="0" smtClean="0"/>
          </a:p>
          <a:p>
            <a:pPr eaLnBrk="1" hangingPunct="1">
              <a:buNone/>
              <a:defRPr/>
            </a:pPr>
            <a:endParaRPr lang="en-US" altLang="ja-JP" sz="2000" dirty="0" smtClean="0"/>
          </a:p>
          <a:p>
            <a:pPr eaLnBrk="1" hangingPunct="1">
              <a:buNone/>
              <a:defRPr/>
            </a:pPr>
            <a:endParaRPr lang="ja-JP" altLang="ja-JP" sz="2000" dirty="0" smtClean="0"/>
          </a:p>
          <a:p>
            <a:pPr eaLnBrk="1" hangingPunct="1">
              <a:buNone/>
              <a:defRPr/>
            </a:pPr>
            <a:endParaRPr lang="ja-JP" altLang="ja-JP" sz="2000" dirty="0" smtClean="0"/>
          </a:p>
          <a:p>
            <a:pPr eaLnBrk="1" hangingPunct="1">
              <a:buNone/>
              <a:defRPr/>
            </a:pPr>
            <a:endParaRPr lang="ja-JP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340768"/>
            <a:ext cx="9144000" cy="216024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1" lang="en-US" altLang="ja-JP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Exercise 5</a:t>
            </a:r>
          </a:p>
          <a:p>
            <a:pPr lvl="0" algn="ctr">
              <a:defRPr/>
            </a:pPr>
            <a:endParaRPr kumimoji="1" lang="en-US" altLang="ja-JP" sz="4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284663" y="4076700"/>
            <a:ext cx="4319587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Bounded Depth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39825"/>
            <a:ext cx="8642350" cy="26495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We now know that the height of recursion tree is at most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H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Can we do something?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400" dirty="0" smtClean="0">
                <a:solidFill>
                  <a:schemeClr val="accent2"/>
                </a:solidFill>
                <a:latin typeface="+mj-ea"/>
                <a:ea typeface="+mj-ea"/>
              </a:rPr>
              <a:t>YES!</a:t>
            </a:r>
            <a:r>
              <a:rPr lang="en-US" altLang="ja-JP" sz="24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[</a:t>
            </a:r>
            <a:r>
              <a:rPr lang="en-US" altLang="ja-JP" sz="2400" b="1" dirty="0" smtClean="0"/>
              <a:t>#iterations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]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</a:t>
            </a: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[</a:t>
            </a:r>
            <a:r>
              <a:rPr lang="en-US" altLang="ja-JP" sz="2400" b="1" dirty="0" smtClean="0"/>
              <a:t>#solutions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] ×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[</a:t>
            </a:r>
            <a:r>
              <a:rPr lang="en-US" altLang="ja-JP" sz="2400" dirty="0" smtClean="0"/>
              <a:t>height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]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</a:t>
            </a:r>
            <a:r>
              <a:rPr lang="en-US" altLang="ja-JP" sz="2400" b="1" u="sng" dirty="0" smtClean="0"/>
              <a:t>“</a:t>
            </a:r>
            <a:r>
              <a:rPr lang="en-US" altLang="ja-JP" sz="2400" b="1" u="sng" dirty="0" smtClean="0">
                <a:solidFill>
                  <a:schemeClr val="accent2"/>
                </a:solidFill>
              </a:rPr>
              <a:t>O(X</a:t>
            </a:r>
            <a:r>
              <a:rPr lang="ja-JP" altLang="en-US" sz="2400" b="1" u="sng" dirty="0" smtClean="0">
                <a:solidFill>
                  <a:schemeClr val="accent2"/>
                </a:solidFill>
              </a:rPr>
              <a:t>・</a:t>
            </a:r>
            <a:r>
              <a:rPr lang="en-US" altLang="ja-JP" sz="2400" b="1" u="sng" dirty="0" smtClean="0">
                <a:solidFill>
                  <a:schemeClr val="accent2"/>
                </a:solidFill>
              </a:rPr>
              <a:t>H) </a:t>
            </a:r>
            <a:r>
              <a:rPr lang="en-US" altLang="ja-JP" sz="2400" b="1" u="sng" dirty="0" smtClean="0"/>
              <a:t>time for each solution” </a:t>
            </a:r>
            <a:r>
              <a:rPr lang="en-US" altLang="ja-JP" sz="2400" dirty="0" smtClean="0"/>
              <a:t>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5938838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167438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091238" y="436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319838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396038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5557838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5938838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6777038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6777038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69294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3866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319838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319838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2436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66246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015038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5634038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59388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55578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329238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4872038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2530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4795838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5862638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319838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243638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6700838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5481638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5938838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5849938" y="5516563"/>
            <a:ext cx="642937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7203" name="円形吹き出し 36"/>
          <p:cNvSpPr>
            <a:spLocks noChangeArrowheads="1"/>
          </p:cNvSpPr>
          <p:nvPr/>
        </p:nvSpPr>
        <p:spPr bwMode="auto">
          <a:xfrm>
            <a:off x="4500563" y="4076700"/>
            <a:ext cx="935037" cy="720725"/>
          </a:xfrm>
          <a:prstGeom prst="wedgeEllipseCallout">
            <a:avLst>
              <a:gd name="adj1" fmla="val 97977"/>
              <a:gd name="adj2" fmla="val 3903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7204" name="円形吹き出し 37"/>
          <p:cNvSpPr>
            <a:spLocks noChangeArrowheads="1"/>
          </p:cNvSpPr>
          <p:nvPr/>
        </p:nvSpPr>
        <p:spPr bwMode="auto">
          <a:xfrm>
            <a:off x="3995738" y="4705350"/>
            <a:ext cx="936625" cy="720725"/>
          </a:xfrm>
          <a:prstGeom prst="wedgeEllipseCallout">
            <a:avLst>
              <a:gd name="adj1" fmla="val 112000"/>
              <a:gd name="adj2" fmla="val 3745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7205" name="円/楕円 39"/>
          <p:cNvSpPr>
            <a:spLocks noChangeArrowheads="1"/>
          </p:cNvSpPr>
          <p:nvPr/>
        </p:nvSpPr>
        <p:spPr bwMode="auto">
          <a:xfrm>
            <a:off x="451485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06" name="円/楕円 40"/>
          <p:cNvSpPr>
            <a:spLocks noChangeArrowheads="1"/>
          </p:cNvSpPr>
          <p:nvPr/>
        </p:nvSpPr>
        <p:spPr bwMode="auto">
          <a:xfrm>
            <a:off x="480377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07" name="円/楕円 41"/>
          <p:cNvSpPr>
            <a:spLocks noChangeArrowheads="1"/>
          </p:cNvSpPr>
          <p:nvPr/>
        </p:nvSpPr>
        <p:spPr bwMode="auto">
          <a:xfrm>
            <a:off x="5091113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08" name="円/楕円 42"/>
          <p:cNvSpPr>
            <a:spLocks noChangeArrowheads="1"/>
          </p:cNvSpPr>
          <p:nvPr/>
        </p:nvSpPr>
        <p:spPr bwMode="auto">
          <a:xfrm>
            <a:off x="538003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09" name="円/楕円 43"/>
          <p:cNvSpPr>
            <a:spLocks noChangeArrowheads="1"/>
          </p:cNvSpPr>
          <p:nvPr/>
        </p:nvSpPr>
        <p:spPr bwMode="auto">
          <a:xfrm>
            <a:off x="566737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0" name="円/楕円 44"/>
          <p:cNvSpPr>
            <a:spLocks noChangeArrowheads="1"/>
          </p:cNvSpPr>
          <p:nvPr/>
        </p:nvSpPr>
        <p:spPr bwMode="auto">
          <a:xfrm>
            <a:off x="595630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1" name="円/楕円 45"/>
          <p:cNvSpPr>
            <a:spLocks noChangeArrowheads="1"/>
          </p:cNvSpPr>
          <p:nvPr/>
        </p:nvSpPr>
        <p:spPr bwMode="auto">
          <a:xfrm>
            <a:off x="624363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2" name="円/楕円 46"/>
          <p:cNvSpPr>
            <a:spLocks noChangeArrowheads="1"/>
          </p:cNvSpPr>
          <p:nvPr/>
        </p:nvSpPr>
        <p:spPr bwMode="auto">
          <a:xfrm>
            <a:off x="653097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3" name="円/楕円 47"/>
          <p:cNvSpPr>
            <a:spLocks noChangeArrowheads="1"/>
          </p:cNvSpPr>
          <p:nvPr/>
        </p:nvSpPr>
        <p:spPr bwMode="auto">
          <a:xfrm>
            <a:off x="681990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4" name="円/楕円 48"/>
          <p:cNvSpPr>
            <a:spLocks noChangeArrowheads="1"/>
          </p:cNvSpPr>
          <p:nvPr/>
        </p:nvSpPr>
        <p:spPr bwMode="auto">
          <a:xfrm>
            <a:off x="710723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215" name="円/楕円 49"/>
          <p:cNvSpPr>
            <a:spLocks noChangeArrowheads="1"/>
          </p:cNvSpPr>
          <p:nvPr/>
        </p:nvSpPr>
        <p:spPr bwMode="auto">
          <a:xfrm>
            <a:off x="7396163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749617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72231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693420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664686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635793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607060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578326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549433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520700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491807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463073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3" name="上下矢印 62"/>
          <p:cNvSpPr>
            <a:spLocks noChangeArrowheads="1"/>
          </p:cNvSpPr>
          <p:nvPr/>
        </p:nvSpPr>
        <p:spPr bwMode="auto">
          <a:xfrm>
            <a:off x="7740650" y="4221163"/>
            <a:ext cx="360363" cy="2016125"/>
          </a:xfrm>
          <a:prstGeom prst="upDownArrow">
            <a:avLst>
              <a:gd name="adj1" fmla="val 25815"/>
              <a:gd name="adj2" fmla="val 70089"/>
            </a:avLst>
          </a:prstGeom>
          <a:solidFill>
            <a:srgbClr val="FFC000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76" name="角丸四角形吹き出し 75"/>
          <p:cNvSpPr>
            <a:spLocks noChangeArrowheads="1"/>
          </p:cNvSpPr>
          <p:nvPr/>
        </p:nvSpPr>
        <p:spPr bwMode="auto">
          <a:xfrm>
            <a:off x="8101013" y="4652963"/>
            <a:ext cx="792162" cy="504825"/>
          </a:xfrm>
          <a:prstGeom prst="wedgeRoundRectCallout">
            <a:avLst>
              <a:gd name="adj1" fmla="val -61148"/>
              <a:gd name="adj2" fmla="val 80417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3600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O(H)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7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Elimination Ordering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136904" cy="5688632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-1.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/>
              <a:t>For given a point set in a plane, consider an elimination ordering obtained by iteratively removing the points in its convex hull. Construct an enumeration algorithm for this elimination ordering that runs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 for each solution.</a:t>
            </a:r>
          </a:p>
          <a:p>
            <a:pPr eaLnBrk="1" hangingPunct="1"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-2.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/>
              <a:t>A regular bipartite graph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G=(V,E)</a:t>
            </a:r>
            <a:r>
              <a:rPr lang="en-US" altLang="ja-JP" sz="2400" dirty="0" smtClean="0"/>
              <a:t> of degree </a:t>
            </a:r>
            <a:r>
              <a:rPr lang="el-GR" altLang="ja-JP" sz="2400" b="1" dirty="0" smtClean="0">
                <a:solidFill>
                  <a:schemeClr val="accent2"/>
                </a:solidFill>
              </a:rPr>
              <a:t>Δ </a:t>
            </a:r>
            <a:r>
              <a:rPr lang="en-US" altLang="ja-JP" sz="2400" dirty="0" smtClean="0"/>
              <a:t>always has an edge colorings of </a:t>
            </a:r>
            <a:r>
              <a:rPr lang="el-GR" altLang="ja-JP" sz="2400" b="1" dirty="0" smtClean="0">
                <a:solidFill>
                  <a:schemeClr val="accent2"/>
                </a:solidFill>
              </a:rPr>
              <a:t>Δ</a:t>
            </a:r>
            <a:r>
              <a:rPr lang="en-US" altLang="ja-JP" sz="2400" dirty="0" smtClean="0"/>
              <a:t> colors. Construct an algorithm for enumerating such edge colorings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G</a:t>
            </a:r>
            <a:r>
              <a:rPr lang="en-US" altLang="ja-JP" sz="2400" dirty="0" smtClean="0"/>
              <a:t>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O(|V|)</a:t>
            </a:r>
            <a:r>
              <a:rPr lang="en-US" altLang="ja-JP" sz="2400" dirty="0" smtClean="0"/>
              <a:t> time for each.</a:t>
            </a:r>
          </a:p>
          <a:p>
            <a:pPr eaLnBrk="1" hangingPunct="1"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5-3.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/>
              <a:t>For given a digraph (acyclic directed graph </a:t>
            </a:r>
            <a:r>
              <a:rPr lang="en-US" altLang="ja-JP" sz="2400" b="1" dirty="0">
                <a:solidFill>
                  <a:schemeClr val="accent2"/>
                </a:solidFill>
              </a:rPr>
              <a:t>G</a:t>
            </a:r>
            <a:r>
              <a:rPr lang="en-US" altLang="ja-JP" sz="2400" dirty="0"/>
              <a:t>), topological ordering is an ordering of vertices such that each arc satisfies that its head precedes its tail, in the ordering.</a:t>
            </a:r>
          </a:p>
          <a:p>
            <a:pPr eaLnBrk="1" hangingPunct="1">
              <a:buNone/>
            </a:pPr>
            <a:r>
              <a:rPr lang="en-US" altLang="ja-JP" sz="2400" dirty="0"/>
              <a:t>   Construct an algorithm for enumerating topological ordering in </a:t>
            </a:r>
          </a:p>
          <a:p>
            <a:pPr eaLnBrk="1" hangingPunct="1">
              <a:buNone/>
            </a:pP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O(1)</a:t>
            </a:r>
            <a:r>
              <a:rPr lang="en-US" altLang="ja-JP" sz="2400" dirty="0"/>
              <a:t> time for each. If it is difficult, explain why it is difficult.</a:t>
            </a:r>
          </a:p>
          <a:p>
            <a:pPr eaLnBrk="1" hangingPunct="1"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Elimination Ordering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8136904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5-4.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/>
              <a:t>A graph is </a:t>
            </a:r>
            <a:r>
              <a:rPr lang="en-US" altLang="ja-JP" sz="2400" dirty="0" err="1" smtClean="0"/>
              <a:t>chordal</a:t>
            </a:r>
            <a:r>
              <a:rPr lang="en-US" altLang="ja-JP" sz="2400" dirty="0" smtClean="0"/>
              <a:t> if it has no </a:t>
            </a:r>
            <a:r>
              <a:rPr lang="en-US" altLang="ja-JP" sz="2400" dirty="0" err="1" smtClean="0"/>
              <a:t>chordless</a:t>
            </a:r>
            <a:r>
              <a:rPr lang="en-US" altLang="ja-JP" sz="2400" dirty="0" smtClean="0"/>
              <a:t> cycle of length greater than 3, equivalently, if it has a clique tree. The vertices of a clique tree are maximal cliques of G, and if clique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/>
              <a:t> is in the path between cliques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</a:t>
            </a:r>
            <a:r>
              <a:rPr lang="en-US" altLang="ja-JP" sz="2400" dirty="0" smtClean="0"/>
              <a:t>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∩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 </a:t>
            </a:r>
            <a:r>
              <a:rPr lang="en-US" altLang="ja-JP" sz="2400" dirty="0" smtClean="0"/>
              <a:t>is included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/>
              <a:t>. </a:t>
            </a:r>
          </a:p>
          <a:p>
            <a:pPr eaLnBrk="1" hangingPunct="1">
              <a:buNone/>
            </a:pPr>
            <a:r>
              <a:rPr lang="en-US" altLang="ja-JP" sz="2400" dirty="0" smtClean="0"/>
              <a:t>   A </a:t>
            </a:r>
            <a:r>
              <a:rPr lang="en-US" altLang="ja-JP" sz="2400" dirty="0" err="1" smtClean="0"/>
              <a:t>chordal</a:t>
            </a:r>
            <a:r>
              <a:rPr lang="en-US" altLang="ja-JP" sz="2400" dirty="0" smtClean="0"/>
              <a:t> graph always has a </a:t>
            </a:r>
            <a:r>
              <a:rPr lang="en-US" altLang="ja-JP" sz="2400" dirty="0" err="1" smtClean="0"/>
              <a:t>simplicial</a:t>
            </a:r>
            <a:r>
              <a:rPr lang="en-US" altLang="ja-JP" sz="2400" dirty="0" smtClean="0"/>
              <a:t> vertex, whose neighbors compose a clique. A perfect elimination ordering is obtained by iteratively removing </a:t>
            </a:r>
            <a:r>
              <a:rPr lang="en-US" altLang="ja-JP" sz="2400" dirty="0" err="1" smtClean="0"/>
              <a:t>simplicial</a:t>
            </a:r>
            <a:r>
              <a:rPr lang="en-US" altLang="ja-JP" sz="2400" dirty="0" smtClean="0"/>
              <a:t> vertices.</a:t>
            </a:r>
          </a:p>
          <a:p>
            <a:pPr eaLnBrk="1" hangingPunct="1">
              <a:buNone/>
            </a:pPr>
            <a:r>
              <a:rPr lang="en-US" altLang="ja-JP" sz="2400" dirty="0" smtClean="0"/>
              <a:t>   Construct an algorithm for enumerating perfect elimination ordering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 for each.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8136904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-5.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Construct an algorithm for enumerating vertex subsets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in the given graph such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induces a connected graph (induced graph is a subgraph of vertices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and edges connecting two vertices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)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-6.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A path is </a:t>
            </a:r>
            <a:r>
              <a:rPr lang="en-US" altLang="ja-JP" sz="2400" dirty="0" err="1" smtClean="0">
                <a:sym typeface="Wingdings" pitchFamily="2" charset="2"/>
              </a:rPr>
              <a:t>chordless</a:t>
            </a:r>
            <a:r>
              <a:rPr lang="en-US" altLang="ja-JP" sz="2400" dirty="0" smtClean="0">
                <a:sym typeface="Wingdings" pitchFamily="2" charset="2"/>
              </a:rPr>
              <a:t> if no edge not included in the path connects two vertices of the path. Construct an algorithm for enumerating </a:t>
            </a:r>
            <a:r>
              <a:rPr lang="en-US" altLang="ja-JP" sz="2400" dirty="0" err="1" smtClean="0">
                <a:sym typeface="Wingdings" pitchFamily="2" charset="2"/>
              </a:rPr>
              <a:t>chordless</a:t>
            </a:r>
            <a:r>
              <a:rPr lang="en-US" altLang="ja-JP" sz="2400" dirty="0" smtClean="0">
                <a:sym typeface="Wingdings" pitchFamily="2" charset="2"/>
              </a:rPr>
              <a:t> paths in a given graph, such that one of their ends are a given specified vertex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s</a:t>
            </a:r>
            <a:r>
              <a:rPr lang="en-US" altLang="ja-JP" sz="2400" dirty="0" smtClean="0">
                <a:sym typeface="Wingdings" pitchFamily="2" charset="2"/>
              </a:rPr>
              <a:t>, whose amortized time complexity is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O(1)</a:t>
            </a:r>
          </a:p>
          <a:p>
            <a:pPr eaLnBrk="1" hangingPunct="1">
              <a:buNone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352928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-7.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Construct an algorithm for enumerating spanning trees of a given graph,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 for each.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-8.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Construct an algorithm for the following problem with time complexity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 for each.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dirty="0" smtClean="0"/>
              <a:t>For given a point set in a plane, enumerate all convex polygons obtained by connecting the points.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5</a:t>
            </a: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-9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A </a:t>
            </a:r>
            <a:r>
              <a:rPr lang="en-US" altLang="ja-JP" sz="2400" dirty="0" err="1" smtClean="0">
                <a:sym typeface="Wingdings" pitchFamily="2" charset="2"/>
              </a:rPr>
              <a:t>zig-zag</a:t>
            </a:r>
            <a:r>
              <a:rPr lang="en-US" altLang="ja-JP" sz="2400" dirty="0" smtClean="0">
                <a:sym typeface="Wingdings" pitchFamily="2" charset="2"/>
              </a:rPr>
              <a:t> sequence of a string of numbers is a subsequence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>
                <a:sym typeface="Wingdings" pitchFamily="2" charset="2"/>
              </a:rPr>
              <a:t>so that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3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4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 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5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…</a:t>
            </a:r>
            <a:r>
              <a:rPr lang="en-US" altLang="ja-JP" sz="2400" dirty="0" smtClean="0"/>
              <a:t>holds. Construct an algorithm for their enumeration running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O(1)</a:t>
            </a:r>
            <a:r>
              <a:rPr lang="en-US" altLang="ja-JP" sz="2400" dirty="0" smtClean="0"/>
              <a:t> time for each.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4284663" y="4076700"/>
            <a:ext cx="4319587" cy="2592388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 least Two Children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2350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Instead of the height, we now know that each non-leaf iteration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has at least two children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Can we do something?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400" dirty="0" smtClean="0">
                <a:solidFill>
                  <a:schemeClr val="accent2"/>
                </a:solidFill>
                <a:latin typeface="+mj-ea"/>
                <a:ea typeface="+mj-ea"/>
              </a:rPr>
              <a:t>YES!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[</a:t>
            </a:r>
            <a:r>
              <a:rPr lang="en-US" altLang="ja-JP" sz="2400" b="1" dirty="0" smtClean="0"/>
              <a:t>#iterations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]</a:t>
            </a: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</a:t>
            </a: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 ×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[</a:t>
            </a:r>
            <a:r>
              <a:rPr lang="en-US" altLang="ja-JP" sz="2400" b="1" dirty="0" smtClean="0"/>
              <a:t>#solutions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] 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    </a:t>
            </a:r>
            <a:r>
              <a:rPr lang="en-US" altLang="ja-JP" sz="2400" b="1" u="sng" dirty="0" smtClean="0"/>
              <a:t>“</a:t>
            </a:r>
            <a:r>
              <a:rPr lang="en-US" altLang="ja-JP" sz="2400" b="1" u="sng" dirty="0" smtClean="0">
                <a:solidFill>
                  <a:schemeClr val="accent2"/>
                </a:solidFill>
              </a:rPr>
              <a:t>O(X) </a:t>
            </a:r>
            <a:r>
              <a:rPr lang="en-US" altLang="ja-JP" sz="2400" b="1" u="sng" dirty="0" smtClean="0"/>
              <a:t>time for each solution” </a:t>
            </a:r>
            <a:r>
              <a:rPr lang="en-US" altLang="ja-JP" sz="2400" dirty="0" smtClean="0"/>
              <a:t>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284913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513513" y="444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437313" y="436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665913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742113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5903913" y="47466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284913" y="47466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123113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123113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2755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77327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665913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6665913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5897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69707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361113" y="50514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5980113" y="50514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2849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59039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5675313" y="50514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218113" y="50514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5991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141913" y="5280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208713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6665913" y="467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5897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0469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58277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284913" y="49752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194425" y="5516563"/>
            <a:ext cx="644525" cy="4651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8227" name="円形吹き出し 36"/>
          <p:cNvSpPr>
            <a:spLocks noChangeArrowheads="1"/>
          </p:cNvSpPr>
          <p:nvPr/>
        </p:nvSpPr>
        <p:spPr bwMode="auto">
          <a:xfrm>
            <a:off x="5148263" y="3716338"/>
            <a:ext cx="936625" cy="720725"/>
          </a:xfrm>
          <a:prstGeom prst="wedgeEllipseCallout">
            <a:avLst>
              <a:gd name="adj1" fmla="val 97977"/>
              <a:gd name="adj2" fmla="val 3903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O(X)</a:t>
            </a:r>
            <a:endParaRPr lang="ja-JP" altLang="en-US"/>
          </a:p>
        </p:txBody>
      </p:sp>
      <p:sp>
        <p:nvSpPr>
          <p:cNvPr id="38" name="角丸四角形吹き出し 37"/>
          <p:cNvSpPr>
            <a:spLocks noChangeArrowheads="1"/>
          </p:cNvSpPr>
          <p:nvPr/>
        </p:nvSpPr>
        <p:spPr bwMode="auto">
          <a:xfrm>
            <a:off x="7235825" y="4076700"/>
            <a:ext cx="592138" cy="557213"/>
          </a:xfrm>
          <a:prstGeom prst="wedgeRoundRectCallout">
            <a:avLst>
              <a:gd name="adj1" fmla="val -121449"/>
              <a:gd name="adj2" fmla="val 5988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two</a:t>
            </a:r>
            <a:endParaRPr lang="ja-JP" altLang="en-US"/>
          </a:p>
        </p:txBody>
      </p:sp>
      <p:sp>
        <p:nvSpPr>
          <p:cNvPr id="8229" name="円/楕円 39"/>
          <p:cNvSpPr>
            <a:spLocks noChangeArrowheads="1"/>
          </p:cNvSpPr>
          <p:nvPr/>
        </p:nvSpPr>
        <p:spPr bwMode="auto">
          <a:xfrm>
            <a:off x="4859338" y="6021388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0" name="円/楕円 40"/>
          <p:cNvSpPr>
            <a:spLocks noChangeArrowheads="1"/>
          </p:cNvSpPr>
          <p:nvPr/>
        </p:nvSpPr>
        <p:spPr bwMode="auto">
          <a:xfrm>
            <a:off x="5148263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1" name="円/楕円 41"/>
          <p:cNvSpPr>
            <a:spLocks noChangeArrowheads="1"/>
          </p:cNvSpPr>
          <p:nvPr/>
        </p:nvSpPr>
        <p:spPr bwMode="auto">
          <a:xfrm>
            <a:off x="543560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2" name="円/楕円 42"/>
          <p:cNvSpPr>
            <a:spLocks noChangeArrowheads="1"/>
          </p:cNvSpPr>
          <p:nvPr/>
        </p:nvSpPr>
        <p:spPr bwMode="auto">
          <a:xfrm>
            <a:off x="572452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3" name="円/楕円 43"/>
          <p:cNvSpPr>
            <a:spLocks noChangeArrowheads="1"/>
          </p:cNvSpPr>
          <p:nvPr/>
        </p:nvSpPr>
        <p:spPr bwMode="auto">
          <a:xfrm>
            <a:off x="6011863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4" name="円/楕円 44"/>
          <p:cNvSpPr>
            <a:spLocks noChangeArrowheads="1"/>
          </p:cNvSpPr>
          <p:nvPr/>
        </p:nvSpPr>
        <p:spPr bwMode="auto">
          <a:xfrm>
            <a:off x="630078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5" name="円/楕円 45"/>
          <p:cNvSpPr>
            <a:spLocks noChangeArrowheads="1"/>
          </p:cNvSpPr>
          <p:nvPr/>
        </p:nvSpPr>
        <p:spPr bwMode="auto">
          <a:xfrm>
            <a:off x="658812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6" name="円/楕円 46"/>
          <p:cNvSpPr>
            <a:spLocks noChangeArrowheads="1"/>
          </p:cNvSpPr>
          <p:nvPr/>
        </p:nvSpPr>
        <p:spPr bwMode="auto">
          <a:xfrm>
            <a:off x="6875463" y="6021388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7" name="円/楕円 47"/>
          <p:cNvSpPr>
            <a:spLocks noChangeArrowheads="1"/>
          </p:cNvSpPr>
          <p:nvPr/>
        </p:nvSpPr>
        <p:spPr bwMode="auto">
          <a:xfrm>
            <a:off x="7164388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8" name="円/楕円 48"/>
          <p:cNvSpPr>
            <a:spLocks noChangeArrowheads="1"/>
          </p:cNvSpPr>
          <p:nvPr/>
        </p:nvSpPr>
        <p:spPr bwMode="auto">
          <a:xfrm>
            <a:off x="7451725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8239" name="円/楕円 49"/>
          <p:cNvSpPr>
            <a:spLocks noChangeArrowheads="1"/>
          </p:cNvSpPr>
          <p:nvPr/>
        </p:nvSpPr>
        <p:spPr bwMode="auto">
          <a:xfrm>
            <a:off x="7740650" y="60213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784066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5" name="Line 16"/>
          <p:cNvSpPr>
            <a:spLocks noChangeShapeType="1"/>
          </p:cNvSpPr>
          <p:nvPr/>
        </p:nvSpPr>
        <p:spPr bwMode="auto">
          <a:xfrm flipH="1">
            <a:off x="756761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6" name="Line 16"/>
          <p:cNvSpPr>
            <a:spLocks noChangeShapeType="1"/>
          </p:cNvSpPr>
          <p:nvPr/>
        </p:nvSpPr>
        <p:spPr bwMode="auto">
          <a:xfrm flipH="1">
            <a:off x="727868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 flipH="1">
            <a:off x="699135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H="1">
            <a:off x="67024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9" name="Line 16"/>
          <p:cNvSpPr>
            <a:spLocks noChangeShapeType="1"/>
          </p:cNvSpPr>
          <p:nvPr/>
        </p:nvSpPr>
        <p:spPr bwMode="auto">
          <a:xfrm flipH="1">
            <a:off x="641508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6127750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1" name="Line 16"/>
          <p:cNvSpPr>
            <a:spLocks noChangeShapeType="1"/>
          </p:cNvSpPr>
          <p:nvPr/>
        </p:nvSpPr>
        <p:spPr bwMode="auto">
          <a:xfrm flipH="1">
            <a:off x="58388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2" name="Line 16"/>
          <p:cNvSpPr>
            <a:spLocks noChangeShapeType="1"/>
          </p:cNvSpPr>
          <p:nvPr/>
        </p:nvSpPr>
        <p:spPr bwMode="auto">
          <a:xfrm flipH="1">
            <a:off x="5551488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H="1">
            <a:off x="5262563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4975225" y="5805488"/>
            <a:ext cx="0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61" name="角丸四角形吹き出し 60"/>
          <p:cNvSpPr>
            <a:spLocks noChangeArrowheads="1"/>
          </p:cNvSpPr>
          <p:nvPr/>
        </p:nvSpPr>
        <p:spPr bwMode="auto">
          <a:xfrm>
            <a:off x="7092950" y="4724400"/>
            <a:ext cx="590550" cy="557213"/>
          </a:xfrm>
          <a:prstGeom prst="wedgeRoundRectCallout">
            <a:avLst>
              <a:gd name="adj1" fmla="val -121449"/>
              <a:gd name="adj2" fmla="val 5988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two</a:t>
            </a:r>
            <a:endParaRPr lang="ja-JP" altLang="en-US"/>
          </a:p>
        </p:txBody>
      </p:sp>
      <p:sp>
        <p:nvSpPr>
          <p:cNvPr id="62" name="角丸四角形吹き出し 61"/>
          <p:cNvSpPr>
            <a:spLocks noChangeArrowheads="1"/>
          </p:cNvSpPr>
          <p:nvPr/>
        </p:nvSpPr>
        <p:spPr bwMode="auto">
          <a:xfrm>
            <a:off x="7956550" y="4652963"/>
            <a:ext cx="590550" cy="557212"/>
          </a:xfrm>
          <a:prstGeom prst="wedgeRoundRectCallout">
            <a:avLst>
              <a:gd name="adj1" fmla="val -69912"/>
              <a:gd name="adj2" fmla="val 5988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two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61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雲形吹き出し 35"/>
          <p:cNvSpPr/>
          <p:nvPr/>
        </p:nvSpPr>
        <p:spPr bwMode="auto">
          <a:xfrm>
            <a:off x="5076825" y="5084763"/>
            <a:ext cx="3671888" cy="1657350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Good Three Cases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4681538" cy="2951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These three cases are typical in which we can bound the time complexity efficiently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In each case, the time complexity for an iteration depends on maximum computation time on an iteration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en-US" altLang="ja-JP" sz="2400" dirty="0" smtClean="0"/>
              <a:t>If we want to do better,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we have to use amortized analysis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(average computation time of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an iteration)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643688" y="51609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6872288" y="51609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6796088" y="50847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7024688" y="546576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7100888" y="54657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H="1">
            <a:off x="6262688" y="54657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643688" y="546576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7481888" y="57705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7481888" y="577056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" name="Oval 17"/>
          <p:cNvSpPr>
            <a:spLocks noChangeArrowheads="1"/>
          </p:cNvSpPr>
          <p:nvPr/>
        </p:nvSpPr>
        <p:spPr bwMode="auto">
          <a:xfrm>
            <a:off x="76342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" name="Oval 18"/>
          <p:cNvSpPr>
            <a:spLocks noChangeArrowheads="1"/>
          </p:cNvSpPr>
          <p:nvPr/>
        </p:nvSpPr>
        <p:spPr bwMode="auto">
          <a:xfrm>
            <a:off x="80914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7024688" y="577056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7024688" y="57705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69484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Oval 22"/>
          <p:cNvSpPr>
            <a:spLocks noChangeArrowheads="1"/>
          </p:cNvSpPr>
          <p:nvPr/>
        </p:nvSpPr>
        <p:spPr bwMode="auto">
          <a:xfrm>
            <a:off x="73294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6719888" y="577056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6338888" y="57705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3" name="Oval 25"/>
          <p:cNvSpPr>
            <a:spLocks noChangeArrowheads="1"/>
          </p:cNvSpPr>
          <p:nvPr/>
        </p:nvSpPr>
        <p:spPr bwMode="auto">
          <a:xfrm flipH="1">
            <a:off x="66436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4" name="Oval 26"/>
          <p:cNvSpPr>
            <a:spLocks noChangeArrowheads="1"/>
          </p:cNvSpPr>
          <p:nvPr/>
        </p:nvSpPr>
        <p:spPr bwMode="auto">
          <a:xfrm flipH="1">
            <a:off x="62626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6034088" y="57705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5576888" y="577056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7" name="Oval 29"/>
          <p:cNvSpPr>
            <a:spLocks noChangeArrowheads="1"/>
          </p:cNvSpPr>
          <p:nvPr/>
        </p:nvSpPr>
        <p:spPr bwMode="auto">
          <a:xfrm flipH="1">
            <a:off x="59578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 flipH="1">
            <a:off x="5500688" y="59991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6567488" y="53895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7024688" y="53895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1" name="Oval 33"/>
          <p:cNvSpPr>
            <a:spLocks noChangeArrowheads="1"/>
          </p:cNvSpPr>
          <p:nvPr/>
        </p:nvSpPr>
        <p:spPr bwMode="auto">
          <a:xfrm>
            <a:off x="6948488" y="56943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2" name="Oval 34"/>
          <p:cNvSpPr>
            <a:spLocks noChangeArrowheads="1"/>
          </p:cNvSpPr>
          <p:nvPr/>
        </p:nvSpPr>
        <p:spPr bwMode="auto">
          <a:xfrm>
            <a:off x="7405688" y="56943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3" name="Oval 35"/>
          <p:cNvSpPr>
            <a:spLocks noChangeArrowheads="1"/>
          </p:cNvSpPr>
          <p:nvPr/>
        </p:nvSpPr>
        <p:spPr bwMode="auto">
          <a:xfrm>
            <a:off x="6186488" y="56943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4" name="Oval 36"/>
          <p:cNvSpPr>
            <a:spLocks noChangeArrowheads="1"/>
          </p:cNvSpPr>
          <p:nvPr/>
        </p:nvSpPr>
        <p:spPr bwMode="auto">
          <a:xfrm>
            <a:off x="6643688" y="56943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35" name="Text Box 37"/>
          <p:cNvSpPr txBox="1">
            <a:spLocks noChangeArrowheads="1"/>
          </p:cNvSpPr>
          <p:nvPr/>
        </p:nvSpPr>
        <p:spPr bwMode="auto">
          <a:xfrm>
            <a:off x="6554788" y="6092825"/>
            <a:ext cx="642937" cy="463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9251" name="角丸四角形吹き出し 37"/>
          <p:cNvSpPr>
            <a:spLocks noChangeArrowheads="1"/>
          </p:cNvSpPr>
          <p:nvPr/>
        </p:nvSpPr>
        <p:spPr bwMode="auto">
          <a:xfrm>
            <a:off x="7596188" y="5157788"/>
            <a:ext cx="592137" cy="411162"/>
          </a:xfrm>
          <a:prstGeom prst="wedgeRoundRectCallout">
            <a:avLst>
              <a:gd name="adj1" fmla="val -121449"/>
              <a:gd name="adj2" fmla="val 26926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two</a:t>
            </a:r>
            <a:endParaRPr lang="ja-JP" altLang="en-US"/>
          </a:p>
        </p:txBody>
      </p:sp>
      <p:sp>
        <p:nvSpPr>
          <p:cNvPr id="9252" name="円/楕円 40"/>
          <p:cNvSpPr>
            <a:spLocks noChangeArrowheads="1"/>
          </p:cNvSpPr>
          <p:nvPr/>
        </p:nvSpPr>
        <p:spPr bwMode="auto">
          <a:xfrm>
            <a:off x="5508625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3" name="円/楕円 41"/>
          <p:cNvSpPr>
            <a:spLocks noChangeArrowheads="1"/>
          </p:cNvSpPr>
          <p:nvPr/>
        </p:nvSpPr>
        <p:spPr bwMode="auto">
          <a:xfrm>
            <a:off x="5795963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4" name="円/楕円 42"/>
          <p:cNvSpPr>
            <a:spLocks noChangeArrowheads="1"/>
          </p:cNvSpPr>
          <p:nvPr/>
        </p:nvSpPr>
        <p:spPr bwMode="auto">
          <a:xfrm>
            <a:off x="6084888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5" name="円/楕円 43"/>
          <p:cNvSpPr>
            <a:spLocks noChangeArrowheads="1"/>
          </p:cNvSpPr>
          <p:nvPr/>
        </p:nvSpPr>
        <p:spPr bwMode="auto">
          <a:xfrm>
            <a:off x="6372225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6" name="円/楕円 44"/>
          <p:cNvSpPr>
            <a:spLocks noChangeArrowheads="1"/>
          </p:cNvSpPr>
          <p:nvPr/>
        </p:nvSpPr>
        <p:spPr bwMode="auto">
          <a:xfrm>
            <a:off x="6659563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7" name="円/楕円 45"/>
          <p:cNvSpPr>
            <a:spLocks noChangeArrowheads="1"/>
          </p:cNvSpPr>
          <p:nvPr/>
        </p:nvSpPr>
        <p:spPr bwMode="auto">
          <a:xfrm>
            <a:off x="6948488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8" name="円/楕円 46"/>
          <p:cNvSpPr>
            <a:spLocks noChangeArrowheads="1"/>
          </p:cNvSpPr>
          <p:nvPr/>
        </p:nvSpPr>
        <p:spPr bwMode="auto">
          <a:xfrm>
            <a:off x="7235825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59" name="円/楕円 47"/>
          <p:cNvSpPr>
            <a:spLocks noChangeArrowheads="1"/>
          </p:cNvSpPr>
          <p:nvPr/>
        </p:nvSpPr>
        <p:spPr bwMode="auto">
          <a:xfrm>
            <a:off x="7524750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60" name="円/楕円 48"/>
          <p:cNvSpPr>
            <a:spLocks noChangeArrowheads="1"/>
          </p:cNvSpPr>
          <p:nvPr/>
        </p:nvSpPr>
        <p:spPr bwMode="auto">
          <a:xfrm>
            <a:off x="7812088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261" name="円/楕円 49"/>
          <p:cNvSpPr>
            <a:spLocks noChangeArrowheads="1"/>
          </p:cNvSpPr>
          <p:nvPr/>
        </p:nvSpPr>
        <p:spPr bwMode="auto">
          <a:xfrm>
            <a:off x="8101013" y="64674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 flipH="1">
            <a:off x="8215313" y="6381750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263" name="角丸四角形吹き出し 60"/>
          <p:cNvSpPr>
            <a:spLocks noChangeArrowheads="1"/>
          </p:cNvSpPr>
          <p:nvPr/>
        </p:nvSpPr>
        <p:spPr bwMode="auto">
          <a:xfrm>
            <a:off x="7451725" y="5589588"/>
            <a:ext cx="592138" cy="412750"/>
          </a:xfrm>
          <a:prstGeom prst="wedgeRoundRectCallout">
            <a:avLst>
              <a:gd name="adj1" fmla="val -121449"/>
              <a:gd name="adj2" fmla="val 5988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two</a:t>
            </a:r>
            <a:endParaRPr lang="ja-JP" altLang="en-US"/>
          </a:p>
        </p:txBody>
      </p:sp>
      <p:sp>
        <p:nvSpPr>
          <p:cNvPr id="9264" name="角丸四角形吹き出し 61"/>
          <p:cNvSpPr>
            <a:spLocks noChangeArrowheads="1"/>
          </p:cNvSpPr>
          <p:nvPr/>
        </p:nvSpPr>
        <p:spPr bwMode="auto">
          <a:xfrm>
            <a:off x="8316913" y="5516563"/>
            <a:ext cx="590550" cy="412750"/>
          </a:xfrm>
          <a:prstGeom prst="wedgeRoundRectCallout">
            <a:avLst>
              <a:gd name="adj1" fmla="val -69912"/>
              <a:gd name="adj2" fmla="val 59889"/>
              <a:gd name="adj3" fmla="val 16667"/>
            </a:avLst>
          </a:prstGeom>
          <a:solidFill>
            <a:schemeClr val="bg1"/>
          </a:solidFill>
          <a:ln w="19050" cmpd="thickThin" algn="ctr">
            <a:solidFill>
              <a:srgbClr val="006600"/>
            </a:solidFill>
            <a:round/>
            <a:headEnd/>
            <a:tailEnd/>
          </a:ln>
        </p:spPr>
        <p:txBody>
          <a:bodyPr lIns="0" tIns="46800" rIns="0" bIns="46800" anchor="ctr"/>
          <a:lstStyle/>
          <a:p>
            <a:r>
              <a:rPr lang="en-US" altLang="ja-JP" b="1">
                <a:solidFill>
                  <a:schemeClr val="accent2"/>
                </a:solidFill>
              </a:rPr>
              <a:t>two</a:t>
            </a:r>
            <a:endParaRPr lang="ja-JP" altLang="en-US"/>
          </a:p>
        </p:txBody>
      </p:sp>
      <p:sp>
        <p:nvSpPr>
          <p:cNvPr id="63" name="Line 16"/>
          <p:cNvSpPr>
            <a:spLocks noChangeShapeType="1"/>
          </p:cNvSpPr>
          <p:nvPr/>
        </p:nvSpPr>
        <p:spPr bwMode="auto">
          <a:xfrm flipH="1">
            <a:off x="7927975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5" name="Line 16"/>
          <p:cNvSpPr>
            <a:spLocks noChangeShapeType="1"/>
          </p:cNvSpPr>
          <p:nvPr/>
        </p:nvSpPr>
        <p:spPr bwMode="auto">
          <a:xfrm flipH="1">
            <a:off x="7639050" y="6410325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6" name="Line 16"/>
          <p:cNvSpPr>
            <a:spLocks noChangeShapeType="1"/>
          </p:cNvSpPr>
          <p:nvPr/>
        </p:nvSpPr>
        <p:spPr bwMode="auto">
          <a:xfrm flipH="1">
            <a:off x="7366000" y="6410325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8" name="Line 16"/>
          <p:cNvSpPr>
            <a:spLocks noChangeShapeType="1"/>
          </p:cNvSpPr>
          <p:nvPr/>
        </p:nvSpPr>
        <p:spPr bwMode="auto">
          <a:xfrm flipH="1">
            <a:off x="7077075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79" name="Line 16"/>
          <p:cNvSpPr>
            <a:spLocks noChangeShapeType="1"/>
          </p:cNvSpPr>
          <p:nvPr/>
        </p:nvSpPr>
        <p:spPr bwMode="auto">
          <a:xfrm flipH="1">
            <a:off x="6789738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2" name="Line 16"/>
          <p:cNvSpPr>
            <a:spLocks noChangeShapeType="1"/>
          </p:cNvSpPr>
          <p:nvPr/>
        </p:nvSpPr>
        <p:spPr bwMode="auto">
          <a:xfrm flipH="1">
            <a:off x="6502400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3" name="Line 16"/>
          <p:cNvSpPr>
            <a:spLocks noChangeShapeType="1"/>
          </p:cNvSpPr>
          <p:nvPr/>
        </p:nvSpPr>
        <p:spPr bwMode="auto">
          <a:xfrm flipH="1">
            <a:off x="6213475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4" name="Line 16"/>
          <p:cNvSpPr>
            <a:spLocks noChangeShapeType="1"/>
          </p:cNvSpPr>
          <p:nvPr/>
        </p:nvSpPr>
        <p:spPr bwMode="auto">
          <a:xfrm flipH="1">
            <a:off x="5926138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85" name="Line 16"/>
          <p:cNvSpPr>
            <a:spLocks noChangeShapeType="1"/>
          </p:cNvSpPr>
          <p:nvPr/>
        </p:nvSpPr>
        <p:spPr bwMode="auto">
          <a:xfrm flipH="1">
            <a:off x="5637213" y="6396038"/>
            <a:ext cx="0" cy="142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3" name="雲形吹き出し 142"/>
          <p:cNvSpPr/>
          <p:nvPr/>
        </p:nvSpPr>
        <p:spPr bwMode="auto">
          <a:xfrm>
            <a:off x="5076825" y="3141663"/>
            <a:ext cx="3635375" cy="1655762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44" name="Line 8"/>
          <p:cNvSpPr>
            <a:spLocks noChangeShapeType="1"/>
          </p:cNvSpPr>
          <p:nvPr/>
        </p:nvSpPr>
        <p:spPr bwMode="auto">
          <a:xfrm flipH="1">
            <a:off x="6643688" y="32178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5" name="Line 9"/>
          <p:cNvSpPr>
            <a:spLocks noChangeShapeType="1"/>
          </p:cNvSpPr>
          <p:nvPr/>
        </p:nvSpPr>
        <p:spPr bwMode="auto">
          <a:xfrm>
            <a:off x="6872288" y="32178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6" name="Oval 10"/>
          <p:cNvSpPr>
            <a:spLocks noChangeArrowheads="1"/>
          </p:cNvSpPr>
          <p:nvPr/>
        </p:nvSpPr>
        <p:spPr bwMode="auto">
          <a:xfrm>
            <a:off x="6796088" y="31416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7" name="Line 11"/>
          <p:cNvSpPr>
            <a:spLocks noChangeShapeType="1"/>
          </p:cNvSpPr>
          <p:nvPr/>
        </p:nvSpPr>
        <p:spPr bwMode="auto">
          <a:xfrm flipH="1">
            <a:off x="7024688" y="352266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8" name="Line 12"/>
          <p:cNvSpPr>
            <a:spLocks noChangeShapeType="1"/>
          </p:cNvSpPr>
          <p:nvPr/>
        </p:nvSpPr>
        <p:spPr bwMode="auto">
          <a:xfrm>
            <a:off x="7100888" y="35226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49" name="Line 13"/>
          <p:cNvSpPr>
            <a:spLocks noChangeShapeType="1"/>
          </p:cNvSpPr>
          <p:nvPr/>
        </p:nvSpPr>
        <p:spPr bwMode="auto">
          <a:xfrm flipH="1">
            <a:off x="6262688" y="35226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0" name="Line 14"/>
          <p:cNvSpPr>
            <a:spLocks noChangeShapeType="1"/>
          </p:cNvSpPr>
          <p:nvPr/>
        </p:nvSpPr>
        <p:spPr bwMode="auto">
          <a:xfrm>
            <a:off x="6643688" y="3522663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1" name="Line 15"/>
          <p:cNvSpPr>
            <a:spLocks noChangeShapeType="1"/>
          </p:cNvSpPr>
          <p:nvPr/>
        </p:nvSpPr>
        <p:spPr bwMode="auto">
          <a:xfrm>
            <a:off x="7481888" y="38274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2" name="Line 16"/>
          <p:cNvSpPr>
            <a:spLocks noChangeShapeType="1"/>
          </p:cNvSpPr>
          <p:nvPr/>
        </p:nvSpPr>
        <p:spPr bwMode="auto">
          <a:xfrm>
            <a:off x="7481888" y="382746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3" name="Oval 17"/>
          <p:cNvSpPr>
            <a:spLocks noChangeArrowheads="1"/>
          </p:cNvSpPr>
          <p:nvPr/>
        </p:nvSpPr>
        <p:spPr bwMode="auto">
          <a:xfrm>
            <a:off x="76342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4" name="Oval 18"/>
          <p:cNvSpPr>
            <a:spLocks noChangeArrowheads="1"/>
          </p:cNvSpPr>
          <p:nvPr/>
        </p:nvSpPr>
        <p:spPr bwMode="auto">
          <a:xfrm>
            <a:off x="80914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5" name="Line 19"/>
          <p:cNvSpPr>
            <a:spLocks noChangeShapeType="1"/>
          </p:cNvSpPr>
          <p:nvPr/>
        </p:nvSpPr>
        <p:spPr bwMode="auto">
          <a:xfrm flipH="1">
            <a:off x="7024688" y="382746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6" name="Line 20"/>
          <p:cNvSpPr>
            <a:spLocks noChangeShapeType="1"/>
          </p:cNvSpPr>
          <p:nvPr/>
        </p:nvSpPr>
        <p:spPr bwMode="auto">
          <a:xfrm>
            <a:off x="7024688" y="38274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7" name="Oval 21"/>
          <p:cNvSpPr>
            <a:spLocks noChangeArrowheads="1"/>
          </p:cNvSpPr>
          <p:nvPr/>
        </p:nvSpPr>
        <p:spPr bwMode="auto">
          <a:xfrm>
            <a:off x="69484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8" name="Oval 22"/>
          <p:cNvSpPr>
            <a:spLocks noChangeArrowheads="1"/>
          </p:cNvSpPr>
          <p:nvPr/>
        </p:nvSpPr>
        <p:spPr bwMode="auto">
          <a:xfrm>
            <a:off x="73294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59" name="Line 23"/>
          <p:cNvSpPr>
            <a:spLocks noChangeShapeType="1"/>
          </p:cNvSpPr>
          <p:nvPr/>
        </p:nvSpPr>
        <p:spPr bwMode="auto">
          <a:xfrm>
            <a:off x="6719888" y="3827463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0" name="Line 24"/>
          <p:cNvSpPr>
            <a:spLocks noChangeShapeType="1"/>
          </p:cNvSpPr>
          <p:nvPr/>
        </p:nvSpPr>
        <p:spPr bwMode="auto">
          <a:xfrm flipH="1">
            <a:off x="6338888" y="3827463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1" name="Oval 25"/>
          <p:cNvSpPr>
            <a:spLocks noChangeArrowheads="1"/>
          </p:cNvSpPr>
          <p:nvPr/>
        </p:nvSpPr>
        <p:spPr bwMode="auto">
          <a:xfrm flipH="1">
            <a:off x="66436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2" name="Oval 26"/>
          <p:cNvSpPr>
            <a:spLocks noChangeArrowheads="1"/>
          </p:cNvSpPr>
          <p:nvPr/>
        </p:nvSpPr>
        <p:spPr bwMode="auto">
          <a:xfrm flipH="1">
            <a:off x="62626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3" name="Line 27"/>
          <p:cNvSpPr>
            <a:spLocks noChangeShapeType="1"/>
          </p:cNvSpPr>
          <p:nvPr/>
        </p:nvSpPr>
        <p:spPr bwMode="auto">
          <a:xfrm flipH="1">
            <a:off x="6034088" y="3827463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4" name="Line 28"/>
          <p:cNvSpPr>
            <a:spLocks noChangeShapeType="1"/>
          </p:cNvSpPr>
          <p:nvPr/>
        </p:nvSpPr>
        <p:spPr bwMode="auto">
          <a:xfrm flipH="1">
            <a:off x="5576888" y="3827463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5" name="Oval 29"/>
          <p:cNvSpPr>
            <a:spLocks noChangeArrowheads="1"/>
          </p:cNvSpPr>
          <p:nvPr/>
        </p:nvSpPr>
        <p:spPr bwMode="auto">
          <a:xfrm flipH="1">
            <a:off x="59578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6" name="Oval 30"/>
          <p:cNvSpPr>
            <a:spLocks noChangeArrowheads="1"/>
          </p:cNvSpPr>
          <p:nvPr/>
        </p:nvSpPr>
        <p:spPr bwMode="auto">
          <a:xfrm flipH="1">
            <a:off x="5500688" y="40560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7" name="Oval 31"/>
          <p:cNvSpPr>
            <a:spLocks noChangeArrowheads="1"/>
          </p:cNvSpPr>
          <p:nvPr/>
        </p:nvSpPr>
        <p:spPr bwMode="auto">
          <a:xfrm>
            <a:off x="6567488" y="34464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7024688" y="34464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69" name="Oval 33"/>
          <p:cNvSpPr>
            <a:spLocks noChangeArrowheads="1"/>
          </p:cNvSpPr>
          <p:nvPr/>
        </p:nvSpPr>
        <p:spPr bwMode="auto">
          <a:xfrm>
            <a:off x="6948488" y="37512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0" name="Oval 34"/>
          <p:cNvSpPr>
            <a:spLocks noChangeArrowheads="1"/>
          </p:cNvSpPr>
          <p:nvPr/>
        </p:nvSpPr>
        <p:spPr bwMode="auto">
          <a:xfrm>
            <a:off x="7405688" y="37512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1" name="Oval 35"/>
          <p:cNvSpPr>
            <a:spLocks noChangeArrowheads="1"/>
          </p:cNvSpPr>
          <p:nvPr/>
        </p:nvSpPr>
        <p:spPr bwMode="auto">
          <a:xfrm>
            <a:off x="6186488" y="37512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2" name="Oval 36"/>
          <p:cNvSpPr>
            <a:spLocks noChangeArrowheads="1"/>
          </p:cNvSpPr>
          <p:nvPr/>
        </p:nvSpPr>
        <p:spPr bwMode="auto">
          <a:xfrm>
            <a:off x="6643688" y="3751263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73" name="Text Box 37"/>
          <p:cNvSpPr txBox="1">
            <a:spLocks noChangeArrowheads="1"/>
          </p:cNvSpPr>
          <p:nvPr/>
        </p:nvSpPr>
        <p:spPr bwMode="auto">
          <a:xfrm>
            <a:off x="6554788" y="4149725"/>
            <a:ext cx="642937" cy="463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9305" name="円/楕円 175"/>
          <p:cNvSpPr>
            <a:spLocks noChangeArrowheads="1"/>
          </p:cNvSpPr>
          <p:nvPr/>
        </p:nvSpPr>
        <p:spPr bwMode="auto">
          <a:xfrm>
            <a:off x="5508625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06" name="円/楕円 176"/>
          <p:cNvSpPr>
            <a:spLocks noChangeArrowheads="1"/>
          </p:cNvSpPr>
          <p:nvPr/>
        </p:nvSpPr>
        <p:spPr bwMode="auto">
          <a:xfrm>
            <a:off x="5795963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07" name="円/楕円 177"/>
          <p:cNvSpPr>
            <a:spLocks noChangeArrowheads="1"/>
          </p:cNvSpPr>
          <p:nvPr/>
        </p:nvSpPr>
        <p:spPr bwMode="auto">
          <a:xfrm>
            <a:off x="6084888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08" name="円/楕円 178"/>
          <p:cNvSpPr>
            <a:spLocks noChangeArrowheads="1"/>
          </p:cNvSpPr>
          <p:nvPr/>
        </p:nvSpPr>
        <p:spPr bwMode="auto">
          <a:xfrm>
            <a:off x="6372225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09" name="円/楕円 179"/>
          <p:cNvSpPr>
            <a:spLocks noChangeArrowheads="1"/>
          </p:cNvSpPr>
          <p:nvPr/>
        </p:nvSpPr>
        <p:spPr bwMode="auto">
          <a:xfrm>
            <a:off x="6659563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10" name="円/楕円 180"/>
          <p:cNvSpPr>
            <a:spLocks noChangeArrowheads="1"/>
          </p:cNvSpPr>
          <p:nvPr/>
        </p:nvSpPr>
        <p:spPr bwMode="auto">
          <a:xfrm>
            <a:off x="6948488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11" name="円/楕円 181"/>
          <p:cNvSpPr>
            <a:spLocks noChangeArrowheads="1"/>
          </p:cNvSpPr>
          <p:nvPr/>
        </p:nvSpPr>
        <p:spPr bwMode="auto">
          <a:xfrm>
            <a:off x="7235825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12" name="円/楕円 182"/>
          <p:cNvSpPr>
            <a:spLocks noChangeArrowheads="1"/>
          </p:cNvSpPr>
          <p:nvPr/>
        </p:nvSpPr>
        <p:spPr bwMode="auto">
          <a:xfrm>
            <a:off x="7524750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13" name="円/楕円 183"/>
          <p:cNvSpPr>
            <a:spLocks noChangeArrowheads="1"/>
          </p:cNvSpPr>
          <p:nvPr/>
        </p:nvSpPr>
        <p:spPr bwMode="auto">
          <a:xfrm>
            <a:off x="7812088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14" name="円/楕円 184"/>
          <p:cNvSpPr>
            <a:spLocks noChangeArrowheads="1"/>
          </p:cNvSpPr>
          <p:nvPr/>
        </p:nvSpPr>
        <p:spPr bwMode="auto">
          <a:xfrm>
            <a:off x="8101013" y="452278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86" name="Line 16"/>
          <p:cNvSpPr>
            <a:spLocks noChangeShapeType="1"/>
          </p:cNvSpPr>
          <p:nvPr/>
        </p:nvSpPr>
        <p:spPr bwMode="auto">
          <a:xfrm flipH="1">
            <a:off x="8215313" y="4437063"/>
            <a:ext cx="0" cy="1444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89" name="Line 16"/>
          <p:cNvSpPr>
            <a:spLocks noChangeShapeType="1"/>
          </p:cNvSpPr>
          <p:nvPr/>
        </p:nvSpPr>
        <p:spPr bwMode="auto">
          <a:xfrm flipH="1">
            <a:off x="7927975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0" name="Line 16"/>
          <p:cNvSpPr>
            <a:spLocks noChangeShapeType="1"/>
          </p:cNvSpPr>
          <p:nvPr/>
        </p:nvSpPr>
        <p:spPr bwMode="auto">
          <a:xfrm flipH="1">
            <a:off x="7639050" y="4465638"/>
            <a:ext cx="0" cy="1444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1" name="Line 16"/>
          <p:cNvSpPr>
            <a:spLocks noChangeShapeType="1"/>
          </p:cNvSpPr>
          <p:nvPr/>
        </p:nvSpPr>
        <p:spPr bwMode="auto">
          <a:xfrm flipH="1">
            <a:off x="7366000" y="4465638"/>
            <a:ext cx="0" cy="1444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2" name="Line 16"/>
          <p:cNvSpPr>
            <a:spLocks noChangeShapeType="1"/>
          </p:cNvSpPr>
          <p:nvPr/>
        </p:nvSpPr>
        <p:spPr bwMode="auto">
          <a:xfrm flipH="1">
            <a:off x="7077075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3" name="Line 16"/>
          <p:cNvSpPr>
            <a:spLocks noChangeShapeType="1"/>
          </p:cNvSpPr>
          <p:nvPr/>
        </p:nvSpPr>
        <p:spPr bwMode="auto">
          <a:xfrm flipH="1">
            <a:off x="6789738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4" name="Line 16"/>
          <p:cNvSpPr>
            <a:spLocks noChangeShapeType="1"/>
          </p:cNvSpPr>
          <p:nvPr/>
        </p:nvSpPr>
        <p:spPr bwMode="auto">
          <a:xfrm flipH="1">
            <a:off x="6502400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5" name="Line 16"/>
          <p:cNvSpPr>
            <a:spLocks noChangeShapeType="1"/>
          </p:cNvSpPr>
          <p:nvPr/>
        </p:nvSpPr>
        <p:spPr bwMode="auto">
          <a:xfrm flipH="1">
            <a:off x="6213475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6" name="Line 16"/>
          <p:cNvSpPr>
            <a:spLocks noChangeShapeType="1"/>
          </p:cNvSpPr>
          <p:nvPr/>
        </p:nvSpPr>
        <p:spPr bwMode="auto">
          <a:xfrm flipH="1">
            <a:off x="5926138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197" name="Line 16"/>
          <p:cNvSpPr>
            <a:spLocks noChangeShapeType="1"/>
          </p:cNvSpPr>
          <p:nvPr/>
        </p:nvSpPr>
        <p:spPr bwMode="auto">
          <a:xfrm flipH="1">
            <a:off x="5637213" y="4451350"/>
            <a:ext cx="0" cy="1444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9325" name="上下矢印 140"/>
          <p:cNvSpPr>
            <a:spLocks noChangeArrowheads="1"/>
          </p:cNvSpPr>
          <p:nvPr/>
        </p:nvSpPr>
        <p:spPr bwMode="auto">
          <a:xfrm>
            <a:off x="8388350" y="3141663"/>
            <a:ext cx="431800" cy="1582737"/>
          </a:xfrm>
          <a:prstGeom prst="upDownArrow">
            <a:avLst>
              <a:gd name="adj1" fmla="val 31185"/>
              <a:gd name="adj2" fmla="val 70135"/>
            </a:avLst>
          </a:prstGeom>
          <a:solidFill>
            <a:srgbClr val="FFC000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98" name="雲形吹き出し 197"/>
          <p:cNvSpPr/>
          <p:nvPr/>
        </p:nvSpPr>
        <p:spPr bwMode="auto">
          <a:xfrm>
            <a:off x="5076825" y="1268413"/>
            <a:ext cx="3598863" cy="1584325"/>
          </a:xfrm>
          <a:prstGeom prst="cloudCallout">
            <a:avLst>
              <a:gd name="adj1" fmla="val -54949"/>
              <a:gd name="adj2" fmla="val 24594"/>
            </a:avLst>
          </a:prstGeom>
          <a:solidFill>
            <a:schemeClr val="bg1">
              <a:lumMod val="95000"/>
            </a:schemeClr>
          </a:solidFill>
          <a:ln w="19050" cap="flat" cmpd="thickThin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99" name="Line 8"/>
          <p:cNvSpPr>
            <a:spLocks noChangeShapeType="1"/>
          </p:cNvSpPr>
          <p:nvPr/>
        </p:nvSpPr>
        <p:spPr bwMode="auto">
          <a:xfrm flipH="1">
            <a:off x="6694488" y="12922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0" name="Line 9"/>
          <p:cNvSpPr>
            <a:spLocks noChangeShapeType="1"/>
          </p:cNvSpPr>
          <p:nvPr/>
        </p:nvSpPr>
        <p:spPr bwMode="auto">
          <a:xfrm>
            <a:off x="6923088" y="12922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1" name="Oval 10"/>
          <p:cNvSpPr>
            <a:spLocks noChangeArrowheads="1"/>
          </p:cNvSpPr>
          <p:nvPr/>
        </p:nvSpPr>
        <p:spPr bwMode="auto">
          <a:xfrm>
            <a:off x="6846888" y="12160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2" name="Line 11"/>
          <p:cNvSpPr>
            <a:spLocks noChangeShapeType="1"/>
          </p:cNvSpPr>
          <p:nvPr/>
        </p:nvSpPr>
        <p:spPr bwMode="auto">
          <a:xfrm flipH="1">
            <a:off x="7075488" y="15970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3" name="Line 12"/>
          <p:cNvSpPr>
            <a:spLocks noChangeShapeType="1"/>
          </p:cNvSpPr>
          <p:nvPr/>
        </p:nvSpPr>
        <p:spPr bwMode="auto">
          <a:xfrm>
            <a:off x="7151688" y="15970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4" name="Line 13"/>
          <p:cNvSpPr>
            <a:spLocks noChangeShapeType="1"/>
          </p:cNvSpPr>
          <p:nvPr/>
        </p:nvSpPr>
        <p:spPr bwMode="auto">
          <a:xfrm flipH="1">
            <a:off x="6313488" y="15970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5" name="Line 14"/>
          <p:cNvSpPr>
            <a:spLocks noChangeShapeType="1"/>
          </p:cNvSpPr>
          <p:nvPr/>
        </p:nvSpPr>
        <p:spPr bwMode="auto">
          <a:xfrm>
            <a:off x="6694488" y="1597025"/>
            <a:ext cx="762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6" name="Line 15"/>
          <p:cNvSpPr>
            <a:spLocks noChangeShapeType="1"/>
          </p:cNvSpPr>
          <p:nvPr/>
        </p:nvSpPr>
        <p:spPr bwMode="auto">
          <a:xfrm>
            <a:off x="7532688" y="190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7" name="Line 16"/>
          <p:cNvSpPr>
            <a:spLocks noChangeShapeType="1"/>
          </p:cNvSpPr>
          <p:nvPr/>
        </p:nvSpPr>
        <p:spPr bwMode="auto">
          <a:xfrm>
            <a:off x="7532688" y="19018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8" name="Oval 17"/>
          <p:cNvSpPr>
            <a:spLocks noChangeArrowheads="1"/>
          </p:cNvSpPr>
          <p:nvPr/>
        </p:nvSpPr>
        <p:spPr bwMode="auto">
          <a:xfrm>
            <a:off x="76850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09" name="Oval 18"/>
          <p:cNvSpPr>
            <a:spLocks noChangeArrowheads="1"/>
          </p:cNvSpPr>
          <p:nvPr/>
        </p:nvSpPr>
        <p:spPr bwMode="auto">
          <a:xfrm>
            <a:off x="81422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0" name="Line 19"/>
          <p:cNvSpPr>
            <a:spLocks noChangeShapeType="1"/>
          </p:cNvSpPr>
          <p:nvPr/>
        </p:nvSpPr>
        <p:spPr bwMode="auto">
          <a:xfrm flipH="1">
            <a:off x="7075488" y="19018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1" name="Line 20"/>
          <p:cNvSpPr>
            <a:spLocks noChangeShapeType="1"/>
          </p:cNvSpPr>
          <p:nvPr/>
        </p:nvSpPr>
        <p:spPr bwMode="auto">
          <a:xfrm>
            <a:off x="7075488" y="19018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2" name="Oval 21"/>
          <p:cNvSpPr>
            <a:spLocks noChangeArrowheads="1"/>
          </p:cNvSpPr>
          <p:nvPr/>
        </p:nvSpPr>
        <p:spPr bwMode="auto">
          <a:xfrm>
            <a:off x="69992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3" name="Oval 22"/>
          <p:cNvSpPr>
            <a:spLocks noChangeArrowheads="1"/>
          </p:cNvSpPr>
          <p:nvPr/>
        </p:nvSpPr>
        <p:spPr bwMode="auto">
          <a:xfrm>
            <a:off x="73802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4" name="Line 23"/>
          <p:cNvSpPr>
            <a:spLocks noChangeShapeType="1"/>
          </p:cNvSpPr>
          <p:nvPr/>
        </p:nvSpPr>
        <p:spPr bwMode="auto">
          <a:xfrm>
            <a:off x="6770688" y="1901825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5" name="Line 24"/>
          <p:cNvSpPr>
            <a:spLocks noChangeShapeType="1"/>
          </p:cNvSpPr>
          <p:nvPr/>
        </p:nvSpPr>
        <p:spPr bwMode="auto">
          <a:xfrm flipH="1">
            <a:off x="6389688" y="1901825"/>
            <a:ext cx="3810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6" name="Oval 25"/>
          <p:cNvSpPr>
            <a:spLocks noChangeArrowheads="1"/>
          </p:cNvSpPr>
          <p:nvPr/>
        </p:nvSpPr>
        <p:spPr bwMode="auto">
          <a:xfrm flipH="1">
            <a:off x="66944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7" name="Oval 26"/>
          <p:cNvSpPr>
            <a:spLocks noChangeArrowheads="1"/>
          </p:cNvSpPr>
          <p:nvPr/>
        </p:nvSpPr>
        <p:spPr bwMode="auto">
          <a:xfrm flipH="1">
            <a:off x="63134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8" name="Line 27"/>
          <p:cNvSpPr>
            <a:spLocks noChangeShapeType="1"/>
          </p:cNvSpPr>
          <p:nvPr/>
        </p:nvSpPr>
        <p:spPr bwMode="auto">
          <a:xfrm flipH="1">
            <a:off x="6084888" y="1901825"/>
            <a:ext cx="2286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19" name="Line 28"/>
          <p:cNvSpPr>
            <a:spLocks noChangeShapeType="1"/>
          </p:cNvSpPr>
          <p:nvPr/>
        </p:nvSpPr>
        <p:spPr bwMode="auto">
          <a:xfrm flipH="1">
            <a:off x="5627688" y="1901825"/>
            <a:ext cx="685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0" name="Oval 29"/>
          <p:cNvSpPr>
            <a:spLocks noChangeArrowheads="1"/>
          </p:cNvSpPr>
          <p:nvPr/>
        </p:nvSpPr>
        <p:spPr bwMode="auto">
          <a:xfrm flipH="1">
            <a:off x="60086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1" name="Oval 30"/>
          <p:cNvSpPr>
            <a:spLocks noChangeArrowheads="1"/>
          </p:cNvSpPr>
          <p:nvPr/>
        </p:nvSpPr>
        <p:spPr bwMode="auto">
          <a:xfrm flipH="1">
            <a:off x="5551488" y="21304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2" name="Oval 31"/>
          <p:cNvSpPr>
            <a:spLocks noChangeArrowheads="1"/>
          </p:cNvSpPr>
          <p:nvPr/>
        </p:nvSpPr>
        <p:spPr bwMode="auto">
          <a:xfrm>
            <a:off x="6618288" y="15208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3" name="Oval 32"/>
          <p:cNvSpPr>
            <a:spLocks noChangeArrowheads="1"/>
          </p:cNvSpPr>
          <p:nvPr/>
        </p:nvSpPr>
        <p:spPr bwMode="auto">
          <a:xfrm>
            <a:off x="7075488" y="15208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4" name="Oval 33"/>
          <p:cNvSpPr>
            <a:spLocks noChangeArrowheads="1"/>
          </p:cNvSpPr>
          <p:nvPr/>
        </p:nvSpPr>
        <p:spPr bwMode="auto">
          <a:xfrm>
            <a:off x="6999288" y="182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5" name="Oval 34"/>
          <p:cNvSpPr>
            <a:spLocks noChangeArrowheads="1"/>
          </p:cNvSpPr>
          <p:nvPr/>
        </p:nvSpPr>
        <p:spPr bwMode="auto">
          <a:xfrm>
            <a:off x="7456488" y="182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6" name="Oval 35"/>
          <p:cNvSpPr>
            <a:spLocks noChangeArrowheads="1"/>
          </p:cNvSpPr>
          <p:nvPr/>
        </p:nvSpPr>
        <p:spPr bwMode="auto">
          <a:xfrm>
            <a:off x="6237288" y="182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7" name="Oval 36"/>
          <p:cNvSpPr>
            <a:spLocks noChangeArrowheads="1"/>
          </p:cNvSpPr>
          <p:nvPr/>
        </p:nvSpPr>
        <p:spPr bwMode="auto">
          <a:xfrm>
            <a:off x="6694488" y="1825625"/>
            <a:ext cx="152400" cy="152400"/>
          </a:xfrm>
          <a:prstGeom prst="ellipse">
            <a:avLst/>
          </a:prstGeom>
          <a:solidFill>
            <a:schemeClr val="tx1"/>
          </a:solidFill>
          <a:ln w="19050">
            <a:noFill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28" name="Text Box 37"/>
          <p:cNvSpPr txBox="1">
            <a:spLocks noChangeArrowheads="1"/>
          </p:cNvSpPr>
          <p:nvPr/>
        </p:nvSpPr>
        <p:spPr bwMode="auto">
          <a:xfrm>
            <a:off x="6589713" y="2324100"/>
            <a:ext cx="6381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ja-JP" altLang="en-US" dirty="0"/>
              <a:t>・・・</a:t>
            </a:r>
          </a:p>
        </p:txBody>
      </p:sp>
      <p:sp>
        <p:nvSpPr>
          <p:cNvPr id="9357" name="円/楕円 230"/>
          <p:cNvSpPr>
            <a:spLocks noChangeArrowheads="1"/>
          </p:cNvSpPr>
          <p:nvPr/>
        </p:nvSpPr>
        <p:spPr bwMode="auto">
          <a:xfrm>
            <a:off x="5543550" y="21336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58" name="円/楕円 231"/>
          <p:cNvSpPr>
            <a:spLocks noChangeArrowheads="1"/>
          </p:cNvSpPr>
          <p:nvPr/>
        </p:nvSpPr>
        <p:spPr bwMode="auto">
          <a:xfrm>
            <a:off x="5975350" y="21336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59" name="円/楕円 232"/>
          <p:cNvSpPr>
            <a:spLocks noChangeArrowheads="1"/>
          </p:cNvSpPr>
          <p:nvPr/>
        </p:nvSpPr>
        <p:spPr bwMode="auto">
          <a:xfrm>
            <a:off x="6264275" y="21336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0" name="円/楕円 233"/>
          <p:cNvSpPr>
            <a:spLocks noChangeArrowheads="1"/>
          </p:cNvSpPr>
          <p:nvPr/>
        </p:nvSpPr>
        <p:spPr bwMode="auto">
          <a:xfrm>
            <a:off x="6623050" y="2133600"/>
            <a:ext cx="217488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1" name="円/楕円 234"/>
          <p:cNvSpPr>
            <a:spLocks noChangeArrowheads="1"/>
          </p:cNvSpPr>
          <p:nvPr/>
        </p:nvSpPr>
        <p:spPr bwMode="auto">
          <a:xfrm>
            <a:off x="6623050" y="1844675"/>
            <a:ext cx="217488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2" name="円/楕円 235"/>
          <p:cNvSpPr>
            <a:spLocks noChangeArrowheads="1"/>
          </p:cNvSpPr>
          <p:nvPr/>
        </p:nvSpPr>
        <p:spPr bwMode="auto">
          <a:xfrm>
            <a:off x="6983413" y="21336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3" name="円/楕円 236"/>
          <p:cNvSpPr>
            <a:spLocks noChangeArrowheads="1"/>
          </p:cNvSpPr>
          <p:nvPr/>
        </p:nvSpPr>
        <p:spPr bwMode="auto">
          <a:xfrm>
            <a:off x="7343775" y="21336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4" name="円/楕円 237"/>
          <p:cNvSpPr>
            <a:spLocks noChangeArrowheads="1"/>
          </p:cNvSpPr>
          <p:nvPr/>
        </p:nvSpPr>
        <p:spPr bwMode="auto">
          <a:xfrm>
            <a:off x="7631113" y="2133600"/>
            <a:ext cx="217487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5" name="円/楕円 238"/>
          <p:cNvSpPr>
            <a:spLocks noChangeArrowheads="1"/>
          </p:cNvSpPr>
          <p:nvPr/>
        </p:nvSpPr>
        <p:spPr bwMode="auto">
          <a:xfrm>
            <a:off x="8135938" y="2133600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6" name="円/楕円 239"/>
          <p:cNvSpPr>
            <a:spLocks noChangeArrowheads="1"/>
          </p:cNvSpPr>
          <p:nvPr/>
        </p:nvSpPr>
        <p:spPr bwMode="auto">
          <a:xfrm>
            <a:off x="6911975" y="177323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7" name="円/楕円 240"/>
          <p:cNvSpPr>
            <a:spLocks noChangeArrowheads="1"/>
          </p:cNvSpPr>
          <p:nvPr/>
        </p:nvSpPr>
        <p:spPr bwMode="auto">
          <a:xfrm>
            <a:off x="7415213" y="177323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8" name="円/楕円 241"/>
          <p:cNvSpPr>
            <a:spLocks noChangeArrowheads="1"/>
          </p:cNvSpPr>
          <p:nvPr/>
        </p:nvSpPr>
        <p:spPr bwMode="auto">
          <a:xfrm>
            <a:off x="6191250" y="1773238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69" name="円/楕円 242"/>
          <p:cNvSpPr>
            <a:spLocks noChangeArrowheads="1"/>
          </p:cNvSpPr>
          <p:nvPr/>
        </p:nvSpPr>
        <p:spPr bwMode="auto">
          <a:xfrm>
            <a:off x="6551613" y="1484313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70" name="円/楕円 243"/>
          <p:cNvSpPr>
            <a:spLocks noChangeArrowheads="1"/>
          </p:cNvSpPr>
          <p:nvPr/>
        </p:nvSpPr>
        <p:spPr bwMode="auto">
          <a:xfrm>
            <a:off x="6840538" y="1196975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9371" name="円/楕円 244"/>
          <p:cNvSpPr>
            <a:spLocks noChangeArrowheads="1"/>
          </p:cNvSpPr>
          <p:nvPr/>
        </p:nvSpPr>
        <p:spPr bwMode="auto">
          <a:xfrm>
            <a:off x="7056438" y="1484313"/>
            <a:ext cx="215900" cy="215900"/>
          </a:xfrm>
          <a:prstGeom prst="ellipse">
            <a:avLst/>
          </a:prstGeom>
          <a:solidFill>
            <a:schemeClr val="accent1"/>
          </a:solidFill>
          <a:ln w="19050" cmpd="thickThin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いつもの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2B0EFE"/>
      </a:accent2>
      <a:accent3>
        <a:srgbClr val="234D2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 cap="flat" cmpd="thickThin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44450" cap="flat" cmpd="thickThin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22215</TotalTime>
  <Words>5829</Words>
  <Application>Microsoft Office PowerPoint</Application>
  <PresentationFormat>画面に合わせる (4:3)</PresentationFormat>
  <Paragraphs>962</Paragraphs>
  <Slides>73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73</vt:i4>
      </vt:variant>
    </vt:vector>
  </HeadingPairs>
  <TitlesOfParts>
    <vt:vector size="80" baseType="lpstr">
      <vt:lpstr>HGP創英角ﾎﾟｯﾌﾟ体</vt:lpstr>
      <vt:lpstr>ＭＳ Ｐゴシック</vt:lpstr>
      <vt:lpstr>ＭＳ Ｐ明朝</vt:lpstr>
      <vt:lpstr>Times New Roman</vt:lpstr>
      <vt:lpstr>Wingdings</vt:lpstr>
      <vt:lpstr>標準デザイン</vt:lpstr>
      <vt:lpstr>1_標準デザイン</vt:lpstr>
      <vt:lpstr>Output Sensitive Enumeration</vt:lpstr>
      <vt:lpstr>5-1  Better Analysis </vt:lpstr>
      <vt:lpstr>There is an Algorithm</vt:lpstr>
      <vt:lpstr>Iteration = O(X)</vt:lpstr>
      <vt:lpstr>Solution for Each</vt:lpstr>
      <vt:lpstr>Solutions at Leaves</vt:lpstr>
      <vt:lpstr>Bounded Depth</vt:lpstr>
      <vt:lpstr>At least Two Children</vt:lpstr>
      <vt:lpstr>Good Three Cases</vt:lpstr>
      <vt:lpstr>5-2  Basic Analysis </vt:lpstr>
      <vt:lpstr>Bottom-wideness</vt:lpstr>
      <vt:lpstr>Bad Case</vt:lpstr>
      <vt:lpstr>Balanced</vt:lpstr>
      <vt:lpstr>Sudden Decrease</vt:lpstr>
      <vt:lpstr>Toy Case</vt:lpstr>
      <vt:lpstr>Analysis</vt:lpstr>
      <vt:lpstr>Generalization of the Toy Case</vt:lpstr>
      <vt:lpstr>More Than Two Children</vt:lpstr>
      <vt:lpstr>Application</vt:lpstr>
      <vt:lpstr>Elimination Ordering for Connectivity</vt:lpstr>
      <vt:lpstr>Necessary Condition</vt:lpstr>
      <vt:lpstr>Small Pit Falls</vt:lpstr>
      <vt:lpstr>Other Elimination Ordering</vt:lpstr>
      <vt:lpstr>5-3  Amortize by Children </vt:lpstr>
      <vt:lpstr>Biased Recursion Trees</vt:lpstr>
      <vt:lpstr>Well-known Case</vt:lpstr>
      <vt:lpstr>Local Amortization</vt:lpstr>
      <vt:lpstr>Estimating #(Grand)Children</vt:lpstr>
      <vt:lpstr>Enumeration of s?-path</vt:lpstr>
      <vt:lpstr>Amortization</vt:lpstr>
      <vt:lpstr>Other Problems</vt:lpstr>
      <vt:lpstr>5-4  Push out Amortization </vt:lpstr>
      <vt:lpstr>Computation time “Increases”</vt:lpstr>
      <vt:lpstr>Local Increase</vt:lpstr>
      <vt:lpstr>PO （Push Out） Condition</vt:lpstr>
      <vt:lpstr>Formula</vt:lpstr>
      <vt:lpstr>Induction </vt:lpstr>
      <vt:lpstr>5-5  Matchings </vt:lpstr>
      <vt:lpstr>Example: Enumeration of Matchings</vt:lpstr>
      <vt:lpstr>Basic Algorithm</vt:lpstr>
      <vt:lpstr>Observation</vt:lpstr>
      <vt:lpstr>Other Recursion</vt:lpstr>
      <vt:lpstr>Overall Algorithm</vt:lpstr>
      <vt:lpstr>Case Analysis</vt:lpstr>
      <vt:lpstr>5-6  Spanning Trees </vt:lpstr>
      <vt:lpstr>Spanning Trees</vt:lpstr>
      <vt:lpstr>Dividing the Problem</vt:lpstr>
      <vt:lpstr>Existing Best</vt:lpstr>
      <vt:lpstr>Trick on Branching</vt:lpstr>
      <vt:lpstr>5-7  k-subtrees </vt:lpstr>
      <vt:lpstr>k-subtree </vt:lpstr>
      <vt:lpstr>Time and Input </vt:lpstr>
      <vt:lpstr>Speed up by Trimming</vt:lpstr>
      <vt:lpstr>Trimming before Recursive Call</vt:lpstr>
      <vt:lpstr>Small Children</vt:lpstr>
      <vt:lpstr>Small Children</vt:lpstr>
      <vt:lpstr>Case (c) </vt:lpstr>
      <vt:lpstr>Case (d)</vt:lpstr>
      <vt:lpstr>Cases (a) and (b) </vt:lpstr>
      <vt:lpstr>Generating Subproblems</vt:lpstr>
      <vt:lpstr>Generating Subproblems (2)</vt:lpstr>
      <vt:lpstr>Satisfying the Conditions</vt:lpstr>
      <vt:lpstr>Satisfying the Conditions (2)</vt:lpstr>
      <vt:lpstr>Satisfying the Conditions (2)</vt:lpstr>
      <vt:lpstr>Satisfying the Conditions</vt:lpstr>
      <vt:lpstr>Conclusion</vt:lpstr>
      <vt:lpstr>References</vt:lpstr>
      <vt:lpstr>References</vt:lpstr>
      <vt:lpstr>PowerPoint プレゼンテーション</vt:lpstr>
      <vt:lpstr>Elimination Ordering</vt:lpstr>
      <vt:lpstr>Elimination Ordering</vt:lpstr>
      <vt:lpstr>Algorithms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893</cp:revision>
  <dcterms:created xsi:type="dcterms:W3CDTF">1601-01-01T00:00:00Z</dcterms:created>
  <dcterms:modified xsi:type="dcterms:W3CDTF">2018-06-11T07:04:58Z</dcterms:modified>
</cp:coreProperties>
</file>