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6"/>
  </p:notesMasterIdLst>
  <p:sldIdLst>
    <p:sldId id="381" r:id="rId3"/>
    <p:sldId id="383" r:id="rId4"/>
    <p:sldId id="258" r:id="rId5"/>
    <p:sldId id="304" r:id="rId6"/>
    <p:sldId id="306" r:id="rId7"/>
    <p:sldId id="305" r:id="rId8"/>
    <p:sldId id="307" r:id="rId9"/>
    <p:sldId id="308" r:id="rId10"/>
    <p:sldId id="310" r:id="rId11"/>
    <p:sldId id="384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9" r:id="rId20"/>
    <p:sldId id="318" r:id="rId21"/>
    <p:sldId id="321" r:id="rId22"/>
    <p:sldId id="322" r:id="rId23"/>
    <p:sldId id="320" r:id="rId24"/>
    <p:sldId id="324" r:id="rId25"/>
    <p:sldId id="385" r:id="rId26"/>
    <p:sldId id="323" r:id="rId27"/>
    <p:sldId id="325" r:id="rId28"/>
    <p:sldId id="340" r:id="rId29"/>
    <p:sldId id="341" r:id="rId30"/>
    <p:sldId id="342" r:id="rId31"/>
    <p:sldId id="343" r:id="rId32"/>
    <p:sldId id="344" r:id="rId33"/>
    <p:sldId id="386" r:id="rId34"/>
    <p:sldId id="339" r:id="rId35"/>
    <p:sldId id="326" r:id="rId36"/>
    <p:sldId id="400" r:id="rId37"/>
    <p:sldId id="328" r:id="rId38"/>
    <p:sldId id="331" r:id="rId39"/>
    <p:sldId id="387" r:id="rId40"/>
    <p:sldId id="334" r:id="rId41"/>
    <p:sldId id="335" r:id="rId42"/>
    <p:sldId id="336" r:id="rId43"/>
    <p:sldId id="338" r:id="rId44"/>
    <p:sldId id="346" r:id="rId45"/>
    <p:sldId id="345" r:id="rId46"/>
    <p:sldId id="388" r:id="rId47"/>
    <p:sldId id="396" r:id="rId48"/>
    <p:sldId id="398" r:id="rId49"/>
    <p:sldId id="399" r:id="rId50"/>
    <p:sldId id="397" r:id="rId51"/>
    <p:sldId id="395" r:id="rId52"/>
    <p:sldId id="347" r:id="rId53"/>
    <p:sldId id="355" r:id="rId54"/>
    <p:sldId id="348" r:id="rId55"/>
    <p:sldId id="349" r:id="rId56"/>
    <p:sldId id="357" r:id="rId57"/>
    <p:sldId id="358" r:id="rId58"/>
    <p:sldId id="350" r:id="rId59"/>
    <p:sldId id="360" r:id="rId60"/>
    <p:sldId id="351" r:id="rId61"/>
    <p:sldId id="362" r:id="rId62"/>
    <p:sldId id="364" r:id="rId63"/>
    <p:sldId id="352" r:id="rId64"/>
    <p:sldId id="394" r:id="rId65"/>
    <p:sldId id="393" r:id="rId66"/>
    <p:sldId id="392" r:id="rId67"/>
    <p:sldId id="290" r:id="rId68"/>
    <p:sldId id="390" r:id="rId69"/>
    <p:sldId id="391" r:id="rId70"/>
    <p:sldId id="382" r:id="rId71"/>
    <p:sldId id="365" r:id="rId72"/>
    <p:sldId id="366" r:id="rId73"/>
    <p:sldId id="369" r:id="rId74"/>
    <p:sldId id="370" r:id="rId7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006600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70" autoAdjust="0"/>
    <p:restoredTop sz="94590" autoAdjust="0"/>
  </p:normalViewPr>
  <p:slideViewPr>
    <p:cSldViewPr>
      <p:cViewPr varScale="1">
        <p:scale>
          <a:sx n="77" d="100"/>
          <a:sy n="77" d="100"/>
        </p:scale>
        <p:origin x="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6E61D7-ACCF-4C00-B8BB-39E8EF9FC81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B52E-A55D-4CE1-AE5C-8433E32B3D3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40F83-891A-4A51-9B44-DB7DB49AED3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F75A-9057-4F55-9A3B-0A2D82B79D8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3958A-8B37-4D98-BE6A-D7BCE97A3EE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3A39-BC2D-4582-866B-9A78B5F0B2A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C7AE9-C5C7-4AD4-A25F-ED24BF470C0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F4113-6657-459C-BC75-9A34894563D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C822C-DBA2-401F-98C3-213AB95B8994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DDE0A-E86E-4406-BB92-8F7E6F8F3EE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5AC7-00CB-4063-B38A-5511BCD29B1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7F2B7-DF97-4E86-AD54-B6B083E0BAA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581E8-7DDB-4612-A2B6-749D3785955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06326-81D6-4869-9CA9-E190EDC3DE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39AFF-9929-4690-8873-65A9F80814C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84CCF-EA0A-4FC7-991F-283FCE69FEF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C60B3-14B1-421A-B582-E15C8875926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B5BDB-FED1-41FD-8BAD-4E4911F4239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6C236-E9CF-4D2D-81FA-9E6F50AB8CA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6821A-EFAC-496B-B726-01E9C5664E5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4948B-4895-4A3D-A0B6-C8D25347225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44482-988E-4C90-815E-D1EAE377218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2F6C0-E1A7-4101-9480-253C5167BB1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FCB0770B-7BCE-4581-8A9B-9FF92492CBA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GP創英角ﾎﾟｯﾌﾟ体" pitchFamily="50" charset="-128"/>
          <a:ea typeface="HGP創英角ﾎﾟｯﾌﾟ体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GP創英角ﾎﾟｯﾌﾟ体" pitchFamily="50" charset="-128"/>
          <a:ea typeface="HGP創英角ﾎﾟｯﾌﾟ体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GP創英角ﾎﾟｯﾌﾟ体" pitchFamily="50" charset="-128"/>
          <a:ea typeface="HGP創英角ﾎﾟｯﾌﾟ体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GP創英角ﾎﾟｯﾌﾟ体" pitchFamily="50" charset="-128"/>
          <a:ea typeface="HGP創英角ﾎﾟｯﾌﾟ体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C0C7572-3BD4-4592-B552-51AB70357E7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GP創英角ﾎﾟｯﾌﾟ体" pitchFamily="50" charset="-128"/>
          <a:ea typeface="HGP創英角ﾎﾟｯﾌﾟ体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GP創英角ﾎﾟｯﾌﾟ体" pitchFamily="50" charset="-128"/>
          <a:ea typeface="HGP創英角ﾎﾟｯﾌﾟ体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GP創英角ﾎﾟｯﾌﾟ体" pitchFamily="50" charset="-128"/>
          <a:ea typeface="HGP創英角ﾎﾟｯﾌﾟ体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GP創英角ﾎﾟｯﾌﾟ体" pitchFamily="50" charset="-128"/>
          <a:ea typeface="HGP創英角ﾎﾟｯﾌﾟ体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712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Output Sensitive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Enumeration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060848"/>
            <a:ext cx="9144000" cy="1584176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altLang="ja-JP" sz="40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/>
                <a:ea typeface="HGP創英角ﾎﾟｯﾌﾟ体"/>
                <a:cs typeface="+mj-cs"/>
              </a:rPr>
              <a:t>5. Amortized Analysis</a:t>
            </a:r>
          </a:p>
          <a:p>
            <a:pPr lvl="0" algn="ctr"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Matchings, Connected Components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99592" y="4077072"/>
            <a:ext cx="734481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Mechanism of amortization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Basic (toy) case   (elimination ordering)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Local amortization (path)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Biased (general) case (matching, spanning tree, k-subtree)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41438"/>
            <a:ext cx="9144000" cy="2163762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-2  Basic Analysis</a:t>
            </a:r>
            <a:b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ja-JP" alt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4284663" y="4076700"/>
            <a:ext cx="4319587" cy="2592388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Bottom-wideness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2951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An iteration of enumeration algorithm generates recursive calls for solving “</a:t>
            </a:r>
            <a:r>
              <a:rPr lang="en-US" altLang="ja-JP" sz="2400" b="1" dirty="0" smtClean="0"/>
              <a:t>subproblems</a:t>
            </a:r>
            <a:r>
              <a:rPr lang="en-US" altLang="ja-JP" sz="2400" dirty="0" smtClean="0"/>
              <a:t>”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Subproblems are usually smaller than the original problem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dirty="0" smtClean="0"/>
              <a:t>Many bottom level iterations take short time, few iterations take long time    (we call </a:t>
            </a: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bottom-wideness</a:t>
            </a:r>
            <a:r>
              <a:rPr lang="en-US" altLang="ja-JP" sz="2400" dirty="0" smtClean="0"/>
              <a:t>)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Can we do something better?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284913" y="44418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6513513" y="44418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6437313" y="43656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6665913" y="4746625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6742113" y="47466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5903913" y="47466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284913" y="4746625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123113" y="50514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7123113" y="5051425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7275513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7732713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6665913" y="5051425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6665913" y="50514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6589713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6970713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361113" y="5051425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5980113" y="50514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 flipH="1">
            <a:off x="6284913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flipH="1">
            <a:off x="5903913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5675313" y="50514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5218113" y="5051425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flipH="1">
            <a:off x="5599113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flipH="1">
            <a:off x="5141913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6208713" y="4670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6665913" y="4670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6589713" y="4975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7046913" y="4975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5827713" y="4975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6284913" y="4975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6194425" y="5516563"/>
            <a:ext cx="644525" cy="465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  <p:sp>
        <p:nvSpPr>
          <p:cNvPr id="10275" name="円形吹き出し 36"/>
          <p:cNvSpPr>
            <a:spLocks noChangeArrowheads="1"/>
          </p:cNvSpPr>
          <p:nvPr/>
        </p:nvSpPr>
        <p:spPr bwMode="auto">
          <a:xfrm>
            <a:off x="4716463" y="4005263"/>
            <a:ext cx="1368425" cy="792162"/>
          </a:xfrm>
          <a:prstGeom prst="wedgeEllipseCallout">
            <a:avLst>
              <a:gd name="adj1" fmla="val 79940"/>
              <a:gd name="adj2" fmla="val 4352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sz="4000" b="1"/>
              <a:t>long</a:t>
            </a:r>
            <a:endParaRPr lang="ja-JP" altLang="en-US" sz="4000" b="1"/>
          </a:p>
        </p:txBody>
      </p:sp>
      <p:sp>
        <p:nvSpPr>
          <p:cNvPr id="10276" name="円/楕円 39"/>
          <p:cNvSpPr>
            <a:spLocks noChangeArrowheads="1"/>
          </p:cNvSpPr>
          <p:nvPr/>
        </p:nvSpPr>
        <p:spPr bwMode="auto">
          <a:xfrm>
            <a:off x="4859338" y="6021388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7" name="円/楕円 40"/>
          <p:cNvSpPr>
            <a:spLocks noChangeArrowheads="1"/>
          </p:cNvSpPr>
          <p:nvPr/>
        </p:nvSpPr>
        <p:spPr bwMode="auto">
          <a:xfrm>
            <a:off x="5148263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8" name="円/楕円 41"/>
          <p:cNvSpPr>
            <a:spLocks noChangeArrowheads="1"/>
          </p:cNvSpPr>
          <p:nvPr/>
        </p:nvSpPr>
        <p:spPr bwMode="auto">
          <a:xfrm>
            <a:off x="5435600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9" name="円/楕円 42"/>
          <p:cNvSpPr>
            <a:spLocks noChangeArrowheads="1"/>
          </p:cNvSpPr>
          <p:nvPr/>
        </p:nvSpPr>
        <p:spPr bwMode="auto">
          <a:xfrm>
            <a:off x="5724525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0" name="円/楕円 43"/>
          <p:cNvSpPr>
            <a:spLocks noChangeArrowheads="1"/>
          </p:cNvSpPr>
          <p:nvPr/>
        </p:nvSpPr>
        <p:spPr bwMode="auto">
          <a:xfrm>
            <a:off x="6011863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1" name="円/楕円 44"/>
          <p:cNvSpPr>
            <a:spLocks noChangeArrowheads="1"/>
          </p:cNvSpPr>
          <p:nvPr/>
        </p:nvSpPr>
        <p:spPr bwMode="auto">
          <a:xfrm>
            <a:off x="6300788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2" name="円/楕円 45"/>
          <p:cNvSpPr>
            <a:spLocks noChangeArrowheads="1"/>
          </p:cNvSpPr>
          <p:nvPr/>
        </p:nvSpPr>
        <p:spPr bwMode="auto">
          <a:xfrm>
            <a:off x="6588125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3" name="円/楕円 46"/>
          <p:cNvSpPr>
            <a:spLocks noChangeArrowheads="1"/>
          </p:cNvSpPr>
          <p:nvPr/>
        </p:nvSpPr>
        <p:spPr bwMode="auto">
          <a:xfrm>
            <a:off x="6875463" y="6021388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4" name="円/楕円 47"/>
          <p:cNvSpPr>
            <a:spLocks noChangeArrowheads="1"/>
          </p:cNvSpPr>
          <p:nvPr/>
        </p:nvSpPr>
        <p:spPr bwMode="auto">
          <a:xfrm>
            <a:off x="7164388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5" name="円/楕円 48"/>
          <p:cNvSpPr>
            <a:spLocks noChangeArrowheads="1"/>
          </p:cNvSpPr>
          <p:nvPr/>
        </p:nvSpPr>
        <p:spPr bwMode="auto">
          <a:xfrm>
            <a:off x="7451725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6" name="円/楕円 49"/>
          <p:cNvSpPr>
            <a:spLocks noChangeArrowheads="1"/>
          </p:cNvSpPr>
          <p:nvPr/>
        </p:nvSpPr>
        <p:spPr bwMode="auto">
          <a:xfrm>
            <a:off x="7740650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 flipH="1">
            <a:off x="7840663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5" name="Line 16"/>
          <p:cNvSpPr>
            <a:spLocks noChangeShapeType="1"/>
          </p:cNvSpPr>
          <p:nvPr/>
        </p:nvSpPr>
        <p:spPr bwMode="auto">
          <a:xfrm flipH="1">
            <a:off x="7567613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6" name="Line 16"/>
          <p:cNvSpPr>
            <a:spLocks noChangeShapeType="1"/>
          </p:cNvSpPr>
          <p:nvPr/>
        </p:nvSpPr>
        <p:spPr bwMode="auto">
          <a:xfrm flipH="1">
            <a:off x="7278688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 flipH="1">
            <a:off x="6991350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 flipH="1">
            <a:off x="6702425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9" name="Line 16"/>
          <p:cNvSpPr>
            <a:spLocks noChangeShapeType="1"/>
          </p:cNvSpPr>
          <p:nvPr/>
        </p:nvSpPr>
        <p:spPr bwMode="auto">
          <a:xfrm flipH="1">
            <a:off x="6415088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0" name="Line 16"/>
          <p:cNvSpPr>
            <a:spLocks noChangeShapeType="1"/>
          </p:cNvSpPr>
          <p:nvPr/>
        </p:nvSpPr>
        <p:spPr bwMode="auto">
          <a:xfrm flipH="1">
            <a:off x="6127750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1" name="Line 16"/>
          <p:cNvSpPr>
            <a:spLocks noChangeShapeType="1"/>
          </p:cNvSpPr>
          <p:nvPr/>
        </p:nvSpPr>
        <p:spPr bwMode="auto">
          <a:xfrm flipH="1">
            <a:off x="5838825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2" name="Line 16"/>
          <p:cNvSpPr>
            <a:spLocks noChangeShapeType="1"/>
          </p:cNvSpPr>
          <p:nvPr/>
        </p:nvSpPr>
        <p:spPr bwMode="auto">
          <a:xfrm flipH="1">
            <a:off x="5551488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 flipH="1">
            <a:off x="5262563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4" name="Line 16"/>
          <p:cNvSpPr>
            <a:spLocks noChangeShapeType="1"/>
          </p:cNvSpPr>
          <p:nvPr/>
        </p:nvSpPr>
        <p:spPr bwMode="auto">
          <a:xfrm flipH="1">
            <a:off x="4975225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298" name="円形吹き出し 62"/>
          <p:cNvSpPr>
            <a:spLocks noChangeArrowheads="1"/>
          </p:cNvSpPr>
          <p:nvPr/>
        </p:nvSpPr>
        <p:spPr bwMode="auto">
          <a:xfrm>
            <a:off x="6875463" y="4437063"/>
            <a:ext cx="1441450" cy="792162"/>
          </a:xfrm>
          <a:prstGeom prst="wedgeEllipseCallout">
            <a:avLst>
              <a:gd name="adj1" fmla="val -68625"/>
              <a:gd name="adj2" fmla="val 66389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sz="2800"/>
              <a:t>middle</a:t>
            </a:r>
            <a:endParaRPr lang="ja-JP" altLang="en-US" sz="2800"/>
          </a:p>
        </p:txBody>
      </p:sp>
      <p:sp>
        <p:nvSpPr>
          <p:cNvPr id="10299" name="円形吹き出し 63"/>
          <p:cNvSpPr>
            <a:spLocks noChangeArrowheads="1"/>
          </p:cNvSpPr>
          <p:nvPr/>
        </p:nvSpPr>
        <p:spPr bwMode="auto">
          <a:xfrm>
            <a:off x="3851275" y="5373688"/>
            <a:ext cx="936625" cy="576262"/>
          </a:xfrm>
          <a:prstGeom prst="wedgeEllipseCallout">
            <a:avLst>
              <a:gd name="adj1" fmla="val 81505"/>
              <a:gd name="adj2" fmla="val 12481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/>
              <a:t>short</a:t>
            </a:r>
            <a:endParaRPr lang="ja-JP" altLang="en-US"/>
          </a:p>
        </p:txBody>
      </p:sp>
      <p:sp>
        <p:nvSpPr>
          <p:cNvPr id="10300" name="円形吹き出し 74"/>
          <p:cNvSpPr>
            <a:spLocks noChangeArrowheads="1"/>
          </p:cNvSpPr>
          <p:nvPr/>
        </p:nvSpPr>
        <p:spPr bwMode="auto">
          <a:xfrm>
            <a:off x="4859338" y="5373688"/>
            <a:ext cx="936625" cy="576262"/>
          </a:xfrm>
          <a:prstGeom prst="wedgeEllipseCallout">
            <a:avLst>
              <a:gd name="adj1" fmla="val 81505"/>
              <a:gd name="adj2" fmla="val 52792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/>
              <a:t>short</a:t>
            </a:r>
            <a:endParaRPr lang="ja-JP" altLang="en-US"/>
          </a:p>
        </p:txBody>
      </p:sp>
      <p:sp>
        <p:nvSpPr>
          <p:cNvPr id="10301" name="円形吹き出し 75"/>
          <p:cNvSpPr>
            <a:spLocks noChangeArrowheads="1"/>
          </p:cNvSpPr>
          <p:nvPr/>
        </p:nvSpPr>
        <p:spPr bwMode="auto">
          <a:xfrm>
            <a:off x="5292725" y="5732463"/>
            <a:ext cx="935038" cy="576262"/>
          </a:xfrm>
          <a:prstGeom prst="wedgeEllipseCallout">
            <a:avLst>
              <a:gd name="adj1" fmla="val 83056"/>
              <a:gd name="adj2" fmla="val -17755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/>
              <a:t>short</a:t>
            </a:r>
            <a:endParaRPr lang="ja-JP" altLang="en-US"/>
          </a:p>
        </p:txBody>
      </p:sp>
      <p:sp>
        <p:nvSpPr>
          <p:cNvPr id="10302" name="円形吹き出し 76"/>
          <p:cNvSpPr>
            <a:spLocks noChangeArrowheads="1"/>
          </p:cNvSpPr>
          <p:nvPr/>
        </p:nvSpPr>
        <p:spPr bwMode="auto">
          <a:xfrm>
            <a:off x="4427538" y="5732463"/>
            <a:ext cx="936625" cy="576262"/>
          </a:xfrm>
          <a:prstGeom prst="wedgeEllipseCallout">
            <a:avLst>
              <a:gd name="adj1" fmla="val 83056"/>
              <a:gd name="adj2" fmla="val -17755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/>
              <a:t>short</a:t>
            </a:r>
            <a:endParaRPr lang="ja-JP" altLang="en-US"/>
          </a:p>
        </p:txBody>
      </p:sp>
      <p:sp>
        <p:nvSpPr>
          <p:cNvPr id="10303" name="円形吹き出し 77"/>
          <p:cNvSpPr>
            <a:spLocks noChangeArrowheads="1"/>
          </p:cNvSpPr>
          <p:nvPr/>
        </p:nvSpPr>
        <p:spPr bwMode="auto">
          <a:xfrm>
            <a:off x="7524750" y="4724400"/>
            <a:ext cx="1439863" cy="792163"/>
          </a:xfrm>
          <a:prstGeom prst="wedgeEllipseCallout">
            <a:avLst>
              <a:gd name="adj1" fmla="val -68625"/>
              <a:gd name="adj2" fmla="val 31574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sz="2800"/>
              <a:t>middle</a:t>
            </a:r>
            <a:endParaRPr lang="ja-JP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4284663" y="3789363"/>
            <a:ext cx="4319587" cy="2879725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91" name="Line 9"/>
          <p:cNvSpPr>
            <a:spLocks noChangeShapeType="1"/>
          </p:cNvSpPr>
          <p:nvPr/>
        </p:nvSpPr>
        <p:spPr bwMode="auto">
          <a:xfrm flipV="1">
            <a:off x="5724525" y="5981700"/>
            <a:ext cx="215900" cy="2873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2" name="Line 15"/>
          <p:cNvSpPr>
            <a:spLocks noChangeShapeType="1"/>
          </p:cNvSpPr>
          <p:nvPr/>
        </p:nvSpPr>
        <p:spPr bwMode="auto">
          <a:xfrm>
            <a:off x="5940425" y="5964238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4" name="Line 9"/>
          <p:cNvSpPr>
            <a:spLocks noChangeShapeType="1"/>
          </p:cNvSpPr>
          <p:nvPr/>
        </p:nvSpPr>
        <p:spPr bwMode="auto">
          <a:xfrm flipV="1">
            <a:off x="5940425" y="5661025"/>
            <a:ext cx="215900" cy="288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5" name="Line 15"/>
          <p:cNvSpPr>
            <a:spLocks noChangeShapeType="1"/>
          </p:cNvSpPr>
          <p:nvPr/>
        </p:nvSpPr>
        <p:spPr bwMode="auto">
          <a:xfrm>
            <a:off x="6791325" y="47974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6" name="Line 15"/>
          <p:cNvSpPr>
            <a:spLocks noChangeShapeType="1"/>
          </p:cNvSpPr>
          <p:nvPr/>
        </p:nvSpPr>
        <p:spPr bwMode="auto">
          <a:xfrm>
            <a:off x="7019925" y="45085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7" name="Line 15"/>
          <p:cNvSpPr>
            <a:spLocks noChangeShapeType="1"/>
          </p:cNvSpPr>
          <p:nvPr/>
        </p:nvSpPr>
        <p:spPr bwMode="auto">
          <a:xfrm>
            <a:off x="7248525" y="422116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8" name="Line 15"/>
          <p:cNvSpPr>
            <a:spLocks noChangeShapeType="1"/>
          </p:cNvSpPr>
          <p:nvPr/>
        </p:nvSpPr>
        <p:spPr bwMode="auto">
          <a:xfrm>
            <a:off x="6156325" y="569277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6372225" y="5084763"/>
            <a:ext cx="215900" cy="288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9" name="Line 9"/>
          <p:cNvSpPr>
            <a:spLocks noChangeShapeType="1"/>
          </p:cNvSpPr>
          <p:nvPr/>
        </p:nvSpPr>
        <p:spPr bwMode="auto">
          <a:xfrm flipV="1">
            <a:off x="6588125" y="4797425"/>
            <a:ext cx="215900" cy="2873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0" name="Line 9"/>
          <p:cNvSpPr>
            <a:spLocks noChangeShapeType="1"/>
          </p:cNvSpPr>
          <p:nvPr/>
        </p:nvSpPr>
        <p:spPr bwMode="auto">
          <a:xfrm flipV="1">
            <a:off x="6804025" y="4508500"/>
            <a:ext cx="215900" cy="288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2" name="Line 9"/>
          <p:cNvSpPr>
            <a:spLocks noChangeShapeType="1"/>
          </p:cNvSpPr>
          <p:nvPr/>
        </p:nvSpPr>
        <p:spPr bwMode="auto">
          <a:xfrm flipV="1">
            <a:off x="7019925" y="4221163"/>
            <a:ext cx="215900" cy="2873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3" name="Line 9"/>
          <p:cNvSpPr>
            <a:spLocks noChangeShapeType="1"/>
          </p:cNvSpPr>
          <p:nvPr/>
        </p:nvSpPr>
        <p:spPr bwMode="auto">
          <a:xfrm flipV="1">
            <a:off x="6156325" y="5373688"/>
            <a:ext cx="215900" cy="2873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Bad Case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2590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An iteration of enumeration algorithm generates recursive calls for solving “</a:t>
            </a:r>
            <a:r>
              <a:rPr lang="en-US" altLang="ja-JP" sz="2400" b="1" dirty="0" smtClean="0"/>
              <a:t>subproblems</a:t>
            </a:r>
            <a:r>
              <a:rPr lang="en-US" altLang="ja-JP" sz="2400" dirty="0" smtClean="0"/>
              <a:t>”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Subproblems are usually smaller than the original problem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dirty="0" smtClean="0"/>
              <a:t>Many bottom level iterations take short time, few iterations take long time 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Can we do something better?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 </a:t>
            </a:r>
            <a:r>
              <a:rPr lang="en-US" altLang="ja-JP" sz="2400" dirty="0" smtClean="0"/>
              <a:t>No. not sufficient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in the right case, an iteration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takes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  <a:r>
              <a:rPr lang="en-US" altLang="ja-JP" sz="2400" dirty="0" smtClean="0"/>
              <a:t> time on average  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6292850" y="5300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6372225" y="5373688"/>
            <a:ext cx="215900" cy="2873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6588125" y="508476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6732588" y="5300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6732588" y="4724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7164388" y="4724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7164388" y="41497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 flipH="1">
            <a:off x="7380288" y="443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flipH="1">
            <a:off x="6300788" y="590867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flipH="1">
            <a:off x="6084888" y="61976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flipH="1">
            <a:off x="5651500" y="61976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6064250" y="5605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6521450" y="5605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6948488" y="443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6516688" y="50133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5859463" y="59007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6948488" y="50133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0" name="角丸四角形吹き出し 89"/>
          <p:cNvSpPr>
            <a:spLocks noChangeArrowheads="1"/>
          </p:cNvSpPr>
          <p:nvPr/>
        </p:nvSpPr>
        <p:spPr bwMode="auto">
          <a:xfrm>
            <a:off x="6948488" y="5476875"/>
            <a:ext cx="431800" cy="400050"/>
          </a:xfrm>
          <a:prstGeom prst="wedgeRoundRectCallout">
            <a:avLst>
              <a:gd name="adj1" fmla="val -110097"/>
              <a:gd name="adj2" fmla="val 1642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96" name="角丸四角形吹き出し 95"/>
          <p:cNvSpPr>
            <a:spLocks noChangeArrowheads="1"/>
          </p:cNvSpPr>
          <p:nvPr/>
        </p:nvSpPr>
        <p:spPr bwMode="auto">
          <a:xfrm>
            <a:off x="6443663" y="6053138"/>
            <a:ext cx="431800" cy="400050"/>
          </a:xfrm>
          <a:prstGeom prst="wedgeRoundRectCallout">
            <a:avLst>
              <a:gd name="adj1" fmla="val -110097"/>
              <a:gd name="adj2" fmla="val 1642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97" name="角丸四角形吹き出し 96"/>
          <p:cNvSpPr>
            <a:spLocks noChangeArrowheads="1"/>
          </p:cNvSpPr>
          <p:nvPr/>
        </p:nvSpPr>
        <p:spPr bwMode="auto">
          <a:xfrm>
            <a:off x="7380288" y="4829175"/>
            <a:ext cx="431800" cy="400050"/>
          </a:xfrm>
          <a:prstGeom prst="wedgeRoundRectCallout">
            <a:avLst>
              <a:gd name="adj1" fmla="val -110097"/>
              <a:gd name="adj2" fmla="val 1642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98" name="角丸四角形吹き出し 97"/>
          <p:cNvSpPr>
            <a:spLocks noChangeArrowheads="1"/>
          </p:cNvSpPr>
          <p:nvPr/>
        </p:nvSpPr>
        <p:spPr bwMode="auto">
          <a:xfrm>
            <a:off x="7812088" y="4252913"/>
            <a:ext cx="431800" cy="400050"/>
          </a:xfrm>
          <a:prstGeom prst="wedgeRoundRectCallout">
            <a:avLst>
              <a:gd name="adj1" fmla="val -110097"/>
              <a:gd name="adj2" fmla="val 1642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99" name="角丸四角形吹き出し 98"/>
          <p:cNvSpPr>
            <a:spLocks noChangeArrowheads="1"/>
          </p:cNvSpPr>
          <p:nvPr/>
        </p:nvSpPr>
        <p:spPr bwMode="auto">
          <a:xfrm>
            <a:off x="5003800" y="5908675"/>
            <a:ext cx="431800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00" name="角丸四角形吹き出し 99"/>
          <p:cNvSpPr>
            <a:spLocks noChangeArrowheads="1"/>
          </p:cNvSpPr>
          <p:nvPr/>
        </p:nvSpPr>
        <p:spPr bwMode="auto">
          <a:xfrm>
            <a:off x="6443663" y="3748088"/>
            <a:ext cx="431800" cy="401637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01" name="角丸四角形吹き出し 100"/>
          <p:cNvSpPr>
            <a:spLocks noChangeArrowheads="1"/>
          </p:cNvSpPr>
          <p:nvPr/>
        </p:nvSpPr>
        <p:spPr bwMode="auto">
          <a:xfrm>
            <a:off x="6011863" y="4108450"/>
            <a:ext cx="576262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02" name="角丸四角形吹き出し 101"/>
          <p:cNvSpPr>
            <a:spLocks noChangeArrowheads="1"/>
          </p:cNvSpPr>
          <p:nvPr/>
        </p:nvSpPr>
        <p:spPr bwMode="auto">
          <a:xfrm>
            <a:off x="5795963" y="4468813"/>
            <a:ext cx="576262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03" name="角丸四角形吹き出し 102"/>
          <p:cNvSpPr>
            <a:spLocks noChangeArrowheads="1"/>
          </p:cNvSpPr>
          <p:nvPr/>
        </p:nvSpPr>
        <p:spPr bwMode="auto">
          <a:xfrm>
            <a:off x="5156200" y="5548313"/>
            <a:ext cx="431800" cy="401637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04" name="Text Box 37"/>
          <p:cNvSpPr txBox="1">
            <a:spLocks noChangeArrowheads="1"/>
          </p:cNvSpPr>
          <p:nvPr/>
        </p:nvSpPr>
        <p:spPr bwMode="auto">
          <a:xfrm rot="18228610">
            <a:off x="5436394" y="4972844"/>
            <a:ext cx="642938" cy="463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4643438" y="1844675"/>
            <a:ext cx="4321175" cy="2592388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Balanced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2590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The recursion tree was biased. If balanced?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 </a:t>
            </a:r>
            <a:r>
              <a:rPr lang="en-US" altLang="ja-JP" sz="2400" dirty="0" smtClean="0"/>
              <a:t>No. not sufficient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in the right case, an iteration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takes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  <a:r>
              <a:rPr lang="en-US" altLang="ja-JP" sz="2400" dirty="0" smtClean="0"/>
              <a:t> time on average  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H="1">
            <a:off x="6643688" y="2509838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6872288" y="2509838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46" name="Oval 10"/>
          <p:cNvSpPr>
            <a:spLocks noChangeArrowheads="1"/>
          </p:cNvSpPr>
          <p:nvPr/>
        </p:nvSpPr>
        <p:spPr bwMode="auto">
          <a:xfrm>
            <a:off x="6796088" y="24336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47" name="Line 11"/>
          <p:cNvSpPr>
            <a:spLocks noChangeShapeType="1"/>
          </p:cNvSpPr>
          <p:nvPr/>
        </p:nvSpPr>
        <p:spPr bwMode="auto">
          <a:xfrm flipH="1">
            <a:off x="7024688" y="2814638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7100888" y="2814638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 flipH="1">
            <a:off x="6262688" y="2814638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>
            <a:off x="6643688" y="2814638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7481888" y="3119438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7481888" y="3119438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3" name="Oval 17"/>
          <p:cNvSpPr>
            <a:spLocks noChangeArrowheads="1"/>
          </p:cNvSpPr>
          <p:nvPr/>
        </p:nvSpPr>
        <p:spPr bwMode="auto">
          <a:xfrm>
            <a:off x="7634288" y="33480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4" name="Oval 18"/>
          <p:cNvSpPr>
            <a:spLocks noChangeArrowheads="1"/>
          </p:cNvSpPr>
          <p:nvPr/>
        </p:nvSpPr>
        <p:spPr bwMode="auto">
          <a:xfrm>
            <a:off x="8091488" y="33480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 flipH="1">
            <a:off x="7024688" y="3119438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>
            <a:off x="7024688" y="3119438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7" name="Oval 21"/>
          <p:cNvSpPr>
            <a:spLocks noChangeArrowheads="1"/>
          </p:cNvSpPr>
          <p:nvPr/>
        </p:nvSpPr>
        <p:spPr bwMode="auto">
          <a:xfrm>
            <a:off x="6948488" y="33480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9488" y="33480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9" name="Line 23"/>
          <p:cNvSpPr>
            <a:spLocks noChangeShapeType="1"/>
          </p:cNvSpPr>
          <p:nvPr/>
        </p:nvSpPr>
        <p:spPr bwMode="auto">
          <a:xfrm>
            <a:off x="6719888" y="3119438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0" name="Line 24"/>
          <p:cNvSpPr>
            <a:spLocks noChangeShapeType="1"/>
          </p:cNvSpPr>
          <p:nvPr/>
        </p:nvSpPr>
        <p:spPr bwMode="auto">
          <a:xfrm flipH="1">
            <a:off x="6338888" y="3119438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1" name="Oval 25"/>
          <p:cNvSpPr>
            <a:spLocks noChangeArrowheads="1"/>
          </p:cNvSpPr>
          <p:nvPr/>
        </p:nvSpPr>
        <p:spPr bwMode="auto">
          <a:xfrm flipH="1">
            <a:off x="6643688" y="33480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2" name="Oval 26"/>
          <p:cNvSpPr>
            <a:spLocks noChangeArrowheads="1"/>
          </p:cNvSpPr>
          <p:nvPr/>
        </p:nvSpPr>
        <p:spPr bwMode="auto">
          <a:xfrm flipH="1">
            <a:off x="6262688" y="33480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 flipH="1">
            <a:off x="6034088" y="3119438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4" name="Line 28"/>
          <p:cNvSpPr>
            <a:spLocks noChangeShapeType="1"/>
          </p:cNvSpPr>
          <p:nvPr/>
        </p:nvSpPr>
        <p:spPr bwMode="auto">
          <a:xfrm flipH="1">
            <a:off x="5576888" y="3119438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5" name="Oval 29"/>
          <p:cNvSpPr>
            <a:spLocks noChangeArrowheads="1"/>
          </p:cNvSpPr>
          <p:nvPr/>
        </p:nvSpPr>
        <p:spPr bwMode="auto">
          <a:xfrm flipH="1">
            <a:off x="5957888" y="33480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6" name="Oval 30"/>
          <p:cNvSpPr>
            <a:spLocks noChangeArrowheads="1"/>
          </p:cNvSpPr>
          <p:nvPr/>
        </p:nvSpPr>
        <p:spPr bwMode="auto">
          <a:xfrm flipH="1">
            <a:off x="5500688" y="33480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7" name="Oval 31"/>
          <p:cNvSpPr>
            <a:spLocks noChangeArrowheads="1"/>
          </p:cNvSpPr>
          <p:nvPr/>
        </p:nvSpPr>
        <p:spPr bwMode="auto">
          <a:xfrm>
            <a:off x="6567488" y="27384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8" name="Oval 32"/>
          <p:cNvSpPr>
            <a:spLocks noChangeArrowheads="1"/>
          </p:cNvSpPr>
          <p:nvPr/>
        </p:nvSpPr>
        <p:spPr bwMode="auto">
          <a:xfrm>
            <a:off x="7024688" y="27384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9" name="Oval 33"/>
          <p:cNvSpPr>
            <a:spLocks noChangeArrowheads="1"/>
          </p:cNvSpPr>
          <p:nvPr/>
        </p:nvSpPr>
        <p:spPr bwMode="auto">
          <a:xfrm>
            <a:off x="6948488" y="30432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0" name="Oval 34"/>
          <p:cNvSpPr>
            <a:spLocks noChangeArrowheads="1"/>
          </p:cNvSpPr>
          <p:nvPr/>
        </p:nvSpPr>
        <p:spPr bwMode="auto">
          <a:xfrm>
            <a:off x="7405688" y="30432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1" name="Oval 35"/>
          <p:cNvSpPr>
            <a:spLocks noChangeArrowheads="1"/>
          </p:cNvSpPr>
          <p:nvPr/>
        </p:nvSpPr>
        <p:spPr bwMode="auto">
          <a:xfrm>
            <a:off x="6186488" y="30432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2" name="Oval 36"/>
          <p:cNvSpPr>
            <a:spLocks noChangeArrowheads="1"/>
          </p:cNvSpPr>
          <p:nvPr/>
        </p:nvSpPr>
        <p:spPr bwMode="auto">
          <a:xfrm>
            <a:off x="6643688" y="30432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6" name="角丸四角形吹き出し 75"/>
          <p:cNvSpPr>
            <a:spLocks noChangeArrowheads="1"/>
          </p:cNvSpPr>
          <p:nvPr/>
        </p:nvSpPr>
        <p:spPr bwMode="auto">
          <a:xfrm>
            <a:off x="6156325" y="2074863"/>
            <a:ext cx="431800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7" name="角丸四角形吹き出し 76"/>
          <p:cNvSpPr>
            <a:spLocks noChangeArrowheads="1"/>
          </p:cNvSpPr>
          <p:nvPr/>
        </p:nvSpPr>
        <p:spPr bwMode="auto">
          <a:xfrm>
            <a:off x="5724525" y="2433638"/>
            <a:ext cx="576263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8" name="角丸四角形吹き出し 77"/>
          <p:cNvSpPr>
            <a:spLocks noChangeArrowheads="1"/>
          </p:cNvSpPr>
          <p:nvPr/>
        </p:nvSpPr>
        <p:spPr bwMode="auto">
          <a:xfrm>
            <a:off x="7380288" y="2433638"/>
            <a:ext cx="576262" cy="400050"/>
          </a:xfrm>
          <a:prstGeom prst="wedgeRoundRectCallout">
            <a:avLst>
              <a:gd name="adj1" fmla="val -90782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1" name="角丸四角形吹き出し 80"/>
          <p:cNvSpPr>
            <a:spLocks noChangeArrowheads="1"/>
          </p:cNvSpPr>
          <p:nvPr/>
        </p:nvSpPr>
        <p:spPr bwMode="auto">
          <a:xfrm>
            <a:off x="5292725" y="2722563"/>
            <a:ext cx="574675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9" name="角丸四角形吹き出し 88"/>
          <p:cNvSpPr>
            <a:spLocks noChangeArrowheads="1"/>
          </p:cNvSpPr>
          <p:nvPr/>
        </p:nvSpPr>
        <p:spPr bwMode="auto">
          <a:xfrm>
            <a:off x="7956550" y="2722563"/>
            <a:ext cx="576263" cy="400050"/>
          </a:xfrm>
          <a:prstGeom prst="wedgeRoundRectCallout">
            <a:avLst>
              <a:gd name="adj1" fmla="val -118495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93" name="角丸四角形吹き出し 92"/>
          <p:cNvSpPr>
            <a:spLocks noChangeArrowheads="1"/>
          </p:cNvSpPr>
          <p:nvPr/>
        </p:nvSpPr>
        <p:spPr bwMode="auto">
          <a:xfrm>
            <a:off x="5148263" y="3605213"/>
            <a:ext cx="431800" cy="400050"/>
          </a:xfrm>
          <a:prstGeom prst="wedgeRoundRectCallout">
            <a:avLst>
              <a:gd name="adj1" fmla="val 148579"/>
              <a:gd name="adj2" fmla="val -85111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94" name="角丸四角形吹き出し 93"/>
          <p:cNvSpPr>
            <a:spLocks noChangeArrowheads="1"/>
          </p:cNvSpPr>
          <p:nvPr/>
        </p:nvSpPr>
        <p:spPr bwMode="auto">
          <a:xfrm>
            <a:off x="5724525" y="3573463"/>
            <a:ext cx="431800" cy="400050"/>
          </a:xfrm>
          <a:prstGeom prst="wedgeRoundRectCallout">
            <a:avLst>
              <a:gd name="adj1" fmla="val 98185"/>
              <a:gd name="adj2" fmla="val -70602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95" name="角丸四角形吹き出し 94"/>
          <p:cNvSpPr>
            <a:spLocks noChangeArrowheads="1"/>
          </p:cNvSpPr>
          <p:nvPr/>
        </p:nvSpPr>
        <p:spPr bwMode="auto">
          <a:xfrm>
            <a:off x="6300788" y="3573463"/>
            <a:ext cx="431800" cy="400050"/>
          </a:xfrm>
          <a:prstGeom prst="wedgeRoundRectCallout">
            <a:avLst>
              <a:gd name="adj1" fmla="val 98185"/>
              <a:gd name="adj2" fmla="val -70602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05" name="角丸四角形吹き出し 104"/>
          <p:cNvSpPr>
            <a:spLocks noChangeArrowheads="1"/>
          </p:cNvSpPr>
          <p:nvPr/>
        </p:nvSpPr>
        <p:spPr bwMode="auto">
          <a:xfrm>
            <a:off x="6948488" y="3573463"/>
            <a:ext cx="431800" cy="400050"/>
          </a:xfrm>
          <a:prstGeom prst="wedgeRoundRectCallout">
            <a:avLst>
              <a:gd name="adj1" fmla="val 98185"/>
              <a:gd name="adj2" fmla="val -70602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06" name="角丸四角形吹き出し 105"/>
          <p:cNvSpPr>
            <a:spLocks noChangeArrowheads="1"/>
          </p:cNvSpPr>
          <p:nvPr/>
        </p:nvSpPr>
        <p:spPr bwMode="auto">
          <a:xfrm>
            <a:off x="7596188" y="3573463"/>
            <a:ext cx="431800" cy="400050"/>
          </a:xfrm>
          <a:prstGeom prst="wedgeRoundRectCallout">
            <a:avLst>
              <a:gd name="adj1" fmla="val 88106"/>
              <a:gd name="adj2" fmla="val -8510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3" name="Rectangle 19"/>
          <p:cNvSpPr>
            <a:spLocks noChangeArrowheads="1"/>
          </p:cNvSpPr>
          <p:nvPr/>
        </p:nvSpPr>
        <p:spPr bwMode="auto">
          <a:xfrm>
            <a:off x="683568" y="5733256"/>
            <a:ext cx="7632774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dirty="0" smtClean="0"/>
              <a:t>What is sufficient to reduce the amortized time complexity?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81" grpId="0" animBg="1"/>
      <p:bldP spid="89" grpId="0" animBg="1"/>
      <p:bldP spid="93" grpId="0" animBg="1"/>
      <p:bldP spid="94" grpId="0" animBg="1"/>
      <p:bldP spid="95" grpId="0" animBg="1"/>
      <p:bldP spid="105" grpId="0" animBg="1"/>
      <p:bldP spid="106" grpId="0" animBg="1"/>
      <p:bldP spid="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4643438" y="4221163"/>
            <a:ext cx="4321175" cy="2447925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Sudden Decrease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2590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In the cases, sudden decrease occurs.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time for parent and child differ much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 </a:t>
            </a:r>
            <a:r>
              <a:rPr lang="en-US" altLang="ja-JP" sz="2400" dirty="0" smtClean="0"/>
              <a:t>We shall clarify good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characterization for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“no sudden decrease”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Then, what is good?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H="1">
            <a:off x="6643688" y="48863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6872288" y="48863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46" name="Oval 10"/>
          <p:cNvSpPr>
            <a:spLocks noChangeArrowheads="1"/>
          </p:cNvSpPr>
          <p:nvPr/>
        </p:nvSpPr>
        <p:spPr bwMode="auto">
          <a:xfrm>
            <a:off x="6796088" y="48101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47" name="Line 11"/>
          <p:cNvSpPr>
            <a:spLocks noChangeShapeType="1"/>
          </p:cNvSpPr>
          <p:nvPr/>
        </p:nvSpPr>
        <p:spPr bwMode="auto">
          <a:xfrm flipH="1">
            <a:off x="7024688" y="5191125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7100888" y="51911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 flipH="1">
            <a:off x="6262688" y="51911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>
            <a:off x="6643688" y="5191125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7481888" y="54959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7481888" y="5495925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3" name="Oval 17"/>
          <p:cNvSpPr>
            <a:spLocks noChangeArrowheads="1"/>
          </p:cNvSpPr>
          <p:nvPr/>
        </p:nvSpPr>
        <p:spPr bwMode="auto">
          <a:xfrm>
            <a:off x="7634288" y="57245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4" name="Oval 18"/>
          <p:cNvSpPr>
            <a:spLocks noChangeArrowheads="1"/>
          </p:cNvSpPr>
          <p:nvPr/>
        </p:nvSpPr>
        <p:spPr bwMode="auto">
          <a:xfrm>
            <a:off x="8091488" y="57245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 flipH="1">
            <a:off x="7024688" y="5495925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>
            <a:off x="7024688" y="54959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7" name="Oval 21"/>
          <p:cNvSpPr>
            <a:spLocks noChangeArrowheads="1"/>
          </p:cNvSpPr>
          <p:nvPr/>
        </p:nvSpPr>
        <p:spPr bwMode="auto">
          <a:xfrm>
            <a:off x="6948488" y="57245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9488" y="57245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9" name="Line 23"/>
          <p:cNvSpPr>
            <a:spLocks noChangeShapeType="1"/>
          </p:cNvSpPr>
          <p:nvPr/>
        </p:nvSpPr>
        <p:spPr bwMode="auto">
          <a:xfrm>
            <a:off x="6719888" y="5495925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0" name="Line 24"/>
          <p:cNvSpPr>
            <a:spLocks noChangeShapeType="1"/>
          </p:cNvSpPr>
          <p:nvPr/>
        </p:nvSpPr>
        <p:spPr bwMode="auto">
          <a:xfrm flipH="1">
            <a:off x="6338888" y="54959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1" name="Oval 25"/>
          <p:cNvSpPr>
            <a:spLocks noChangeArrowheads="1"/>
          </p:cNvSpPr>
          <p:nvPr/>
        </p:nvSpPr>
        <p:spPr bwMode="auto">
          <a:xfrm flipH="1">
            <a:off x="6643688" y="57245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2" name="Oval 26"/>
          <p:cNvSpPr>
            <a:spLocks noChangeArrowheads="1"/>
          </p:cNvSpPr>
          <p:nvPr/>
        </p:nvSpPr>
        <p:spPr bwMode="auto">
          <a:xfrm flipH="1">
            <a:off x="6262688" y="57245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 flipH="1">
            <a:off x="6034088" y="54959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4" name="Line 28"/>
          <p:cNvSpPr>
            <a:spLocks noChangeShapeType="1"/>
          </p:cNvSpPr>
          <p:nvPr/>
        </p:nvSpPr>
        <p:spPr bwMode="auto">
          <a:xfrm flipH="1">
            <a:off x="5576888" y="5495925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5" name="Oval 29"/>
          <p:cNvSpPr>
            <a:spLocks noChangeArrowheads="1"/>
          </p:cNvSpPr>
          <p:nvPr/>
        </p:nvSpPr>
        <p:spPr bwMode="auto">
          <a:xfrm flipH="1">
            <a:off x="5957888" y="57245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6" name="Oval 30"/>
          <p:cNvSpPr>
            <a:spLocks noChangeArrowheads="1"/>
          </p:cNvSpPr>
          <p:nvPr/>
        </p:nvSpPr>
        <p:spPr bwMode="auto">
          <a:xfrm flipH="1">
            <a:off x="5500688" y="57245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7" name="Oval 31"/>
          <p:cNvSpPr>
            <a:spLocks noChangeArrowheads="1"/>
          </p:cNvSpPr>
          <p:nvPr/>
        </p:nvSpPr>
        <p:spPr bwMode="auto">
          <a:xfrm>
            <a:off x="6567488" y="51149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8" name="Oval 32"/>
          <p:cNvSpPr>
            <a:spLocks noChangeArrowheads="1"/>
          </p:cNvSpPr>
          <p:nvPr/>
        </p:nvSpPr>
        <p:spPr bwMode="auto">
          <a:xfrm>
            <a:off x="7024688" y="51149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9" name="Oval 33"/>
          <p:cNvSpPr>
            <a:spLocks noChangeArrowheads="1"/>
          </p:cNvSpPr>
          <p:nvPr/>
        </p:nvSpPr>
        <p:spPr bwMode="auto">
          <a:xfrm>
            <a:off x="6948488" y="54197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0" name="Oval 34"/>
          <p:cNvSpPr>
            <a:spLocks noChangeArrowheads="1"/>
          </p:cNvSpPr>
          <p:nvPr/>
        </p:nvSpPr>
        <p:spPr bwMode="auto">
          <a:xfrm>
            <a:off x="7405688" y="54197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1" name="Oval 35"/>
          <p:cNvSpPr>
            <a:spLocks noChangeArrowheads="1"/>
          </p:cNvSpPr>
          <p:nvPr/>
        </p:nvSpPr>
        <p:spPr bwMode="auto">
          <a:xfrm>
            <a:off x="6186488" y="54197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2" name="Oval 36"/>
          <p:cNvSpPr>
            <a:spLocks noChangeArrowheads="1"/>
          </p:cNvSpPr>
          <p:nvPr/>
        </p:nvSpPr>
        <p:spPr bwMode="auto">
          <a:xfrm>
            <a:off x="6643688" y="54197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346" name="角丸四角形吹き出し 75"/>
          <p:cNvSpPr>
            <a:spLocks noChangeArrowheads="1"/>
          </p:cNvSpPr>
          <p:nvPr/>
        </p:nvSpPr>
        <p:spPr bwMode="auto">
          <a:xfrm>
            <a:off x="6156325" y="4449763"/>
            <a:ext cx="431800" cy="401637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n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13347" name="角丸四角形吹き出し 76"/>
          <p:cNvSpPr>
            <a:spLocks noChangeArrowheads="1"/>
          </p:cNvSpPr>
          <p:nvPr/>
        </p:nvSpPr>
        <p:spPr bwMode="auto">
          <a:xfrm>
            <a:off x="5724525" y="4810125"/>
            <a:ext cx="576263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3348" name="角丸四角形吹き出し 77"/>
          <p:cNvSpPr>
            <a:spLocks noChangeArrowheads="1"/>
          </p:cNvSpPr>
          <p:nvPr/>
        </p:nvSpPr>
        <p:spPr bwMode="auto">
          <a:xfrm>
            <a:off x="7380288" y="4810125"/>
            <a:ext cx="576262" cy="400050"/>
          </a:xfrm>
          <a:prstGeom prst="wedgeRoundRectCallout">
            <a:avLst>
              <a:gd name="adj1" fmla="val -90782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3349" name="角丸四角形吹き出し 80"/>
          <p:cNvSpPr>
            <a:spLocks noChangeArrowheads="1"/>
          </p:cNvSpPr>
          <p:nvPr/>
        </p:nvSpPr>
        <p:spPr bwMode="auto">
          <a:xfrm>
            <a:off x="5292725" y="5099050"/>
            <a:ext cx="574675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3350" name="角丸四角形吹き出し 88"/>
          <p:cNvSpPr>
            <a:spLocks noChangeArrowheads="1"/>
          </p:cNvSpPr>
          <p:nvPr/>
        </p:nvSpPr>
        <p:spPr bwMode="auto">
          <a:xfrm>
            <a:off x="7956550" y="5099050"/>
            <a:ext cx="576263" cy="400050"/>
          </a:xfrm>
          <a:prstGeom prst="wedgeRoundRectCallout">
            <a:avLst>
              <a:gd name="adj1" fmla="val -118495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3351" name="角丸四角形吹き出し 92"/>
          <p:cNvSpPr>
            <a:spLocks noChangeArrowheads="1"/>
          </p:cNvSpPr>
          <p:nvPr/>
        </p:nvSpPr>
        <p:spPr bwMode="auto">
          <a:xfrm>
            <a:off x="5148263" y="5981700"/>
            <a:ext cx="431800" cy="400050"/>
          </a:xfrm>
          <a:prstGeom prst="wedgeRoundRectCallout">
            <a:avLst>
              <a:gd name="adj1" fmla="val 148579"/>
              <a:gd name="adj2" fmla="val -85111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3352" name="角丸四角形吹き出し 93"/>
          <p:cNvSpPr>
            <a:spLocks noChangeArrowheads="1"/>
          </p:cNvSpPr>
          <p:nvPr/>
        </p:nvSpPr>
        <p:spPr bwMode="auto">
          <a:xfrm>
            <a:off x="5724525" y="5949950"/>
            <a:ext cx="431800" cy="400050"/>
          </a:xfrm>
          <a:prstGeom prst="wedgeRoundRectCallout">
            <a:avLst>
              <a:gd name="adj1" fmla="val 98185"/>
              <a:gd name="adj2" fmla="val -70602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3353" name="角丸四角形吹き出し 94"/>
          <p:cNvSpPr>
            <a:spLocks noChangeArrowheads="1"/>
          </p:cNvSpPr>
          <p:nvPr/>
        </p:nvSpPr>
        <p:spPr bwMode="auto">
          <a:xfrm>
            <a:off x="6300788" y="5949950"/>
            <a:ext cx="431800" cy="400050"/>
          </a:xfrm>
          <a:prstGeom prst="wedgeRoundRectCallout">
            <a:avLst>
              <a:gd name="adj1" fmla="val 98185"/>
              <a:gd name="adj2" fmla="val -70602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3354" name="角丸四角形吹き出し 104"/>
          <p:cNvSpPr>
            <a:spLocks noChangeArrowheads="1"/>
          </p:cNvSpPr>
          <p:nvPr/>
        </p:nvSpPr>
        <p:spPr bwMode="auto">
          <a:xfrm>
            <a:off x="6948488" y="5949950"/>
            <a:ext cx="431800" cy="400050"/>
          </a:xfrm>
          <a:prstGeom prst="wedgeRoundRectCallout">
            <a:avLst>
              <a:gd name="adj1" fmla="val 98185"/>
              <a:gd name="adj2" fmla="val -70602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3355" name="角丸四角形吹き出し 105"/>
          <p:cNvSpPr>
            <a:spLocks noChangeArrowheads="1"/>
          </p:cNvSpPr>
          <p:nvPr/>
        </p:nvSpPr>
        <p:spPr bwMode="auto">
          <a:xfrm>
            <a:off x="7596188" y="5949950"/>
            <a:ext cx="431800" cy="400050"/>
          </a:xfrm>
          <a:prstGeom prst="wedgeRoundRectCallout">
            <a:avLst>
              <a:gd name="adj1" fmla="val 88106"/>
              <a:gd name="adj2" fmla="val -8510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3" name="雲形吹き出し 72"/>
          <p:cNvSpPr/>
          <p:nvPr/>
        </p:nvSpPr>
        <p:spPr bwMode="auto">
          <a:xfrm>
            <a:off x="4643438" y="981075"/>
            <a:ext cx="4321175" cy="3024188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4" name="Line 9"/>
          <p:cNvSpPr>
            <a:spLocks noChangeShapeType="1"/>
          </p:cNvSpPr>
          <p:nvPr/>
        </p:nvSpPr>
        <p:spPr bwMode="auto">
          <a:xfrm flipV="1">
            <a:off x="6084888" y="3173413"/>
            <a:ext cx="215900" cy="2873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5" name="Line 15"/>
          <p:cNvSpPr>
            <a:spLocks noChangeShapeType="1"/>
          </p:cNvSpPr>
          <p:nvPr/>
        </p:nvSpPr>
        <p:spPr bwMode="auto">
          <a:xfrm>
            <a:off x="6300788" y="315595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9" name="Line 9"/>
          <p:cNvSpPr>
            <a:spLocks noChangeShapeType="1"/>
          </p:cNvSpPr>
          <p:nvPr/>
        </p:nvSpPr>
        <p:spPr bwMode="auto">
          <a:xfrm flipV="1">
            <a:off x="6300788" y="2852738"/>
            <a:ext cx="215900" cy="288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0" name="Line 15"/>
          <p:cNvSpPr>
            <a:spLocks noChangeShapeType="1"/>
          </p:cNvSpPr>
          <p:nvPr/>
        </p:nvSpPr>
        <p:spPr bwMode="auto">
          <a:xfrm>
            <a:off x="7151688" y="1989138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2" name="Line 15"/>
          <p:cNvSpPr>
            <a:spLocks noChangeShapeType="1"/>
          </p:cNvSpPr>
          <p:nvPr/>
        </p:nvSpPr>
        <p:spPr bwMode="auto">
          <a:xfrm>
            <a:off x="7380288" y="170021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3" name="Line 15"/>
          <p:cNvSpPr>
            <a:spLocks noChangeShapeType="1"/>
          </p:cNvSpPr>
          <p:nvPr/>
        </p:nvSpPr>
        <p:spPr bwMode="auto">
          <a:xfrm>
            <a:off x="7608888" y="141287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4" name="Line 15"/>
          <p:cNvSpPr>
            <a:spLocks noChangeShapeType="1"/>
          </p:cNvSpPr>
          <p:nvPr/>
        </p:nvSpPr>
        <p:spPr bwMode="auto">
          <a:xfrm>
            <a:off x="6516688" y="2884488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5" name="Line 9"/>
          <p:cNvSpPr>
            <a:spLocks noChangeShapeType="1"/>
          </p:cNvSpPr>
          <p:nvPr/>
        </p:nvSpPr>
        <p:spPr bwMode="auto">
          <a:xfrm flipV="1">
            <a:off x="6732588" y="2276475"/>
            <a:ext cx="215900" cy="288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6" name="Line 9"/>
          <p:cNvSpPr>
            <a:spLocks noChangeShapeType="1"/>
          </p:cNvSpPr>
          <p:nvPr/>
        </p:nvSpPr>
        <p:spPr bwMode="auto">
          <a:xfrm flipV="1">
            <a:off x="6948488" y="1989138"/>
            <a:ext cx="215900" cy="2873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7" name="Line 9"/>
          <p:cNvSpPr>
            <a:spLocks noChangeShapeType="1"/>
          </p:cNvSpPr>
          <p:nvPr/>
        </p:nvSpPr>
        <p:spPr bwMode="auto">
          <a:xfrm flipV="1">
            <a:off x="7164388" y="1700213"/>
            <a:ext cx="215900" cy="288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8" name="Line 9"/>
          <p:cNvSpPr>
            <a:spLocks noChangeShapeType="1"/>
          </p:cNvSpPr>
          <p:nvPr/>
        </p:nvSpPr>
        <p:spPr bwMode="auto">
          <a:xfrm flipV="1">
            <a:off x="7380288" y="1412875"/>
            <a:ext cx="215900" cy="2873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0" name="Line 9"/>
          <p:cNvSpPr>
            <a:spLocks noChangeShapeType="1"/>
          </p:cNvSpPr>
          <p:nvPr/>
        </p:nvSpPr>
        <p:spPr bwMode="auto">
          <a:xfrm flipV="1">
            <a:off x="6516688" y="2565400"/>
            <a:ext cx="215900" cy="2873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1" name="Oval 10"/>
          <p:cNvSpPr>
            <a:spLocks noChangeArrowheads="1"/>
          </p:cNvSpPr>
          <p:nvPr/>
        </p:nvSpPr>
        <p:spPr bwMode="auto">
          <a:xfrm>
            <a:off x="6653213" y="249237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2" name="Line 12"/>
          <p:cNvSpPr>
            <a:spLocks noChangeShapeType="1"/>
          </p:cNvSpPr>
          <p:nvPr/>
        </p:nvSpPr>
        <p:spPr bwMode="auto">
          <a:xfrm>
            <a:off x="6732588" y="2565400"/>
            <a:ext cx="215900" cy="2873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6" name="Line 15"/>
          <p:cNvSpPr>
            <a:spLocks noChangeShapeType="1"/>
          </p:cNvSpPr>
          <p:nvPr/>
        </p:nvSpPr>
        <p:spPr bwMode="auto">
          <a:xfrm>
            <a:off x="6948488" y="227647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7" name="Oval 17"/>
          <p:cNvSpPr>
            <a:spLocks noChangeArrowheads="1"/>
          </p:cNvSpPr>
          <p:nvPr/>
        </p:nvSpPr>
        <p:spPr bwMode="auto">
          <a:xfrm>
            <a:off x="7092950" y="249237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8" name="Oval 18"/>
          <p:cNvSpPr>
            <a:spLocks noChangeArrowheads="1"/>
          </p:cNvSpPr>
          <p:nvPr/>
        </p:nvSpPr>
        <p:spPr bwMode="auto">
          <a:xfrm>
            <a:off x="7092950" y="191611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9" name="Oval 21"/>
          <p:cNvSpPr>
            <a:spLocks noChangeArrowheads="1"/>
          </p:cNvSpPr>
          <p:nvPr/>
        </p:nvSpPr>
        <p:spPr bwMode="auto">
          <a:xfrm>
            <a:off x="7524750" y="191611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0" name="Oval 22"/>
          <p:cNvSpPr>
            <a:spLocks noChangeArrowheads="1"/>
          </p:cNvSpPr>
          <p:nvPr/>
        </p:nvSpPr>
        <p:spPr bwMode="auto">
          <a:xfrm>
            <a:off x="7524750" y="13414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1" name="Oval 25"/>
          <p:cNvSpPr>
            <a:spLocks noChangeArrowheads="1"/>
          </p:cNvSpPr>
          <p:nvPr/>
        </p:nvSpPr>
        <p:spPr bwMode="auto">
          <a:xfrm flipH="1">
            <a:off x="7740650" y="162877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2" name="Oval 26"/>
          <p:cNvSpPr>
            <a:spLocks noChangeArrowheads="1"/>
          </p:cNvSpPr>
          <p:nvPr/>
        </p:nvSpPr>
        <p:spPr bwMode="auto">
          <a:xfrm flipH="1">
            <a:off x="6659563" y="310038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3" name="Oval 29"/>
          <p:cNvSpPr>
            <a:spLocks noChangeArrowheads="1"/>
          </p:cNvSpPr>
          <p:nvPr/>
        </p:nvSpPr>
        <p:spPr bwMode="auto">
          <a:xfrm flipH="1">
            <a:off x="6443663" y="338931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4" name="Oval 30"/>
          <p:cNvSpPr>
            <a:spLocks noChangeArrowheads="1"/>
          </p:cNvSpPr>
          <p:nvPr/>
        </p:nvSpPr>
        <p:spPr bwMode="auto">
          <a:xfrm flipH="1">
            <a:off x="6011863" y="338931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7" name="Oval 31"/>
          <p:cNvSpPr>
            <a:spLocks noChangeArrowheads="1"/>
          </p:cNvSpPr>
          <p:nvPr/>
        </p:nvSpPr>
        <p:spPr bwMode="auto">
          <a:xfrm>
            <a:off x="6424613" y="279717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8" name="Oval 32"/>
          <p:cNvSpPr>
            <a:spLocks noChangeArrowheads="1"/>
          </p:cNvSpPr>
          <p:nvPr/>
        </p:nvSpPr>
        <p:spPr bwMode="auto">
          <a:xfrm>
            <a:off x="6881813" y="279717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9" name="Oval 33"/>
          <p:cNvSpPr>
            <a:spLocks noChangeArrowheads="1"/>
          </p:cNvSpPr>
          <p:nvPr/>
        </p:nvSpPr>
        <p:spPr bwMode="auto">
          <a:xfrm>
            <a:off x="7308850" y="162877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0" name="Oval 34"/>
          <p:cNvSpPr>
            <a:spLocks noChangeArrowheads="1"/>
          </p:cNvSpPr>
          <p:nvPr/>
        </p:nvSpPr>
        <p:spPr bwMode="auto">
          <a:xfrm>
            <a:off x="6875463" y="22050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1" name="Oval 35"/>
          <p:cNvSpPr>
            <a:spLocks noChangeArrowheads="1"/>
          </p:cNvSpPr>
          <p:nvPr/>
        </p:nvSpPr>
        <p:spPr bwMode="auto">
          <a:xfrm>
            <a:off x="6219825" y="309245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2" name="Oval 36"/>
          <p:cNvSpPr>
            <a:spLocks noChangeArrowheads="1"/>
          </p:cNvSpPr>
          <p:nvPr/>
        </p:nvSpPr>
        <p:spPr bwMode="auto">
          <a:xfrm>
            <a:off x="7308850" y="220503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386" name="角丸四角形吹き出し 112"/>
          <p:cNvSpPr>
            <a:spLocks noChangeArrowheads="1"/>
          </p:cNvSpPr>
          <p:nvPr/>
        </p:nvSpPr>
        <p:spPr bwMode="auto">
          <a:xfrm>
            <a:off x="7308850" y="2668588"/>
            <a:ext cx="431800" cy="400050"/>
          </a:xfrm>
          <a:prstGeom prst="wedgeRoundRectCallout">
            <a:avLst>
              <a:gd name="adj1" fmla="val -110097"/>
              <a:gd name="adj2" fmla="val 1642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3387" name="角丸四角形吹き出し 113"/>
          <p:cNvSpPr>
            <a:spLocks noChangeArrowheads="1"/>
          </p:cNvSpPr>
          <p:nvPr/>
        </p:nvSpPr>
        <p:spPr bwMode="auto">
          <a:xfrm>
            <a:off x="6804025" y="3244850"/>
            <a:ext cx="431800" cy="400050"/>
          </a:xfrm>
          <a:prstGeom prst="wedgeRoundRectCallout">
            <a:avLst>
              <a:gd name="adj1" fmla="val -110097"/>
              <a:gd name="adj2" fmla="val 1642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3388" name="角丸四角形吹き出し 114"/>
          <p:cNvSpPr>
            <a:spLocks noChangeArrowheads="1"/>
          </p:cNvSpPr>
          <p:nvPr/>
        </p:nvSpPr>
        <p:spPr bwMode="auto">
          <a:xfrm>
            <a:off x="7740650" y="2020888"/>
            <a:ext cx="431800" cy="400050"/>
          </a:xfrm>
          <a:prstGeom prst="wedgeRoundRectCallout">
            <a:avLst>
              <a:gd name="adj1" fmla="val -110097"/>
              <a:gd name="adj2" fmla="val 1642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3389" name="角丸四角形吹き出し 115"/>
          <p:cNvSpPr>
            <a:spLocks noChangeArrowheads="1"/>
          </p:cNvSpPr>
          <p:nvPr/>
        </p:nvSpPr>
        <p:spPr bwMode="auto">
          <a:xfrm>
            <a:off x="8172450" y="1444625"/>
            <a:ext cx="431800" cy="400050"/>
          </a:xfrm>
          <a:prstGeom prst="wedgeRoundRectCallout">
            <a:avLst>
              <a:gd name="adj1" fmla="val -110097"/>
              <a:gd name="adj2" fmla="val 1642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3390" name="角丸四角形吹き出し 116"/>
          <p:cNvSpPr>
            <a:spLocks noChangeArrowheads="1"/>
          </p:cNvSpPr>
          <p:nvPr/>
        </p:nvSpPr>
        <p:spPr bwMode="auto">
          <a:xfrm>
            <a:off x="5364163" y="3100388"/>
            <a:ext cx="431800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3391" name="角丸四角形吹き出し 117"/>
          <p:cNvSpPr>
            <a:spLocks noChangeArrowheads="1"/>
          </p:cNvSpPr>
          <p:nvPr/>
        </p:nvSpPr>
        <p:spPr bwMode="auto">
          <a:xfrm>
            <a:off x="6804025" y="939800"/>
            <a:ext cx="431800" cy="401638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3392" name="角丸四角形吹き出し 118"/>
          <p:cNvSpPr>
            <a:spLocks noChangeArrowheads="1"/>
          </p:cNvSpPr>
          <p:nvPr/>
        </p:nvSpPr>
        <p:spPr bwMode="auto">
          <a:xfrm>
            <a:off x="6372225" y="1300163"/>
            <a:ext cx="576263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3393" name="角丸四角形吹き出し 119"/>
          <p:cNvSpPr>
            <a:spLocks noChangeArrowheads="1"/>
          </p:cNvSpPr>
          <p:nvPr/>
        </p:nvSpPr>
        <p:spPr bwMode="auto">
          <a:xfrm>
            <a:off x="6156325" y="1660525"/>
            <a:ext cx="576263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3394" name="角丸四角形吹き出し 120"/>
          <p:cNvSpPr>
            <a:spLocks noChangeArrowheads="1"/>
          </p:cNvSpPr>
          <p:nvPr/>
        </p:nvSpPr>
        <p:spPr bwMode="auto">
          <a:xfrm>
            <a:off x="5516563" y="2740025"/>
            <a:ext cx="431800" cy="401638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122" name="Text Box 37"/>
          <p:cNvSpPr txBox="1">
            <a:spLocks noChangeArrowheads="1"/>
          </p:cNvSpPr>
          <p:nvPr/>
        </p:nvSpPr>
        <p:spPr bwMode="auto">
          <a:xfrm rot="18228610">
            <a:off x="5796756" y="2164557"/>
            <a:ext cx="642937" cy="463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4572893" y="4004692"/>
            <a:ext cx="4319587" cy="2592388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Toy Case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5538"/>
            <a:ext cx="8893175" cy="2951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If any iteration has two children, and the computation time decreases constantly, the amortized computation time will be reduced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Ex)</a:t>
            </a:r>
          </a:p>
          <a:p>
            <a:pPr eaLnBrk="1" hangingPunct="1">
              <a:buNone/>
              <a:defRPr/>
            </a:pPr>
            <a:r>
              <a:rPr lang="en-US" altLang="ja-JP" sz="2400" b="1" u="sng" dirty="0" smtClean="0">
                <a:solidFill>
                  <a:schemeClr val="accent2"/>
                </a:solidFill>
              </a:rPr>
              <a:t>   n + 2(n-1)  + 4(n-2) +…+ 2</a:t>
            </a:r>
            <a:r>
              <a:rPr lang="en-US" altLang="ja-JP" sz="2400" b="1" u="sng" baseline="30000" dirty="0" smtClean="0">
                <a:solidFill>
                  <a:schemeClr val="accent2"/>
                </a:solidFill>
              </a:rPr>
              <a:t>n-1</a:t>
            </a:r>
            <a:r>
              <a:rPr lang="en-US" altLang="ja-JP" sz="2400" u="sng" dirty="0" smtClean="0">
                <a:solidFill>
                  <a:schemeClr val="accent2"/>
                </a:solidFill>
              </a:rPr>
              <a:t>•</a:t>
            </a:r>
            <a:r>
              <a:rPr lang="en-US" altLang="ja-JP" sz="2400" b="1" u="sng" dirty="0" smtClean="0">
                <a:solidFill>
                  <a:schemeClr val="accent2"/>
                </a:solidFill>
              </a:rPr>
              <a:t>2 + 2</a:t>
            </a:r>
            <a:r>
              <a:rPr lang="en-US" altLang="ja-JP" sz="2400" b="1" u="sng" baseline="30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u="sng" dirty="0" smtClean="0">
                <a:solidFill>
                  <a:schemeClr val="accent2"/>
                </a:solidFill>
              </a:rPr>
              <a:t>•</a:t>
            </a:r>
            <a:r>
              <a:rPr lang="en-US" altLang="ja-JP" sz="2400" b="1" u="sng" dirty="0" smtClean="0">
                <a:solidFill>
                  <a:schemeClr val="accent2"/>
                </a:solidFill>
              </a:rPr>
              <a:t>1 </a:t>
            </a:r>
            <a:endParaRPr lang="ja-JP" altLang="en-US" sz="2400" b="1" u="sng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>
                <a:solidFill>
                  <a:schemeClr val="accent2"/>
                </a:solidFill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This holds for any polynomial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{Σ 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n-i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poly(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 } / 2</a:t>
            </a:r>
            <a:r>
              <a:rPr lang="en-US" altLang="ja-JP" sz="2400" dirty="0" smtClean="0">
                <a:solidFill>
                  <a:schemeClr val="accent2"/>
                </a:solidFill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dirty="0" smtClean="0">
                <a:solidFill>
                  <a:schemeClr val="accent2"/>
                </a:solidFill>
              </a:rPr>
              <a:t>=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O(1)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573143" y="4369817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6801743" y="4369817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6725543" y="42936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6954143" y="4674617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030343" y="4674617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6192143" y="4674617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573143" y="4674617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411343" y="4979417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7411343" y="4979417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7563743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8020943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6954143" y="4979417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6954143" y="4979417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6877943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7258943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649343" y="4979417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6268343" y="4979417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 flipH="1">
            <a:off x="6573143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flipH="1">
            <a:off x="6192143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5963543" y="4979417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5506343" y="4979417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flipH="1">
            <a:off x="5887343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flipH="1">
            <a:off x="5430143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6496943" y="45984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6954143" y="45984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6877943" y="49032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7335143" y="49032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6115943" y="49032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6573143" y="49032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6482655" y="5444555"/>
            <a:ext cx="644525" cy="465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  <p:sp>
        <p:nvSpPr>
          <p:cNvPr id="10276" name="円/楕円 39"/>
          <p:cNvSpPr>
            <a:spLocks noChangeArrowheads="1"/>
          </p:cNvSpPr>
          <p:nvPr/>
        </p:nvSpPr>
        <p:spPr bwMode="auto">
          <a:xfrm>
            <a:off x="5147568" y="5949380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7" name="円/楕円 40"/>
          <p:cNvSpPr>
            <a:spLocks noChangeArrowheads="1"/>
          </p:cNvSpPr>
          <p:nvPr/>
        </p:nvSpPr>
        <p:spPr bwMode="auto">
          <a:xfrm>
            <a:off x="5436493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8" name="円/楕円 41"/>
          <p:cNvSpPr>
            <a:spLocks noChangeArrowheads="1"/>
          </p:cNvSpPr>
          <p:nvPr/>
        </p:nvSpPr>
        <p:spPr bwMode="auto">
          <a:xfrm>
            <a:off x="5723830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9" name="円/楕円 42"/>
          <p:cNvSpPr>
            <a:spLocks noChangeArrowheads="1"/>
          </p:cNvSpPr>
          <p:nvPr/>
        </p:nvSpPr>
        <p:spPr bwMode="auto">
          <a:xfrm>
            <a:off x="6012755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0" name="円/楕円 43"/>
          <p:cNvSpPr>
            <a:spLocks noChangeArrowheads="1"/>
          </p:cNvSpPr>
          <p:nvPr/>
        </p:nvSpPr>
        <p:spPr bwMode="auto">
          <a:xfrm>
            <a:off x="6300093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1" name="円/楕円 44"/>
          <p:cNvSpPr>
            <a:spLocks noChangeArrowheads="1"/>
          </p:cNvSpPr>
          <p:nvPr/>
        </p:nvSpPr>
        <p:spPr bwMode="auto">
          <a:xfrm>
            <a:off x="6589018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2" name="円/楕円 45"/>
          <p:cNvSpPr>
            <a:spLocks noChangeArrowheads="1"/>
          </p:cNvSpPr>
          <p:nvPr/>
        </p:nvSpPr>
        <p:spPr bwMode="auto">
          <a:xfrm>
            <a:off x="6876355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3" name="円/楕円 46"/>
          <p:cNvSpPr>
            <a:spLocks noChangeArrowheads="1"/>
          </p:cNvSpPr>
          <p:nvPr/>
        </p:nvSpPr>
        <p:spPr bwMode="auto">
          <a:xfrm>
            <a:off x="7163693" y="5949380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4" name="円/楕円 47"/>
          <p:cNvSpPr>
            <a:spLocks noChangeArrowheads="1"/>
          </p:cNvSpPr>
          <p:nvPr/>
        </p:nvSpPr>
        <p:spPr bwMode="auto">
          <a:xfrm>
            <a:off x="7452618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5" name="円/楕円 48"/>
          <p:cNvSpPr>
            <a:spLocks noChangeArrowheads="1"/>
          </p:cNvSpPr>
          <p:nvPr/>
        </p:nvSpPr>
        <p:spPr bwMode="auto">
          <a:xfrm>
            <a:off x="7739955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6" name="円/楕円 49"/>
          <p:cNvSpPr>
            <a:spLocks noChangeArrowheads="1"/>
          </p:cNvSpPr>
          <p:nvPr/>
        </p:nvSpPr>
        <p:spPr bwMode="auto">
          <a:xfrm>
            <a:off x="8028880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 flipH="1">
            <a:off x="8128893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5" name="Line 16"/>
          <p:cNvSpPr>
            <a:spLocks noChangeShapeType="1"/>
          </p:cNvSpPr>
          <p:nvPr/>
        </p:nvSpPr>
        <p:spPr bwMode="auto">
          <a:xfrm flipH="1">
            <a:off x="7855843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6" name="Line 16"/>
          <p:cNvSpPr>
            <a:spLocks noChangeShapeType="1"/>
          </p:cNvSpPr>
          <p:nvPr/>
        </p:nvSpPr>
        <p:spPr bwMode="auto">
          <a:xfrm flipH="1">
            <a:off x="7566918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 flipH="1">
            <a:off x="7279580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 flipH="1">
            <a:off x="6990655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9" name="Line 16"/>
          <p:cNvSpPr>
            <a:spLocks noChangeShapeType="1"/>
          </p:cNvSpPr>
          <p:nvPr/>
        </p:nvSpPr>
        <p:spPr bwMode="auto">
          <a:xfrm flipH="1">
            <a:off x="6703318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0" name="Line 16"/>
          <p:cNvSpPr>
            <a:spLocks noChangeShapeType="1"/>
          </p:cNvSpPr>
          <p:nvPr/>
        </p:nvSpPr>
        <p:spPr bwMode="auto">
          <a:xfrm flipH="1">
            <a:off x="6415980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1" name="Line 16"/>
          <p:cNvSpPr>
            <a:spLocks noChangeShapeType="1"/>
          </p:cNvSpPr>
          <p:nvPr/>
        </p:nvSpPr>
        <p:spPr bwMode="auto">
          <a:xfrm flipH="1">
            <a:off x="6127055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2" name="Line 16"/>
          <p:cNvSpPr>
            <a:spLocks noChangeShapeType="1"/>
          </p:cNvSpPr>
          <p:nvPr/>
        </p:nvSpPr>
        <p:spPr bwMode="auto">
          <a:xfrm flipH="1">
            <a:off x="5839718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 flipH="1">
            <a:off x="5550793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4" name="Line 16"/>
          <p:cNvSpPr>
            <a:spLocks noChangeShapeType="1"/>
          </p:cNvSpPr>
          <p:nvPr/>
        </p:nvSpPr>
        <p:spPr bwMode="auto">
          <a:xfrm flipH="1">
            <a:off x="5263455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4" name="角丸四角形吹き出し 75"/>
          <p:cNvSpPr>
            <a:spLocks noChangeArrowheads="1"/>
          </p:cNvSpPr>
          <p:nvPr/>
        </p:nvSpPr>
        <p:spPr bwMode="auto">
          <a:xfrm>
            <a:off x="6084316" y="3933056"/>
            <a:ext cx="431800" cy="401637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n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5" name="角丸四角形吹き出し 76"/>
          <p:cNvSpPr>
            <a:spLocks noChangeArrowheads="1"/>
          </p:cNvSpPr>
          <p:nvPr/>
        </p:nvSpPr>
        <p:spPr bwMode="auto">
          <a:xfrm>
            <a:off x="5652516" y="4293418"/>
            <a:ext cx="576263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n-1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6" name="角丸四角形吹き出し 77"/>
          <p:cNvSpPr>
            <a:spLocks noChangeArrowheads="1"/>
          </p:cNvSpPr>
          <p:nvPr/>
        </p:nvSpPr>
        <p:spPr bwMode="auto">
          <a:xfrm>
            <a:off x="7308279" y="4293418"/>
            <a:ext cx="576262" cy="400050"/>
          </a:xfrm>
          <a:prstGeom prst="wedgeRoundRectCallout">
            <a:avLst>
              <a:gd name="adj1" fmla="val -90782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7" name="角丸四角形吹き出し 80"/>
          <p:cNvSpPr>
            <a:spLocks noChangeArrowheads="1"/>
          </p:cNvSpPr>
          <p:nvPr/>
        </p:nvSpPr>
        <p:spPr bwMode="auto">
          <a:xfrm>
            <a:off x="5220716" y="4582343"/>
            <a:ext cx="574675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8" name="角丸四角形吹き出し 88"/>
          <p:cNvSpPr>
            <a:spLocks noChangeArrowheads="1"/>
          </p:cNvSpPr>
          <p:nvPr/>
        </p:nvSpPr>
        <p:spPr bwMode="auto">
          <a:xfrm>
            <a:off x="7884541" y="4582343"/>
            <a:ext cx="576263" cy="400050"/>
          </a:xfrm>
          <a:prstGeom prst="wedgeRoundRectCallout">
            <a:avLst>
              <a:gd name="adj1" fmla="val -118495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9" name="角丸四角形吹き出し 92"/>
          <p:cNvSpPr>
            <a:spLocks noChangeArrowheads="1"/>
          </p:cNvSpPr>
          <p:nvPr/>
        </p:nvSpPr>
        <p:spPr bwMode="auto">
          <a:xfrm>
            <a:off x="4788024" y="6269062"/>
            <a:ext cx="431800" cy="400050"/>
          </a:xfrm>
          <a:prstGeom prst="wedgeRoundRectCallout">
            <a:avLst>
              <a:gd name="adj1" fmla="val 70021"/>
              <a:gd name="adj2" fmla="val -92484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80" name="角丸四角形吹き出し 93"/>
          <p:cNvSpPr>
            <a:spLocks noChangeArrowheads="1"/>
          </p:cNvSpPr>
          <p:nvPr/>
        </p:nvSpPr>
        <p:spPr bwMode="auto">
          <a:xfrm>
            <a:off x="5436096" y="6269310"/>
            <a:ext cx="431800" cy="400050"/>
          </a:xfrm>
          <a:prstGeom prst="wedgeRoundRectCallout">
            <a:avLst>
              <a:gd name="adj1" fmla="val 40121"/>
              <a:gd name="adj2" fmla="val -8534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1" name="角丸四角形吹き出し 94"/>
          <p:cNvSpPr>
            <a:spLocks noChangeArrowheads="1"/>
          </p:cNvSpPr>
          <p:nvPr/>
        </p:nvSpPr>
        <p:spPr bwMode="auto">
          <a:xfrm>
            <a:off x="6084416" y="6269310"/>
            <a:ext cx="431800" cy="400050"/>
          </a:xfrm>
          <a:prstGeom prst="wedgeRoundRectCallout">
            <a:avLst>
              <a:gd name="adj1" fmla="val 33289"/>
              <a:gd name="adj2" fmla="val -8534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2" name="角丸四角形吹き出し 104"/>
          <p:cNvSpPr>
            <a:spLocks noChangeArrowheads="1"/>
          </p:cNvSpPr>
          <p:nvPr/>
        </p:nvSpPr>
        <p:spPr bwMode="auto">
          <a:xfrm>
            <a:off x="6732240" y="6269310"/>
            <a:ext cx="431800" cy="400050"/>
          </a:xfrm>
          <a:prstGeom prst="wedgeRoundRectCallout">
            <a:avLst>
              <a:gd name="adj1" fmla="val 2549"/>
              <a:gd name="adj2" fmla="val -92722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3" name="角丸四角形吹き出し 105"/>
          <p:cNvSpPr>
            <a:spLocks noChangeArrowheads="1"/>
          </p:cNvSpPr>
          <p:nvPr/>
        </p:nvSpPr>
        <p:spPr bwMode="auto">
          <a:xfrm>
            <a:off x="7380312" y="6269310"/>
            <a:ext cx="431800" cy="400050"/>
          </a:xfrm>
          <a:prstGeom prst="wedgeRoundRectCallout">
            <a:avLst>
              <a:gd name="adj1" fmla="val -7529"/>
              <a:gd name="adj2" fmla="val -9616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84" name="四角形吹き出し 83"/>
          <p:cNvSpPr/>
          <p:nvPr/>
        </p:nvSpPr>
        <p:spPr bwMode="auto">
          <a:xfrm>
            <a:off x="5436096" y="2204864"/>
            <a:ext cx="2520280" cy="432048"/>
          </a:xfrm>
          <a:prstGeom prst="wedgeRectCallout">
            <a:avLst>
              <a:gd name="adj1" fmla="val -76161"/>
              <a:gd name="adj2" fmla="val 93222"/>
            </a:avLst>
          </a:prstGeom>
          <a:solidFill>
            <a:schemeClr val="bg1"/>
          </a:solidFill>
          <a:ln w="19050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b="1" dirty="0" smtClean="0"/>
              <a:t>computation time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5" name="四角形吹き出し 84"/>
          <p:cNvSpPr/>
          <p:nvPr/>
        </p:nvSpPr>
        <p:spPr bwMode="auto">
          <a:xfrm>
            <a:off x="3563888" y="3429000"/>
            <a:ext cx="1584176" cy="432048"/>
          </a:xfrm>
          <a:prstGeom prst="wedgeRectCallout">
            <a:avLst>
              <a:gd name="adj1" fmla="val -82988"/>
              <a:gd name="adj2" fmla="val -36495"/>
            </a:avLst>
          </a:prstGeom>
          <a:solidFill>
            <a:schemeClr val="bg1"/>
          </a:solidFill>
          <a:ln w="19050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b="1" dirty="0" smtClean="0"/>
              <a:t>#iterations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724128" y="2924944"/>
            <a:ext cx="1032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2"/>
                </a:solidFill>
              </a:rPr>
              <a:t>=</a:t>
            </a:r>
            <a:r>
              <a:rPr lang="en-US" altLang="ja-JP" b="1" dirty="0" smtClean="0">
                <a:solidFill>
                  <a:schemeClr val="accent2"/>
                </a:solidFill>
              </a:rPr>
              <a:t> O(1)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5939780" y="4004692"/>
            <a:ext cx="3024336" cy="2592388"/>
          </a:xfrm>
          <a:prstGeom prst="cloudCallout">
            <a:avLst>
              <a:gd name="adj1" fmla="val -67693"/>
              <a:gd name="adj2" fmla="val 33128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Analysis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7546"/>
            <a:ext cx="8424863" cy="2159446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This holds for any polynomial of the form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poly(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= i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,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3</a:t>
            </a:r>
            <a:r>
              <a:rPr lang="en-US" altLang="ja-JP" sz="2400" dirty="0" smtClean="0"/>
              <a:t> ,… </a:t>
            </a: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{ Σ 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n-i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poly(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 } / 2</a:t>
            </a:r>
            <a:r>
              <a:rPr lang="en-US" altLang="ja-JP" sz="2400" dirty="0" smtClean="0">
                <a:solidFill>
                  <a:schemeClr val="accent2"/>
                </a:solidFill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dirty="0" smtClean="0">
                <a:solidFill>
                  <a:schemeClr val="accent2"/>
                </a:solidFill>
              </a:rPr>
              <a:t>=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O(1)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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dirty="0" smtClean="0"/>
              <a:t>Compare the computation time on adjacent levels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    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n-(i+1)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poly(i+1)    /    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n-i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poly(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    =  poly(i+1)   /   2</a:t>
            </a:r>
            <a:r>
              <a:rPr lang="en-US" altLang="ja-JP" sz="2400" dirty="0" smtClean="0">
                <a:solidFill>
                  <a:schemeClr val="accent2"/>
                </a:solidFill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poly(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There are constants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α &lt; 1 </a:t>
            </a:r>
            <a:r>
              <a:rPr lang="en-US" altLang="ja-JP" sz="2400" dirty="0" err="1" smtClean="0"/>
              <a:t>s.t</a:t>
            </a:r>
            <a:r>
              <a:rPr lang="en-US" altLang="ja-JP" sz="2400" dirty="0" smtClean="0"/>
              <a:t>. </a:t>
            </a: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poly( i+1)   / 2</a:t>
            </a:r>
            <a:r>
              <a:rPr lang="en-US" altLang="ja-JP" sz="2400" dirty="0" smtClean="0">
                <a:solidFill>
                  <a:schemeClr val="accent2"/>
                </a:solidFill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poly(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)  &lt; α </a:t>
            </a:r>
            <a:r>
              <a:rPr lang="en-US" altLang="ja-JP" sz="2400" dirty="0" smtClean="0"/>
              <a:t> for any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&gt; 0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7148835" y="4369817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7377435" y="4369817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301235" y="42936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7529835" y="4674617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606035" y="4674617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6767835" y="4674617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7148835" y="4674617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987035" y="4979417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7987035" y="4979417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813943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859663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7529835" y="4979417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7529835" y="4979417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745363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783463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7225035" y="4979417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6844035" y="4979417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 flipH="1">
            <a:off x="714883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flipH="1">
            <a:off x="676783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6539235" y="4979417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6082035" y="4979417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flipH="1">
            <a:off x="646303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flipH="1">
            <a:off x="600583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7072635" y="45984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7529835" y="45984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7453635" y="49032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7910835" y="49032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6691635" y="49032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7148835" y="49032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7058347" y="5444555"/>
            <a:ext cx="644525" cy="465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  <p:sp>
        <p:nvSpPr>
          <p:cNvPr id="10276" name="円/楕円 39"/>
          <p:cNvSpPr>
            <a:spLocks noChangeArrowheads="1"/>
          </p:cNvSpPr>
          <p:nvPr/>
        </p:nvSpPr>
        <p:spPr bwMode="auto">
          <a:xfrm>
            <a:off x="5723260" y="5949380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7" name="円/楕円 40"/>
          <p:cNvSpPr>
            <a:spLocks noChangeArrowheads="1"/>
          </p:cNvSpPr>
          <p:nvPr/>
        </p:nvSpPr>
        <p:spPr bwMode="auto">
          <a:xfrm>
            <a:off x="6012185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8" name="円/楕円 41"/>
          <p:cNvSpPr>
            <a:spLocks noChangeArrowheads="1"/>
          </p:cNvSpPr>
          <p:nvPr/>
        </p:nvSpPr>
        <p:spPr bwMode="auto">
          <a:xfrm>
            <a:off x="6299522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9" name="円/楕円 42"/>
          <p:cNvSpPr>
            <a:spLocks noChangeArrowheads="1"/>
          </p:cNvSpPr>
          <p:nvPr/>
        </p:nvSpPr>
        <p:spPr bwMode="auto">
          <a:xfrm>
            <a:off x="6588447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0" name="円/楕円 43"/>
          <p:cNvSpPr>
            <a:spLocks noChangeArrowheads="1"/>
          </p:cNvSpPr>
          <p:nvPr/>
        </p:nvSpPr>
        <p:spPr bwMode="auto">
          <a:xfrm>
            <a:off x="6875785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1" name="円/楕円 44"/>
          <p:cNvSpPr>
            <a:spLocks noChangeArrowheads="1"/>
          </p:cNvSpPr>
          <p:nvPr/>
        </p:nvSpPr>
        <p:spPr bwMode="auto">
          <a:xfrm>
            <a:off x="7164710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2" name="円/楕円 45"/>
          <p:cNvSpPr>
            <a:spLocks noChangeArrowheads="1"/>
          </p:cNvSpPr>
          <p:nvPr/>
        </p:nvSpPr>
        <p:spPr bwMode="auto">
          <a:xfrm>
            <a:off x="7452047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3" name="円/楕円 46"/>
          <p:cNvSpPr>
            <a:spLocks noChangeArrowheads="1"/>
          </p:cNvSpPr>
          <p:nvPr/>
        </p:nvSpPr>
        <p:spPr bwMode="auto">
          <a:xfrm>
            <a:off x="7739385" y="5949380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4" name="円/楕円 47"/>
          <p:cNvSpPr>
            <a:spLocks noChangeArrowheads="1"/>
          </p:cNvSpPr>
          <p:nvPr/>
        </p:nvSpPr>
        <p:spPr bwMode="auto">
          <a:xfrm>
            <a:off x="8028310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5" name="円/楕円 48"/>
          <p:cNvSpPr>
            <a:spLocks noChangeArrowheads="1"/>
          </p:cNvSpPr>
          <p:nvPr/>
        </p:nvSpPr>
        <p:spPr bwMode="auto">
          <a:xfrm>
            <a:off x="8315647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6" name="円/楕円 49"/>
          <p:cNvSpPr>
            <a:spLocks noChangeArrowheads="1"/>
          </p:cNvSpPr>
          <p:nvPr/>
        </p:nvSpPr>
        <p:spPr bwMode="auto">
          <a:xfrm>
            <a:off x="8604572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 flipH="1">
            <a:off x="8704585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5" name="Line 16"/>
          <p:cNvSpPr>
            <a:spLocks noChangeShapeType="1"/>
          </p:cNvSpPr>
          <p:nvPr/>
        </p:nvSpPr>
        <p:spPr bwMode="auto">
          <a:xfrm flipH="1">
            <a:off x="8431535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6" name="Line 16"/>
          <p:cNvSpPr>
            <a:spLocks noChangeShapeType="1"/>
          </p:cNvSpPr>
          <p:nvPr/>
        </p:nvSpPr>
        <p:spPr bwMode="auto">
          <a:xfrm flipH="1">
            <a:off x="8142610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 flipH="1">
            <a:off x="7855272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 flipH="1">
            <a:off x="7566347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9" name="Line 16"/>
          <p:cNvSpPr>
            <a:spLocks noChangeShapeType="1"/>
          </p:cNvSpPr>
          <p:nvPr/>
        </p:nvSpPr>
        <p:spPr bwMode="auto">
          <a:xfrm flipH="1">
            <a:off x="7279010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0" name="Line 16"/>
          <p:cNvSpPr>
            <a:spLocks noChangeShapeType="1"/>
          </p:cNvSpPr>
          <p:nvPr/>
        </p:nvSpPr>
        <p:spPr bwMode="auto">
          <a:xfrm flipH="1">
            <a:off x="6991672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1" name="Line 16"/>
          <p:cNvSpPr>
            <a:spLocks noChangeShapeType="1"/>
          </p:cNvSpPr>
          <p:nvPr/>
        </p:nvSpPr>
        <p:spPr bwMode="auto">
          <a:xfrm flipH="1">
            <a:off x="6702747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2" name="Line 16"/>
          <p:cNvSpPr>
            <a:spLocks noChangeShapeType="1"/>
          </p:cNvSpPr>
          <p:nvPr/>
        </p:nvSpPr>
        <p:spPr bwMode="auto">
          <a:xfrm flipH="1">
            <a:off x="6415410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 flipH="1">
            <a:off x="6126485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4" name="Line 16"/>
          <p:cNvSpPr>
            <a:spLocks noChangeShapeType="1"/>
          </p:cNvSpPr>
          <p:nvPr/>
        </p:nvSpPr>
        <p:spPr bwMode="auto">
          <a:xfrm flipH="1">
            <a:off x="5839147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4" name="角丸四角形吹き出し 75"/>
          <p:cNvSpPr>
            <a:spLocks noChangeArrowheads="1"/>
          </p:cNvSpPr>
          <p:nvPr/>
        </p:nvSpPr>
        <p:spPr bwMode="auto">
          <a:xfrm>
            <a:off x="6660008" y="3933056"/>
            <a:ext cx="431800" cy="401637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n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5" name="角丸四角形吹き出し 76"/>
          <p:cNvSpPr>
            <a:spLocks noChangeArrowheads="1"/>
          </p:cNvSpPr>
          <p:nvPr/>
        </p:nvSpPr>
        <p:spPr bwMode="auto">
          <a:xfrm>
            <a:off x="6228208" y="4293418"/>
            <a:ext cx="576263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n-1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6" name="角丸四角形吹き出し 77"/>
          <p:cNvSpPr>
            <a:spLocks noChangeArrowheads="1"/>
          </p:cNvSpPr>
          <p:nvPr/>
        </p:nvSpPr>
        <p:spPr bwMode="auto">
          <a:xfrm>
            <a:off x="7883971" y="4293418"/>
            <a:ext cx="576262" cy="400050"/>
          </a:xfrm>
          <a:prstGeom prst="wedgeRoundRectCallout">
            <a:avLst>
              <a:gd name="adj1" fmla="val -90782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7" name="角丸四角形吹き出し 80"/>
          <p:cNvSpPr>
            <a:spLocks noChangeArrowheads="1"/>
          </p:cNvSpPr>
          <p:nvPr/>
        </p:nvSpPr>
        <p:spPr bwMode="auto">
          <a:xfrm>
            <a:off x="5796408" y="4582343"/>
            <a:ext cx="574675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8" name="角丸四角形吹き出し 88"/>
          <p:cNvSpPr>
            <a:spLocks noChangeArrowheads="1"/>
          </p:cNvSpPr>
          <p:nvPr/>
        </p:nvSpPr>
        <p:spPr bwMode="auto">
          <a:xfrm>
            <a:off x="8460233" y="4582343"/>
            <a:ext cx="576263" cy="400050"/>
          </a:xfrm>
          <a:prstGeom prst="wedgeRoundRectCallout">
            <a:avLst>
              <a:gd name="adj1" fmla="val -118495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9" name="角丸四角形吹き出し 92"/>
          <p:cNvSpPr>
            <a:spLocks noChangeArrowheads="1"/>
          </p:cNvSpPr>
          <p:nvPr/>
        </p:nvSpPr>
        <p:spPr bwMode="auto">
          <a:xfrm>
            <a:off x="5363716" y="6269062"/>
            <a:ext cx="431800" cy="400050"/>
          </a:xfrm>
          <a:prstGeom prst="wedgeRoundRectCallout">
            <a:avLst>
              <a:gd name="adj1" fmla="val 70021"/>
              <a:gd name="adj2" fmla="val -92484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80" name="角丸四角形吹き出し 93"/>
          <p:cNvSpPr>
            <a:spLocks noChangeArrowheads="1"/>
          </p:cNvSpPr>
          <p:nvPr/>
        </p:nvSpPr>
        <p:spPr bwMode="auto">
          <a:xfrm>
            <a:off x="6011788" y="6269310"/>
            <a:ext cx="431800" cy="400050"/>
          </a:xfrm>
          <a:prstGeom prst="wedgeRoundRectCallout">
            <a:avLst>
              <a:gd name="adj1" fmla="val 40121"/>
              <a:gd name="adj2" fmla="val -8534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1" name="角丸四角形吹き出し 94"/>
          <p:cNvSpPr>
            <a:spLocks noChangeArrowheads="1"/>
          </p:cNvSpPr>
          <p:nvPr/>
        </p:nvSpPr>
        <p:spPr bwMode="auto">
          <a:xfrm>
            <a:off x="6660108" y="6269310"/>
            <a:ext cx="431800" cy="400050"/>
          </a:xfrm>
          <a:prstGeom prst="wedgeRoundRectCallout">
            <a:avLst>
              <a:gd name="adj1" fmla="val 33289"/>
              <a:gd name="adj2" fmla="val -8534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2" name="角丸四角形吹き出し 104"/>
          <p:cNvSpPr>
            <a:spLocks noChangeArrowheads="1"/>
          </p:cNvSpPr>
          <p:nvPr/>
        </p:nvSpPr>
        <p:spPr bwMode="auto">
          <a:xfrm>
            <a:off x="7307932" y="6269310"/>
            <a:ext cx="431800" cy="400050"/>
          </a:xfrm>
          <a:prstGeom prst="wedgeRoundRectCallout">
            <a:avLst>
              <a:gd name="adj1" fmla="val 2549"/>
              <a:gd name="adj2" fmla="val -92722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3" name="角丸四角形吹き出し 105"/>
          <p:cNvSpPr>
            <a:spLocks noChangeArrowheads="1"/>
          </p:cNvSpPr>
          <p:nvPr/>
        </p:nvSpPr>
        <p:spPr bwMode="auto">
          <a:xfrm>
            <a:off x="7956004" y="6269310"/>
            <a:ext cx="431800" cy="400050"/>
          </a:xfrm>
          <a:prstGeom prst="wedgeRoundRectCallout">
            <a:avLst>
              <a:gd name="adj1" fmla="val -7529"/>
              <a:gd name="adj2" fmla="val -9616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85" name="Rectangle 19"/>
          <p:cNvSpPr>
            <a:spLocks noChangeArrowheads="1"/>
          </p:cNvSpPr>
          <p:nvPr/>
        </p:nvSpPr>
        <p:spPr bwMode="auto">
          <a:xfrm>
            <a:off x="251520" y="5118283"/>
            <a:ext cx="5328592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buNone/>
              <a:defRPr/>
            </a:pPr>
            <a:r>
              <a:rPr lang="en-US" altLang="ja-JP" dirty="0" smtClean="0"/>
              <a:t>If bottom level iteration takes 1 unit time,</a:t>
            </a:r>
          </a:p>
          <a:p>
            <a:pPr eaLnBrk="1" hangingPunct="1">
              <a:buNone/>
              <a:defRPr/>
            </a:pPr>
            <a:r>
              <a:rPr lang="en-US" altLang="ja-JP" dirty="0" smtClean="0"/>
              <a:t>total computation time </a:t>
            </a:r>
            <a:r>
              <a:rPr lang="en-US" altLang="ja-JP" b="1" dirty="0" smtClean="0">
                <a:solidFill>
                  <a:schemeClr val="accent2"/>
                </a:solidFill>
              </a:rPr>
              <a:t>&lt;   2</a:t>
            </a:r>
            <a:r>
              <a:rPr lang="en-US" altLang="ja-JP" b="1" baseline="30000" dirty="0" smtClean="0">
                <a:solidFill>
                  <a:schemeClr val="accent2"/>
                </a:solidFill>
              </a:rPr>
              <a:t>n</a:t>
            </a:r>
            <a:r>
              <a:rPr lang="en-US" altLang="ja-JP" b="1" dirty="0" smtClean="0">
                <a:solidFill>
                  <a:schemeClr val="accent2"/>
                </a:solidFill>
              </a:rPr>
              <a:t> ( 1 / (1-α))  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5292080" y="4004692"/>
            <a:ext cx="3600400" cy="2592388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Generalization of the Toy Case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2951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Assume that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poly(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is an arbitrary polynomial</a:t>
            </a: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There are constant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δ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α &lt; 1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s.t</a:t>
            </a:r>
            <a:r>
              <a:rPr lang="en-US" altLang="ja-JP" sz="2400" dirty="0" smtClean="0"/>
              <a:t>. </a:t>
            </a: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        poly(i+1)   / 2</a:t>
            </a:r>
            <a:r>
              <a:rPr lang="en-US" altLang="ja-JP" sz="2400" dirty="0" smtClean="0">
                <a:solidFill>
                  <a:schemeClr val="accent2"/>
                </a:solidFill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poly(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)  &lt; α </a:t>
            </a:r>
            <a:r>
              <a:rPr lang="en-US" altLang="ja-JP" sz="2400" dirty="0" smtClean="0"/>
              <a:t> for any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&gt; δ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When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&lt; δ</a:t>
            </a:r>
            <a:r>
              <a:rPr lang="en-US" altLang="ja-JP" sz="2400" dirty="0" smtClean="0"/>
              <a:t>,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poly(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is constant, thus any iteration on level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  below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δ</a:t>
            </a:r>
            <a:r>
              <a:rPr lang="en-US" altLang="ja-JP" sz="2400" dirty="0" smtClean="0"/>
              <a:t> takes constant time</a:t>
            </a: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For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≥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δ</a:t>
            </a:r>
            <a:r>
              <a:rPr lang="en-US" altLang="ja-JP" sz="2400" dirty="0" smtClean="0"/>
              <a:t> ,</a:t>
            </a:r>
          </a:p>
          <a:p>
            <a:pPr eaLnBrk="1" hangingPunct="1">
              <a:buNone/>
              <a:defRPr/>
            </a:pPr>
            <a:r>
              <a:rPr lang="ja-JP" altLang="en-US" sz="24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{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≥δ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n-i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poly(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 } / 2</a:t>
            </a:r>
            <a:r>
              <a:rPr lang="en-US" altLang="ja-JP" sz="2400" dirty="0" smtClean="0">
                <a:solidFill>
                  <a:schemeClr val="accent2"/>
                </a:solidFill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n(n-δ)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dirty="0" smtClean="0">
                <a:solidFill>
                  <a:schemeClr val="accent2"/>
                </a:solidFill>
              </a:rPr>
              <a:t>=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O(1)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861175" y="4369817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7089775" y="4369817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013575" y="42936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7242175" y="4674617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318375" y="4674617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6480175" y="4674617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861175" y="4674617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699375" y="4979417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7699375" y="4979417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785177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830897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7242175" y="4979417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7242175" y="4979417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716597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754697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937375" y="4979417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6556375" y="4979417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 flipH="1">
            <a:off x="686117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flipH="1">
            <a:off x="648017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6251575" y="4979417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5794375" y="4979417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flipH="1">
            <a:off x="617537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flipH="1">
            <a:off x="571817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6784975" y="45984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7242175" y="45984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7165975" y="49032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7623175" y="49032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6403975" y="49032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6861175" y="49032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6770687" y="5444555"/>
            <a:ext cx="644525" cy="465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  <p:sp>
        <p:nvSpPr>
          <p:cNvPr id="10276" name="円/楕円 39"/>
          <p:cNvSpPr>
            <a:spLocks noChangeArrowheads="1"/>
          </p:cNvSpPr>
          <p:nvPr/>
        </p:nvSpPr>
        <p:spPr bwMode="auto">
          <a:xfrm>
            <a:off x="5435600" y="5949380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7" name="円/楕円 40"/>
          <p:cNvSpPr>
            <a:spLocks noChangeArrowheads="1"/>
          </p:cNvSpPr>
          <p:nvPr/>
        </p:nvSpPr>
        <p:spPr bwMode="auto">
          <a:xfrm>
            <a:off x="5724525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8" name="円/楕円 41"/>
          <p:cNvSpPr>
            <a:spLocks noChangeArrowheads="1"/>
          </p:cNvSpPr>
          <p:nvPr/>
        </p:nvSpPr>
        <p:spPr bwMode="auto">
          <a:xfrm>
            <a:off x="6011862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9" name="円/楕円 42"/>
          <p:cNvSpPr>
            <a:spLocks noChangeArrowheads="1"/>
          </p:cNvSpPr>
          <p:nvPr/>
        </p:nvSpPr>
        <p:spPr bwMode="auto">
          <a:xfrm>
            <a:off x="6300787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0" name="円/楕円 43"/>
          <p:cNvSpPr>
            <a:spLocks noChangeArrowheads="1"/>
          </p:cNvSpPr>
          <p:nvPr/>
        </p:nvSpPr>
        <p:spPr bwMode="auto">
          <a:xfrm>
            <a:off x="6588125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1" name="円/楕円 44"/>
          <p:cNvSpPr>
            <a:spLocks noChangeArrowheads="1"/>
          </p:cNvSpPr>
          <p:nvPr/>
        </p:nvSpPr>
        <p:spPr bwMode="auto">
          <a:xfrm>
            <a:off x="6877050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2" name="円/楕円 45"/>
          <p:cNvSpPr>
            <a:spLocks noChangeArrowheads="1"/>
          </p:cNvSpPr>
          <p:nvPr/>
        </p:nvSpPr>
        <p:spPr bwMode="auto">
          <a:xfrm>
            <a:off x="7164387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3" name="円/楕円 46"/>
          <p:cNvSpPr>
            <a:spLocks noChangeArrowheads="1"/>
          </p:cNvSpPr>
          <p:nvPr/>
        </p:nvSpPr>
        <p:spPr bwMode="auto">
          <a:xfrm>
            <a:off x="7451725" y="5949380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4" name="円/楕円 47"/>
          <p:cNvSpPr>
            <a:spLocks noChangeArrowheads="1"/>
          </p:cNvSpPr>
          <p:nvPr/>
        </p:nvSpPr>
        <p:spPr bwMode="auto">
          <a:xfrm>
            <a:off x="7740650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5" name="円/楕円 48"/>
          <p:cNvSpPr>
            <a:spLocks noChangeArrowheads="1"/>
          </p:cNvSpPr>
          <p:nvPr/>
        </p:nvSpPr>
        <p:spPr bwMode="auto">
          <a:xfrm>
            <a:off x="8027987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6" name="円/楕円 49"/>
          <p:cNvSpPr>
            <a:spLocks noChangeArrowheads="1"/>
          </p:cNvSpPr>
          <p:nvPr/>
        </p:nvSpPr>
        <p:spPr bwMode="auto">
          <a:xfrm>
            <a:off x="8316912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 flipH="1">
            <a:off x="8416925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5" name="Line 16"/>
          <p:cNvSpPr>
            <a:spLocks noChangeShapeType="1"/>
          </p:cNvSpPr>
          <p:nvPr/>
        </p:nvSpPr>
        <p:spPr bwMode="auto">
          <a:xfrm flipH="1">
            <a:off x="8143875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6" name="Line 16"/>
          <p:cNvSpPr>
            <a:spLocks noChangeShapeType="1"/>
          </p:cNvSpPr>
          <p:nvPr/>
        </p:nvSpPr>
        <p:spPr bwMode="auto">
          <a:xfrm flipH="1">
            <a:off x="7854950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 flipH="1">
            <a:off x="7567612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 flipH="1">
            <a:off x="7278687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9" name="Line 16"/>
          <p:cNvSpPr>
            <a:spLocks noChangeShapeType="1"/>
          </p:cNvSpPr>
          <p:nvPr/>
        </p:nvSpPr>
        <p:spPr bwMode="auto">
          <a:xfrm flipH="1">
            <a:off x="6991350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0" name="Line 16"/>
          <p:cNvSpPr>
            <a:spLocks noChangeShapeType="1"/>
          </p:cNvSpPr>
          <p:nvPr/>
        </p:nvSpPr>
        <p:spPr bwMode="auto">
          <a:xfrm flipH="1">
            <a:off x="6704012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1" name="Line 16"/>
          <p:cNvSpPr>
            <a:spLocks noChangeShapeType="1"/>
          </p:cNvSpPr>
          <p:nvPr/>
        </p:nvSpPr>
        <p:spPr bwMode="auto">
          <a:xfrm flipH="1">
            <a:off x="6415087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2" name="Line 16"/>
          <p:cNvSpPr>
            <a:spLocks noChangeShapeType="1"/>
          </p:cNvSpPr>
          <p:nvPr/>
        </p:nvSpPr>
        <p:spPr bwMode="auto">
          <a:xfrm flipH="1">
            <a:off x="6127750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 flipH="1">
            <a:off x="5838825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4" name="Line 16"/>
          <p:cNvSpPr>
            <a:spLocks noChangeShapeType="1"/>
          </p:cNvSpPr>
          <p:nvPr/>
        </p:nvSpPr>
        <p:spPr bwMode="auto">
          <a:xfrm flipH="1">
            <a:off x="5551487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4" name="角丸四角形吹き出し 75"/>
          <p:cNvSpPr>
            <a:spLocks noChangeArrowheads="1"/>
          </p:cNvSpPr>
          <p:nvPr/>
        </p:nvSpPr>
        <p:spPr bwMode="auto">
          <a:xfrm>
            <a:off x="6372348" y="3933056"/>
            <a:ext cx="431800" cy="401637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n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5" name="角丸四角形吹き出し 76"/>
          <p:cNvSpPr>
            <a:spLocks noChangeArrowheads="1"/>
          </p:cNvSpPr>
          <p:nvPr/>
        </p:nvSpPr>
        <p:spPr bwMode="auto">
          <a:xfrm>
            <a:off x="5940548" y="4293418"/>
            <a:ext cx="576263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n-1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6" name="角丸四角形吹き出し 77"/>
          <p:cNvSpPr>
            <a:spLocks noChangeArrowheads="1"/>
          </p:cNvSpPr>
          <p:nvPr/>
        </p:nvSpPr>
        <p:spPr bwMode="auto">
          <a:xfrm>
            <a:off x="7596311" y="4293418"/>
            <a:ext cx="576262" cy="400050"/>
          </a:xfrm>
          <a:prstGeom prst="wedgeRoundRectCallout">
            <a:avLst>
              <a:gd name="adj1" fmla="val -90782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7" name="角丸四角形吹き出し 80"/>
          <p:cNvSpPr>
            <a:spLocks noChangeArrowheads="1"/>
          </p:cNvSpPr>
          <p:nvPr/>
        </p:nvSpPr>
        <p:spPr bwMode="auto">
          <a:xfrm>
            <a:off x="5508748" y="4582343"/>
            <a:ext cx="574675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8" name="角丸四角形吹き出し 88"/>
          <p:cNvSpPr>
            <a:spLocks noChangeArrowheads="1"/>
          </p:cNvSpPr>
          <p:nvPr/>
        </p:nvSpPr>
        <p:spPr bwMode="auto">
          <a:xfrm>
            <a:off x="8172573" y="4582343"/>
            <a:ext cx="576263" cy="400050"/>
          </a:xfrm>
          <a:prstGeom prst="wedgeRoundRectCallout">
            <a:avLst>
              <a:gd name="adj1" fmla="val -118495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9" name="角丸四角形吹き出し 92"/>
          <p:cNvSpPr>
            <a:spLocks noChangeArrowheads="1"/>
          </p:cNvSpPr>
          <p:nvPr/>
        </p:nvSpPr>
        <p:spPr bwMode="auto">
          <a:xfrm>
            <a:off x="5076056" y="6269062"/>
            <a:ext cx="431800" cy="400050"/>
          </a:xfrm>
          <a:prstGeom prst="wedgeRoundRectCallout">
            <a:avLst>
              <a:gd name="adj1" fmla="val 70021"/>
              <a:gd name="adj2" fmla="val -92484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80" name="角丸四角形吹き出し 93"/>
          <p:cNvSpPr>
            <a:spLocks noChangeArrowheads="1"/>
          </p:cNvSpPr>
          <p:nvPr/>
        </p:nvSpPr>
        <p:spPr bwMode="auto">
          <a:xfrm>
            <a:off x="5724128" y="6269310"/>
            <a:ext cx="431800" cy="400050"/>
          </a:xfrm>
          <a:prstGeom prst="wedgeRoundRectCallout">
            <a:avLst>
              <a:gd name="adj1" fmla="val 40121"/>
              <a:gd name="adj2" fmla="val -8534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1" name="角丸四角形吹き出し 94"/>
          <p:cNvSpPr>
            <a:spLocks noChangeArrowheads="1"/>
          </p:cNvSpPr>
          <p:nvPr/>
        </p:nvSpPr>
        <p:spPr bwMode="auto">
          <a:xfrm>
            <a:off x="6372448" y="6269310"/>
            <a:ext cx="431800" cy="400050"/>
          </a:xfrm>
          <a:prstGeom prst="wedgeRoundRectCallout">
            <a:avLst>
              <a:gd name="adj1" fmla="val 33289"/>
              <a:gd name="adj2" fmla="val -8534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2" name="角丸四角形吹き出し 104"/>
          <p:cNvSpPr>
            <a:spLocks noChangeArrowheads="1"/>
          </p:cNvSpPr>
          <p:nvPr/>
        </p:nvSpPr>
        <p:spPr bwMode="auto">
          <a:xfrm>
            <a:off x="7020272" y="6269310"/>
            <a:ext cx="431800" cy="400050"/>
          </a:xfrm>
          <a:prstGeom prst="wedgeRoundRectCallout">
            <a:avLst>
              <a:gd name="adj1" fmla="val 2549"/>
              <a:gd name="adj2" fmla="val -92722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3" name="角丸四角形吹き出し 105"/>
          <p:cNvSpPr>
            <a:spLocks noChangeArrowheads="1"/>
          </p:cNvSpPr>
          <p:nvPr/>
        </p:nvSpPr>
        <p:spPr bwMode="auto">
          <a:xfrm>
            <a:off x="7668344" y="6269310"/>
            <a:ext cx="431800" cy="400050"/>
          </a:xfrm>
          <a:prstGeom prst="wedgeRoundRectCallout">
            <a:avLst>
              <a:gd name="adj1" fmla="val -7529"/>
              <a:gd name="adj2" fmla="val -9616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84" name="Rectangle 19"/>
          <p:cNvSpPr>
            <a:spLocks noChangeArrowheads="1"/>
          </p:cNvSpPr>
          <p:nvPr/>
        </p:nvSpPr>
        <p:spPr bwMode="auto">
          <a:xfrm>
            <a:off x="323528" y="5262299"/>
            <a:ext cx="4464496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buNone/>
              <a:defRPr/>
            </a:pPr>
            <a:r>
              <a:rPr lang="en-US" altLang="ja-JP" dirty="0" smtClean="0"/>
              <a:t>Therefore, amortized computation </a:t>
            </a:r>
          </a:p>
          <a:p>
            <a:pPr eaLnBrk="1" hangingPunct="1">
              <a:buNone/>
              <a:defRPr/>
            </a:pPr>
            <a:r>
              <a:rPr lang="en-US" altLang="ja-JP" dirty="0" smtClean="0"/>
              <a:t>time for one iteration is </a:t>
            </a:r>
            <a:r>
              <a:rPr lang="en-US" altLang="ja-JP" b="1" dirty="0" smtClean="0">
                <a:solidFill>
                  <a:schemeClr val="accent2"/>
                </a:solidFill>
              </a:rPr>
              <a:t>O(1)</a:t>
            </a:r>
            <a:endParaRPr lang="en-US" altLang="ja-JP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5292080" y="4004692"/>
            <a:ext cx="3600400" cy="2592388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More Than Two Children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0728"/>
            <a:ext cx="8424863" cy="2951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Consider cases that an iteration may generate more than two recursive calls (so, iterations have three or more children)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Let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be the number of iterations in level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dirty="0" smtClean="0"/>
              <a:t>computation time on level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is bounded by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Σ N(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poly(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Compare adjacent levels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N(i+1) poly(i+1)   /  N(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poly(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   ≤  poly(i+1)   /   2</a:t>
            </a:r>
            <a:r>
              <a:rPr lang="en-US" altLang="ja-JP" sz="2400" dirty="0" smtClean="0">
                <a:solidFill>
                  <a:schemeClr val="accent2"/>
                </a:solidFill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poly(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861173" y="4437112"/>
            <a:ext cx="519138" cy="237504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7236296" y="4437112"/>
            <a:ext cx="144016" cy="216024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6876256" y="4653136"/>
            <a:ext cx="365919" cy="326281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6876256" y="4653136"/>
            <a:ext cx="823119" cy="326281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6480175" y="4674617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861175" y="4674617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7452320" y="4437112"/>
            <a:ext cx="576064" cy="216024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7956376" y="458112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7242175" y="4979417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7242175" y="4979417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716597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754697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937375" y="4979417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6556375" y="4979417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 flipH="1">
            <a:off x="686117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flipH="1">
            <a:off x="648017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6251575" y="4979417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5794375" y="4979417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flipH="1">
            <a:off x="617537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flipH="1">
            <a:off x="5718175" y="52080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6784975" y="45984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7164288" y="458112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7165975" y="49032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7623175" y="49032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6403975" y="49032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6861175" y="490321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6770687" y="5444555"/>
            <a:ext cx="644525" cy="465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  <p:sp>
        <p:nvSpPr>
          <p:cNvPr id="10276" name="円/楕円 39"/>
          <p:cNvSpPr>
            <a:spLocks noChangeArrowheads="1"/>
          </p:cNvSpPr>
          <p:nvPr/>
        </p:nvSpPr>
        <p:spPr bwMode="auto">
          <a:xfrm>
            <a:off x="5435600" y="5949380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7" name="円/楕円 40"/>
          <p:cNvSpPr>
            <a:spLocks noChangeArrowheads="1"/>
          </p:cNvSpPr>
          <p:nvPr/>
        </p:nvSpPr>
        <p:spPr bwMode="auto">
          <a:xfrm>
            <a:off x="5724525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8" name="円/楕円 41"/>
          <p:cNvSpPr>
            <a:spLocks noChangeArrowheads="1"/>
          </p:cNvSpPr>
          <p:nvPr/>
        </p:nvSpPr>
        <p:spPr bwMode="auto">
          <a:xfrm>
            <a:off x="6011862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9" name="円/楕円 42"/>
          <p:cNvSpPr>
            <a:spLocks noChangeArrowheads="1"/>
          </p:cNvSpPr>
          <p:nvPr/>
        </p:nvSpPr>
        <p:spPr bwMode="auto">
          <a:xfrm>
            <a:off x="6300787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0" name="円/楕円 43"/>
          <p:cNvSpPr>
            <a:spLocks noChangeArrowheads="1"/>
          </p:cNvSpPr>
          <p:nvPr/>
        </p:nvSpPr>
        <p:spPr bwMode="auto">
          <a:xfrm>
            <a:off x="6588125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1" name="円/楕円 44"/>
          <p:cNvSpPr>
            <a:spLocks noChangeArrowheads="1"/>
          </p:cNvSpPr>
          <p:nvPr/>
        </p:nvSpPr>
        <p:spPr bwMode="auto">
          <a:xfrm>
            <a:off x="6877050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2" name="円/楕円 45"/>
          <p:cNvSpPr>
            <a:spLocks noChangeArrowheads="1"/>
          </p:cNvSpPr>
          <p:nvPr/>
        </p:nvSpPr>
        <p:spPr bwMode="auto">
          <a:xfrm>
            <a:off x="7164387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3" name="円/楕円 46"/>
          <p:cNvSpPr>
            <a:spLocks noChangeArrowheads="1"/>
          </p:cNvSpPr>
          <p:nvPr/>
        </p:nvSpPr>
        <p:spPr bwMode="auto">
          <a:xfrm>
            <a:off x="7451725" y="5949380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4" name="円/楕円 47"/>
          <p:cNvSpPr>
            <a:spLocks noChangeArrowheads="1"/>
          </p:cNvSpPr>
          <p:nvPr/>
        </p:nvSpPr>
        <p:spPr bwMode="auto">
          <a:xfrm>
            <a:off x="7740650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5" name="円/楕円 48"/>
          <p:cNvSpPr>
            <a:spLocks noChangeArrowheads="1"/>
          </p:cNvSpPr>
          <p:nvPr/>
        </p:nvSpPr>
        <p:spPr bwMode="auto">
          <a:xfrm>
            <a:off x="8027987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6" name="円/楕円 49"/>
          <p:cNvSpPr>
            <a:spLocks noChangeArrowheads="1"/>
          </p:cNvSpPr>
          <p:nvPr/>
        </p:nvSpPr>
        <p:spPr bwMode="auto">
          <a:xfrm>
            <a:off x="8316912" y="594938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 flipH="1">
            <a:off x="8416925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5" name="Line 16"/>
          <p:cNvSpPr>
            <a:spLocks noChangeShapeType="1"/>
          </p:cNvSpPr>
          <p:nvPr/>
        </p:nvSpPr>
        <p:spPr bwMode="auto">
          <a:xfrm flipH="1">
            <a:off x="8143875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6" name="Line 16"/>
          <p:cNvSpPr>
            <a:spLocks noChangeShapeType="1"/>
          </p:cNvSpPr>
          <p:nvPr/>
        </p:nvSpPr>
        <p:spPr bwMode="auto">
          <a:xfrm flipH="1">
            <a:off x="7854950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 flipH="1">
            <a:off x="7567612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 flipH="1">
            <a:off x="7278687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9" name="Line 16"/>
          <p:cNvSpPr>
            <a:spLocks noChangeShapeType="1"/>
          </p:cNvSpPr>
          <p:nvPr/>
        </p:nvSpPr>
        <p:spPr bwMode="auto">
          <a:xfrm flipH="1">
            <a:off x="6991350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0" name="Line 16"/>
          <p:cNvSpPr>
            <a:spLocks noChangeShapeType="1"/>
          </p:cNvSpPr>
          <p:nvPr/>
        </p:nvSpPr>
        <p:spPr bwMode="auto">
          <a:xfrm flipH="1">
            <a:off x="6704012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1" name="Line 16"/>
          <p:cNvSpPr>
            <a:spLocks noChangeShapeType="1"/>
          </p:cNvSpPr>
          <p:nvPr/>
        </p:nvSpPr>
        <p:spPr bwMode="auto">
          <a:xfrm flipH="1">
            <a:off x="6415087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2" name="Line 16"/>
          <p:cNvSpPr>
            <a:spLocks noChangeShapeType="1"/>
          </p:cNvSpPr>
          <p:nvPr/>
        </p:nvSpPr>
        <p:spPr bwMode="auto">
          <a:xfrm flipH="1">
            <a:off x="6127750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 flipH="1">
            <a:off x="5838825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4" name="Line 16"/>
          <p:cNvSpPr>
            <a:spLocks noChangeShapeType="1"/>
          </p:cNvSpPr>
          <p:nvPr/>
        </p:nvSpPr>
        <p:spPr bwMode="auto">
          <a:xfrm flipH="1">
            <a:off x="5551487" y="573348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4" name="角丸四角形吹き出し 75"/>
          <p:cNvSpPr>
            <a:spLocks noChangeArrowheads="1"/>
          </p:cNvSpPr>
          <p:nvPr/>
        </p:nvSpPr>
        <p:spPr bwMode="auto">
          <a:xfrm>
            <a:off x="6660232" y="4005064"/>
            <a:ext cx="431800" cy="401637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n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5" name="角丸四角形吹き出し 76"/>
          <p:cNvSpPr>
            <a:spLocks noChangeArrowheads="1"/>
          </p:cNvSpPr>
          <p:nvPr/>
        </p:nvSpPr>
        <p:spPr bwMode="auto">
          <a:xfrm>
            <a:off x="5940548" y="4293418"/>
            <a:ext cx="576263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n-1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7" name="角丸四角形吹き出し 80"/>
          <p:cNvSpPr>
            <a:spLocks noChangeArrowheads="1"/>
          </p:cNvSpPr>
          <p:nvPr/>
        </p:nvSpPr>
        <p:spPr bwMode="auto">
          <a:xfrm>
            <a:off x="5508748" y="4582343"/>
            <a:ext cx="574675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9" name="角丸四角形吹き出し 92"/>
          <p:cNvSpPr>
            <a:spLocks noChangeArrowheads="1"/>
          </p:cNvSpPr>
          <p:nvPr/>
        </p:nvSpPr>
        <p:spPr bwMode="auto">
          <a:xfrm>
            <a:off x="5076056" y="6269062"/>
            <a:ext cx="431800" cy="400050"/>
          </a:xfrm>
          <a:prstGeom prst="wedgeRoundRectCallout">
            <a:avLst>
              <a:gd name="adj1" fmla="val 70021"/>
              <a:gd name="adj2" fmla="val -92484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80" name="角丸四角形吹き出し 93"/>
          <p:cNvSpPr>
            <a:spLocks noChangeArrowheads="1"/>
          </p:cNvSpPr>
          <p:nvPr/>
        </p:nvSpPr>
        <p:spPr bwMode="auto">
          <a:xfrm>
            <a:off x="5724128" y="6269310"/>
            <a:ext cx="431800" cy="400050"/>
          </a:xfrm>
          <a:prstGeom prst="wedgeRoundRectCallout">
            <a:avLst>
              <a:gd name="adj1" fmla="val 40121"/>
              <a:gd name="adj2" fmla="val -8534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1" name="角丸四角形吹き出し 94"/>
          <p:cNvSpPr>
            <a:spLocks noChangeArrowheads="1"/>
          </p:cNvSpPr>
          <p:nvPr/>
        </p:nvSpPr>
        <p:spPr bwMode="auto">
          <a:xfrm>
            <a:off x="6372448" y="6269310"/>
            <a:ext cx="431800" cy="400050"/>
          </a:xfrm>
          <a:prstGeom prst="wedgeRoundRectCallout">
            <a:avLst>
              <a:gd name="adj1" fmla="val 33289"/>
              <a:gd name="adj2" fmla="val -8534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2" name="角丸四角形吹き出し 104"/>
          <p:cNvSpPr>
            <a:spLocks noChangeArrowheads="1"/>
          </p:cNvSpPr>
          <p:nvPr/>
        </p:nvSpPr>
        <p:spPr bwMode="auto">
          <a:xfrm>
            <a:off x="7020272" y="6269310"/>
            <a:ext cx="431800" cy="400050"/>
          </a:xfrm>
          <a:prstGeom prst="wedgeRoundRectCallout">
            <a:avLst>
              <a:gd name="adj1" fmla="val 2549"/>
              <a:gd name="adj2" fmla="val -92722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3" name="角丸四角形吹き出し 105"/>
          <p:cNvSpPr>
            <a:spLocks noChangeArrowheads="1"/>
          </p:cNvSpPr>
          <p:nvPr/>
        </p:nvSpPr>
        <p:spPr bwMode="auto">
          <a:xfrm>
            <a:off x="7668344" y="6269310"/>
            <a:ext cx="431800" cy="400050"/>
          </a:xfrm>
          <a:prstGeom prst="wedgeRoundRectCallout">
            <a:avLst>
              <a:gd name="adj1" fmla="val -7529"/>
              <a:gd name="adj2" fmla="val -9616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84" name="Line 12"/>
          <p:cNvSpPr>
            <a:spLocks noChangeShapeType="1"/>
          </p:cNvSpPr>
          <p:nvPr/>
        </p:nvSpPr>
        <p:spPr bwMode="auto">
          <a:xfrm>
            <a:off x="7380312" y="4437112"/>
            <a:ext cx="308992" cy="23279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5" name="Text Box 37"/>
          <p:cNvSpPr txBox="1">
            <a:spLocks noChangeArrowheads="1"/>
          </p:cNvSpPr>
          <p:nvPr/>
        </p:nvSpPr>
        <p:spPr bwMode="auto">
          <a:xfrm>
            <a:off x="8028384" y="4725144"/>
            <a:ext cx="644525" cy="465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7596336" y="4581128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308304" y="4365104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6" name="Rectangle 19"/>
          <p:cNvSpPr>
            <a:spLocks noChangeArrowheads="1"/>
          </p:cNvSpPr>
          <p:nvPr/>
        </p:nvSpPr>
        <p:spPr bwMode="auto">
          <a:xfrm>
            <a:off x="395536" y="5157192"/>
            <a:ext cx="4464496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buNone/>
              <a:defRPr/>
            </a:pPr>
            <a:r>
              <a:rPr lang="en-US" altLang="ja-JP" dirty="0" smtClean="0"/>
              <a:t>Thus, in the same way, we can show amortized computation </a:t>
            </a:r>
          </a:p>
          <a:p>
            <a:pPr eaLnBrk="1" hangingPunct="1">
              <a:buNone/>
              <a:defRPr/>
            </a:pPr>
            <a:r>
              <a:rPr lang="en-US" altLang="ja-JP" dirty="0" smtClean="0"/>
              <a:t>    time for one iteration is </a:t>
            </a:r>
            <a:r>
              <a:rPr lang="en-US" altLang="ja-JP" b="1" dirty="0" smtClean="0">
                <a:solidFill>
                  <a:schemeClr val="accent2"/>
                </a:solidFill>
              </a:rPr>
              <a:t>O(1)</a:t>
            </a:r>
            <a:endParaRPr lang="en-US" altLang="ja-JP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5364088" y="2348508"/>
            <a:ext cx="3600400" cy="2592388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2951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You may think this is too much trivial to enumeration algorithms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However, surprisingly, there are applications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Consider the enumeration of 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 elimination orderings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</a:rPr>
              <a:t>Elimination ordering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for given a structure (graph, set, etc.)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a way of removing its elements one by one until the structure will be empty, with keeping a given property  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933183" y="271363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7161783" y="271363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085583" y="26374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7314183" y="3018433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390383" y="3018433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6552183" y="3018433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933183" y="3018433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771383" y="332323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7771383" y="3323233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7923783" y="35518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8380983" y="35518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7314183" y="3323233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7314183" y="3323233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7237983" y="35518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7618983" y="35518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7009383" y="3323233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6628383" y="3323233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 flipH="1">
            <a:off x="6933183" y="35518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flipH="1">
            <a:off x="6552183" y="35518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6323583" y="332323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5866383" y="3323233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flipH="1">
            <a:off x="6247383" y="35518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flipH="1">
            <a:off x="5790183" y="35518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6856983" y="29422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7314183" y="29422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7237983" y="32470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7695183" y="32470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6475983" y="32470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6933183" y="32470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6842695" y="3788371"/>
            <a:ext cx="644525" cy="465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  <p:sp>
        <p:nvSpPr>
          <p:cNvPr id="10276" name="円/楕円 39"/>
          <p:cNvSpPr>
            <a:spLocks noChangeArrowheads="1"/>
          </p:cNvSpPr>
          <p:nvPr/>
        </p:nvSpPr>
        <p:spPr bwMode="auto">
          <a:xfrm>
            <a:off x="5507608" y="4293196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7" name="円/楕円 40"/>
          <p:cNvSpPr>
            <a:spLocks noChangeArrowheads="1"/>
          </p:cNvSpPr>
          <p:nvPr/>
        </p:nvSpPr>
        <p:spPr bwMode="auto">
          <a:xfrm>
            <a:off x="5796533" y="4293196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8" name="円/楕円 41"/>
          <p:cNvSpPr>
            <a:spLocks noChangeArrowheads="1"/>
          </p:cNvSpPr>
          <p:nvPr/>
        </p:nvSpPr>
        <p:spPr bwMode="auto">
          <a:xfrm>
            <a:off x="6083870" y="4293196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9" name="円/楕円 42"/>
          <p:cNvSpPr>
            <a:spLocks noChangeArrowheads="1"/>
          </p:cNvSpPr>
          <p:nvPr/>
        </p:nvSpPr>
        <p:spPr bwMode="auto">
          <a:xfrm>
            <a:off x="6372795" y="4293196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0" name="円/楕円 43"/>
          <p:cNvSpPr>
            <a:spLocks noChangeArrowheads="1"/>
          </p:cNvSpPr>
          <p:nvPr/>
        </p:nvSpPr>
        <p:spPr bwMode="auto">
          <a:xfrm>
            <a:off x="6660133" y="4293196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1" name="円/楕円 44"/>
          <p:cNvSpPr>
            <a:spLocks noChangeArrowheads="1"/>
          </p:cNvSpPr>
          <p:nvPr/>
        </p:nvSpPr>
        <p:spPr bwMode="auto">
          <a:xfrm>
            <a:off x="6949058" y="4293196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2" name="円/楕円 45"/>
          <p:cNvSpPr>
            <a:spLocks noChangeArrowheads="1"/>
          </p:cNvSpPr>
          <p:nvPr/>
        </p:nvSpPr>
        <p:spPr bwMode="auto">
          <a:xfrm>
            <a:off x="7236395" y="4293196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3" name="円/楕円 46"/>
          <p:cNvSpPr>
            <a:spLocks noChangeArrowheads="1"/>
          </p:cNvSpPr>
          <p:nvPr/>
        </p:nvSpPr>
        <p:spPr bwMode="auto">
          <a:xfrm>
            <a:off x="7523733" y="4293196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4" name="円/楕円 47"/>
          <p:cNvSpPr>
            <a:spLocks noChangeArrowheads="1"/>
          </p:cNvSpPr>
          <p:nvPr/>
        </p:nvSpPr>
        <p:spPr bwMode="auto">
          <a:xfrm>
            <a:off x="7812658" y="4293196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5" name="円/楕円 48"/>
          <p:cNvSpPr>
            <a:spLocks noChangeArrowheads="1"/>
          </p:cNvSpPr>
          <p:nvPr/>
        </p:nvSpPr>
        <p:spPr bwMode="auto">
          <a:xfrm>
            <a:off x="8099995" y="4293196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6" name="円/楕円 49"/>
          <p:cNvSpPr>
            <a:spLocks noChangeArrowheads="1"/>
          </p:cNvSpPr>
          <p:nvPr/>
        </p:nvSpPr>
        <p:spPr bwMode="auto">
          <a:xfrm>
            <a:off x="8388920" y="4293196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 flipH="1">
            <a:off x="8488933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5" name="Line 16"/>
          <p:cNvSpPr>
            <a:spLocks noChangeShapeType="1"/>
          </p:cNvSpPr>
          <p:nvPr/>
        </p:nvSpPr>
        <p:spPr bwMode="auto">
          <a:xfrm flipH="1">
            <a:off x="8215883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6" name="Line 16"/>
          <p:cNvSpPr>
            <a:spLocks noChangeShapeType="1"/>
          </p:cNvSpPr>
          <p:nvPr/>
        </p:nvSpPr>
        <p:spPr bwMode="auto">
          <a:xfrm flipH="1">
            <a:off x="7926958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 flipH="1">
            <a:off x="7639620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 flipH="1">
            <a:off x="7350695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9" name="Line 16"/>
          <p:cNvSpPr>
            <a:spLocks noChangeShapeType="1"/>
          </p:cNvSpPr>
          <p:nvPr/>
        </p:nvSpPr>
        <p:spPr bwMode="auto">
          <a:xfrm flipH="1">
            <a:off x="7063358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0" name="Line 16"/>
          <p:cNvSpPr>
            <a:spLocks noChangeShapeType="1"/>
          </p:cNvSpPr>
          <p:nvPr/>
        </p:nvSpPr>
        <p:spPr bwMode="auto">
          <a:xfrm flipH="1">
            <a:off x="6776020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1" name="Line 16"/>
          <p:cNvSpPr>
            <a:spLocks noChangeShapeType="1"/>
          </p:cNvSpPr>
          <p:nvPr/>
        </p:nvSpPr>
        <p:spPr bwMode="auto">
          <a:xfrm flipH="1">
            <a:off x="6487095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2" name="Line 16"/>
          <p:cNvSpPr>
            <a:spLocks noChangeShapeType="1"/>
          </p:cNvSpPr>
          <p:nvPr/>
        </p:nvSpPr>
        <p:spPr bwMode="auto">
          <a:xfrm flipH="1">
            <a:off x="6199758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 flipH="1">
            <a:off x="5910833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4" name="Line 16"/>
          <p:cNvSpPr>
            <a:spLocks noChangeShapeType="1"/>
          </p:cNvSpPr>
          <p:nvPr/>
        </p:nvSpPr>
        <p:spPr bwMode="auto">
          <a:xfrm flipH="1">
            <a:off x="5623495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4" name="角丸四角形吹き出し 75"/>
          <p:cNvSpPr>
            <a:spLocks noChangeArrowheads="1"/>
          </p:cNvSpPr>
          <p:nvPr/>
        </p:nvSpPr>
        <p:spPr bwMode="auto">
          <a:xfrm>
            <a:off x="6444356" y="2276872"/>
            <a:ext cx="431800" cy="401637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n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5" name="角丸四角形吹き出し 76"/>
          <p:cNvSpPr>
            <a:spLocks noChangeArrowheads="1"/>
          </p:cNvSpPr>
          <p:nvPr/>
        </p:nvSpPr>
        <p:spPr bwMode="auto">
          <a:xfrm>
            <a:off x="6012556" y="2637234"/>
            <a:ext cx="576263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n-1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6" name="角丸四角形吹き出し 77"/>
          <p:cNvSpPr>
            <a:spLocks noChangeArrowheads="1"/>
          </p:cNvSpPr>
          <p:nvPr/>
        </p:nvSpPr>
        <p:spPr bwMode="auto">
          <a:xfrm>
            <a:off x="7668319" y="2637234"/>
            <a:ext cx="576262" cy="400050"/>
          </a:xfrm>
          <a:prstGeom prst="wedgeRoundRectCallout">
            <a:avLst>
              <a:gd name="adj1" fmla="val -90782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7" name="角丸四角形吹き出し 80"/>
          <p:cNvSpPr>
            <a:spLocks noChangeArrowheads="1"/>
          </p:cNvSpPr>
          <p:nvPr/>
        </p:nvSpPr>
        <p:spPr bwMode="auto">
          <a:xfrm>
            <a:off x="5580756" y="2926159"/>
            <a:ext cx="574675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8" name="角丸四角形吹き出し 88"/>
          <p:cNvSpPr>
            <a:spLocks noChangeArrowheads="1"/>
          </p:cNvSpPr>
          <p:nvPr/>
        </p:nvSpPr>
        <p:spPr bwMode="auto">
          <a:xfrm>
            <a:off x="8244581" y="2926159"/>
            <a:ext cx="576263" cy="400050"/>
          </a:xfrm>
          <a:prstGeom prst="wedgeRoundRectCallout">
            <a:avLst>
              <a:gd name="adj1" fmla="val -118495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9" name="角丸四角形吹き出し 92"/>
          <p:cNvSpPr>
            <a:spLocks noChangeArrowheads="1"/>
          </p:cNvSpPr>
          <p:nvPr/>
        </p:nvSpPr>
        <p:spPr bwMode="auto">
          <a:xfrm>
            <a:off x="5148064" y="4612878"/>
            <a:ext cx="431800" cy="400050"/>
          </a:xfrm>
          <a:prstGeom prst="wedgeRoundRectCallout">
            <a:avLst>
              <a:gd name="adj1" fmla="val 70021"/>
              <a:gd name="adj2" fmla="val -92484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80" name="角丸四角形吹き出し 93"/>
          <p:cNvSpPr>
            <a:spLocks noChangeArrowheads="1"/>
          </p:cNvSpPr>
          <p:nvPr/>
        </p:nvSpPr>
        <p:spPr bwMode="auto">
          <a:xfrm>
            <a:off x="5796136" y="4613126"/>
            <a:ext cx="431800" cy="400050"/>
          </a:xfrm>
          <a:prstGeom prst="wedgeRoundRectCallout">
            <a:avLst>
              <a:gd name="adj1" fmla="val 40121"/>
              <a:gd name="adj2" fmla="val -8534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1" name="角丸四角形吹き出し 94"/>
          <p:cNvSpPr>
            <a:spLocks noChangeArrowheads="1"/>
          </p:cNvSpPr>
          <p:nvPr/>
        </p:nvSpPr>
        <p:spPr bwMode="auto">
          <a:xfrm>
            <a:off x="6444456" y="4613126"/>
            <a:ext cx="431800" cy="400050"/>
          </a:xfrm>
          <a:prstGeom prst="wedgeRoundRectCallout">
            <a:avLst>
              <a:gd name="adj1" fmla="val 33289"/>
              <a:gd name="adj2" fmla="val -8534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2" name="角丸四角形吹き出し 104"/>
          <p:cNvSpPr>
            <a:spLocks noChangeArrowheads="1"/>
          </p:cNvSpPr>
          <p:nvPr/>
        </p:nvSpPr>
        <p:spPr bwMode="auto">
          <a:xfrm>
            <a:off x="7092280" y="4613126"/>
            <a:ext cx="431800" cy="400050"/>
          </a:xfrm>
          <a:prstGeom prst="wedgeRoundRectCallout">
            <a:avLst>
              <a:gd name="adj1" fmla="val 2549"/>
              <a:gd name="adj2" fmla="val -92722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3" name="角丸四角形吹き出し 105"/>
          <p:cNvSpPr>
            <a:spLocks noChangeArrowheads="1"/>
          </p:cNvSpPr>
          <p:nvPr/>
        </p:nvSpPr>
        <p:spPr bwMode="auto">
          <a:xfrm>
            <a:off x="7740352" y="4613126"/>
            <a:ext cx="431800" cy="400050"/>
          </a:xfrm>
          <a:prstGeom prst="wedgeRoundRectCallout">
            <a:avLst>
              <a:gd name="adj1" fmla="val -7529"/>
              <a:gd name="adj2" fmla="val -9616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41438"/>
            <a:ext cx="9144000" cy="2163762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  Better Analysis</a:t>
            </a:r>
            <a:b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ja-JP" alt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Elimination Ordering for Connectivity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1655" cy="2951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Ex)   </a:t>
            </a:r>
            <a:r>
              <a:rPr lang="en-US" altLang="ja-JP" sz="2400" dirty="0" smtClean="0"/>
              <a:t>For given a connected graph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G=(V,E)</a:t>
            </a:r>
            <a:r>
              <a:rPr lang="en-US" altLang="ja-JP" sz="2400" dirty="0" smtClean="0"/>
              <a:t>, remove vertices one by one with keeping the connectivity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We can enumerate this elimination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   ordering by simple backtracking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Each iteration takes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O(|V|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dirty="0" smtClean="0"/>
              <a:t> time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87" name="Line 7"/>
          <p:cNvSpPr>
            <a:spLocks noChangeShapeType="1"/>
          </p:cNvSpPr>
          <p:nvPr/>
        </p:nvSpPr>
        <p:spPr bwMode="auto">
          <a:xfrm flipV="1">
            <a:off x="7564313" y="3572024"/>
            <a:ext cx="1223963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8" name="Line 8"/>
          <p:cNvSpPr>
            <a:spLocks noChangeShapeType="1"/>
          </p:cNvSpPr>
          <p:nvPr/>
        </p:nvSpPr>
        <p:spPr bwMode="auto">
          <a:xfrm flipH="1">
            <a:off x="6340351" y="2636987"/>
            <a:ext cx="73660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" name="Line 9"/>
          <p:cNvSpPr>
            <a:spLocks noChangeShapeType="1"/>
          </p:cNvSpPr>
          <p:nvPr/>
        </p:nvSpPr>
        <p:spPr bwMode="auto">
          <a:xfrm>
            <a:off x="8050088" y="3246587"/>
            <a:ext cx="698500" cy="325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0" name="Line 10"/>
          <p:cNvSpPr>
            <a:spLocks noChangeShapeType="1"/>
          </p:cNvSpPr>
          <p:nvPr/>
        </p:nvSpPr>
        <p:spPr bwMode="auto">
          <a:xfrm>
            <a:off x="7821488" y="2636987"/>
            <a:ext cx="99060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1" name="Line 11"/>
          <p:cNvSpPr>
            <a:spLocks noChangeShapeType="1"/>
          </p:cNvSpPr>
          <p:nvPr/>
        </p:nvSpPr>
        <p:spPr bwMode="auto">
          <a:xfrm flipV="1">
            <a:off x="6372101" y="3322787"/>
            <a:ext cx="534987" cy="393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" name="Line 12"/>
          <p:cNvSpPr>
            <a:spLocks noChangeShapeType="1"/>
          </p:cNvSpPr>
          <p:nvPr/>
        </p:nvSpPr>
        <p:spPr bwMode="auto">
          <a:xfrm>
            <a:off x="6195888" y="2492524"/>
            <a:ext cx="712788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" name="Line 13"/>
          <p:cNvSpPr>
            <a:spLocks noChangeShapeType="1"/>
          </p:cNvSpPr>
          <p:nvPr/>
        </p:nvSpPr>
        <p:spPr bwMode="auto">
          <a:xfrm flipV="1">
            <a:off x="7821488" y="2255987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4" name="Line 14"/>
          <p:cNvSpPr>
            <a:spLocks noChangeShapeType="1"/>
          </p:cNvSpPr>
          <p:nvPr/>
        </p:nvSpPr>
        <p:spPr bwMode="auto">
          <a:xfrm flipH="1">
            <a:off x="5908551" y="2636987"/>
            <a:ext cx="115093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" name="Line 15"/>
          <p:cNvSpPr>
            <a:spLocks noChangeShapeType="1"/>
          </p:cNvSpPr>
          <p:nvPr/>
        </p:nvSpPr>
        <p:spPr bwMode="auto">
          <a:xfrm>
            <a:off x="5979988" y="3140224"/>
            <a:ext cx="9366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" name="Line 16"/>
          <p:cNvSpPr>
            <a:spLocks noChangeShapeType="1"/>
          </p:cNvSpPr>
          <p:nvPr/>
        </p:nvSpPr>
        <p:spPr bwMode="auto">
          <a:xfrm flipH="1">
            <a:off x="7516688" y="2636987"/>
            <a:ext cx="304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7" name="Line 17"/>
          <p:cNvSpPr>
            <a:spLocks noChangeShapeType="1"/>
          </p:cNvSpPr>
          <p:nvPr/>
        </p:nvSpPr>
        <p:spPr bwMode="auto">
          <a:xfrm>
            <a:off x="5908551" y="3140224"/>
            <a:ext cx="431800" cy="614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8" name="Line 18"/>
          <p:cNvSpPr>
            <a:spLocks noChangeShapeType="1"/>
          </p:cNvSpPr>
          <p:nvPr/>
        </p:nvSpPr>
        <p:spPr bwMode="auto">
          <a:xfrm flipH="1" flipV="1">
            <a:off x="6195888" y="2419499"/>
            <a:ext cx="144463" cy="1301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9" name="Line 19"/>
          <p:cNvSpPr>
            <a:spLocks noChangeShapeType="1"/>
          </p:cNvSpPr>
          <p:nvPr/>
        </p:nvSpPr>
        <p:spPr bwMode="auto">
          <a:xfrm flipV="1">
            <a:off x="7516688" y="3246587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0" name="Line 20"/>
          <p:cNvSpPr>
            <a:spLocks noChangeShapeType="1"/>
          </p:cNvSpPr>
          <p:nvPr/>
        </p:nvSpPr>
        <p:spPr bwMode="auto">
          <a:xfrm>
            <a:off x="6907088" y="3322787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auto">
          <a:xfrm flipH="1">
            <a:off x="6907088" y="2636987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" name="Line 22"/>
          <p:cNvSpPr>
            <a:spLocks noChangeShapeType="1"/>
          </p:cNvSpPr>
          <p:nvPr/>
        </p:nvSpPr>
        <p:spPr bwMode="auto">
          <a:xfrm>
            <a:off x="6195888" y="2492524"/>
            <a:ext cx="906463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" name="Line 23"/>
          <p:cNvSpPr>
            <a:spLocks noChangeShapeType="1"/>
          </p:cNvSpPr>
          <p:nvPr/>
        </p:nvSpPr>
        <p:spPr bwMode="auto">
          <a:xfrm>
            <a:off x="7821488" y="2636987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" name="Oval 24"/>
          <p:cNvSpPr>
            <a:spLocks noChangeArrowheads="1"/>
          </p:cNvSpPr>
          <p:nvPr/>
        </p:nvSpPr>
        <p:spPr bwMode="auto">
          <a:xfrm>
            <a:off x="7669088" y="2484587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05" name="Line 25"/>
          <p:cNvSpPr>
            <a:spLocks noChangeShapeType="1"/>
          </p:cNvSpPr>
          <p:nvPr/>
        </p:nvSpPr>
        <p:spPr bwMode="auto">
          <a:xfrm flipH="1">
            <a:off x="5916488" y="2544912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6" name="Line 26"/>
          <p:cNvSpPr>
            <a:spLocks noChangeShapeType="1"/>
          </p:cNvSpPr>
          <p:nvPr/>
        </p:nvSpPr>
        <p:spPr bwMode="auto">
          <a:xfrm flipV="1">
            <a:off x="8748588" y="2852887"/>
            <a:ext cx="71438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7" name="Line 27"/>
          <p:cNvSpPr>
            <a:spLocks noChangeShapeType="1"/>
          </p:cNvSpPr>
          <p:nvPr/>
        </p:nvSpPr>
        <p:spPr bwMode="auto">
          <a:xfrm flipV="1">
            <a:off x="8027863" y="2852887"/>
            <a:ext cx="792163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8" name="Line 28"/>
          <p:cNvSpPr>
            <a:spLocks noChangeShapeType="1"/>
          </p:cNvSpPr>
          <p:nvPr/>
        </p:nvSpPr>
        <p:spPr bwMode="auto">
          <a:xfrm flipH="1" flipV="1">
            <a:off x="8459663" y="2276624"/>
            <a:ext cx="360363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9" name="Line 29"/>
          <p:cNvSpPr>
            <a:spLocks noChangeShapeType="1"/>
          </p:cNvSpPr>
          <p:nvPr/>
        </p:nvSpPr>
        <p:spPr bwMode="auto">
          <a:xfrm flipH="1" flipV="1">
            <a:off x="7451601" y="1987699"/>
            <a:ext cx="10096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0" name="Line 30"/>
          <p:cNvSpPr>
            <a:spLocks noChangeShapeType="1"/>
          </p:cNvSpPr>
          <p:nvPr/>
        </p:nvSpPr>
        <p:spPr bwMode="auto">
          <a:xfrm flipH="1">
            <a:off x="6227638" y="1987699"/>
            <a:ext cx="12239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1" name="Line 31"/>
          <p:cNvSpPr>
            <a:spLocks noChangeShapeType="1"/>
          </p:cNvSpPr>
          <p:nvPr/>
        </p:nvSpPr>
        <p:spPr bwMode="auto">
          <a:xfrm flipH="1">
            <a:off x="7092826" y="1987699"/>
            <a:ext cx="358775" cy="649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" name="Line 32"/>
          <p:cNvSpPr>
            <a:spLocks noChangeShapeType="1"/>
          </p:cNvSpPr>
          <p:nvPr/>
        </p:nvSpPr>
        <p:spPr bwMode="auto">
          <a:xfrm flipH="1">
            <a:off x="8027863" y="2276624"/>
            <a:ext cx="43180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" name="Freeform 33"/>
          <p:cNvSpPr>
            <a:spLocks/>
          </p:cNvSpPr>
          <p:nvPr/>
        </p:nvSpPr>
        <p:spPr bwMode="auto">
          <a:xfrm>
            <a:off x="6372101" y="3572024"/>
            <a:ext cx="2376487" cy="504825"/>
          </a:xfrm>
          <a:custGeom>
            <a:avLst/>
            <a:gdLst>
              <a:gd name="T0" fmla="*/ 0 w 1497"/>
              <a:gd name="T1" fmla="*/ 229333436 h 318"/>
              <a:gd name="T2" fmla="*/ 1144150720 w 1497"/>
              <a:gd name="T3" fmla="*/ 688003384 h 318"/>
              <a:gd name="T4" fmla="*/ 2147483647 w 1497"/>
              <a:gd name="T5" fmla="*/ 688003384 h 318"/>
              <a:gd name="T6" fmla="*/ 2147483647 w 1497"/>
              <a:gd name="T7" fmla="*/ 0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1497"/>
              <a:gd name="T13" fmla="*/ 0 h 318"/>
              <a:gd name="T14" fmla="*/ 1497 w 1497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7" h="318">
                <a:moveTo>
                  <a:pt x="0" y="91"/>
                </a:moveTo>
                <a:cubicBezTo>
                  <a:pt x="125" y="167"/>
                  <a:pt x="250" y="243"/>
                  <a:pt x="454" y="273"/>
                </a:cubicBezTo>
                <a:cubicBezTo>
                  <a:pt x="658" y="303"/>
                  <a:pt x="1051" y="318"/>
                  <a:pt x="1225" y="273"/>
                </a:cubicBezTo>
                <a:cubicBezTo>
                  <a:pt x="1399" y="228"/>
                  <a:pt x="1448" y="114"/>
                  <a:pt x="149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14" name="Oval 34"/>
          <p:cNvSpPr>
            <a:spLocks noChangeArrowheads="1"/>
          </p:cNvSpPr>
          <p:nvPr/>
        </p:nvSpPr>
        <p:spPr bwMode="auto">
          <a:xfrm>
            <a:off x="6907088" y="2484587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5" name="Oval 35"/>
          <p:cNvSpPr>
            <a:spLocks noChangeArrowheads="1"/>
          </p:cNvSpPr>
          <p:nvPr/>
        </p:nvSpPr>
        <p:spPr bwMode="auto">
          <a:xfrm>
            <a:off x="7364288" y="3483124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6" name="Oval 36"/>
          <p:cNvSpPr>
            <a:spLocks noChangeArrowheads="1"/>
          </p:cNvSpPr>
          <p:nvPr/>
        </p:nvSpPr>
        <p:spPr bwMode="auto">
          <a:xfrm>
            <a:off x="6754688" y="3170387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7" name="Oval 37"/>
          <p:cNvSpPr>
            <a:spLocks noChangeArrowheads="1"/>
          </p:cNvSpPr>
          <p:nvPr/>
        </p:nvSpPr>
        <p:spPr bwMode="auto">
          <a:xfrm>
            <a:off x="7897688" y="3094187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8" name="Oval 38"/>
          <p:cNvSpPr>
            <a:spLocks noChangeArrowheads="1"/>
          </p:cNvSpPr>
          <p:nvPr/>
        </p:nvSpPr>
        <p:spPr bwMode="auto">
          <a:xfrm>
            <a:off x="5764088" y="2941787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9" name="Oval 39"/>
          <p:cNvSpPr>
            <a:spLocks noChangeArrowheads="1"/>
          </p:cNvSpPr>
          <p:nvPr/>
        </p:nvSpPr>
        <p:spPr bwMode="auto">
          <a:xfrm>
            <a:off x="8659688" y="2708424"/>
            <a:ext cx="304800" cy="293688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20" name="Oval 40"/>
          <p:cNvSpPr>
            <a:spLocks noChangeArrowheads="1"/>
          </p:cNvSpPr>
          <p:nvPr/>
        </p:nvSpPr>
        <p:spPr bwMode="auto">
          <a:xfrm>
            <a:off x="6084763" y="2332187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21" name="Oval 41"/>
          <p:cNvSpPr>
            <a:spLocks noChangeArrowheads="1"/>
          </p:cNvSpPr>
          <p:nvPr/>
        </p:nvSpPr>
        <p:spPr bwMode="auto">
          <a:xfrm>
            <a:off x="7308726" y="1844824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22" name="Oval 42"/>
          <p:cNvSpPr>
            <a:spLocks noChangeArrowheads="1"/>
          </p:cNvSpPr>
          <p:nvPr/>
        </p:nvSpPr>
        <p:spPr bwMode="auto">
          <a:xfrm>
            <a:off x="8299326" y="2116287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23" name="Oval 43"/>
          <p:cNvSpPr>
            <a:spLocks noChangeArrowheads="1"/>
          </p:cNvSpPr>
          <p:nvPr/>
        </p:nvSpPr>
        <p:spPr bwMode="auto">
          <a:xfrm>
            <a:off x="8604126" y="3411687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24" name="Oval 44"/>
          <p:cNvSpPr>
            <a:spLocks noChangeArrowheads="1"/>
          </p:cNvSpPr>
          <p:nvPr/>
        </p:nvSpPr>
        <p:spPr bwMode="auto">
          <a:xfrm>
            <a:off x="6211763" y="3556149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611560" y="5013176"/>
            <a:ext cx="6480720" cy="158417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006600"/>
                </a:solidFill>
              </a:rPr>
              <a:t> </a:t>
            </a: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b="1" dirty="0" smtClean="0">
                <a:solidFill>
                  <a:srgbClr val="006600"/>
                </a:solidFill>
              </a:rPr>
              <a:t> </a:t>
            </a:r>
            <a:r>
              <a:rPr lang="en-US" altLang="ja-JP" dirty="0"/>
              <a:t>(</a:t>
            </a:r>
            <a:r>
              <a:rPr lang="en-US" altLang="ja-JP" b="1" dirty="0">
                <a:solidFill>
                  <a:schemeClr val="accent2"/>
                </a:solidFill>
              </a:rPr>
              <a:t>G</a:t>
            </a:r>
            <a:r>
              <a:rPr lang="en-US" altLang="ja-JP" dirty="0"/>
              <a:t>, </a:t>
            </a:r>
            <a:r>
              <a:rPr lang="en-US" altLang="ja-JP" b="1" dirty="0">
                <a:solidFill>
                  <a:schemeClr val="accent2"/>
                </a:solidFill>
              </a:rPr>
              <a:t>X</a:t>
            </a:r>
            <a:r>
              <a:rPr lang="en-US" altLang="ja-JP" dirty="0"/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r>
              <a:rPr lang="en-US" altLang="ja-JP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ja-JP" dirty="0" smtClean="0"/>
              <a:t> </a:t>
            </a:r>
            <a:r>
              <a:rPr lang="en-US" altLang="ja-JP" b="1" dirty="0" smtClean="0"/>
              <a:t>if</a:t>
            </a:r>
            <a:r>
              <a:rPr lang="en-US" altLang="ja-JP" dirty="0" smtClean="0"/>
              <a:t> </a:t>
            </a:r>
            <a:r>
              <a:rPr lang="en-US" altLang="ja-JP" b="1" dirty="0">
                <a:solidFill>
                  <a:schemeClr val="accent2"/>
                </a:solidFill>
              </a:rPr>
              <a:t>G</a:t>
            </a:r>
            <a:r>
              <a:rPr lang="en-US" altLang="ja-JP" dirty="0"/>
              <a:t> is empty </a:t>
            </a:r>
            <a:r>
              <a:rPr lang="en-US" altLang="ja-JP" b="1" dirty="0"/>
              <a:t>then output</a:t>
            </a:r>
            <a:r>
              <a:rPr lang="en-US" altLang="ja-JP" dirty="0"/>
              <a:t> </a:t>
            </a:r>
            <a:r>
              <a:rPr lang="en-US" altLang="ja-JP" b="1" dirty="0">
                <a:solidFill>
                  <a:schemeClr val="accent2"/>
                </a:solidFill>
              </a:rPr>
              <a:t>X</a:t>
            </a:r>
            <a:endParaRPr lang="en-US" altLang="ja-JP" dirty="0"/>
          </a:p>
          <a:p>
            <a:pPr eaLnBrk="1" hangingPunct="1">
              <a:buFontTx/>
              <a:buNone/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2.</a:t>
            </a:r>
            <a:r>
              <a:rPr lang="en-US" altLang="ja-JP" dirty="0" smtClean="0"/>
              <a:t> </a:t>
            </a:r>
            <a:r>
              <a:rPr lang="en-US" altLang="ja-JP" b="1" dirty="0" smtClean="0"/>
              <a:t>for</a:t>
            </a:r>
            <a:r>
              <a:rPr lang="en-US" altLang="ja-JP" dirty="0" smtClean="0"/>
              <a:t> </a:t>
            </a:r>
            <a:r>
              <a:rPr lang="en-US" altLang="ja-JP" dirty="0"/>
              <a:t>each vertex </a:t>
            </a:r>
            <a:r>
              <a:rPr lang="en-US" altLang="ja-JP" b="1" dirty="0">
                <a:solidFill>
                  <a:schemeClr val="accent2"/>
                </a:solidFill>
              </a:rPr>
              <a:t>v</a:t>
            </a:r>
            <a:r>
              <a:rPr lang="en-US" altLang="ja-JP" dirty="0"/>
              <a:t> </a:t>
            </a:r>
            <a:r>
              <a:rPr lang="en-US" altLang="ja-JP" dirty="0" smtClean="0"/>
              <a:t>in </a:t>
            </a:r>
            <a:r>
              <a:rPr lang="en-US" altLang="ja-JP" b="1" dirty="0" smtClean="0">
                <a:solidFill>
                  <a:schemeClr val="accent2"/>
                </a:solidFill>
              </a:rPr>
              <a:t>G</a:t>
            </a:r>
            <a:r>
              <a:rPr lang="en-US" altLang="ja-JP" dirty="0" smtClean="0"/>
              <a:t>,</a:t>
            </a:r>
            <a:endParaRPr lang="en-US" altLang="ja-JP" dirty="0"/>
          </a:p>
          <a:p>
            <a:pPr eaLnBrk="1" hangingPunct="1">
              <a:buFontTx/>
              <a:buNone/>
              <a:defRPr/>
            </a:pPr>
            <a:r>
              <a:rPr lang="en-US" altLang="ja-JP" dirty="0"/>
              <a:t>        </a:t>
            </a:r>
            <a:r>
              <a:rPr lang="en-US" altLang="ja-JP" b="1" dirty="0"/>
              <a:t>if</a:t>
            </a:r>
            <a:r>
              <a:rPr lang="en-US" altLang="ja-JP" dirty="0"/>
              <a:t> </a:t>
            </a:r>
            <a:r>
              <a:rPr lang="en-US" altLang="ja-JP" b="1" dirty="0">
                <a:solidFill>
                  <a:schemeClr val="accent2"/>
                </a:solidFill>
              </a:rPr>
              <a:t>G-v</a:t>
            </a:r>
            <a:r>
              <a:rPr lang="en-US" altLang="ja-JP" dirty="0"/>
              <a:t> is connected </a:t>
            </a:r>
            <a:r>
              <a:rPr lang="en-US" altLang="ja-JP" b="1" dirty="0"/>
              <a:t>then</a:t>
            </a:r>
            <a:r>
              <a:rPr lang="en-US" altLang="ja-JP" dirty="0"/>
              <a:t> </a:t>
            </a:r>
            <a:r>
              <a:rPr lang="en-US" altLang="ja-JP" b="1" dirty="0"/>
              <a:t>call</a:t>
            </a:r>
            <a:r>
              <a:rPr lang="en-US" altLang="ja-JP" dirty="0"/>
              <a:t> </a:t>
            </a: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b="1" dirty="0" smtClean="0">
                <a:solidFill>
                  <a:srgbClr val="006600"/>
                </a:solidFill>
              </a:rPr>
              <a:t> </a:t>
            </a:r>
            <a:r>
              <a:rPr lang="en-US" altLang="ja-JP" dirty="0" smtClean="0"/>
              <a:t>(</a:t>
            </a:r>
            <a:r>
              <a:rPr lang="en-US" altLang="ja-JP" b="1" dirty="0">
                <a:solidFill>
                  <a:schemeClr val="accent2"/>
                </a:solidFill>
              </a:rPr>
              <a:t>G-v</a:t>
            </a:r>
            <a:r>
              <a:rPr lang="en-US" altLang="ja-JP" dirty="0"/>
              <a:t>, </a:t>
            </a:r>
            <a:r>
              <a:rPr lang="en-US" altLang="ja-JP" b="1" dirty="0" err="1">
                <a:solidFill>
                  <a:schemeClr val="accent2"/>
                </a:solidFill>
              </a:rPr>
              <a:t>X+v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020272" y="692696"/>
            <a:ext cx="1996059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…unpublished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Necessary Condition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1655" cy="2951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</a:t>
            </a:r>
            <a:r>
              <a:rPr lang="en-US" altLang="ja-JP" sz="2400" dirty="0" smtClean="0"/>
              <a:t>For any connected graph, there are at least two vertices whose removals are connected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 </a:t>
            </a:r>
            <a:r>
              <a:rPr lang="en-US" altLang="ja-JP" sz="2400" dirty="0" smtClean="0"/>
              <a:t>Each (internal) iteration has at least two children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</a:t>
            </a:r>
            <a:r>
              <a:rPr lang="en-US" altLang="ja-JP" sz="2400" dirty="0" smtClean="0"/>
              <a:t>Computation time on an iteration in level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O(i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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dirty="0" smtClean="0"/>
              <a:t>Amortized computation time of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       and iteration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</a:t>
            </a:r>
            <a:r>
              <a:rPr lang="en-US" altLang="ja-JP" sz="2400" dirty="0" smtClean="0"/>
              <a:t> time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87" name="Line 7"/>
          <p:cNvSpPr>
            <a:spLocks noChangeShapeType="1"/>
          </p:cNvSpPr>
          <p:nvPr/>
        </p:nvSpPr>
        <p:spPr bwMode="auto">
          <a:xfrm flipV="1">
            <a:off x="7167909" y="5159945"/>
            <a:ext cx="1223963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8" name="Line 8"/>
          <p:cNvSpPr>
            <a:spLocks noChangeShapeType="1"/>
          </p:cNvSpPr>
          <p:nvPr/>
        </p:nvSpPr>
        <p:spPr bwMode="auto">
          <a:xfrm flipH="1">
            <a:off x="5943947" y="4224908"/>
            <a:ext cx="73660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" name="Line 9"/>
          <p:cNvSpPr>
            <a:spLocks noChangeShapeType="1"/>
          </p:cNvSpPr>
          <p:nvPr/>
        </p:nvSpPr>
        <p:spPr bwMode="auto">
          <a:xfrm>
            <a:off x="7653684" y="4834508"/>
            <a:ext cx="698500" cy="325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0" name="Line 10"/>
          <p:cNvSpPr>
            <a:spLocks noChangeShapeType="1"/>
          </p:cNvSpPr>
          <p:nvPr/>
        </p:nvSpPr>
        <p:spPr bwMode="auto">
          <a:xfrm>
            <a:off x="7425084" y="4224908"/>
            <a:ext cx="99060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1" name="Line 11"/>
          <p:cNvSpPr>
            <a:spLocks noChangeShapeType="1"/>
          </p:cNvSpPr>
          <p:nvPr/>
        </p:nvSpPr>
        <p:spPr bwMode="auto">
          <a:xfrm flipV="1">
            <a:off x="5975697" y="4910708"/>
            <a:ext cx="534987" cy="393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" name="Line 12"/>
          <p:cNvSpPr>
            <a:spLocks noChangeShapeType="1"/>
          </p:cNvSpPr>
          <p:nvPr/>
        </p:nvSpPr>
        <p:spPr bwMode="auto">
          <a:xfrm>
            <a:off x="5799484" y="4080445"/>
            <a:ext cx="712788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" name="Line 13"/>
          <p:cNvSpPr>
            <a:spLocks noChangeShapeType="1"/>
          </p:cNvSpPr>
          <p:nvPr/>
        </p:nvSpPr>
        <p:spPr bwMode="auto">
          <a:xfrm flipV="1">
            <a:off x="7425084" y="384390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4" name="Line 14"/>
          <p:cNvSpPr>
            <a:spLocks noChangeShapeType="1"/>
          </p:cNvSpPr>
          <p:nvPr/>
        </p:nvSpPr>
        <p:spPr bwMode="auto">
          <a:xfrm flipH="1">
            <a:off x="5512147" y="4224908"/>
            <a:ext cx="115093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" name="Line 15"/>
          <p:cNvSpPr>
            <a:spLocks noChangeShapeType="1"/>
          </p:cNvSpPr>
          <p:nvPr/>
        </p:nvSpPr>
        <p:spPr bwMode="auto">
          <a:xfrm>
            <a:off x="5583584" y="4728145"/>
            <a:ext cx="9366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" name="Line 16"/>
          <p:cNvSpPr>
            <a:spLocks noChangeShapeType="1"/>
          </p:cNvSpPr>
          <p:nvPr/>
        </p:nvSpPr>
        <p:spPr bwMode="auto">
          <a:xfrm flipH="1">
            <a:off x="7120284" y="4224908"/>
            <a:ext cx="304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7" name="Line 17"/>
          <p:cNvSpPr>
            <a:spLocks noChangeShapeType="1"/>
          </p:cNvSpPr>
          <p:nvPr/>
        </p:nvSpPr>
        <p:spPr bwMode="auto">
          <a:xfrm>
            <a:off x="5512147" y="4728145"/>
            <a:ext cx="431800" cy="614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8" name="Line 18"/>
          <p:cNvSpPr>
            <a:spLocks noChangeShapeType="1"/>
          </p:cNvSpPr>
          <p:nvPr/>
        </p:nvSpPr>
        <p:spPr bwMode="auto">
          <a:xfrm flipH="1" flipV="1">
            <a:off x="5799484" y="4007420"/>
            <a:ext cx="144463" cy="1301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9" name="Line 19"/>
          <p:cNvSpPr>
            <a:spLocks noChangeShapeType="1"/>
          </p:cNvSpPr>
          <p:nvPr/>
        </p:nvSpPr>
        <p:spPr bwMode="auto">
          <a:xfrm flipV="1">
            <a:off x="7120284" y="483450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0" name="Line 20"/>
          <p:cNvSpPr>
            <a:spLocks noChangeShapeType="1"/>
          </p:cNvSpPr>
          <p:nvPr/>
        </p:nvSpPr>
        <p:spPr bwMode="auto">
          <a:xfrm>
            <a:off x="6510684" y="4910708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auto">
          <a:xfrm flipH="1">
            <a:off x="6510684" y="422490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" name="Line 22"/>
          <p:cNvSpPr>
            <a:spLocks noChangeShapeType="1"/>
          </p:cNvSpPr>
          <p:nvPr/>
        </p:nvSpPr>
        <p:spPr bwMode="auto">
          <a:xfrm>
            <a:off x="5799484" y="4080445"/>
            <a:ext cx="906463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" name="Line 23"/>
          <p:cNvSpPr>
            <a:spLocks noChangeShapeType="1"/>
          </p:cNvSpPr>
          <p:nvPr/>
        </p:nvSpPr>
        <p:spPr bwMode="auto">
          <a:xfrm>
            <a:off x="7425084" y="4224908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" name="Oval 24"/>
          <p:cNvSpPr>
            <a:spLocks noChangeArrowheads="1"/>
          </p:cNvSpPr>
          <p:nvPr/>
        </p:nvSpPr>
        <p:spPr bwMode="auto">
          <a:xfrm>
            <a:off x="7272684" y="4072508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05" name="Line 25"/>
          <p:cNvSpPr>
            <a:spLocks noChangeShapeType="1"/>
          </p:cNvSpPr>
          <p:nvPr/>
        </p:nvSpPr>
        <p:spPr bwMode="auto">
          <a:xfrm flipH="1">
            <a:off x="5520084" y="4132833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6" name="Line 26"/>
          <p:cNvSpPr>
            <a:spLocks noChangeShapeType="1"/>
          </p:cNvSpPr>
          <p:nvPr/>
        </p:nvSpPr>
        <p:spPr bwMode="auto">
          <a:xfrm flipV="1">
            <a:off x="8352184" y="4440808"/>
            <a:ext cx="71438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7" name="Line 27"/>
          <p:cNvSpPr>
            <a:spLocks noChangeShapeType="1"/>
          </p:cNvSpPr>
          <p:nvPr/>
        </p:nvSpPr>
        <p:spPr bwMode="auto">
          <a:xfrm flipV="1">
            <a:off x="7631459" y="4440808"/>
            <a:ext cx="792163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8" name="Line 28"/>
          <p:cNvSpPr>
            <a:spLocks noChangeShapeType="1"/>
          </p:cNvSpPr>
          <p:nvPr/>
        </p:nvSpPr>
        <p:spPr bwMode="auto">
          <a:xfrm flipH="1" flipV="1">
            <a:off x="8063259" y="3864545"/>
            <a:ext cx="360363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9" name="Line 29"/>
          <p:cNvSpPr>
            <a:spLocks noChangeShapeType="1"/>
          </p:cNvSpPr>
          <p:nvPr/>
        </p:nvSpPr>
        <p:spPr bwMode="auto">
          <a:xfrm flipH="1" flipV="1">
            <a:off x="7055197" y="3575620"/>
            <a:ext cx="10096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0" name="Line 30"/>
          <p:cNvSpPr>
            <a:spLocks noChangeShapeType="1"/>
          </p:cNvSpPr>
          <p:nvPr/>
        </p:nvSpPr>
        <p:spPr bwMode="auto">
          <a:xfrm flipH="1">
            <a:off x="5831234" y="3575620"/>
            <a:ext cx="12239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1" name="Line 31"/>
          <p:cNvSpPr>
            <a:spLocks noChangeShapeType="1"/>
          </p:cNvSpPr>
          <p:nvPr/>
        </p:nvSpPr>
        <p:spPr bwMode="auto">
          <a:xfrm flipH="1">
            <a:off x="6696422" y="3575620"/>
            <a:ext cx="358775" cy="649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" name="Line 32"/>
          <p:cNvSpPr>
            <a:spLocks noChangeShapeType="1"/>
          </p:cNvSpPr>
          <p:nvPr/>
        </p:nvSpPr>
        <p:spPr bwMode="auto">
          <a:xfrm flipH="1">
            <a:off x="7631459" y="3864545"/>
            <a:ext cx="43180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" name="Freeform 33"/>
          <p:cNvSpPr>
            <a:spLocks/>
          </p:cNvSpPr>
          <p:nvPr/>
        </p:nvSpPr>
        <p:spPr bwMode="auto">
          <a:xfrm>
            <a:off x="5975697" y="5159945"/>
            <a:ext cx="2376487" cy="504825"/>
          </a:xfrm>
          <a:custGeom>
            <a:avLst/>
            <a:gdLst>
              <a:gd name="T0" fmla="*/ 0 w 1497"/>
              <a:gd name="T1" fmla="*/ 229333436 h 318"/>
              <a:gd name="T2" fmla="*/ 1144150720 w 1497"/>
              <a:gd name="T3" fmla="*/ 688003384 h 318"/>
              <a:gd name="T4" fmla="*/ 2147483647 w 1497"/>
              <a:gd name="T5" fmla="*/ 688003384 h 318"/>
              <a:gd name="T6" fmla="*/ 2147483647 w 1497"/>
              <a:gd name="T7" fmla="*/ 0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1497"/>
              <a:gd name="T13" fmla="*/ 0 h 318"/>
              <a:gd name="T14" fmla="*/ 1497 w 1497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7" h="318">
                <a:moveTo>
                  <a:pt x="0" y="91"/>
                </a:moveTo>
                <a:cubicBezTo>
                  <a:pt x="125" y="167"/>
                  <a:pt x="250" y="243"/>
                  <a:pt x="454" y="273"/>
                </a:cubicBezTo>
                <a:cubicBezTo>
                  <a:pt x="658" y="303"/>
                  <a:pt x="1051" y="318"/>
                  <a:pt x="1225" y="273"/>
                </a:cubicBezTo>
                <a:cubicBezTo>
                  <a:pt x="1399" y="228"/>
                  <a:pt x="1448" y="114"/>
                  <a:pt x="149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14" name="Oval 34"/>
          <p:cNvSpPr>
            <a:spLocks noChangeArrowheads="1"/>
          </p:cNvSpPr>
          <p:nvPr/>
        </p:nvSpPr>
        <p:spPr bwMode="auto">
          <a:xfrm>
            <a:off x="6510684" y="4072508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5" name="Oval 35"/>
          <p:cNvSpPr>
            <a:spLocks noChangeArrowheads="1"/>
          </p:cNvSpPr>
          <p:nvPr/>
        </p:nvSpPr>
        <p:spPr bwMode="auto">
          <a:xfrm>
            <a:off x="6967884" y="5071045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6" name="Oval 36"/>
          <p:cNvSpPr>
            <a:spLocks noChangeArrowheads="1"/>
          </p:cNvSpPr>
          <p:nvPr/>
        </p:nvSpPr>
        <p:spPr bwMode="auto">
          <a:xfrm>
            <a:off x="6358284" y="4758308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7" name="Oval 37"/>
          <p:cNvSpPr>
            <a:spLocks noChangeArrowheads="1"/>
          </p:cNvSpPr>
          <p:nvPr/>
        </p:nvSpPr>
        <p:spPr bwMode="auto">
          <a:xfrm>
            <a:off x="7501284" y="4682108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8" name="Oval 38"/>
          <p:cNvSpPr>
            <a:spLocks noChangeArrowheads="1"/>
          </p:cNvSpPr>
          <p:nvPr/>
        </p:nvSpPr>
        <p:spPr bwMode="auto">
          <a:xfrm>
            <a:off x="5367684" y="4529708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9" name="Oval 39"/>
          <p:cNvSpPr>
            <a:spLocks noChangeArrowheads="1"/>
          </p:cNvSpPr>
          <p:nvPr/>
        </p:nvSpPr>
        <p:spPr bwMode="auto">
          <a:xfrm>
            <a:off x="8263284" y="4296345"/>
            <a:ext cx="304800" cy="293688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20" name="Oval 40"/>
          <p:cNvSpPr>
            <a:spLocks noChangeArrowheads="1"/>
          </p:cNvSpPr>
          <p:nvPr/>
        </p:nvSpPr>
        <p:spPr bwMode="auto">
          <a:xfrm>
            <a:off x="5688359" y="3920108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21" name="Oval 41"/>
          <p:cNvSpPr>
            <a:spLocks noChangeArrowheads="1"/>
          </p:cNvSpPr>
          <p:nvPr/>
        </p:nvSpPr>
        <p:spPr bwMode="auto">
          <a:xfrm>
            <a:off x="6912322" y="3432745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22" name="Oval 42"/>
          <p:cNvSpPr>
            <a:spLocks noChangeArrowheads="1"/>
          </p:cNvSpPr>
          <p:nvPr/>
        </p:nvSpPr>
        <p:spPr bwMode="auto">
          <a:xfrm>
            <a:off x="7902922" y="3704208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23" name="Oval 43"/>
          <p:cNvSpPr>
            <a:spLocks noChangeArrowheads="1"/>
          </p:cNvSpPr>
          <p:nvPr/>
        </p:nvSpPr>
        <p:spPr bwMode="auto">
          <a:xfrm>
            <a:off x="8207722" y="4999608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24" name="Oval 44"/>
          <p:cNvSpPr>
            <a:spLocks noChangeArrowheads="1"/>
          </p:cNvSpPr>
          <p:nvPr/>
        </p:nvSpPr>
        <p:spPr bwMode="auto">
          <a:xfrm>
            <a:off x="5815359" y="5144070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683568" y="4653136"/>
            <a:ext cx="4464496" cy="194421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b="1" dirty="0" smtClean="0">
                <a:solidFill>
                  <a:srgbClr val="006600"/>
                </a:solidFill>
              </a:rPr>
              <a:t> </a:t>
            </a:r>
            <a:r>
              <a:rPr lang="en-US" altLang="ja-JP" dirty="0" smtClean="0"/>
              <a:t>(</a:t>
            </a:r>
            <a:r>
              <a:rPr lang="en-US" altLang="ja-JP" b="1" dirty="0" smtClean="0">
                <a:solidFill>
                  <a:schemeClr val="accent2"/>
                </a:solidFill>
              </a:rPr>
              <a:t>G</a:t>
            </a:r>
            <a:r>
              <a:rPr lang="en-US" altLang="ja-JP" dirty="0" smtClean="0"/>
              <a:t>, </a:t>
            </a:r>
            <a:r>
              <a:rPr lang="en-US" altLang="ja-JP" b="1" dirty="0" smtClean="0">
                <a:solidFill>
                  <a:schemeClr val="accent2"/>
                </a:solidFill>
              </a:rPr>
              <a:t>X</a:t>
            </a:r>
            <a:r>
              <a:rPr lang="en-US" altLang="ja-JP" dirty="0" smtClean="0"/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en-US" altLang="ja-JP" dirty="0" smtClean="0"/>
              <a:t>  </a:t>
            </a:r>
            <a:r>
              <a:rPr lang="en-US" altLang="ja-JP" b="1" dirty="0" smtClean="0"/>
              <a:t>if</a:t>
            </a:r>
            <a:r>
              <a:rPr lang="en-US" altLang="ja-JP" dirty="0" smtClean="0"/>
              <a:t> </a:t>
            </a:r>
            <a:r>
              <a:rPr lang="en-US" altLang="ja-JP" b="1" dirty="0" smtClean="0">
                <a:solidFill>
                  <a:schemeClr val="accent2"/>
                </a:solidFill>
              </a:rPr>
              <a:t>G</a:t>
            </a:r>
            <a:r>
              <a:rPr lang="en-US" altLang="ja-JP" dirty="0" smtClean="0"/>
              <a:t> is empty </a:t>
            </a:r>
            <a:r>
              <a:rPr lang="en-US" altLang="ja-JP" b="1" dirty="0" smtClean="0"/>
              <a:t>then output</a:t>
            </a:r>
            <a:r>
              <a:rPr lang="en-US" altLang="ja-JP" dirty="0" smtClean="0"/>
              <a:t> </a:t>
            </a:r>
            <a:r>
              <a:rPr lang="en-US" altLang="ja-JP" b="1" dirty="0" smtClean="0">
                <a:solidFill>
                  <a:schemeClr val="accent2"/>
                </a:solidFill>
              </a:rPr>
              <a:t>X</a:t>
            </a:r>
            <a:endParaRPr lang="en-US" altLang="ja-JP" dirty="0" smtClean="0"/>
          </a:p>
          <a:p>
            <a:pPr eaLnBrk="1" hangingPunct="1">
              <a:buFontTx/>
              <a:buNone/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n-US" altLang="ja-JP" dirty="0" smtClean="0"/>
              <a:t>  </a:t>
            </a:r>
            <a:r>
              <a:rPr lang="en-US" altLang="ja-JP" b="1" dirty="0" smtClean="0"/>
              <a:t>for</a:t>
            </a:r>
            <a:r>
              <a:rPr lang="en-US" altLang="ja-JP" dirty="0" smtClean="0"/>
              <a:t> each vertex </a:t>
            </a:r>
            <a:r>
              <a:rPr lang="en-US" altLang="ja-JP" b="1" dirty="0" smtClean="0">
                <a:solidFill>
                  <a:schemeClr val="accent2"/>
                </a:solidFill>
              </a:rPr>
              <a:t>v</a:t>
            </a:r>
            <a:r>
              <a:rPr lang="en-US" altLang="ja-JP" dirty="0" smtClean="0"/>
              <a:t> in </a:t>
            </a:r>
            <a:r>
              <a:rPr lang="en-US" altLang="ja-JP" b="1" dirty="0" smtClean="0">
                <a:solidFill>
                  <a:schemeClr val="accent2"/>
                </a:solidFill>
              </a:rPr>
              <a:t>G</a:t>
            </a:r>
            <a:endParaRPr lang="en-US" altLang="ja-JP" dirty="0" smtClean="0"/>
          </a:p>
          <a:p>
            <a:pPr eaLnBrk="1" hangingPunct="1">
              <a:buFontTx/>
              <a:buNone/>
              <a:defRPr/>
            </a:pPr>
            <a:r>
              <a:rPr lang="en-US" altLang="ja-JP" dirty="0" smtClean="0"/>
              <a:t>        </a:t>
            </a:r>
            <a:r>
              <a:rPr lang="en-US" altLang="ja-JP" b="1" dirty="0" smtClean="0"/>
              <a:t>if</a:t>
            </a:r>
            <a:r>
              <a:rPr lang="en-US" altLang="ja-JP" dirty="0" smtClean="0"/>
              <a:t> </a:t>
            </a:r>
            <a:r>
              <a:rPr lang="en-US" altLang="ja-JP" b="1" dirty="0" smtClean="0">
                <a:solidFill>
                  <a:schemeClr val="accent2"/>
                </a:solidFill>
              </a:rPr>
              <a:t>G-v</a:t>
            </a:r>
            <a:r>
              <a:rPr lang="en-US" altLang="ja-JP" dirty="0" smtClean="0"/>
              <a:t> is connected </a:t>
            </a:r>
            <a:r>
              <a:rPr lang="en-US" altLang="ja-JP" b="1" dirty="0" smtClean="0"/>
              <a:t>then</a:t>
            </a:r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/>
              <a:t>        </a:t>
            </a:r>
            <a:r>
              <a:rPr lang="en-US" altLang="ja-JP" dirty="0" smtClean="0"/>
              <a:t> </a:t>
            </a:r>
            <a:r>
              <a:rPr lang="en-US" altLang="ja-JP" b="1" dirty="0" smtClean="0"/>
              <a:t>call</a:t>
            </a:r>
            <a:r>
              <a:rPr lang="en-US" altLang="ja-JP" dirty="0" smtClean="0"/>
              <a:t> </a:t>
            </a: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b="1" dirty="0" smtClean="0">
                <a:solidFill>
                  <a:srgbClr val="006600"/>
                </a:solidFill>
              </a:rPr>
              <a:t> </a:t>
            </a:r>
            <a:r>
              <a:rPr lang="en-US" altLang="ja-JP" dirty="0" smtClean="0"/>
              <a:t>(</a:t>
            </a:r>
            <a:r>
              <a:rPr lang="en-US" altLang="ja-JP" b="1" dirty="0" smtClean="0">
                <a:solidFill>
                  <a:schemeClr val="accent2"/>
                </a:solidFill>
              </a:rPr>
              <a:t>G-v</a:t>
            </a:r>
            <a:r>
              <a:rPr lang="en-US" altLang="ja-JP" dirty="0" smtClean="0"/>
              <a:t>, </a:t>
            </a:r>
            <a:r>
              <a:rPr lang="en-US" altLang="ja-JP" b="1" dirty="0" err="1" smtClean="0">
                <a:solidFill>
                  <a:schemeClr val="accent2"/>
                </a:solidFill>
              </a:rPr>
              <a:t>X+v</a:t>
            </a:r>
            <a:r>
              <a:rPr lang="en-US" altLang="ja-JP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Small Pit Falls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0728"/>
            <a:ext cx="8641655" cy="2951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altLang="ja-JP" sz="2400" dirty="0" smtClean="0"/>
              <a:t>How to output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</a:t>
            </a:r>
            <a:r>
              <a:rPr lang="en-US" altLang="ja-JP" sz="2400" dirty="0" smtClean="0"/>
              <a:t> time?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>
                <a:sym typeface="Wingdings" pitchFamily="2" charset="2"/>
              </a:rPr>
              <a:t> 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altLang="ja-JP" sz="2400" dirty="0" smtClean="0">
                <a:sym typeface="Wingdings" pitchFamily="2" charset="2"/>
              </a:rPr>
              <a:t> output </a:t>
            </a:r>
            <a:r>
              <a:rPr lang="en-US" altLang="ja-JP" sz="2400" b="1" dirty="0" smtClean="0">
                <a:solidFill>
                  <a:schemeClr val="accent2"/>
                </a:solidFill>
                <a:sym typeface="Wingdings" pitchFamily="2" charset="2"/>
              </a:rPr>
              <a:t>X</a:t>
            </a:r>
            <a:r>
              <a:rPr lang="en-US" altLang="ja-JP" sz="2400" dirty="0" smtClean="0">
                <a:sym typeface="Wingdings" pitchFamily="2" charset="2"/>
              </a:rPr>
              <a:t> by the difference from the previously output one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>
                <a:sym typeface="Wingdings" pitchFamily="2" charset="2"/>
              </a:rPr>
              <a:t>  Since the number of additions and deletions is linear in the number of iterations, the amortized output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</a:t>
            </a:r>
            <a:endParaRPr lang="en-US" altLang="ja-JP" sz="2400" dirty="0" smtClean="0"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How to give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 </a:t>
            </a:r>
            <a:r>
              <a:rPr lang="en-US" altLang="ja-JP" sz="2400" dirty="0" smtClean="0"/>
              <a:t>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 to the recursive call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</a:t>
            </a:r>
            <a:r>
              <a:rPr lang="en-US" altLang="ja-JP" sz="2400" dirty="0" smtClean="0"/>
              <a:t> time?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>
                <a:sym typeface="Wingdings" pitchFamily="2" charset="2"/>
              </a:rPr>
              <a:t>  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altLang="ja-JP" sz="2400" dirty="0" smtClean="0">
                <a:sym typeface="Wingdings" pitchFamily="2" charset="2"/>
              </a:rPr>
              <a:t> always update them, and give them by pointers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 </a:t>
            </a:r>
            <a:r>
              <a:rPr lang="en-US" altLang="ja-JP" sz="2400" dirty="0" smtClean="0"/>
              <a:t>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 </a:t>
            </a:r>
            <a:endParaRPr lang="en-US" altLang="ja-JP" sz="2400" dirty="0" smtClean="0">
              <a:sym typeface="Wingdings" pitchFamily="2" charset="2"/>
            </a:endParaRP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Before the recursive call, we remove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 and adjacent edges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</a:t>
            </a:r>
            <a:r>
              <a:rPr lang="en-US" altLang="ja-JP" sz="2400" dirty="0" smtClean="0"/>
              <a:t>, and add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endParaRPr lang="en-US" altLang="ja-JP" sz="2400" b="1" dirty="0" smtClean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After the recursive call, we add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 and adjacent edges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</a:t>
            </a:r>
            <a:r>
              <a:rPr lang="en-US" altLang="ja-JP" sz="2400" dirty="0" smtClean="0"/>
              <a:t>, and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remove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.  This doesn’t increase the time/space complexity </a:t>
            </a: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251520" y="1023119"/>
            <a:ext cx="375424" cy="46166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latin typeface="+mj-ea"/>
                <a:ea typeface="+mj-ea"/>
              </a:rPr>
              <a:t>Q</a:t>
            </a:r>
            <a:endParaRPr kumimoji="1" lang="ja-JP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323528" y="3573016"/>
            <a:ext cx="375424" cy="46166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latin typeface="+mj-ea"/>
                <a:ea typeface="+mj-ea"/>
              </a:rPr>
              <a:t>Q</a:t>
            </a:r>
            <a:endParaRPr kumimoji="1" lang="ja-JP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Other Elimination Ordering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3902"/>
            <a:ext cx="8641655" cy="2951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There are many kinds of elimination orderings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 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+</a:t>
            </a:r>
            <a:r>
              <a:rPr lang="en-US" altLang="ja-JP" sz="2400" dirty="0" smtClean="0">
                <a:sym typeface="Wingdings" pitchFamily="2" charset="2"/>
              </a:rPr>
              <a:t> perfect elimination ordering   (</a:t>
            </a:r>
            <a:r>
              <a:rPr lang="en-US" altLang="ja-JP" sz="2400" dirty="0" err="1" smtClean="0">
                <a:sym typeface="Wingdings" pitchFamily="2" charset="2"/>
              </a:rPr>
              <a:t>chordal</a:t>
            </a:r>
            <a:r>
              <a:rPr lang="en-US" altLang="ja-JP" sz="2400" dirty="0" smtClean="0">
                <a:sym typeface="Wingdings" pitchFamily="2" charset="2"/>
              </a:rPr>
              <a:t> graphs)  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 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+</a:t>
            </a:r>
            <a:r>
              <a:rPr lang="en-US" altLang="ja-JP" sz="2400" dirty="0" smtClean="0">
                <a:sym typeface="Wingdings" pitchFamily="2" charset="2"/>
              </a:rPr>
              <a:t> strongly perfect elimination ordering   (</a:t>
            </a:r>
            <a:r>
              <a:rPr lang="en-US" altLang="ja-JP" sz="2400" dirty="0" err="1" smtClean="0">
                <a:sym typeface="Wingdings" pitchFamily="2" charset="2"/>
              </a:rPr>
              <a:t>chordal</a:t>
            </a:r>
            <a:r>
              <a:rPr lang="en-US" altLang="ja-JP" sz="2400" dirty="0" smtClean="0">
                <a:sym typeface="Wingdings" pitchFamily="2" charset="2"/>
              </a:rPr>
              <a:t> graphs)</a:t>
            </a:r>
          </a:p>
          <a:p>
            <a:pPr eaLnBrk="1" hangingPunct="1"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+</a:t>
            </a:r>
            <a:r>
              <a:rPr lang="en-US" altLang="ja-JP" sz="2400" dirty="0" smtClean="0">
                <a:sym typeface="Wingdings" pitchFamily="2" charset="2"/>
              </a:rPr>
              <a:t> vertex on the surface of the convex hull    (points)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>
                <a:sym typeface="Wingdings" pitchFamily="2" charset="2"/>
              </a:rPr>
              <a:t>          …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 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+</a:t>
            </a:r>
            <a:r>
              <a:rPr lang="en-US" altLang="ja-JP" sz="2400" dirty="0" smtClean="0">
                <a:sym typeface="Wingdings" pitchFamily="2" charset="2"/>
              </a:rPr>
              <a:t> edge coloring of bipartite graph can be also solved</a:t>
            </a:r>
          </a:p>
          <a:p>
            <a:pPr eaLnBrk="1" hangingPunct="1">
              <a:buNone/>
              <a:defRPr/>
            </a:pPr>
            <a:endParaRPr lang="en-US" altLang="ja-JP" sz="2400" dirty="0" smtClean="0">
              <a:sym typeface="Wingdings" pitchFamily="2" charset="2"/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At least, there proposed constant time algorithms for the first two 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   (technical, to achieve amortized constant time for each iteration)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We can have the same results with very </a:t>
            </a:r>
            <a:r>
              <a:rPr lang="en-US" altLang="ja-JP" sz="2400" dirty="0" err="1" smtClean="0"/>
              <a:t>very</a:t>
            </a:r>
            <a:r>
              <a:rPr lang="en-US" altLang="ja-JP" sz="2400" dirty="0" smtClean="0"/>
              <a:t> simple algorithms</a:t>
            </a:r>
          </a:p>
          <a:p>
            <a:pPr eaLnBrk="1" hangingPunct="1">
              <a:buNone/>
              <a:defRPr/>
            </a:pPr>
            <a:endParaRPr lang="en-US" altLang="ja-JP" sz="2400" dirty="0" smtClean="0">
              <a:solidFill>
                <a:srgbClr val="FF0000"/>
              </a:solidFill>
              <a:sym typeface="Wingdings" pitchFamily="2" charset="2"/>
            </a:endParaRP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32240" y="1412776"/>
            <a:ext cx="2345514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Ruskey</a:t>
            </a:r>
            <a:r>
              <a:rPr lang="en-US" altLang="ja-JP" dirty="0" smtClean="0"/>
              <a:t> et. al. ‘03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68344" y="1988840"/>
            <a:ext cx="134524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Ruskey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et. al. ‘03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92280" y="3356992"/>
            <a:ext cx="2141933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Matsui &amp; U ‘05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41438"/>
            <a:ext cx="9144000" cy="2163762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-3  Amortize by Children</a:t>
            </a:r>
            <a:b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ja-JP" alt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5364088" y="2348508"/>
            <a:ext cx="3600400" cy="2592388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Biased Recursion Trees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2951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The previous cases are something perfect</a:t>
            </a: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</a:t>
            </a:r>
            <a:r>
              <a:rPr lang="en-US" altLang="ja-JP" sz="2400" dirty="0" smtClean="0"/>
              <a:t>the height (depth) is equal at everywhere</a:t>
            </a: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</a:t>
            </a:r>
            <a:r>
              <a:rPr lang="en-US" altLang="ja-JP" sz="2400" dirty="0" smtClean="0"/>
              <a:t>computation time depends on the height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We want to have stronger tools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  that can be applied to biased cases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933183" y="271363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7161783" y="271363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085583" y="26374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7314183" y="3018433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390383" y="3018433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6552183" y="3018433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933183" y="3018433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7009383" y="3323233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6628383" y="3323233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 flipH="1">
            <a:off x="6933183" y="35518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flipH="1">
            <a:off x="6552183" y="35518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6323583" y="332323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5866383" y="3323233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flipH="1">
            <a:off x="6247383" y="35518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flipH="1">
            <a:off x="5790183" y="35518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6856983" y="29422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7314183" y="29422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7237983" y="32470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7695183" y="32470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6475983" y="32470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6933183" y="324703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6842695" y="3788371"/>
            <a:ext cx="644525" cy="465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  <p:sp>
        <p:nvSpPr>
          <p:cNvPr id="10276" name="円/楕円 39"/>
          <p:cNvSpPr>
            <a:spLocks noChangeArrowheads="1"/>
          </p:cNvSpPr>
          <p:nvPr/>
        </p:nvSpPr>
        <p:spPr bwMode="auto">
          <a:xfrm>
            <a:off x="5507608" y="4293196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7" name="円/楕円 40"/>
          <p:cNvSpPr>
            <a:spLocks noChangeArrowheads="1"/>
          </p:cNvSpPr>
          <p:nvPr/>
        </p:nvSpPr>
        <p:spPr bwMode="auto">
          <a:xfrm>
            <a:off x="5796533" y="4293196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8" name="円/楕円 41"/>
          <p:cNvSpPr>
            <a:spLocks noChangeArrowheads="1"/>
          </p:cNvSpPr>
          <p:nvPr/>
        </p:nvSpPr>
        <p:spPr bwMode="auto">
          <a:xfrm>
            <a:off x="6083870" y="4293196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9" name="円/楕円 42"/>
          <p:cNvSpPr>
            <a:spLocks noChangeArrowheads="1"/>
          </p:cNvSpPr>
          <p:nvPr/>
        </p:nvSpPr>
        <p:spPr bwMode="auto">
          <a:xfrm>
            <a:off x="6372795" y="4293196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0" name="円/楕円 43"/>
          <p:cNvSpPr>
            <a:spLocks noChangeArrowheads="1"/>
          </p:cNvSpPr>
          <p:nvPr/>
        </p:nvSpPr>
        <p:spPr bwMode="auto">
          <a:xfrm>
            <a:off x="6660133" y="4293196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1" name="円/楕円 44"/>
          <p:cNvSpPr>
            <a:spLocks noChangeArrowheads="1"/>
          </p:cNvSpPr>
          <p:nvPr/>
        </p:nvSpPr>
        <p:spPr bwMode="auto">
          <a:xfrm>
            <a:off x="6949058" y="4293196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2" name="円/楕円 45"/>
          <p:cNvSpPr>
            <a:spLocks noChangeArrowheads="1"/>
          </p:cNvSpPr>
          <p:nvPr/>
        </p:nvSpPr>
        <p:spPr bwMode="auto">
          <a:xfrm>
            <a:off x="7236395" y="4293196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3" name="円/楕円 46"/>
          <p:cNvSpPr>
            <a:spLocks noChangeArrowheads="1"/>
          </p:cNvSpPr>
          <p:nvPr/>
        </p:nvSpPr>
        <p:spPr bwMode="auto">
          <a:xfrm>
            <a:off x="7552457" y="3860924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4" name="円/楕円 47"/>
          <p:cNvSpPr>
            <a:spLocks noChangeArrowheads="1"/>
          </p:cNvSpPr>
          <p:nvPr/>
        </p:nvSpPr>
        <p:spPr bwMode="auto">
          <a:xfrm>
            <a:off x="7841382" y="3860924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5" name="円/楕円 48"/>
          <p:cNvSpPr>
            <a:spLocks noChangeArrowheads="1"/>
          </p:cNvSpPr>
          <p:nvPr/>
        </p:nvSpPr>
        <p:spPr bwMode="auto">
          <a:xfrm>
            <a:off x="8128719" y="3789164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6" name="円/楕円 49"/>
          <p:cNvSpPr>
            <a:spLocks noChangeArrowheads="1"/>
          </p:cNvSpPr>
          <p:nvPr/>
        </p:nvSpPr>
        <p:spPr bwMode="auto">
          <a:xfrm>
            <a:off x="8417644" y="3789164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 flipH="1">
            <a:off x="8517657" y="3573264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5" name="Line 16"/>
          <p:cNvSpPr>
            <a:spLocks noChangeShapeType="1"/>
          </p:cNvSpPr>
          <p:nvPr/>
        </p:nvSpPr>
        <p:spPr bwMode="auto">
          <a:xfrm flipH="1">
            <a:off x="8244607" y="3573264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6" name="Line 16"/>
          <p:cNvSpPr>
            <a:spLocks noChangeShapeType="1"/>
          </p:cNvSpPr>
          <p:nvPr/>
        </p:nvSpPr>
        <p:spPr bwMode="auto">
          <a:xfrm flipH="1">
            <a:off x="7955682" y="3645024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 flipH="1">
            <a:off x="7668344" y="3645024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 flipH="1">
            <a:off x="7350695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9" name="Line 16"/>
          <p:cNvSpPr>
            <a:spLocks noChangeShapeType="1"/>
          </p:cNvSpPr>
          <p:nvPr/>
        </p:nvSpPr>
        <p:spPr bwMode="auto">
          <a:xfrm flipH="1">
            <a:off x="7063358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0" name="Line 16"/>
          <p:cNvSpPr>
            <a:spLocks noChangeShapeType="1"/>
          </p:cNvSpPr>
          <p:nvPr/>
        </p:nvSpPr>
        <p:spPr bwMode="auto">
          <a:xfrm flipH="1">
            <a:off x="6776020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1" name="Line 16"/>
          <p:cNvSpPr>
            <a:spLocks noChangeShapeType="1"/>
          </p:cNvSpPr>
          <p:nvPr/>
        </p:nvSpPr>
        <p:spPr bwMode="auto">
          <a:xfrm flipH="1">
            <a:off x="6487095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2" name="Line 16"/>
          <p:cNvSpPr>
            <a:spLocks noChangeShapeType="1"/>
          </p:cNvSpPr>
          <p:nvPr/>
        </p:nvSpPr>
        <p:spPr bwMode="auto">
          <a:xfrm flipH="1">
            <a:off x="6199758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 flipH="1">
            <a:off x="5910833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4" name="Line 16"/>
          <p:cNvSpPr>
            <a:spLocks noChangeShapeType="1"/>
          </p:cNvSpPr>
          <p:nvPr/>
        </p:nvSpPr>
        <p:spPr bwMode="auto">
          <a:xfrm flipH="1">
            <a:off x="5623495" y="4077296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4" name="角丸四角形吹き出し 75"/>
          <p:cNvSpPr>
            <a:spLocks noChangeArrowheads="1"/>
          </p:cNvSpPr>
          <p:nvPr/>
        </p:nvSpPr>
        <p:spPr bwMode="auto">
          <a:xfrm>
            <a:off x="6444356" y="2276872"/>
            <a:ext cx="431800" cy="401637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n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5" name="角丸四角形吹き出し 76"/>
          <p:cNvSpPr>
            <a:spLocks noChangeArrowheads="1"/>
          </p:cNvSpPr>
          <p:nvPr/>
        </p:nvSpPr>
        <p:spPr bwMode="auto">
          <a:xfrm>
            <a:off x="6012556" y="2637234"/>
            <a:ext cx="576263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n-1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6" name="角丸四角形吹き出し 77"/>
          <p:cNvSpPr>
            <a:spLocks noChangeArrowheads="1"/>
          </p:cNvSpPr>
          <p:nvPr/>
        </p:nvSpPr>
        <p:spPr bwMode="auto">
          <a:xfrm>
            <a:off x="7668319" y="2637234"/>
            <a:ext cx="576262" cy="400050"/>
          </a:xfrm>
          <a:prstGeom prst="wedgeRoundRectCallout">
            <a:avLst>
              <a:gd name="adj1" fmla="val -90782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 smtClean="0">
                <a:solidFill>
                  <a:schemeClr val="accent2"/>
                </a:solidFill>
              </a:rPr>
              <a:t>n/2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7" name="角丸四角形吹き出し 80"/>
          <p:cNvSpPr>
            <a:spLocks noChangeArrowheads="1"/>
          </p:cNvSpPr>
          <p:nvPr/>
        </p:nvSpPr>
        <p:spPr bwMode="auto">
          <a:xfrm>
            <a:off x="5580756" y="2926159"/>
            <a:ext cx="574675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n-2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78" name="角丸四角形吹き出し 88"/>
          <p:cNvSpPr>
            <a:spLocks noChangeArrowheads="1"/>
          </p:cNvSpPr>
          <p:nvPr/>
        </p:nvSpPr>
        <p:spPr bwMode="auto">
          <a:xfrm>
            <a:off x="8244581" y="2926159"/>
            <a:ext cx="576263" cy="400050"/>
          </a:xfrm>
          <a:prstGeom prst="wedgeRoundRectCallout">
            <a:avLst>
              <a:gd name="adj1" fmla="val -118495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 smtClean="0">
                <a:solidFill>
                  <a:schemeClr val="accent2"/>
                </a:solidFill>
              </a:rPr>
              <a:t>n/4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9" name="角丸四角形吹き出し 92"/>
          <p:cNvSpPr>
            <a:spLocks noChangeArrowheads="1"/>
          </p:cNvSpPr>
          <p:nvPr/>
        </p:nvSpPr>
        <p:spPr bwMode="auto">
          <a:xfrm>
            <a:off x="5148064" y="4612878"/>
            <a:ext cx="431800" cy="400050"/>
          </a:xfrm>
          <a:prstGeom prst="wedgeRoundRectCallout">
            <a:avLst>
              <a:gd name="adj1" fmla="val 70021"/>
              <a:gd name="adj2" fmla="val -92484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80" name="角丸四角形吹き出し 93"/>
          <p:cNvSpPr>
            <a:spLocks noChangeArrowheads="1"/>
          </p:cNvSpPr>
          <p:nvPr/>
        </p:nvSpPr>
        <p:spPr bwMode="auto">
          <a:xfrm>
            <a:off x="5796136" y="4613126"/>
            <a:ext cx="431800" cy="400050"/>
          </a:xfrm>
          <a:prstGeom prst="wedgeRoundRectCallout">
            <a:avLst>
              <a:gd name="adj1" fmla="val 40121"/>
              <a:gd name="adj2" fmla="val -8534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1" name="角丸四角形吹き出し 94"/>
          <p:cNvSpPr>
            <a:spLocks noChangeArrowheads="1"/>
          </p:cNvSpPr>
          <p:nvPr/>
        </p:nvSpPr>
        <p:spPr bwMode="auto">
          <a:xfrm>
            <a:off x="6444456" y="4613126"/>
            <a:ext cx="431800" cy="400050"/>
          </a:xfrm>
          <a:prstGeom prst="wedgeRoundRectCallout">
            <a:avLst>
              <a:gd name="adj1" fmla="val 33289"/>
              <a:gd name="adj2" fmla="val -8534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2" name="角丸四角形吹き出し 104"/>
          <p:cNvSpPr>
            <a:spLocks noChangeArrowheads="1"/>
          </p:cNvSpPr>
          <p:nvPr/>
        </p:nvSpPr>
        <p:spPr bwMode="auto">
          <a:xfrm>
            <a:off x="7092280" y="4613126"/>
            <a:ext cx="431800" cy="400050"/>
          </a:xfrm>
          <a:prstGeom prst="wedgeRoundRectCallout">
            <a:avLst>
              <a:gd name="adj1" fmla="val 2549"/>
              <a:gd name="adj2" fmla="val -92722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3" name="角丸四角形吹き出し 105"/>
          <p:cNvSpPr>
            <a:spLocks noChangeArrowheads="1"/>
          </p:cNvSpPr>
          <p:nvPr/>
        </p:nvSpPr>
        <p:spPr bwMode="auto">
          <a:xfrm>
            <a:off x="7740352" y="4613126"/>
            <a:ext cx="431800" cy="400050"/>
          </a:xfrm>
          <a:prstGeom prst="wedgeRoundRectCallout">
            <a:avLst>
              <a:gd name="adj1" fmla="val -7529"/>
              <a:gd name="adj2" fmla="val -9616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5364088" y="3932684"/>
            <a:ext cx="3600400" cy="2592388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Well-known Case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2951162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Let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T(x) </a:t>
            </a:r>
            <a:r>
              <a:rPr lang="en-US" altLang="ja-JP" sz="2400" dirty="0" smtClean="0"/>
              <a:t>be the computation time on iteration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If every child takes at most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T(x) / α, </a:t>
            </a:r>
            <a:r>
              <a:rPr lang="en-US" altLang="ja-JP" sz="2400" dirty="0" smtClean="0"/>
              <a:t>for some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α &gt; 1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dirty="0" smtClean="0"/>
              <a:t> the height of the tree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O(log n)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</a:t>
            </a:r>
            <a:r>
              <a:rPr lang="en-US" altLang="ja-JP" sz="2400" dirty="0" smtClean="0"/>
              <a:t>useful in complexity analysis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</a:t>
            </a:r>
            <a:r>
              <a:rPr lang="en-US" altLang="ja-JP" sz="2400" dirty="0" smtClean="0"/>
              <a:t>however, </a:t>
            </a:r>
            <a:r>
              <a:rPr lang="en-US" altLang="ja-JP" sz="2400" b="1" dirty="0" smtClean="0"/>
              <a:t>#iterations </a:t>
            </a:r>
            <a:r>
              <a:rPr lang="en-US" altLang="ja-JP" sz="2400" dirty="0" smtClean="0"/>
              <a:t>is bounded by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polynomial (not fit for enumeration)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933183" y="4297809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7161783" y="4297809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085583" y="4221609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7314183" y="4602609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390383" y="4602609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6552183" y="4602609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933183" y="4602609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7009383" y="4907409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6628383" y="4907409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 flipH="1">
            <a:off x="6933183" y="5136009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flipH="1">
            <a:off x="6552183" y="5136009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6323583" y="4907409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5866383" y="4907409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flipH="1">
            <a:off x="6247383" y="5136009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flipH="1">
            <a:off x="5790183" y="5136009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6856983" y="4526409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7314183" y="4526409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7237983" y="4831209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7695183" y="4831209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6475983" y="4831209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6933183" y="4831209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6842695" y="5372547"/>
            <a:ext cx="644525" cy="465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  <p:sp>
        <p:nvSpPr>
          <p:cNvPr id="10276" name="円/楕円 39"/>
          <p:cNvSpPr>
            <a:spLocks noChangeArrowheads="1"/>
          </p:cNvSpPr>
          <p:nvPr/>
        </p:nvSpPr>
        <p:spPr bwMode="auto">
          <a:xfrm>
            <a:off x="5507608" y="5877372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7" name="円/楕円 40"/>
          <p:cNvSpPr>
            <a:spLocks noChangeArrowheads="1"/>
          </p:cNvSpPr>
          <p:nvPr/>
        </p:nvSpPr>
        <p:spPr bwMode="auto">
          <a:xfrm>
            <a:off x="5796533" y="5877372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8" name="円/楕円 41"/>
          <p:cNvSpPr>
            <a:spLocks noChangeArrowheads="1"/>
          </p:cNvSpPr>
          <p:nvPr/>
        </p:nvSpPr>
        <p:spPr bwMode="auto">
          <a:xfrm>
            <a:off x="6083870" y="5877372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79" name="円/楕円 42"/>
          <p:cNvSpPr>
            <a:spLocks noChangeArrowheads="1"/>
          </p:cNvSpPr>
          <p:nvPr/>
        </p:nvSpPr>
        <p:spPr bwMode="auto">
          <a:xfrm>
            <a:off x="6372795" y="5877372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0" name="円/楕円 43"/>
          <p:cNvSpPr>
            <a:spLocks noChangeArrowheads="1"/>
          </p:cNvSpPr>
          <p:nvPr/>
        </p:nvSpPr>
        <p:spPr bwMode="auto">
          <a:xfrm>
            <a:off x="6660133" y="5877372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1" name="円/楕円 44"/>
          <p:cNvSpPr>
            <a:spLocks noChangeArrowheads="1"/>
          </p:cNvSpPr>
          <p:nvPr/>
        </p:nvSpPr>
        <p:spPr bwMode="auto">
          <a:xfrm>
            <a:off x="6949058" y="5877372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2" name="円/楕円 45"/>
          <p:cNvSpPr>
            <a:spLocks noChangeArrowheads="1"/>
          </p:cNvSpPr>
          <p:nvPr/>
        </p:nvSpPr>
        <p:spPr bwMode="auto">
          <a:xfrm>
            <a:off x="7236395" y="5877372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3" name="円/楕円 46"/>
          <p:cNvSpPr>
            <a:spLocks noChangeArrowheads="1"/>
          </p:cNvSpPr>
          <p:nvPr/>
        </p:nvSpPr>
        <p:spPr bwMode="auto">
          <a:xfrm>
            <a:off x="7552457" y="5445100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4" name="円/楕円 47"/>
          <p:cNvSpPr>
            <a:spLocks noChangeArrowheads="1"/>
          </p:cNvSpPr>
          <p:nvPr/>
        </p:nvSpPr>
        <p:spPr bwMode="auto">
          <a:xfrm>
            <a:off x="7841382" y="544510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5" name="円/楕円 48"/>
          <p:cNvSpPr>
            <a:spLocks noChangeArrowheads="1"/>
          </p:cNvSpPr>
          <p:nvPr/>
        </p:nvSpPr>
        <p:spPr bwMode="auto">
          <a:xfrm>
            <a:off x="8128719" y="537334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0286" name="円/楕円 49"/>
          <p:cNvSpPr>
            <a:spLocks noChangeArrowheads="1"/>
          </p:cNvSpPr>
          <p:nvPr/>
        </p:nvSpPr>
        <p:spPr bwMode="auto">
          <a:xfrm>
            <a:off x="8417644" y="537334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 flipH="1">
            <a:off x="8517657" y="515744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5" name="Line 16"/>
          <p:cNvSpPr>
            <a:spLocks noChangeShapeType="1"/>
          </p:cNvSpPr>
          <p:nvPr/>
        </p:nvSpPr>
        <p:spPr bwMode="auto">
          <a:xfrm flipH="1">
            <a:off x="8244607" y="515744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6" name="Line 16"/>
          <p:cNvSpPr>
            <a:spLocks noChangeShapeType="1"/>
          </p:cNvSpPr>
          <p:nvPr/>
        </p:nvSpPr>
        <p:spPr bwMode="auto">
          <a:xfrm flipH="1">
            <a:off x="7955682" y="522920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 flipH="1">
            <a:off x="7668344" y="5229200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 flipH="1">
            <a:off x="7350695" y="5661472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9" name="Line 16"/>
          <p:cNvSpPr>
            <a:spLocks noChangeShapeType="1"/>
          </p:cNvSpPr>
          <p:nvPr/>
        </p:nvSpPr>
        <p:spPr bwMode="auto">
          <a:xfrm flipH="1">
            <a:off x="7063358" y="5661472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0" name="Line 16"/>
          <p:cNvSpPr>
            <a:spLocks noChangeShapeType="1"/>
          </p:cNvSpPr>
          <p:nvPr/>
        </p:nvSpPr>
        <p:spPr bwMode="auto">
          <a:xfrm flipH="1">
            <a:off x="6776020" y="5661472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1" name="Line 16"/>
          <p:cNvSpPr>
            <a:spLocks noChangeShapeType="1"/>
          </p:cNvSpPr>
          <p:nvPr/>
        </p:nvSpPr>
        <p:spPr bwMode="auto">
          <a:xfrm flipH="1">
            <a:off x="6487095" y="5661472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2" name="Line 16"/>
          <p:cNvSpPr>
            <a:spLocks noChangeShapeType="1"/>
          </p:cNvSpPr>
          <p:nvPr/>
        </p:nvSpPr>
        <p:spPr bwMode="auto">
          <a:xfrm flipH="1">
            <a:off x="6199758" y="5661472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 flipH="1">
            <a:off x="5910833" y="5661472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4" name="Line 16"/>
          <p:cNvSpPr>
            <a:spLocks noChangeShapeType="1"/>
          </p:cNvSpPr>
          <p:nvPr/>
        </p:nvSpPr>
        <p:spPr bwMode="auto">
          <a:xfrm flipH="1">
            <a:off x="5623495" y="5661472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4" name="角丸四角形吹き出し 75"/>
          <p:cNvSpPr>
            <a:spLocks noChangeArrowheads="1"/>
          </p:cNvSpPr>
          <p:nvPr/>
        </p:nvSpPr>
        <p:spPr bwMode="auto">
          <a:xfrm>
            <a:off x="6444356" y="3861048"/>
            <a:ext cx="431800" cy="401637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n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5" name="角丸四角形吹き出し 76"/>
          <p:cNvSpPr>
            <a:spLocks noChangeArrowheads="1"/>
          </p:cNvSpPr>
          <p:nvPr/>
        </p:nvSpPr>
        <p:spPr bwMode="auto">
          <a:xfrm>
            <a:off x="6012556" y="4221410"/>
            <a:ext cx="576263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 smtClean="0">
                <a:solidFill>
                  <a:schemeClr val="accent2"/>
                </a:solidFill>
              </a:rPr>
              <a:t>n/3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6" name="角丸四角形吹き出し 77"/>
          <p:cNvSpPr>
            <a:spLocks noChangeArrowheads="1"/>
          </p:cNvSpPr>
          <p:nvPr/>
        </p:nvSpPr>
        <p:spPr bwMode="auto">
          <a:xfrm>
            <a:off x="7668319" y="4221410"/>
            <a:ext cx="576262" cy="400050"/>
          </a:xfrm>
          <a:prstGeom prst="wedgeRoundRectCallout">
            <a:avLst>
              <a:gd name="adj1" fmla="val -90782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 smtClean="0">
                <a:solidFill>
                  <a:schemeClr val="accent2"/>
                </a:solidFill>
              </a:rPr>
              <a:t>n/2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7" name="角丸四角形吹き出し 80"/>
          <p:cNvSpPr>
            <a:spLocks noChangeArrowheads="1"/>
          </p:cNvSpPr>
          <p:nvPr/>
        </p:nvSpPr>
        <p:spPr bwMode="auto">
          <a:xfrm>
            <a:off x="5580756" y="4510335"/>
            <a:ext cx="574675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 smtClean="0">
                <a:solidFill>
                  <a:schemeClr val="accent2"/>
                </a:solidFill>
              </a:rPr>
              <a:t>n/6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8" name="角丸四角形吹き出し 88"/>
          <p:cNvSpPr>
            <a:spLocks noChangeArrowheads="1"/>
          </p:cNvSpPr>
          <p:nvPr/>
        </p:nvSpPr>
        <p:spPr bwMode="auto">
          <a:xfrm>
            <a:off x="8244581" y="4510335"/>
            <a:ext cx="576263" cy="400050"/>
          </a:xfrm>
          <a:prstGeom prst="wedgeRoundRectCallout">
            <a:avLst>
              <a:gd name="adj1" fmla="val -118495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 smtClean="0">
                <a:solidFill>
                  <a:schemeClr val="accent2"/>
                </a:solidFill>
              </a:rPr>
              <a:t>n/4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79" name="角丸四角形吹き出し 92"/>
          <p:cNvSpPr>
            <a:spLocks noChangeArrowheads="1"/>
          </p:cNvSpPr>
          <p:nvPr/>
        </p:nvSpPr>
        <p:spPr bwMode="auto">
          <a:xfrm>
            <a:off x="5148064" y="6197054"/>
            <a:ext cx="431800" cy="400050"/>
          </a:xfrm>
          <a:prstGeom prst="wedgeRoundRectCallout">
            <a:avLst>
              <a:gd name="adj1" fmla="val 70021"/>
              <a:gd name="adj2" fmla="val -92484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80" name="角丸四角形吹き出し 93"/>
          <p:cNvSpPr>
            <a:spLocks noChangeArrowheads="1"/>
          </p:cNvSpPr>
          <p:nvPr/>
        </p:nvSpPr>
        <p:spPr bwMode="auto">
          <a:xfrm>
            <a:off x="5796136" y="6197302"/>
            <a:ext cx="431800" cy="400050"/>
          </a:xfrm>
          <a:prstGeom prst="wedgeRoundRectCallout">
            <a:avLst>
              <a:gd name="adj1" fmla="val 40121"/>
              <a:gd name="adj2" fmla="val -8534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1" name="角丸四角形吹き出し 94"/>
          <p:cNvSpPr>
            <a:spLocks noChangeArrowheads="1"/>
          </p:cNvSpPr>
          <p:nvPr/>
        </p:nvSpPr>
        <p:spPr bwMode="auto">
          <a:xfrm>
            <a:off x="6444456" y="6197302"/>
            <a:ext cx="431800" cy="400050"/>
          </a:xfrm>
          <a:prstGeom prst="wedgeRoundRectCallout">
            <a:avLst>
              <a:gd name="adj1" fmla="val 33289"/>
              <a:gd name="adj2" fmla="val -8534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2" name="角丸四角形吹き出し 104"/>
          <p:cNvSpPr>
            <a:spLocks noChangeArrowheads="1"/>
          </p:cNvSpPr>
          <p:nvPr/>
        </p:nvSpPr>
        <p:spPr bwMode="auto">
          <a:xfrm>
            <a:off x="7092280" y="6197302"/>
            <a:ext cx="431800" cy="400050"/>
          </a:xfrm>
          <a:prstGeom prst="wedgeRoundRectCallout">
            <a:avLst>
              <a:gd name="adj1" fmla="val 2549"/>
              <a:gd name="adj2" fmla="val -92722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1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83" name="角丸四角形吹き出し 105"/>
          <p:cNvSpPr>
            <a:spLocks noChangeArrowheads="1"/>
          </p:cNvSpPr>
          <p:nvPr/>
        </p:nvSpPr>
        <p:spPr bwMode="auto">
          <a:xfrm>
            <a:off x="7740352" y="6197302"/>
            <a:ext cx="431800" cy="400050"/>
          </a:xfrm>
          <a:prstGeom prst="wedgeRoundRectCallout">
            <a:avLst>
              <a:gd name="adj1" fmla="val -7529"/>
              <a:gd name="adj2" fmla="val -9616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59" name="Rectangle 19"/>
          <p:cNvSpPr>
            <a:spLocks noChangeArrowheads="1"/>
          </p:cNvSpPr>
          <p:nvPr/>
        </p:nvSpPr>
        <p:spPr bwMode="auto">
          <a:xfrm>
            <a:off x="827584" y="5085184"/>
            <a:ext cx="3312368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  <a:defRPr/>
            </a:pPr>
            <a:r>
              <a:rPr lang="en-US" altLang="ja-JP" dirty="0" smtClean="0"/>
              <a:t>We need another idea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Local Amortization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352759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If </a:t>
            </a:r>
            <a:r>
              <a:rPr lang="en-US" altLang="ja-JP" sz="2400" b="1" dirty="0" smtClean="0"/>
              <a:t>#children </a:t>
            </a:r>
            <a:r>
              <a:rPr lang="en-US" altLang="ja-JP" sz="2400" dirty="0" smtClean="0"/>
              <a:t>is large, amortized time complexity will be small even though sudden decrease occurs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Let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Chd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(x)| </a:t>
            </a:r>
            <a:r>
              <a:rPr lang="en-US" altLang="ja-JP" sz="2400" dirty="0" smtClean="0"/>
              <a:t>be </a:t>
            </a:r>
            <a:r>
              <a:rPr lang="en-US" altLang="ja-JP" sz="2400" b="1" dirty="0" smtClean="0"/>
              <a:t>#children </a:t>
            </a:r>
            <a:r>
              <a:rPr lang="en-US" altLang="ja-JP" sz="2400" dirty="0" smtClean="0"/>
              <a:t>of iteration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,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and assign computation time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T(x) </a:t>
            </a:r>
            <a:r>
              <a:rPr lang="en-US" altLang="ja-JP" sz="2400" dirty="0" smtClean="0"/>
              <a:t>to its children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dirty="0" smtClean="0"/>
              <a:t>each child receives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T(x) / |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Chd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(x)|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The time complexity of an iteration is </a:t>
            </a: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O( max 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{ T(x) / ( |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Chd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(x)| + 1) } )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We can use </a:t>
            </a:r>
            <a:r>
              <a:rPr lang="en-US" altLang="ja-JP" sz="2400" b="1" dirty="0" smtClean="0"/>
              <a:t>#grandchildren</a:t>
            </a:r>
            <a:r>
              <a:rPr lang="en-US" altLang="ja-JP" sz="2400" dirty="0" smtClean="0"/>
              <a:t> instead of </a:t>
            </a:r>
            <a:r>
              <a:rPr lang="en-US" altLang="ja-JP" sz="2400" b="1" dirty="0" smtClean="0"/>
              <a:t>#children</a:t>
            </a:r>
          </a:p>
        </p:txBody>
      </p:sp>
      <p:sp>
        <p:nvSpPr>
          <p:cNvPr id="12" name="Line 30"/>
          <p:cNvSpPr>
            <a:spLocks noChangeShapeType="1"/>
          </p:cNvSpPr>
          <p:nvPr/>
        </p:nvSpPr>
        <p:spPr bwMode="auto">
          <a:xfrm flipH="1">
            <a:off x="7092279" y="5157192"/>
            <a:ext cx="720079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>
            <a:off x="7812360" y="5157192"/>
            <a:ext cx="504056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80312" y="4509120"/>
            <a:ext cx="936104" cy="369332"/>
          </a:xfrm>
          <a:prstGeom prst="rect">
            <a:avLst/>
          </a:prstGeom>
          <a:solidFill>
            <a:schemeClr val="accent6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04248" y="6237312"/>
            <a:ext cx="36004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右矢印 19"/>
          <p:cNvSpPr/>
          <p:nvPr/>
        </p:nvSpPr>
        <p:spPr bwMode="auto">
          <a:xfrm rot="2264190">
            <a:off x="8051825" y="5302269"/>
            <a:ext cx="745205" cy="255088"/>
          </a:xfrm>
          <a:prstGeom prst="rightArrow">
            <a:avLst/>
          </a:prstGeom>
          <a:solidFill>
            <a:srgbClr val="FFFF00"/>
          </a:solidFill>
          <a:ln w="190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" name="右矢印 20"/>
          <p:cNvSpPr/>
          <p:nvPr/>
        </p:nvSpPr>
        <p:spPr bwMode="auto">
          <a:xfrm rot="8315475">
            <a:off x="6785327" y="5324258"/>
            <a:ext cx="745205" cy="255088"/>
          </a:xfrm>
          <a:prstGeom prst="rightArrow">
            <a:avLst/>
          </a:prstGeom>
          <a:solidFill>
            <a:srgbClr val="FFFF00"/>
          </a:solidFill>
          <a:ln w="190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460432" y="5085184"/>
            <a:ext cx="351656" cy="36933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732240" y="5157192"/>
            <a:ext cx="351656" cy="36933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 flipH="1">
            <a:off x="7452319" y="5157192"/>
            <a:ext cx="360039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>
            <a:off x="7812360" y="5157192"/>
            <a:ext cx="936104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7812360" y="5157192"/>
            <a:ext cx="72008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" name="Oval 34"/>
          <p:cNvSpPr>
            <a:spLocks noChangeArrowheads="1"/>
          </p:cNvSpPr>
          <p:nvPr/>
        </p:nvSpPr>
        <p:spPr bwMode="auto">
          <a:xfrm>
            <a:off x="8172400" y="5805264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5" name="Oval 40"/>
          <p:cNvSpPr>
            <a:spLocks noChangeArrowheads="1"/>
          </p:cNvSpPr>
          <p:nvPr/>
        </p:nvSpPr>
        <p:spPr bwMode="auto">
          <a:xfrm>
            <a:off x="6876256" y="5805264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6" name="Oval 41"/>
          <p:cNvSpPr>
            <a:spLocks noChangeArrowheads="1"/>
          </p:cNvSpPr>
          <p:nvPr/>
        </p:nvSpPr>
        <p:spPr bwMode="auto">
          <a:xfrm>
            <a:off x="7668344" y="5013176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7308304" y="5805264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26" name="Oval 40"/>
          <p:cNvSpPr>
            <a:spLocks noChangeArrowheads="1"/>
          </p:cNvSpPr>
          <p:nvPr/>
        </p:nvSpPr>
        <p:spPr bwMode="auto">
          <a:xfrm>
            <a:off x="7740352" y="5805264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27" name="Oval 34"/>
          <p:cNvSpPr>
            <a:spLocks noChangeArrowheads="1"/>
          </p:cNvSpPr>
          <p:nvPr/>
        </p:nvSpPr>
        <p:spPr bwMode="auto">
          <a:xfrm>
            <a:off x="8604448" y="5805264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08304" y="6237312"/>
            <a:ext cx="36004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740352" y="6237312"/>
            <a:ext cx="36004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172400" y="6237312"/>
            <a:ext cx="36004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604448" y="6237312"/>
            <a:ext cx="36004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Estimating #(Grand)Children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2951162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This analysis needs to estimate </a:t>
            </a:r>
            <a:r>
              <a:rPr lang="en-US" altLang="ja-JP" sz="2400" b="1" dirty="0" smtClean="0"/>
              <a:t>#children </a:t>
            </a:r>
            <a:r>
              <a:rPr lang="en-US" altLang="ja-JP" sz="2400" dirty="0" smtClean="0"/>
              <a:t>(and </a:t>
            </a:r>
            <a:r>
              <a:rPr lang="en-US" altLang="ja-JP" sz="2400" b="1" dirty="0" smtClean="0"/>
              <a:t>#grandchildren</a:t>
            </a:r>
            <a:r>
              <a:rPr lang="en-US" altLang="ja-JP" sz="2400" dirty="0" smtClean="0"/>
              <a:t>)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   this will be a technical part of the proof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</a:t>
            </a:r>
            <a:r>
              <a:rPr lang="en-US" altLang="ja-JP" sz="2400" dirty="0" smtClean="0"/>
              <a:t>estimate by the degree of the pivot vertex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</a:t>
            </a:r>
            <a:r>
              <a:rPr lang="en-US" altLang="ja-JP" sz="2400" dirty="0" smtClean="0"/>
              <a:t>#edges in a cycle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</a:t>
            </a:r>
            <a:r>
              <a:rPr lang="en-US" altLang="ja-JP" sz="2400" dirty="0" smtClean="0"/>
              <a:t>#edges in a cut…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</p:txBody>
      </p:sp>
      <p:sp>
        <p:nvSpPr>
          <p:cNvPr id="12" name="Line 30"/>
          <p:cNvSpPr>
            <a:spLocks noChangeShapeType="1"/>
          </p:cNvSpPr>
          <p:nvPr/>
        </p:nvSpPr>
        <p:spPr bwMode="auto">
          <a:xfrm flipH="1">
            <a:off x="6660231" y="4653136"/>
            <a:ext cx="720079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>
            <a:off x="7380312" y="4653136"/>
            <a:ext cx="504056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 flipH="1">
            <a:off x="7020271" y="4653136"/>
            <a:ext cx="360039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>
            <a:off x="7380312" y="4653136"/>
            <a:ext cx="936104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7380312" y="4653136"/>
            <a:ext cx="72008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" name="Oval 34"/>
          <p:cNvSpPr>
            <a:spLocks noChangeArrowheads="1"/>
          </p:cNvSpPr>
          <p:nvPr/>
        </p:nvSpPr>
        <p:spPr bwMode="auto">
          <a:xfrm>
            <a:off x="7740352" y="5301208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6876256" y="5301208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26" name="Oval 40"/>
          <p:cNvSpPr>
            <a:spLocks noChangeArrowheads="1"/>
          </p:cNvSpPr>
          <p:nvPr/>
        </p:nvSpPr>
        <p:spPr bwMode="auto">
          <a:xfrm>
            <a:off x="7308304" y="5301208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35" name="Line 30"/>
          <p:cNvSpPr>
            <a:spLocks noChangeShapeType="1"/>
          </p:cNvSpPr>
          <p:nvPr/>
        </p:nvSpPr>
        <p:spPr bwMode="auto">
          <a:xfrm flipH="1">
            <a:off x="5868144" y="5445224"/>
            <a:ext cx="720079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" name="Line 31"/>
          <p:cNvSpPr>
            <a:spLocks noChangeShapeType="1"/>
          </p:cNvSpPr>
          <p:nvPr/>
        </p:nvSpPr>
        <p:spPr bwMode="auto">
          <a:xfrm>
            <a:off x="6588225" y="5445224"/>
            <a:ext cx="504056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" name="Line 30"/>
          <p:cNvSpPr>
            <a:spLocks noChangeShapeType="1"/>
          </p:cNvSpPr>
          <p:nvPr/>
        </p:nvSpPr>
        <p:spPr bwMode="auto">
          <a:xfrm flipH="1">
            <a:off x="6228184" y="5445224"/>
            <a:ext cx="360039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6588225" y="5445224"/>
            <a:ext cx="936104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" name="Line 31"/>
          <p:cNvSpPr>
            <a:spLocks noChangeShapeType="1"/>
          </p:cNvSpPr>
          <p:nvPr/>
        </p:nvSpPr>
        <p:spPr bwMode="auto">
          <a:xfrm>
            <a:off x="6588225" y="5445224"/>
            <a:ext cx="72008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" name="Oval 34"/>
          <p:cNvSpPr>
            <a:spLocks noChangeArrowheads="1"/>
          </p:cNvSpPr>
          <p:nvPr/>
        </p:nvSpPr>
        <p:spPr bwMode="auto">
          <a:xfrm>
            <a:off x="6948265" y="6093296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652121" y="6093296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6084169" y="6093296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43" name="Oval 40"/>
          <p:cNvSpPr>
            <a:spLocks noChangeArrowheads="1"/>
          </p:cNvSpPr>
          <p:nvPr/>
        </p:nvSpPr>
        <p:spPr bwMode="auto">
          <a:xfrm>
            <a:off x="6516217" y="6093296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44" name="Oval 34"/>
          <p:cNvSpPr>
            <a:spLocks noChangeArrowheads="1"/>
          </p:cNvSpPr>
          <p:nvPr/>
        </p:nvSpPr>
        <p:spPr bwMode="auto">
          <a:xfrm>
            <a:off x="7380313" y="6093296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5" name="Oval 40"/>
          <p:cNvSpPr>
            <a:spLocks noChangeArrowheads="1"/>
          </p:cNvSpPr>
          <p:nvPr/>
        </p:nvSpPr>
        <p:spPr bwMode="auto">
          <a:xfrm>
            <a:off x="6444208" y="5301208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812360" y="6021288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・・・</a:t>
            </a:r>
          </a:p>
        </p:txBody>
      </p:sp>
      <p:sp>
        <p:nvSpPr>
          <p:cNvPr id="46" name="Line 31"/>
          <p:cNvSpPr>
            <a:spLocks noChangeShapeType="1"/>
          </p:cNvSpPr>
          <p:nvPr/>
        </p:nvSpPr>
        <p:spPr bwMode="auto">
          <a:xfrm>
            <a:off x="8388424" y="5517232"/>
            <a:ext cx="432048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" name="Oval 34"/>
          <p:cNvSpPr>
            <a:spLocks noChangeArrowheads="1"/>
          </p:cNvSpPr>
          <p:nvPr/>
        </p:nvSpPr>
        <p:spPr bwMode="auto">
          <a:xfrm>
            <a:off x="8172400" y="5301208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47" name="Oval 34"/>
          <p:cNvSpPr>
            <a:spLocks noChangeArrowheads="1"/>
          </p:cNvSpPr>
          <p:nvPr/>
        </p:nvSpPr>
        <p:spPr bwMode="auto">
          <a:xfrm>
            <a:off x="8604448" y="6093296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H="1">
            <a:off x="7380312" y="4293096"/>
            <a:ext cx="423665" cy="3684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" name="Oval 41"/>
          <p:cNvSpPr>
            <a:spLocks noChangeArrowheads="1"/>
          </p:cNvSpPr>
          <p:nvPr/>
        </p:nvSpPr>
        <p:spPr bwMode="auto">
          <a:xfrm>
            <a:off x="7236296" y="4509120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Enumeration of s?-path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2951162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Problem: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ja-JP" sz="2400" dirty="0" smtClean="0"/>
              <a:t>given a graph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G=(V,E)</a:t>
            </a:r>
            <a:r>
              <a:rPr lang="en-US" altLang="ja-JP" sz="2400" dirty="0" smtClean="0"/>
              <a:t>, and a vertex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, enumerate all simple paths one of whose end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 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Simply, by back tracking, we can solve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Each iteration takes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O(d(t)) </a:t>
            </a:r>
            <a:r>
              <a:rPr lang="en-US" altLang="ja-JP" sz="2400" dirty="0" smtClean="0"/>
              <a:t>where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d(t)</a:t>
            </a:r>
            <a:r>
              <a:rPr lang="en-US" altLang="ja-JP" sz="2400" dirty="0" smtClean="0"/>
              <a:t> is the degree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 </a:t>
            </a: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dirty="0" smtClean="0"/>
              <a:t>the time complexity of an iteration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O(|V|)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1043608" y="3284984"/>
            <a:ext cx="4968552" cy="158417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b="1" dirty="0" smtClean="0">
                <a:solidFill>
                  <a:srgbClr val="006600"/>
                </a:solidFill>
              </a:rPr>
              <a:t> </a:t>
            </a:r>
            <a:r>
              <a:rPr lang="en-US" altLang="ja-JP" dirty="0" smtClean="0"/>
              <a:t>(</a:t>
            </a:r>
            <a:r>
              <a:rPr lang="en-US" altLang="ja-JP" b="1" dirty="0" smtClean="0">
                <a:solidFill>
                  <a:schemeClr val="accent2"/>
                </a:solidFill>
              </a:rPr>
              <a:t>G=(V,E)</a:t>
            </a:r>
            <a:r>
              <a:rPr lang="en-US" altLang="ja-JP" dirty="0" smtClean="0"/>
              <a:t>, </a:t>
            </a:r>
            <a:r>
              <a:rPr lang="en-US" altLang="ja-JP" b="1" dirty="0" smtClean="0">
                <a:solidFill>
                  <a:schemeClr val="accent2"/>
                </a:solidFill>
              </a:rPr>
              <a:t>t</a:t>
            </a:r>
            <a:r>
              <a:rPr lang="en-US" altLang="ja-JP" dirty="0" smtClean="0"/>
              <a:t>, </a:t>
            </a:r>
            <a:r>
              <a:rPr lang="en-US" altLang="ja-JP" b="1" dirty="0" smtClean="0">
                <a:solidFill>
                  <a:schemeClr val="accent2"/>
                </a:solidFill>
              </a:rPr>
              <a:t>X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eaLnBrk="1" hangingPunct="1">
              <a:buFontTx/>
              <a:buNone/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altLang="ja-JP" dirty="0" smtClean="0"/>
              <a:t> </a:t>
            </a:r>
            <a:r>
              <a:rPr lang="en-US" altLang="ja-JP" b="1" dirty="0" smtClean="0"/>
              <a:t>output</a:t>
            </a:r>
            <a:r>
              <a:rPr lang="en-US" altLang="ja-JP" dirty="0" smtClean="0"/>
              <a:t> </a:t>
            </a:r>
            <a:r>
              <a:rPr lang="en-US" altLang="ja-JP" b="1" dirty="0">
                <a:solidFill>
                  <a:schemeClr val="accent2"/>
                </a:solidFill>
              </a:rPr>
              <a:t>X</a:t>
            </a:r>
            <a:endParaRPr lang="en-US" altLang="ja-JP" dirty="0"/>
          </a:p>
          <a:p>
            <a:pPr eaLnBrk="1" hangingPunct="1">
              <a:buFontTx/>
              <a:buNone/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n-US" altLang="ja-JP" dirty="0" smtClean="0"/>
              <a:t>  </a:t>
            </a:r>
            <a:r>
              <a:rPr lang="en-US" altLang="ja-JP" b="1" dirty="0" smtClean="0"/>
              <a:t>for</a:t>
            </a:r>
            <a:r>
              <a:rPr lang="en-US" altLang="ja-JP" dirty="0" smtClean="0"/>
              <a:t> </a:t>
            </a:r>
            <a:r>
              <a:rPr lang="en-US" altLang="ja-JP" dirty="0"/>
              <a:t>each vertex </a:t>
            </a:r>
            <a:r>
              <a:rPr lang="en-US" altLang="ja-JP" b="1" dirty="0" smtClean="0">
                <a:solidFill>
                  <a:schemeClr val="accent2"/>
                </a:solidFill>
              </a:rPr>
              <a:t>v</a:t>
            </a:r>
            <a:r>
              <a:rPr lang="en-US" altLang="ja-JP" dirty="0" smtClean="0"/>
              <a:t> </a:t>
            </a:r>
            <a:r>
              <a:rPr lang="en-US" altLang="ja-JP" dirty="0"/>
              <a:t>in </a:t>
            </a:r>
            <a:r>
              <a:rPr lang="en-US" altLang="ja-JP" b="1" dirty="0" smtClean="0">
                <a:solidFill>
                  <a:schemeClr val="accent2"/>
                </a:solidFill>
              </a:rPr>
              <a:t>G </a:t>
            </a:r>
            <a:r>
              <a:rPr lang="en-US" altLang="ja-JP" dirty="0" smtClean="0"/>
              <a:t>adjacent to </a:t>
            </a:r>
            <a:r>
              <a:rPr lang="en-US" altLang="ja-JP" b="1" dirty="0" smtClean="0">
                <a:solidFill>
                  <a:schemeClr val="accent2"/>
                </a:solidFill>
              </a:rPr>
              <a:t>s</a:t>
            </a:r>
            <a:endParaRPr lang="en-US" altLang="ja-JP" dirty="0"/>
          </a:p>
          <a:p>
            <a:pPr eaLnBrk="1" hangingPunct="1">
              <a:buFontTx/>
              <a:buNone/>
              <a:defRPr/>
            </a:pPr>
            <a:r>
              <a:rPr lang="en-US" altLang="ja-JP" dirty="0"/>
              <a:t>        </a:t>
            </a:r>
            <a:r>
              <a:rPr lang="en-US" altLang="ja-JP" b="1" dirty="0" smtClean="0"/>
              <a:t>call</a:t>
            </a:r>
            <a:r>
              <a:rPr lang="en-US" altLang="ja-JP" dirty="0" smtClean="0"/>
              <a:t> </a:t>
            </a: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b="1" dirty="0" smtClean="0">
                <a:solidFill>
                  <a:srgbClr val="006600"/>
                </a:solidFill>
              </a:rPr>
              <a:t> </a:t>
            </a:r>
            <a:r>
              <a:rPr lang="en-US" altLang="ja-JP" dirty="0" smtClean="0"/>
              <a:t>(</a:t>
            </a:r>
            <a:r>
              <a:rPr lang="en-US" altLang="ja-JP" b="1" dirty="0" smtClean="0">
                <a:solidFill>
                  <a:schemeClr val="accent2"/>
                </a:solidFill>
              </a:rPr>
              <a:t>G-t</a:t>
            </a:r>
            <a:r>
              <a:rPr lang="en-US" altLang="ja-JP" dirty="0" smtClean="0"/>
              <a:t>, </a:t>
            </a:r>
            <a:r>
              <a:rPr lang="en-US" altLang="ja-JP" b="1" dirty="0">
                <a:solidFill>
                  <a:schemeClr val="accent2"/>
                </a:solidFill>
              </a:rPr>
              <a:t>v</a:t>
            </a:r>
            <a:r>
              <a:rPr lang="en-US" altLang="ja-JP" dirty="0" smtClean="0"/>
              <a:t>, </a:t>
            </a:r>
            <a:r>
              <a:rPr lang="en-US" altLang="ja-JP" b="1" dirty="0" err="1" smtClean="0">
                <a:solidFill>
                  <a:schemeClr val="accent2"/>
                </a:solidFill>
              </a:rPr>
              <a:t>X+v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sp>
        <p:nvSpPr>
          <p:cNvPr id="84" name="円/楕円 83"/>
          <p:cNvSpPr/>
          <p:nvPr/>
        </p:nvSpPr>
        <p:spPr bwMode="auto">
          <a:xfrm>
            <a:off x="7020272" y="4509120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5" name="円/楕円 84"/>
          <p:cNvSpPr/>
          <p:nvPr/>
        </p:nvSpPr>
        <p:spPr bwMode="auto">
          <a:xfrm>
            <a:off x="7380312" y="3068960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5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s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6" name="円/楕円 85"/>
          <p:cNvSpPr/>
          <p:nvPr/>
        </p:nvSpPr>
        <p:spPr bwMode="auto">
          <a:xfrm>
            <a:off x="8532440" y="4077072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7" name="円/楕円 86"/>
          <p:cNvSpPr/>
          <p:nvPr/>
        </p:nvSpPr>
        <p:spPr bwMode="auto">
          <a:xfrm>
            <a:off x="6804248" y="3861048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8" name="円/楕円 87"/>
          <p:cNvSpPr/>
          <p:nvPr/>
        </p:nvSpPr>
        <p:spPr bwMode="auto">
          <a:xfrm>
            <a:off x="8316416" y="465313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9" name="円/楕円 88"/>
          <p:cNvSpPr/>
          <p:nvPr/>
        </p:nvSpPr>
        <p:spPr bwMode="auto">
          <a:xfrm>
            <a:off x="8604448" y="335699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0" name="円/楕円 89"/>
          <p:cNvSpPr/>
          <p:nvPr/>
        </p:nvSpPr>
        <p:spPr bwMode="auto">
          <a:xfrm>
            <a:off x="7452320" y="414908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1" name="円/楕円 90"/>
          <p:cNvSpPr/>
          <p:nvPr/>
        </p:nvSpPr>
        <p:spPr bwMode="auto">
          <a:xfrm>
            <a:off x="8244408" y="371703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92" name="直線コネクタ 91"/>
          <p:cNvCxnSpPr>
            <a:stCxn id="84" idx="6"/>
            <a:endCxn id="86" idx="2"/>
          </p:cNvCxnSpPr>
          <p:nvPr/>
        </p:nvCxnSpPr>
        <p:spPr bwMode="auto">
          <a:xfrm flipV="1">
            <a:off x="7308304" y="4221088"/>
            <a:ext cx="1224136" cy="43204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3" name="直線コネクタ 92"/>
          <p:cNvCxnSpPr>
            <a:stCxn id="86" idx="4"/>
            <a:endCxn id="88" idx="7"/>
          </p:cNvCxnSpPr>
          <p:nvPr/>
        </p:nvCxnSpPr>
        <p:spPr bwMode="auto">
          <a:xfrm flipH="1">
            <a:off x="8562267" y="4365104"/>
            <a:ext cx="114189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4" name="直線コネクタ 93"/>
          <p:cNvCxnSpPr>
            <a:stCxn id="91" idx="2"/>
          </p:cNvCxnSpPr>
          <p:nvPr/>
        </p:nvCxnSpPr>
        <p:spPr bwMode="auto">
          <a:xfrm flipH="1">
            <a:off x="7092280" y="3861048"/>
            <a:ext cx="1152128" cy="14401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5" name="直線コネクタ 94"/>
          <p:cNvCxnSpPr>
            <a:stCxn id="88" idx="3"/>
            <a:endCxn id="84" idx="5"/>
          </p:cNvCxnSpPr>
          <p:nvPr/>
        </p:nvCxnSpPr>
        <p:spPr bwMode="auto">
          <a:xfrm flipH="1" flipV="1">
            <a:off x="7266123" y="4754971"/>
            <a:ext cx="1092474" cy="14401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6" name="直線コネクタ 95"/>
          <p:cNvCxnSpPr>
            <a:stCxn id="85" idx="4"/>
            <a:endCxn id="88" idx="1"/>
          </p:cNvCxnSpPr>
          <p:nvPr/>
        </p:nvCxnSpPr>
        <p:spPr bwMode="auto">
          <a:xfrm>
            <a:off x="7524328" y="3356992"/>
            <a:ext cx="834269" cy="133832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7" name="直線コネクタ 96"/>
          <p:cNvCxnSpPr>
            <a:stCxn id="85" idx="3"/>
            <a:endCxn id="87" idx="0"/>
          </p:cNvCxnSpPr>
          <p:nvPr/>
        </p:nvCxnSpPr>
        <p:spPr bwMode="auto">
          <a:xfrm flipH="1">
            <a:off x="6948264" y="3314811"/>
            <a:ext cx="474229" cy="54623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8" name="直線コネクタ 97"/>
          <p:cNvCxnSpPr>
            <a:stCxn id="91" idx="4"/>
            <a:endCxn id="88" idx="0"/>
          </p:cNvCxnSpPr>
          <p:nvPr/>
        </p:nvCxnSpPr>
        <p:spPr bwMode="auto">
          <a:xfrm>
            <a:off x="8388424" y="4005064"/>
            <a:ext cx="72008" cy="64807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9" name="直線コネクタ 98"/>
          <p:cNvCxnSpPr>
            <a:stCxn id="85" idx="4"/>
            <a:endCxn id="90" idx="0"/>
          </p:cNvCxnSpPr>
          <p:nvPr/>
        </p:nvCxnSpPr>
        <p:spPr bwMode="auto">
          <a:xfrm>
            <a:off x="7524328" y="3356992"/>
            <a:ext cx="72008" cy="79208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0" name="直線コネクタ 99"/>
          <p:cNvCxnSpPr>
            <a:endCxn id="91" idx="0"/>
          </p:cNvCxnSpPr>
          <p:nvPr/>
        </p:nvCxnSpPr>
        <p:spPr bwMode="auto">
          <a:xfrm>
            <a:off x="7626163" y="3314811"/>
            <a:ext cx="762261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1" name="直線コネクタ 100"/>
          <p:cNvCxnSpPr>
            <a:stCxn id="91" idx="3"/>
            <a:endCxn id="90" idx="6"/>
          </p:cNvCxnSpPr>
          <p:nvPr/>
        </p:nvCxnSpPr>
        <p:spPr bwMode="auto">
          <a:xfrm flipH="1">
            <a:off x="7740352" y="3962883"/>
            <a:ext cx="546237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2" name="直線コネクタ 101"/>
          <p:cNvCxnSpPr>
            <a:stCxn id="90" idx="1"/>
            <a:endCxn id="87" idx="5"/>
          </p:cNvCxnSpPr>
          <p:nvPr/>
        </p:nvCxnSpPr>
        <p:spPr bwMode="auto">
          <a:xfrm flipH="1" flipV="1">
            <a:off x="7050099" y="4106899"/>
            <a:ext cx="444402" cy="8436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3" name="直線コネクタ 102"/>
          <p:cNvCxnSpPr>
            <a:stCxn id="85" idx="6"/>
            <a:endCxn id="89" idx="0"/>
          </p:cNvCxnSpPr>
          <p:nvPr/>
        </p:nvCxnSpPr>
        <p:spPr bwMode="auto">
          <a:xfrm>
            <a:off x="7668344" y="3212976"/>
            <a:ext cx="1080120" cy="14401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4" name="直線コネクタ 103"/>
          <p:cNvCxnSpPr>
            <a:stCxn id="91" idx="7"/>
            <a:endCxn id="89" idx="4"/>
          </p:cNvCxnSpPr>
          <p:nvPr/>
        </p:nvCxnSpPr>
        <p:spPr bwMode="auto">
          <a:xfrm flipV="1">
            <a:off x="8490259" y="3645024"/>
            <a:ext cx="258205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5" name="直線コネクタ 104"/>
          <p:cNvCxnSpPr>
            <a:stCxn id="87" idx="7"/>
            <a:endCxn id="89" idx="2"/>
          </p:cNvCxnSpPr>
          <p:nvPr/>
        </p:nvCxnSpPr>
        <p:spPr bwMode="auto">
          <a:xfrm flipV="1">
            <a:off x="7050099" y="3501008"/>
            <a:ext cx="1554349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6" name="直線コネクタ 105"/>
          <p:cNvCxnSpPr>
            <a:stCxn id="90" idx="5"/>
            <a:endCxn id="88" idx="2"/>
          </p:cNvCxnSpPr>
          <p:nvPr/>
        </p:nvCxnSpPr>
        <p:spPr bwMode="auto">
          <a:xfrm>
            <a:off x="7698171" y="4394931"/>
            <a:ext cx="618245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7" name="直線コネクタ 106"/>
          <p:cNvCxnSpPr>
            <a:stCxn id="84" idx="1"/>
            <a:endCxn id="87" idx="4"/>
          </p:cNvCxnSpPr>
          <p:nvPr/>
        </p:nvCxnSpPr>
        <p:spPr bwMode="auto">
          <a:xfrm flipH="1" flipV="1">
            <a:off x="6948264" y="4149080"/>
            <a:ext cx="114189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29" name="テキスト ボックス 28"/>
          <p:cNvSpPr txBox="1"/>
          <p:nvPr/>
        </p:nvSpPr>
        <p:spPr>
          <a:xfrm>
            <a:off x="7499022" y="692696"/>
            <a:ext cx="1465466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…folklore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4716463" y="4221163"/>
            <a:ext cx="4319587" cy="2376487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There is an Algorithm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497888" cy="4953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Suppose that there is an enumeration algorithm A.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we want to know time complexity of A (output </a:t>
            </a:r>
            <a:r>
              <a:rPr lang="en-US" altLang="ja-JP" sz="2400" dirty="0" err="1" smtClean="0"/>
              <a:t>polynomiality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What is needed?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What will we obtain as a result?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We assume that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 </a:t>
            </a:r>
            <a:r>
              <a:rPr lang="en-US" altLang="ja-JP" sz="2400" dirty="0" smtClean="0"/>
              <a:t>is a tree-shaped recursion algorithm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(the structure of the recursion is a tree)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and the problem is combinatorial.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(has at most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solutions)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588125" y="47498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6816725" y="47498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6740525" y="46736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6969125" y="5054600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045325" y="5054600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6207125" y="5054600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588125" y="5054600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426325" y="53594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7426325" y="5359400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75787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80359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6969125" y="53594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6969125" y="5359400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68929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72739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664325" y="53594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6283325" y="5359400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 flipH="1">
            <a:off x="65881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flipH="1">
            <a:off x="62071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5978525" y="53594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5521325" y="5359400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flipH="1">
            <a:off x="59023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flipH="1">
            <a:off x="54451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6511925" y="4978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6969125" y="4978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6892925" y="5283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7350125" y="5283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6130925" y="5283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6588125" y="5283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6483350" y="5664200"/>
            <a:ext cx="6381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/>
              <a:t>・・・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Amortization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381563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altLang="ja-JP" sz="2400" dirty="0" smtClean="0"/>
              <a:t>Each iteration takes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O(d(t)) </a:t>
            </a:r>
            <a:r>
              <a:rPr lang="en-US" altLang="ja-JP" sz="2400" dirty="0" smtClean="0"/>
              <a:t>time</a:t>
            </a: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altLang="ja-JP" sz="2400" dirty="0" smtClean="0"/>
              <a:t>Each iteration generates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d(t) </a:t>
            </a:r>
            <a:r>
              <a:rPr lang="en-US" altLang="ja-JP" sz="2400" dirty="0" smtClean="0"/>
              <a:t>recursive calls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Thus,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max 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{ T(x) / ( |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Chd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(x)| + 1) } = O(1)</a:t>
            </a:r>
            <a:r>
              <a:rPr lang="en-US" altLang="ja-JP" sz="2400" dirty="0" smtClean="0"/>
              <a:t>,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and the amortized time complexity of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  an iteration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 smtClean="0"/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827584" y="4149080"/>
            <a:ext cx="4968552" cy="158417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b="1" dirty="0" smtClean="0">
                <a:solidFill>
                  <a:srgbClr val="006600"/>
                </a:solidFill>
              </a:rPr>
              <a:t> </a:t>
            </a:r>
            <a:r>
              <a:rPr lang="en-US" altLang="ja-JP" dirty="0" smtClean="0"/>
              <a:t>(</a:t>
            </a:r>
            <a:r>
              <a:rPr lang="en-US" altLang="ja-JP" b="1" dirty="0" smtClean="0">
                <a:solidFill>
                  <a:schemeClr val="accent2"/>
                </a:solidFill>
              </a:rPr>
              <a:t>G=(V,E)</a:t>
            </a:r>
            <a:r>
              <a:rPr lang="en-US" altLang="ja-JP" dirty="0" smtClean="0"/>
              <a:t>, </a:t>
            </a:r>
            <a:r>
              <a:rPr lang="en-US" altLang="ja-JP" b="1" dirty="0" smtClean="0">
                <a:solidFill>
                  <a:schemeClr val="accent2"/>
                </a:solidFill>
              </a:rPr>
              <a:t>s</a:t>
            </a:r>
            <a:r>
              <a:rPr lang="en-US" altLang="ja-JP" dirty="0" smtClean="0"/>
              <a:t>, </a:t>
            </a:r>
            <a:r>
              <a:rPr lang="en-US" altLang="ja-JP" b="1" dirty="0" smtClean="0">
                <a:solidFill>
                  <a:schemeClr val="accent2"/>
                </a:solidFill>
              </a:rPr>
              <a:t>X</a:t>
            </a:r>
            <a:r>
              <a:rPr lang="en-US" altLang="ja-JP" dirty="0" smtClean="0"/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en-US" altLang="ja-JP" dirty="0" smtClean="0"/>
              <a:t>  </a:t>
            </a:r>
            <a:r>
              <a:rPr lang="en-US" altLang="ja-JP" b="1" dirty="0" smtClean="0"/>
              <a:t>output</a:t>
            </a:r>
            <a:r>
              <a:rPr lang="en-US" altLang="ja-JP" dirty="0" smtClean="0"/>
              <a:t> </a:t>
            </a:r>
            <a:r>
              <a:rPr lang="en-US" altLang="ja-JP" b="1" dirty="0" smtClean="0">
                <a:solidFill>
                  <a:schemeClr val="accent2"/>
                </a:solidFill>
              </a:rPr>
              <a:t>X</a:t>
            </a:r>
            <a:endParaRPr lang="en-US" altLang="ja-JP" dirty="0" smtClean="0"/>
          </a:p>
          <a:p>
            <a:pPr eaLnBrk="1" hangingPunct="1">
              <a:buFontTx/>
              <a:buNone/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altLang="ja-JP" dirty="0" smtClean="0"/>
              <a:t> </a:t>
            </a:r>
            <a:r>
              <a:rPr lang="en-US" altLang="ja-JP" b="1" dirty="0" smtClean="0"/>
              <a:t>for</a:t>
            </a:r>
            <a:r>
              <a:rPr lang="en-US" altLang="ja-JP" dirty="0" smtClean="0"/>
              <a:t> </a:t>
            </a:r>
            <a:r>
              <a:rPr lang="en-US" altLang="ja-JP" dirty="0"/>
              <a:t>each vertex </a:t>
            </a:r>
            <a:r>
              <a:rPr lang="en-US" altLang="ja-JP" b="1" dirty="0" smtClean="0">
                <a:solidFill>
                  <a:schemeClr val="accent2"/>
                </a:solidFill>
              </a:rPr>
              <a:t>v</a:t>
            </a:r>
            <a:r>
              <a:rPr lang="en-US" altLang="ja-JP" dirty="0" smtClean="0"/>
              <a:t> </a:t>
            </a:r>
            <a:r>
              <a:rPr lang="en-US" altLang="ja-JP" dirty="0"/>
              <a:t>in </a:t>
            </a:r>
            <a:r>
              <a:rPr lang="en-US" altLang="ja-JP" b="1" dirty="0" smtClean="0">
                <a:solidFill>
                  <a:schemeClr val="accent2"/>
                </a:solidFill>
              </a:rPr>
              <a:t>G </a:t>
            </a:r>
            <a:r>
              <a:rPr lang="en-US" altLang="ja-JP" dirty="0" smtClean="0"/>
              <a:t>adjacent to </a:t>
            </a:r>
            <a:r>
              <a:rPr lang="en-US" altLang="ja-JP" b="1" dirty="0" smtClean="0">
                <a:solidFill>
                  <a:schemeClr val="accent2"/>
                </a:solidFill>
              </a:rPr>
              <a:t>s</a:t>
            </a:r>
            <a:endParaRPr lang="en-US" altLang="ja-JP" dirty="0"/>
          </a:p>
          <a:p>
            <a:pPr eaLnBrk="1" hangingPunct="1">
              <a:buFontTx/>
              <a:buNone/>
              <a:defRPr/>
            </a:pPr>
            <a:r>
              <a:rPr lang="en-US" altLang="ja-JP" dirty="0"/>
              <a:t>        </a:t>
            </a:r>
            <a:r>
              <a:rPr lang="en-US" altLang="ja-JP" b="1" dirty="0" smtClean="0"/>
              <a:t>call</a:t>
            </a:r>
            <a:r>
              <a:rPr lang="en-US" altLang="ja-JP" b="1" dirty="0" smtClean="0">
                <a:solidFill>
                  <a:srgbClr val="006600"/>
                </a:solidFill>
              </a:rPr>
              <a:t> </a:t>
            </a: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b="1" dirty="0" smtClean="0">
                <a:solidFill>
                  <a:srgbClr val="006600"/>
                </a:solidFill>
              </a:rPr>
              <a:t> </a:t>
            </a:r>
            <a:r>
              <a:rPr lang="en-US" altLang="ja-JP" dirty="0" smtClean="0"/>
              <a:t>(</a:t>
            </a:r>
            <a:r>
              <a:rPr lang="en-US" altLang="ja-JP" b="1" dirty="0" smtClean="0">
                <a:solidFill>
                  <a:schemeClr val="accent2"/>
                </a:solidFill>
              </a:rPr>
              <a:t>G-s</a:t>
            </a:r>
            <a:r>
              <a:rPr lang="en-US" altLang="ja-JP" dirty="0" smtClean="0"/>
              <a:t>, </a:t>
            </a:r>
            <a:r>
              <a:rPr lang="en-US" altLang="ja-JP" b="1" dirty="0">
                <a:solidFill>
                  <a:schemeClr val="accent2"/>
                </a:solidFill>
              </a:rPr>
              <a:t>v</a:t>
            </a:r>
            <a:r>
              <a:rPr lang="en-US" altLang="ja-JP" dirty="0" smtClean="0"/>
              <a:t>, </a:t>
            </a:r>
            <a:r>
              <a:rPr lang="en-US" altLang="ja-JP" b="1" dirty="0" err="1" smtClean="0">
                <a:solidFill>
                  <a:schemeClr val="accent2"/>
                </a:solidFill>
              </a:rPr>
              <a:t>X+v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sp>
        <p:nvSpPr>
          <p:cNvPr id="43" name="円/楕円 42"/>
          <p:cNvSpPr/>
          <p:nvPr/>
        </p:nvSpPr>
        <p:spPr bwMode="auto">
          <a:xfrm>
            <a:off x="7020272" y="4509120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4" name="円/楕円 43"/>
          <p:cNvSpPr/>
          <p:nvPr/>
        </p:nvSpPr>
        <p:spPr bwMode="auto">
          <a:xfrm>
            <a:off x="7380312" y="3068960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5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s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5" name="円/楕円 44"/>
          <p:cNvSpPr/>
          <p:nvPr/>
        </p:nvSpPr>
        <p:spPr bwMode="auto">
          <a:xfrm>
            <a:off x="8532440" y="4077072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6" name="円/楕円 45"/>
          <p:cNvSpPr/>
          <p:nvPr/>
        </p:nvSpPr>
        <p:spPr bwMode="auto">
          <a:xfrm>
            <a:off x="6804248" y="3861048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7" name="円/楕円 46"/>
          <p:cNvSpPr/>
          <p:nvPr/>
        </p:nvSpPr>
        <p:spPr bwMode="auto">
          <a:xfrm>
            <a:off x="8316416" y="465313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8" name="円/楕円 47"/>
          <p:cNvSpPr/>
          <p:nvPr/>
        </p:nvSpPr>
        <p:spPr bwMode="auto">
          <a:xfrm>
            <a:off x="8604448" y="335699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3" name="円/楕円 82"/>
          <p:cNvSpPr/>
          <p:nvPr/>
        </p:nvSpPr>
        <p:spPr bwMode="auto">
          <a:xfrm>
            <a:off x="7452320" y="414908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4" name="円/楕円 83"/>
          <p:cNvSpPr/>
          <p:nvPr/>
        </p:nvSpPr>
        <p:spPr bwMode="auto">
          <a:xfrm>
            <a:off x="8244408" y="371703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85" name="直線コネクタ 84"/>
          <p:cNvCxnSpPr>
            <a:stCxn id="43" idx="6"/>
            <a:endCxn id="45" idx="2"/>
          </p:cNvCxnSpPr>
          <p:nvPr/>
        </p:nvCxnSpPr>
        <p:spPr bwMode="auto">
          <a:xfrm flipV="1">
            <a:off x="7308304" y="4221088"/>
            <a:ext cx="1224136" cy="43204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6" name="直線コネクタ 85"/>
          <p:cNvCxnSpPr>
            <a:stCxn id="45" idx="4"/>
            <a:endCxn id="47" idx="7"/>
          </p:cNvCxnSpPr>
          <p:nvPr/>
        </p:nvCxnSpPr>
        <p:spPr bwMode="auto">
          <a:xfrm flipH="1">
            <a:off x="8562267" y="4365104"/>
            <a:ext cx="114189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7" name="直線コネクタ 86"/>
          <p:cNvCxnSpPr>
            <a:stCxn id="84" idx="2"/>
          </p:cNvCxnSpPr>
          <p:nvPr/>
        </p:nvCxnSpPr>
        <p:spPr bwMode="auto">
          <a:xfrm flipH="1">
            <a:off x="7092280" y="3861048"/>
            <a:ext cx="1152128" cy="14401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8" name="直線コネクタ 87"/>
          <p:cNvCxnSpPr>
            <a:stCxn id="47" idx="3"/>
            <a:endCxn id="43" idx="5"/>
          </p:cNvCxnSpPr>
          <p:nvPr/>
        </p:nvCxnSpPr>
        <p:spPr bwMode="auto">
          <a:xfrm flipH="1" flipV="1">
            <a:off x="7266123" y="4754971"/>
            <a:ext cx="1092474" cy="14401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9" name="直線コネクタ 88"/>
          <p:cNvCxnSpPr>
            <a:stCxn id="44" idx="4"/>
            <a:endCxn id="47" idx="1"/>
          </p:cNvCxnSpPr>
          <p:nvPr/>
        </p:nvCxnSpPr>
        <p:spPr bwMode="auto">
          <a:xfrm>
            <a:off x="7524328" y="3356992"/>
            <a:ext cx="834269" cy="133832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0" name="直線コネクタ 89"/>
          <p:cNvCxnSpPr>
            <a:stCxn id="44" idx="3"/>
            <a:endCxn id="46" idx="0"/>
          </p:cNvCxnSpPr>
          <p:nvPr/>
        </p:nvCxnSpPr>
        <p:spPr bwMode="auto">
          <a:xfrm flipH="1">
            <a:off x="6948264" y="3314811"/>
            <a:ext cx="474229" cy="54623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1" name="直線コネクタ 90"/>
          <p:cNvCxnSpPr>
            <a:stCxn id="84" idx="4"/>
            <a:endCxn id="47" idx="0"/>
          </p:cNvCxnSpPr>
          <p:nvPr/>
        </p:nvCxnSpPr>
        <p:spPr bwMode="auto">
          <a:xfrm>
            <a:off x="8388424" y="4005064"/>
            <a:ext cx="72008" cy="64807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2" name="直線コネクタ 91"/>
          <p:cNvCxnSpPr>
            <a:stCxn id="44" idx="4"/>
            <a:endCxn id="83" idx="0"/>
          </p:cNvCxnSpPr>
          <p:nvPr/>
        </p:nvCxnSpPr>
        <p:spPr bwMode="auto">
          <a:xfrm>
            <a:off x="7524328" y="3356992"/>
            <a:ext cx="72008" cy="79208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3" name="直線コネクタ 92"/>
          <p:cNvCxnSpPr>
            <a:endCxn id="84" idx="0"/>
          </p:cNvCxnSpPr>
          <p:nvPr/>
        </p:nvCxnSpPr>
        <p:spPr bwMode="auto">
          <a:xfrm>
            <a:off x="7626163" y="3314811"/>
            <a:ext cx="762261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4" name="直線コネクタ 93"/>
          <p:cNvCxnSpPr>
            <a:stCxn id="84" idx="3"/>
            <a:endCxn id="83" idx="6"/>
          </p:cNvCxnSpPr>
          <p:nvPr/>
        </p:nvCxnSpPr>
        <p:spPr bwMode="auto">
          <a:xfrm flipH="1">
            <a:off x="7740352" y="3962883"/>
            <a:ext cx="546237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5" name="直線コネクタ 94"/>
          <p:cNvCxnSpPr>
            <a:stCxn id="83" idx="1"/>
            <a:endCxn id="46" idx="5"/>
          </p:cNvCxnSpPr>
          <p:nvPr/>
        </p:nvCxnSpPr>
        <p:spPr bwMode="auto">
          <a:xfrm flipH="1" flipV="1">
            <a:off x="7050099" y="4106899"/>
            <a:ext cx="444402" cy="8436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6" name="直線コネクタ 95"/>
          <p:cNvCxnSpPr>
            <a:stCxn id="44" idx="6"/>
            <a:endCxn id="48" idx="0"/>
          </p:cNvCxnSpPr>
          <p:nvPr/>
        </p:nvCxnSpPr>
        <p:spPr bwMode="auto">
          <a:xfrm>
            <a:off x="7668344" y="3212976"/>
            <a:ext cx="1080120" cy="14401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7" name="直線コネクタ 96"/>
          <p:cNvCxnSpPr>
            <a:stCxn id="84" idx="7"/>
            <a:endCxn id="48" idx="4"/>
          </p:cNvCxnSpPr>
          <p:nvPr/>
        </p:nvCxnSpPr>
        <p:spPr bwMode="auto">
          <a:xfrm flipV="1">
            <a:off x="8490259" y="3645024"/>
            <a:ext cx="258205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8" name="直線コネクタ 97"/>
          <p:cNvCxnSpPr>
            <a:stCxn id="46" idx="7"/>
            <a:endCxn id="48" idx="2"/>
          </p:cNvCxnSpPr>
          <p:nvPr/>
        </p:nvCxnSpPr>
        <p:spPr bwMode="auto">
          <a:xfrm flipV="1">
            <a:off x="7050099" y="3501008"/>
            <a:ext cx="1554349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9" name="直線コネクタ 98"/>
          <p:cNvCxnSpPr>
            <a:stCxn id="83" idx="5"/>
            <a:endCxn id="47" idx="2"/>
          </p:cNvCxnSpPr>
          <p:nvPr/>
        </p:nvCxnSpPr>
        <p:spPr bwMode="auto">
          <a:xfrm>
            <a:off x="7698171" y="4394931"/>
            <a:ext cx="618245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0" name="直線コネクタ 99"/>
          <p:cNvCxnSpPr>
            <a:stCxn id="43" idx="1"/>
            <a:endCxn id="46" idx="4"/>
          </p:cNvCxnSpPr>
          <p:nvPr/>
        </p:nvCxnSpPr>
        <p:spPr bwMode="auto">
          <a:xfrm flipH="1" flipV="1">
            <a:off x="6948264" y="4149080"/>
            <a:ext cx="114189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Other Problems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381563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By using </a:t>
            </a:r>
            <a:r>
              <a:rPr lang="en-US" altLang="ja-JP" sz="2400" b="1" dirty="0" smtClean="0"/>
              <a:t>#grandchildren</a:t>
            </a:r>
            <a:r>
              <a:rPr lang="en-US" altLang="ja-JP" sz="2400" dirty="0" smtClean="0"/>
              <a:t>, the complexity on the enumeration algorithms for the following structures are established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en-US" altLang="ja-JP" sz="2400" dirty="0" smtClean="0"/>
              <a:t>spanning trees of a given graph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O(|V|)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Wingdings" pitchFamily="2" charset="2"/>
              </a:rPr>
              <a:t>  </a:t>
            </a:r>
            <a:r>
              <a:rPr lang="en-US" altLang="ja-JP" sz="2400" b="1" dirty="0" smtClean="0">
                <a:solidFill>
                  <a:schemeClr val="accent2"/>
                </a:solidFill>
                <a:sym typeface="Wingdings" pitchFamily="2" charset="2"/>
              </a:rPr>
              <a:t>O(1)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</a:t>
            </a:r>
            <a:r>
              <a:rPr lang="en-US" altLang="ja-JP" sz="2400" dirty="0" smtClean="0"/>
              <a:t>trees of size k in a given graph 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O(|E|)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Wingdings" pitchFamily="2" charset="2"/>
              </a:rPr>
              <a:t>  </a:t>
            </a:r>
            <a:r>
              <a:rPr lang="en-US" altLang="ja-JP" sz="2400" b="1" dirty="0" smtClean="0">
                <a:solidFill>
                  <a:schemeClr val="accent2"/>
                </a:solidFill>
                <a:sym typeface="Wingdings" pitchFamily="2" charset="2"/>
              </a:rPr>
              <a:t>O(k)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   etc…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 smtClean="0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 flipV="1">
            <a:off x="7492305" y="5732487"/>
            <a:ext cx="1223963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 flipH="1">
            <a:off x="6268343" y="4797450"/>
            <a:ext cx="73660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>
            <a:off x="7978080" y="5407050"/>
            <a:ext cx="698500" cy="325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>
            <a:off x="7749480" y="4797450"/>
            <a:ext cx="99060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" name="Line 11"/>
          <p:cNvSpPr>
            <a:spLocks noChangeShapeType="1"/>
          </p:cNvSpPr>
          <p:nvPr/>
        </p:nvSpPr>
        <p:spPr bwMode="auto">
          <a:xfrm flipV="1">
            <a:off x="6300093" y="5483250"/>
            <a:ext cx="534987" cy="393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>
            <a:off x="6123880" y="4652987"/>
            <a:ext cx="712788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" name="Line 13"/>
          <p:cNvSpPr>
            <a:spLocks noChangeShapeType="1"/>
          </p:cNvSpPr>
          <p:nvPr/>
        </p:nvSpPr>
        <p:spPr bwMode="auto">
          <a:xfrm flipV="1">
            <a:off x="7749480" y="4416450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" name="Line 14"/>
          <p:cNvSpPr>
            <a:spLocks noChangeShapeType="1"/>
          </p:cNvSpPr>
          <p:nvPr/>
        </p:nvSpPr>
        <p:spPr bwMode="auto">
          <a:xfrm flipH="1">
            <a:off x="5836543" y="4797450"/>
            <a:ext cx="115093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" name="Line 15"/>
          <p:cNvSpPr>
            <a:spLocks noChangeShapeType="1"/>
          </p:cNvSpPr>
          <p:nvPr/>
        </p:nvSpPr>
        <p:spPr bwMode="auto">
          <a:xfrm>
            <a:off x="5907980" y="5300687"/>
            <a:ext cx="9366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3" name="Line 16"/>
          <p:cNvSpPr>
            <a:spLocks noChangeShapeType="1"/>
          </p:cNvSpPr>
          <p:nvPr/>
        </p:nvSpPr>
        <p:spPr bwMode="auto">
          <a:xfrm flipH="1">
            <a:off x="7444680" y="4797450"/>
            <a:ext cx="304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4" name="Line 17"/>
          <p:cNvSpPr>
            <a:spLocks noChangeShapeType="1"/>
          </p:cNvSpPr>
          <p:nvPr/>
        </p:nvSpPr>
        <p:spPr bwMode="auto">
          <a:xfrm>
            <a:off x="5836543" y="5300687"/>
            <a:ext cx="431800" cy="614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5" name="Line 18"/>
          <p:cNvSpPr>
            <a:spLocks noChangeShapeType="1"/>
          </p:cNvSpPr>
          <p:nvPr/>
        </p:nvSpPr>
        <p:spPr bwMode="auto">
          <a:xfrm flipH="1" flipV="1">
            <a:off x="6123880" y="4579962"/>
            <a:ext cx="144463" cy="1301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" name="Line 19"/>
          <p:cNvSpPr>
            <a:spLocks noChangeShapeType="1"/>
          </p:cNvSpPr>
          <p:nvPr/>
        </p:nvSpPr>
        <p:spPr bwMode="auto">
          <a:xfrm flipV="1">
            <a:off x="7444680" y="5407050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6835080" y="5483250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auto">
          <a:xfrm flipH="1">
            <a:off x="6835080" y="479745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" name="Line 22"/>
          <p:cNvSpPr>
            <a:spLocks noChangeShapeType="1"/>
          </p:cNvSpPr>
          <p:nvPr/>
        </p:nvSpPr>
        <p:spPr bwMode="auto">
          <a:xfrm>
            <a:off x="6123880" y="4652987"/>
            <a:ext cx="906463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>
            <a:off x="7749480" y="479745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" name="Oval 24"/>
          <p:cNvSpPr>
            <a:spLocks noChangeArrowheads="1"/>
          </p:cNvSpPr>
          <p:nvPr/>
        </p:nvSpPr>
        <p:spPr bwMode="auto">
          <a:xfrm>
            <a:off x="7597080" y="4645050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62" name="Line 25"/>
          <p:cNvSpPr>
            <a:spLocks noChangeShapeType="1"/>
          </p:cNvSpPr>
          <p:nvPr/>
        </p:nvSpPr>
        <p:spPr bwMode="auto">
          <a:xfrm flipH="1">
            <a:off x="5844480" y="4705375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" name="Line 26"/>
          <p:cNvSpPr>
            <a:spLocks noChangeShapeType="1"/>
          </p:cNvSpPr>
          <p:nvPr/>
        </p:nvSpPr>
        <p:spPr bwMode="auto">
          <a:xfrm flipV="1">
            <a:off x="8676580" y="5013350"/>
            <a:ext cx="71438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4" name="Line 27"/>
          <p:cNvSpPr>
            <a:spLocks noChangeShapeType="1"/>
          </p:cNvSpPr>
          <p:nvPr/>
        </p:nvSpPr>
        <p:spPr bwMode="auto">
          <a:xfrm flipV="1">
            <a:off x="7955855" y="5013350"/>
            <a:ext cx="792163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5" name="Line 28"/>
          <p:cNvSpPr>
            <a:spLocks noChangeShapeType="1"/>
          </p:cNvSpPr>
          <p:nvPr/>
        </p:nvSpPr>
        <p:spPr bwMode="auto">
          <a:xfrm flipH="1" flipV="1">
            <a:off x="8387655" y="4437087"/>
            <a:ext cx="360363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" name="Line 29"/>
          <p:cNvSpPr>
            <a:spLocks noChangeShapeType="1"/>
          </p:cNvSpPr>
          <p:nvPr/>
        </p:nvSpPr>
        <p:spPr bwMode="auto">
          <a:xfrm flipH="1" flipV="1">
            <a:off x="7379593" y="4148162"/>
            <a:ext cx="10096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7" name="Line 30"/>
          <p:cNvSpPr>
            <a:spLocks noChangeShapeType="1"/>
          </p:cNvSpPr>
          <p:nvPr/>
        </p:nvSpPr>
        <p:spPr bwMode="auto">
          <a:xfrm flipH="1">
            <a:off x="6155630" y="4148162"/>
            <a:ext cx="12239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" name="Line 31"/>
          <p:cNvSpPr>
            <a:spLocks noChangeShapeType="1"/>
          </p:cNvSpPr>
          <p:nvPr/>
        </p:nvSpPr>
        <p:spPr bwMode="auto">
          <a:xfrm flipH="1">
            <a:off x="7020818" y="4148162"/>
            <a:ext cx="358775" cy="649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9" name="Line 32"/>
          <p:cNvSpPr>
            <a:spLocks noChangeShapeType="1"/>
          </p:cNvSpPr>
          <p:nvPr/>
        </p:nvSpPr>
        <p:spPr bwMode="auto">
          <a:xfrm flipH="1">
            <a:off x="7955855" y="4437087"/>
            <a:ext cx="43180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0" name="Freeform 33"/>
          <p:cNvSpPr>
            <a:spLocks/>
          </p:cNvSpPr>
          <p:nvPr/>
        </p:nvSpPr>
        <p:spPr bwMode="auto">
          <a:xfrm>
            <a:off x="6300093" y="5732487"/>
            <a:ext cx="2376487" cy="504825"/>
          </a:xfrm>
          <a:custGeom>
            <a:avLst/>
            <a:gdLst>
              <a:gd name="T0" fmla="*/ 0 w 1497"/>
              <a:gd name="T1" fmla="*/ 229333436 h 318"/>
              <a:gd name="T2" fmla="*/ 1144150720 w 1497"/>
              <a:gd name="T3" fmla="*/ 688003384 h 318"/>
              <a:gd name="T4" fmla="*/ 2147483647 w 1497"/>
              <a:gd name="T5" fmla="*/ 688003384 h 318"/>
              <a:gd name="T6" fmla="*/ 2147483647 w 1497"/>
              <a:gd name="T7" fmla="*/ 0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1497"/>
              <a:gd name="T13" fmla="*/ 0 h 318"/>
              <a:gd name="T14" fmla="*/ 1497 w 1497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7" h="318">
                <a:moveTo>
                  <a:pt x="0" y="91"/>
                </a:moveTo>
                <a:cubicBezTo>
                  <a:pt x="125" y="167"/>
                  <a:pt x="250" y="243"/>
                  <a:pt x="454" y="273"/>
                </a:cubicBezTo>
                <a:cubicBezTo>
                  <a:pt x="658" y="303"/>
                  <a:pt x="1051" y="318"/>
                  <a:pt x="1225" y="273"/>
                </a:cubicBezTo>
                <a:cubicBezTo>
                  <a:pt x="1399" y="228"/>
                  <a:pt x="1448" y="114"/>
                  <a:pt x="149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1" name="Oval 34"/>
          <p:cNvSpPr>
            <a:spLocks noChangeArrowheads="1"/>
          </p:cNvSpPr>
          <p:nvPr/>
        </p:nvSpPr>
        <p:spPr bwMode="auto">
          <a:xfrm>
            <a:off x="6835080" y="4645050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72" name="Oval 35"/>
          <p:cNvSpPr>
            <a:spLocks noChangeArrowheads="1"/>
          </p:cNvSpPr>
          <p:nvPr/>
        </p:nvSpPr>
        <p:spPr bwMode="auto">
          <a:xfrm>
            <a:off x="7292280" y="5643587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73" name="Oval 36"/>
          <p:cNvSpPr>
            <a:spLocks noChangeArrowheads="1"/>
          </p:cNvSpPr>
          <p:nvPr/>
        </p:nvSpPr>
        <p:spPr bwMode="auto">
          <a:xfrm>
            <a:off x="6682680" y="5330850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74" name="Oval 37"/>
          <p:cNvSpPr>
            <a:spLocks noChangeArrowheads="1"/>
          </p:cNvSpPr>
          <p:nvPr/>
        </p:nvSpPr>
        <p:spPr bwMode="auto">
          <a:xfrm>
            <a:off x="7825680" y="5254650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75" name="Oval 38"/>
          <p:cNvSpPr>
            <a:spLocks noChangeArrowheads="1"/>
          </p:cNvSpPr>
          <p:nvPr/>
        </p:nvSpPr>
        <p:spPr bwMode="auto">
          <a:xfrm>
            <a:off x="5692080" y="5102250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76" name="Oval 39"/>
          <p:cNvSpPr>
            <a:spLocks noChangeArrowheads="1"/>
          </p:cNvSpPr>
          <p:nvPr/>
        </p:nvSpPr>
        <p:spPr bwMode="auto">
          <a:xfrm>
            <a:off x="8587680" y="4868887"/>
            <a:ext cx="304800" cy="293688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77" name="Oval 40"/>
          <p:cNvSpPr>
            <a:spLocks noChangeArrowheads="1"/>
          </p:cNvSpPr>
          <p:nvPr/>
        </p:nvSpPr>
        <p:spPr bwMode="auto">
          <a:xfrm>
            <a:off x="6012755" y="4492650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78" name="Oval 41"/>
          <p:cNvSpPr>
            <a:spLocks noChangeArrowheads="1"/>
          </p:cNvSpPr>
          <p:nvPr/>
        </p:nvSpPr>
        <p:spPr bwMode="auto">
          <a:xfrm>
            <a:off x="7236718" y="4005287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79" name="Oval 42"/>
          <p:cNvSpPr>
            <a:spLocks noChangeArrowheads="1"/>
          </p:cNvSpPr>
          <p:nvPr/>
        </p:nvSpPr>
        <p:spPr bwMode="auto">
          <a:xfrm>
            <a:off x="8227318" y="4276750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80" name="Oval 43"/>
          <p:cNvSpPr>
            <a:spLocks noChangeArrowheads="1"/>
          </p:cNvSpPr>
          <p:nvPr/>
        </p:nvSpPr>
        <p:spPr bwMode="auto">
          <a:xfrm>
            <a:off x="8532118" y="5572150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43" name="Oval 38"/>
          <p:cNvSpPr>
            <a:spLocks noChangeArrowheads="1"/>
          </p:cNvSpPr>
          <p:nvPr/>
        </p:nvSpPr>
        <p:spPr bwMode="auto">
          <a:xfrm>
            <a:off x="6156176" y="5733256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41438"/>
            <a:ext cx="9144000" cy="2163762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  Push out Amortization</a:t>
            </a:r>
            <a:b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ja-JP" alt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Computation time “Increases”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2951162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In the “toy” cases, the key property was that 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 “the total computation time on each level increases with a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      constant factor, by going to a deeper level “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n-(i+1)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poly(i+1)    /    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n-i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poly(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    =  poly(i+1)   /   2</a:t>
            </a:r>
            <a:r>
              <a:rPr lang="en-US" altLang="ja-JP" sz="2400" dirty="0" smtClean="0">
                <a:solidFill>
                  <a:schemeClr val="accent2"/>
                </a:solidFill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poly(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It seems that “increase of computation time is good for us”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(it implicitly forbids “sudden decrease”)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Since the tree is biased, apply this idea locally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---  parent and child   (or descendants)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Local Increase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2951162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In the “toy” cases, we compare the total computation time on a level and that on the neighboring level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Instead of that, we compare the computation time of a parent, and the total time on its children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dirty="0" smtClean="0"/>
              <a:t>the condition of the toy case is implemented as follows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        Σ 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child Y of X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T(Y)  ≥  αT(X)              </a:t>
            </a:r>
            <a:r>
              <a:rPr lang="en-US" altLang="ja-JP" sz="2400" dirty="0" smtClean="0"/>
              <a:t>for some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α &gt; 1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</p:txBody>
      </p:sp>
      <p:sp>
        <p:nvSpPr>
          <p:cNvPr id="59" name="Line 8"/>
          <p:cNvSpPr>
            <a:spLocks noChangeShapeType="1"/>
          </p:cNvSpPr>
          <p:nvPr/>
        </p:nvSpPr>
        <p:spPr bwMode="auto">
          <a:xfrm flipH="1">
            <a:off x="6933035" y="5809977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0" name="Line 9"/>
          <p:cNvSpPr>
            <a:spLocks noChangeShapeType="1"/>
          </p:cNvSpPr>
          <p:nvPr/>
        </p:nvSpPr>
        <p:spPr bwMode="auto">
          <a:xfrm>
            <a:off x="7161635" y="5809977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1" name="Oval 10"/>
          <p:cNvSpPr>
            <a:spLocks noChangeArrowheads="1"/>
          </p:cNvSpPr>
          <p:nvPr/>
        </p:nvSpPr>
        <p:spPr bwMode="auto">
          <a:xfrm>
            <a:off x="7085435" y="573377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2" name="Oval 31"/>
          <p:cNvSpPr>
            <a:spLocks noChangeArrowheads="1"/>
          </p:cNvSpPr>
          <p:nvPr/>
        </p:nvSpPr>
        <p:spPr bwMode="auto">
          <a:xfrm>
            <a:off x="6856835" y="603857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3" name="Oval 32"/>
          <p:cNvSpPr>
            <a:spLocks noChangeArrowheads="1"/>
          </p:cNvSpPr>
          <p:nvPr/>
        </p:nvSpPr>
        <p:spPr bwMode="auto">
          <a:xfrm>
            <a:off x="7314035" y="6038577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4" name="角丸四角形吹き出し 75"/>
          <p:cNvSpPr>
            <a:spLocks noChangeArrowheads="1"/>
          </p:cNvSpPr>
          <p:nvPr/>
        </p:nvSpPr>
        <p:spPr bwMode="auto">
          <a:xfrm>
            <a:off x="6444208" y="5373216"/>
            <a:ext cx="431800" cy="401637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n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85" name="角丸四角形吹き出し 76"/>
          <p:cNvSpPr>
            <a:spLocks noChangeArrowheads="1"/>
          </p:cNvSpPr>
          <p:nvPr/>
        </p:nvSpPr>
        <p:spPr bwMode="auto">
          <a:xfrm>
            <a:off x="6012408" y="5733578"/>
            <a:ext cx="576263" cy="400050"/>
          </a:xfrm>
          <a:prstGeom prst="wedgeRoundRectCallout">
            <a:avLst>
              <a:gd name="adj1" fmla="val 108264"/>
              <a:gd name="adj2" fmla="val 41810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n-1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86" name="角丸四角形吹き出し 77"/>
          <p:cNvSpPr>
            <a:spLocks noChangeArrowheads="1"/>
          </p:cNvSpPr>
          <p:nvPr/>
        </p:nvSpPr>
        <p:spPr bwMode="auto">
          <a:xfrm>
            <a:off x="7668171" y="5733578"/>
            <a:ext cx="576262" cy="400050"/>
          </a:xfrm>
          <a:prstGeom prst="wedgeRoundRectCallout">
            <a:avLst>
              <a:gd name="adj1" fmla="val -90782"/>
              <a:gd name="adj2" fmla="val 38185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pPr algn="ctr"/>
            <a:r>
              <a:rPr lang="en-US" altLang="ja-JP" b="1" dirty="0" smtClean="0">
                <a:solidFill>
                  <a:schemeClr val="accent2"/>
                </a:solidFill>
              </a:rPr>
              <a:t>n/2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611560" y="5445224"/>
            <a:ext cx="4392488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buNone/>
              <a:defRPr/>
            </a:pPr>
            <a:r>
              <a:rPr lang="en-US" altLang="ja-JP" dirty="0" smtClean="0"/>
              <a:t>We will characterize good cases</a:t>
            </a:r>
          </a:p>
          <a:p>
            <a:pPr algn="ctr" eaLnBrk="1" hangingPunct="1">
              <a:buNone/>
              <a:defRPr/>
            </a:pPr>
            <a:r>
              <a:rPr lang="en-US" altLang="ja-JP" dirty="0" smtClean="0"/>
              <a:t>    by this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 bwMode="auto">
          <a:xfrm>
            <a:off x="5808809" y="3501008"/>
            <a:ext cx="2795639" cy="11339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49449" y="3501008"/>
            <a:ext cx="4482591" cy="11339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1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 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（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Push Out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）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Condition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6193" y="895663"/>
            <a:ext cx="8533135" cy="584570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b="1" dirty="0">
                <a:solidFill>
                  <a:schemeClr val="accent2"/>
                </a:solidFill>
              </a:rPr>
              <a:t>*</a:t>
            </a:r>
            <a:r>
              <a:rPr lang="en-US" altLang="ja-JP" sz="2400" dirty="0"/>
              <a:t> : the maximum computation time on a leaf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T(X): </a:t>
            </a:r>
            <a:r>
              <a:rPr lang="en-US" altLang="ja-JP" sz="2400" dirty="0" smtClean="0">
                <a:sym typeface="Wingdings" pitchFamily="2" charset="2"/>
              </a:rPr>
              <a:t>computation time of iteration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X</a:t>
            </a:r>
            <a:endParaRPr lang="en-US" altLang="ja-JP" sz="2400" dirty="0" smtClean="0"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S(X): </a:t>
            </a:r>
            <a:r>
              <a:rPr lang="en-US" altLang="ja-JP" sz="2400" dirty="0" smtClean="0">
                <a:sym typeface="Wingdings" pitchFamily="2" charset="2"/>
              </a:rPr>
              <a:t>computation time given to</a:t>
            </a:r>
            <a:r>
              <a:rPr lang="ja-JP" altLang="en-US" sz="2400" dirty="0" smtClean="0">
                <a:sym typeface="Wingdings" pitchFamily="2" charset="2"/>
              </a:rPr>
              <a:t> </a:t>
            </a:r>
            <a:r>
              <a:rPr lang="en-US" altLang="ja-JP" sz="2400" b="1" dirty="0">
                <a:solidFill>
                  <a:srgbClr val="0000FF"/>
                </a:solidFill>
                <a:sym typeface="Wingdings" pitchFamily="2" charset="2"/>
              </a:rPr>
              <a:t>X</a:t>
            </a:r>
            <a:r>
              <a:rPr lang="en-US" altLang="ja-JP" sz="2400" dirty="0"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by its parent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C(X):</a:t>
            </a:r>
            <a:r>
              <a:rPr lang="ja-JP" altLang="en-US" sz="2400" b="1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set of child iterations of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X</a:t>
            </a:r>
          </a:p>
          <a:p>
            <a:pPr algn="l"/>
            <a:endParaRPr lang="en-US" altLang="ja-JP" sz="2400" dirty="0" smtClean="0"/>
          </a:p>
          <a:p>
            <a:pPr algn="l"/>
            <a:endParaRPr lang="en-US" altLang="ja-JP" sz="2400" b="1" dirty="0" smtClean="0">
              <a:solidFill>
                <a:srgbClr val="0000FF"/>
              </a:solidFill>
              <a:sym typeface="Wingdings" pitchFamily="2" charset="2"/>
            </a:endParaRPr>
          </a:p>
          <a:p>
            <a:pPr algn="l"/>
            <a:r>
              <a:rPr lang="en-US" altLang="ja-JP" sz="2800" b="1" dirty="0" smtClean="0">
                <a:solidFill>
                  <a:srgbClr val="0000FF"/>
                </a:solidFill>
                <a:sym typeface="Wingdings" pitchFamily="2" charset="2"/>
              </a:rPr>
              <a:t>  α</a:t>
            </a:r>
            <a:r>
              <a:rPr lang="ja-JP" altLang="en-US" sz="2800" b="1" dirty="0" smtClean="0">
                <a:solidFill>
                  <a:srgbClr val="0000FF"/>
                </a:solidFill>
                <a:sym typeface="Wingdings" pitchFamily="2" charset="2"/>
              </a:rPr>
              <a:t>（ </a:t>
            </a:r>
            <a:r>
              <a:rPr lang="en-US" altLang="ja-JP" sz="2800" b="1" dirty="0" smtClean="0">
                <a:solidFill>
                  <a:srgbClr val="0000FF"/>
                </a:solidFill>
                <a:sym typeface="Wingdings" pitchFamily="2" charset="2"/>
              </a:rPr>
              <a:t>T(X) </a:t>
            </a:r>
            <a:r>
              <a:rPr lang="ja-JP" altLang="en-US" sz="2800" b="1" dirty="0" smtClean="0">
                <a:solidFill>
                  <a:srgbClr val="0000FF"/>
                </a:solidFill>
                <a:sym typeface="Wingdings" pitchFamily="2" charset="2"/>
              </a:rPr>
              <a:t>－</a:t>
            </a:r>
            <a:r>
              <a:rPr lang="en-US" altLang="ja-JP" sz="2800" b="1" dirty="0" smtClean="0">
                <a:solidFill>
                  <a:srgbClr val="0000FF"/>
                </a:solidFill>
                <a:sym typeface="Wingdings" pitchFamily="2" charset="2"/>
              </a:rPr>
              <a:t> βT* (|C(X)|+1) ) </a:t>
            </a:r>
            <a:r>
              <a:rPr lang="ja-JP" altLang="en-US" sz="2800" b="1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ja-JP" altLang="en-US" sz="2800" b="1" dirty="0" smtClean="0">
                <a:solidFill>
                  <a:srgbClr val="0000FF"/>
                </a:solidFill>
                <a:sym typeface="Wingdings" pitchFamily="2" charset="2"/>
              </a:rPr>
              <a:t>  </a:t>
            </a:r>
            <a:r>
              <a:rPr lang="ja-JP" altLang="en-US" b="1" dirty="0" smtClean="0">
                <a:solidFill>
                  <a:srgbClr val="FF0000"/>
                </a:solidFill>
                <a:sym typeface="Wingdings" pitchFamily="2" charset="2"/>
              </a:rPr>
              <a:t>≦</a:t>
            </a:r>
            <a:r>
              <a:rPr lang="ja-JP" altLang="en-US" sz="2800" b="1" dirty="0" smtClean="0">
                <a:solidFill>
                  <a:srgbClr val="0000FF"/>
                </a:solidFill>
                <a:sym typeface="Wingdings" pitchFamily="2" charset="2"/>
              </a:rPr>
              <a:t>　　　　 </a:t>
            </a:r>
            <a:r>
              <a:rPr lang="en-US" altLang="ja-JP" sz="4000" b="1" dirty="0" smtClean="0">
                <a:solidFill>
                  <a:srgbClr val="0000FF"/>
                </a:solidFill>
                <a:sym typeface="Wingdings" pitchFamily="2" charset="2"/>
              </a:rPr>
              <a:t>Σ </a:t>
            </a:r>
            <a:r>
              <a:rPr lang="ja-JP" altLang="en-US" sz="2800" b="1" dirty="0" smtClean="0">
                <a:solidFill>
                  <a:srgbClr val="0000FF"/>
                </a:solidFill>
                <a:sym typeface="Wingdings" pitchFamily="2" charset="2"/>
              </a:rPr>
              <a:t>　</a:t>
            </a:r>
            <a:r>
              <a:rPr lang="en-US" altLang="ja-JP" sz="2800" b="1" dirty="0" smtClean="0">
                <a:solidFill>
                  <a:srgbClr val="0000FF"/>
                </a:solidFill>
                <a:sym typeface="Wingdings" pitchFamily="2" charset="2"/>
              </a:rPr>
              <a:t>T(Y) </a:t>
            </a:r>
          </a:p>
          <a:p>
            <a:pPr algn="l">
              <a:spcBef>
                <a:spcPts val="0"/>
              </a:spcBef>
            </a:pPr>
            <a:r>
              <a:rPr lang="ja-JP" altLang="en-US" sz="2400" b="1" dirty="0">
                <a:solidFill>
                  <a:srgbClr val="0000FF"/>
                </a:solidFill>
                <a:sym typeface="Wingdings" pitchFamily="2" charset="2"/>
              </a:rPr>
              <a:t>　</a:t>
            </a:r>
            <a:r>
              <a:rPr lang="ja-JP" altLang="en-US" sz="2400" b="1" dirty="0" smtClean="0">
                <a:solidFill>
                  <a:srgbClr val="0000FF"/>
                </a:solidFill>
                <a:sym typeface="Wingdings" pitchFamily="2" charset="2"/>
              </a:rPr>
              <a:t>　　　　　　　　　　　　　　　　　　　　　　　　　　    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Y</a:t>
            </a:r>
            <a:r>
              <a:rPr lang="ja-JP" altLang="en-US" sz="2400" b="1" dirty="0">
                <a:solidFill>
                  <a:srgbClr val="0000FF"/>
                </a:solidFill>
                <a:sym typeface="Wingdings" pitchFamily="2" charset="2"/>
              </a:rPr>
              <a:t>∈</a:t>
            </a:r>
            <a:r>
              <a:rPr lang="en-US" altLang="ja-JP" sz="2400" b="1" dirty="0">
                <a:solidFill>
                  <a:srgbClr val="0000FF"/>
                </a:solidFill>
                <a:sym typeface="Wingdings" pitchFamily="2" charset="2"/>
              </a:rPr>
              <a:t>C(X)</a:t>
            </a:r>
            <a:endParaRPr lang="en-US" altLang="ja-JP" sz="2400" b="1" dirty="0" smtClean="0">
              <a:solidFill>
                <a:srgbClr val="0000FF"/>
              </a:solidFill>
              <a:sym typeface="Wingdings" pitchFamily="2" charset="2"/>
            </a:endParaRPr>
          </a:p>
          <a:p>
            <a:pPr algn="l"/>
            <a:endParaRPr lang="en-US" altLang="ja-JP" sz="2400" dirty="0" smtClean="0">
              <a:sym typeface="Wingdings" pitchFamily="2" charset="2"/>
            </a:endParaRPr>
          </a:p>
          <a:p>
            <a:pPr algn="l"/>
            <a:endParaRPr lang="en-US" altLang="ja-JP" sz="2400" dirty="0" smtClean="0">
              <a:sym typeface="Wingdings" pitchFamily="2" charset="2"/>
            </a:endParaRPr>
          </a:p>
          <a:p>
            <a:pPr algn="l"/>
            <a:r>
              <a:rPr lang="en-US" altLang="ja-JP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 </a:t>
            </a:r>
            <a:r>
              <a:rPr lang="en-US" altLang="ja-JP" sz="2800" dirty="0" smtClean="0">
                <a:sym typeface="Wingdings" pitchFamily="2" charset="2"/>
              </a:rPr>
              <a:t>PO condition    </a:t>
            </a:r>
            <a:r>
              <a:rPr lang="en-US" altLang="ja-JP" sz="2800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altLang="ja-JP" sz="2800" dirty="0" smtClean="0">
                <a:sym typeface="Wingdings" pitchFamily="2" charset="2"/>
              </a:rPr>
              <a:t>  </a:t>
            </a:r>
            <a:r>
              <a:rPr lang="ja-JP" altLang="en-US" sz="2800" dirty="0" smtClean="0">
                <a:sym typeface="Wingdings" pitchFamily="2" charset="2"/>
              </a:rPr>
              <a:t> </a:t>
            </a:r>
            <a:r>
              <a:rPr lang="en-US" altLang="ja-JP" sz="2800" b="1" dirty="0" smtClean="0">
                <a:solidFill>
                  <a:srgbClr val="0000FF"/>
                </a:solidFill>
                <a:sym typeface="Wingdings" pitchFamily="2" charset="2"/>
              </a:rPr>
              <a:t>S(X)  =  O( T(X) )</a:t>
            </a:r>
          </a:p>
          <a:p>
            <a:pPr algn="l"/>
            <a:endParaRPr lang="en-US" altLang="ja-JP" sz="800" b="1" dirty="0" smtClean="0">
              <a:solidFill>
                <a:srgbClr val="0000FF"/>
              </a:solidFill>
              <a:sym typeface="Wingdings" pitchFamily="2" charset="2"/>
            </a:endParaRPr>
          </a:p>
          <a:p>
            <a:pPr algn="l"/>
            <a:r>
              <a:rPr lang="en-US" altLang="ja-JP" sz="2400" dirty="0" smtClean="0">
                <a:sym typeface="Wingdings" pitchFamily="2" charset="2"/>
              </a:rPr>
              <a:t>After the move, each iteration has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 O(T*) </a:t>
            </a:r>
            <a:r>
              <a:rPr lang="en-US" altLang="ja-JP" sz="2400" dirty="0">
                <a:sym typeface="Wingdings" pitchFamily="2" charset="2"/>
              </a:rPr>
              <a:t>time</a:t>
            </a:r>
            <a:endParaRPr lang="en-US" altLang="ja-JP" sz="2400" dirty="0" smtClean="0"/>
          </a:p>
        </p:txBody>
      </p:sp>
      <p:sp>
        <p:nvSpPr>
          <p:cNvPr id="2" name="円/楕円 1"/>
          <p:cNvSpPr/>
          <p:nvPr/>
        </p:nvSpPr>
        <p:spPr bwMode="auto">
          <a:xfrm>
            <a:off x="7524328" y="5145492"/>
            <a:ext cx="288032" cy="288032"/>
          </a:xfrm>
          <a:prstGeom prst="ellipse">
            <a:avLst/>
          </a:prstGeom>
          <a:solidFill>
            <a:srgbClr val="E1FFE1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" name="円/楕円 4"/>
          <p:cNvSpPr/>
          <p:nvPr/>
        </p:nvSpPr>
        <p:spPr bwMode="auto">
          <a:xfrm>
            <a:off x="6884181" y="5826252"/>
            <a:ext cx="288032" cy="288032"/>
          </a:xfrm>
          <a:prstGeom prst="ellipse">
            <a:avLst/>
          </a:prstGeom>
          <a:solidFill>
            <a:srgbClr val="E1FFE1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" name="円/楕円 5"/>
          <p:cNvSpPr/>
          <p:nvPr/>
        </p:nvSpPr>
        <p:spPr bwMode="auto">
          <a:xfrm>
            <a:off x="7524328" y="5826252"/>
            <a:ext cx="288032" cy="288032"/>
          </a:xfrm>
          <a:prstGeom prst="ellipse">
            <a:avLst/>
          </a:prstGeom>
          <a:solidFill>
            <a:srgbClr val="E1FFE1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" name="円/楕円 6"/>
          <p:cNvSpPr/>
          <p:nvPr/>
        </p:nvSpPr>
        <p:spPr bwMode="auto">
          <a:xfrm>
            <a:off x="8164475" y="5826252"/>
            <a:ext cx="288032" cy="288032"/>
          </a:xfrm>
          <a:prstGeom prst="ellipse">
            <a:avLst/>
          </a:prstGeom>
          <a:solidFill>
            <a:srgbClr val="E1FFE1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" name="直線コネクタ 3"/>
          <p:cNvCxnSpPr>
            <a:stCxn id="2" idx="3"/>
            <a:endCxn id="5" idx="7"/>
          </p:cNvCxnSpPr>
          <p:nvPr/>
        </p:nvCxnSpPr>
        <p:spPr bwMode="auto">
          <a:xfrm flipH="1">
            <a:off x="7130032" y="5391343"/>
            <a:ext cx="436477" cy="477090"/>
          </a:xfrm>
          <a:prstGeom prst="line">
            <a:avLst/>
          </a:prstGeom>
          <a:solidFill>
            <a:schemeClr val="bg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dist="381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" name="直線コネクタ 9"/>
          <p:cNvCxnSpPr>
            <a:stCxn id="2" idx="4"/>
            <a:endCxn id="6" idx="0"/>
          </p:cNvCxnSpPr>
          <p:nvPr/>
        </p:nvCxnSpPr>
        <p:spPr bwMode="auto">
          <a:xfrm>
            <a:off x="7668344" y="5433524"/>
            <a:ext cx="0" cy="392728"/>
          </a:xfrm>
          <a:prstGeom prst="line">
            <a:avLst/>
          </a:prstGeom>
          <a:solidFill>
            <a:schemeClr val="bg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dist="381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3" name="直線コネクタ 12"/>
          <p:cNvCxnSpPr>
            <a:stCxn id="2" idx="5"/>
            <a:endCxn id="7" idx="1"/>
          </p:cNvCxnSpPr>
          <p:nvPr/>
        </p:nvCxnSpPr>
        <p:spPr bwMode="auto">
          <a:xfrm>
            <a:off x="7770179" y="5391343"/>
            <a:ext cx="436477" cy="477090"/>
          </a:xfrm>
          <a:prstGeom prst="line">
            <a:avLst/>
          </a:prstGeom>
          <a:solidFill>
            <a:schemeClr val="bg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dist="381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6" name="直線コネクタ 15"/>
          <p:cNvCxnSpPr>
            <a:endCxn id="2" idx="7"/>
          </p:cNvCxnSpPr>
          <p:nvPr/>
        </p:nvCxnSpPr>
        <p:spPr bwMode="auto">
          <a:xfrm flipH="1">
            <a:off x="7770179" y="4953814"/>
            <a:ext cx="436477" cy="233859"/>
          </a:xfrm>
          <a:prstGeom prst="line">
            <a:avLst/>
          </a:prstGeom>
          <a:solidFill>
            <a:schemeClr val="bg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dist="381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15" name="二等辺三角形 14"/>
          <p:cNvSpPr/>
          <p:nvPr/>
        </p:nvSpPr>
        <p:spPr bwMode="auto">
          <a:xfrm rot="1254878">
            <a:off x="6590788" y="5939996"/>
            <a:ext cx="740006" cy="556669"/>
          </a:xfrm>
          <a:prstGeom prst="triangle">
            <a:avLst/>
          </a:prstGeom>
          <a:solidFill>
            <a:srgbClr val="92D050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9" name="二等辺三角形 18"/>
          <p:cNvSpPr/>
          <p:nvPr/>
        </p:nvSpPr>
        <p:spPr bwMode="auto">
          <a:xfrm>
            <a:off x="7409318" y="5970268"/>
            <a:ext cx="533883" cy="648072"/>
          </a:xfrm>
          <a:prstGeom prst="triangle">
            <a:avLst/>
          </a:prstGeom>
          <a:solidFill>
            <a:srgbClr val="92D050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0" name="二等辺三角形 19"/>
          <p:cNvSpPr/>
          <p:nvPr/>
        </p:nvSpPr>
        <p:spPr bwMode="auto">
          <a:xfrm rot="20421904">
            <a:off x="8082839" y="5932210"/>
            <a:ext cx="730644" cy="577853"/>
          </a:xfrm>
          <a:prstGeom prst="triangle">
            <a:avLst/>
          </a:prstGeom>
          <a:solidFill>
            <a:srgbClr val="92D050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3528" y="3183359"/>
            <a:ext cx="2005677" cy="461665"/>
          </a:xfrm>
          <a:prstGeom prst="rect">
            <a:avLst/>
          </a:prstGeom>
          <a:solidFill>
            <a:srgbClr val="E1FFE1">
              <a:alpha val="67000"/>
            </a:srgbClr>
          </a:solidFill>
          <a:ln w="19050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ym typeface="Wingdings" pitchFamily="2" charset="2"/>
              </a:rPr>
              <a:t>PO Condition</a:t>
            </a:r>
            <a:endParaRPr lang="en-US" altLang="ja-JP" dirty="0">
              <a:sym typeface="Wingdings" pitchFamily="2" charset="2"/>
            </a:endParaRPr>
          </a:p>
        </p:txBody>
      </p:sp>
      <p:sp>
        <p:nvSpPr>
          <p:cNvPr id="3" name="四角形吹き出し 2"/>
          <p:cNvSpPr/>
          <p:nvPr/>
        </p:nvSpPr>
        <p:spPr bwMode="auto">
          <a:xfrm>
            <a:off x="4734111" y="2687489"/>
            <a:ext cx="3036068" cy="525487"/>
          </a:xfrm>
          <a:prstGeom prst="wedgeRectCallout">
            <a:avLst>
              <a:gd name="adj1" fmla="val -105120"/>
              <a:gd name="adj2" fmla="val 134175"/>
            </a:avLst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2800" b="1" dirty="0" smtClean="0">
                <a:solidFill>
                  <a:srgbClr val="0000FF"/>
                </a:solidFill>
                <a:sym typeface="Wingdings" pitchFamily="2" charset="2"/>
              </a:rPr>
              <a:t>α</a:t>
            </a:r>
            <a:r>
              <a:rPr lang="ja-JP" altLang="en-US" sz="2800" b="1" dirty="0" err="1" smtClean="0">
                <a:solidFill>
                  <a:srgbClr val="0000FF"/>
                </a:solidFill>
                <a:sym typeface="Wingdings" pitchFamily="2" charset="2"/>
              </a:rPr>
              <a:t>，</a:t>
            </a:r>
            <a:r>
              <a:rPr lang="en-US" altLang="ja-JP" sz="2800" b="1" dirty="0" smtClean="0">
                <a:solidFill>
                  <a:srgbClr val="0000FF"/>
                </a:solidFill>
                <a:sym typeface="Wingdings" pitchFamily="2" charset="2"/>
              </a:rPr>
              <a:t>β </a:t>
            </a:r>
            <a:r>
              <a:rPr lang="en-US" altLang="ja-JP" sz="2800" b="1" dirty="0">
                <a:solidFill>
                  <a:srgbClr val="0000FF"/>
                </a:solidFill>
                <a:sym typeface="Wingdings" pitchFamily="2" charset="2"/>
              </a:rPr>
              <a:t>&gt; </a:t>
            </a:r>
            <a:r>
              <a:rPr lang="en-US" altLang="ja-JP" sz="2800" b="1" dirty="0" smtClean="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 altLang="ja-JP" sz="2800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altLang="ja-JP" sz="2800" dirty="0" smtClean="0">
                <a:sym typeface="Wingdings" pitchFamily="2" charset="2"/>
              </a:rPr>
              <a:t>constant</a:t>
            </a:r>
            <a:endParaRPr lang="en-US" altLang="ja-JP" sz="2800" dirty="0">
              <a:sym typeface="Wingdings" pitchFamily="2" charset="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7795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" grpId="0" animBg="1"/>
      <p:bldP spid="17" grpId="0" animBg="1"/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Formula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1655" cy="2951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Theorem: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ja-JP" sz="2400" dirty="0" smtClean="0"/>
              <a:t>when PO condition holds, the amortized computation time of each iteration is bounded by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O(T*)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800" dirty="0" smtClean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Proof: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dirty="0" smtClean="0"/>
              <a:t>Assign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O(β(α/(α+1))(|C(X)|+1)T</a:t>
            </a:r>
            <a:r>
              <a:rPr lang="en-US" altLang="ja-JP" sz="2400" b="1" dirty="0">
                <a:solidFill>
                  <a:schemeClr val="accent2"/>
                </a:solidFill>
              </a:rPr>
              <a:t>*) </a:t>
            </a:r>
            <a:r>
              <a:rPr lang="en-US" altLang="ja-JP" sz="2400" dirty="0" smtClean="0"/>
              <a:t>of one’s computation time to itself and its children (</a:t>
            </a:r>
            <a:r>
              <a:rPr lang="en-US" altLang="ja-JP" sz="2400" dirty="0" smtClean="0">
                <a:sym typeface="Wingdings" panose="05000000000000000000" pitchFamily="2" charset="2"/>
              </a:rPr>
              <a:t> fixed, never move again)</a:t>
            </a: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/>
          </a:p>
          <a:p>
            <a:pPr eaLnBrk="1" hangingPunct="1">
              <a:buNone/>
              <a:defRPr/>
            </a:pPr>
            <a:r>
              <a:rPr lang="en-US" altLang="ja-JP" sz="2400" dirty="0"/>
              <a:t>G</a:t>
            </a:r>
            <a:r>
              <a:rPr lang="en-US" altLang="ja-JP" sz="2400" dirty="0" smtClean="0"/>
              <a:t>ive the remaining to the children so that each child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Z</a:t>
            </a:r>
            <a:r>
              <a:rPr lang="en-US" altLang="ja-JP" sz="2400" dirty="0" smtClean="0"/>
              <a:t> receives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endParaRPr lang="en-US" altLang="ja-JP" sz="2400" b="1" dirty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remaining ×</a:t>
            </a:r>
            <a:r>
              <a:rPr lang="en-US" altLang="ja-JP" sz="2400" dirty="0" smtClean="0">
                <a:solidFill>
                  <a:schemeClr val="accent2"/>
                </a:solidFill>
              </a:rPr>
              <a:t> {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T(Z) / </a:t>
            </a:r>
            <a:r>
              <a:rPr lang="en-US" altLang="ja-JP" sz="2400" b="1" dirty="0">
                <a:solidFill>
                  <a:schemeClr val="accent2"/>
                </a:solidFill>
              </a:rPr>
              <a:t> Σ 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child 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Y 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of X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T(Y) }  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                                         (just move, for analysis)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endParaRPr lang="en-US" altLang="ja-JP" sz="1000" dirty="0" smtClean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Each child gives the given computation time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and its own computation time to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  its children (so, grandchildren) </a:t>
            </a:r>
          </a:p>
        </p:txBody>
      </p:sp>
      <p:sp>
        <p:nvSpPr>
          <p:cNvPr id="12" name="Line 30"/>
          <p:cNvSpPr>
            <a:spLocks noChangeShapeType="1"/>
          </p:cNvSpPr>
          <p:nvPr/>
        </p:nvSpPr>
        <p:spPr bwMode="auto">
          <a:xfrm flipH="1">
            <a:off x="7092279" y="5157192"/>
            <a:ext cx="720079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>
            <a:off x="7812360" y="5157192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" name="Oval 34"/>
          <p:cNvSpPr>
            <a:spLocks noChangeArrowheads="1"/>
          </p:cNvSpPr>
          <p:nvPr/>
        </p:nvSpPr>
        <p:spPr bwMode="auto">
          <a:xfrm>
            <a:off x="8244408" y="5788496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5" name="Oval 40"/>
          <p:cNvSpPr>
            <a:spLocks noChangeArrowheads="1"/>
          </p:cNvSpPr>
          <p:nvPr/>
        </p:nvSpPr>
        <p:spPr bwMode="auto">
          <a:xfrm>
            <a:off x="6876256" y="5805264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6" name="Oval 41"/>
          <p:cNvSpPr>
            <a:spLocks noChangeArrowheads="1"/>
          </p:cNvSpPr>
          <p:nvPr/>
        </p:nvSpPr>
        <p:spPr bwMode="auto">
          <a:xfrm>
            <a:off x="7668344" y="5013176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80312" y="4509120"/>
            <a:ext cx="936104" cy="369332"/>
          </a:xfrm>
          <a:prstGeom prst="rect">
            <a:avLst/>
          </a:prstGeom>
          <a:solidFill>
            <a:schemeClr val="accent6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32240" y="6228020"/>
            <a:ext cx="432048" cy="369332"/>
          </a:xfrm>
          <a:prstGeom prst="rect">
            <a:avLst/>
          </a:prstGeom>
          <a:solidFill>
            <a:schemeClr val="accent6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172400" y="6228020"/>
            <a:ext cx="792088" cy="369332"/>
          </a:xfrm>
          <a:prstGeom prst="rect">
            <a:avLst/>
          </a:prstGeom>
          <a:solidFill>
            <a:schemeClr val="accent6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右矢印 20"/>
          <p:cNvSpPr/>
          <p:nvPr/>
        </p:nvSpPr>
        <p:spPr bwMode="auto">
          <a:xfrm rot="3013947">
            <a:off x="8051825" y="5302269"/>
            <a:ext cx="745205" cy="255088"/>
          </a:xfrm>
          <a:prstGeom prst="rightArrow">
            <a:avLst/>
          </a:prstGeom>
          <a:solidFill>
            <a:srgbClr val="FFFF00"/>
          </a:solidFill>
          <a:ln w="190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2" name="右矢印 21"/>
          <p:cNvSpPr/>
          <p:nvPr/>
        </p:nvSpPr>
        <p:spPr bwMode="auto">
          <a:xfrm rot="8100470">
            <a:off x="6785327" y="5324258"/>
            <a:ext cx="745205" cy="255088"/>
          </a:xfrm>
          <a:prstGeom prst="rightArrow">
            <a:avLst/>
          </a:prstGeom>
          <a:solidFill>
            <a:srgbClr val="FFFF00"/>
          </a:solidFill>
          <a:ln w="190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460432" y="5085184"/>
            <a:ext cx="351656" cy="36933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732240" y="5157192"/>
            <a:ext cx="351656" cy="36933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角丸四角形吹き出し 1"/>
          <p:cNvSpPr/>
          <p:nvPr/>
        </p:nvSpPr>
        <p:spPr bwMode="auto">
          <a:xfrm>
            <a:off x="6975884" y="1700808"/>
            <a:ext cx="1744960" cy="792088"/>
          </a:xfrm>
          <a:prstGeom prst="wedgeRoundRectCallout">
            <a:avLst>
              <a:gd name="adj1" fmla="val -82155"/>
              <a:gd name="adj2" fmla="val 56360"/>
              <a:gd name="adj3" fmla="val 16667"/>
            </a:avLst>
          </a:prstGeom>
          <a:solidFill>
            <a:schemeClr val="bg1"/>
          </a:solidFill>
          <a:ln w="19050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ja-JP" b="1" dirty="0">
                <a:solidFill>
                  <a:schemeClr val="accent2"/>
                </a:solidFill>
              </a:rPr>
              <a:t>O(T</a:t>
            </a:r>
            <a:r>
              <a:rPr lang="en-US" altLang="ja-JP" b="1" dirty="0" smtClean="0">
                <a:solidFill>
                  <a:schemeClr val="accent2"/>
                </a:solidFill>
              </a:rPr>
              <a:t>*) </a:t>
            </a:r>
            <a:r>
              <a:rPr lang="en-US" altLang="ja-JP" dirty="0" smtClean="0"/>
              <a:t>t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ime for each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0" name="角丸四角形吹き出し 19"/>
          <p:cNvSpPr/>
          <p:nvPr/>
        </p:nvSpPr>
        <p:spPr bwMode="auto">
          <a:xfrm>
            <a:off x="5148064" y="5991241"/>
            <a:ext cx="1051371" cy="534103"/>
          </a:xfrm>
          <a:prstGeom prst="wedgeRoundRectCallout">
            <a:avLst>
              <a:gd name="adj1" fmla="val -108003"/>
              <a:gd name="adj2" fmla="val -52181"/>
              <a:gd name="adj3" fmla="val 16667"/>
            </a:avLst>
          </a:prstGeom>
          <a:solidFill>
            <a:schemeClr val="bg1"/>
          </a:solidFill>
          <a:ln w="19050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recurs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 bwMode="auto">
          <a:xfrm>
            <a:off x="7240487" y="1484784"/>
            <a:ext cx="1291953" cy="432048"/>
          </a:xfrm>
          <a:prstGeom prst="rect">
            <a:avLst/>
          </a:prstGeom>
          <a:solidFill>
            <a:srgbClr val="99FFCC"/>
          </a:solidFill>
          <a:ln w="190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Induction 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908720"/>
            <a:ext cx="8784976" cy="2951162"/>
          </a:xfrm>
        </p:spPr>
        <p:txBody>
          <a:bodyPr/>
          <a:lstStyle/>
          <a:p>
            <a:pPr marL="0"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Each child gives the received computation time  and its own computation time to its children (so, grandchildren)</a:t>
            </a:r>
          </a:p>
          <a:p>
            <a:pPr eaLnBrk="1" hangingPunct="1">
              <a:buNone/>
              <a:defRPr/>
            </a:pPr>
            <a:endParaRPr lang="en-US" altLang="ja-JP" sz="1600" dirty="0" smtClean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Claim:</a:t>
            </a:r>
            <a:r>
              <a:rPr lang="en-US" altLang="ja-JP" sz="2400" dirty="0" smtClean="0"/>
              <a:t>  under this rule, any iteration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Z</a:t>
            </a:r>
            <a:r>
              <a:rPr lang="en-US" altLang="ja-JP" sz="2400" dirty="0" smtClean="0"/>
              <a:t> receives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               at most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T(Z)  / (α-1)  </a:t>
            </a:r>
            <a:r>
              <a:rPr lang="en-US" altLang="ja-JP" sz="2400" dirty="0" smtClean="0"/>
              <a:t>from its parent</a:t>
            </a:r>
          </a:p>
          <a:p>
            <a:pPr eaLnBrk="1" hangingPunct="1">
              <a:buNone/>
              <a:defRPr/>
            </a:pPr>
            <a:r>
              <a:rPr lang="en-US" altLang="ja-JP" sz="200" dirty="0" smtClean="0"/>
              <a:t> 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(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T(Z</a:t>
            </a:r>
            <a:r>
              <a:rPr lang="en-US" altLang="ja-JP" sz="2400" b="1" dirty="0">
                <a:solidFill>
                  <a:schemeClr val="accent2"/>
                </a:solidFill>
              </a:rPr>
              <a:t>)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/ α </a:t>
            </a:r>
            <a:r>
              <a:rPr lang="en-US" altLang="ja-JP" sz="2400" dirty="0" smtClean="0"/>
              <a:t>from parent, </a:t>
            </a:r>
            <a:r>
              <a:rPr lang="en-US" altLang="ja-JP" sz="2400" b="1" dirty="0">
                <a:solidFill>
                  <a:schemeClr val="accent2"/>
                </a:solidFill>
              </a:rPr>
              <a:t>T(Z)</a:t>
            </a:r>
            <a:r>
              <a:rPr lang="en-US" altLang="ja-JP" sz="2400" dirty="0" smtClean="0"/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/ α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from grandparent, ... )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Suppose that an iteration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 satisfies the condition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r>
              <a:rPr lang="en-US" altLang="ja-JP" sz="2400" dirty="0" smtClean="0">
                <a:sym typeface="Wingdings" pitchFamily="2" charset="2"/>
              </a:rPr>
              <a:t> </a:t>
            </a:r>
            <a:r>
              <a:rPr lang="en-US" altLang="ja-JP" sz="2400" dirty="0" smtClean="0"/>
              <a:t>Then, its child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Z</a:t>
            </a:r>
            <a:r>
              <a:rPr lang="en-US" altLang="ja-JP" sz="2400" dirty="0" smtClean="0"/>
              <a:t> receives at most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</a:rPr>
              <a:t>{T(Z) / Σ</a:t>
            </a:r>
            <a:r>
              <a:rPr lang="en-US" altLang="ja-JP" sz="2400" b="1" baseline="-25000" dirty="0" smtClean="0">
                <a:solidFill>
                  <a:srgbClr val="006600"/>
                </a:solidFill>
              </a:rPr>
              <a:t>Y</a:t>
            </a:r>
            <a:r>
              <a:rPr lang="ja-JP" altLang="en-US" sz="2400" b="1" baseline="-25000" dirty="0" smtClean="0">
                <a:solidFill>
                  <a:srgbClr val="006600"/>
                </a:solidFill>
              </a:rPr>
              <a:t>∈</a:t>
            </a:r>
            <a:r>
              <a:rPr lang="en-US" altLang="ja-JP" sz="2400" b="1" baseline="-25000" dirty="0" smtClean="0">
                <a:solidFill>
                  <a:srgbClr val="006600"/>
                </a:solidFill>
              </a:rPr>
              <a:t>C(X)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T(Y)}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×{T(X)/α +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T(X)-β((α+1)/α)T*(|</a:t>
            </a:r>
            <a:r>
              <a:rPr lang="en-US" altLang="ja-JP" sz="2400" b="1" dirty="0">
                <a:solidFill>
                  <a:srgbClr val="0000FF"/>
                </a:solidFill>
                <a:sym typeface="Wingdings" pitchFamily="2" charset="2"/>
              </a:rPr>
              <a:t>C(X)|+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1)}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=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{ T(Z) / </a:t>
            </a:r>
            <a:r>
              <a:rPr lang="en-US" altLang="ja-JP" sz="2400" b="1" dirty="0">
                <a:solidFill>
                  <a:srgbClr val="006600"/>
                </a:solidFill>
              </a:rPr>
              <a:t>Σ</a:t>
            </a:r>
            <a:r>
              <a:rPr lang="en-US" altLang="ja-JP" sz="2400" b="1" baseline="-25000" dirty="0">
                <a:solidFill>
                  <a:srgbClr val="006600"/>
                </a:solidFill>
              </a:rPr>
              <a:t>Y</a:t>
            </a:r>
            <a:r>
              <a:rPr lang="ja-JP" altLang="en-US" sz="2400" b="1" baseline="-25000" dirty="0">
                <a:solidFill>
                  <a:srgbClr val="006600"/>
                </a:solidFill>
              </a:rPr>
              <a:t>∈</a:t>
            </a:r>
            <a:r>
              <a:rPr lang="en-US" altLang="ja-JP" sz="2400" b="1" baseline="-25000" dirty="0" smtClean="0">
                <a:solidFill>
                  <a:srgbClr val="006600"/>
                </a:solidFill>
              </a:rPr>
              <a:t>C(X)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T(Y) }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×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{ T(X) </a:t>
            </a:r>
            <a:r>
              <a:rPr lang="en-US" altLang="ja-JP" sz="2400" b="1" dirty="0">
                <a:solidFill>
                  <a:srgbClr val="0000FF"/>
                </a:solidFill>
                <a:sym typeface="Wingdings" pitchFamily="2" charset="2"/>
              </a:rPr>
              <a:t>-βT*(|C(X)|+1) }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×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(α+1)/α</a:t>
            </a: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≤ 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{ T(Z) / α }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× </a:t>
            </a:r>
            <a:r>
              <a:rPr lang="en-US" altLang="ja-JP" sz="2400" b="1" dirty="0">
                <a:solidFill>
                  <a:schemeClr val="accent2"/>
                </a:solidFill>
              </a:rPr>
              <a:t>{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α / (α-1) }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 T(Z)  /  (α-1) 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</p:txBody>
      </p:sp>
      <p:sp>
        <p:nvSpPr>
          <p:cNvPr id="12" name="Line 30"/>
          <p:cNvSpPr>
            <a:spLocks noChangeShapeType="1"/>
          </p:cNvSpPr>
          <p:nvPr/>
        </p:nvSpPr>
        <p:spPr bwMode="auto">
          <a:xfrm flipH="1">
            <a:off x="7164287" y="2636912"/>
            <a:ext cx="720079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>
            <a:off x="7884368" y="2636912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" name="Oval 34"/>
          <p:cNvSpPr>
            <a:spLocks noChangeArrowheads="1"/>
          </p:cNvSpPr>
          <p:nvPr/>
        </p:nvSpPr>
        <p:spPr bwMode="auto">
          <a:xfrm>
            <a:off x="8316416" y="3268216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5" name="Oval 40"/>
          <p:cNvSpPr>
            <a:spLocks noChangeArrowheads="1"/>
          </p:cNvSpPr>
          <p:nvPr/>
        </p:nvSpPr>
        <p:spPr bwMode="auto">
          <a:xfrm>
            <a:off x="6948264" y="3284984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452320" y="1988840"/>
            <a:ext cx="936104" cy="369332"/>
          </a:xfrm>
          <a:prstGeom prst="rect">
            <a:avLst/>
          </a:prstGeom>
          <a:solidFill>
            <a:schemeClr val="accent6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04248" y="3707740"/>
            <a:ext cx="432048" cy="369332"/>
          </a:xfrm>
          <a:prstGeom prst="rect">
            <a:avLst/>
          </a:prstGeom>
          <a:solidFill>
            <a:schemeClr val="accent6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244408" y="3707740"/>
            <a:ext cx="792088" cy="369332"/>
          </a:xfrm>
          <a:prstGeom prst="rect">
            <a:avLst/>
          </a:prstGeom>
          <a:solidFill>
            <a:schemeClr val="accent6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右矢印 20"/>
          <p:cNvSpPr/>
          <p:nvPr/>
        </p:nvSpPr>
        <p:spPr bwMode="auto">
          <a:xfrm rot="3013947">
            <a:off x="7920154" y="2781989"/>
            <a:ext cx="745205" cy="255088"/>
          </a:xfrm>
          <a:prstGeom prst="rightArrow">
            <a:avLst/>
          </a:prstGeom>
          <a:solidFill>
            <a:srgbClr val="FFFF00"/>
          </a:solidFill>
          <a:ln w="190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2" name="右矢印 21"/>
          <p:cNvSpPr/>
          <p:nvPr/>
        </p:nvSpPr>
        <p:spPr bwMode="auto">
          <a:xfrm rot="8100470">
            <a:off x="7073359" y="2803978"/>
            <a:ext cx="745205" cy="255088"/>
          </a:xfrm>
          <a:prstGeom prst="rightArrow">
            <a:avLst/>
          </a:prstGeom>
          <a:solidFill>
            <a:srgbClr val="FFFF00"/>
          </a:solidFill>
          <a:ln w="190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388424" y="2564904"/>
            <a:ext cx="351656" cy="36933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308304" y="3013487"/>
            <a:ext cx="523524" cy="36933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endParaRPr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 flipH="1">
            <a:off x="7884368" y="1916832"/>
            <a:ext cx="720079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" name="Oval 41"/>
          <p:cNvSpPr>
            <a:spLocks noChangeArrowheads="1"/>
          </p:cNvSpPr>
          <p:nvPr/>
        </p:nvSpPr>
        <p:spPr bwMode="auto">
          <a:xfrm>
            <a:off x="7740352" y="2492896"/>
            <a:ext cx="304800" cy="304800"/>
          </a:xfrm>
          <a:prstGeom prst="ellipse">
            <a:avLst/>
          </a:prstGeom>
          <a:solidFill>
            <a:srgbClr val="33CC33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804248" y="1484784"/>
            <a:ext cx="2448272" cy="36933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</a:t>
            </a:r>
            <a:r>
              <a:rPr lang="el-GR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+1/α</a:t>
            </a:r>
            <a:r>
              <a:rPr lang="el-GR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/α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(●) 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1514568" y="5157192"/>
            <a:ext cx="1689280" cy="432048"/>
          </a:xfrm>
          <a:prstGeom prst="rect">
            <a:avLst/>
          </a:prstGeom>
          <a:noFill/>
          <a:ln w="19050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3923928" y="5157192"/>
            <a:ext cx="2736304" cy="432048"/>
          </a:xfrm>
          <a:prstGeom prst="rect">
            <a:avLst/>
          </a:prstGeom>
          <a:noFill/>
          <a:ln w="19050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8" name="四角形吹き出し 27"/>
          <p:cNvSpPr/>
          <p:nvPr/>
        </p:nvSpPr>
        <p:spPr bwMode="auto">
          <a:xfrm>
            <a:off x="6732240" y="5805264"/>
            <a:ext cx="2016224" cy="576064"/>
          </a:xfrm>
          <a:prstGeom prst="wedgeRectCallout">
            <a:avLst>
              <a:gd name="adj1" fmla="val -73489"/>
              <a:gd name="adj2" fmla="val -71640"/>
            </a:avLst>
          </a:prstGeom>
          <a:solidFill>
            <a:schemeClr val="bg1"/>
          </a:solidFill>
          <a:ln w="19050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PO condition 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7669064" y="2997124"/>
            <a:ext cx="376808" cy="432048"/>
          </a:xfrm>
          <a:prstGeom prst="rect">
            <a:avLst/>
          </a:prstGeom>
          <a:solidFill>
            <a:srgbClr val="99FFCC"/>
          </a:solidFill>
          <a:ln w="190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●</a:t>
            </a: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8676456" y="2564904"/>
            <a:ext cx="376808" cy="432048"/>
          </a:xfrm>
          <a:prstGeom prst="rect">
            <a:avLst/>
          </a:prstGeom>
          <a:solidFill>
            <a:srgbClr val="99FFCC"/>
          </a:solidFill>
          <a:ln w="190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41438"/>
            <a:ext cx="9144000" cy="2163762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5-5  Matchings</a:t>
            </a:r>
            <a:b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ja-JP" alt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196752"/>
            <a:ext cx="8568952" cy="1584176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Problem: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for given a graph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G = (V, E)</a:t>
            </a:r>
            <a:r>
              <a:rPr lang="en-US" altLang="ja-JP" sz="2400" dirty="0" smtClean="0"/>
              <a:t>, output all matchings of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G</a:t>
            </a: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matching:</a:t>
            </a: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an edge subset </a:t>
            </a:r>
            <a:r>
              <a:rPr lang="en-US" altLang="ja-JP" sz="2400" dirty="0" err="1" smtClean="0"/>
              <a:t>s.t</a:t>
            </a:r>
            <a:r>
              <a:rPr lang="en-US" altLang="ja-JP" sz="2400" dirty="0" smtClean="0"/>
              <a:t>. </a:t>
            </a:r>
          </a:p>
          <a:p>
            <a:pPr algn="l" eaLnBrk="1" hangingPunct="1">
              <a:defRPr/>
            </a:pPr>
            <a:r>
              <a:rPr lang="en-US" altLang="ja-JP" sz="2400" dirty="0" smtClean="0"/>
              <a:t>       no two edges are adjacent</a:t>
            </a:r>
            <a:endParaRPr lang="en-US" altLang="ja-JP" sz="2400" b="1" dirty="0" smtClean="0">
              <a:solidFill>
                <a:srgbClr val="0000FF"/>
              </a:solidFill>
            </a:endParaRPr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Example: Enumeration of Matchings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2" name="円/楕円 11"/>
          <p:cNvSpPr/>
          <p:nvPr/>
        </p:nvSpPr>
        <p:spPr bwMode="auto">
          <a:xfrm>
            <a:off x="7380312" y="2060848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" name="円/楕円 12"/>
          <p:cNvSpPr/>
          <p:nvPr/>
        </p:nvSpPr>
        <p:spPr bwMode="auto">
          <a:xfrm>
            <a:off x="6588224" y="2708920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6113995" y="3170795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" name="円/楕円 14"/>
          <p:cNvSpPr/>
          <p:nvPr/>
        </p:nvSpPr>
        <p:spPr bwMode="auto">
          <a:xfrm>
            <a:off x="7596336" y="270892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" name="円/楕円 15"/>
          <p:cNvSpPr/>
          <p:nvPr/>
        </p:nvSpPr>
        <p:spPr bwMode="auto">
          <a:xfrm>
            <a:off x="8172400" y="2708920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7" name="円/楕円 16"/>
          <p:cNvSpPr/>
          <p:nvPr/>
        </p:nvSpPr>
        <p:spPr bwMode="auto">
          <a:xfrm>
            <a:off x="7122107" y="3026779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9" name="円/楕円 18"/>
          <p:cNvSpPr/>
          <p:nvPr/>
        </p:nvSpPr>
        <p:spPr bwMode="auto">
          <a:xfrm>
            <a:off x="6906083" y="3530835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0" name="円/楕円 19"/>
          <p:cNvSpPr/>
          <p:nvPr/>
        </p:nvSpPr>
        <p:spPr bwMode="auto">
          <a:xfrm>
            <a:off x="6618051" y="2090675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7410139" y="3746859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8532440" y="335699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7" name="円/楕円 26"/>
          <p:cNvSpPr/>
          <p:nvPr/>
        </p:nvSpPr>
        <p:spPr bwMode="auto">
          <a:xfrm>
            <a:off x="8274235" y="2090675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8" name="円/楕円 27"/>
          <p:cNvSpPr/>
          <p:nvPr/>
        </p:nvSpPr>
        <p:spPr bwMode="auto">
          <a:xfrm>
            <a:off x="7914195" y="3314811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33" name="直線コネクタ 32"/>
          <p:cNvCxnSpPr>
            <a:stCxn id="12" idx="4"/>
            <a:endCxn id="15" idx="0"/>
          </p:cNvCxnSpPr>
          <p:nvPr/>
        </p:nvCxnSpPr>
        <p:spPr bwMode="auto">
          <a:xfrm>
            <a:off x="7524328" y="2348880"/>
            <a:ext cx="216024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6" name="直線コネクタ 35"/>
          <p:cNvCxnSpPr>
            <a:stCxn id="12" idx="5"/>
            <a:endCxn id="16" idx="1"/>
          </p:cNvCxnSpPr>
          <p:nvPr/>
        </p:nvCxnSpPr>
        <p:spPr bwMode="auto">
          <a:xfrm>
            <a:off x="7626163" y="2306699"/>
            <a:ext cx="588418" cy="44440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9" name="直線コネクタ 38"/>
          <p:cNvCxnSpPr>
            <a:stCxn id="16" idx="5"/>
            <a:endCxn id="22" idx="0"/>
          </p:cNvCxnSpPr>
          <p:nvPr/>
        </p:nvCxnSpPr>
        <p:spPr bwMode="auto">
          <a:xfrm>
            <a:off x="8418251" y="2954771"/>
            <a:ext cx="258205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3" name="直線コネクタ 42"/>
          <p:cNvCxnSpPr>
            <a:stCxn id="16" idx="0"/>
            <a:endCxn id="27" idx="4"/>
          </p:cNvCxnSpPr>
          <p:nvPr/>
        </p:nvCxnSpPr>
        <p:spPr bwMode="auto">
          <a:xfrm flipV="1">
            <a:off x="8316416" y="2378707"/>
            <a:ext cx="101835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6" name="直線コネクタ 45"/>
          <p:cNvCxnSpPr>
            <a:stCxn id="15" idx="4"/>
            <a:endCxn id="21" idx="0"/>
          </p:cNvCxnSpPr>
          <p:nvPr/>
        </p:nvCxnSpPr>
        <p:spPr bwMode="auto">
          <a:xfrm flipH="1">
            <a:off x="7554155" y="2996952"/>
            <a:ext cx="186197" cy="74990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7" name="直線コネクタ 46"/>
          <p:cNvCxnSpPr>
            <a:stCxn id="16" idx="3"/>
            <a:endCxn id="28" idx="0"/>
          </p:cNvCxnSpPr>
          <p:nvPr/>
        </p:nvCxnSpPr>
        <p:spPr bwMode="auto">
          <a:xfrm flipH="1">
            <a:off x="8058211" y="2954771"/>
            <a:ext cx="156370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8" name="直線コネクタ 47"/>
          <p:cNvCxnSpPr>
            <a:stCxn id="22" idx="2"/>
            <a:endCxn id="28" idx="6"/>
          </p:cNvCxnSpPr>
          <p:nvPr/>
        </p:nvCxnSpPr>
        <p:spPr bwMode="auto">
          <a:xfrm flipH="1" flipV="1">
            <a:off x="8202227" y="3458827"/>
            <a:ext cx="330213" cy="4218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55" name="直線コネクタ 54"/>
          <p:cNvCxnSpPr>
            <a:stCxn id="13" idx="3"/>
            <a:endCxn id="14" idx="7"/>
          </p:cNvCxnSpPr>
          <p:nvPr/>
        </p:nvCxnSpPr>
        <p:spPr bwMode="auto">
          <a:xfrm flipH="1">
            <a:off x="6359846" y="2954771"/>
            <a:ext cx="270559" cy="25820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58" name="直線コネクタ 57"/>
          <p:cNvCxnSpPr>
            <a:stCxn id="13" idx="5"/>
            <a:endCxn id="17" idx="1"/>
          </p:cNvCxnSpPr>
          <p:nvPr/>
        </p:nvCxnSpPr>
        <p:spPr bwMode="auto">
          <a:xfrm>
            <a:off x="6834075" y="2954771"/>
            <a:ext cx="330213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1" name="直線コネクタ 60"/>
          <p:cNvCxnSpPr>
            <a:stCxn id="14" idx="0"/>
            <a:endCxn id="20" idx="3"/>
          </p:cNvCxnSpPr>
          <p:nvPr/>
        </p:nvCxnSpPr>
        <p:spPr bwMode="auto">
          <a:xfrm flipV="1">
            <a:off x="6258011" y="2336526"/>
            <a:ext cx="402221" cy="83426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4" name="直線コネクタ 63"/>
          <p:cNvCxnSpPr>
            <a:stCxn id="14" idx="5"/>
            <a:endCxn id="19" idx="2"/>
          </p:cNvCxnSpPr>
          <p:nvPr/>
        </p:nvCxnSpPr>
        <p:spPr bwMode="auto">
          <a:xfrm>
            <a:off x="6359846" y="3416646"/>
            <a:ext cx="546237" cy="25820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7" name="直線コネクタ 66"/>
          <p:cNvCxnSpPr>
            <a:stCxn id="12" idx="2"/>
            <a:endCxn id="20" idx="6"/>
          </p:cNvCxnSpPr>
          <p:nvPr/>
        </p:nvCxnSpPr>
        <p:spPr bwMode="auto">
          <a:xfrm flipH="1">
            <a:off x="6906083" y="2204864"/>
            <a:ext cx="474229" cy="2982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0" name="直線コネクタ 69"/>
          <p:cNvCxnSpPr>
            <a:stCxn id="20" idx="4"/>
            <a:endCxn id="13" idx="0"/>
          </p:cNvCxnSpPr>
          <p:nvPr/>
        </p:nvCxnSpPr>
        <p:spPr bwMode="auto">
          <a:xfrm flipH="1">
            <a:off x="6732240" y="2378707"/>
            <a:ext cx="29827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3" name="直線コネクタ 72"/>
          <p:cNvCxnSpPr>
            <a:stCxn id="19" idx="5"/>
            <a:endCxn id="21" idx="2"/>
          </p:cNvCxnSpPr>
          <p:nvPr/>
        </p:nvCxnSpPr>
        <p:spPr bwMode="auto">
          <a:xfrm>
            <a:off x="7151934" y="3776686"/>
            <a:ext cx="258205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7" name="直線コネクタ 76"/>
          <p:cNvCxnSpPr>
            <a:stCxn id="19" idx="0"/>
            <a:endCxn id="13" idx="4"/>
          </p:cNvCxnSpPr>
          <p:nvPr/>
        </p:nvCxnSpPr>
        <p:spPr bwMode="auto">
          <a:xfrm flipH="1" flipV="1">
            <a:off x="6732240" y="2996952"/>
            <a:ext cx="317859" cy="53388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0" name="直線コネクタ 79"/>
          <p:cNvCxnSpPr>
            <a:stCxn id="28" idx="2"/>
            <a:endCxn id="17" idx="5"/>
          </p:cNvCxnSpPr>
          <p:nvPr/>
        </p:nvCxnSpPr>
        <p:spPr bwMode="auto">
          <a:xfrm flipH="1" flipV="1">
            <a:off x="7367958" y="3272630"/>
            <a:ext cx="54623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87" name="Rectangle 3"/>
          <p:cNvSpPr txBox="1">
            <a:spLocks noChangeArrowheads="1"/>
          </p:cNvSpPr>
          <p:nvPr/>
        </p:nvSpPr>
        <p:spPr bwMode="auto">
          <a:xfrm>
            <a:off x="251520" y="3356992"/>
            <a:ext cx="856895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altLang="ja-JP" b="1" kern="0" dirty="0" smtClean="0">
                <a:solidFill>
                  <a:srgbClr val="006600"/>
                </a:solidFill>
              </a:rPr>
              <a:t>terms</a:t>
            </a:r>
            <a:r>
              <a:rPr lang="ja-JP" altLang="en-US" b="1" kern="0" dirty="0" smtClean="0">
                <a:solidFill>
                  <a:srgbClr val="006600"/>
                </a:solidFill>
              </a:rPr>
              <a:t> </a:t>
            </a:r>
            <a:endParaRPr lang="en-US" altLang="ja-JP" b="1" kern="0" dirty="0" smtClean="0">
              <a:solidFill>
                <a:srgbClr val="006600"/>
              </a:solidFill>
            </a:endParaRPr>
          </a:p>
          <a:p>
            <a:pPr lvl="0">
              <a:spcBef>
                <a:spcPct val="20000"/>
              </a:spcBef>
              <a:defRPr/>
            </a:pP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　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d(v): 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degree of 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v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en-US" altLang="ja-JP" kern="0" dirty="0" smtClean="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　</a:t>
            </a:r>
            <a:r>
              <a:rPr lang="en-US" altLang="ja-JP" b="1" kern="0" dirty="0" smtClean="0">
                <a:solidFill>
                  <a:srgbClr val="0000FF"/>
                </a:solidFill>
                <a:sym typeface="Wingdings" pitchFamily="2" charset="2"/>
              </a:rPr>
              <a:t>G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-e:</a:t>
            </a:r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b="0" kern="0" dirty="0" smtClean="0">
                <a:solidFill>
                  <a:schemeClr val="tx1"/>
                </a:solidFill>
                <a:sym typeface="Wingdings" pitchFamily="2" charset="2"/>
              </a:rPr>
              <a:t>the graph obtained from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G</a:t>
            </a:r>
            <a:r>
              <a:rPr lang="en-US" altLang="ja-JP" b="0" kern="0" dirty="0" smtClean="0">
                <a:solidFill>
                  <a:schemeClr val="tx1"/>
                </a:solidFill>
              </a:rPr>
              <a:t> by removing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e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　</a:t>
            </a:r>
            <a:r>
              <a:rPr lang="en-US" altLang="ja-JP" b="1" kern="0" dirty="0" smtClean="0">
                <a:solidFill>
                  <a:srgbClr val="0000FF"/>
                </a:solidFill>
                <a:sym typeface="Wingdings" pitchFamily="2" charset="2"/>
              </a:rPr>
              <a:t>G</a:t>
            </a:r>
            <a:r>
              <a:rPr lang="en-US" altLang="ja-JP" b="1" kern="0" baseline="30000" dirty="0" smtClean="0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(e):</a:t>
            </a:r>
            <a:r>
              <a:rPr lang="ja-JP" altLang="en-US" kern="0" dirty="0" smtClean="0">
                <a:sym typeface="Wingdings" pitchFamily="2" charset="2"/>
              </a:rPr>
              <a:t> </a:t>
            </a:r>
            <a:r>
              <a:rPr lang="en-US" altLang="ja-JP" b="0" kern="0" dirty="0" smtClean="0">
                <a:solidFill>
                  <a:schemeClr val="tx1"/>
                </a:solidFill>
                <a:sym typeface="Wingdings" pitchFamily="2" charset="2"/>
              </a:rPr>
              <a:t>the graph obtained from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G</a:t>
            </a:r>
            <a:r>
              <a:rPr lang="en-US" altLang="ja-JP" b="0" kern="0" dirty="0" smtClean="0">
                <a:solidFill>
                  <a:schemeClr val="tx1"/>
                </a:solidFill>
              </a:rPr>
              <a:t> by removing edge</a:t>
            </a:r>
            <a:r>
              <a:rPr lang="ja-JP" altLang="en-US" b="0" kern="0" dirty="0" smtClean="0">
                <a:solidFill>
                  <a:schemeClr val="tx1"/>
                </a:solidFill>
              </a:rPr>
              <a:t>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e</a:t>
            </a:r>
            <a:r>
              <a:rPr lang="ja-JP" altLang="en-US" b="0" kern="0" dirty="0" smtClean="0">
                <a:solidFill>
                  <a:schemeClr val="tx1"/>
                </a:solidFill>
              </a:rPr>
              <a:t> </a:t>
            </a:r>
            <a:r>
              <a:rPr lang="en-US" altLang="ja-JP" b="0" kern="0" dirty="0" smtClean="0">
                <a:solidFill>
                  <a:schemeClr val="tx1"/>
                </a:solidFill>
              </a:rPr>
              <a:t>and edges adjacent to</a:t>
            </a:r>
            <a:r>
              <a:rPr lang="ja-JP" altLang="en-US" b="0" kern="0" dirty="0" smtClean="0">
                <a:solidFill>
                  <a:schemeClr val="tx1"/>
                </a:solidFill>
              </a:rPr>
              <a:t>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e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　</a:t>
            </a:r>
            <a:r>
              <a:rPr lang="en-US" altLang="ja-JP" b="1" kern="0" dirty="0" smtClean="0">
                <a:solidFill>
                  <a:srgbClr val="0000FF"/>
                </a:solidFill>
                <a:sym typeface="Wingdings" pitchFamily="2" charset="2"/>
              </a:rPr>
              <a:t>G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-u: </a:t>
            </a:r>
            <a:r>
              <a:rPr lang="en-US" altLang="ja-JP" b="0" kern="0" dirty="0" smtClean="0">
                <a:solidFill>
                  <a:schemeClr val="tx1"/>
                </a:solidFill>
                <a:sym typeface="Wingdings" pitchFamily="2" charset="2"/>
              </a:rPr>
              <a:t>the graph obtained from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G</a:t>
            </a:r>
            <a:r>
              <a:rPr lang="en-US" altLang="ja-JP" b="0" kern="0" dirty="0" smtClean="0">
                <a:solidFill>
                  <a:schemeClr val="tx1"/>
                </a:solidFill>
              </a:rPr>
              <a:t> by removing vertex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u</a:t>
            </a:r>
            <a:r>
              <a:rPr lang="en-US" altLang="ja-JP" kern="0" dirty="0" smtClean="0">
                <a:solidFill>
                  <a:srgbClr val="0000FF"/>
                </a:solidFill>
              </a:rPr>
              <a:t> </a:t>
            </a:r>
            <a:r>
              <a:rPr lang="en-US" altLang="ja-JP" b="0" kern="0" dirty="0" smtClean="0">
                <a:solidFill>
                  <a:schemeClr val="tx1"/>
                </a:solidFill>
              </a:rPr>
              <a:t>and edges incident to </a:t>
            </a:r>
            <a:r>
              <a:rPr lang="en-US" altLang="ja-JP" b="1" kern="0" dirty="0">
                <a:solidFill>
                  <a:srgbClr val="0000FF"/>
                </a:solidFill>
              </a:rPr>
              <a:t>u</a:t>
            </a:r>
            <a:endParaRPr lang="en-US" altLang="ja-JP" kern="0" dirty="0" smtClean="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　</a:t>
            </a:r>
            <a:endParaRPr lang="en-US" altLang="ja-JP" b="0" kern="0" dirty="0" smtClean="0">
              <a:solidFill>
                <a:schemeClr val="tx1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  <a:defRPr/>
            </a:pP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3" name="直線コネクタ 52"/>
          <p:cNvCxnSpPr>
            <a:stCxn id="12" idx="6"/>
            <a:endCxn id="27" idx="2"/>
          </p:cNvCxnSpPr>
          <p:nvPr/>
        </p:nvCxnSpPr>
        <p:spPr bwMode="auto">
          <a:xfrm>
            <a:off x="7668344" y="2204864"/>
            <a:ext cx="605891" cy="2982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5" name="直線コネクタ 94"/>
          <p:cNvCxnSpPr>
            <a:stCxn id="12" idx="3"/>
            <a:endCxn id="17" idx="0"/>
          </p:cNvCxnSpPr>
          <p:nvPr/>
        </p:nvCxnSpPr>
        <p:spPr bwMode="auto">
          <a:xfrm flipH="1">
            <a:off x="7266123" y="2306699"/>
            <a:ext cx="156370" cy="72008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9" name="直線コネクタ 98"/>
          <p:cNvCxnSpPr>
            <a:stCxn id="19" idx="7"/>
            <a:endCxn id="17" idx="4"/>
          </p:cNvCxnSpPr>
          <p:nvPr/>
        </p:nvCxnSpPr>
        <p:spPr bwMode="auto">
          <a:xfrm flipV="1">
            <a:off x="7151934" y="3314811"/>
            <a:ext cx="114189" cy="25820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37" name="テキスト ボックス 36"/>
          <p:cNvSpPr txBox="1"/>
          <p:nvPr/>
        </p:nvSpPr>
        <p:spPr>
          <a:xfrm>
            <a:off x="7740352" y="714363"/>
            <a:ext cx="117692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Uno, 15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4716463" y="4221163"/>
            <a:ext cx="4319587" cy="2376487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Iteration = O(X)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4953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We now know that each iteration takes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O(X)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 </a:t>
            </a:r>
            <a:r>
              <a:rPr lang="en-US" altLang="ja-JP" sz="2400" dirty="0" smtClean="0"/>
              <a:t>time.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Can we do something?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 </a:t>
            </a:r>
            <a:r>
              <a:rPr lang="en-US" altLang="ja-JP" sz="2400" dirty="0" smtClean="0"/>
              <a:t>No.   Possibility for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       </a:t>
            </a:r>
            <a:r>
              <a:rPr lang="en-US" altLang="ja-JP" sz="2400" b="1" u="sng" dirty="0" smtClean="0"/>
              <a:t>“exponentially many iterations, with few solutions”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ex)</a:t>
            </a:r>
            <a:r>
              <a:rPr lang="en-US" altLang="ja-JP" sz="24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dirty="0" smtClean="0"/>
              <a:t>feasible solutions for SAT,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with branch-and-bound algorithm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588125" y="47498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6816725" y="47498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6740525" y="46736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6969125" y="5054600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045325" y="5054600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6207125" y="5054600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588125" y="5054600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426325" y="53594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7426325" y="5359400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75787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80359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6969125" y="53594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6969125" y="5359400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68929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72739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664325" y="53594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6283325" y="5359400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 flipH="1">
            <a:off x="65881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flipH="1">
            <a:off x="62071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5978525" y="53594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5521325" y="5359400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flipH="1">
            <a:off x="59023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flipH="1">
            <a:off x="54451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6511925" y="4978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6969125" y="4978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6892925" y="5283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7350125" y="5283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6130925" y="5283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6588125" y="5283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6483350" y="5664200"/>
            <a:ext cx="6381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/>
              <a:t>・・・</a:t>
            </a:r>
          </a:p>
        </p:txBody>
      </p:sp>
      <p:sp>
        <p:nvSpPr>
          <p:cNvPr id="37" name="円形吹き出し 36"/>
          <p:cNvSpPr>
            <a:spLocks noChangeArrowheads="1"/>
          </p:cNvSpPr>
          <p:nvPr/>
        </p:nvSpPr>
        <p:spPr bwMode="auto">
          <a:xfrm>
            <a:off x="5219700" y="4221163"/>
            <a:ext cx="936625" cy="720725"/>
          </a:xfrm>
          <a:prstGeom prst="wedgeEllipseCallout">
            <a:avLst>
              <a:gd name="adj1" fmla="val 88676"/>
              <a:gd name="adj2" fmla="val 51130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b="1">
                <a:solidFill>
                  <a:schemeClr val="accent2"/>
                </a:solidFill>
              </a:rPr>
              <a:t>O(X)</a:t>
            </a:r>
            <a:endParaRPr lang="ja-JP" altLang="en-US"/>
          </a:p>
        </p:txBody>
      </p:sp>
      <p:sp>
        <p:nvSpPr>
          <p:cNvPr id="38" name="円形吹き出し 37"/>
          <p:cNvSpPr>
            <a:spLocks noChangeArrowheads="1"/>
          </p:cNvSpPr>
          <p:nvPr/>
        </p:nvSpPr>
        <p:spPr bwMode="auto">
          <a:xfrm>
            <a:off x="4572000" y="4868863"/>
            <a:ext cx="936625" cy="720725"/>
          </a:xfrm>
          <a:prstGeom prst="wedgeEllipseCallout">
            <a:avLst>
              <a:gd name="adj1" fmla="val 112000"/>
              <a:gd name="adj2" fmla="val 3745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b="1">
                <a:solidFill>
                  <a:schemeClr val="accent2"/>
                </a:solidFill>
              </a:rPr>
              <a:t>O(X)</a:t>
            </a:r>
            <a:endParaRPr lang="ja-JP" altLang="en-US"/>
          </a:p>
        </p:txBody>
      </p:sp>
      <p:sp>
        <p:nvSpPr>
          <p:cNvPr id="39" name="円/楕円 38"/>
          <p:cNvSpPr>
            <a:spLocks noChangeArrowheads="1"/>
          </p:cNvSpPr>
          <p:nvPr/>
        </p:nvSpPr>
        <p:spPr bwMode="auto">
          <a:xfrm>
            <a:off x="5867400" y="5949950"/>
            <a:ext cx="288925" cy="331788"/>
          </a:xfrm>
          <a:prstGeom prst="ellipse">
            <a:avLst/>
          </a:prstGeom>
          <a:solidFill>
            <a:schemeClr val="accent1"/>
          </a:solidFill>
          <a:ln w="44450" cmpd="thickThin" algn="ctr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0" name="円/楕円 39"/>
          <p:cNvSpPr>
            <a:spLocks noChangeArrowheads="1"/>
          </p:cNvSpPr>
          <p:nvPr/>
        </p:nvSpPr>
        <p:spPr bwMode="auto">
          <a:xfrm>
            <a:off x="6875463" y="5949950"/>
            <a:ext cx="288925" cy="331788"/>
          </a:xfrm>
          <a:prstGeom prst="ellipse">
            <a:avLst/>
          </a:prstGeom>
          <a:solidFill>
            <a:schemeClr val="accent1"/>
          </a:solidFill>
          <a:ln w="44450" cmpd="thickThin" algn="ctr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124744"/>
            <a:ext cx="7992888" cy="2376264"/>
          </a:xfr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G=(V,E), M</a:t>
            </a:r>
            <a:r>
              <a:rPr lang="en-US" altLang="ja-JP" sz="2400" dirty="0" smtClean="0"/>
              <a:t>)</a:t>
            </a:r>
            <a:endParaRPr lang="en-US" altLang="ja-JP" sz="2400" b="1" dirty="0" smtClean="0">
              <a:solidFill>
                <a:srgbClr val="0000FF"/>
              </a:solidFill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 =</a:t>
            </a:r>
            <a:r>
              <a:rPr lang="en-US" altLang="ja-JP" sz="2400" b="1" dirty="0" smtClean="0">
                <a:solidFill>
                  <a:srgbClr val="0000FF"/>
                </a:solidFill>
                <a:latin typeface="+mn-ea"/>
              </a:rPr>
              <a:t>φ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/>
              <a:t>then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/>
              <a:t>output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M</a:t>
            </a:r>
            <a:r>
              <a:rPr lang="en-US" altLang="ja-JP" sz="2400" dirty="0" smtClean="0"/>
              <a:t>; </a:t>
            </a:r>
            <a:r>
              <a:rPr lang="en-US" altLang="ja-JP" sz="2400" b="1" dirty="0" smtClean="0"/>
              <a:t>return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en-US" altLang="ja-JP" sz="2400" dirty="0" smtClean="0"/>
              <a:t>choose an edge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</a:t>
            </a:r>
            <a:r>
              <a:rPr lang="en-US" altLang="ja-JP" sz="2400" dirty="0" smtClean="0"/>
              <a:t> of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G</a:t>
            </a:r>
            <a:endParaRPr lang="en-US" altLang="ja-JP" sz="2400" dirty="0" smtClean="0"/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</a:t>
            </a:r>
            <a:r>
              <a:rPr lang="en-US" altLang="ja-JP" sz="2400" b="1" dirty="0" smtClean="0"/>
              <a:t>call</a:t>
            </a:r>
            <a:r>
              <a:rPr lang="en-US" altLang="ja-JP" sz="2400" dirty="0" smtClean="0"/>
              <a:t> </a:t>
            </a:r>
            <a:r>
              <a:rPr lang="en-US" altLang="ja-JP" sz="2400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G-e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M</a:t>
            </a:r>
            <a:r>
              <a:rPr lang="en-US" altLang="ja-JP" sz="2400" dirty="0" smtClean="0"/>
              <a:t>)     // enumerate those not including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</a:t>
            </a:r>
            <a:r>
              <a:rPr lang="en-US" altLang="ja-JP" sz="2400" b="1" dirty="0" smtClean="0"/>
              <a:t>call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 </a:t>
            </a:r>
            <a:r>
              <a:rPr lang="en-US" altLang="ja-JP" sz="2400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sz="2400" dirty="0" smtClean="0"/>
              <a:t> (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G</a:t>
            </a:r>
            <a:r>
              <a:rPr lang="en-US" altLang="ja-JP" sz="2400" b="1" baseline="30000" dirty="0" smtClean="0">
                <a:solidFill>
                  <a:srgbClr val="0000FF"/>
                </a:solidFill>
              </a:rPr>
              <a:t>+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(e)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M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∪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 </a:t>
            </a:r>
            <a:r>
              <a:rPr lang="en-US" altLang="ja-JP" sz="2400" dirty="0" smtClean="0"/>
              <a:t>)     // enumerate those including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</a:t>
            </a:r>
          </a:p>
          <a:p>
            <a:pPr algn="l" eaLnBrk="1" hangingPunct="1">
              <a:defRPr/>
            </a:pPr>
            <a:endParaRPr lang="en-US" altLang="ja-JP" sz="2400" dirty="0" smtClean="0"/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Basic Algorithm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251520" y="3861048"/>
            <a:ext cx="8568952" cy="16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 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Clearly,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correct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dirty="0" smtClean="0"/>
              <a:t> </a:t>
            </a:r>
            <a:r>
              <a:rPr lang="en-US" altLang="ja-JP" b="0" kern="0" dirty="0" smtClean="0">
                <a:solidFill>
                  <a:schemeClr val="tx1"/>
                </a:solidFill>
              </a:rPr>
              <a:t>An iteration takes </a:t>
            </a:r>
            <a:r>
              <a:rPr lang="en-US" altLang="ja-JP" b="1" dirty="0" smtClean="0">
                <a:solidFill>
                  <a:srgbClr val="0000FF"/>
                </a:solidFill>
              </a:rPr>
              <a:t>O(|V|)</a:t>
            </a:r>
            <a:r>
              <a:rPr lang="ja-JP" altLang="en-US" kern="0" dirty="0">
                <a:latin typeface="+mn-lt"/>
                <a:ea typeface="+mn-ea"/>
              </a:rPr>
              <a:t> </a:t>
            </a:r>
            <a:r>
              <a:rPr lang="en-US" altLang="ja-JP" b="0" kern="0" dirty="0" smtClean="0">
                <a:solidFill>
                  <a:schemeClr val="tx1"/>
                </a:solidFill>
                <a:latin typeface="+mn-lt"/>
                <a:ea typeface="+mn-ea"/>
              </a:rPr>
              <a:t>time</a:t>
            </a:r>
          </a:p>
          <a:p>
            <a:pPr>
              <a:spcBef>
                <a:spcPct val="20000"/>
              </a:spcBef>
              <a:defRPr/>
            </a:pPr>
            <a:r>
              <a:rPr lang="en-US" altLang="ja-JP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dirty="0"/>
              <a:t> </a:t>
            </a:r>
            <a:r>
              <a:rPr lang="en-US" altLang="ja-JP" kern="0" dirty="0" smtClean="0"/>
              <a:t>Leaf iterations output solutions</a:t>
            </a:r>
            <a:endParaRPr lang="en-US" altLang="ja-JP" kern="0" dirty="0"/>
          </a:p>
          <a:p>
            <a:pPr lvl="0">
              <a:spcBef>
                <a:spcPct val="20000"/>
              </a:spcBef>
              <a:defRPr/>
            </a:pPr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dirty="0" smtClean="0"/>
              <a:t> </a:t>
            </a:r>
            <a:r>
              <a:rPr lang="en-US" altLang="ja-JP" kern="0" dirty="0" smtClean="0">
                <a:latin typeface="+mn-lt"/>
                <a:ea typeface="+mn-ea"/>
              </a:rPr>
              <a:t>A</a:t>
            </a:r>
            <a:r>
              <a:rPr lang="en-US" altLang="ja-JP" b="0" kern="0" dirty="0" smtClean="0">
                <a:solidFill>
                  <a:schemeClr val="tx1"/>
                </a:solidFill>
                <a:latin typeface="+mn-lt"/>
                <a:ea typeface="+mn-ea"/>
              </a:rPr>
              <a:t>ny iteration generates two recursive calls,</a:t>
            </a:r>
          </a:p>
          <a:p>
            <a:pPr lvl="0">
              <a:spcBef>
                <a:spcPct val="20000"/>
              </a:spcBef>
              <a:defRPr/>
            </a:pPr>
            <a:r>
              <a:rPr lang="en-US" altLang="ja-JP" kern="0" dirty="0" smtClean="0">
                <a:latin typeface="+mn-lt"/>
                <a:ea typeface="+mn-ea"/>
              </a:rPr>
              <a:t>             thus </a:t>
            </a:r>
            <a:r>
              <a:rPr lang="en-US" altLang="ja-JP" b="1" kern="0" dirty="0" smtClean="0">
                <a:latin typeface="+mn-lt"/>
                <a:ea typeface="+mn-ea"/>
              </a:rPr>
              <a:t>#iterations </a:t>
            </a:r>
            <a:r>
              <a:rPr lang="en-US" altLang="ja-JP" kern="0" dirty="0" smtClean="0">
                <a:latin typeface="+mn-lt"/>
                <a:ea typeface="+mn-ea"/>
              </a:rPr>
              <a:t>/ 2 ≤ </a:t>
            </a:r>
            <a:r>
              <a:rPr lang="en-US" altLang="ja-JP" b="1" kern="0" dirty="0" smtClean="0">
                <a:latin typeface="+mn-lt"/>
                <a:ea typeface="+mn-ea"/>
              </a:rPr>
              <a:t>#matchings</a:t>
            </a:r>
          </a:p>
          <a:p>
            <a:pPr lvl="0">
              <a:spcBef>
                <a:spcPct val="20000"/>
              </a:spcBef>
              <a:defRPr/>
            </a:pPr>
            <a:r>
              <a:rPr lang="ja-JP" altLang="en-US" b="0" kern="0" dirty="0" smtClean="0">
                <a:solidFill>
                  <a:schemeClr val="tx1"/>
                </a:solidFill>
              </a:rPr>
              <a:t>  </a:t>
            </a:r>
            <a:r>
              <a:rPr lang="en-US" altLang="ja-JP" b="0" kern="0" dirty="0" smtClean="0">
                <a:solidFill>
                  <a:schemeClr val="tx1"/>
                </a:solidFill>
              </a:rPr>
              <a:t>Therefore, </a:t>
            </a:r>
            <a:r>
              <a:rPr lang="en-US" altLang="ja-JP" b="1" dirty="0" smtClean="0">
                <a:solidFill>
                  <a:srgbClr val="0000FF"/>
                </a:solidFill>
              </a:rPr>
              <a:t>O(|V|)</a:t>
            </a:r>
            <a:r>
              <a:rPr lang="ja-JP" altLang="en-US" kern="0" dirty="0"/>
              <a:t> </a:t>
            </a:r>
            <a:r>
              <a:rPr lang="en-US" altLang="ja-JP" b="0" kern="0" dirty="0" smtClean="0">
                <a:solidFill>
                  <a:schemeClr val="tx1"/>
                </a:solidFill>
              </a:rPr>
              <a:t>time for each matching</a:t>
            </a:r>
          </a:p>
        </p:txBody>
      </p:sp>
      <p:sp>
        <p:nvSpPr>
          <p:cNvPr id="88" name="円/楕円 87"/>
          <p:cNvSpPr/>
          <p:nvPr/>
        </p:nvSpPr>
        <p:spPr bwMode="auto">
          <a:xfrm>
            <a:off x="7350485" y="4437112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9" name="円/楕円 88"/>
          <p:cNvSpPr/>
          <p:nvPr/>
        </p:nvSpPr>
        <p:spPr bwMode="auto">
          <a:xfrm>
            <a:off x="6558397" y="508518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0" name="円/楕円 89"/>
          <p:cNvSpPr/>
          <p:nvPr/>
        </p:nvSpPr>
        <p:spPr bwMode="auto">
          <a:xfrm>
            <a:off x="6084168" y="5547059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1" name="円/楕円 90"/>
          <p:cNvSpPr/>
          <p:nvPr/>
        </p:nvSpPr>
        <p:spPr bwMode="auto">
          <a:xfrm>
            <a:off x="7566509" y="508518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2" name="円/楕円 91"/>
          <p:cNvSpPr/>
          <p:nvPr/>
        </p:nvSpPr>
        <p:spPr bwMode="auto">
          <a:xfrm>
            <a:off x="8142573" y="5085184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3" name="円/楕円 92"/>
          <p:cNvSpPr/>
          <p:nvPr/>
        </p:nvSpPr>
        <p:spPr bwMode="auto">
          <a:xfrm>
            <a:off x="7092280" y="5403043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4" name="円/楕円 93"/>
          <p:cNvSpPr/>
          <p:nvPr/>
        </p:nvSpPr>
        <p:spPr bwMode="auto">
          <a:xfrm>
            <a:off x="6876256" y="5907099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5" name="円/楕円 94"/>
          <p:cNvSpPr/>
          <p:nvPr/>
        </p:nvSpPr>
        <p:spPr bwMode="auto">
          <a:xfrm>
            <a:off x="6588224" y="4466939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6" name="円/楕円 95"/>
          <p:cNvSpPr/>
          <p:nvPr/>
        </p:nvSpPr>
        <p:spPr bwMode="auto">
          <a:xfrm>
            <a:off x="7380312" y="6123123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7" name="円/楕円 96"/>
          <p:cNvSpPr/>
          <p:nvPr/>
        </p:nvSpPr>
        <p:spPr bwMode="auto">
          <a:xfrm>
            <a:off x="8502613" y="573325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8" name="円/楕円 97"/>
          <p:cNvSpPr/>
          <p:nvPr/>
        </p:nvSpPr>
        <p:spPr bwMode="auto">
          <a:xfrm>
            <a:off x="8244408" y="4466939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9" name="円/楕円 98"/>
          <p:cNvSpPr/>
          <p:nvPr/>
        </p:nvSpPr>
        <p:spPr bwMode="auto">
          <a:xfrm>
            <a:off x="7884368" y="5691075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00" name="直線コネクタ 99"/>
          <p:cNvCxnSpPr>
            <a:stCxn id="88" idx="4"/>
            <a:endCxn id="91" idx="0"/>
          </p:cNvCxnSpPr>
          <p:nvPr/>
        </p:nvCxnSpPr>
        <p:spPr bwMode="auto">
          <a:xfrm>
            <a:off x="7494501" y="4725144"/>
            <a:ext cx="216024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1" name="直線コネクタ 100"/>
          <p:cNvCxnSpPr>
            <a:stCxn id="88" idx="5"/>
            <a:endCxn id="92" idx="1"/>
          </p:cNvCxnSpPr>
          <p:nvPr/>
        </p:nvCxnSpPr>
        <p:spPr bwMode="auto">
          <a:xfrm>
            <a:off x="7596336" y="4682963"/>
            <a:ext cx="588418" cy="44440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2" name="直線コネクタ 101"/>
          <p:cNvCxnSpPr>
            <a:stCxn id="92" idx="5"/>
            <a:endCxn id="97" idx="0"/>
          </p:cNvCxnSpPr>
          <p:nvPr/>
        </p:nvCxnSpPr>
        <p:spPr bwMode="auto">
          <a:xfrm>
            <a:off x="8388424" y="5331035"/>
            <a:ext cx="258205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3" name="直線コネクタ 102"/>
          <p:cNvCxnSpPr>
            <a:stCxn id="92" idx="0"/>
            <a:endCxn id="98" idx="4"/>
          </p:cNvCxnSpPr>
          <p:nvPr/>
        </p:nvCxnSpPr>
        <p:spPr bwMode="auto">
          <a:xfrm flipV="1">
            <a:off x="8286589" y="4754971"/>
            <a:ext cx="101835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4" name="直線コネクタ 103"/>
          <p:cNvCxnSpPr>
            <a:stCxn id="91" idx="4"/>
            <a:endCxn id="96" idx="0"/>
          </p:cNvCxnSpPr>
          <p:nvPr/>
        </p:nvCxnSpPr>
        <p:spPr bwMode="auto">
          <a:xfrm flipH="1">
            <a:off x="7524328" y="5373216"/>
            <a:ext cx="186197" cy="74990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5" name="直線コネクタ 104"/>
          <p:cNvCxnSpPr>
            <a:stCxn id="92" idx="3"/>
            <a:endCxn id="99" idx="0"/>
          </p:cNvCxnSpPr>
          <p:nvPr/>
        </p:nvCxnSpPr>
        <p:spPr bwMode="auto">
          <a:xfrm flipH="1">
            <a:off x="8028384" y="5331035"/>
            <a:ext cx="156370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6" name="直線コネクタ 105"/>
          <p:cNvCxnSpPr>
            <a:stCxn id="97" idx="2"/>
            <a:endCxn id="99" idx="6"/>
          </p:cNvCxnSpPr>
          <p:nvPr/>
        </p:nvCxnSpPr>
        <p:spPr bwMode="auto">
          <a:xfrm flipH="1" flipV="1">
            <a:off x="8172400" y="5835091"/>
            <a:ext cx="330213" cy="4218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7" name="直線コネクタ 106"/>
          <p:cNvCxnSpPr>
            <a:stCxn id="89" idx="3"/>
            <a:endCxn id="90" idx="7"/>
          </p:cNvCxnSpPr>
          <p:nvPr/>
        </p:nvCxnSpPr>
        <p:spPr bwMode="auto">
          <a:xfrm flipH="1">
            <a:off x="6330019" y="5331035"/>
            <a:ext cx="270559" cy="25820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8" name="直線コネクタ 107"/>
          <p:cNvCxnSpPr>
            <a:stCxn id="89" idx="5"/>
            <a:endCxn id="93" idx="1"/>
          </p:cNvCxnSpPr>
          <p:nvPr/>
        </p:nvCxnSpPr>
        <p:spPr bwMode="auto">
          <a:xfrm>
            <a:off x="6804248" y="5331035"/>
            <a:ext cx="330213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9" name="直線コネクタ 108"/>
          <p:cNvCxnSpPr>
            <a:stCxn id="90" idx="0"/>
            <a:endCxn id="95" idx="3"/>
          </p:cNvCxnSpPr>
          <p:nvPr/>
        </p:nvCxnSpPr>
        <p:spPr bwMode="auto">
          <a:xfrm flipV="1">
            <a:off x="6228184" y="4712790"/>
            <a:ext cx="402221" cy="83426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0" name="直線コネクタ 109"/>
          <p:cNvCxnSpPr>
            <a:stCxn id="90" idx="5"/>
            <a:endCxn id="94" idx="2"/>
          </p:cNvCxnSpPr>
          <p:nvPr/>
        </p:nvCxnSpPr>
        <p:spPr bwMode="auto">
          <a:xfrm>
            <a:off x="6330019" y="5792910"/>
            <a:ext cx="546237" cy="25820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1" name="直線コネクタ 110"/>
          <p:cNvCxnSpPr>
            <a:stCxn id="88" idx="2"/>
            <a:endCxn id="95" idx="6"/>
          </p:cNvCxnSpPr>
          <p:nvPr/>
        </p:nvCxnSpPr>
        <p:spPr bwMode="auto">
          <a:xfrm flipH="1">
            <a:off x="6876256" y="4581128"/>
            <a:ext cx="474229" cy="2982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2" name="直線コネクタ 111"/>
          <p:cNvCxnSpPr>
            <a:stCxn id="95" idx="4"/>
            <a:endCxn id="89" idx="0"/>
          </p:cNvCxnSpPr>
          <p:nvPr/>
        </p:nvCxnSpPr>
        <p:spPr bwMode="auto">
          <a:xfrm flipH="1">
            <a:off x="6702413" y="4754971"/>
            <a:ext cx="29827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3" name="直線コネクタ 112"/>
          <p:cNvCxnSpPr>
            <a:stCxn id="94" idx="5"/>
            <a:endCxn id="96" idx="2"/>
          </p:cNvCxnSpPr>
          <p:nvPr/>
        </p:nvCxnSpPr>
        <p:spPr bwMode="auto">
          <a:xfrm>
            <a:off x="7122107" y="6152950"/>
            <a:ext cx="258205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4" name="直線コネクタ 113"/>
          <p:cNvCxnSpPr>
            <a:stCxn id="94" idx="0"/>
            <a:endCxn id="89" idx="4"/>
          </p:cNvCxnSpPr>
          <p:nvPr/>
        </p:nvCxnSpPr>
        <p:spPr bwMode="auto">
          <a:xfrm flipH="1" flipV="1">
            <a:off x="6702413" y="5373216"/>
            <a:ext cx="317859" cy="53388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5" name="直線コネクタ 114"/>
          <p:cNvCxnSpPr>
            <a:stCxn id="99" idx="2"/>
            <a:endCxn id="93" idx="5"/>
          </p:cNvCxnSpPr>
          <p:nvPr/>
        </p:nvCxnSpPr>
        <p:spPr bwMode="auto">
          <a:xfrm flipH="1" flipV="1">
            <a:off x="7338131" y="5648894"/>
            <a:ext cx="54623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6" name="直線コネクタ 115"/>
          <p:cNvCxnSpPr>
            <a:stCxn id="88" idx="6"/>
            <a:endCxn id="98" idx="2"/>
          </p:cNvCxnSpPr>
          <p:nvPr/>
        </p:nvCxnSpPr>
        <p:spPr bwMode="auto">
          <a:xfrm>
            <a:off x="7638517" y="4581128"/>
            <a:ext cx="605891" cy="2982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7" name="直線コネクタ 116"/>
          <p:cNvCxnSpPr>
            <a:stCxn id="88" idx="3"/>
            <a:endCxn id="93" idx="0"/>
          </p:cNvCxnSpPr>
          <p:nvPr/>
        </p:nvCxnSpPr>
        <p:spPr bwMode="auto">
          <a:xfrm flipH="1">
            <a:off x="7236296" y="4682963"/>
            <a:ext cx="156370" cy="72008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8" name="直線コネクタ 117"/>
          <p:cNvCxnSpPr>
            <a:stCxn id="94" idx="7"/>
            <a:endCxn id="93" idx="4"/>
          </p:cNvCxnSpPr>
          <p:nvPr/>
        </p:nvCxnSpPr>
        <p:spPr bwMode="auto">
          <a:xfrm flipV="1">
            <a:off x="7122107" y="5691075"/>
            <a:ext cx="114189" cy="25820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Observation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640960" cy="93610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An iteration takes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O(d(u)+d(v)) </a:t>
            </a:r>
            <a:r>
              <a:rPr lang="en-US" altLang="ja-JP" sz="2400" dirty="0" smtClean="0">
                <a:solidFill>
                  <a:srgbClr val="000000"/>
                </a:solidFill>
              </a:rPr>
              <a:t>time, in detail  (where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e=(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u,v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)</a:t>
            </a:r>
            <a:r>
              <a:rPr lang="en-US" altLang="ja-JP" sz="2400" dirty="0" smtClean="0">
                <a:solidFill>
                  <a:srgbClr val="000000"/>
                </a:solidFill>
              </a:rPr>
              <a:t>)</a:t>
            </a:r>
          </a:p>
          <a:p>
            <a:pPr lvl="0"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/>
              <a:t>#edges </a:t>
            </a:r>
            <a:r>
              <a:rPr lang="en-US" altLang="ja-JP" sz="2400" dirty="0" smtClean="0"/>
              <a:t>in the input graph of children is </a:t>
            </a:r>
          </a:p>
          <a:p>
            <a:pPr algn="l" eaLnBrk="1" hangingPunct="1">
              <a:defRPr/>
            </a:pPr>
            <a:r>
              <a:rPr lang="en-US" altLang="ja-JP" sz="2400" dirty="0" smtClean="0"/>
              <a:t>  at least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|E|</a:t>
            </a:r>
            <a:r>
              <a:rPr lang="en-US" altLang="ja-JP" sz="2400" dirty="0" smtClean="0">
                <a:solidFill>
                  <a:srgbClr val="0000FF"/>
                </a:solidFill>
              </a:rPr>
              <a:t>-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1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 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|E| - d(u) - d(v)</a:t>
            </a:r>
            <a:r>
              <a:rPr lang="en-US" altLang="ja-JP" sz="2400" dirty="0" smtClean="0"/>
              <a:t>, respectively</a:t>
            </a:r>
          </a:p>
          <a:p>
            <a:pPr lvl="0"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Hereafter, for the sake of clear analysis,  we estimate the</a:t>
            </a:r>
          </a:p>
          <a:p>
            <a:pPr lvl="0"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  computation time of an iteration by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 ( |E| +1 ) = O(|E|) </a:t>
            </a:r>
          </a:p>
          <a:p>
            <a:pPr lvl="0"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lvl="0"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45" name="円/楕円 44"/>
          <p:cNvSpPr/>
          <p:nvPr/>
        </p:nvSpPr>
        <p:spPr bwMode="auto">
          <a:xfrm>
            <a:off x="7494501" y="4509120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u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9" name="円/楕円 48"/>
          <p:cNvSpPr/>
          <p:nvPr/>
        </p:nvSpPr>
        <p:spPr bwMode="auto">
          <a:xfrm>
            <a:off x="6702413" y="515719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0" name="円/楕円 49"/>
          <p:cNvSpPr/>
          <p:nvPr/>
        </p:nvSpPr>
        <p:spPr bwMode="auto">
          <a:xfrm>
            <a:off x="6228184" y="5619067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1" name="円/楕円 50"/>
          <p:cNvSpPr/>
          <p:nvPr/>
        </p:nvSpPr>
        <p:spPr bwMode="auto">
          <a:xfrm>
            <a:off x="7710525" y="515719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2" name="円/楕円 51"/>
          <p:cNvSpPr/>
          <p:nvPr/>
        </p:nvSpPr>
        <p:spPr bwMode="auto">
          <a:xfrm>
            <a:off x="8286589" y="5157192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v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3" name="円/楕円 52"/>
          <p:cNvSpPr/>
          <p:nvPr/>
        </p:nvSpPr>
        <p:spPr bwMode="auto">
          <a:xfrm>
            <a:off x="7236296" y="5475051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4" name="円/楕円 53"/>
          <p:cNvSpPr/>
          <p:nvPr/>
        </p:nvSpPr>
        <p:spPr bwMode="auto">
          <a:xfrm>
            <a:off x="7020272" y="5979107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6" name="円/楕円 55"/>
          <p:cNvSpPr/>
          <p:nvPr/>
        </p:nvSpPr>
        <p:spPr bwMode="auto">
          <a:xfrm>
            <a:off x="6732240" y="4538947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7" name="円/楕円 56"/>
          <p:cNvSpPr/>
          <p:nvPr/>
        </p:nvSpPr>
        <p:spPr bwMode="auto">
          <a:xfrm>
            <a:off x="7524328" y="6195131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9" name="円/楕円 58"/>
          <p:cNvSpPr/>
          <p:nvPr/>
        </p:nvSpPr>
        <p:spPr bwMode="auto">
          <a:xfrm>
            <a:off x="8646629" y="580526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0" name="円/楕円 59"/>
          <p:cNvSpPr/>
          <p:nvPr/>
        </p:nvSpPr>
        <p:spPr bwMode="auto">
          <a:xfrm>
            <a:off x="8388424" y="4538947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2" name="円/楕円 61"/>
          <p:cNvSpPr/>
          <p:nvPr/>
        </p:nvSpPr>
        <p:spPr bwMode="auto">
          <a:xfrm>
            <a:off x="8028384" y="5763083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63" name="直線コネクタ 62"/>
          <p:cNvCxnSpPr>
            <a:stCxn id="45" idx="4"/>
            <a:endCxn id="51" idx="0"/>
          </p:cNvCxnSpPr>
          <p:nvPr/>
        </p:nvCxnSpPr>
        <p:spPr bwMode="auto">
          <a:xfrm>
            <a:off x="7638517" y="4797152"/>
            <a:ext cx="216024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5" name="直線コネクタ 64"/>
          <p:cNvCxnSpPr>
            <a:stCxn id="45" idx="5"/>
            <a:endCxn id="52" idx="1"/>
          </p:cNvCxnSpPr>
          <p:nvPr/>
        </p:nvCxnSpPr>
        <p:spPr bwMode="auto">
          <a:xfrm>
            <a:off x="7740352" y="4754971"/>
            <a:ext cx="588418" cy="44440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6" name="直線コネクタ 65"/>
          <p:cNvCxnSpPr>
            <a:stCxn id="52" idx="5"/>
            <a:endCxn id="59" idx="0"/>
          </p:cNvCxnSpPr>
          <p:nvPr/>
        </p:nvCxnSpPr>
        <p:spPr bwMode="auto">
          <a:xfrm>
            <a:off x="8532440" y="5403043"/>
            <a:ext cx="258205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8" name="直線コネクタ 67"/>
          <p:cNvCxnSpPr>
            <a:stCxn id="52" idx="0"/>
            <a:endCxn id="60" idx="4"/>
          </p:cNvCxnSpPr>
          <p:nvPr/>
        </p:nvCxnSpPr>
        <p:spPr bwMode="auto">
          <a:xfrm flipV="1">
            <a:off x="8430605" y="4826979"/>
            <a:ext cx="101835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9" name="直線コネクタ 68"/>
          <p:cNvCxnSpPr>
            <a:stCxn id="51" idx="4"/>
            <a:endCxn id="57" idx="0"/>
          </p:cNvCxnSpPr>
          <p:nvPr/>
        </p:nvCxnSpPr>
        <p:spPr bwMode="auto">
          <a:xfrm flipH="1">
            <a:off x="7668344" y="5445224"/>
            <a:ext cx="186197" cy="74990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1" name="直線コネクタ 70"/>
          <p:cNvCxnSpPr>
            <a:stCxn id="52" idx="3"/>
            <a:endCxn id="62" idx="0"/>
          </p:cNvCxnSpPr>
          <p:nvPr/>
        </p:nvCxnSpPr>
        <p:spPr bwMode="auto">
          <a:xfrm flipH="1">
            <a:off x="8172400" y="5403043"/>
            <a:ext cx="156370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2" name="直線コネクタ 71"/>
          <p:cNvCxnSpPr>
            <a:stCxn id="59" idx="2"/>
            <a:endCxn id="62" idx="6"/>
          </p:cNvCxnSpPr>
          <p:nvPr/>
        </p:nvCxnSpPr>
        <p:spPr bwMode="auto">
          <a:xfrm flipH="1" flipV="1">
            <a:off x="8316416" y="5907099"/>
            <a:ext cx="330213" cy="4218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4" name="直線コネクタ 73"/>
          <p:cNvCxnSpPr>
            <a:stCxn id="49" idx="3"/>
            <a:endCxn id="50" idx="7"/>
          </p:cNvCxnSpPr>
          <p:nvPr/>
        </p:nvCxnSpPr>
        <p:spPr bwMode="auto">
          <a:xfrm flipH="1">
            <a:off x="6474035" y="5403043"/>
            <a:ext cx="270559" cy="25820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5" name="直線コネクタ 74"/>
          <p:cNvCxnSpPr>
            <a:stCxn id="49" idx="5"/>
            <a:endCxn id="53" idx="1"/>
          </p:cNvCxnSpPr>
          <p:nvPr/>
        </p:nvCxnSpPr>
        <p:spPr bwMode="auto">
          <a:xfrm>
            <a:off x="6948264" y="5403043"/>
            <a:ext cx="330213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6" name="直線コネクタ 75"/>
          <p:cNvCxnSpPr>
            <a:stCxn id="50" idx="0"/>
            <a:endCxn id="56" idx="3"/>
          </p:cNvCxnSpPr>
          <p:nvPr/>
        </p:nvCxnSpPr>
        <p:spPr bwMode="auto">
          <a:xfrm flipV="1">
            <a:off x="6372200" y="4784798"/>
            <a:ext cx="402221" cy="83426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8" name="直線コネクタ 77"/>
          <p:cNvCxnSpPr>
            <a:stCxn id="50" idx="5"/>
            <a:endCxn id="54" idx="2"/>
          </p:cNvCxnSpPr>
          <p:nvPr/>
        </p:nvCxnSpPr>
        <p:spPr bwMode="auto">
          <a:xfrm>
            <a:off x="6474035" y="5864918"/>
            <a:ext cx="546237" cy="25820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9" name="直線コネクタ 78"/>
          <p:cNvCxnSpPr>
            <a:stCxn id="45" idx="2"/>
            <a:endCxn id="56" idx="6"/>
          </p:cNvCxnSpPr>
          <p:nvPr/>
        </p:nvCxnSpPr>
        <p:spPr bwMode="auto">
          <a:xfrm flipH="1">
            <a:off x="7020272" y="4653136"/>
            <a:ext cx="474229" cy="2982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1" name="直線コネクタ 80"/>
          <p:cNvCxnSpPr>
            <a:stCxn id="56" idx="4"/>
            <a:endCxn id="49" idx="0"/>
          </p:cNvCxnSpPr>
          <p:nvPr/>
        </p:nvCxnSpPr>
        <p:spPr bwMode="auto">
          <a:xfrm flipH="1">
            <a:off x="6846429" y="4826979"/>
            <a:ext cx="29827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2" name="直線コネクタ 81"/>
          <p:cNvCxnSpPr>
            <a:stCxn id="54" idx="5"/>
            <a:endCxn id="57" idx="2"/>
          </p:cNvCxnSpPr>
          <p:nvPr/>
        </p:nvCxnSpPr>
        <p:spPr bwMode="auto">
          <a:xfrm>
            <a:off x="7266123" y="6224958"/>
            <a:ext cx="258205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4" name="直線コネクタ 83"/>
          <p:cNvCxnSpPr>
            <a:stCxn id="54" idx="0"/>
            <a:endCxn id="49" idx="4"/>
          </p:cNvCxnSpPr>
          <p:nvPr/>
        </p:nvCxnSpPr>
        <p:spPr bwMode="auto">
          <a:xfrm flipH="1" flipV="1">
            <a:off x="6846429" y="5445224"/>
            <a:ext cx="317859" cy="53388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5" name="直線コネクタ 84"/>
          <p:cNvCxnSpPr>
            <a:stCxn id="62" idx="2"/>
            <a:endCxn id="53" idx="5"/>
          </p:cNvCxnSpPr>
          <p:nvPr/>
        </p:nvCxnSpPr>
        <p:spPr bwMode="auto">
          <a:xfrm flipH="1" flipV="1">
            <a:off x="7482147" y="5720902"/>
            <a:ext cx="54623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6" name="直線コネクタ 85"/>
          <p:cNvCxnSpPr>
            <a:stCxn id="45" idx="6"/>
            <a:endCxn id="60" idx="2"/>
          </p:cNvCxnSpPr>
          <p:nvPr/>
        </p:nvCxnSpPr>
        <p:spPr bwMode="auto">
          <a:xfrm>
            <a:off x="7782533" y="4653136"/>
            <a:ext cx="605891" cy="2982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7" name="直線コネクタ 86"/>
          <p:cNvCxnSpPr>
            <a:stCxn id="45" idx="3"/>
            <a:endCxn id="53" idx="0"/>
          </p:cNvCxnSpPr>
          <p:nvPr/>
        </p:nvCxnSpPr>
        <p:spPr bwMode="auto">
          <a:xfrm flipH="1">
            <a:off x="7380312" y="4754971"/>
            <a:ext cx="156370" cy="72008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8" name="直線コネクタ 87"/>
          <p:cNvCxnSpPr>
            <a:stCxn id="54" idx="7"/>
            <a:endCxn id="53" idx="4"/>
          </p:cNvCxnSpPr>
          <p:nvPr/>
        </p:nvCxnSpPr>
        <p:spPr bwMode="auto">
          <a:xfrm flipV="1">
            <a:off x="7266123" y="5763083"/>
            <a:ext cx="114189" cy="25820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Other Recursion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24936" cy="280831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For an iteration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</a:t>
            </a:r>
            <a:r>
              <a:rPr lang="en-US" altLang="ja-JP" sz="2400" dirty="0" smtClean="0"/>
              <a:t>, if an edge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e=(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u,v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) </a:t>
            </a:r>
            <a:r>
              <a:rPr lang="en-US" altLang="ja-JP" sz="2400" dirty="0" smtClean="0"/>
              <a:t>satisfies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d(u)+d(v) &lt;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|E| /2</a:t>
            </a:r>
            <a:r>
              <a:rPr lang="en-US" altLang="ja-JP" sz="2400" dirty="0" smtClean="0">
                <a:solidFill>
                  <a:srgbClr val="000000"/>
                </a:solidFill>
              </a:rPr>
              <a:t>,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0000FF"/>
                </a:solidFill>
              </a:rPr>
              <a:t>   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Σ</a:t>
            </a:r>
            <a:r>
              <a:rPr lang="en-US" altLang="ja-JP" sz="2400" b="1" baseline="-25000" dirty="0" err="1" smtClean="0">
                <a:solidFill>
                  <a:srgbClr val="0000FF"/>
                </a:solidFill>
              </a:rPr>
              <a:t>child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 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z of x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T(z)  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≥ 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1.5 T(x) </a:t>
            </a:r>
            <a:r>
              <a:rPr lang="en-US" altLang="ja-JP" sz="2400" dirty="0" smtClean="0">
                <a:solidFill>
                  <a:srgbClr val="0000FF"/>
                </a:solidFill>
              </a:rPr>
              <a:t>-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 O(T*) 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ja-JP" sz="2400" b="1" dirty="0" smtClean="0">
                <a:solidFill>
                  <a:srgbClr val="FF0000"/>
                </a:solidFill>
                <a:sym typeface="Wingdings" pitchFamily="2" charset="2"/>
              </a:rPr>
              <a:t>(2) is satisfied</a:t>
            </a:r>
            <a:endParaRPr lang="en-US" altLang="ja-JP" sz="2400" b="1" dirty="0" smtClean="0">
              <a:solidFill>
                <a:srgbClr val="FF0000"/>
              </a:solidFill>
            </a:endParaRPr>
          </a:p>
          <a:p>
            <a:pPr lvl="0"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Otherwise, there is a vertex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u</a:t>
            </a:r>
            <a:r>
              <a:rPr lang="ja-JP" altLang="en-US" sz="2400" dirty="0" err="1" smtClean="0"/>
              <a:t> </a:t>
            </a:r>
            <a:r>
              <a:rPr lang="en-US" altLang="ja-JP" sz="2400" dirty="0" err="1" smtClean="0"/>
              <a:t>s.t</a:t>
            </a:r>
            <a:r>
              <a:rPr lang="en-US" altLang="ja-JP" sz="2400" dirty="0" smtClean="0"/>
              <a:t>.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d(u) 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≧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|E| /4 </a:t>
            </a:r>
            <a:endParaRPr lang="en-US" altLang="ja-JP" sz="2400" dirty="0" smtClean="0"/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generate recursive calls for all edges incident to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u</a:t>
            </a: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</p:txBody>
      </p:sp>
      <p:sp>
        <p:nvSpPr>
          <p:cNvPr id="45" name="円/楕円 44"/>
          <p:cNvSpPr/>
          <p:nvPr/>
        </p:nvSpPr>
        <p:spPr bwMode="auto">
          <a:xfrm>
            <a:off x="7494501" y="3501008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u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9" name="円/楕円 48"/>
          <p:cNvSpPr/>
          <p:nvPr/>
        </p:nvSpPr>
        <p:spPr bwMode="auto">
          <a:xfrm>
            <a:off x="6702413" y="414908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0" name="円/楕円 49"/>
          <p:cNvSpPr/>
          <p:nvPr/>
        </p:nvSpPr>
        <p:spPr bwMode="auto">
          <a:xfrm>
            <a:off x="6228184" y="4610955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1" name="円/楕円 50"/>
          <p:cNvSpPr/>
          <p:nvPr/>
        </p:nvSpPr>
        <p:spPr bwMode="auto">
          <a:xfrm>
            <a:off x="7710525" y="414908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2" name="円/楕円 51"/>
          <p:cNvSpPr/>
          <p:nvPr/>
        </p:nvSpPr>
        <p:spPr bwMode="auto">
          <a:xfrm>
            <a:off x="8286589" y="4149080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v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3" name="円/楕円 52"/>
          <p:cNvSpPr/>
          <p:nvPr/>
        </p:nvSpPr>
        <p:spPr bwMode="auto">
          <a:xfrm>
            <a:off x="7236296" y="4466939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4" name="円/楕円 53"/>
          <p:cNvSpPr/>
          <p:nvPr/>
        </p:nvSpPr>
        <p:spPr bwMode="auto">
          <a:xfrm>
            <a:off x="7020272" y="4970995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6" name="円/楕円 55"/>
          <p:cNvSpPr/>
          <p:nvPr/>
        </p:nvSpPr>
        <p:spPr bwMode="auto">
          <a:xfrm>
            <a:off x="6732240" y="3530835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7" name="円/楕円 56"/>
          <p:cNvSpPr/>
          <p:nvPr/>
        </p:nvSpPr>
        <p:spPr bwMode="auto">
          <a:xfrm>
            <a:off x="7524328" y="5187019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9" name="円/楕円 58"/>
          <p:cNvSpPr/>
          <p:nvPr/>
        </p:nvSpPr>
        <p:spPr bwMode="auto">
          <a:xfrm>
            <a:off x="8646629" y="479715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0" name="円/楕円 59"/>
          <p:cNvSpPr/>
          <p:nvPr/>
        </p:nvSpPr>
        <p:spPr bwMode="auto">
          <a:xfrm>
            <a:off x="8388424" y="3530835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2" name="円/楕円 61"/>
          <p:cNvSpPr/>
          <p:nvPr/>
        </p:nvSpPr>
        <p:spPr bwMode="auto">
          <a:xfrm>
            <a:off x="8028384" y="4754971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63" name="直線コネクタ 62"/>
          <p:cNvCxnSpPr>
            <a:stCxn id="45" idx="4"/>
            <a:endCxn id="51" idx="0"/>
          </p:cNvCxnSpPr>
          <p:nvPr/>
        </p:nvCxnSpPr>
        <p:spPr bwMode="auto">
          <a:xfrm>
            <a:off x="7638517" y="3789040"/>
            <a:ext cx="216024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5" name="直線コネクタ 64"/>
          <p:cNvCxnSpPr>
            <a:stCxn id="45" idx="5"/>
            <a:endCxn id="52" idx="1"/>
          </p:cNvCxnSpPr>
          <p:nvPr/>
        </p:nvCxnSpPr>
        <p:spPr bwMode="auto">
          <a:xfrm>
            <a:off x="7740352" y="3746859"/>
            <a:ext cx="588418" cy="44440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6" name="直線コネクタ 65"/>
          <p:cNvCxnSpPr>
            <a:stCxn id="52" idx="5"/>
            <a:endCxn id="59" idx="0"/>
          </p:cNvCxnSpPr>
          <p:nvPr/>
        </p:nvCxnSpPr>
        <p:spPr bwMode="auto">
          <a:xfrm>
            <a:off x="8532440" y="4394931"/>
            <a:ext cx="258205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8" name="直線コネクタ 67"/>
          <p:cNvCxnSpPr>
            <a:stCxn id="52" idx="0"/>
            <a:endCxn id="60" idx="4"/>
          </p:cNvCxnSpPr>
          <p:nvPr/>
        </p:nvCxnSpPr>
        <p:spPr bwMode="auto">
          <a:xfrm flipV="1">
            <a:off x="8430605" y="3818867"/>
            <a:ext cx="101835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9" name="直線コネクタ 68"/>
          <p:cNvCxnSpPr>
            <a:stCxn id="51" idx="4"/>
            <a:endCxn id="57" idx="0"/>
          </p:cNvCxnSpPr>
          <p:nvPr/>
        </p:nvCxnSpPr>
        <p:spPr bwMode="auto">
          <a:xfrm flipH="1">
            <a:off x="7668344" y="4437112"/>
            <a:ext cx="186197" cy="74990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1" name="直線コネクタ 70"/>
          <p:cNvCxnSpPr>
            <a:stCxn id="52" idx="3"/>
            <a:endCxn id="62" idx="0"/>
          </p:cNvCxnSpPr>
          <p:nvPr/>
        </p:nvCxnSpPr>
        <p:spPr bwMode="auto">
          <a:xfrm flipH="1">
            <a:off x="8172400" y="4394931"/>
            <a:ext cx="156370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2" name="直線コネクタ 71"/>
          <p:cNvCxnSpPr>
            <a:stCxn id="59" idx="2"/>
            <a:endCxn id="62" idx="6"/>
          </p:cNvCxnSpPr>
          <p:nvPr/>
        </p:nvCxnSpPr>
        <p:spPr bwMode="auto">
          <a:xfrm flipH="1" flipV="1">
            <a:off x="8316416" y="4898987"/>
            <a:ext cx="330213" cy="4218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4" name="直線コネクタ 73"/>
          <p:cNvCxnSpPr>
            <a:stCxn id="49" idx="3"/>
            <a:endCxn id="50" idx="7"/>
          </p:cNvCxnSpPr>
          <p:nvPr/>
        </p:nvCxnSpPr>
        <p:spPr bwMode="auto">
          <a:xfrm flipH="1">
            <a:off x="6474035" y="4394931"/>
            <a:ext cx="270559" cy="25820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5" name="直線コネクタ 74"/>
          <p:cNvCxnSpPr>
            <a:stCxn id="49" idx="5"/>
            <a:endCxn id="53" idx="1"/>
          </p:cNvCxnSpPr>
          <p:nvPr/>
        </p:nvCxnSpPr>
        <p:spPr bwMode="auto">
          <a:xfrm>
            <a:off x="6948264" y="4394931"/>
            <a:ext cx="330213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6" name="直線コネクタ 75"/>
          <p:cNvCxnSpPr>
            <a:stCxn id="50" idx="0"/>
            <a:endCxn id="56" idx="3"/>
          </p:cNvCxnSpPr>
          <p:nvPr/>
        </p:nvCxnSpPr>
        <p:spPr bwMode="auto">
          <a:xfrm flipV="1">
            <a:off x="6372200" y="3776686"/>
            <a:ext cx="402221" cy="83426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8" name="直線コネクタ 77"/>
          <p:cNvCxnSpPr>
            <a:stCxn id="50" idx="5"/>
            <a:endCxn id="54" idx="2"/>
          </p:cNvCxnSpPr>
          <p:nvPr/>
        </p:nvCxnSpPr>
        <p:spPr bwMode="auto">
          <a:xfrm>
            <a:off x="6474035" y="4856806"/>
            <a:ext cx="546237" cy="25820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9" name="直線コネクタ 78"/>
          <p:cNvCxnSpPr>
            <a:stCxn id="45" idx="2"/>
            <a:endCxn id="56" idx="6"/>
          </p:cNvCxnSpPr>
          <p:nvPr/>
        </p:nvCxnSpPr>
        <p:spPr bwMode="auto">
          <a:xfrm flipH="1">
            <a:off x="7020272" y="3645024"/>
            <a:ext cx="474229" cy="2982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1" name="直線コネクタ 80"/>
          <p:cNvCxnSpPr>
            <a:stCxn id="56" idx="4"/>
            <a:endCxn id="49" idx="0"/>
          </p:cNvCxnSpPr>
          <p:nvPr/>
        </p:nvCxnSpPr>
        <p:spPr bwMode="auto">
          <a:xfrm flipH="1">
            <a:off x="6846429" y="3818867"/>
            <a:ext cx="29827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2" name="直線コネクタ 81"/>
          <p:cNvCxnSpPr>
            <a:stCxn id="54" idx="5"/>
            <a:endCxn id="57" idx="2"/>
          </p:cNvCxnSpPr>
          <p:nvPr/>
        </p:nvCxnSpPr>
        <p:spPr bwMode="auto">
          <a:xfrm>
            <a:off x="7266123" y="5216846"/>
            <a:ext cx="258205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4" name="直線コネクタ 83"/>
          <p:cNvCxnSpPr>
            <a:stCxn id="54" idx="0"/>
            <a:endCxn id="49" idx="4"/>
          </p:cNvCxnSpPr>
          <p:nvPr/>
        </p:nvCxnSpPr>
        <p:spPr bwMode="auto">
          <a:xfrm flipH="1" flipV="1">
            <a:off x="6846429" y="4437112"/>
            <a:ext cx="317859" cy="53388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5" name="直線コネクタ 84"/>
          <p:cNvCxnSpPr>
            <a:stCxn id="62" idx="2"/>
            <a:endCxn id="53" idx="5"/>
          </p:cNvCxnSpPr>
          <p:nvPr/>
        </p:nvCxnSpPr>
        <p:spPr bwMode="auto">
          <a:xfrm flipH="1" flipV="1">
            <a:off x="7482147" y="4712790"/>
            <a:ext cx="54623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6" name="直線コネクタ 85"/>
          <p:cNvCxnSpPr>
            <a:stCxn id="45" idx="6"/>
            <a:endCxn id="60" idx="2"/>
          </p:cNvCxnSpPr>
          <p:nvPr/>
        </p:nvCxnSpPr>
        <p:spPr bwMode="auto">
          <a:xfrm>
            <a:off x="7782533" y="3645024"/>
            <a:ext cx="605891" cy="2982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7" name="直線コネクタ 86"/>
          <p:cNvCxnSpPr>
            <a:stCxn id="45" idx="3"/>
            <a:endCxn id="53" idx="0"/>
          </p:cNvCxnSpPr>
          <p:nvPr/>
        </p:nvCxnSpPr>
        <p:spPr bwMode="auto">
          <a:xfrm flipH="1">
            <a:off x="7380312" y="3746859"/>
            <a:ext cx="156370" cy="72008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8" name="直線コネクタ 87"/>
          <p:cNvCxnSpPr>
            <a:stCxn id="54" idx="7"/>
            <a:endCxn id="53" idx="4"/>
          </p:cNvCxnSpPr>
          <p:nvPr/>
        </p:nvCxnSpPr>
        <p:spPr bwMode="auto">
          <a:xfrm flipV="1">
            <a:off x="7266123" y="4754971"/>
            <a:ext cx="114189" cy="25820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395536" y="3717032"/>
            <a:ext cx="5616624" cy="144016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lang="en-US" altLang="ja-JP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.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  <a:r>
              <a:rPr lang="en-US" altLang="ja-JP" dirty="0" smtClean="0"/>
              <a:t>choose </a:t>
            </a:r>
            <a:r>
              <a:rPr lang="en-US" altLang="ja-JP" b="1" dirty="0">
                <a:solidFill>
                  <a:srgbClr val="0000FF"/>
                </a:solidFill>
              </a:rPr>
              <a:t>u</a:t>
            </a:r>
            <a:r>
              <a:rPr lang="en-US" altLang="ja-JP" dirty="0" smtClean="0"/>
              <a:t> </a:t>
            </a:r>
            <a:r>
              <a:rPr lang="en-US" altLang="ja-JP" dirty="0" err="1"/>
              <a:t>s.t</a:t>
            </a:r>
            <a:r>
              <a:rPr lang="en-US" altLang="ja-JP" dirty="0" smtClean="0"/>
              <a:t>. </a:t>
            </a:r>
            <a:r>
              <a:rPr lang="en-US" altLang="ja-JP" b="1" dirty="0" smtClean="0">
                <a:solidFill>
                  <a:srgbClr val="0000FF"/>
                </a:solidFill>
              </a:rPr>
              <a:t>d(u) </a:t>
            </a:r>
            <a:r>
              <a:rPr lang="ja-JP" altLang="en-US" b="1" dirty="0" smtClean="0">
                <a:solidFill>
                  <a:srgbClr val="0000FF"/>
                </a:solidFill>
              </a:rPr>
              <a:t>≧ </a:t>
            </a:r>
            <a:r>
              <a:rPr lang="en-US" altLang="ja-JP" b="1" dirty="0" smtClean="0">
                <a:solidFill>
                  <a:srgbClr val="0000FF"/>
                </a:solidFill>
              </a:rPr>
              <a:t>|E| /4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  <a:endParaRPr lang="en-US" altLang="ja-JP" b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B.</a:t>
            </a: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ja-JP" b="1" kern="0" dirty="0">
                <a:latin typeface="+mn-lt"/>
                <a:ea typeface="+mn-ea"/>
              </a:rPr>
              <a:t>f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  <a:r>
              <a:rPr kumimoji="1" lang="en-US" altLang="ja-JP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each</a:t>
            </a:r>
            <a:r>
              <a:rPr lang="ja-JP" altLang="en-US" b="0" kern="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e=(</a:t>
            </a:r>
            <a:r>
              <a:rPr kumimoji="1" lang="en-US" altLang="ja-JP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u,v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iter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1" lang="en-US" altLang="ja-JP" sz="24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(e)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lvl="0">
              <a:spcBef>
                <a:spcPct val="20000"/>
              </a:spcBef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</a:t>
            </a:r>
            <a:r>
              <a:rPr lang="ja-JP" altLang="en-US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b="1" kern="0" dirty="0" smtClean="0">
                <a:solidFill>
                  <a:schemeClr val="tx1"/>
                </a:solidFill>
              </a:rPr>
              <a:t>call</a:t>
            </a:r>
            <a:r>
              <a:rPr lang="en-US" altLang="ja-JP" b="0" kern="0" dirty="0" smtClean="0">
                <a:solidFill>
                  <a:schemeClr val="tx1"/>
                </a:solidFill>
              </a:rPr>
              <a:t> </a:t>
            </a:r>
            <a:r>
              <a:rPr lang="en-US" altLang="ja-JP" b="1" kern="0" dirty="0" err="1" smtClean="0">
                <a:solidFill>
                  <a:srgbClr val="006600"/>
                </a:solidFill>
              </a:rPr>
              <a:t>iter</a:t>
            </a:r>
            <a:r>
              <a:rPr lang="en-US" altLang="ja-JP" kern="0" dirty="0" smtClean="0"/>
              <a:t> </a:t>
            </a:r>
            <a:r>
              <a:rPr lang="en-US" altLang="ja-JP" kern="0" dirty="0"/>
              <a:t>(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G-u</a:t>
            </a:r>
            <a:r>
              <a:rPr lang="en-US" altLang="ja-JP" kern="0" dirty="0" smtClean="0"/>
              <a:t>,</a:t>
            </a:r>
            <a:r>
              <a:rPr lang="ja-JP" altLang="en-US" kern="0" dirty="0" smtClean="0"/>
              <a:t>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M</a:t>
            </a:r>
            <a:r>
              <a:rPr lang="en-US" altLang="ja-JP" kern="0" dirty="0" smtClean="0"/>
              <a:t>)</a:t>
            </a:r>
          </a:p>
          <a:p>
            <a:pPr lvl="0">
              <a:spcBef>
                <a:spcPct val="20000"/>
              </a:spcBef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539552" y="5589240"/>
            <a:ext cx="6264696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dirty="0" smtClean="0"/>
              <a:t>In this case, </a:t>
            </a:r>
            <a:r>
              <a:rPr lang="en-US" altLang="ja-JP" b="1" dirty="0" smtClean="0">
                <a:solidFill>
                  <a:srgbClr val="0000FF"/>
                </a:solidFill>
              </a:rPr>
              <a:t>|E| /4</a:t>
            </a:r>
            <a:r>
              <a:rPr lang="en-US" altLang="ja-JP" dirty="0" smtClean="0"/>
              <a:t> recursive calls are generated,</a:t>
            </a:r>
          </a:p>
          <a:p>
            <a:pPr>
              <a:defRPr/>
            </a:pPr>
            <a:r>
              <a:rPr lang="en-US" altLang="ja-JP" dirty="0" smtClean="0"/>
              <a:t>  </a:t>
            </a:r>
            <a:r>
              <a:rPr lang="en-US" altLang="ja-JP" dirty="0" smtClean="0">
                <a:sym typeface="Wingdings" pitchFamily="2" charset="2"/>
              </a:rPr>
              <a:t></a:t>
            </a:r>
            <a:r>
              <a:rPr lang="en-US" altLang="ja-JP" dirty="0" smtClean="0"/>
              <a:t> </a:t>
            </a:r>
            <a:r>
              <a:rPr lang="en-US" altLang="ja-JP" b="1" dirty="0" smtClean="0"/>
              <a:t>#children</a:t>
            </a:r>
            <a:r>
              <a:rPr lang="en-US" altLang="ja-JP" dirty="0" smtClean="0"/>
              <a:t> is at least </a:t>
            </a:r>
            <a:r>
              <a:rPr lang="en-US" altLang="ja-JP" b="1" dirty="0" smtClean="0">
                <a:solidFill>
                  <a:srgbClr val="0000FF"/>
                </a:solidFill>
              </a:rPr>
              <a:t>|E| /4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ja-JP" b="1" dirty="0" smtClean="0">
                <a:solidFill>
                  <a:srgbClr val="FF0000"/>
                </a:solidFill>
                <a:sym typeface="Wingdings" pitchFamily="2" charset="2"/>
              </a:rPr>
              <a:t>(3) is satisfied</a:t>
            </a:r>
            <a:endParaRPr lang="en-US" altLang="ja-JP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Overall Algorithm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5" name="円/楕円 44"/>
          <p:cNvSpPr/>
          <p:nvPr/>
        </p:nvSpPr>
        <p:spPr bwMode="auto">
          <a:xfrm>
            <a:off x="7494501" y="4695317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u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9" name="円/楕円 48"/>
          <p:cNvSpPr/>
          <p:nvPr/>
        </p:nvSpPr>
        <p:spPr bwMode="auto">
          <a:xfrm>
            <a:off x="6702413" y="5343389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0" name="円/楕円 49"/>
          <p:cNvSpPr/>
          <p:nvPr/>
        </p:nvSpPr>
        <p:spPr bwMode="auto">
          <a:xfrm>
            <a:off x="6228184" y="580526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1" name="円/楕円 50"/>
          <p:cNvSpPr/>
          <p:nvPr/>
        </p:nvSpPr>
        <p:spPr bwMode="auto">
          <a:xfrm>
            <a:off x="7710525" y="5343389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2" name="円/楕円 51"/>
          <p:cNvSpPr/>
          <p:nvPr/>
        </p:nvSpPr>
        <p:spPr bwMode="auto">
          <a:xfrm>
            <a:off x="8286589" y="5343389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v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3" name="円/楕円 52"/>
          <p:cNvSpPr/>
          <p:nvPr/>
        </p:nvSpPr>
        <p:spPr bwMode="auto">
          <a:xfrm>
            <a:off x="7236296" y="5661248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4" name="円/楕円 53"/>
          <p:cNvSpPr/>
          <p:nvPr/>
        </p:nvSpPr>
        <p:spPr bwMode="auto">
          <a:xfrm>
            <a:off x="7020272" y="616530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6" name="円/楕円 55"/>
          <p:cNvSpPr/>
          <p:nvPr/>
        </p:nvSpPr>
        <p:spPr bwMode="auto">
          <a:xfrm>
            <a:off x="6732240" y="472514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7" name="円/楕円 56"/>
          <p:cNvSpPr/>
          <p:nvPr/>
        </p:nvSpPr>
        <p:spPr bwMode="auto">
          <a:xfrm>
            <a:off x="7524328" y="6381328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9" name="円/楕円 58"/>
          <p:cNvSpPr/>
          <p:nvPr/>
        </p:nvSpPr>
        <p:spPr bwMode="auto">
          <a:xfrm>
            <a:off x="8646629" y="5991461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0" name="円/楕円 59"/>
          <p:cNvSpPr/>
          <p:nvPr/>
        </p:nvSpPr>
        <p:spPr bwMode="auto">
          <a:xfrm>
            <a:off x="8388424" y="472514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2" name="円/楕円 61"/>
          <p:cNvSpPr/>
          <p:nvPr/>
        </p:nvSpPr>
        <p:spPr bwMode="auto">
          <a:xfrm>
            <a:off x="8028384" y="594928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63" name="直線コネクタ 62"/>
          <p:cNvCxnSpPr>
            <a:stCxn id="45" idx="4"/>
            <a:endCxn id="51" idx="0"/>
          </p:cNvCxnSpPr>
          <p:nvPr/>
        </p:nvCxnSpPr>
        <p:spPr bwMode="auto">
          <a:xfrm>
            <a:off x="7638517" y="4983349"/>
            <a:ext cx="216024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5" name="直線コネクタ 64"/>
          <p:cNvCxnSpPr>
            <a:stCxn id="45" idx="5"/>
            <a:endCxn id="52" idx="1"/>
          </p:cNvCxnSpPr>
          <p:nvPr/>
        </p:nvCxnSpPr>
        <p:spPr bwMode="auto">
          <a:xfrm>
            <a:off x="7740352" y="4941168"/>
            <a:ext cx="588418" cy="44440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6" name="直線コネクタ 65"/>
          <p:cNvCxnSpPr>
            <a:stCxn id="52" idx="5"/>
            <a:endCxn id="59" idx="0"/>
          </p:cNvCxnSpPr>
          <p:nvPr/>
        </p:nvCxnSpPr>
        <p:spPr bwMode="auto">
          <a:xfrm>
            <a:off x="8532440" y="5589240"/>
            <a:ext cx="258205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8" name="直線コネクタ 67"/>
          <p:cNvCxnSpPr>
            <a:stCxn id="52" idx="0"/>
            <a:endCxn id="60" idx="4"/>
          </p:cNvCxnSpPr>
          <p:nvPr/>
        </p:nvCxnSpPr>
        <p:spPr bwMode="auto">
          <a:xfrm flipV="1">
            <a:off x="8430605" y="5013176"/>
            <a:ext cx="101835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9" name="直線コネクタ 68"/>
          <p:cNvCxnSpPr>
            <a:stCxn id="51" idx="4"/>
            <a:endCxn id="57" idx="0"/>
          </p:cNvCxnSpPr>
          <p:nvPr/>
        </p:nvCxnSpPr>
        <p:spPr bwMode="auto">
          <a:xfrm flipH="1">
            <a:off x="7668344" y="5631421"/>
            <a:ext cx="186197" cy="74990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1" name="直線コネクタ 70"/>
          <p:cNvCxnSpPr>
            <a:stCxn id="52" idx="3"/>
            <a:endCxn id="62" idx="0"/>
          </p:cNvCxnSpPr>
          <p:nvPr/>
        </p:nvCxnSpPr>
        <p:spPr bwMode="auto">
          <a:xfrm flipH="1">
            <a:off x="8172400" y="5589240"/>
            <a:ext cx="156370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2" name="直線コネクタ 71"/>
          <p:cNvCxnSpPr>
            <a:stCxn id="59" idx="2"/>
            <a:endCxn id="62" idx="6"/>
          </p:cNvCxnSpPr>
          <p:nvPr/>
        </p:nvCxnSpPr>
        <p:spPr bwMode="auto">
          <a:xfrm flipH="1" flipV="1">
            <a:off x="8316416" y="6093296"/>
            <a:ext cx="330213" cy="4218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4" name="直線コネクタ 73"/>
          <p:cNvCxnSpPr>
            <a:stCxn id="49" idx="3"/>
            <a:endCxn id="50" idx="7"/>
          </p:cNvCxnSpPr>
          <p:nvPr/>
        </p:nvCxnSpPr>
        <p:spPr bwMode="auto">
          <a:xfrm flipH="1">
            <a:off x="6474035" y="5589240"/>
            <a:ext cx="270559" cy="25820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5" name="直線コネクタ 74"/>
          <p:cNvCxnSpPr>
            <a:stCxn id="49" idx="5"/>
            <a:endCxn id="53" idx="1"/>
          </p:cNvCxnSpPr>
          <p:nvPr/>
        </p:nvCxnSpPr>
        <p:spPr bwMode="auto">
          <a:xfrm>
            <a:off x="6948264" y="5589240"/>
            <a:ext cx="330213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6" name="直線コネクタ 75"/>
          <p:cNvCxnSpPr>
            <a:stCxn id="50" idx="0"/>
            <a:endCxn id="56" idx="3"/>
          </p:cNvCxnSpPr>
          <p:nvPr/>
        </p:nvCxnSpPr>
        <p:spPr bwMode="auto">
          <a:xfrm flipV="1">
            <a:off x="6372200" y="4970995"/>
            <a:ext cx="402221" cy="83426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8" name="直線コネクタ 77"/>
          <p:cNvCxnSpPr>
            <a:stCxn id="50" idx="5"/>
            <a:endCxn id="54" idx="2"/>
          </p:cNvCxnSpPr>
          <p:nvPr/>
        </p:nvCxnSpPr>
        <p:spPr bwMode="auto">
          <a:xfrm>
            <a:off x="6474035" y="6051115"/>
            <a:ext cx="546237" cy="25820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9" name="直線コネクタ 78"/>
          <p:cNvCxnSpPr>
            <a:stCxn id="45" idx="2"/>
            <a:endCxn id="56" idx="6"/>
          </p:cNvCxnSpPr>
          <p:nvPr/>
        </p:nvCxnSpPr>
        <p:spPr bwMode="auto">
          <a:xfrm flipH="1">
            <a:off x="7020272" y="4839333"/>
            <a:ext cx="474229" cy="2982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1" name="直線コネクタ 80"/>
          <p:cNvCxnSpPr>
            <a:stCxn id="56" idx="4"/>
            <a:endCxn id="49" idx="0"/>
          </p:cNvCxnSpPr>
          <p:nvPr/>
        </p:nvCxnSpPr>
        <p:spPr bwMode="auto">
          <a:xfrm flipH="1">
            <a:off x="6846429" y="5013176"/>
            <a:ext cx="29827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2" name="直線コネクタ 81"/>
          <p:cNvCxnSpPr>
            <a:stCxn id="54" idx="5"/>
            <a:endCxn id="57" idx="2"/>
          </p:cNvCxnSpPr>
          <p:nvPr/>
        </p:nvCxnSpPr>
        <p:spPr bwMode="auto">
          <a:xfrm>
            <a:off x="7266123" y="6411155"/>
            <a:ext cx="258205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4" name="直線コネクタ 83"/>
          <p:cNvCxnSpPr>
            <a:stCxn id="54" idx="0"/>
            <a:endCxn id="49" idx="4"/>
          </p:cNvCxnSpPr>
          <p:nvPr/>
        </p:nvCxnSpPr>
        <p:spPr bwMode="auto">
          <a:xfrm flipH="1" flipV="1">
            <a:off x="6846429" y="5631421"/>
            <a:ext cx="317859" cy="53388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5" name="直線コネクタ 84"/>
          <p:cNvCxnSpPr>
            <a:stCxn id="62" idx="2"/>
            <a:endCxn id="53" idx="5"/>
          </p:cNvCxnSpPr>
          <p:nvPr/>
        </p:nvCxnSpPr>
        <p:spPr bwMode="auto">
          <a:xfrm flipH="1" flipV="1">
            <a:off x="7482147" y="5907099"/>
            <a:ext cx="54623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6" name="直線コネクタ 85"/>
          <p:cNvCxnSpPr>
            <a:stCxn id="45" idx="6"/>
            <a:endCxn id="60" idx="2"/>
          </p:cNvCxnSpPr>
          <p:nvPr/>
        </p:nvCxnSpPr>
        <p:spPr bwMode="auto">
          <a:xfrm>
            <a:off x="7782533" y="4839333"/>
            <a:ext cx="605891" cy="2982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7" name="直線コネクタ 86"/>
          <p:cNvCxnSpPr>
            <a:stCxn id="45" idx="3"/>
            <a:endCxn id="53" idx="0"/>
          </p:cNvCxnSpPr>
          <p:nvPr/>
        </p:nvCxnSpPr>
        <p:spPr bwMode="auto">
          <a:xfrm flipH="1">
            <a:off x="7380312" y="4941168"/>
            <a:ext cx="156370" cy="72008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8" name="直線コネクタ 87"/>
          <p:cNvCxnSpPr>
            <a:stCxn id="54" idx="7"/>
            <a:endCxn id="53" idx="4"/>
          </p:cNvCxnSpPr>
          <p:nvPr/>
        </p:nvCxnSpPr>
        <p:spPr bwMode="auto">
          <a:xfrm flipV="1">
            <a:off x="7266123" y="5949280"/>
            <a:ext cx="114189" cy="25820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323528" y="1196752"/>
            <a:ext cx="5976664" cy="453650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b="1" dirty="0" smtClean="0">
                <a:solidFill>
                  <a:srgbClr val="006600"/>
                </a:solidFill>
              </a:rPr>
              <a:t> </a:t>
            </a:r>
            <a:r>
              <a:rPr lang="en-US" altLang="ja-JP" kern="0" dirty="0" smtClean="0"/>
              <a:t>(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G=(V,E), M</a:t>
            </a:r>
            <a:r>
              <a:rPr lang="en-US" altLang="ja-JP" kern="0" dirty="0" smtClean="0"/>
              <a:t>)</a:t>
            </a: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=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φ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</a:t>
            </a:r>
          </a:p>
          <a:p>
            <a:pPr lvl="0">
              <a:spcBef>
                <a:spcPct val="20000"/>
              </a:spcBef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 edge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e = (</a:t>
            </a:r>
            <a:r>
              <a:rPr lang="en-US" altLang="ja-JP" b="1" kern="0" dirty="0" err="1" smtClean="0">
                <a:solidFill>
                  <a:srgbClr val="0000FF"/>
                </a:solidFill>
              </a:rPr>
              <a:t>u,v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) </a:t>
            </a:r>
            <a:r>
              <a:rPr kumimoji="1" lang="en-US" altLang="ja-JP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s.t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d(u</a:t>
            </a:r>
            <a:r>
              <a:rPr lang="en-US" altLang="ja-JP" b="1" dirty="0" smtClean="0">
                <a:solidFill>
                  <a:srgbClr val="0000FF"/>
                </a:solidFill>
              </a:rPr>
              <a:t>)+d(v) &lt;</a:t>
            </a:r>
            <a:r>
              <a:rPr lang="ja-JP" altLang="en-US" b="1" dirty="0" smtClean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|E| </a:t>
            </a:r>
            <a:r>
              <a:rPr lang="en-US" altLang="ja-JP" b="1" dirty="0" smtClean="0">
                <a:solidFill>
                  <a:srgbClr val="0000FF"/>
                </a:solidFill>
              </a:rPr>
              <a:t>/2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   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b="1" dirty="0" smtClean="0">
                <a:solidFill>
                  <a:srgbClr val="006600"/>
                </a:solidFill>
              </a:rPr>
              <a:t> 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G-e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  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b="1" dirty="0" smtClean="0">
                <a:solidFill>
                  <a:srgbClr val="006600"/>
                </a:solidFill>
              </a:rPr>
              <a:t> 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1" lang="en-US" altLang="ja-JP" sz="24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(e)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lvl="0">
              <a:spcBef>
                <a:spcPct val="20000"/>
              </a:spcBef>
              <a:defRPr/>
            </a:pPr>
            <a:r>
              <a:rPr lang="en-US" altLang="ja-JP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altLang="ja-JP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ja-JP" dirty="0" smtClean="0">
                <a:solidFill>
                  <a:srgbClr val="0000FF"/>
                </a:solidFill>
              </a:rPr>
              <a:t>  </a:t>
            </a:r>
            <a:r>
              <a:rPr lang="en-US" altLang="ja-JP" b="1" dirty="0" smtClean="0"/>
              <a:t>else</a:t>
            </a:r>
            <a:r>
              <a:rPr lang="en-US" altLang="ja-JP" dirty="0" smtClean="0"/>
              <a:t> </a:t>
            </a:r>
          </a:p>
          <a:p>
            <a:pPr lvl="0">
              <a:spcBef>
                <a:spcPct val="20000"/>
              </a:spcBef>
              <a:defRPr/>
            </a:pPr>
            <a:r>
              <a:rPr lang="en-US" altLang="ja-JP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altLang="ja-JP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ja-JP" dirty="0" smtClean="0"/>
              <a:t>     choose </a:t>
            </a:r>
            <a:r>
              <a:rPr lang="en-US" altLang="ja-JP" b="1" dirty="0">
                <a:solidFill>
                  <a:srgbClr val="0000FF"/>
                </a:solidFill>
              </a:rPr>
              <a:t>u</a:t>
            </a:r>
            <a:r>
              <a:rPr lang="en-US" altLang="ja-JP" dirty="0"/>
              <a:t> </a:t>
            </a:r>
            <a:r>
              <a:rPr lang="en-US" altLang="ja-JP" dirty="0" err="1"/>
              <a:t>s.t</a:t>
            </a:r>
            <a:r>
              <a:rPr lang="en-US" altLang="ja-JP" dirty="0"/>
              <a:t>. </a:t>
            </a:r>
            <a:r>
              <a:rPr lang="en-US" altLang="ja-JP" b="1" dirty="0">
                <a:solidFill>
                  <a:srgbClr val="0000FF"/>
                </a:solidFill>
              </a:rPr>
              <a:t>d(u) </a:t>
            </a:r>
            <a:r>
              <a:rPr lang="ja-JP" altLang="en-US" b="1" dirty="0">
                <a:solidFill>
                  <a:srgbClr val="0000FF"/>
                </a:solidFill>
              </a:rPr>
              <a:t>≧ </a:t>
            </a:r>
            <a:r>
              <a:rPr lang="en-US" altLang="ja-JP" b="1" dirty="0">
                <a:solidFill>
                  <a:srgbClr val="0000FF"/>
                </a:solidFill>
              </a:rPr>
              <a:t>|E| /4</a:t>
            </a:r>
            <a:r>
              <a:rPr lang="en-US" altLang="ja-JP" dirty="0">
                <a:solidFill>
                  <a:srgbClr val="0000FF"/>
                </a:solidFill>
              </a:rPr>
              <a:t> </a:t>
            </a:r>
            <a:endParaRPr lang="en-US" altLang="ja-JP" dirty="0"/>
          </a:p>
          <a:p>
            <a:pPr>
              <a:spcBef>
                <a:spcPct val="20000"/>
              </a:spcBef>
              <a:defRPr/>
            </a:pPr>
            <a:r>
              <a:rPr lang="en-US" altLang="ja-JP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altLang="ja-JP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ja-JP" dirty="0" smtClean="0"/>
              <a:t>     </a:t>
            </a:r>
            <a:r>
              <a:rPr lang="en-US" altLang="ja-JP" b="1" kern="0" dirty="0" smtClean="0"/>
              <a:t>call</a:t>
            </a:r>
            <a:r>
              <a:rPr lang="en-US" altLang="ja-JP" kern="0" dirty="0" smtClean="0"/>
              <a:t> </a:t>
            </a:r>
            <a:r>
              <a:rPr lang="en-US" altLang="ja-JP" b="1" kern="0" dirty="0" err="1">
                <a:solidFill>
                  <a:srgbClr val="006600"/>
                </a:solidFill>
              </a:rPr>
              <a:t>iter</a:t>
            </a:r>
            <a:r>
              <a:rPr lang="en-US" altLang="ja-JP" kern="0" dirty="0"/>
              <a:t> (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G-u</a:t>
            </a:r>
            <a:r>
              <a:rPr lang="en-US" altLang="ja-JP" kern="0" dirty="0" smtClean="0"/>
              <a:t>,</a:t>
            </a:r>
            <a:r>
              <a:rPr lang="ja-JP" altLang="en-US" kern="0" dirty="0" smtClean="0"/>
              <a:t> </a:t>
            </a:r>
            <a:r>
              <a:rPr lang="en-US" altLang="ja-JP" b="1" kern="0" dirty="0">
                <a:solidFill>
                  <a:srgbClr val="0000FF"/>
                </a:solidFill>
              </a:rPr>
              <a:t>M</a:t>
            </a:r>
            <a:r>
              <a:rPr lang="en-US" altLang="ja-JP" kern="0" dirty="0"/>
              <a:t>)</a:t>
            </a:r>
          </a:p>
          <a:p>
            <a:pPr lvl="0">
              <a:spcBef>
                <a:spcPct val="20000"/>
              </a:spcBef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</a:t>
            </a:r>
            <a:r>
              <a:rPr lang="ja-JP" altLang="en-US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altLang="ja-JP" b="1" kern="0" dirty="0" smtClean="0"/>
              <a:t>for</a:t>
            </a:r>
            <a:r>
              <a:rPr lang="en-US" altLang="ja-JP" kern="0" dirty="0" smtClean="0"/>
              <a:t> </a:t>
            </a:r>
            <a:r>
              <a:rPr lang="en-US" altLang="ja-JP" kern="0" dirty="0"/>
              <a:t>each</a:t>
            </a:r>
            <a:r>
              <a:rPr lang="ja-JP" altLang="en-US" kern="0" dirty="0"/>
              <a:t> </a:t>
            </a:r>
            <a:r>
              <a:rPr lang="en-US" altLang="ja-JP" b="1" kern="0" dirty="0">
                <a:solidFill>
                  <a:srgbClr val="0000FF"/>
                </a:solidFill>
              </a:rPr>
              <a:t>e=(</a:t>
            </a:r>
            <a:r>
              <a:rPr lang="en-US" altLang="ja-JP" b="1" kern="0" dirty="0" err="1">
                <a:solidFill>
                  <a:srgbClr val="0000FF"/>
                </a:solidFill>
              </a:rPr>
              <a:t>u,v</a:t>
            </a:r>
            <a:r>
              <a:rPr lang="en-US" altLang="ja-JP" b="1" kern="0" dirty="0">
                <a:solidFill>
                  <a:srgbClr val="0000FF"/>
                </a:solidFill>
              </a:rPr>
              <a:t>)</a:t>
            </a:r>
            <a:r>
              <a:rPr lang="en-US" altLang="ja-JP" kern="0" dirty="0"/>
              <a:t>, </a:t>
            </a:r>
            <a:r>
              <a:rPr lang="en-US" altLang="ja-JP" b="1" kern="0" dirty="0"/>
              <a:t>call</a:t>
            </a:r>
            <a:r>
              <a:rPr lang="en-US" altLang="ja-JP" kern="0" dirty="0"/>
              <a:t> </a:t>
            </a: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b="1" dirty="0" smtClean="0">
                <a:solidFill>
                  <a:srgbClr val="006600"/>
                </a:solidFill>
              </a:rPr>
              <a:t> </a:t>
            </a:r>
            <a:r>
              <a:rPr lang="en-US" altLang="ja-JP" kern="0" dirty="0" smtClean="0"/>
              <a:t>(</a:t>
            </a:r>
            <a:r>
              <a:rPr lang="en-US" altLang="ja-JP" b="1" kern="0" dirty="0">
                <a:solidFill>
                  <a:srgbClr val="0000FF"/>
                </a:solidFill>
              </a:rPr>
              <a:t>G</a:t>
            </a:r>
            <a:r>
              <a:rPr lang="en-US" altLang="ja-JP" b="1" kern="0" baseline="30000" dirty="0">
                <a:solidFill>
                  <a:srgbClr val="0000FF"/>
                </a:solidFill>
              </a:rPr>
              <a:t>+</a:t>
            </a:r>
            <a:r>
              <a:rPr lang="en-US" altLang="ja-JP" b="1" kern="0" dirty="0">
                <a:solidFill>
                  <a:srgbClr val="0000FF"/>
                </a:solidFill>
              </a:rPr>
              <a:t>(e)</a:t>
            </a:r>
            <a:r>
              <a:rPr lang="en-US" altLang="ja-JP" kern="0" dirty="0"/>
              <a:t>,</a:t>
            </a:r>
            <a:r>
              <a:rPr lang="ja-JP" altLang="en-US" kern="0" dirty="0"/>
              <a:t> </a:t>
            </a:r>
            <a:r>
              <a:rPr lang="en-US" altLang="ja-JP" b="1" kern="0" dirty="0">
                <a:solidFill>
                  <a:srgbClr val="0000FF"/>
                </a:solidFill>
              </a:rPr>
              <a:t>M</a:t>
            </a:r>
            <a:r>
              <a:rPr lang="ja-JP" altLang="en-US" b="1" kern="0" dirty="0">
                <a:solidFill>
                  <a:srgbClr val="0000FF"/>
                </a:solidFill>
              </a:rPr>
              <a:t>∪</a:t>
            </a:r>
            <a:r>
              <a:rPr lang="en-US" altLang="ja-JP" b="1" kern="0" dirty="0">
                <a:solidFill>
                  <a:srgbClr val="0000FF"/>
                </a:solidFill>
              </a:rPr>
              <a:t>e</a:t>
            </a:r>
            <a:r>
              <a:rPr lang="en-US" altLang="ja-JP" kern="0" dirty="0" smtClean="0"/>
              <a:t>)</a:t>
            </a: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</a:t>
            </a:r>
            <a:r>
              <a:rPr lang="ja-JP" altLang="en-US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ja-JP" b="1" kern="0" dirty="0" smtClean="0"/>
              <a:t>end if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Case Analysis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24936" cy="280831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For an iteration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</a:t>
            </a:r>
          </a:p>
          <a:p>
            <a:pPr algn="l" eaLnBrk="1" hangingPunct="1">
              <a:defRPr/>
            </a:pPr>
            <a:endParaRPr lang="en-US" altLang="ja-JP" sz="2400" dirty="0" smtClean="0"/>
          </a:p>
          <a:p>
            <a:pPr algn="l" eaLnBrk="1" hangingPunct="1">
              <a:defRPr/>
            </a:pP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 </a:t>
            </a:r>
            <a:r>
              <a:rPr lang="en-US" altLang="ja-JP" sz="2400" dirty="0" smtClean="0"/>
              <a:t>is a leaf, then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T(x) = O(T*)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ja-JP" sz="2400" b="1" dirty="0" smtClean="0">
                <a:solidFill>
                  <a:srgbClr val="FF0000"/>
                </a:solidFill>
                <a:sym typeface="Wingdings" pitchFamily="2" charset="2"/>
              </a:rPr>
              <a:t>(1) is satisfied</a:t>
            </a: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otherwise, if an edge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e=(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u,v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) </a:t>
            </a:r>
            <a:r>
              <a:rPr lang="en-US" altLang="ja-JP" sz="2400" dirty="0" smtClean="0"/>
              <a:t>satisfies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d(u)+d(v) &lt;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|E| /2</a:t>
            </a:r>
            <a:r>
              <a:rPr lang="en-US" altLang="ja-JP" sz="2400" dirty="0" smtClean="0">
                <a:solidFill>
                  <a:srgbClr val="000000"/>
                </a:solidFill>
              </a:rPr>
              <a:t>,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0000FF"/>
                </a:solidFill>
              </a:rPr>
              <a:t>     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Σ</a:t>
            </a:r>
            <a:r>
              <a:rPr lang="en-US" altLang="ja-JP" sz="2400" b="1" baseline="-25000" dirty="0" err="1" smtClean="0">
                <a:solidFill>
                  <a:srgbClr val="0000FF"/>
                </a:solidFill>
              </a:rPr>
              <a:t>child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 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x of X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T(z)  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≥ 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1.5 T(x) </a:t>
            </a:r>
            <a:r>
              <a:rPr lang="en-US" altLang="ja-JP" sz="2400" dirty="0" smtClean="0">
                <a:solidFill>
                  <a:srgbClr val="0000FF"/>
                </a:solidFill>
              </a:rPr>
              <a:t>-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 O(T*) 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ja-JP" sz="2400" b="1" dirty="0" smtClean="0">
                <a:solidFill>
                  <a:srgbClr val="FF0000"/>
                </a:solidFill>
                <a:sym typeface="Wingdings" pitchFamily="2" charset="2"/>
              </a:rPr>
              <a:t>(2) is satisfied</a:t>
            </a:r>
            <a:endParaRPr lang="en-US" altLang="ja-JP" sz="2400" b="1" dirty="0" smtClean="0">
              <a:solidFill>
                <a:srgbClr val="FF0000"/>
              </a:solidFill>
            </a:endParaRP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otherwise,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|E| /4</a:t>
            </a:r>
            <a:r>
              <a:rPr lang="en-US" altLang="ja-JP" sz="2400" dirty="0" smtClean="0"/>
              <a:t> recursive calls are generated,</a:t>
            </a:r>
          </a:p>
          <a:p>
            <a:pPr algn="l" eaLnBrk="1" hangingPunct="1">
              <a:defRPr/>
            </a:pPr>
            <a:r>
              <a:rPr lang="en-US" altLang="ja-JP" sz="2400" dirty="0" smtClean="0"/>
              <a:t>     </a:t>
            </a:r>
            <a:r>
              <a:rPr lang="en-US" altLang="ja-JP" sz="2400" dirty="0" smtClean="0">
                <a:sym typeface="Wingdings" pitchFamily="2" charset="2"/>
              </a:rPr>
              <a:t>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/>
              <a:t>#children</a:t>
            </a:r>
            <a:r>
              <a:rPr lang="en-US" altLang="ja-JP" sz="2400" dirty="0" smtClean="0"/>
              <a:t> is at least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|E| /4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ja-JP" sz="2400" b="1" dirty="0" smtClean="0">
                <a:solidFill>
                  <a:srgbClr val="FF0000"/>
                </a:solidFill>
                <a:sym typeface="Wingdings" pitchFamily="2" charset="2"/>
              </a:rPr>
              <a:t>(3) is satisfied</a:t>
            </a:r>
            <a:endParaRPr lang="en-US" altLang="ja-JP" sz="2400" b="1" dirty="0" smtClean="0">
              <a:solidFill>
                <a:srgbClr val="0000FF"/>
              </a:solidFill>
            </a:endParaRP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683568" y="5517232"/>
            <a:ext cx="7812360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dirty="0" smtClean="0"/>
              <a:t>In any case, iteration </a:t>
            </a:r>
            <a:r>
              <a:rPr lang="en-US" altLang="ja-JP" b="1" dirty="0" smtClean="0">
                <a:solidFill>
                  <a:srgbClr val="0000FF"/>
                </a:solidFill>
              </a:rPr>
              <a:t>x </a:t>
            </a:r>
            <a:r>
              <a:rPr lang="en-US" altLang="ja-JP" dirty="0" smtClean="0"/>
              <a:t>satisfies either </a:t>
            </a:r>
            <a:r>
              <a:rPr lang="en-US" altLang="ja-JP" b="1" dirty="0" smtClean="0">
                <a:solidFill>
                  <a:srgbClr val="FF0000"/>
                </a:solidFill>
                <a:sym typeface="Wingdings" pitchFamily="2" charset="2"/>
              </a:rPr>
              <a:t>(1)</a:t>
            </a:r>
            <a:r>
              <a:rPr lang="en-US" altLang="ja-JP" dirty="0" smtClean="0"/>
              <a:t>,</a:t>
            </a:r>
            <a:r>
              <a:rPr lang="en-US" altLang="ja-JP" b="1" dirty="0" smtClean="0">
                <a:solidFill>
                  <a:srgbClr val="FF0000"/>
                </a:solidFill>
                <a:sym typeface="Wingdings" pitchFamily="2" charset="2"/>
              </a:rPr>
              <a:t> (2)</a:t>
            </a:r>
            <a:r>
              <a:rPr lang="en-US" altLang="ja-JP" dirty="0" smtClean="0"/>
              <a:t>, or </a:t>
            </a:r>
            <a:r>
              <a:rPr lang="en-US" altLang="ja-JP" b="1" dirty="0" smtClean="0">
                <a:solidFill>
                  <a:srgbClr val="FF0000"/>
                </a:solidFill>
                <a:sym typeface="Wingdings" pitchFamily="2" charset="2"/>
              </a:rPr>
              <a:t>(3)</a:t>
            </a:r>
            <a:endParaRPr lang="en-US" altLang="ja-JP" b="1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altLang="ja-JP" dirty="0" smtClean="0"/>
              <a:t>    </a:t>
            </a:r>
            <a:r>
              <a:rPr lang="en-US" altLang="ja-JP" dirty="0" smtClean="0">
                <a:sym typeface="Wingdings" pitchFamily="2" charset="2"/>
              </a:rPr>
              <a:t></a:t>
            </a:r>
            <a:r>
              <a:rPr lang="en-US" altLang="ja-JP" dirty="0" smtClean="0"/>
              <a:t> amortized time complexity of iteration is </a:t>
            </a:r>
            <a:r>
              <a:rPr lang="en-US" altLang="ja-JP" b="1" dirty="0" smtClean="0">
                <a:solidFill>
                  <a:srgbClr val="0000FF"/>
                </a:solidFill>
              </a:rPr>
              <a:t>O(T*) = O(1)</a:t>
            </a:r>
            <a:endParaRPr lang="en-US" altLang="ja-JP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41438"/>
            <a:ext cx="9144000" cy="2163762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5-6  Spanning Trees</a:t>
            </a:r>
            <a:b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ja-JP" alt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Spanning Trees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680" y="1233191"/>
            <a:ext cx="8640639" cy="22320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 </a:t>
            </a:r>
            <a:r>
              <a:rPr lang="en-US" altLang="ja-JP" sz="2400" dirty="0" smtClean="0">
                <a:sym typeface="Wingdings" pitchFamily="2" charset="2"/>
              </a:rPr>
              <a:t>A </a:t>
            </a:r>
            <a:r>
              <a:rPr lang="en-US" altLang="ja-JP" sz="2400" b="1" dirty="0" smtClean="0">
                <a:solidFill>
                  <a:srgbClr val="006600"/>
                </a:solidFill>
                <a:sym typeface="Wingdings" pitchFamily="2" charset="2"/>
              </a:rPr>
              <a:t>spanning tree</a:t>
            </a:r>
            <a:r>
              <a:rPr lang="en-US" altLang="ja-JP" sz="2400" dirty="0" smtClean="0">
                <a:sym typeface="Wingdings" pitchFamily="2" charset="2"/>
              </a:rPr>
              <a:t> is a tree including all vertices</a:t>
            </a:r>
          </a:p>
          <a:p>
            <a:pPr algn="l" eaLnBrk="1" hangingPunct="1">
              <a:defRPr/>
            </a:pPr>
            <a:r>
              <a:rPr lang="en-US" altLang="ja-JP" sz="2400" dirty="0"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in the graph</a:t>
            </a:r>
          </a:p>
          <a:p>
            <a:pPr algn="l" eaLnBrk="1" hangingPunct="1">
              <a:defRPr/>
            </a:pPr>
            <a:endParaRPr lang="en-US" altLang="ja-JP" sz="2400" dirty="0"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ym typeface="Wingdings" pitchFamily="2" charset="2"/>
              </a:rPr>
              <a:t>A spanning tree can be found in linear time</a:t>
            </a:r>
          </a:p>
          <a:p>
            <a:pPr algn="l" eaLnBrk="1" hangingPunct="1">
              <a:defRPr/>
            </a:pPr>
            <a:r>
              <a:rPr lang="en-US" altLang="ja-JP" sz="2400" dirty="0"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by for example DFS, or BFS</a:t>
            </a:r>
          </a:p>
          <a:p>
            <a:pPr algn="l" eaLnBrk="1" hangingPunct="1">
              <a:defRPr/>
            </a:pPr>
            <a:endParaRPr lang="en-US" altLang="ja-JP" sz="2400" dirty="0"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ym typeface="Wingdings" pitchFamily="2" charset="2"/>
              </a:rPr>
              <a:t>For given a graph, we consider the problem</a:t>
            </a:r>
          </a:p>
          <a:p>
            <a:pPr algn="l" eaLnBrk="1" hangingPunct="1">
              <a:defRPr/>
            </a:pPr>
            <a:r>
              <a:rPr lang="en-US" altLang="ja-JP" sz="2400" dirty="0">
                <a:sym typeface="Wingdings" pitchFamily="2" charset="2"/>
              </a:rPr>
              <a:t>o</a:t>
            </a:r>
            <a:r>
              <a:rPr lang="en-US" altLang="ja-JP" sz="2400" dirty="0" smtClean="0">
                <a:sym typeface="Wingdings" pitchFamily="2" charset="2"/>
              </a:rPr>
              <a:t>f enumerating all spanning trees in the graph</a:t>
            </a:r>
          </a:p>
          <a:p>
            <a:pPr algn="l" eaLnBrk="1" hangingPunct="1">
              <a:defRPr/>
            </a:pPr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 rot="5400000" flipV="1">
            <a:off x="6266309" y="3716016"/>
            <a:ext cx="1223962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 rot="5400000" flipH="1">
            <a:off x="6941790" y="1745135"/>
            <a:ext cx="73660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5" name="Line 23"/>
          <p:cNvSpPr>
            <a:spLocks noChangeShapeType="1"/>
          </p:cNvSpPr>
          <p:nvPr/>
        </p:nvSpPr>
        <p:spPr bwMode="auto">
          <a:xfrm rot="5400000">
            <a:off x="6728271" y="3812854"/>
            <a:ext cx="698500" cy="325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 rot="5400000">
            <a:off x="7248177" y="3786660"/>
            <a:ext cx="990600" cy="2127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" name="Line 25"/>
          <p:cNvSpPr>
            <a:spLocks noChangeShapeType="1"/>
          </p:cNvSpPr>
          <p:nvPr/>
        </p:nvSpPr>
        <p:spPr bwMode="auto">
          <a:xfrm rot="5400000" flipV="1">
            <a:off x="6699696" y="2018979"/>
            <a:ext cx="534988" cy="393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rot="5400000">
            <a:off x="7206109" y="1696716"/>
            <a:ext cx="712787" cy="863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 rot="5400000" flipV="1">
            <a:off x="7773640" y="3473923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" name="Line 28"/>
          <p:cNvSpPr>
            <a:spLocks noChangeShapeType="1"/>
          </p:cNvSpPr>
          <p:nvPr/>
        </p:nvSpPr>
        <p:spPr bwMode="auto">
          <a:xfrm rot="5400000" flipH="1">
            <a:off x="7058471" y="1844354"/>
            <a:ext cx="1150938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 rot="5400000">
            <a:off x="6770340" y="1916585"/>
            <a:ext cx="9366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4" name="Line 30"/>
          <p:cNvSpPr>
            <a:spLocks noChangeShapeType="1"/>
          </p:cNvSpPr>
          <p:nvPr/>
        </p:nvSpPr>
        <p:spPr bwMode="auto">
          <a:xfrm rot="5400000" flipH="1">
            <a:off x="7202140" y="2750023"/>
            <a:ext cx="3048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" name="Line 31"/>
          <p:cNvSpPr>
            <a:spLocks noChangeShapeType="1"/>
          </p:cNvSpPr>
          <p:nvPr/>
        </p:nvSpPr>
        <p:spPr bwMode="auto">
          <a:xfrm rot="5400000">
            <a:off x="6823521" y="1393503"/>
            <a:ext cx="431800" cy="614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7" name="Line 32"/>
          <p:cNvSpPr>
            <a:spLocks noChangeShapeType="1"/>
          </p:cNvSpPr>
          <p:nvPr/>
        </p:nvSpPr>
        <p:spPr bwMode="auto">
          <a:xfrm rot="5400000" flipH="1" flipV="1">
            <a:off x="7344222" y="1193479"/>
            <a:ext cx="144462" cy="13017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" name="Line 33"/>
          <p:cNvSpPr>
            <a:spLocks noChangeShapeType="1"/>
          </p:cNvSpPr>
          <p:nvPr/>
        </p:nvSpPr>
        <p:spPr bwMode="auto">
          <a:xfrm rot="5400000" flipV="1">
            <a:off x="6783040" y="3169123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0" name="Line 34"/>
          <p:cNvSpPr>
            <a:spLocks noChangeShapeType="1"/>
          </p:cNvSpPr>
          <p:nvPr/>
        </p:nvSpPr>
        <p:spPr bwMode="auto">
          <a:xfrm rot="5400000">
            <a:off x="6706840" y="2635723"/>
            <a:ext cx="6096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" name="Line 35"/>
          <p:cNvSpPr>
            <a:spLocks noChangeShapeType="1"/>
          </p:cNvSpPr>
          <p:nvPr/>
        </p:nvSpPr>
        <p:spPr bwMode="auto">
          <a:xfrm rot="5400000" flipH="1">
            <a:off x="7430740" y="221662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" name="Line 36"/>
          <p:cNvSpPr>
            <a:spLocks noChangeShapeType="1"/>
          </p:cNvSpPr>
          <p:nvPr/>
        </p:nvSpPr>
        <p:spPr bwMode="auto">
          <a:xfrm rot="5400000">
            <a:off x="7468840" y="2153122"/>
            <a:ext cx="906462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" name="Line 37"/>
          <p:cNvSpPr>
            <a:spLocks noChangeShapeType="1"/>
          </p:cNvSpPr>
          <p:nvPr/>
        </p:nvSpPr>
        <p:spPr bwMode="auto">
          <a:xfrm rot="5400000">
            <a:off x="7430740" y="3207223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4" name="Oval 38"/>
          <p:cNvSpPr>
            <a:spLocks noChangeArrowheads="1"/>
          </p:cNvSpPr>
          <p:nvPr/>
        </p:nvSpPr>
        <p:spPr bwMode="auto">
          <a:xfrm rot="5400000">
            <a:off x="7697440" y="324532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 rot="5400000" flipH="1">
            <a:off x="7522815" y="1378423"/>
            <a:ext cx="3048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" name="Line 40"/>
          <p:cNvSpPr>
            <a:spLocks noChangeShapeType="1"/>
          </p:cNvSpPr>
          <p:nvPr/>
        </p:nvSpPr>
        <p:spPr bwMode="auto">
          <a:xfrm rot="5400000" flipV="1">
            <a:off x="7238653" y="4000973"/>
            <a:ext cx="71437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3" name="Line 41"/>
          <p:cNvSpPr>
            <a:spLocks noChangeShapeType="1"/>
          </p:cNvSpPr>
          <p:nvPr/>
        </p:nvSpPr>
        <p:spPr bwMode="auto">
          <a:xfrm rot="5400000" flipV="1">
            <a:off x="7057678" y="3819998"/>
            <a:ext cx="792162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4" name="Line 42"/>
          <p:cNvSpPr>
            <a:spLocks noChangeShapeType="1"/>
          </p:cNvSpPr>
          <p:nvPr/>
        </p:nvSpPr>
        <p:spPr bwMode="auto">
          <a:xfrm rot="5400000" flipH="1" flipV="1">
            <a:off x="7742684" y="3928741"/>
            <a:ext cx="360362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5" name="Line 43"/>
          <p:cNvSpPr>
            <a:spLocks noChangeShapeType="1"/>
          </p:cNvSpPr>
          <p:nvPr/>
        </p:nvSpPr>
        <p:spPr bwMode="auto">
          <a:xfrm rot="5400000" flipH="1" flipV="1">
            <a:off x="7849840" y="3388197"/>
            <a:ext cx="1009650" cy="2889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6" name="Line 44"/>
          <p:cNvSpPr>
            <a:spLocks noChangeShapeType="1"/>
          </p:cNvSpPr>
          <p:nvPr/>
        </p:nvSpPr>
        <p:spPr bwMode="auto">
          <a:xfrm rot="5400000" flipH="1">
            <a:off x="7634734" y="2163441"/>
            <a:ext cx="1223962" cy="50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7" name="Line 45"/>
          <p:cNvSpPr>
            <a:spLocks noChangeShapeType="1"/>
          </p:cNvSpPr>
          <p:nvPr/>
        </p:nvSpPr>
        <p:spPr bwMode="auto">
          <a:xfrm rot="5400000" flipH="1">
            <a:off x="7995096" y="2523803"/>
            <a:ext cx="358775" cy="6492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" name="Line 46"/>
          <p:cNvSpPr>
            <a:spLocks noChangeShapeType="1"/>
          </p:cNvSpPr>
          <p:nvPr/>
        </p:nvSpPr>
        <p:spPr bwMode="auto">
          <a:xfrm rot="5400000" flipH="1">
            <a:off x="7525990" y="3351685"/>
            <a:ext cx="431800" cy="9366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" name="Freeform 47"/>
          <p:cNvSpPr>
            <a:spLocks/>
          </p:cNvSpPr>
          <p:nvPr/>
        </p:nvSpPr>
        <p:spPr bwMode="auto">
          <a:xfrm rot="5400000">
            <a:off x="5474146" y="2884166"/>
            <a:ext cx="2376488" cy="504825"/>
          </a:xfrm>
          <a:custGeom>
            <a:avLst/>
            <a:gdLst>
              <a:gd name="T0" fmla="*/ 0 w 1497"/>
              <a:gd name="T1" fmla="*/ 2147483647 h 318"/>
              <a:gd name="T2" fmla="*/ 2147483647 w 1497"/>
              <a:gd name="T3" fmla="*/ 2147483647 h 318"/>
              <a:gd name="T4" fmla="*/ 2147483647 w 1497"/>
              <a:gd name="T5" fmla="*/ 2147483647 h 318"/>
              <a:gd name="T6" fmla="*/ 2147483647 w 1497"/>
              <a:gd name="T7" fmla="*/ 0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1497"/>
              <a:gd name="T13" fmla="*/ 0 h 318"/>
              <a:gd name="T14" fmla="*/ 1497 w 1497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7" h="318">
                <a:moveTo>
                  <a:pt x="0" y="91"/>
                </a:moveTo>
                <a:cubicBezTo>
                  <a:pt x="125" y="167"/>
                  <a:pt x="250" y="243"/>
                  <a:pt x="454" y="273"/>
                </a:cubicBezTo>
                <a:cubicBezTo>
                  <a:pt x="658" y="303"/>
                  <a:pt x="1051" y="318"/>
                  <a:pt x="1225" y="273"/>
                </a:cubicBezTo>
                <a:cubicBezTo>
                  <a:pt x="1399" y="228"/>
                  <a:pt x="1448" y="114"/>
                  <a:pt x="1497" y="0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83" name="Oval 48"/>
          <p:cNvSpPr>
            <a:spLocks noChangeArrowheads="1"/>
          </p:cNvSpPr>
          <p:nvPr/>
        </p:nvSpPr>
        <p:spPr bwMode="auto">
          <a:xfrm rot="5400000">
            <a:off x="7697440" y="248332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84" name="Oval 49"/>
          <p:cNvSpPr>
            <a:spLocks noChangeArrowheads="1"/>
          </p:cNvSpPr>
          <p:nvPr/>
        </p:nvSpPr>
        <p:spPr bwMode="auto">
          <a:xfrm rot="5400000">
            <a:off x="6698903" y="294052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86" name="Oval 50"/>
          <p:cNvSpPr>
            <a:spLocks noChangeArrowheads="1"/>
          </p:cNvSpPr>
          <p:nvPr/>
        </p:nvSpPr>
        <p:spPr bwMode="auto">
          <a:xfrm rot="5400000">
            <a:off x="7011640" y="233092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 rot="5400000">
            <a:off x="7087840" y="347392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90" name="Oval 52"/>
          <p:cNvSpPr>
            <a:spLocks noChangeArrowheads="1"/>
          </p:cNvSpPr>
          <p:nvPr/>
        </p:nvSpPr>
        <p:spPr bwMode="auto">
          <a:xfrm rot="5400000">
            <a:off x="7240240" y="134032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91" name="Oval 53"/>
          <p:cNvSpPr>
            <a:spLocks noChangeArrowheads="1"/>
          </p:cNvSpPr>
          <p:nvPr/>
        </p:nvSpPr>
        <p:spPr bwMode="auto">
          <a:xfrm rot="5400000">
            <a:off x="7479159" y="4241479"/>
            <a:ext cx="304800" cy="293688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94" name="Oval 56"/>
          <p:cNvSpPr>
            <a:spLocks noChangeArrowheads="1"/>
          </p:cNvSpPr>
          <p:nvPr/>
        </p:nvSpPr>
        <p:spPr bwMode="auto">
          <a:xfrm rot="5400000">
            <a:off x="8065740" y="3875560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95" name="Oval 57"/>
          <p:cNvSpPr>
            <a:spLocks noChangeArrowheads="1"/>
          </p:cNvSpPr>
          <p:nvPr/>
        </p:nvSpPr>
        <p:spPr bwMode="auto">
          <a:xfrm rot="5400000">
            <a:off x="6770340" y="4180360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96" name="Oval 58"/>
          <p:cNvSpPr>
            <a:spLocks noChangeArrowheads="1"/>
          </p:cNvSpPr>
          <p:nvPr/>
        </p:nvSpPr>
        <p:spPr bwMode="auto">
          <a:xfrm rot="5400000">
            <a:off x="6625878" y="1787998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 rot="5400000">
            <a:off x="7849840" y="1665760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52" name="Oval 48"/>
          <p:cNvSpPr>
            <a:spLocks noChangeArrowheads="1"/>
          </p:cNvSpPr>
          <p:nvPr/>
        </p:nvSpPr>
        <p:spPr bwMode="auto">
          <a:xfrm rot="5400000">
            <a:off x="8309472" y="286432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32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406805" y="1990773"/>
            <a:ext cx="5638556" cy="237433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1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Dividing the Problem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680" y="980728"/>
            <a:ext cx="8640639" cy="22320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 </a:t>
            </a:r>
            <a:r>
              <a:rPr lang="en-US" altLang="ja-JP" sz="2400" dirty="0" smtClean="0">
                <a:sym typeface="Wingdings" pitchFamily="2" charset="2"/>
              </a:rPr>
              <a:t>Consider a pivot edge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e</a:t>
            </a: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0000FF"/>
              </a:solidFill>
              <a:sym typeface="Wingdings" pitchFamily="2" charset="2"/>
            </a:endParaRPr>
          </a:p>
          <a:p>
            <a:pPr algn="l" eaLnBrk="1" hangingPunct="1">
              <a:defRPr/>
            </a:pPr>
            <a:endParaRPr lang="en-US" altLang="ja-JP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● </a:t>
            </a:r>
            <a:r>
              <a:rPr lang="en-US" altLang="ja-JP" sz="2400" dirty="0" smtClean="0">
                <a:sym typeface="Wingdings" pitchFamily="2" charset="2"/>
              </a:rPr>
              <a:t>spanning trees including</a:t>
            </a:r>
            <a:r>
              <a:rPr lang="ja-JP" altLang="en-US" sz="2400" dirty="0" smtClean="0"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edge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e</a:t>
            </a:r>
            <a:r>
              <a:rPr lang="ja-JP" altLang="en-US" sz="2400" dirty="0" smtClean="0">
                <a:sym typeface="Wingdings" pitchFamily="2" charset="2"/>
              </a:rPr>
              <a:t> </a:t>
            </a:r>
            <a:endParaRPr lang="en-US" altLang="ja-JP" sz="2400" dirty="0" smtClean="0"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ja-JP" altLang="en-US" sz="2400" dirty="0" smtClean="0">
                <a:sym typeface="Wingdings" pitchFamily="2" charset="2"/>
              </a:rPr>
              <a:t>　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en-US" altLang="ja-JP" sz="2400" dirty="0" smtClean="0">
                <a:sym typeface="Wingdings" panose="05000000000000000000" pitchFamily="2" charset="2"/>
              </a:rPr>
              <a:t> </a:t>
            </a:r>
            <a:r>
              <a:rPr lang="en-US" altLang="ja-JP" sz="2400" dirty="0">
                <a:sym typeface="Wingdings" panose="05000000000000000000" pitchFamily="2" charset="2"/>
              </a:rPr>
              <a:t>those in </a:t>
            </a:r>
            <a:r>
              <a:rPr lang="en-US" altLang="ja-JP" sz="2400" dirty="0" smtClean="0">
                <a:sym typeface="Wingdings" panose="05000000000000000000" pitchFamily="2" charset="2"/>
              </a:rPr>
              <a:t>graph obtained by shrinking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e</a:t>
            </a:r>
          </a:p>
          <a:p>
            <a:pPr algn="l" eaLnBrk="1" hangingPunct="1">
              <a:defRPr/>
            </a:pPr>
            <a:endParaRPr lang="en-US" altLang="ja-JP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● </a:t>
            </a:r>
            <a:r>
              <a:rPr lang="en-US" altLang="ja-JP" sz="2400" dirty="0" smtClean="0">
                <a:sym typeface="Wingdings" pitchFamily="2" charset="2"/>
              </a:rPr>
              <a:t>spanning trees not including</a:t>
            </a:r>
            <a:r>
              <a:rPr lang="ja-JP" altLang="en-US" sz="2400" dirty="0" smtClean="0"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e</a:t>
            </a:r>
          </a:p>
          <a:p>
            <a:pPr algn="l" eaLnBrk="1" hangingPunct="1">
              <a:defRPr/>
            </a:pPr>
            <a:r>
              <a:rPr lang="ja-JP" altLang="en-US" sz="2400" dirty="0">
                <a:sym typeface="Wingdings" pitchFamily="2" charset="2"/>
              </a:rPr>
              <a:t>　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en-US" altLang="ja-JP" sz="2400" dirty="0" smtClean="0">
                <a:sym typeface="Wingdings" panose="05000000000000000000" pitchFamily="2" charset="2"/>
              </a:rPr>
              <a:t> </a:t>
            </a:r>
            <a:r>
              <a:rPr lang="en-US" altLang="ja-JP" sz="2400" dirty="0">
                <a:sym typeface="Wingdings" panose="05000000000000000000" pitchFamily="2" charset="2"/>
              </a:rPr>
              <a:t>those in graph </a:t>
            </a:r>
            <a:r>
              <a:rPr lang="en-US" altLang="ja-JP" sz="2400" dirty="0" smtClean="0">
                <a:sym typeface="Wingdings" panose="05000000000000000000" pitchFamily="2" charset="2"/>
              </a:rPr>
              <a:t>obtained by removing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e</a:t>
            </a:r>
            <a:endParaRPr lang="en-US" altLang="ja-JP" sz="2400" b="1" dirty="0">
              <a:solidFill>
                <a:srgbClr val="0000FF"/>
              </a:solidFill>
              <a:sym typeface="Wingdings" pitchFamily="2" charset="2"/>
            </a:endParaRPr>
          </a:p>
          <a:p>
            <a:pPr algn="l" eaLnBrk="1" hangingPunct="1">
              <a:defRPr/>
            </a:pPr>
            <a:endParaRPr lang="en-US" altLang="ja-JP" sz="2400" dirty="0" smtClean="0">
              <a:sym typeface="Wingdings" pitchFamily="2" charset="2"/>
            </a:endParaRP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 </a:t>
            </a:r>
            <a:r>
              <a:rPr lang="en-US" altLang="ja-JP" sz="2400" dirty="0" smtClean="0">
                <a:sym typeface="Wingdings" pitchFamily="2" charset="2"/>
              </a:rPr>
              <a:t>A simple binary partition takes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O(|V||E|)</a:t>
            </a:r>
            <a:r>
              <a:rPr lang="en-US" altLang="ja-JP" sz="2400" dirty="0" smtClean="0">
                <a:sym typeface="Wingdings" pitchFamily="2" charset="2"/>
              </a:rPr>
              <a:t> time</a:t>
            </a:r>
          </a:p>
          <a:p>
            <a:pPr algn="l" eaLnBrk="1" hangingPunct="1">
              <a:defRPr/>
            </a:pPr>
            <a:r>
              <a:rPr lang="en-US" altLang="ja-JP" sz="2400" dirty="0"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 (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|V|</a:t>
            </a:r>
            <a:r>
              <a:rPr lang="en-US" altLang="ja-JP" sz="2400" dirty="0" smtClean="0">
                <a:sym typeface="Wingdings" pitchFamily="2" charset="2"/>
              </a:rPr>
              <a:t>: size of a spanning tree (certificate),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|E|</a:t>
            </a:r>
            <a:r>
              <a:rPr lang="en-US" altLang="ja-JP" sz="2400" dirty="0" smtClean="0">
                <a:sym typeface="Wingdings" pitchFamily="2" charset="2"/>
              </a:rPr>
              <a:t>: time to find a spanning tree)</a:t>
            </a: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algn="l" eaLnBrk="1" hangingPunct="1">
              <a:defRPr/>
            </a:pPr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 rot="5400000" flipV="1">
            <a:off x="6266309" y="3716016"/>
            <a:ext cx="1223962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 rot="5400000" flipH="1">
            <a:off x="6941790" y="1745135"/>
            <a:ext cx="73660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5" name="Line 23"/>
          <p:cNvSpPr>
            <a:spLocks noChangeShapeType="1"/>
          </p:cNvSpPr>
          <p:nvPr/>
        </p:nvSpPr>
        <p:spPr bwMode="auto">
          <a:xfrm rot="5400000">
            <a:off x="6728271" y="3812854"/>
            <a:ext cx="698500" cy="325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 rot="5400000">
            <a:off x="7248177" y="3786660"/>
            <a:ext cx="99060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" name="Line 25"/>
          <p:cNvSpPr>
            <a:spLocks noChangeShapeType="1"/>
          </p:cNvSpPr>
          <p:nvPr/>
        </p:nvSpPr>
        <p:spPr bwMode="auto">
          <a:xfrm rot="5400000" flipV="1">
            <a:off x="6699696" y="2018979"/>
            <a:ext cx="534988" cy="393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rot="5400000">
            <a:off x="7206109" y="1696716"/>
            <a:ext cx="712787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 rot="5400000" flipV="1">
            <a:off x="7773640" y="3473923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" name="Line 28"/>
          <p:cNvSpPr>
            <a:spLocks noChangeShapeType="1"/>
          </p:cNvSpPr>
          <p:nvPr/>
        </p:nvSpPr>
        <p:spPr bwMode="auto">
          <a:xfrm rot="5400000" flipH="1">
            <a:off x="7058471" y="1844354"/>
            <a:ext cx="1150938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 rot="5400000">
            <a:off x="6770340" y="1916585"/>
            <a:ext cx="9366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4" name="Line 30"/>
          <p:cNvSpPr>
            <a:spLocks noChangeShapeType="1"/>
          </p:cNvSpPr>
          <p:nvPr/>
        </p:nvSpPr>
        <p:spPr bwMode="auto">
          <a:xfrm rot="5400000" flipH="1">
            <a:off x="7202140" y="2750023"/>
            <a:ext cx="304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" name="Line 31"/>
          <p:cNvSpPr>
            <a:spLocks noChangeShapeType="1"/>
          </p:cNvSpPr>
          <p:nvPr/>
        </p:nvSpPr>
        <p:spPr bwMode="auto">
          <a:xfrm rot="5400000">
            <a:off x="6823521" y="1393503"/>
            <a:ext cx="431800" cy="614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7" name="Line 32"/>
          <p:cNvSpPr>
            <a:spLocks noChangeShapeType="1"/>
          </p:cNvSpPr>
          <p:nvPr/>
        </p:nvSpPr>
        <p:spPr bwMode="auto">
          <a:xfrm rot="5400000" flipH="1" flipV="1">
            <a:off x="7344222" y="1193479"/>
            <a:ext cx="144462" cy="1301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" name="Line 33"/>
          <p:cNvSpPr>
            <a:spLocks noChangeShapeType="1"/>
          </p:cNvSpPr>
          <p:nvPr/>
        </p:nvSpPr>
        <p:spPr bwMode="auto">
          <a:xfrm rot="5400000" flipV="1">
            <a:off x="6783040" y="3169123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0" name="Line 34"/>
          <p:cNvSpPr>
            <a:spLocks noChangeShapeType="1"/>
          </p:cNvSpPr>
          <p:nvPr/>
        </p:nvSpPr>
        <p:spPr bwMode="auto">
          <a:xfrm rot="5400000">
            <a:off x="6706840" y="2635723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" name="Line 35"/>
          <p:cNvSpPr>
            <a:spLocks noChangeShapeType="1"/>
          </p:cNvSpPr>
          <p:nvPr/>
        </p:nvSpPr>
        <p:spPr bwMode="auto">
          <a:xfrm rot="5400000" flipH="1">
            <a:off x="7430740" y="221662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" name="Line 36"/>
          <p:cNvSpPr>
            <a:spLocks noChangeShapeType="1"/>
          </p:cNvSpPr>
          <p:nvPr/>
        </p:nvSpPr>
        <p:spPr bwMode="auto">
          <a:xfrm rot="5400000">
            <a:off x="7468840" y="2153122"/>
            <a:ext cx="906462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" name="Line 37"/>
          <p:cNvSpPr>
            <a:spLocks noChangeShapeType="1"/>
          </p:cNvSpPr>
          <p:nvPr/>
        </p:nvSpPr>
        <p:spPr bwMode="auto">
          <a:xfrm rot="5400000">
            <a:off x="7430740" y="3207223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4" name="Oval 38"/>
          <p:cNvSpPr>
            <a:spLocks noChangeArrowheads="1"/>
          </p:cNvSpPr>
          <p:nvPr/>
        </p:nvSpPr>
        <p:spPr bwMode="auto">
          <a:xfrm rot="5400000">
            <a:off x="7697440" y="324532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 rot="5400000" flipH="1">
            <a:off x="7522815" y="1378423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" name="Line 40"/>
          <p:cNvSpPr>
            <a:spLocks noChangeShapeType="1"/>
          </p:cNvSpPr>
          <p:nvPr/>
        </p:nvSpPr>
        <p:spPr bwMode="auto">
          <a:xfrm rot="5400000" flipV="1">
            <a:off x="7238653" y="4000973"/>
            <a:ext cx="71437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3" name="Line 41"/>
          <p:cNvSpPr>
            <a:spLocks noChangeShapeType="1"/>
          </p:cNvSpPr>
          <p:nvPr/>
        </p:nvSpPr>
        <p:spPr bwMode="auto">
          <a:xfrm rot="5400000" flipV="1">
            <a:off x="7057678" y="3819998"/>
            <a:ext cx="792162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4" name="Line 42"/>
          <p:cNvSpPr>
            <a:spLocks noChangeShapeType="1"/>
          </p:cNvSpPr>
          <p:nvPr/>
        </p:nvSpPr>
        <p:spPr bwMode="auto">
          <a:xfrm rot="5400000" flipH="1" flipV="1">
            <a:off x="7742684" y="3928741"/>
            <a:ext cx="360362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5" name="Line 43"/>
          <p:cNvSpPr>
            <a:spLocks noChangeShapeType="1"/>
          </p:cNvSpPr>
          <p:nvPr/>
        </p:nvSpPr>
        <p:spPr bwMode="auto">
          <a:xfrm rot="5400000" flipH="1" flipV="1">
            <a:off x="7849840" y="3388197"/>
            <a:ext cx="10096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6" name="Line 44"/>
          <p:cNvSpPr>
            <a:spLocks noChangeShapeType="1"/>
          </p:cNvSpPr>
          <p:nvPr/>
        </p:nvSpPr>
        <p:spPr bwMode="auto">
          <a:xfrm rot="5400000" flipH="1">
            <a:off x="7634734" y="2163441"/>
            <a:ext cx="1223962" cy="504825"/>
          </a:xfrm>
          <a:prstGeom prst="line">
            <a:avLst/>
          </a:prstGeom>
          <a:noFill/>
          <a:ln w="666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7" name="Line 45"/>
          <p:cNvSpPr>
            <a:spLocks noChangeShapeType="1"/>
          </p:cNvSpPr>
          <p:nvPr/>
        </p:nvSpPr>
        <p:spPr bwMode="auto">
          <a:xfrm rot="5400000" flipH="1">
            <a:off x="7995096" y="2523803"/>
            <a:ext cx="358775" cy="649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" name="Line 46"/>
          <p:cNvSpPr>
            <a:spLocks noChangeShapeType="1"/>
          </p:cNvSpPr>
          <p:nvPr/>
        </p:nvSpPr>
        <p:spPr bwMode="auto">
          <a:xfrm rot="5400000" flipH="1">
            <a:off x="7525990" y="3351685"/>
            <a:ext cx="43180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" name="Freeform 47"/>
          <p:cNvSpPr>
            <a:spLocks/>
          </p:cNvSpPr>
          <p:nvPr/>
        </p:nvSpPr>
        <p:spPr bwMode="auto">
          <a:xfrm rot="5400000">
            <a:off x="5474146" y="2884166"/>
            <a:ext cx="2376488" cy="504825"/>
          </a:xfrm>
          <a:custGeom>
            <a:avLst/>
            <a:gdLst>
              <a:gd name="T0" fmla="*/ 0 w 1497"/>
              <a:gd name="T1" fmla="*/ 2147483647 h 318"/>
              <a:gd name="T2" fmla="*/ 2147483647 w 1497"/>
              <a:gd name="T3" fmla="*/ 2147483647 h 318"/>
              <a:gd name="T4" fmla="*/ 2147483647 w 1497"/>
              <a:gd name="T5" fmla="*/ 2147483647 h 318"/>
              <a:gd name="T6" fmla="*/ 2147483647 w 1497"/>
              <a:gd name="T7" fmla="*/ 0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1497"/>
              <a:gd name="T13" fmla="*/ 0 h 318"/>
              <a:gd name="T14" fmla="*/ 1497 w 1497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7" h="318">
                <a:moveTo>
                  <a:pt x="0" y="91"/>
                </a:moveTo>
                <a:cubicBezTo>
                  <a:pt x="125" y="167"/>
                  <a:pt x="250" y="243"/>
                  <a:pt x="454" y="273"/>
                </a:cubicBezTo>
                <a:cubicBezTo>
                  <a:pt x="658" y="303"/>
                  <a:pt x="1051" y="318"/>
                  <a:pt x="1225" y="273"/>
                </a:cubicBezTo>
                <a:cubicBezTo>
                  <a:pt x="1399" y="228"/>
                  <a:pt x="1448" y="114"/>
                  <a:pt x="149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83" name="Oval 48"/>
          <p:cNvSpPr>
            <a:spLocks noChangeArrowheads="1"/>
          </p:cNvSpPr>
          <p:nvPr/>
        </p:nvSpPr>
        <p:spPr bwMode="auto">
          <a:xfrm rot="5400000">
            <a:off x="7697440" y="248332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84" name="Oval 49"/>
          <p:cNvSpPr>
            <a:spLocks noChangeArrowheads="1"/>
          </p:cNvSpPr>
          <p:nvPr/>
        </p:nvSpPr>
        <p:spPr bwMode="auto">
          <a:xfrm rot="5400000">
            <a:off x="6698903" y="294052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86" name="Oval 50"/>
          <p:cNvSpPr>
            <a:spLocks noChangeArrowheads="1"/>
          </p:cNvSpPr>
          <p:nvPr/>
        </p:nvSpPr>
        <p:spPr bwMode="auto">
          <a:xfrm rot="5400000">
            <a:off x="7011640" y="233092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 rot="5400000">
            <a:off x="7087840" y="347392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90" name="Oval 52"/>
          <p:cNvSpPr>
            <a:spLocks noChangeArrowheads="1"/>
          </p:cNvSpPr>
          <p:nvPr/>
        </p:nvSpPr>
        <p:spPr bwMode="auto">
          <a:xfrm rot="5400000">
            <a:off x="7240240" y="134032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91" name="Oval 53"/>
          <p:cNvSpPr>
            <a:spLocks noChangeArrowheads="1"/>
          </p:cNvSpPr>
          <p:nvPr/>
        </p:nvSpPr>
        <p:spPr bwMode="auto">
          <a:xfrm rot="5400000">
            <a:off x="7479159" y="4241479"/>
            <a:ext cx="304800" cy="293688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94" name="Oval 56"/>
          <p:cNvSpPr>
            <a:spLocks noChangeArrowheads="1"/>
          </p:cNvSpPr>
          <p:nvPr/>
        </p:nvSpPr>
        <p:spPr bwMode="auto">
          <a:xfrm rot="5400000">
            <a:off x="8065740" y="3875560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95" name="Oval 57"/>
          <p:cNvSpPr>
            <a:spLocks noChangeArrowheads="1"/>
          </p:cNvSpPr>
          <p:nvPr/>
        </p:nvSpPr>
        <p:spPr bwMode="auto">
          <a:xfrm rot="5400000">
            <a:off x="6770340" y="4180360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96" name="Oval 58"/>
          <p:cNvSpPr>
            <a:spLocks noChangeArrowheads="1"/>
          </p:cNvSpPr>
          <p:nvPr/>
        </p:nvSpPr>
        <p:spPr bwMode="auto">
          <a:xfrm rot="5400000">
            <a:off x="6625878" y="1787998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3" name="四角形吹き出し 2"/>
          <p:cNvSpPr/>
          <p:nvPr/>
        </p:nvSpPr>
        <p:spPr bwMode="auto">
          <a:xfrm>
            <a:off x="8434141" y="1842766"/>
            <a:ext cx="360262" cy="393700"/>
          </a:xfrm>
          <a:prstGeom prst="wedgeRectCallout">
            <a:avLst>
              <a:gd name="adj1" fmla="val -65316"/>
              <a:gd name="adj2" fmla="val 100811"/>
            </a:avLst>
          </a:prstGeom>
          <a:solidFill>
            <a:schemeClr val="bg1"/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e</a:t>
            </a:r>
            <a:endParaRPr kumimoji="1" lang="ja-JP" altLang="en-US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 rot="5400000">
            <a:off x="7849840" y="1665760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52" name="Oval 48"/>
          <p:cNvSpPr>
            <a:spLocks noChangeArrowheads="1"/>
          </p:cNvSpPr>
          <p:nvPr/>
        </p:nvSpPr>
        <p:spPr bwMode="auto">
          <a:xfrm rot="5400000">
            <a:off x="8309472" y="286432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7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Existing Best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680" y="980728"/>
            <a:ext cx="8640639" cy="22320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 </a:t>
            </a:r>
            <a:r>
              <a:rPr lang="en-US" altLang="ja-JP" sz="2400" dirty="0" smtClean="0">
                <a:sym typeface="Wingdings" pitchFamily="2" charset="2"/>
              </a:rPr>
              <a:t>By adding a non-tree edge to generate a cycle, and remove a tree edge in the cycle, we can obtain another solution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ym typeface="Wingdings" pitchFamily="2" charset="2"/>
              </a:rPr>
              <a:t> </a:t>
            </a:r>
            <a:r>
              <a:rPr lang="en-US" altLang="ja-JP" sz="2400" dirty="0"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 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O(|V|) </a:t>
            </a:r>
            <a:r>
              <a:rPr lang="en-US" altLang="ja-JP" sz="2400" dirty="0" smtClean="0">
                <a:sym typeface="Wingdings" pitchFamily="2" charset="2"/>
              </a:rPr>
              <a:t>time for each </a:t>
            </a:r>
          </a:p>
          <a:p>
            <a:pPr algn="l" eaLnBrk="1" hangingPunct="1">
              <a:defRPr/>
            </a:pPr>
            <a:endParaRPr lang="en-US" altLang="ja-JP" sz="2400" dirty="0" smtClean="0"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ym typeface="Wingdings" pitchFamily="2" charset="2"/>
              </a:rPr>
              <a:t>Some algorithm reduces the time to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O(1) </a:t>
            </a:r>
            <a:r>
              <a:rPr lang="en-US" altLang="ja-JP" sz="2400" dirty="0" smtClean="0">
                <a:sym typeface="Wingdings" pitchFamily="2" charset="2"/>
              </a:rPr>
              <a:t>time by using a data structure and bounding an iteration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ym typeface="Wingdings" pitchFamily="2" charset="2"/>
              </a:rPr>
              <a:t> by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O(children + grandchildren)</a:t>
            </a:r>
            <a:r>
              <a:rPr lang="en-US" altLang="ja-JP" sz="2400" dirty="0" smtClean="0">
                <a:sym typeface="Wingdings" pitchFamily="2" charset="2"/>
              </a:rPr>
              <a:t>,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ym typeface="Wingdings" pitchFamily="2" charset="2"/>
              </a:rPr>
              <a:t> by choosing a good pivot</a:t>
            </a:r>
          </a:p>
          <a:p>
            <a:pPr algn="l" eaLnBrk="1" hangingPunct="1">
              <a:defRPr/>
            </a:pPr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 rot="5400000" flipV="1">
            <a:off x="6516339" y="5829867"/>
            <a:ext cx="1223962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 rot="5400000" flipH="1">
            <a:off x="7191820" y="3858986"/>
            <a:ext cx="73660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5" name="Line 23"/>
          <p:cNvSpPr>
            <a:spLocks noChangeShapeType="1"/>
          </p:cNvSpPr>
          <p:nvPr/>
        </p:nvSpPr>
        <p:spPr bwMode="auto">
          <a:xfrm rot="5400000">
            <a:off x="6978301" y="5926705"/>
            <a:ext cx="698500" cy="325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" name="Line 24"/>
          <p:cNvSpPr>
            <a:spLocks noChangeShapeType="1"/>
          </p:cNvSpPr>
          <p:nvPr/>
        </p:nvSpPr>
        <p:spPr bwMode="auto">
          <a:xfrm rot="5400000">
            <a:off x="7498207" y="5900511"/>
            <a:ext cx="990600" cy="2127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7" name="Line 25"/>
          <p:cNvSpPr>
            <a:spLocks noChangeShapeType="1"/>
          </p:cNvSpPr>
          <p:nvPr/>
        </p:nvSpPr>
        <p:spPr bwMode="auto">
          <a:xfrm rot="5400000" flipV="1">
            <a:off x="6949726" y="4132830"/>
            <a:ext cx="534988" cy="393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" name="Line 26"/>
          <p:cNvSpPr>
            <a:spLocks noChangeShapeType="1"/>
          </p:cNvSpPr>
          <p:nvPr/>
        </p:nvSpPr>
        <p:spPr bwMode="auto">
          <a:xfrm rot="5400000">
            <a:off x="7456139" y="3810567"/>
            <a:ext cx="712787" cy="863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9" name="Line 27"/>
          <p:cNvSpPr>
            <a:spLocks noChangeShapeType="1"/>
          </p:cNvSpPr>
          <p:nvPr/>
        </p:nvSpPr>
        <p:spPr bwMode="auto">
          <a:xfrm rot="5400000" flipV="1">
            <a:off x="8023670" y="5587774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0" name="Line 28"/>
          <p:cNvSpPr>
            <a:spLocks noChangeShapeType="1"/>
          </p:cNvSpPr>
          <p:nvPr/>
        </p:nvSpPr>
        <p:spPr bwMode="auto">
          <a:xfrm rot="5400000" flipH="1">
            <a:off x="7308501" y="3958205"/>
            <a:ext cx="1150938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8" name="Line 29"/>
          <p:cNvSpPr>
            <a:spLocks noChangeShapeType="1"/>
          </p:cNvSpPr>
          <p:nvPr/>
        </p:nvSpPr>
        <p:spPr bwMode="auto">
          <a:xfrm rot="5400000">
            <a:off x="7020370" y="4030436"/>
            <a:ext cx="9366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9" name="Line 30"/>
          <p:cNvSpPr>
            <a:spLocks noChangeShapeType="1"/>
          </p:cNvSpPr>
          <p:nvPr/>
        </p:nvSpPr>
        <p:spPr bwMode="auto">
          <a:xfrm rot="5400000" flipH="1">
            <a:off x="7452170" y="4863874"/>
            <a:ext cx="3048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0" name="Line 31"/>
          <p:cNvSpPr>
            <a:spLocks noChangeShapeType="1"/>
          </p:cNvSpPr>
          <p:nvPr/>
        </p:nvSpPr>
        <p:spPr bwMode="auto">
          <a:xfrm rot="5400000">
            <a:off x="7073551" y="3507354"/>
            <a:ext cx="431800" cy="614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5" name="Line 32"/>
          <p:cNvSpPr>
            <a:spLocks noChangeShapeType="1"/>
          </p:cNvSpPr>
          <p:nvPr/>
        </p:nvSpPr>
        <p:spPr bwMode="auto">
          <a:xfrm rot="5400000" flipH="1" flipV="1">
            <a:off x="7594252" y="3307330"/>
            <a:ext cx="144462" cy="13017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8" name="Line 33"/>
          <p:cNvSpPr>
            <a:spLocks noChangeShapeType="1"/>
          </p:cNvSpPr>
          <p:nvPr/>
        </p:nvSpPr>
        <p:spPr bwMode="auto">
          <a:xfrm rot="5400000" flipV="1">
            <a:off x="7033070" y="5282974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" name="Line 34"/>
          <p:cNvSpPr>
            <a:spLocks noChangeShapeType="1"/>
          </p:cNvSpPr>
          <p:nvPr/>
        </p:nvSpPr>
        <p:spPr bwMode="auto">
          <a:xfrm rot="5400000">
            <a:off x="6956870" y="4749574"/>
            <a:ext cx="6096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" name="Line 35"/>
          <p:cNvSpPr>
            <a:spLocks noChangeShapeType="1"/>
          </p:cNvSpPr>
          <p:nvPr/>
        </p:nvSpPr>
        <p:spPr bwMode="auto">
          <a:xfrm rot="5400000" flipH="1">
            <a:off x="7680770" y="4330474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" name="Line 36"/>
          <p:cNvSpPr>
            <a:spLocks noChangeShapeType="1"/>
          </p:cNvSpPr>
          <p:nvPr/>
        </p:nvSpPr>
        <p:spPr bwMode="auto">
          <a:xfrm rot="5400000">
            <a:off x="7718870" y="4266973"/>
            <a:ext cx="906462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7" name="Line 37"/>
          <p:cNvSpPr>
            <a:spLocks noChangeShapeType="1"/>
          </p:cNvSpPr>
          <p:nvPr/>
        </p:nvSpPr>
        <p:spPr bwMode="auto">
          <a:xfrm rot="5400000">
            <a:off x="7680770" y="5321074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8" name="Oval 38"/>
          <p:cNvSpPr>
            <a:spLocks noChangeArrowheads="1"/>
          </p:cNvSpPr>
          <p:nvPr/>
        </p:nvSpPr>
        <p:spPr bwMode="auto">
          <a:xfrm rot="5400000">
            <a:off x="7947470" y="5359174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99" name="Line 39"/>
          <p:cNvSpPr>
            <a:spLocks noChangeShapeType="1"/>
          </p:cNvSpPr>
          <p:nvPr/>
        </p:nvSpPr>
        <p:spPr bwMode="auto">
          <a:xfrm rot="5400000" flipH="1">
            <a:off x="7772845" y="3492274"/>
            <a:ext cx="3048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0" name="Line 40"/>
          <p:cNvSpPr>
            <a:spLocks noChangeShapeType="1"/>
          </p:cNvSpPr>
          <p:nvPr/>
        </p:nvSpPr>
        <p:spPr bwMode="auto">
          <a:xfrm rot="5400000" flipV="1">
            <a:off x="7488683" y="6114824"/>
            <a:ext cx="71437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1" name="Line 41"/>
          <p:cNvSpPr>
            <a:spLocks noChangeShapeType="1"/>
          </p:cNvSpPr>
          <p:nvPr/>
        </p:nvSpPr>
        <p:spPr bwMode="auto">
          <a:xfrm rot="5400000" flipV="1">
            <a:off x="7307708" y="5933849"/>
            <a:ext cx="792162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" name="Line 42"/>
          <p:cNvSpPr>
            <a:spLocks noChangeShapeType="1"/>
          </p:cNvSpPr>
          <p:nvPr/>
        </p:nvSpPr>
        <p:spPr bwMode="auto">
          <a:xfrm rot="5400000" flipH="1" flipV="1">
            <a:off x="7992714" y="6042592"/>
            <a:ext cx="360362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" name="Line 43"/>
          <p:cNvSpPr>
            <a:spLocks noChangeShapeType="1"/>
          </p:cNvSpPr>
          <p:nvPr/>
        </p:nvSpPr>
        <p:spPr bwMode="auto">
          <a:xfrm rot="5400000" flipH="1" flipV="1">
            <a:off x="8099870" y="5502048"/>
            <a:ext cx="1009650" cy="2889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" name="Line 44"/>
          <p:cNvSpPr>
            <a:spLocks noChangeShapeType="1"/>
          </p:cNvSpPr>
          <p:nvPr/>
        </p:nvSpPr>
        <p:spPr bwMode="auto">
          <a:xfrm rot="5400000" flipH="1">
            <a:off x="7884764" y="4277292"/>
            <a:ext cx="1223962" cy="50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5" name="Line 45"/>
          <p:cNvSpPr>
            <a:spLocks noChangeShapeType="1"/>
          </p:cNvSpPr>
          <p:nvPr/>
        </p:nvSpPr>
        <p:spPr bwMode="auto">
          <a:xfrm rot="5400000" flipH="1">
            <a:off x="8245126" y="4637654"/>
            <a:ext cx="358775" cy="6492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6" name="Line 46"/>
          <p:cNvSpPr>
            <a:spLocks noChangeShapeType="1"/>
          </p:cNvSpPr>
          <p:nvPr/>
        </p:nvSpPr>
        <p:spPr bwMode="auto">
          <a:xfrm rot="5400000" flipH="1">
            <a:off x="7776020" y="5465536"/>
            <a:ext cx="431800" cy="9366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7" name="Freeform 47"/>
          <p:cNvSpPr>
            <a:spLocks/>
          </p:cNvSpPr>
          <p:nvPr/>
        </p:nvSpPr>
        <p:spPr bwMode="auto">
          <a:xfrm rot="5400000">
            <a:off x="5724176" y="4998017"/>
            <a:ext cx="2376488" cy="504825"/>
          </a:xfrm>
          <a:custGeom>
            <a:avLst/>
            <a:gdLst>
              <a:gd name="T0" fmla="*/ 0 w 1497"/>
              <a:gd name="T1" fmla="*/ 2147483647 h 318"/>
              <a:gd name="T2" fmla="*/ 2147483647 w 1497"/>
              <a:gd name="T3" fmla="*/ 2147483647 h 318"/>
              <a:gd name="T4" fmla="*/ 2147483647 w 1497"/>
              <a:gd name="T5" fmla="*/ 2147483647 h 318"/>
              <a:gd name="T6" fmla="*/ 2147483647 w 1497"/>
              <a:gd name="T7" fmla="*/ 0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1497"/>
              <a:gd name="T13" fmla="*/ 0 h 318"/>
              <a:gd name="T14" fmla="*/ 1497 w 1497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7" h="318">
                <a:moveTo>
                  <a:pt x="0" y="91"/>
                </a:moveTo>
                <a:cubicBezTo>
                  <a:pt x="125" y="167"/>
                  <a:pt x="250" y="243"/>
                  <a:pt x="454" y="273"/>
                </a:cubicBezTo>
                <a:cubicBezTo>
                  <a:pt x="658" y="303"/>
                  <a:pt x="1051" y="318"/>
                  <a:pt x="1225" y="273"/>
                </a:cubicBezTo>
                <a:cubicBezTo>
                  <a:pt x="1399" y="228"/>
                  <a:pt x="1448" y="114"/>
                  <a:pt x="1497" y="0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08" name="Oval 48"/>
          <p:cNvSpPr>
            <a:spLocks noChangeArrowheads="1"/>
          </p:cNvSpPr>
          <p:nvPr/>
        </p:nvSpPr>
        <p:spPr bwMode="auto">
          <a:xfrm rot="5400000">
            <a:off x="7947470" y="4597174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09" name="Oval 49"/>
          <p:cNvSpPr>
            <a:spLocks noChangeArrowheads="1"/>
          </p:cNvSpPr>
          <p:nvPr/>
        </p:nvSpPr>
        <p:spPr bwMode="auto">
          <a:xfrm rot="5400000">
            <a:off x="6948933" y="5054374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0" name="Oval 50"/>
          <p:cNvSpPr>
            <a:spLocks noChangeArrowheads="1"/>
          </p:cNvSpPr>
          <p:nvPr/>
        </p:nvSpPr>
        <p:spPr bwMode="auto">
          <a:xfrm rot="5400000">
            <a:off x="7261670" y="4444774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1" name="Oval 51"/>
          <p:cNvSpPr>
            <a:spLocks noChangeArrowheads="1"/>
          </p:cNvSpPr>
          <p:nvPr/>
        </p:nvSpPr>
        <p:spPr bwMode="auto">
          <a:xfrm rot="5400000">
            <a:off x="7337870" y="5587774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2" name="Oval 52"/>
          <p:cNvSpPr>
            <a:spLocks noChangeArrowheads="1"/>
          </p:cNvSpPr>
          <p:nvPr/>
        </p:nvSpPr>
        <p:spPr bwMode="auto">
          <a:xfrm rot="5400000">
            <a:off x="7490270" y="3454174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3" name="Oval 53"/>
          <p:cNvSpPr>
            <a:spLocks noChangeArrowheads="1"/>
          </p:cNvSpPr>
          <p:nvPr/>
        </p:nvSpPr>
        <p:spPr bwMode="auto">
          <a:xfrm rot="5400000">
            <a:off x="7729189" y="6355330"/>
            <a:ext cx="304800" cy="293688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4" name="Oval 56"/>
          <p:cNvSpPr>
            <a:spLocks noChangeArrowheads="1"/>
          </p:cNvSpPr>
          <p:nvPr/>
        </p:nvSpPr>
        <p:spPr bwMode="auto">
          <a:xfrm rot="5400000">
            <a:off x="8315770" y="5989411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5" name="Oval 57"/>
          <p:cNvSpPr>
            <a:spLocks noChangeArrowheads="1"/>
          </p:cNvSpPr>
          <p:nvPr/>
        </p:nvSpPr>
        <p:spPr bwMode="auto">
          <a:xfrm rot="5400000">
            <a:off x="7020370" y="6294211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6" name="Oval 58"/>
          <p:cNvSpPr>
            <a:spLocks noChangeArrowheads="1"/>
          </p:cNvSpPr>
          <p:nvPr/>
        </p:nvSpPr>
        <p:spPr bwMode="auto">
          <a:xfrm rot="5400000">
            <a:off x="6875908" y="3901849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7" name="Oval 48"/>
          <p:cNvSpPr>
            <a:spLocks noChangeArrowheads="1"/>
          </p:cNvSpPr>
          <p:nvPr/>
        </p:nvSpPr>
        <p:spPr bwMode="auto">
          <a:xfrm rot="5400000">
            <a:off x="8099870" y="3779611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118" name="Oval 48"/>
          <p:cNvSpPr>
            <a:spLocks noChangeArrowheads="1"/>
          </p:cNvSpPr>
          <p:nvPr/>
        </p:nvSpPr>
        <p:spPr bwMode="auto">
          <a:xfrm rot="5400000">
            <a:off x="8559502" y="4978174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71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正方形/長方形 54"/>
          <p:cNvSpPr/>
          <p:nvPr/>
        </p:nvSpPr>
        <p:spPr bwMode="auto">
          <a:xfrm>
            <a:off x="128627" y="1810911"/>
            <a:ext cx="7814564" cy="283245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1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Trick on Branching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233191"/>
            <a:ext cx="8928832" cy="22320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T*= O(1)</a:t>
            </a:r>
            <a:r>
              <a:rPr lang="en-US" altLang="ja-JP" sz="2400" dirty="0" smtClean="0">
                <a:sym typeface="Wingdings" pitchFamily="2" charset="2"/>
              </a:rPr>
              <a:t>, but PO doesn’t hold when</a:t>
            </a:r>
            <a:r>
              <a:rPr lang="ja-JP" altLang="en-US" sz="2400" dirty="0" smtClean="0"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e</a:t>
            </a:r>
            <a:r>
              <a:rPr lang="ja-JP" altLang="en-US" sz="2400" dirty="0"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has many parallel/series edges</a:t>
            </a: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e </a:t>
            </a:r>
            <a:r>
              <a:rPr lang="en-US" altLang="ja-JP" sz="2400" dirty="0" smtClean="0">
                <a:sym typeface="Wingdings" pitchFamily="2" charset="2"/>
              </a:rPr>
              <a:t>has parallel edges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 altLang="ja-JP" sz="2400" b="1" dirty="0">
                <a:solidFill>
                  <a:srgbClr val="0000FF"/>
                </a:solidFill>
                <a:sym typeface="Wingdings" pitchFamily="2" charset="2"/>
              </a:rPr>
              <a:t>,…, </a:t>
            </a:r>
            <a:r>
              <a:rPr lang="en-US" altLang="ja-JP" sz="2400" b="1" dirty="0" err="1" smtClean="0">
                <a:solidFill>
                  <a:srgbClr val="0000FF"/>
                </a:solidFill>
                <a:sym typeface="Wingdings" pitchFamily="2" charset="2"/>
              </a:rPr>
              <a:t>e</a:t>
            </a:r>
            <a:r>
              <a:rPr lang="en-US" altLang="ja-JP" sz="2400" b="1" baseline="-25000" dirty="0" err="1" smtClean="0">
                <a:solidFill>
                  <a:srgbClr val="0000FF"/>
                </a:solidFill>
                <a:sym typeface="Wingdings" pitchFamily="2" charset="2"/>
              </a:rPr>
              <a:t>k</a:t>
            </a:r>
            <a:endParaRPr lang="en-US" altLang="ja-JP" sz="2400" b="1" baseline="-25000" dirty="0" smtClean="0">
              <a:solidFill>
                <a:srgbClr val="0000FF"/>
              </a:solidFill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ja-JP" altLang="en-US" sz="2400" dirty="0"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>
                <a:sym typeface="Wingdings" panose="05000000000000000000" pitchFamily="2" charset="2"/>
              </a:rPr>
              <a:t> including one of</a:t>
            </a:r>
            <a:r>
              <a:rPr lang="ja-JP" altLang="en-US" sz="2400" dirty="0" smtClean="0">
                <a:sym typeface="Wingdings" panose="05000000000000000000" pitchFamily="2" charset="2"/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e, e</a:t>
            </a:r>
            <a:r>
              <a:rPr lang="en-US" altLang="ja-JP" sz="2400" b="1" baseline="-25000" dirty="0" smtClean="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 altLang="ja-JP" sz="2400" b="1" dirty="0">
                <a:solidFill>
                  <a:srgbClr val="0000FF"/>
                </a:solidFill>
                <a:sym typeface="Wingdings" pitchFamily="2" charset="2"/>
              </a:rPr>
              <a:t>,…, </a:t>
            </a:r>
            <a:r>
              <a:rPr lang="en-US" altLang="ja-JP" sz="2400" b="1" dirty="0" err="1" smtClean="0">
                <a:solidFill>
                  <a:srgbClr val="0000FF"/>
                </a:solidFill>
                <a:sym typeface="Wingdings" pitchFamily="2" charset="2"/>
              </a:rPr>
              <a:t>e</a:t>
            </a:r>
            <a:r>
              <a:rPr lang="en-US" altLang="ja-JP" sz="2400" b="1" baseline="-25000" dirty="0" err="1" smtClean="0">
                <a:solidFill>
                  <a:srgbClr val="0000FF"/>
                </a:solidFill>
                <a:sym typeface="Wingdings" pitchFamily="2" charset="2"/>
              </a:rPr>
              <a:t>k</a:t>
            </a:r>
            <a:r>
              <a:rPr lang="en-US" altLang="ja-JP" sz="2400" dirty="0" smtClean="0">
                <a:sym typeface="Wingdings" panose="05000000000000000000" pitchFamily="2" charset="2"/>
              </a:rPr>
              <a:t>, or including none</a:t>
            </a:r>
          </a:p>
          <a:p>
            <a:pPr algn="l" eaLnBrk="1" hangingPunct="1">
              <a:defRPr/>
            </a:pPr>
            <a:endParaRPr lang="en-US" altLang="ja-JP" sz="2400" dirty="0" smtClean="0">
              <a:sym typeface="Wingdings" panose="05000000000000000000" pitchFamily="2" charset="2"/>
            </a:endParaRPr>
          </a:p>
          <a:p>
            <a:pPr algn="l" eaLnBrk="1" hangingPunct="1"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 </a:t>
            </a:r>
            <a:r>
              <a:rPr lang="en-US" altLang="ja-JP" sz="2400" b="1" dirty="0">
                <a:solidFill>
                  <a:srgbClr val="0000FF"/>
                </a:solidFill>
                <a:sym typeface="Wingdings" pitchFamily="2" charset="2"/>
              </a:rPr>
              <a:t>e </a:t>
            </a:r>
            <a:r>
              <a:rPr lang="en-US" altLang="ja-JP" sz="2400" dirty="0" smtClean="0">
                <a:sym typeface="Wingdings" pitchFamily="2" charset="2"/>
              </a:rPr>
              <a:t>has series edges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 altLang="ja-JP" sz="2400" b="1" dirty="0">
                <a:solidFill>
                  <a:srgbClr val="0000FF"/>
                </a:solidFill>
                <a:sym typeface="Wingdings" pitchFamily="2" charset="2"/>
              </a:rPr>
              <a:t>,…, </a:t>
            </a:r>
            <a:r>
              <a:rPr lang="en-US" altLang="ja-JP" sz="2400" b="1" dirty="0" err="1">
                <a:solidFill>
                  <a:srgbClr val="0000FF"/>
                </a:solidFill>
                <a:sym typeface="Wingdings" pitchFamily="2" charset="2"/>
              </a:rPr>
              <a:t>e</a:t>
            </a:r>
            <a:r>
              <a:rPr lang="en-US" altLang="ja-JP" sz="2400" b="1" baseline="-25000" dirty="0" err="1">
                <a:solidFill>
                  <a:srgbClr val="0000FF"/>
                </a:solidFill>
                <a:sym typeface="Wingdings" pitchFamily="2" charset="2"/>
              </a:rPr>
              <a:t>k</a:t>
            </a:r>
            <a:r>
              <a:rPr lang="en-US" altLang="ja-JP" sz="2400" b="1" baseline="-25000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ja-JP" altLang="en-US" sz="2400" dirty="0">
                <a:sym typeface="Wingdings" pitchFamily="2" charset="2"/>
              </a:rPr>
              <a:t>　　</a:t>
            </a:r>
            <a:endParaRPr lang="en-US" altLang="ja-JP" sz="2400" dirty="0"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ja-JP" altLang="en-US" sz="2400" dirty="0"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>
                <a:sym typeface="Wingdings" panose="05000000000000000000" pitchFamily="2" charset="2"/>
              </a:rPr>
              <a:t> not including one of</a:t>
            </a:r>
            <a:r>
              <a:rPr lang="ja-JP" altLang="en-US" sz="2400" dirty="0" smtClean="0">
                <a:sym typeface="Wingdings" panose="05000000000000000000" pitchFamily="2" charset="2"/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itchFamily="2" charset="2"/>
              </a:rPr>
              <a:t>e, e</a:t>
            </a:r>
            <a:r>
              <a:rPr lang="en-US" altLang="ja-JP" sz="2400" b="1" baseline="-25000" dirty="0" smtClean="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 altLang="ja-JP" sz="2400" b="1" dirty="0">
                <a:solidFill>
                  <a:srgbClr val="0000FF"/>
                </a:solidFill>
                <a:sym typeface="Wingdings" pitchFamily="2" charset="2"/>
              </a:rPr>
              <a:t>,…, </a:t>
            </a:r>
            <a:r>
              <a:rPr lang="en-US" altLang="ja-JP" sz="2400" b="1" dirty="0" err="1" smtClean="0">
                <a:solidFill>
                  <a:srgbClr val="0000FF"/>
                </a:solidFill>
                <a:sym typeface="Wingdings" pitchFamily="2" charset="2"/>
              </a:rPr>
              <a:t>e</a:t>
            </a:r>
            <a:r>
              <a:rPr lang="en-US" altLang="ja-JP" sz="2400" b="1" baseline="-25000" dirty="0" err="1" smtClean="0">
                <a:solidFill>
                  <a:srgbClr val="0000FF"/>
                </a:solidFill>
                <a:sym typeface="Wingdings" pitchFamily="2" charset="2"/>
              </a:rPr>
              <a:t>k</a:t>
            </a:r>
            <a:r>
              <a:rPr lang="en-US" altLang="ja-JP" sz="2400" dirty="0" smtClean="0">
                <a:sym typeface="Wingdings" panose="05000000000000000000" pitchFamily="2" charset="2"/>
              </a:rPr>
              <a:t>, or including all</a:t>
            </a:r>
          </a:p>
          <a:p>
            <a:pPr algn="l" eaLnBrk="1" hangingPunct="1">
              <a:defRPr/>
            </a:pPr>
            <a:endParaRPr lang="en-US" altLang="ja-JP" sz="2400" dirty="0">
              <a:sym typeface="Wingdings" panose="05000000000000000000" pitchFamily="2" charset="2"/>
            </a:endParaRPr>
          </a:p>
          <a:p>
            <a:pPr algn="l" eaLnBrk="1" hangingPunct="1"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Graph for each is constructed in </a:t>
            </a:r>
            <a:r>
              <a:rPr lang="en-US" altLang="ja-JP" sz="2400" b="1" dirty="0" smtClean="0">
                <a:solidFill>
                  <a:srgbClr val="3333FF"/>
                </a:solidFill>
                <a:sym typeface="Wingdings" pitchFamily="2" charset="2"/>
              </a:rPr>
              <a:t>O</a:t>
            </a:r>
            <a:r>
              <a:rPr lang="en-US" altLang="ja-JP" sz="2400" b="1" dirty="0">
                <a:solidFill>
                  <a:srgbClr val="3333FF"/>
                </a:solidFill>
                <a:sym typeface="Wingdings" pitchFamily="2" charset="2"/>
              </a:rPr>
              <a:t>(|E|)</a:t>
            </a:r>
            <a:r>
              <a:rPr lang="en-US" altLang="ja-JP" sz="2400" dirty="0"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time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PO condition holds when </a:t>
            </a:r>
            <a:r>
              <a:rPr lang="en-US" altLang="ja-JP" sz="2400" b="1" dirty="0">
                <a:solidFill>
                  <a:srgbClr val="0000FF"/>
                </a:solidFill>
                <a:sym typeface="Wingdings" pitchFamily="2" charset="2"/>
              </a:rPr>
              <a:t>e</a:t>
            </a:r>
            <a:r>
              <a:rPr lang="en-US" altLang="ja-JP" sz="2400" dirty="0" smtClean="0">
                <a:sym typeface="Wingdings" pitchFamily="2" charset="2"/>
              </a:rPr>
              <a:t> has parallel/</a:t>
            </a:r>
          </a:p>
          <a:p>
            <a:pPr algn="l" eaLnBrk="1" hangingPunct="1">
              <a:defRPr/>
            </a:pPr>
            <a:r>
              <a:rPr lang="en-US" altLang="ja-JP" sz="2400" dirty="0"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series edges so that it has many children</a:t>
            </a:r>
          </a:p>
          <a:p>
            <a:pPr algn="l" eaLnBrk="1" hangingPunct="1">
              <a:defRPr/>
            </a:pPr>
            <a:endParaRPr lang="en-US" altLang="ja-JP" sz="2400" dirty="0">
              <a:sym typeface="Wingdings" pitchFamily="2" charset="2"/>
            </a:endParaRPr>
          </a:p>
          <a:p>
            <a:pPr algn="l" eaLnBrk="1" hangingPunct="1">
              <a:defRPr/>
            </a:pPr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 rot="5400000" flipH="1" flipV="1">
            <a:off x="6983079" y="5511159"/>
            <a:ext cx="25087" cy="153487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5" name="Line 23"/>
          <p:cNvSpPr>
            <a:spLocks noChangeShapeType="1"/>
          </p:cNvSpPr>
          <p:nvPr/>
        </p:nvSpPr>
        <p:spPr bwMode="auto">
          <a:xfrm rot="5400000" flipH="1">
            <a:off x="8173372" y="5683563"/>
            <a:ext cx="888928" cy="11032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" name="Line 40"/>
          <p:cNvSpPr>
            <a:spLocks noChangeShapeType="1"/>
          </p:cNvSpPr>
          <p:nvPr/>
        </p:nvSpPr>
        <p:spPr bwMode="auto">
          <a:xfrm rot="5400000" flipH="1" flipV="1">
            <a:off x="5969747" y="5376206"/>
            <a:ext cx="1221274" cy="55841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4" name="Line 42"/>
          <p:cNvSpPr>
            <a:spLocks noChangeShapeType="1"/>
          </p:cNvSpPr>
          <p:nvPr/>
        </p:nvSpPr>
        <p:spPr bwMode="auto">
          <a:xfrm rot="5400000" flipH="1" flipV="1">
            <a:off x="7639969" y="4243324"/>
            <a:ext cx="109106" cy="166985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6" name="Line 44"/>
          <p:cNvSpPr>
            <a:spLocks noChangeShapeType="1"/>
          </p:cNvSpPr>
          <p:nvPr/>
        </p:nvSpPr>
        <p:spPr bwMode="auto">
          <a:xfrm rot="5400000" flipV="1">
            <a:off x="8103964" y="5718649"/>
            <a:ext cx="25090" cy="1119892"/>
          </a:xfrm>
          <a:prstGeom prst="line">
            <a:avLst/>
          </a:prstGeom>
          <a:noFill/>
          <a:ln w="666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 rot="5400000">
            <a:off x="6402392" y="4866081"/>
            <a:ext cx="914400" cy="90563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91" name="Oval 53"/>
          <p:cNvSpPr>
            <a:spLocks noChangeArrowheads="1"/>
          </p:cNvSpPr>
          <p:nvPr/>
        </p:nvSpPr>
        <p:spPr bwMode="auto">
          <a:xfrm rot="5400000">
            <a:off x="7110116" y="5891760"/>
            <a:ext cx="721617" cy="723106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94" name="Oval 56"/>
          <p:cNvSpPr>
            <a:spLocks noChangeArrowheads="1"/>
          </p:cNvSpPr>
          <p:nvPr/>
        </p:nvSpPr>
        <p:spPr bwMode="auto">
          <a:xfrm rot="5400000">
            <a:off x="8034697" y="4656997"/>
            <a:ext cx="864467" cy="79655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95" name="Oval 57"/>
          <p:cNvSpPr>
            <a:spLocks noChangeArrowheads="1"/>
          </p:cNvSpPr>
          <p:nvPr/>
        </p:nvSpPr>
        <p:spPr bwMode="auto">
          <a:xfrm rot="5400000">
            <a:off x="5931212" y="5833802"/>
            <a:ext cx="679451" cy="881187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  <p:sp>
        <p:nvSpPr>
          <p:cNvPr id="3" name="四角形吹き出し 2"/>
          <p:cNvSpPr/>
          <p:nvPr/>
        </p:nvSpPr>
        <p:spPr bwMode="auto">
          <a:xfrm>
            <a:off x="7763060" y="5318896"/>
            <a:ext cx="360262" cy="393700"/>
          </a:xfrm>
          <a:prstGeom prst="wedgeRectCallout">
            <a:avLst>
              <a:gd name="adj1" fmla="val 89066"/>
              <a:gd name="adj2" fmla="val 165461"/>
            </a:avLst>
          </a:prstGeom>
          <a:solidFill>
            <a:schemeClr val="bg1"/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e</a:t>
            </a:r>
            <a:endParaRPr kumimoji="1" lang="ja-JP" altLang="en-US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2" name="Oval 48"/>
          <p:cNvSpPr>
            <a:spLocks noChangeArrowheads="1"/>
          </p:cNvSpPr>
          <p:nvPr/>
        </p:nvSpPr>
        <p:spPr bwMode="auto">
          <a:xfrm rot="5400000">
            <a:off x="8265527" y="6085435"/>
            <a:ext cx="863600" cy="335757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>
              <a:defRPr/>
            </a:pPr>
            <a:endParaRPr lang="ja-JP" altLang="en-US" b="1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947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4716463" y="4221163"/>
            <a:ext cx="4319587" cy="2376487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 for Each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25193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We now know that each iteration outputs a solution.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Can we do something?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 </a:t>
            </a:r>
            <a:r>
              <a:rPr lang="en-US" altLang="ja-JP" sz="2400" dirty="0" smtClean="0">
                <a:solidFill>
                  <a:schemeClr val="accent2"/>
                </a:solidFill>
                <a:latin typeface="HGP創英角ﾎﾟｯﾌﾟ体" pitchFamily="50" charset="-128"/>
                <a:ea typeface="HGP創英角ﾎﾟｯﾌﾟ体" pitchFamily="50" charset="-128"/>
              </a:rPr>
              <a:t>Yes!  </a:t>
            </a:r>
            <a:r>
              <a:rPr lang="en-US" altLang="ja-JP" sz="2400" b="1" dirty="0" smtClean="0"/>
              <a:t>#solutions 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</a:t>
            </a:r>
            <a:r>
              <a:rPr lang="en-US" altLang="ja-JP" sz="2400" dirty="0" smtClean="0"/>
              <a:t>    </a:t>
            </a:r>
            <a:r>
              <a:rPr lang="en-US" altLang="ja-JP" sz="2400" b="1" dirty="0" smtClean="0"/>
              <a:t>#iterations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       </a:t>
            </a:r>
            <a:r>
              <a:rPr lang="en-US" altLang="ja-JP" sz="2400" b="1" u="sng" dirty="0" smtClean="0"/>
              <a:t>“</a:t>
            </a:r>
            <a:r>
              <a:rPr lang="en-US" altLang="ja-JP" sz="2400" b="1" u="sng" dirty="0" smtClean="0">
                <a:solidFill>
                  <a:schemeClr val="accent2"/>
                </a:solidFill>
              </a:rPr>
              <a:t>O(X) </a:t>
            </a:r>
            <a:r>
              <a:rPr lang="en-US" altLang="ja-JP" sz="2400" b="1" u="sng" dirty="0" smtClean="0"/>
              <a:t>time for each solution” 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588125" y="47498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6816725" y="47498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6740525" y="46736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6969125" y="5054600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045325" y="5054600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6207125" y="5054600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588125" y="5054600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426325" y="53594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7426325" y="5359400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75787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80359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6969125" y="53594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6969125" y="5359400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68929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72739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664325" y="53594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6283325" y="5359400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 flipH="1">
            <a:off x="65881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flipH="1">
            <a:off x="62071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5978525" y="53594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5521325" y="5359400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flipH="1">
            <a:off x="59023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flipH="1">
            <a:off x="5445125" y="558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6511925" y="4978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6969125" y="4978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6892925" y="5283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7350125" y="5283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6130925" y="5283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6588125" y="5283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6483350" y="5664200"/>
            <a:ext cx="6381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/>
              <a:t>・・・</a:t>
            </a:r>
          </a:p>
        </p:txBody>
      </p:sp>
      <p:sp>
        <p:nvSpPr>
          <p:cNvPr id="5155" name="円形吹き出し 36"/>
          <p:cNvSpPr>
            <a:spLocks noChangeArrowheads="1"/>
          </p:cNvSpPr>
          <p:nvPr/>
        </p:nvSpPr>
        <p:spPr bwMode="auto">
          <a:xfrm>
            <a:off x="5219700" y="4221163"/>
            <a:ext cx="936625" cy="720725"/>
          </a:xfrm>
          <a:prstGeom prst="wedgeEllipseCallout">
            <a:avLst>
              <a:gd name="adj1" fmla="val 88676"/>
              <a:gd name="adj2" fmla="val 51130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b="1">
                <a:solidFill>
                  <a:schemeClr val="accent2"/>
                </a:solidFill>
              </a:rPr>
              <a:t>O(X)</a:t>
            </a:r>
            <a:endParaRPr lang="ja-JP" altLang="en-US"/>
          </a:p>
        </p:txBody>
      </p:sp>
      <p:sp>
        <p:nvSpPr>
          <p:cNvPr id="5156" name="円形吹き出し 37"/>
          <p:cNvSpPr>
            <a:spLocks noChangeArrowheads="1"/>
          </p:cNvSpPr>
          <p:nvPr/>
        </p:nvSpPr>
        <p:spPr bwMode="auto">
          <a:xfrm>
            <a:off x="4572000" y="4868863"/>
            <a:ext cx="936625" cy="720725"/>
          </a:xfrm>
          <a:prstGeom prst="wedgeEllipseCallout">
            <a:avLst>
              <a:gd name="adj1" fmla="val 112000"/>
              <a:gd name="adj2" fmla="val 3745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b="1">
                <a:solidFill>
                  <a:schemeClr val="accent2"/>
                </a:solidFill>
              </a:rPr>
              <a:t>O(X)</a:t>
            </a:r>
            <a:endParaRPr lang="ja-JP" altLang="en-US"/>
          </a:p>
        </p:txBody>
      </p:sp>
      <p:sp>
        <p:nvSpPr>
          <p:cNvPr id="39" name="円/楕円 38"/>
          <p:cNvSpPr>
            <a:spLocks noChangeArrowheads="1"/>
          </p:cNvSpPr>
          <p:nvPr/>
        </p:nvSpPr>
        <p:spPr bwMode="auto">
          <a:xfrm>
            <a:off x="5435600" y="55895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1" name="円/楕円 40"/>
          <p:cNvSpPr>
            <a:spLocks noChangeArrowheads="1"/>
          </p:cNvSpPr>
          <p:nvPr/>
        </p:nvSpPr>
        <p:spPr bwMode="auto">
          <a:xfrm>
            <a:off x="5867400" y="5589588"/>
            <a:ext cx="217488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2" name="円/楕円 41"/>
          <p:cNvSpPr>
            <a:spLocks noChangeArrowheads="1"/>
          </p:cNvSpPr>
          <p:nvPr/>
        </p:nvSpPr>
        <p:spPr bwMode="auto">
          <a:xfrm>
            <a:off x="6156325" y="55895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3" name="円/楕円 42"/>
          <p:cNvSpPr>
            <a:spLocks noChangeArrowheads="1"/>
          </p:cNvSpPr>
          <p:nvPr/>
        </p:nvSpPr>
        <p:spPr bwMode="auto">
          <a:xfrm>
            <a:off x="6516688" y="55895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4" name="円/楕円 43"/>
          <p:cNvSpPr>
            <a:spLocks noChangeArrowheads="1"/>
          </p:cNvSpPr>
          <p:nvPr/>
        </p:nvSpPr>
        <p:spPr bwMode="auto">
          <a:xfrm>
            <a:off x="6516688" y="5300663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5" name="円/楕円 44"/>
          <p:cNvSpPr>
            <a:spLocks noChangeArrowheads="1"/>
          </p:cNvSpPr>
          <p:nvPr/>
        </p:nvSpPr>
        <p:spPr bwMode="auto">
          <a:xfrm>
            <a:off x="6875463" y="5589588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6" name="円/楕円 45"/>
          <p:cNvSpPr>
            <a:spLocks noChangeArrowheads="1"/>
          </p:cNvSpPr>
          <p:nvPr/>
        </p:nvSpPr>
        <p:spPr bwMode="auto">
          <a:xfrm>
            <a:off x="7235825" y="55895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7" name="円/楕円 46"/>
          <p:cNvSpPr>
            <a:spLocks noChangeArrowheads="1"/>
          </p:cNvSpPr>
          <p:nvPr/>
        </p:nvSpPr>
        <p:spPr bwMode="auto">
          <a:xfrm>
            <a:off x="7524750" y="55895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8" name="円/楕円 47"/>
          <p:cNvSpPr>
            <a:spLocks noChangeArrowheads="1"/>
          </p:cNvSpPr>
          <p:nvPr/>
        </p:nvSpPr>
        <p:spPr bwMode="auto">
          <a:xfrm>
            <a:off x="8027988" y="55895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49" name="円/楕円 48"/>
          <p:cNvSpPr>
            <a:spLocks noChangeArrowheads="1"/>
          </p:cNvSpPr>
          <p:nvPr/>
        </p:nvSpPr>
        <p:spPr bwMode="auto">
          <a:xfrm>
            <a:off x="6804025" y="5229225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0" name="円/楕円 49"/>
          <p:cNvSpPr>
            <a:spLocks noChangeArrowheads="1"/>
          </p:cNvSpPr>
          <p:nvPr/>
        </p:nvSpPr>
        <p:spPr bwMode="auto">
          <a:xfrm>
            <a:off x="7308850" y="5229225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1" name="円/楕円 50"/>
          <p:cNvSpPr>
            <a:spLocks noChangeArrowheads="1"/>
          </p:cNvSpPr>
          <p:nvPr/>
        </p:nvSpPr>
        <p:spPr bwMode="auto">
          <a:xfrm>
            <a:off x="6084888" y="5229225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" name="円/楕円 51"/>
          <p:cNvSpPr>
            <a:spLocks noChangeArrowheads="1"/>
          </p:cNvSpPr>
          <p:nvPr/>
        </p:nvSpPr>
        <p:spPr bwMode="auto">
          <a:xfrm>
            <a:off x="6443663" y="49418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3" name="円/楕円 52"/>
          <p:cNvSpPr>
            <a:spLocks noChangeArrowheads="1"/>
          </p:cNvSpPr>
          <p:nvPr/>
        </p:nvSpPr>
        <p:spPr bwMode="auto">
          <a:xfrm>
            <a:off x="6732588" y="4652963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4" name="円/楕円 53"/>
          <p:cNvSpPr>
            <a:spLocks noChangeArrowheads="1"/>
          </p:cNvSpPr>
          <p:nvPr/>
        </p:nvSpPr>
        <p:spPr bwMode="auto">
          <a:xfrm>
            <a:off x="6948488" y="49418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41438"/>
            <a:ext cx="9144000" cy="2163762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5-7  k-subtrees</a:t>
            </a:r>
            <a:b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ja-JP" alt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1362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k-</a:t>
            </a:r>
            <a:r>
              <a:rPr lang="en-US" altLang="ja-JP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subtree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640960" cy="936104"/>
          </a:xfrm>
        </p:spPr>
        <p:txBody>
          <a:bodyPr/>
          <a:lstStyle/>
          <a:p>
            <a:pPr lvl="0" algn="l" eaLnBrk="1" hangingPunct="1">
              <a:defRPr/>
            </a:pP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Problem:  </a:t>
            </a:r>
            <a:r>
              <a:rPr lang="en-US" altLang="ja-JP" sz="2400" dirty="0" smtClean="0">
                <a:solidFill>
                  <a:srgbClr val="000000"/>
                </a:solidFill>
              </a:rPr>
              <a:t>given a graph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G=(V,E)</a:t>
            </a:r>
            <a:r>
              <a:rPr lang="en-US" altLang="ja-JP" sz="2400" dirty="0" smtClean="0">
                <a:solidFill>
                  <a:srgbClr val="000000"/>
                </a:solidFill>
              </a:rPr>
              <a:t>, vertex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r</a:t>
            </a:r>
            <a:r>
              <a:rPr lang="en-US" altLang="ja-JP" sz="2400" dirty="0" smtClean="0">
                <a:solidFill>
                  <a:srgbClr val="000000"/>
                </a:solidFill>
              </a:rPr>
              <a:t> and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k</a:t>
            </a:r>
            <a:r>
              <a:rPr lang="en-US" altLang="ja-JP" sz="2400" dirty="0" smtClean="0">
                <a:solidFill>
                  <a:srgbClr val="000000"/>
                </a:solidFill>
              </a:rPr>
              <a:t>, enumerate all subtrees of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G</a:t>
            </a:r>
            <a:r>
              <a:rPr lang="en-US" altLang="ja-JP" sz="2400" dirty="0" smtClean="0">
                <a:solidFill>
                  <a:srgbClr val="000000"/>
                </a:solidFill>
              </a:rPr>
              <a:t> having exactly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k</a:t>
            </a:r>
            <a:r>
              <a:rPr lang="en-US" altLang="ja-JP" sz="2400" dirty="0" smtClean="0">
                <a:solidFill>
                  <a:srgbClr val="000000"/>
                </a:solidFill>
              </a:rPr>
              <a:t> edges</a:t>
            </a:r>
          </a:p>
          <a:p>
            <a:pPr lvl="0"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lvl="0"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lvl="0"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lvl="0"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lvl="0"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lvl="0"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lvl="0"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endParaRPr lang="en-US" altLang="ja-JP" sz="1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Correctness is OK. Computation time of an iteration is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   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O(d(r)+d(v)+ k</a:t>
            </a:r>
            <a:r>
              <a:rPr lang="en-US" altLang="ja-JP" sz="2400" b="1" baseline="30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2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)</a:t>
            </a:r>
            <a:r>
              <a:rPr lang="en-US" altLang="ja-JP" sz="2400" dirty="0" smtClean="0">
                <a:solidFill>
                  <a:srgbClr val="000000"/>
                </a:solidFill>
              </a:rPr>
              <a:t>, thus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O(k (d(r)+d(v) + k</a:t>
            </a:r>
            <a:r>
              <a:rPr lang="en-US" altLang="ja-JP" sz="2400" b="1" baseline="30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2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))</a:t>
            </a:r>
            <a:r>
              <a:rPr lang="en-US" altLang="ja-JP" sz="2400" dirty="0" smtClean="0">
                <a:solidFill>
                  <a:srgbClr val="000000"/>
                </a:solidFill>
              </a:rPr>
              <a:t> per solution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endParaRPr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251520" y="2060848"/>
            <a:ext cx="7056784" cy="316835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ja-JP" kern="0" dirty="0" smtClean="0"/>
              <a:t>(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G=(V,E), r, X</a:t>
            </a:r>
            <a:r>
              <a:rPr lang="en-US" altLang="ja-JP" kern="0" dirty="0" smtClean="0"/>
              <a:t>)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</a:t>
            </a:r>
            <a:r>
              <a:rPr lang="en-US" altLang="ja-JP" b="1" kern="0" dirty="0" smtClean="0"/>
              <a:t>if</a:t>
            </a:r>
            <a:r>
              <a:rPr lang="en-US" altLang="ja-JP" kern="0" dirty="0" smtClean="0"/>
              <a:t>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|X| = k</a:t>
            </a:r>
            <a:r>
              <a:rPr lang="en-US" altLang="ja-JP" kern="0" dirty="0" smtClean="0">
                <a:solidFill>
                  <a:srgbClr val="0000FF"/>
                </a:solidFill>
              </a:rPr>
              <a:t> </a:t>
            </a:r>
            <a:r>
              <a:rPr lang="en-US" altLang="ja-JP" b="1" kern="0" dirty="0" smtClean="0">
                <a:solidFill>
                  <a:schemeClr val="tx1"/>
                </a:solidFill>
              </a:rPr>
              <a:t>then</a:t>
            </a:r>
            <a:r>
              <a:rPr lang="en-US" altLang="ja-JP" b="0" kern="0" dirty="0" smtClean="0">
                <a:solidFill>
                  <a:schemeClr val="tx1"/>
                </a:solidFill>
              </a:rPr>
              <a:t> </a:t>
            </a:r>
            <a:r>
              <a:rPr lang="en-US" altLang="ja-JP" b="1" kern="0" dirty="0" smtClean="0">
                <a:solidFill>
                  <a:schemeClr val="tx1"/>
                </a:solidFill>
              </a:rPr>
              <a:t>output</a:t>
            </a:r>
            <a:r>
              <a:rPr lang="en-US" altLang="ja-JP" b="0" kern="0" dirty="0" smtClean="0">
                <a:solidFill>
                  <a:schemeClr val="tx1"/>
                </a:solidFill>
              </a:rPr>
              <a:t>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X</a:t>
            </a:r>
            <a:r>
              <a:rPr lang="en-US" altLang="ja-JP" b="0" kern="0" dirty="0" smtClean="0">
                <a:solidFill>
                  <a:schemeClr val="tx1"/>
                </a:solidFill>
              </a:rPr>
              <a:t>; </a:t>
            </a:r>
            <a:r>
              <a:rPr lang="en-US" altLang="ja-JP" b="1" kern="0" dirty="0" smtClean="0">
                <a:solidFill>
                  <a:schemeClr val="tx1"/>
                </a:solidFill>
              </a:rPr>
              <a:t>return</a:t>
            </a:r>
          </a:p>
          <a:p>
            <a:pPr>
              <a:spcBef>
                <a:spcPct val="20000"/>
              </a:spcBef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en-US" altLang="ja-JP" kern="0" dirty="0" smtClean="0"/>
              <a:t>choose an edge</a:t>
            </a:r>
            <a:r>
              <a:rPr lang="ja-JP" altLang="en-US" kern="0" dirty="0" smtClean="0"/>
              <a:t> </a:t>
            </a:r>
            <a:r>
              <a:rPr lang="en-US" altLang="ja-JP" b="1" kern="0" dirty="0">
                <a:solidFill>
                  <a:srgbClr val="0000FF"/>
                </a:solidFill>
              </a:rPr>
              <a:t>e</a:t>
            </a:r>
            <a:r>
              <a:rPr lang="en-US" altLang="ja-JP" kern="0" dirty="0"/>
              <a:t> </a:t>
            </a:r>
            <a:r>
              <a:rPr lang="en-US" altLang="ja-JP" kern="0" dirty="0" smtClean="0"/>
              <a:t>incident to </a:t>
            </a:r>
            <a:r>
              <a:rPr lang="en-US" altLang="ja-JP" b="1" kern="0" dirty="0" smtClean="0">
                <a:solidFill>
                  <a:srgbClr val="0000FF"/>
                </a:solidFill>
                <a:latin typeface="+mn-lt"/>
                <a:ea typeface="+mn-ea"/>
              </a:rPr>
              <a:t>r</a:t>
            </a:r>
            <a:r>
              <a:rPr lang="ja-JP" altLang="en-US" b="0" kern="0" dirty="0" smtClean="0">
                <a:solidFill>
                  <a:schemeClr val="tx1"/>
                </a:solidFill>
              </a:rPr>
              <a:t> 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</a:t>
            </a:r>
            <a:r>
              <a:rPr lang="en-US" altLang="ja-JP" b="1" kern="0" dirty="0" smtClean="0"/>
              <a:t>if</a:t>
            </a:r>
            <a:r>
              <a:rPr lang="en-US" altLang="ja-JP" kern="0" dirty="0" smtClean="0"/>
              <a:t> the connected component of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G-e</a:t>
            </a:r>
            <a:r>
              <a:rPr lang="en-US" altLang="ja-JP" kern="0" dirty="0" smtClean="0">
                <a:solidFill>
                  <a:srgbClr val="0000FF"/>
                </a:solidFill>
              </a:rPr>
              <a:t> </a:t>
            </a:r>
            <a:r>
              <a:rPr lang="en-US" altLang="ja-JP" kern="0" dirty="0" smtClean="0"/>
              <a:t>including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r</a:t>
            </a:r>
          </a:p>
          <a:p>
            <a:pPr lvl="0">
              <a:spcBef>
                <a:spcPct val="20000"/>
              </a:spcBef>
              <a:defRPr/>
            </a:pPr>
            <a:r>
              <a:rPr lang="en-US" altLang="ja-JP" kern="0" dirty="0" smtClean="0">
                <a:solidFill>
                  <a:srgbClr val="0000FF"/>
                </a:solidFill>
              </a:rPr>
              <a:t> </a:t>
            </a:r>
            <a:r>
              <a:rPr lang="en-US" altLang="ja-JP" b="0" kern="0" dirty="0" smtClean="0">
                <a:solidFill>
                  <a:schemeClr val="tx1"/>
                </a:solidFill>
              </a:rPr>
              <a:t>has at least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k-|X|+1</a:t>
            </a:r>
            <a:r>
              <a:rPr lang="en-US" altLang="ja-JP" b="0" kern="0" dirty="0" smtClean="0">
                <a:solidFill>
                  <a:schemeClr val="tx1"/>
                </a:solidFill>
              </a:rPr>
              <a:t> </a:t>
            </a:r>
            <a:r>
              <a:rPr lang="en-US" altLang="ja-JP" kern="0" dirty="0" smtClean="0"/>
              <a:t>vertices</a:t>
            </a:r>
            <a:r>
              <a:rPr lang="ja-JP" altLang="en-US" kern="0" dirty="0" smtClean="0"/>
              <a:t> </a:t>
            </a:r>
            <a:r>
              <a:rPr lang="en-US" altLang="ja-JP" b="1" kern="0" dirty="0" smtClean="0"/>
              <a:t>then call </a:t>
            </a: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b="1" dirty="0" smtClean="0">
                <a:solidFill>
                  <a:srgbClr val="006600"/>
                </a:solidFill>
              </a:rPr>
              <a:t> </a:t>
            </a:r>
            <a:r>
              <a:rPr lang="en-US" altLang="ja-JP" kern="0" dirty="0" smtClean="0"/>
              <a:t>(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G-e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r, X</a:t>
            </a:r>
            <a:r>
              <a:rPr lang="en-US" altLang="ja-JP" kern="0" dirty="0" smtClean="0"/>
              <a:t>)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</a:t>
            </a:r>
            <a:r>
              <a:rPr lang="en-US" altLang="ja-JP" b="1" kern="0" dirty="0" smtClean="0"/>
              <a:t>call </a:t>
            </a: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kern="0" dirty="0" smtClean="0"/>
              <a:t> (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G</a:t>
            </a:r>
            <a:r>
              <a:rPr lang="en-US" altLang="ja-JP" b="1" kern="0" dirty="0">
                <a:solidFill>
                  <a:srgbClr val="0000FF"/>
                </a:solidFill>
              </a:rPr>
              <a:t>’, r,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X</a:t>
            </a:r>
            <a:r>
              <a:rPr lang="ja-JP" altLang="en-US" b="1" kern="0" dirty="0" smtClean="0">
                <a:solidFill>
                  <a:srgbClr val="0000FF"/>
                </a:solidFill>
              </a:rPr>
              <a:t>∪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e</a:t>
            </a:r>
            <a:r>
              <a:rPr lang="en-US" altLang="ja-JP" kern="0" dirty="0" smtClean="0"/>
              <a:t>) where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G’</a:t>
            </a:r>
            <a:r>
              <a:rPr lang="en-US" altLang="ja-JP" kern="0" dirty="0" smtClean="0">
                <a:solidFill>
                  <a:srgbClr val="0000FF"/>
                </a:solidFill>
              </a:rPr>
              <a:t> </a:t>
            </a:r>
            <a:r>
              <a:rPr lang="en-US" altLang="ja-JP" kern="0" dirty="0" smtClean="0"/>
              <a:t>is obtained by </a:t>
            </a:r>
          </a:p>
          <a:p>
            <a:pPr>
              <a:spcBef>
                <a:spcPct val="20000"/>
              </a:spcBef>
              <a:defRPr/>
            </a:pPr>
            <a:r>
              <a:rPr lang="en-US" altLang="ja-JP" kern="0" dirty="0" smtClean="0"/>
              <a:t>       contracting </a:t>
            </a:r>
            <a:r>
              <a:rPr lang="en-US" altLang="ja-JP" b="1" kern="0" dirty="0">
                <a:solidFill>
                  <a:srgbClr val="0000FF"/>
                </a:solidFill>
              </a:rPr>
              <a:t>e</a:t>
            </a:r>
            <a:r>
              <a:rPr lang="en-US" altLang="ja-JP" kern="0" dirty="0" smtClean="0"/>
              <a:t> and removing selfloops from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G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3" name="円/楕円 92"/>
          <p:cNvSpPr/>
          <p:nvPr/>
        </p:nvSpPr>
        <p:spPr bwMode="auto">
          <a:xfrm>
            <a:off x="6876256" y="3429000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4" name="円/楕円 93"/>
          <p:cNvSpPr/>
          <p:nvPr/>
        </p:nvSpPr>
        <p:spPr bwMode="auto">
          <a:xfrm>
            <a:off x="7236296" y="1988840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7" name="円/楕円 96"/>
          <p:cNvSpPr/>
          <p:nvPr/>
        </p:nvSpPr>
        <p:spPr bwMode="auto">
          <a:xfrm>
            <a:off x="8388424" y="2996952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8" name="円/楕円 97"/>
          <p:cNvSpPr/>
          <p:nvPr/>
        </p:nvSpPr>
        <p:spPr bwMode="auto">
          <a:xfrm>
            <a:off x="6660232" y="2780928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9" name="円/楕円 98"/>
          <p:cNvSpPr/>
          <p:nvPr/>
        </p:nvSpPr>
        <p:spPr bwMode="auto">
          <a:xfrm>
            <a:off x="8172400" y="357301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4" name="円/楕円 103"/>
          <p:cNvSpPr/>
          <p:nvPr/>
        </p:nvSpPr>
        <p:spPr bwMode="auto">
          <a:xfrm>
            <a:off x="8460432" y="227687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6" name="円/楕円 105"/>
          <p:cNvSpPr/>
          <p:nvPr/>
        </p:nvSpPr>
        <p:spPr bwMode="auto">
          <a:xfrm>
            <a:off x="7308304" y="306896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7" name="円/楕円 106"/>
          <p:cNvSpPr/>
          <p:nvPr/>
        </p:nvSpPr>
        <p:spPr bwMode="auto">
          <a:xfrm>
            <a:off x="8100392" y="263691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15" name="直線コネクタ 114"/>
          <p:cNvCxnSpPr>
            <a:stCxn id="97" idx="4"/>
            <a:endCxn id="99" idx="7"/>
          </p:cNvCxnSpPr>
          <p:nvPr/>
        </p:nvCxnSpPr>
        <p:spPr bwMode="auto">
          <a:xfrm flipH="1">
            <a:off x="8418251" y="3284984"/>
            <a:ext cx="114189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6" name="直線コネクタ 115"/>
          <p:cNvCxnSpPr>
            <a:stCxn id="107" idx="2"/>
          </p:cNvCxnSpPr>
          <p:nvPr/>
        </p:nvCxnSpPr>
        <p:spPr bwMode="auto">
          <a:xfrm flipH="1">
            <a:off x="6948264" y="2780928"/>
            <a:ext cx="1152128" cy="14401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7" name="直線コネクタ 116"/>
          <p:cNvCxnSpPr>
            <a:stCxn id="99" idx="3"/>
            <a:endCxn id="93" idx="5"/>
          </p:cNvCxnSpPr>
          <p:nvPr/>
        </p:nvCxnSpPr>
        <p:spPr bwMode="auto">
          <a:xfrm flipH="1" flipV="1">
            <a:off x="7122107" y="3674851"/>
            <a:ext cx="1092474" cy="14401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9" name="直線コネクタ 118"/>
          <p:cNvCxnSpPr>
            <a:stCxn id="94" idx="4"/>
            <a:endCxn id="99" idx="1"/>
          </p:cNvCxnSpPr>
          <p:nvPr/>
        </p:nvCxnSpPr>
        <p:spPr bwMode="auto">
          <a:xfrm>
            <a:off x="7380312" y="2276872"/>
            <a:ext cx="834269" cy="133832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0" name="直線コネクタ 119"/>
          <p:cNvCxnSpPr>
            <a:stCxn id="94" idx="3"/>
            <a:endCxn id="98" idx="0"/>
          </p:cNvCxnSpPr>
          <p:nvPr/>
        </p:nvCxnSpPr>
        <p:spPr bwMode="auto">
          <a:xfrm flipH="1">
            <a:off x="6804248" y="2234691"/>
            <a:ext cx="474229" cy="54623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1" name="直線コネクタ 120"/>
          <p:cNvCxnSpPr>
            <a:stCxn id="107" idx="4"/>
            <a:endCxn id="99" idx="0"/>
          </p:cNvCxnSpPr>
          <p:nvPr/>
        </p:nvCxnSpPr>
        <p:spPr bwMode="auto">
          <a:xfrm>
            <a:off x="8244408" y="2924944"/>
            <a:ext cx="72008" cy="64807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2" name="直線コネクタ 121"/>
          <p:cNvCxnSpPr>
            <a:stCxn id="94" idx="4"/>
            <a:endCxn id="106" idx="0"/>
          </p:cNvCxnSpPr>
          <p:nvPr/>
        </p:nvCxnSpPr>
        <p:spPr bwMode="auto">
          <a:xfrm>
            <a:off x="7380312" y="2276872"/>
            <a:ext cx="72008" cy="79208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4" name="直線コネクタ 123"/>
          <p:cNvCxnSpPr>
            <a:endCxn id="107" idx="0"/>
          </p:cNvCxnSpPr>
          <p:nvPr/>
        </p:nvCxnSpPr>
        <p:spPr bwMode="auto">
          <a:xfrm>
            <a:off x="7482147" y="2234691"/>
            <a:ext cx="762261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5" name="直線コネクタ 124"/>
          <p:cNvCxnSpPr>
            <a:stCxn id="107" idx="3"/>
            <a:endCxn id="106" idx="6"/>
          </p:cNvCxnSpPr>
          <p:nvPr/>
        </p:nvCxnSpPr>
        <p:spPr bwMode="auto">
          <a:xfrm flipH="1">
            <a:off x="7596336" y="2882763"/>
            <a:ext cx="546237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6" name="直線コネクタ 125"/>
          <p:cNvCxnSpPr>
            <a:stCxn id="106" idx="1"/>
            <a:endCxn id="98" idx="5"/>
          </p:cNvCxnSpPr>
          <p:nvPr/>
        </p:nvCxnSpPr>
        <p:spPr bwMode="auto">
          <a:xfrm flipH="1" flipV="1">
            <a:off x="6906083" y="3026779"/>
            <a:ext cx="444402" cy="8436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7" name="直線コネクタ 126"/>
          <p:cNvCxnSpPr>
            <a:stCxn id="94" idx="6"/>
            <a:endCxn id="104" idx="0"/>
          </p:cNvCxnSpPr>
          <p:nvPr/>
        </p:nvCxnSpPr>
        <p:spPr bwMode="auto">
          <a:xfrm>
            <a:off x="7524328" y="2132856"/>
            <a:ext cx="1080120" cy="14401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53" name="直線コネクタ 52"/>
          <p:cNvCxnSpPr>
            <a:stCxn id="107" idx="7"/>
            <a:endCxn id="104" idx="4"/>
          </p:cNvCxnSpPr>
          <p:nvPr/>
        </p:nvCxnSpPr>
        <p:spPr bwMode="auto">
          <a:xfrm flipV="1">
            <a:off x="8346243" y="2564904"/>
            <a:ext cx="258205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56" name="直線コネクタ 55"/>
          <p:cNvCxnSpPr>
            <a:stCxn id="98" idx="7"/>
            <a:endCxn id="104" idx="2"/>
          </p:cNvCxnSpPr>
          <p:nvPr/>
        </p:nvCxnSpPr>
        <p:spPr bwMode="auto">
          <a:xfrm flipV="1">
            <a:off x="6906083" y="2420888"/>
            <a:ext cx="1554349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1" name="直線コネクタ 60"/>
          <p:cNvCxnSpPr>
            <a:stCxn id="106" idx="5"/>
            <a:endCxn id="99" idx="2"/>
          </p:cNvCxnSpPr>
          <p:nvPr/>
        </p:nvCxnSpPr>
        <p:spPr bwMode="auto">
          <a:xfrm>
            <a:off x="7554155" y="3314811"/>
            <a:ext cx="618245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29" name="直線コネクタ 28"/>
          <p:cNvCxnSpPr>
            <a:stCxn id="93" idx="1"/>
            <a:endCxn id="98" idx="4"/>
          </p:cNvCxnSpPr>
          <p:nvPr/>
        </p:nvCxnSpPr>
        <p:spPr bwMode="auto">
          <a:xfrm flipH="1" flipV="1">
            <a:off x="6804248" y="3068960"/>
            <a:ext cx="114189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2" name="直線コネクタ 31"/>
          <p:cNvCxnSpPr>
            <a:stCxn id="98" idx="6"/>
            <a:endCxn id="97" idx="1"/>
          </p:cNvCxnSpPr>
          <p:nvPr/>
        </p:nvCxnSpPr>
        <p:spPr bwMode="auto">
          <a:xfrm>
            <a:off x="6948264" y="2924944"/>
            <a:ext cx="1482341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30" name="テキスト ボックス 29"/>
          <p:cNvSpPr txBox="1"/>
          <p:nvPr/>
        </p:nvSpPr>
        <p:spPr>
          <a:xfrm>
            <a:off x="7020272" y="476672"/>
            <a:ext cx="1996059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…unpublished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Time and Input 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251520" y="4941168"/>
            <a:ext cx="8640960" cy="93610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Check in 3 takes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O(|V|+|E|)</a:t>
            </a:r>
            <a:r>
              <a:rPr lang="en-US" altLang="ja-JP" sz="2400" dirty="0" smtClean="0">
                <a:solidFill>
                  <a:srgbClr val="000000"/>
                </a:solidFill>
              </a:rPr>
              <a:t> time, but can be bounded by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O(k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 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Actually, some parts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</a:t>
            </a:r>
            <a:r>
              <a:rPr lang="en-US" altLang="ja-JP" sz="2400" dirty="0" smtClean="0">
                <a:solidFill>
                  <a:srgbClr val="000000"/>
                </a:solidFill>
              </a:rPr>
              <a:t> is unnecessary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Sometime, only one recursive call is generated (if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</a:t>
            </a:r>
            <a:r>
              <a:rPr lang="en-US" altLang="ja-JP" sz="2400" dirty="0" smtClean="0">
                <a:solidFill>
                  <a:srgbClr val="000000"/>
                </a:solidFill>
              </a:rPr>
              <a:t> is a path)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251520" y="1556792"/>
            <a:ext cx="6768752" cy="316835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ja-JP" kern="0" dirty="0" smtClean="0"/>
              <a:t>(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G=(V,E)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, </a:t>
            </a:r>
            <a:r>
              <a:rPr lang="en-US" altLang="ja-JP" b="1" kern="0" dirty="0">
                <a:solidFill>
                  <a:srgbClr val="0000FF"/>
                </a:solidFill>
              </a:rPr>
              <a:t>k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r, X</a:t>
            </a:r>
            <a:r>
              <a:rPr lang="en-US" altLang="ja-JP" kern="0" dirty="0" smtClean="0"/>
              <a:t>)</a:t>
            </a: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</a:t>
            </a:r>
            <a:r>
              <a:rPr lang="en-US" altLang="ja-JP" b="1" kern="0" dirty="0" smtClean="0"/>
              <a:t>if</a:t>
            </a:r>
            <a:r>
              <a:rPr lang="en-US" altLang="ja-JP" kern="0" dirty="0" smtClean="0"/>
              <a:t>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k = 0</a:t>
            </a:r>
            <a:r>
              <a:rPr lang="en-US" altLang="ja-JP" kern="0" dirty="0" smtClean="0">
                <a:solidFill>
                  <a:srgbClr val="0000FF"/>
                </a:solidFill>
              </a:rPr>
              <a:t> </a:t>
            </a:r>
            <a:r>
              <a:rPr lang="en-US" altLang="ja-JP" b="1" kern="0" dirty="0" smtClean="0">
                <a:solidFill>
                  <a:schemeClr val="tx1"/>
                </a:solidFill>
              </a:rPr>
              <a:t>then</a:t>
            </a:r>
            <a:r>
              <a:rPr lang="en-US" altLang="ja-JP" b="0" kern="0" dirty="0" smtClean="0">
                <a:solidFill>
                  <a:schemeClr val="tx1"/>
                </a:solidFill>
              </a:rPr>
              <a:t> </a:t>
            </a:r>
            <a:r>
              <a:rPr lang="en-US" altLang="ja-JP" b="1" kern="0" dirty="0" smtClean="0">
                <a:solidFill>
                  <a:schemeClr val="tx1"/>
                </a:solidFill>
              </a:rPr>
              <a:t>output</a:t>
            </a:r>
            <a:r>
              <a:rPr lang="en-US" altLang="ja-JP" b="0" kern="0" dirty="0" smtClean="0">
                <a:solidFill>
                  <a:schemeClr val="tx1"/>
                </a:solidFill>
              </a:rPr>
              <a:t>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X</a:t>
            </a:r>
            <a:r>
              <a:rPr lang="en-US" altLang="ja-JP" b="0" kern="0" dirty="0" smtClean="0">
                <a:solidFill>
                  <a:schemeClr val="tx1"/>
                </a:solidFill>
              </a:rPr>
              <a:t>; </a:t>
            </a:r>
            <a:r>
              <a:rPr lang="en-US" altLang="ja-JP" b="1" kern="0" dirty="0" smtClean="0">
                <a:solidFill>
                  <a:schemeClr val="tx1"/>
                </a:solidFill>
              </a:rPr>
              <a:t>return</a:t>
            </a:r>
          </a:p>
          <a:p>
            <a:pPr>
              <a:spcBef>
                <a:spcPct val="20000"/>
              </a:spcBef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en-US" altLang="ja-JP" kern="0" dirty="0" smtClean="0"/>
              <a:t>choose and edge</a:t>
            </a:r>
            <a:r>
              <a:rPr lang="ja-JP" altLang="en-US" kern="0" dirty="0" smtClean="0"/>
              <a:t> </a:t>
            </a:r>
            <a:r>
              <a:rPr lang="en-US" altLang="ja-JP" b="1" kern="0" dirty="0">
                <a:solidFill>
                  <a:srgbClr val="0000FF"/>
                </a:solidFill>
              </a:rPr>
              <a:t>e</a:t>
            </a:r>
            <a:r>
              <a:rPr lang="en-US" altLang="ja-JP" kern="0" dirty="0"/>
              <a:t> </a:t>
            </a:r>
            <a:r>
              <a:rPr lang="en-US" altLang="ja-JP" kern="0" dirty="0" smtClean="0"/>
              <a:t>incident to </a:t>
            </a:r>
            <a:r>
              <a:rPr lang="en-US" altLang="ja-JP" b="1" kern="0" dirty="0" smtClean="0">
                <a:solidFill>
                  <a:srgbClr val="0000FF"/>
                </a:solidFill>
                <a:latin typeface="+mn-lt"/>
                <a:ea typeface="+mn-ea"/>
              </a:rPr>
              <a:t>r</a:t>
            </a:r>
            <a:r>
              <a:rPr lang="ja-JP" altLang="en-US" b="0" kern="0" dirty="0" smtClean="0">
                <a:solidFill>
                  <a:schemeClr val="tx1"/>
                </a:solidFill>
              </a:rPr>
              <a:t> 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</a:t>
            </a:r>
            <a:r>
              <a:rPr lang="en-US" altLang="ja-JP" b="1" kern="0" dirty="0" smtClean="0"/>
              <a:t>if</a:t>
            </a:r>
            <a:r>
              <a:rPr lang="en-US" altLang="ja-JP" kern="0" dirty="0" smtClean="0"/>
              <a:t> the connected component of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G-e</a:t>
            </a:r>
            <a:r>
              <a:rPr lang="en-US" altLang="ja-JP" kern="0" dirty="0" smtClean="0">
                <a:solidFill>
                  <a:srgbClr val="0000FF"/>
                </a:solidFill>
              </a:rPr>
              <a:t> </a:t>
            </a:r>
            <a:r>
              <a:rPr lang="en-US" altLang="ja-JP" kern="0" dirty="0" smtClean="0"/>
              <a:t>including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r</a:t>
            </a:r>
          </a:p>
          <a:p>
            <a:pPr lvl="0">
              <a:spcBef>
                <a:spcPct val="20000"/>
              </a:spcBef>
              <a:defRPr/>
            </a:pPr>
            <a:r>
              <a:rPr lang="en-US" altLang="ja-JP" kern="0" dirty="0" smtClean="0">
                <a:solidFill>
                  <a:srgbClr val="0000FF"/>
                </a:solidFill>
              </a:rPr>
              <a:t> </a:t>
            </a:r>
            <a:r>
              <a:rPr lang="en-US" altLang="ja-JP" b="0" kern="0" dirty="0" smtClean="0">
                <a:solidFill>
                  <a:schemeClr val="tx1"/>
                </a:solidFill>
              </a:rPr>
              <a:t>has at least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k+1</a:t>
            </a:r>
            <a:r>
              <a:rPr lang="en-US" altLang="ja-JP" kern="0" dirty="0" smtClean="0"/>
              <a:t> vertices </a:t>
            </a:r>
            <a:r>
              <a:rPr lang="en-US" altLang="ja-JP" b="1" kern="0" dirty="0" smtClean="0"/>
              <a:t>then call </a:t>
            </a: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b="1" dirty="0" smtClean="0">
                <a:solidFill>
                  <a:srgbClr val="006600"/>
                </a:solidFill>
              </a:rPr>
              <a:t> </a:t>
            </a:r>
            <a:r>
              <a:rPr lang="en-US" altLang="ja-JP" kern="0" dirty="0" smtClean="0"/>
              <a:t>(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G-e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k, r, X</a:t>
            </a:r>
            <a:r>
              <a:rPr lang="en-US" altLang="ja-JP" kern="0" dirty="0" smtClean="0"/>
              <a:t>)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en-US" altLang="ja-JP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</a:t>
            </a:r>
            <a:r>
              <a:rPr lang="en-US" altLang="ja-JP" b="1" kern="0" dirty="0" smtClean="0"/>
              <a:t>call </a:t>
            </a:r>
            <a:r>
              <a:rPr lang="en-US" altLang="ja-JP" b="1" dirty="0" err="1" smtClean="0">
                <a:solidFill>
                  <a:srgbClr val="006600"/>
                </a:solidFill>
              </a:rPr>
              <a:t>Iter</a:t>
            </a:r>
            <a:r>
              <a:rPr lang="en-US" altLang="ja-JP" kern="0" dirty="0" smtClean="0"/>
              <a:t> (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G</a:t>
            </a:r>
            <a:r>
              <a:rPr lang="en-US" altLang="ja-JP" b="1" kern="0" dirty="0">
                <a:solidFill>
                  <a:srgbClr val="0000FF"/>
                </a:solidFill>
              </a:rPr>
              <a:t>’,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k-1, r</a:t>
            </a:r>
            <a:r>
              <a:rPr lang="en-US" altLang="ja-JP" b="1" kern="0" dirty="0">
                <a:solidFill>
                  <a:srgbClr val="0000FF"/>
                </a:solidFill>
              </a:rPr>
              <a:t>,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X</a:t>
            </a:r>
            <a:r>
              <a:rPr lang="en-US" altLang="ja-JP" kern="0" dirty="0" smtClean="0"/>
              <a:t>) where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G’</a:t>
            </a:r>
            <a:r>
              <a:rPr lang="en-US" altLang="ja-JP" kern="0" dirty="0" smtClean="0">
                <a:solidFill>
                  <a:srgbClr val="0000FF"/>
                </a:solidFill>
              </a:rPr>
              <a:t> </a:t>
            </a:r>
            <a:r>
              <a:rPr lang="en-US" altLang="ja-JP" kern="0" dirty="0" smtClean="0"/>
              <a:t>is obtained </a:t>
            </a:r>
          </a:p>
          <a:p>
            <a:pPr>
              <a:spcBef>
                <a:spcPct val="20000"/>
              </a:spcBef>
              <a:defRPr/>
            </a:pPr>
            <a:r>
              <a:rPr lang="en-US" altLang="ja-JP" kern="0" dirty="0" smtClean="0"/>
              <a:t>     by contracting </a:t>
            </a:r>
            <a:r>
              <a:rPr lang="en-US" altLang="ja-JP" b="1" kern="0" dirty="0">
                <a:solidFill>
                  <a:srgbClr val="0000FF"/>
                </a:solidFill>
              </a:rPr>
              <a:t>e</a:t>
            </a:r>
            <a:r>
              <a:rPr lang="en-US" altLang="ja-JP" kern="0" dirty="0" smtClean="0"/>
              <a:t> and removing selfloops from </a:t>
            </a:r>
            <a:r>
              <a:rPr lang="en-US" altLang="ja-JP" b="1" kern="0" dirty="0" smtClean="0">
                <a:solidFill>
                  <a:srgbClr val="0000FF"/>
                </a:solidFill>
              </a:rPr>
              <a:t>G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サブタイトル 43"/>
          <p:cNvSpPr txBox="1">
            <a:spLocks/>
          </p:cNvSpPr>
          <p:nvPr/>
        </p:nvSpPr>
        <p:spPr bwMode="auto">
          <a:xfrm>
            <a:off x="323528" y="980728"/>
            <a:ext cx="597666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  <a:sym typeface="Wingdings" pitchFamily="2" charset="2"/>
              </a:rPr>
              <a:t>•</a:t>
            </a: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Rewrite the algorithm</a:t>
            </a:r>
          </a:p>
        </p:txBody>
      </p:sp>
      <p:sp>
        <p:nvSpPr>
          <p:cNvPr id="93" name="円/楕円 92"/>
          <p:cNvSpPr/>
          <p:nvPr/>
        </p:nvSpPr>
        <p:spPr bwMode="auto">
          <a:xfrm>
            <a:off x="7020272" y="2924944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4" name="円/楕円 93"/>
          <p:cNvSpPr/>
          <p:nvPr/>
        </p:nvSpPr>
        <p:spPr bwMode="auto">
          <a:xfrm>
            <a:off x="7164288" y="1484784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7" name="円/楕円 96"/>
          <p:cNvSpPr/>
          <p:nvPr/>
        </p:nvSpPr>
        <p:spPr bwMode="auto">
          <a:xfrm>
            <a:off x="8388424" y="2492896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8" name="円/楕円 97"/>
          <p:cNvSpPr/>
          <p:nvPr/>
        </p:nvSpPr>
        <p:spPr bwMode="auto">
          <a:xfrm>
            <a:off x="6732240" y="2132856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9" name="円/楕円 98"/>
          <p:cNvSpPr/>
          <p:nvPr/>
        </p:nvSpPr>
        <p:spPr bwMode="auto">
          <a:xfrm>
            <a:off x="8100392" y="306896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4" name="円/楕円 103"/>
          <p:cNvSpPr/>
          <p:nvPr/>
        </p:nvSpPr>
        <p:spPr bwMode="auto">
          <a:xfrm>
            <a:off x="8388424" y="162880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6" name="円/楕円 105"/>
          <p:cNvSpPr/>
          <p:nvPr/>
        </p:nvSpPr>
        <p:spPr bwMode="auto">
          <a:xfrm>
            <a:off x="7236296" y="256490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7" name="円/楕円 106"/>
          <p:cNvSpPr/>
          <p:nvPr/>
        </p:nvSpPr>
        <p:spPr bwMode="auto">
          <a:xfrm>
            <a:off x="8028384" y="213285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15" name="直線コネクタ 114"/>
          <p:cNvCxnSpPr>
            <a:endCxn id="99" idx="7"/>
          </p:cNvCxnSpPr>
          <p:nvPr/>
        </p:nvCxnSpPr>
        <p:spPr bwMode="auto">
          <a:xfrm flipH="1">
            <a:off x="8346243" y="2780928"/>
            <a:ext cx="114189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6" name="直線コネクタ 115"/>
          <p:cNvCxnSpPr>
            <a:stCxn id="107" idx="2"/>
            <a:endCxn id="98" idx="6"/>
          </p:cNvCxnSpPr>
          <p:nvPr/>
        </p:nvCxnSpPr>
        <p:spPr bwMode="auto">
          <a:xfrm flipH="1">
            <a:off x="7020272" y="2276872"/>
            <a:ext cx="1008112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7" name="直線コネクタ 116"/>
          <p:cNvCxnSpPr>
            <a:stCxn id="99" idx="3"/>
            <a:endCxn id="93" idx="5"/>
          </p:cNvCxnSpPr>
          <p:nvPr/>
        </p:nvCxnSpPr>
        <p:spPr bwMode="auto">
          <a:xfrm flipH="1" flipV="1">
            <a:off x="7266123" y="3170795"/>
            <a:ext cx="876450" cy="14401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9" name="直線コネクタ 118"/>
          <p:cNvCxnSpPr>
            <a:stCxn id="94" idx="4"/>
            <a:endCxn id="99" idx="1"/>
          </p:cNvCxnSpPr>
          <p:nvPr/>
        </p:nvCxnSpPr>
        <p:spPr bwMode="auto">
          <a:xfrm>
            <a:off x="7308304" y="1772816"/>
            <a:ext cx="834269" cy="133832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0" name="直線コネクタ 119"/>
          <p:cNvCxnSpPr>
            <a:stCxn id="94" idx="3"/>
            <a:endCxn id="98" idx="0"/>
          </p:cNvCxnSpPr>
          <p:nvPr/>
        </p:nvCxnSpPr>
        <p:spPr bwMode="auto">
          <a:xfrm flipH="1">
            <a:off x="6876256" y="1730635"/>
            <a:ext cx="330213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1" name="直線コネクタ 120"/>
          <p:cNvCxnSpPr>
            <a:stCxn id="107" idx="4"/>
            <a:endCxn id="99" idx="0"/>
          </p:cNvCxnSpPr>
          <p:nvPr/>
        </p:nvCxnSpPr>
        <p:spPr bwMode="auto">
          <a:xfrm>
            <a:off x="8172400" y="2420888"/>
            <a:ext cx="72008" cy="64807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2" name="直線コネクタ 121"/>
          <p:cNvCxnSpPr>
            <a:stCxn id="94" idx="4"/>
            <a:endCxn id="106" idx="0"/>
          </p:cNvCxnSpPr>
          <p:nvPr/>
        </p:nvCxnSpPr>
        <p:spPr bwMode="auto">
          <a:xfrm>
            <a:off x="7308304" y="1772816"/>
            <a:ext cx="72008" cy="79208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4" name="直線コネクタ 123"/>
          <p:cNvCxnSpPr>
            <a:endCxn id="107" idx="0"/>
          </p:cNvCxnSpPr>
          <p:nvPr/>
        </p:nvCxnSpPr>
        <p:spPr bwMode="auto">
          <a:xfrm>
            <a:off x="7410139" y="1730635"/>
            <a:ext cx="762261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5" name="直線コネクタ 124"/>
          <p:cNvCxnSpPr>
            <a:stCxn id="107" idx="3"/>
            <a:endCxn id="106" idx="6"/>
          </p:cNvCxnSpPr>
          <p:nvPr/>
        </p:nvCxnSpPr>
        <p:spPr bwMode="auto">
          <a:xfrm flipH="1">
            <a:off x="7524328" y="2378707"/>
            <a:ext cx="546237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6" name="直線コネクタ 125"/>
          <p:cNvCxnSpPr>
            <a:stCxn id="106" idx="1"/>
            <a:endCxn id="98" idx="5"/>
          </p:cNvCxnSpPr>
          <p:nvPr/>
        </p:nvCxnSpPr>
        <p:spPr bwMode="auto">
          <a:xfrm flipH="1" flipV="1">
            <a:off x="6978091" y="2378707"/>
            <a:ext cx="300386" cy="22837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7" name="直線コネクタ 126"/>
          <p:cNvCxnSpPr>
            <a:stCxn id="94" idx="6"/>
            <a:endCxn id="104" idx="0"/>
          </p:cNvCxnSpPr>
          <p:nvPr/>
        </p:nvCxnSpPr>
        <p:spPr bwMode="auto">
          <a:xfrm>
            <a:off x="7452320" y="1628800"/>
            <a:ext cx="1080120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53" name="直線コネクタ 52"/>
          <p:cNvCxnSpPr>
            <a:stCxn id="107" idx="7"/>
            <a:endCxn id="104" idx="4"/>
          </p:cNvCxnSpPr>
          <p:nvPr/>
        </p:nvCxnSpPr>
        <p:spPr bwMode="auto">
          <a:xfrm flipV="1">
            <a:off x="8274235" y="1916832"/>
            <a:ext cx="258205" cy="25820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56" name="直線コネクタ 55"/>
          <p:cNvCxnSpPr>
            <a:stCxn id="98" idx="7"/>
            <a:endCxn id="104" idx="2"/>
          </p:cNvCxnSpPr>
          <p:nvPr/>
        </p:nvCxnSpPr>
        <p:spPr bwMode="auto">
          <a:xfrm flipV="1">
            <a:off x="6978091" y="1772816"/>
            <a:ext cx="1410333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1" name="直線コネクタ 60"/>
          <p:cNvCxnSpPr>
            <a:stCxn id="106" idx="5"/>
            <a:endCxn id="99" idx="2"/>
          </p:cNvCxnSpPr>
          <p:nvPr/>
        </p:nvCxnSpPr>
        <p:spPr bwMode="auto">
          <a:xfrm>
            <a:off x="7482147" y="2810755"/>
            <a:ext cx="618245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29" name="直線コネクタ 28"/>
          <p:cNvCxnSpPr>
            <a:stCxn id="93" idx="1"/>
            <a:endCxn id="98" idx="4"/>
          </p:cNvCxnSpPr>
          <p:nvPr/>
        </p:nvCxnSpPr>
        <p:spPr bwMode="auto">
          <a:xfrm flipH="1" flipV="1">
            <a:off x="6876256" y="2420888"/>
            <a:ext cx="186197" cy="54623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2" name="直線コネクタ 31"/>
          <p:cNvCxnSpPr>
            <a:stCxn id="98" idx="6"/>
            <a:endCxn id="97" idx="2"/>
          </p:cNvCxnSpPr>
          <p:nvPr/>
        </p:nvCxnSpPr>
        <p:spPr bwMode="auto">
          <a:xfrm>
            <a:off x="7020272" y="2276872"/>
            <a:ext cx="1368152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Speed up by Trimming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640960" cy="936104"/>
          </a:xfrm>
        </p:spPr>
        <p:txBody>
          <a:bodyPr/>
          <a:lstStyle/>
          <a:p>
            <a:pPr lvl="0"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If the input is small, the computation time will be short</a:t>
            </a:r>
          </a:p>
          <a:p>
            <a:pPr lvl="0"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  </a:t>
            </a:r>
            <a:r>
              <a:rPr lang="en-US" altLang="ja-JP" sz="2400" dirty="0" smtClean="0">
                <a:solidFill>
                  <a:srgbClr val="000000"/>
                </a:solidFill>
              </a:rPr>
              <a:t>remove unnecessary parts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</a:t>
            </a:r>
            <a:r>
              <a:rPr lang="en-US" altLang="ja-JP" sz="2400" dirty="0" smtClean="0">
                <a:solidFill>
                  <a:srgbClr val="000000"/>
                </a:solidFill>
              </a:rPr>
              <a:t> </a:t>
            </a:r>
          </a:p>
          <a:p>
            <a:pPr lvl="0"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Edges included in no k-</a:t>
            </a:r>
            <a:r>
              <a:rPr lang="en-US" altLang="ja-JP" sz="2400" dirty="0" err="1" smtClean="0">
                <a:solidFill>
                  <a:srgbClr val="000000"/>
                </a:solidFill>
              </a:rPr>
              <a:t>subtree</a:t>
            </a:r>
            <a:r>
              <a:rPr lang="en-US" altLang="ja-JP" sz="2400" dirty="0" smtClean="0">
                <a:solidFill>
                  <a:srgbClr val="000000"/>
                </a:solidFill>
              </a:rPr>
              <a:t> is unnecessary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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edges whose distances to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r</a:t>
            </a:r>
            <a:r>
              <a:rPr lang="en-US" altLang="ja-JP" sz="2400" dirty="0" smtClean="0">
                <a:solidFill>
                  <a:srgbClr val="000000"/>
                </a:solidFill>
              </a:rPr>
              <a:t> is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more than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  </a:t>
            </a:r>
            <a:r>
              <a:rPr lang="en-US" altLang="ja-JP" sz="2400" dirty="0" smtClean="0">
                <a:solidFill>
                  <a:srgbClr val="000000"/>
                </a:solidFill>
              </a:rPr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>
                <a:solidFill>
                  <a:schemeClr val="accent2"/>
                </a:solidFill>
              </a:rPr>
              <a:t>-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|X|</a:t>
            </a:r>
            <a:r>
              <a:rPr lang="en-US" altLang="ja-JP" sz="2400" dirty="0" smtClean="0">
                <a:solidFill>
                  <a:srgbClr val="000000"/>
                </a:solidFill>
              </a:rPr>
              <a:t>)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Edges included in all k-</a:t>
            </a:r>
            <a:r>
              <a:rPr lang="en-US" altLang="ja-JP" sz="2400" dirty="0" err="1" smtClean="0">
                <a:solidFill>
                  <a:srgbClr val="000000"/>
                </a:solidFill>
              </a:rPr>
              <a:t>subtree</a:t>
            </a:r>
            <a:r>
              <a:rPr lang="en-US" altLang="ja-JP" sz="2400" dirty="0" smtClean="0">
                <a:solidFill>
                  <a:srgbClr val="000000"/>
                </a:solidFill>
              </a:rPr>
              <a:t> is redundant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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Such edges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 </a:t>
            </a:r>
            <a:r>
              <a:rPr lang="en-US" altLang="ja-JP" sz="2400" dirty="0" smtClean="0">
                <a:solidFill>
                  <a:srgbClr val="000000"/>
                </a:solidFill>
              </a:rPr>
              <a:t>are bridges, 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c(G, e, r) &lt; k+1</a:t>
            </a:r>
            <a:r>
              <a:rPr lang="en-US" altLang="ja-JP" sz="2400" dirty="0" smtClean="0">
                <a:solidFill>
                  <a:srgbClr val="000000"/>
                </a:solidFill>
              </a:rPr>
              <a:t>,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 where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c(G, e, r)</a:t>
            </a:r>
            <a:r>
              <a:rPr lang="en-US" altLang="ja-JP" sz="2400" dirty="0" smtClean="0">
                <a:solidFill>
                  <a:srgbClr val="000000"/>
                </a:solidFill>
              </a:rPr>
              <a:t> is the #vertices in the connected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component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G-e </a:t>
            </a:r>
            <a:r>
              <a:rPr lang="en-US" altLang="ja-JP" sz="2400" dirty="0" smtClean="0">
                <a:solidFill>
                  <a:srgbClr val="000000"/>
                </a:solidFill>
              </a:rPr>
              <a:t>that includes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r</a:t>
            </a: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93" name="円/楕円 92"/>
          <p:cNvSpPr/>
          <p:nvPr/>
        </p:nvSpPr>
        <p:spPr bwMode="auto">
          <a:xfrm>
            <a:off x="7164288" y="3717032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4" name="円/楕円 93"/>
          <p:cNvSpPr/>
          <p:nvPr/>
        </p:nvSpPr>
        <p:spPr bwMode="auto">
          <a:xfrm>
            <a:off x="7308304" y="2348880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7" name="円/楕円 96"/>
          <p:cNvSpPr/>
          <p:nvPr/>
        </p:nvSpPr>
        <p:spPr bwMode="auto">
          <a:xfrm>
            <a:off x="8460432" y="3356992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8" name="円/楕円 97"/>
          <p:cNvSpPr/>
          <p:nvPr/>
        </p:nvSpPr>
        <p:spPr bwMode="auto">
          <a:xfrm>
            <a:off x="6732240" y="3140968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9" name="円/楕円 98"/>
          <p:cNvSpPr/>
          <p:nvPr/>
        </p:nvSpPr>
        <p:spPr bwMode="auto">
          <a:xfrm>
            <a:off x="8244408" y="393305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4" name="円/楕円 103"/>
          <p:cNvSpPr/>
          <p:nvPr/>
        </p:nvSpPr>
        <p:spPr bwMode="auto">
          <a:xfrm>
            <a:off x="8532440" y="263691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6" name="円/楕円 105"/>
          <p:cNvSpPr/>
          <p:nvPr/>
        </p:nvSpPr>
        <p:spPr bwMode="auto">
          <a:xfrm>
            <a:off x="7452320" y="342900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7" name="円/楕円 106"/>
          <p:cNvSpPr/>
          <p:nvPr/>
        </p:nvSpPr>
        <p:spPr bwMode="auto">
          <a:xfrm>
            <a:off x="8172400" y="299695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15" name="直線コネクタ 114"/>
          <p:cNvCxnSpPr>
            <a:stCxn id="97" idx="4"/>
            <a:endCxn id="99" idx="7"/>
          </p:cNvCxnSpPr>
          <p:nvPr/>
        </p:nvCxnSpPr>
        <p:spPr bwMode="auto">
          <a:xfrm flipH="1">
            <a:off x="8490259" y="3645024"/>
            <a:ext cx="114189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6" name="直線コネクタ 115"/>
          <p:cNvCxnSpPr>
            <a:stCxn id="107" idx="2"/>
          </p:cNvCxnSpPr>
          <p:nvPr/>
        </p:nvCxnSpPr>
        <p:spPr bwMode="auto">
          <a:xfrm flipH="1">
            <a:off x="7020272" y="3140968"/>
            <a:ext cx="1152128" cy="14401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7" name="直線コネクタ 116"/>
          <p:cNvCxnSpPr>
            <a:stCxn id="99" idx="3"/>
            <a:endCxn id="93" idx="5"/>
          </p:cNvCxnSpPr>
          <p:nvPr/>
        </p:nvCxnSpPr>
        <p:spPr bwMode="auto">
          <a:xfrm flipH="1" flipV="1">
            <a:off x="7410139" y="3962883"/>
            <a:ext cx="876450" cy="216024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19" name="直線コネクタ 118"/>
          <p:cNvCxnSpPr>
            <a:stCxn id="94" idx="4"/>
            <a:endCxn id="99" idx="1"/>
          </p:cNvCxnSpPr>
          <p:nvPr/>
        </p:nvCxnSpPr>
        <p:spPr bwMode="auto">
          <a:xfrm>
            <a:off x="7452320" y="2636912"/>
            <a:ext cx="834269" cy="133832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0" name="直線コネクタ 119"/>
          <p:cNvCxnSpPr>
            <a:stCxn id="94" idx="3"/>
            <a:endCxn id="98" idx="0"/>
          </p:cNvCxnSpPr>
          <p:nvPr/>
        </p:nvCxnSpPr>
        <p:spPr bwMode="auto">
          <a:xfrm flipH="1">
            <a:off x="6876256" y="2594731"/>
            <a:ext cx="474229" cy="54623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1" name="直線コネクタ 120"/>
          <p:cNvCxnSpPr>
            <a:stCxn id="107" idx="4"/>
            <a:endCxn id="99" idx="0"/>
          </p:cNvCxnSpPr>
          <p:nvPr/>
        </p:nvCxnSpPr>
        <p:spPr bwMode="auto">
          <a:xfrm>
            <a:off x="8316416" y="3284984"/>
            <a:ext cx="72008" cy="64807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2" name="直線コネクタ 121"/>
          <p:cNvCxnSpPr>
            <a:stCxn id="94" idx="4"/>
            <a:endCxn id="106" idx="0"/>
          </p:cNvCxnSpPr>
          <p:nvPr/>
        </p:nvCxnSpPr>
        <p:spPr bwMode="auto">
          <a:xfrm>
            <a:off x="7452320" y="2636912"/>
            <a:ext cx="144016" cy="79208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4" name="直線コネクタ 123"/>
          <p:cNvCxnSpPr>
            <a:endCxn id="107" idx="0"/>
          </p:cNvCxnSpPr>
          <p:nvPr/>
        </p:nvCxnSpPr>
        <p:spPr bwMode="auto">
          <a:xfrm>
            <a:off x="7554155" y="2594731"/>
            <a:ext cx="762261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5" name="直線コネクタ 124"/>
          <p:cNvCxnSpPr>
            <a:stCxn id="107" idx="3"/>
            <a:endCxn id="106" idx="6"/>
          </p:cNvCxnSpPr>
          <p:nvPr/>
        </p:nvCxnSpPr>
        <p:spPr bwMode="auto">
          <a:xfrm flipH="1">
            <a:off x="7740352" y="3242803"/>
            <a:ext cx="474229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6" name="直線コネクタ 125"/>
          <p:cNvCxnSpPr>
            <a:stCxn id="106" idx="1"/>
            <a:endCxn id="98" idx="5"/>
          </p:cNvCxnSpPr>
          <p:nvPr/>
        </p:nvCxnSpPr>
        <p:spPr bwMode="auto">
          <a:xfrm flipH="1" flipV="1">
            <a:off x="6978091" y="3386819"/>
            <a:ext cx="516410" cy="8436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7" name="直線コネクタ 126"/>
          <p:cNvCxnSpPr>
            <a:stCxn id="94" idx="6"/>
            <a:endCxn id="104" idx="0"/>
          </p:cNvCxnSpPr>
          <p:nvPr/>
        </p:nvCxnSpPr>
        <p:spPr bwMode="auto">
          <a:xfrm>
            <a:off x="7596336" y="2492896"/>
            <a:ext cx="1080120" cy="14401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53" name="直線コネクタ 52"/>
          <p:cNvCxnSpPr>
            <a:stCxn id="107" idx="7"/>
            <a:endCxn id="104" idx="4"/>
          </p:cNvCxnSpPr>
          <p:nvPr/>
        </p:nvCxnSpPr>
        <p:spPr bwMode="auto">
          <a:xfrm flipV="1">
            <a:off x="8418251" y="2924944"/>
            <a:ext cx="258205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56" name="直線コネクタ 55"/>
          <p:cNvCxnSpPr>
            <a:stCxn id="98" idx="7"/>
            <a:endCxn id="104" idx="2"/>
          </p:cNvCxnSpPr>
          <p:nvPr/>
        </p:nvCxnSpPr>
        <p:spPr bwMode="auto">
          <a:xfrm flipV="1">
            <a:off x="6978091" y="2780928"/>
            <a:ext cx="1554349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1" name="直線コネクタ 60"/>
          <p:cNvCxnSpPr>
            <a:stCxn id="106" idx="5"/>
            <a:endCxn id="99" idx="2"/>
          </p:cNvCxnSpPr>
          <p:nvPr/>
        </p:nvCxnSpPr>
        <p:spPr bwMode="auto">
          <a:xfrm>
            <a:off x="7698171" y="3674851"/>
            <a:ext cx="546237" cy="40222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29" name="直線コネクタ 28"/>
          <p:cNvCxnSpPr>
            <a:stCxn id="93" idx="1"/>
            <a:endCxn id="98" idx="4"/>
          </p:cNvCxnSpPr>
          <p:nvPr/>
        </p:nvCxnSpPr>
        <p:spPr bwMode="auto">
          <a:xfrm flipH="1" flipV="1">
            <a:off x="6876256" y="3429000"/>
            <a:ext cx="330213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2" name="直線コネクタ 31"/>
          <p:cNvCxnSpPr>
            <a:stCxn id="98" idx="6"/>
            <a:endCxn id="97" idx="1"/>
          </p:cNvCxnSpPr>
          <p:nvPr/>
        </p:nvCxnSpPr>
        <p:spPr bwMode="auto">
          <a:xfrm>
            <a:off x="7020272" y="3284984"/>
            <a:ext cx="1482341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28" name="円/楕円 27"/>
          <p:cNvSpPr/>
          <p:nvPr/>
        </p:nvSpPr>
        <p:spPr bwMode="auto">
          <a:xfrm>
            <a:off x="8244408" y="472514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30" name="直線コネクタ 29"/>
          <p:cNvCxnSpPr>
            <a:stCxn id="99" idx="4"/>
            <a:endCxn id="28" idx="0"/>
          </p:cNvCxnSpPr>
          <p:nvPr/>
        </p:nvCxnSpPr>
        <p:spPr bwMode="auto">
          <a:xfrm>
            <a:off x="8388424" y="4221088"/>
            <a:ext cx="0" cy="50405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5" name="直線コネクタ 34"/>
          <p:cNvCxnSpPr>
            <a:stCxn id="28" idx="5"/>
            <a:endCxn id="38" idx="0"/>
          </p:cNvCxnSpPr>
          <p:nvPr/>
        </p:nvCxnSpPr>
        <p:spPr bwMode="auto">
          <a:xfrm>
            <a:off x="8490259" y="4970995"/>
            <a:ext cx="114189" cy="47422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37" name="円/楕円 36"/>
          <p:cNvSpPr/>
          <p:nvPr/>
        </p:nvSpPr>
        <p:spPr bwMode="auto">
          <a:xfrm>
            <a:off x="7884368" y="5301208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円/楕円 37"/>
          <p:cNvSpPr/>
          <p:nvPr/>
        </p:nvSpPr>
        <p:spPr bwMode="auto">
          <a:xfrm>
            <a:off x="8460432" y="544522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0" name="直線コネクタ 39"/>
          <p:cNvCxnSpPr>
            <a:stCxn id="28" idx="3"/>
            <a:endCxn id="37" idx="7"/>
          </p:cNvCxnSpPr>
          <p:nvPr/>
        </p:nvCxnSpPr>
        <p:spPr bwMode="auto">
          <a:xfrm flipH="1">
            <a:off x="8130219" y="4970995"/>
            <a:ext cx="156370" cy="372394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3" name="直線コネクタ 42"/>
          <p:cNvCxnSpPr>
            <a:stCxn id="38" idx="2"/>
            <a:endCxn id="37" idx="6"/>
          </p:cNvCxnSpPr>
          <p:nvPr/>
        </p:nvCxnSpPr>
        <p:spPr bwMode="auto">
          <a:xfrm flipH="1" flipV="1">
            <a:off x="8172400" y="5445224"/>
            <a:ext cx="288032" cy="14401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683568" y="6021288"/>
            <a:ext cx="7416824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All edges of both types can be found in </a:t>
            </a:r>
            <a:r>
              <a:rPr lang="en-US" altLang="ja-JP" b="1" dirty="0" smtClean="0">
                <a:solidFill>
                  <a:schemeClr val="accent2"/>
                </a:solidFill>
              </a:rPr>
              <a:t>O(|V|+|E|) </a:t>
            </a:r>
            <a:r>
              <a:rPr lang="en-US" altLang="ja-JP" dirty="0" smtClean="0">
                <a:solidFill>
                  <a:srgbClr val="000000"/>
                </a:solidFill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Trimming before Recursive Call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640960" cy="93610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When we generate a recursive call, we generate its input graph,  trim it, and then pass it to the recursive call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Intuitively, by this trimming, sudden decreases do not occur.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 In precise, there is no case that both children are so small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</a:t>
            </a: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94" name="円/楕円 93"/>
          <p:cNvSpPr/>
          <p:nvPr/>
        </p:nvSpPr>
        <p:spPr bwMode="auto">
          <a:xfrm>
            <a:off x="1403648" y="4032448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4" name="円/楕円 103"/>
          <p:cNvSpPr/>
          <p:nvPr/>
        </p:nvSpPr>
        <p:spPr bwMode="auto">
          <a:xfrm>
            <a:off x="1403648" y="489654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27" name="直線コネクタ 126"/>
          <p:cNvCxnSpPr>
            <a:stCxn id="94" idx="4"/>
            <a:endCxn id="104" idx="0"/>
          </p:cNvCxnSpPr>
          <p:nvPr/>
        </p:nvCxnSpPr>
        <p:spPr bwMode="auto">
          <a:xfrm>
            <a:off x="1547664" y="4320480"/>
            <a:ext cx="0" cy="576064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67" name="円/楕円 66"/>
          <p:cNvSpPr/>
          <p:nvPr/>
        </p:nvSpPr>
        <p:spPr bwMode="auto">
          <a:xfrm>
            <a:off x="827584" y="4869160"/>
            <a:ext cx="1440160" cy="1368152"/>
          </a:xfrm>
          <a:prstGeom prst="ellipse">
            <a:avLst/>
          </a:prstGeom>
          <a:noFill/>
          <a:ln w="508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187624" y="3573016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2"/>
                </a:solidFill>
              </a:rPr>
              <a:t>k=1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33" name="右矢印 32"/>
          <p:cNvSpPr/>
          <p:nvPr/>
        </p:nvSpPr>
        <p:spPr bwMode="auto">
          <a:xfrm>
            <a:off x="3275856" y="5157192"/>
            <a:ext cx="1152128" cy="432048"/>
          </a:xfrm>
          <a:prstGeom prst="rightArrow">
            <a:avLst/>
          </a:prstGeom>
          <a:solidFill>
            <a:schemeClr val="bg1"/>
          </a:solidFill>
          <a:ln w="19050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9" name="円/楕円 38"/>
          <p:cNvSpPr/>
          <p:nvPr/>
        </p:nvSpPr>
        <p:spPr bwMode="auto">
          <a:xfrm>
            <a:off x="5868144" y="4032448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0" name="円/楕円 39"/>
          <p:cNvSpPr/>
          <p:nvPr/>
        </p:nvSpPr>
        <p:spPr bwMode="auto">
          <a:xfrm>
            <a:off x="5868144" y="489654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1" name="直線コネクタ 40"/>
          <p:cNvCxnSpPr>
            <a:stCxn id="39" idx="4"/>
            <a:endCxn id="40" idx="0"/>
          </p:cNvCxnSpPr>
          <p:nvPr/>
        </p:nvCxnSpPr>
        <p:spPr bwMode="auto">
          <a:xfrm>
            <a:off x="6012160" y="4320480"/>
            <a:ext cx="0" cy="576064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42" name="円/楕円 41"/>
          <p:cNvSpPr/>
          <p:nvPr/>
        </p:nvSpPr>
        <p:spPr bwMode="auto">
          <a:xfrm>
            <a:off x="5292080" y="4869160"/>
            <a:ext cx="1440160" cy="1368152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52120" y="3573016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2"/>
                </a:solidFill>
              </a:rPr>
              <a:t>k=1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cxnSp>
        <p:nvCxnSpPr>
          <p:cNvPr id="45" name="直線コネクタ 44"/>
          <p:cNvCxnSpPr>
            <a:stCxn id="94" idx="5"/>
            <a:endCxn id="48" idx="1"/>
          </p:cNvCxnSpPr>
          <p:nvPr/>
        </p:nvCxnSpPr>
        <p:spPr bwMode="auto">
          <a:xfrm>
            <a:off x="1649499" y="4278299"/>
            <a:ext cx="588418" cy="48902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48" name="円/楕円 47"/>
          <p:cNvSpPr/>
          <p:nvPr/>
        </p:nvSpPr>
        <p:spPr bwMode="auto">
          <a:xfrm>
            <a:off x="2195736" y="472514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0" name="円/楕円 49"/>
          <p:cNvSpPr/>
          <p:nvPr/>
        </p:nvSpPr>
        <p:spPr bwMode="auto">
          <a:xfrm>
            <a:off x="6660232" y="472514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1" name="直線コネクタ 50"/>
          <p:cNvCxnSpPr>
            <a:stCxn id="39" idx="5"/>
            <a:endCxn id="50" idx="1"/>
          </p:cNvCxnSpPr>
          <p:nvPr/>
        </p:nvCxnSpPr>
        <p:spPr bwMode="auto">
          <a:xfrm>
            <a:off x="6113995" y="4278299"/>
            <a:ext cx="588418" cy="48902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Small Children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640960" cy="93610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Consider the cases in which child inputs a small graph</a:t>
            </a: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Recursive call for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k</a:t>
            </a:r>
            <a:r>
              <a:rPr lang="en-US" altLang="ja-JP" sz="2400" dirty="0" smtClean="0">
                <a:solidFill>
                  <a:srgbClr val="000000"/>
                </a:solidFill>
              </a:rPr>
              <a:t>-subtrees not 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000000"/>
                </a:solidFill>
              </a:rPr>
              <a:t>　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(a)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some </a:t>
            </a:r>
            <a:r>
              <a:rPr lang="en-US" altLang="ja-JP" sz="2400" dirty="0" smtClean="0">
                <a:solidFill>
                  <a:srgbClr val="000000"/>
                </a:solidFill>
              </a:rPr>
              <a:t>edges over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dirty="0" smtClean="0">
                <a:solidFill>
                  <a:srgbClr val="000000"/>
                </a:solidFill>
              </a:rPr>
              <a:t> will be unnecessary</a:t>
            </a: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000000"/>
                </a:solidFill>
              </a:rPr>
              <a:t>　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(b)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if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 </a:t>
            </a:r>
            <a:r>
              <a:rPr lang="en-US" altLang="ja-JP" sz="2400" dirty="0" smtClean="0">
                <a:solidFill>
                  <a:srgbClr val="000000"/>
                </a:solidFill>
              </a:rPr>
              <a:t>is a bridge, some edges not over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dirty="0" smtClean="0">
                <a:solidFill>
                  <a:srgbClr val="000000"/>
                </a:solidFill>
              </a:rPr>
              <a:t> would be redundant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Recursive call for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k</a:t>
            </a:r>
            <a:r>
              <a:rPr lang="en-US" altLang="ja-JP" sz="2400" dirty="0" smtClean="0">
                <a:solidFill>
                  <a:srgbClr val="000000"/>
                </a:solidFill>
              </a:rPr>
              <a:t>-subtrees 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000000"/>
                </a:solidFill>
              </a:rPr>
              <a:t>　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(c)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some edges of distance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k</a:t>
            </a:r>
            <a:r>
              <a:rPr lang="en-US" altLang="ja-JP" sz="2400" dirty="0" smtClean="0">
                <a:solidFill>
                  <a:srgbClr val="000000"/>
                </a:solidFill>
              </a:rPr>
              <a:t> to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r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            </a:t>
            </a:r>
            <a:r>
              <a:rPr lang="en-US" altLang="ja-JP" sz="2400" dirty="0" smtClean="0">
                <a:solidFill>
                  <a:srgbClr val="000000"/>
                </a:solidFill>
              </a:rPr>
              <a:t> becomes unnecessary</a:t>
            </a: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000000"/>
                </a:solidFill>
              </a:rPr>
              <a:t>　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(d)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</a:t>
            </a:r>
            <a:r>
              <a:rPr lang="en-US" altLang="ja-JP" sz="2400" dirty="0" smtClean="0">
                <a:solidFill>
                  <a:srgbClr val="000000"/>
                </a:solidFill>
              </a:rPr>
              <a:t>edges parallel to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dirty="0" smtClean="0">
                <a:solidFill>
                  <a:srgbClr val="000000"/>
                </a:solidFill>
              </a:rPr>
              <a:t> becomes selfloops, 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         so unnecessary</a:t>
            </a:r>
          </a:p>
        </p:txBody>
      </p:sp>
      <p:sp>
        <p:nvSpPr>
          <p:cNvPr id="93" name="円/楕円 92"/>
          <p:cNvSpPr/>
          <p:nvPr/>
        </p:nvSpPr>
        <p:spPr bwMode="auto">
          <a:xfrm>
            <a:off x="7164288" y="364502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4" name="円/楕円 93"/>
          <p:cNvSpPr/>
          <p:nvPr/>
        </p:nvSpPr>
        <p:spPr bwMode="auto">
          <a:xfrm>
            <a:off x="6732240" y="4797152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7" name="円/楕円 96"/>
          <p:cNvSpPr/>
          <p:nvPr/>
        </p:nvSpPr>
        <p:spPr bwMode="auto">
          <a:xfrm>
            <a:off x="8028384" y="616530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8" name="円/楕円 97"/>
          <p:cNvSpPr/>
          <p:nvPr/>
        </p:nvSpPr>
        <p:spPr bwMode="auto">
          <a:xfrm>
            <a:off x="7452320" y="479715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9" name="円/楕円 98"/>
          <p:cNvSpPr/>
          <p:nvPr/>
        </p:nvSpPr>
        <p:spPr bwMode="auto">
          <a:xfrm>
            <a:off x="6804248" y="630932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4" name="円/楕円 103"/>
          <p:cNvSpPr/>
          <p:nvPr/>
        </p:nvSpPr>
        <p:spPr bwMode="auto">
          <a:xfrm>
            <a:off x="7020272" y="551723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6" name="円/楕円 105"/>
          <p:cNvSpPr/>
          <p:nvPr/>
        </p:nvSpPr>
        <p:spPr bwMode="auto">
          <a:xfrm>
            <a:off x="8309731" y="335699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7" name="円/楕円 106"/>
          <p:cNvSpPr/>
          <p:nvPr/>
        </p:nvSpPr>
        <p:spPr bwMode="auto">
          <a:xfrm>
            <a:off x="8100392" y="400506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15" name="直線コネクタ 114"/>
          <p:cNvCxnSpPr>
            <a:stCxn id="97" idx="0"/>
          </p:cNvCxnSpPr>
          <p:nvPr/>
        </p:nvCxnSpPr>
        <p:spPr bwMode="auto">
          <a:xfrm flipH="1" flipV="1">
            <a:off x="7668344" y="5805264"/>
            <a:ext cx="504056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0" name="直線コネクタ 119"/>
          <p:cNvCxnSpPr>
            <a:stCxn id="94" idx="6"/>
            <a:endCxn id="98" idx="2"/>
          </p:cNvCxnSpPr>
          <p:nvPr/>
        </p:nvCxnSpPr>
        <p:spPr bwMode="auto">
          <a:xfrm>
            <a:off x="7020272" y="4941168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1" name="直線コネクタ 120"/>
          <p:cNvCxnSpPr>
            <a:stCxn id="107" idx="1"/>
          </p:cNvCxnSpPr>
          <p:nvPr/>
        </p:nvCxnSpPr>
        <p:spPr bwMode="auto">
          <a:xfrm flipH="1" flipV="1">
            <a:off x="7668344" y="3933056"/>
            <a:ext cx="474229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7" name="直線コネクタ 126"/>
          <p:cNvCxnSpPr>
            <a:stCxn id="94" idx="4"/>
            <a:endCxn id="104" idx="1"/>
          </p:cNvCxnSpPr>
          <p:nvPr/>
        </p:nvCxnSpPr>
        <p:spPr bwMode="auto">
          <a:xfrm>
            <a:off x="6876256" y="5085184"/>
            <a:ext cx="186197" cy="47422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1" name="直線コネクタ 60"/>
          <p:cNvCxnSpPr>
            <a:stCxn id="106" idx="2"/>
          </p:cNvCxnSpPr>
          <p:nvPr/>
        </p:nvCxnSpPr>
        <p:spPr bwMode="auto">
          <a:xfrm flipH="1">
            <a:off x="7740352" y="3501008"/>
            <a:ext cx="569379" cy="216024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29" name="直線コネクタ 28"/>
          <p:cNvCxnSpPr>
            <a:stCxn id="93" idx="4"/>
            <a:endCxn id="94" idx="0"/>
          </p:cNvCxnSpPr>
          <p:nvPr/>
        </p:nvCxnSpPr>
        <p:spPr bwMode="auto">
          <a:xfrm flipH="1">
            <a:off x="6876256" y="3933056"/>
            <a:ext cx="432048" cy="86409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65" name="円/楕円 64"/>
          <p:cNvSpPr/>
          <p:nvPr/>
        </p:nvSpPr>
        <p:spPr bwMode="auto">
          <a:xfrm>
            <a:off x="7092280" y="3429000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6" name="円/楕円 65"/>
          <p:cNvSpPr/>
          <p:nvPr/>
        </p:nvSpPr>
        <p:spPr bwMode="auto">
          <a:xfrm>
            <a:off x="7308304" y="4437112"/>
            <a:ext cx="1152128" cy="1008112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7" name="円/楕円 66"/>
          <p:cNvSpPr/>
          <p:nvPr/>
        </p:nvSpPr>
        <p:spPr bwMode="auto">
          <a:xfrm>
            <a:off x="6804248" y="5445224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77" name="直線コネクタ 76"/>
          <p:cNvCxnSpPr>
            <a:stCxn id="99" idx="7"/>
          </p:cNvCxnSpPr>
          <p:nvPr/>
        </p:nvCxnSpPr>
        <p:spPr bwMode="auto">
          <a:xfrm flipV="1">
            <a:off x="7050099" y="6021288"/>
            <a:ext cx="258205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Small Children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640960" cy="93610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Recursive call for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k</a:t>
            </a:r>
            <a:r>
              <a:rPr lang="en-US" altLang="ja-JP" sz="2400" dirty="0" smtClean="0">
                <a:solidFill>
                  <a:srgbClr val="000000"/>
                </a:solidFill>
              </a:rPr>
              <a:t>-subtrees not 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000000"/>
                </a:solidFill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(a)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some edges over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dirty="0" smtClean="0">
                <a:solidFill>
                  <a:srgbClr val="000000"/>
                </a:solidFill>
              </a:rPr>
              <a:t> may never be used</a:t>
            </a: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000000"/>
                </a:solidFill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(b)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if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 </a:t>
            </a:r>
            <a:r>
              <a:rPr lang="en-US" altLang="ja-JP" sz="2400" dirty="0" smtClean="0">
                <a:solidFill>
                  <a:srgbClr val="000000"/>
                </a:solidFill>
              </a:rPr>
              <a:t>is a bridge, some edges not over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dirty="0" smtClean="0">
                <a:solidFill>
                  <a:srgbClr val="000000"/>
                </a:solidFill>
              </a:rPr>
              <a:t> would be always used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Recursive call for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k</a:t>
            </a:r>
            <a:r>
              <a:rPr lang="en-US" altLang="ja-JP" sz="2400" dirty="0" smtClean="0">
                <a:solidFill>
                  <a:srgbClr val="000000"/>
                </a:solidFill>
              </a:rPr>
              <a:t>-subtrees 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000000"/>
                </a:solidFill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(c)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the </a:t>
            </a:r>
            <a:r>
              <a:rPr lang="en-US" altLang="ja-JP" sz="2400" dirty="0" smtClean="0">
                <a:solidFill>
                  <a:srgbClr val="000000"/>
                </a:solidFill>
              </a:rPr>
              <a:t>edges not over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dirty="0" smtClean="0">
                <a:solidFill>
                  <a:srgbClr val="000000"/>
                </a:solidFill>
              </a:rPr>
              <a:t> of distance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k</a:t>
            </a:r>
            <a:r>
              <a:rPr lang="en-US" altLang="ja-JP" sz="2400" dirty="0" smtClean="0">
                <a:solidFill>
                  <a:srgbClr val="000000"/>
                </a:solidFill>
              </a:rPr>
              <a:t> to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r</a:t>
            </a:r>
            <a:r>
              <a:rPr lang="en-US" altLang="ja-JP" sz="2400" dirty="0" smtClean="0">
                <a:solidFill>
                  <a:srgbClr val="000000"/>
                </a:solidFill>
              </a:rPr>
              <a:t> are never used</a:t>
            </a: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000000"/>
                </a:solidFill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(d)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edges parallel to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dirty="0" smtClean="0">
                <a:solidFill>
                  <a:srgbClr val="000000"/>
                </a:solidFill>
              </a:rPr>
              <a:t> becomes selfloops, so are never used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If there are many these edges, 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condition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(2)</a:t>
            </a:r>
            <a:r>
              <a:rPr lang="en-US" altLang="ja-JP" sz="2400" dirty="0" smtClean="0">
                <a:solidFill>
                  <a:srgbClr val="000000"/>
                </a:solidFill>
              </a:rPr>
              <a:t> doesn’t hold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We need a modification so that 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condition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(3)</a:t>
            </a:r>
            <a:r>
              <a:rPr lang="en-US" altLang="ja-JP" sz="2400" dirty="0" smtClean="0">
                <a:solidFill>
                  <a:srgbClr val="000000"/>
                </a:solidFill>
              </a:rPr>
              <a:t> will be satisfied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6075784" y="4428728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7227912" y="4788768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4" name="円/楕円 23"/>
          <p:cNvSpPr/>
          <p:nvPr/>
        </p:nvSpPr>
        <p:spPr bwMode="auto">
          <a:xfrm>
            <a:off x="7011888" y="630093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5" name="円/楕円 24"/>
          <p:cNvSpPr/>
          <p:nvPr/>
        </p:nvSpPr>
        <p:spPr bwMode="auto">
          <a:xfrm>
            <a:off x="7947992" y="4788768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6" name="円/楕円 25"/>
          <p:cNvSpPr/>
          <p:nvPr/>
        </p:nvSpPr>
        <p:spPr bwMode="auto">
          <a:xfrm>
            <a:off x="6075784" y="594089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7" name="円/楕円 26"/>
          <p:cNvSpPr/>
          <p:nvPr/>
        </p:nvSpPr>
        <p:spPr bwMode="auto">
          <a:xfrm>
            <a:off x="7083896" y="5508848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8" name="円/楕円 27"/>
          <p:cNvSpPr/>
          <p:nvPr/>
        </p:nvSpPr>
        <p:spPr bwMode="auto">
          <a:xfrm>
            <a:off x="4779640" y="435672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0" name="円/楕円 29"/>
          <p:cNvSpPr/>
          <p:nvPr/>
        </p:nvSpPr>
        <p:spPr bwMode="auto">
          <a:xfrm>
            <a:off x="5139680" y="493278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31" name="直線コネクタ 30"/>
          <p:cNvCxnSpPr>
            <a:stCxn id="24" idx="0"/>
          </p:cNvCxnSpPr>
          <p:nvPr/>
        </p:nvCxnSpPr>
        <p:spPr bwMode="auto">
          <a:xfrm flipV="1">
            <a:off x="7155904" y="6012904"/>
            <a:ext cx="0" cy="28803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2" name="直線コネクタ 31"/>
          <p:cNvCxnSpPr>
            <a:stCxn id="23" idx="6"/>
            <a:endCxn id="25" idx="2"/>
          </p:cNvCxnSpPr>
          <p:nvPr/>
        </p:nvCxnSpPr>
        <p:spPr bwMode="auto">
          <a:xfrm>
            <a:off x="7515944" y="4932784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3" name="直線コネクタ 32"/>
          <p:cNvCxnSpPr>
            <a:stCxn id="30" idx="6"/>
          </p:cNvCxnSpPr>
          <p:nvPr/>
        </p:nvCxnSpPr>
        <p:spPr bwMode="auto">
          <a:xfrm flipV="1">
            <a:off x="5427712" y="4860776"/>
            <a:ext cx="360040" cy="216024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4" name="直線コネクタ 33"/>
          <p:cNvCxnSpPr>
            <a:stCxn id="23" idx="3"/>
            <a:endCxn id="27" idx="0"/>
          </p:cNvCxnSpPr>
          <p:nvPr/>
        </p:nvCxnSpPr>
        <p:spPr bwMode="auto">
          <a:xfrm flipH="1">
            <a:off x="7227912" y="5034619"/>
            <a:ext cx="42181" cy="47422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5" name="直線コネクタ 34"/>
          <p:cNvCxnSpPr>
            <a:stCxn id="28" idx="6"/>
          </p:cNvCxnSpPr>
          <p:nvPr/>
        </p:nvCxnSpPr>
        <p:spPr bwMode="auto">
          <a:xfrm>
            <a:off x="5067672" y="4500736"/>
            <a:ext cx="546237" cy="4218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6" name="直線コネクタ 35"/>
          <p:cNvCxnSpPr>
            <a:stCxn id="22" idx="6"/>
            <a:endCxn id="23" idx="2"/>
          </p:cNvCxnSpPr>
          <p:nvPr/>
        </p:nvCxnSpPr>
        <p:spPr bwMode="auto">
          <a:xfrm>
            <a:off x="6363816" y="4572744"/>
            <a:ext cx="864096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37" name="円/楕円 36"/>
          <p:cNvSpPr/>
          <p:nvPr/>
        </p:nvSpPr>
        <p:spPr bwMode="auto">
          <a:xfrm>
            <a:off x="5499720" y="4284712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円/楕円 37"/>
          <p:cNvSpPr/>
          <p:nvPr/>
        </p:nvSpPr>
        <p:spPr bwMode="auto">
          <a:xfrm>
            <a:off x="7812360" y="4437112"/>
            <a:ext cx="1152128" cy="1008112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9" name="円/楕円 38"/>
          <p:cNvSpPr/>
          <p:nvPr/>
        </p:nvSpPr>
        <p:spPr bwMode="auto">
          <a:xfrm>
            <a:off x="6579840" y="5364832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0" name="直線コネクタ 39"/>
          <p:cNvCxnSpPr>
            <a:stCxn id="26" idx="7"/>
          </p:cNvCxnSpPr>
          <p:nvPr/>
        </p:nvCxnSpPr>
        <p:spPr bwMode="auto">
          <a:xfrm flipV="1">
            <a:off x="6321635" y="5796880"/>
            <a:ext cx="402221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Case (c) 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640960" cy="136815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(c)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some edges of distance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k</a:t>
            </a:r>
            <a:r>
              <a:rPr lang="en-US" altLang="ja-JP" sz="2400" dirty="0" smtClean="0">
                <a:solidFill>
                  <a:srgbClr val="000000"/>
                </a:solidFill>
              </a:rPr>
              <a:t> to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r</a:t>
            </a:r>
            <a:r>
              <a:rPr lang="en-US" altLang="ja-JP" sz="2400" dirty="0" smtClean="0">
                <a:solidFill>
                  <a:srgbClr val="000000"/>
                </a:solidFill>
              </a:rPr>
              <a:t> are never used</a:t>
            </a: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0000FF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k-</a:t>
            </a:r>
            <a:r>
              <a:rPr lang="en-US" altLang="ja-JP" sz="2400" dirty="0" smtClean="0">
                <a:solidFill>
                  <a:srgbClr val="000000"/>
                </a:solidFill>
              </a:rPr>
              <a:t>subtrees including such edges are all paths,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             whose ends are the edges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 </a:t>
            </a:r>
            <a:r>
              <a:rPr lang="en-US" altLang="ja-JP" sz="2400" dirty="0" smtClean="0">
                <a:solidFill>
                  <a:srgbClr val="000000"/>
                </a:solidFill>
              </a:rPr>
              <a:t>We enumerate all these paths, 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      starting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r </a:t>
            </a:r>
            <a:r>
              <a:rPr lang="en-US" altLang="ja-JP" sz="2400" dirty="0" smtClean="0">
                <a:solidFill>
                  <a:srgbClr val="000000"/>
                </a:solidFill>
              </a:rPr>
              <a:t>and ending at the unnecessary edges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</a:t>
            </a:r>
            <a:r>
              <a:rPr lang="en-US" altLang="ja-JP" sz="2400" dirty="0" smtClean="0">
                <a:solidFill>
                  <a:srgbClr val="000000"/>
                </a:solidFill>
              </a:rPr>
              <a:t> This can be done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</a:t>
            </a:r>
            <a:r>
              <a:rPr lang="en-US" altLang="ja-JP" sz="2400" dirty="0" smtClean="0">
                <a:solidFill>
                  <a:srgbClr val="000000"/>
                </a:solidFill>
              </a:rPr>
              <a:t> time for each path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 (3) is satisfied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7386997" y="364502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6954949" y="4797152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4" name="円/楕円 23"/>
          <p:cNvSpPr/>
          <p:nvPr/>
        </p:nvSpPr>
        <p:spPr bwMode="auto">
          <a:xfrm>
            <a:off x="8251093" y="616530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5" name="円/楕円 24"/>
          <p:cNvSpPr/>
          <p:nvPr/>
        </p:nvSpPr>
        <p:spPr bwMode="auto">
          <a:xfrm>
            <a:off x="7675029" y="479715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6" name="円/楕円 25"/>
          <p:cNvSpPr/>
          <p:nvPr/>
        </p:nvSpPr>
        <p:spPr bwMode="auto">
          <a:xfrm>
            <a:off x="7026957" y="630932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7" name="円/楕円 26"/>
          <p:cNvSpPr/>
          <p:nvPr/>
        </p:nvSpPr>
        <p:spPr bwMode="auto">
          <a:xfrm>
            <a:off x="7242981" y="551723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8" name="円/楕円 27"/>
          <p:cNvSpPr/>
          <p:nvPr/>
        </p:nvSpPr>
        <p:spPr bwMode="auto">
          <a:xfrm>
            <a:off x="8532440" y="335699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0" name="円/楕円 29"/>
          <p:cNvSpPr/>
          <p:nvPr/>
        </p:nvSpPr>
        <p:spPr bwMode="auto">
          <a:xfrm>
            <a:off x="8323101" y="400506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31" name="直線コネクタ 30"/>
          <p:cNvCxnSpPr>
            <a:stCxn id="24" idx="0"/>
          </p:cNvCxnSpPr>
          <p:nvPr/>
        </p:nvCxnSpPr>
        <p:spPr bwMode="auto">
          <a:xfrm flipH="1" flipV="1">
            <a:off x="7891053" y="5805264"/>
            <a:ext cx="504056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2" name="直線コネクタ 31"/>
          <p:cNvCxnSpPr>
            <a:stCxn id="23" idx="6"/>
            <a:endCxn id="25" idx="2"/>
          </p:cNvCxnSpPr>
          <p:nvPr/>
        </p:nvCxnSpPr>
        <p:spPr bwMode="auto">
          <a:xfrm>
            <a:off x="7242981" y="4941168"/>
            <a:ext cx="432048" cy="0"/>
          </a:xfrm>
          <a:prstGeom prst="line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3" name="直線コネクタ 32"/>
          <p:cNvCxnSpPr>
            <a:stCxn id="30" idx="1"/>
          </p:cNvCxnSpPr>
          <p:nvPr/>
        </p:nvCxnSpPr>
        <p:spPr bwMode="auto">
          <a:xfrm flipH="1" flipV="1">
            <a:off x="7891053" y="3933056"/>
            <a:ext cx="474229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4" name="直線コネクタ 33"/>
          <p:cNvCxnSpPr>
            <a:stCxn id="23" idx="4"/>
            <a:endCxn id="27" idx="1"/>
          </p:cNvCxnSpPr>
          <p:nvPr/>
        </p:nvCxnSpPr>
        <p:spPr bwMode="auto">
          <a:xfrm>
            <a:off x="7098965" y="5085184"/>
            <a:ext cx="186197" cy="47422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5" name="直線コネクタ 34"/>
          <p:cNvCxnSpPr>
            <a:stCxn id="28" idx="2"/>
          </p:cNvCxnSpPr>
          <p:nvPr/>
        </p:nvCxnSpPr>
        <p:spPr bwMode="auto">
          <a:xfrm flipH="1">
            <a:off x="7963061" y="3501008"/>
            <a:ext cx="569379" cy="216024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6" name="直線コネクタ 35"/>
          <p:cNvCxnSpPr>
            <a:stCxn id="22" idx="4"/>
            <a:endCxn id="23" idx="0"/>
          </p:cNvCxnSpPr>
          <p:nvPr/>
        </p:nvCxnSpPr>
        <p:spPr bwMode="auto">
          <a:xfrm flipH="1">
            <a:off x="7098965" y="3933056"/>
            <a:ext cx="432048" cy="86409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37" name="円/楕円 36"/>
          <p:cNvSpPr/>
          <p:nvPr/>
        </p:nvSpPr>
        <p:spPr bwMode="auto">
          <a:xfrm>
            <a:off x="7314989" y="3429000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円/楕円 37"/>
          <p:cNvSpPr/>
          <p:nvPr/>
        </p:nvSpPr>
        <p:spPr bwMode="auto">
          <a:xfrm>
            <a:off x="7603021" y="4437112"/>
            <a:ext cx="1152128" cy="1008112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9" name="円/楕円 38"/>
          <p:cNvSpPr/>
          <p:nvPr/>
        </p:nvSpPr>
        <p:spPr bwMode="auto">
          <a:xfrm>
            <a:off x="7026957" y="5445224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0" name="直線コネクタ 39"/>
          <p:cNvCxnSpPr>
            <a:stCxn id="26" idx="7"/>
          </p:cNvCxnSpPr>
          <p:nvPr/>
        </p:nvCxnSpPr>
        <p:spPr bwMode="auto">
          <a:xfrm flipV="1">
            <a:off x="7272808" y="6021288"/>
            <a:ext cx="258205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29" name="円/楕円 28"/>
          <p:cNvSpPr/>
          <p:nvPr/>
        </p:nvSpPr>
        <p:spPr bwMode="auto">
          <a:xfrm>
            <a:off x="7956376" y="631770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1" name="直線コネクタ 40"/>
          <p:cNvCxnSpPr>
            <a:stCxn id="29" idx="0"/>
          </p:cNvCxnSpPr>
          <p:nvPr/>
        </p:nvCxnSpPr>
        <p:spPr bwMode="auto">
          <a:xfrm flipH="1" flipV="1">
            <a:off x="7596336" y="5957664"/>
            <a:ext cx="504056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42" name="円/楕円 41"/>
          <p:cNvSpPr/>
          <p:nvPr/>
        </p:nvSpPr>
        <p:spPr bwMode="auto">
          <a:xfrm>
            <a:off x="6516216" y="623731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3" name="直線コネクタ 42"/>
          <p:cNvCxnSpPr>
            <a:stCxn id="42" idx="0"/>
            <a:endCxn id="39" idx="3"/>
          </p:cNvCxnSpPr>
          <p:nvPr/>
        </p:nvCxnSpPr>
        <p:spPr bwMode="auto">
          <a:xfrm flipV="1">
            <a:off x="6660232" y="6059851"/>
            <a:ext cx="503814" cy="177461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46" name="円/楕円 45"/>
          <p:cNvSpPr/>
          <p:nvPr/>
        </p:nvSpPr>
        <p:spPr bwMode="auto">
          <a:xfrm>
            <a:off x="8381739" y="306896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7" name="直線コネクタ 46"/>
          <p:cNvCxnSpPr>
            <a:stCxn id="46" idx="2"/>
          </p:cNvCxnSpPr>
          <p:nvPr/>
        </p:nvCxnSpPr>
        <p:spPr bwMode="auto">
          <a:xfrm flipH="1">
            <a:off x="7812360" y="3212976"/>
            <a:ext cx="569379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48" name="円/楕円 47"/>
          <p:cNvSpPr/>
          <p:nvPr/>
        </p:nvSpPr>
        <p:spPr bwMode="auto">
          <a:xfrm>
            <a:off x="7949691" y="292494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9" name="直線コネクタ 48"/>
          <p:cNvCxnSpPr>
            <a:stCxn id="48" idx="2"/>
          </p:cNvCxnSpPr>
          <p:nvPr/>
        </p:nvCxnSpPr>
        <p:spPr bwMode="auto">
          <a:xfrm flipH="1">
            <a:off x="7740352" y="3068960"/>
            <a:ext cx="209339" cy="576064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50" name="円/楕円 49"/>
          <p:cNvSpPr/>
          <p:nvPr/>
        </p:nvSpPr>
        <p:spPr bwMode="auto">
          <a:xfrm>
            <a:off x="7596336" y="292494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1" name="直線コネクタ 50"/>
          <p:cNvCxnSpPr>
            <a:stCxn id="50" idx="2"/>
          </p:cNvCxnSpPr>
          <p:nvPr/>
        </p:nvCxnSpPr>
        <p:spPr bwMode="auto">
          <a:xfrm>
            <a:off x="7596336" y="3068960"/>
            <a:ext cx="0" cy="504056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Case (d)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640960" cy="136815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(d)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edges parallel to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dirty="0" smtClean="0">
                <a:solidFill>
                  <a:srgbClr val="000000"/>
                </a:solidFill>
              </a:rPr>
              <a:t> becomes selfloops, so unnecessary</a:t>
            </a: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0000FF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 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W</a:t>
            </a:r>
            <a:r>
              <a:rPr lang="en-US" altLang="ja-JP" sz="2400" dirty="0" smtClean="0">
                <a:solidFill>
                  <a:srgbClr val="000000"/>
                </a:solidFill>
              </a:rPr>
              <a:t>e generate all subproblem of 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    enumerating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k</a:t>
            </a:r>
            <a:r>
              <a:rPr lang="en-US" altLang="ja-JP" sz="2400" dirty="0" smtClean="0">
                <a:solidFill>
                  <a:srgbClr val="000000"/>
                </a:solidFill>
              </a:rPr>
              <a:t>-subtrees of including each parallel edge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 </a:t>
            </a:r>
            <a:r>
              <a:rPr lang="en-US" altLang="ja-JP" sz="2400" dirty="0" smtClean="0">
                <a:solidFill>
                  <a:srgbClr val="000000"/>
                </a:solidFill>
              </a:rPr>
              <a:t>The input graph for each subproblem is equivalent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    to that of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</a:t>
            </a:r>
            <a:r>
              <a:rPr lang="en-US" altLang="ja-JP" sz="2400" dirty="0" smtClean="0">
                <a:solidFill>
                  <a:srgbClr val="000000"/>
                </a:solidFill>
              </a:rPr>
              <a:t> Each recursive call is generated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</a:t>
            </a:r>
            <a:r>
              <a:rPr lang="en-US" altLang="ja-JP" sz="2400" dirty="0" smtClean="0">
                <a:solidFill>
                  <a:srgbClr val="000000"/>
                </a:solidFill>
              </a:rPr>
              <a:t> time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       for each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 (3) is satisfied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7164288" y="371703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4" name="円/楕円 23"/>
          <p:cNvSpPr/>
          <p:nvPr/>
        </p:nvSpPr>
        <p:spPr bwMode="auto">
          <a:xfrm>
            <a:off x="8251093" y="616530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6" name="円/楕円 25"/>
          <p:cNvSpPr/>
          <p:nvPr/>
        </p:nvSpPr>
        <p:spPr bwMode="auto">
          <a:xfrm>
            <a:off x="7026957" y="630932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7" name="円/楕円 26"/>
          <p:cNvSpPr/>
          <p:nvPr/>
        </p:nvSpPr>
        <p:spPr bwMode="auto">
          <a:xfrm>
            <a:off x="7020272" y="573325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8" name="円/楕円 27"/>
          <p:cNvSpPr/>
          <p:nvPr/>
        </p:nvSpPr>
        <p:spPr bwMode="auto">
          <a:xfrm>
            <a:off x="8532440" y="335699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0" name="円/楕円 29"/>
          <p:cNvSpPr/>
          <p:nvPr/>
        </p:nvSpPr>
        <p:spPr bwMode="auto">
          <a:xfrm>
            <a:off x="8323101" y="400506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31" name="直線コネクタ 30"/>
          <p:cNvCxnSpPr>
            <a:stCxn id="24" idx="0"/>
          </p:cNvCxnSpPr>
          <p:nvPr/>
        </p:nvCxnSpPr>
        <p:spPr bwMode="auto">
          <a:xfrm flipH="1" flipV="1">
            <a:off x="7891053" y="5805264"/>
            <a:ext cx="504056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2" name="直線コネクタ 31"/>
          <p:cNvCxnSpPr>
            <a:stCxn id="23" idx="6"/>
            <a:endCxn id="25" idx="2"/>
          </p:cNvCxnSpPr>
          <p:nvPr/>
        </p:nvCxnSpPr>
        <p:spPr bwMode="auto">
          <a:xfrm>
            <a:off x="7242981" y="4941168"/>
            <a:ext cx="569379" cy="0"/>
          </a:xfrm>
          <a:prstGeom prst="line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3" name="直線コネクタ 32"/>
          <p:cNvCxnSpPr>
            <a:stCxn id="30" idx="1"/>
          </p:cNvCxnSpPr>
          <p:nvPr/>
        </p:nvCxnSpPr>
        <p:spPr bwMode="auto">
          <a:xfrm flipH="1" flipV="1">
            <a:off x="7891053" y="3933056"/>
            <a:ext cx="474229" cy="11418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4" name="直線コネクタ 33"/>
          <p:cNvCxnSpPr>
            <a:stCxn id="23" idx="3"/>
            <a:endCxn id="27" idx="1"/>
          </p:cNvCxnSpPr>
          <p:nvPr/>
        </p:nvCxnSpPr>
        <p:spPr bwMode="auto">
          <a:xfrm>
            <a:off x="6997130" y="5043003"/>
            <a:ext cx="65323" cy="732434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5" name="直線コネクタ 34"/>
          <p:cNvCxnSpPr>
            <a:stCxn id="28" idx="2"/>
          </p:cNvCxnSpPr>
          <p:nvPr/>
        </p:nvCxnSpPr>
        <p:spPr bwMode="auto">
          <a:xfrm flipH="1">
            <a:off x="7963061" y="3501008"/>
            <a:ext cx="569379" cy="216024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6" name="直線コネクタ 35"/>
          <p:cNvCxnSpPr>
            <a:stCxn id="22" idx="3"/>
            <a:endCxn id="23" idx="2"/>
          </p:cNvCxnSpPr>
          <p:nvPr/>
        </p:nvCxnSpPr>
        <p:spPr bwMode="auto">
          <a:xfrm flipH="1">
            <a:off x="6954949" y="3962883"/>
            <a:ext cx="251520" cy="97828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37" name="円/楕円 36"/>
          <p:cNvSpPr/>
          <p:nvPr/>
        </p:nvSpPr>
        <p:spPr bwMode="auto">
          <a:xfrm>
            <a:off x="7314989" y="3429000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円/楕円 37"/>
          <p:cNvSpPr/>
          <p:nvPr/>
        </p:nvSpPr>
        <p:spPr bwMode="auto">
          <a:xfrm>
            <a:off x="7603021" y="4437112"/>
            <a:ext cx="1152128" cy="1008112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9" name="円/楕円 38"/>
          <p:cNvSpPr/>
          <p:nvPr/>
        </p:nvSpPr>
        <p:spPr bwMode="auto">
          <a:xfrm>
            <a:off x="7026957" y="5445224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0" name="直線コネクタ 39"/>
          <p:cNvCxnSpPr>
            <a:stCxn id="26" idx="7"/>
          </p:cNvCxnSpPr>
          <p:nvPr/>
        </p:nvCxnSpPr>
        <p:spPr bwMode="auto">
          <a:xfrm flipV="1">
            <a:off x="7272808" y="6021288"/>
            <a:ext cx="258205" cy="33021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29" name="フリーフォーム 28"/>
          <p:cNvSpPr/>
          <p:nvPr/>
        </p:nvSpPr>
        <p:spPr bwMode="auto">
          <a:xfrm>
            <a:off x="7164288" y="4793049"/>
            <a:ext cx="757890" cy="76111"/>
          </a:xfrm>
          <a:custGeom>
            <a:avLst/>
            <a:gdLst>
              <a:gd name="connsiteX0" fmla="*/ 0 w 541866"/>
              <a:gd name="connsiteY0" fmla="*/ 84667 h 84667"/>
              <a:gd name="connsiteX1" fmla="*/ 237066 w 541866"/>
              <a:gd name="connsiteY1" fmla="*/ 0 h 84667"/>
              <a:gd name="connsiteX2" fmla="*/ 541866 w 541866"/>
              <a:gd name="connsiteY2" fmla="*/ 84667 h 84667"/>
              <a:gd name="connsiteX3" fmla="*/ 541866 w 541866"/>
              <a:gd name="connsiteY3" fmla="*/ 84667 h 8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1866" h="84667">
                <a:moveTo>
                  <a:pt x="0" y="84667"/>
                </a:moveTo>
                <a:cubicBezTo>
                  <a:pt x="73377" y="42333"/>
                  <a:pt x="146755" y="0"/>
                  <a:pt x="237066" y="0"/>
                </a:cubicBezTo>
                <a:cubicBezTo>
                  <a:pt x="327377" y="0"/>
                  <a:pt x="541866" y="84667"/>
                  <a:pt x="541866" y="84667"/>
                </a:cubicBezTo>
                <a:lnTo>
                  <a:pt x="541866" y="84667"/>
                </a:lnTo>
              </a:path>
            </a:pathLst>
          </a:custGeom>
          <a:noFill/>
          <a:ln w="25400" cap="flat" cmpd="thickThin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1" name="フリーフォーム 40"/>
          <p:cNvSpPr/>
          <p:nvPr/>
        </p:nvSpPr>
        <p:spPr bwMode="auto">
          <a:xfrm>
            <a:off x="7164288" y="4674966"/>
            <a:ext cx="757890" cy="194194"/>
          </a:xfrm>
          <a:custGeom>
            <a:avLst/>
            <a:gdLst>
              <a:gd name="connsiteX0" fmla="*/ 0 w 541866"/>
              <a:gd name="connsiteY0" fmla="*/ 84667 h 84667"/>
              <a:gd name="connsiteX1" fmla="*/ 237066 w 541866"/>
              <a:gd name="connsiteY1" fmla="*/ 0 h 84667"/>
              <a:gd name="connsiteX2" fmla="*/ 541866 w 541866"/>
              <a:gd name="connsiteY2" fmla="*/ 84667 h 84667"/>
              <a:gd name="connsiteX3" fmla="*/ 541866 w 541866"/>
              <a:gd name="connsiteY3" fmla="*/ 84667 h 8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1866" h="84667">
                <a:moveTo>
                  <a:pt x="0" y="84667"/>
                </a:moveTo>
                <a:cubicBezTo>
                  <a:pt x="73377" y="42333"/>
                  <a:pt x="146755" y="0"/>
                  <a:pt x="237066" y="0"/>
                </a:cubicBezTo>
                <a:cubicBezTo>
                  <a:pt x="327377" y="0"/>
                  <a:pt x="541866" y="84667"/>
                  <a:pt x="541866" y="84667"/>
                </a:cubicBezTo>
                <a:lnTo>
                  <a:pt x="541866" y="84667"/>
                </a:lnTo>
              </a:path>
            </a:pathLst>
          </a:custGeom>
          <a:noFill/>
          <a:ln w="25400" cap="flat" cmpd="thickThin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2" name="フリーフォーム 41"/>
          <p:cNvSpPr/>
          <p:nvPr/>
        </p:nvSpPr>
        <p:spPr bwMode="auto">
          <a:xfrm flipV="1">
            <a:off x="7020272" y="4941168"/>
            <a:ext cx="1008112" cy="487866"/>
          </a:xfrm>
          <a:custGeom>
            <a:avLst/>
            <a:gdLst>
              <a:gd name="connsiteX0" fmla="*/ 0 w 541866"/>
              <a:gd name="connsiteY0" fmla="*/ 84667 h 84667"/>
              <a:gd name="connsiteX1" fmla="*/ 237066 w 541866"/>
              <a:gd name="connsiteY1" fmla="*/ 0 h 84667"/>
              <a:gd name="connsiteX2" fmla="*/ 541866 w 541866"/>
              <a:gd name="connsiteY2" fmla="*/ 84667 h 84667"/>
              <a:gd name="connsiteX3" fmla="*/ 541866 w 541866"/>
              <a:gd name="connsiteY3" fmla="*/ 84667 h 8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1866" h="84667">
                <a:moveTo>
                  <a:pt x="0" y="84667"/>
                </a:moveTo>
                <a:cubicBezTo>
                  <a:pt x="73377" y="42333"/>
                  <a:pt x="146755" y="0"/>
                  <a:pt x="237066" y="0"/>
                </a:cubicBezTo>
                <a:cubicBezTo>
                  <a:pt x="327377" y="0"/>
                  <a:pt x="541866" y="84667"/>
                  <a:pt x="541866" y="84667"/>
                </a:cubicBezTo>
                <a:lnTo>
                  <a:pt x="541866" y="84667"/>
                </a:lnTo>
              </a:path>
            </a:pathLst>
          </a:custGeom>
          <a:noFill/>
          <a:ln w="25400" cap="flat" cmpd="thickThin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3" name="フリーフォーム 42"/>
          <p:cNvSpPr/>
          <p:nvPr/>
        </p:nvSpPr>
        <p:spPr bwMode="auto">
          <a:xfrm>
            <a:off x="7126478" y="4509120"/>
            <a:ext cx="757890" cy="288032"/>
          </a:xfrm>
          <a:custGeom>
            <a:avLst/>
            <a:gdLst>
              <a:gd name="connsiteX0" fmla="*/ 0 w 541866"/>
              <a:gd name="connsiteY0" fmla="*/ 84667 h 84667"/>
              <a:gd name="connsiteX1" fmla="*/ 237066 w 541866"/>
              <a:gd name="connsiteY1" fmla="*/ 0 h 84667"/>
              <a:gd name="connsiteX2" fmla="*/ 541866 w 541866"/>
              <a:gd name="connsiteY2" fmla="*/ 84667 h 84667"/>
              <a:gd name="connsiteX3" fmla="*/ 541866 w 541866"/>
              <a:gd name="connsiteY3" fmla="*/ 84667 h 8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1866" h="84667">
                <a:moveTo>
                  <a:pt x="0" y="84667"/>
                </a:moveTo>
                <a:cubicBezTo>
                  <a:pt x="73377" y="42333"/>
                  <a:pt x="146755" y="0"/>
                  <a:pt x="237066" y="0"/>
                </a:cubicBezTo>
                <a:cubicBezTo>
                  <a:pt x="327377" y="0"/>
                  <a:pt x="541866" y="84667"/>
                  <a:pt x="541866" y="84667"/>
                </a:cubicBezTo>
                <a:lnTo>
                  <a:pt x="541866" y="84667"/>
                </a:lnTo>
              </a:path>
            </a:pathLst>
          </a:custGeom>
          <a:noFill/>
          <a:ln w="25400" cap="flat" cmpd="thickThin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5" name="フリーフォーム 44"/>
          <p:cNvSpPr/>
          <p:nvPr/>
        </p:nvSpPr>
        <p:spPr bwMode="auto">
          <a:xfrm flipV="1">
            <a:off x="7164288" y="5013175"/>
            <a:ext cx="757890" cy="144015"/>
          </a:xfrm>
          <a:custGeom>
            <a:avLst/>
            <a:gdLst>
              <a:gd name="connsiteX0" fmla="*/ 0 w 541866"/>
              <a:gd name="connsiteY0" fmla="*/ 84667 h 84667"/>
              <a:gd name="connsiteX1" fmla="*/ 237066 w 541866"/>
              <a:gd name="connsiteY1" fmla="*/ 0 h 84667"/>
              <a:gd name="connsiteX2" fmla="*/ 541866 w 541866"/>
              <a:gd name="connsiteY2" fmla="*/ 84667 h 84667"/>
              <a:gd name="connsiteX3" fmla="*/ 541866 w 541866"/>
              <a:gd name="connsiteY3" fmla="*/ 84667 h 8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1866" h="84667">
                <a:moveTo>
                  <a:pt x="0" y="84667"/>
                </a:moveTo>
                <a:cubicBezTo>
                  <a:pt x="73377" y="42333"/>
                  <a:pt x="146755" y="0"/>
                  <a:pt x="237066" y="0"/>
                </a:cubicBezTo>
                <a:cubicBezTo>
                  <a:pt x="327377" y="0"/>
                  <a:pt x="541866" y="84667"/>
                  <a:pt x="541866" y="84667"/>
                </a:cubicBezTo>
                <a:lnTo>
                  <a:pt x="541866" y="84667"/>
                </a:lnTo>
              </a:path>
            </a:pathLst>
          </a:custGeom>
          <a:noFill/>
          <a:ln w="25400" cap="flat" cmpd="thickThin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1" name="フリーフォーム 50"/>
          <p:cNvSpPr/>
          <p:nvPr/>
        </p:nvSpPr>
        <p:spPr bwMode="auto">
          <a:xfrm flipV="1">
            <a:off x="7126478" y="5013176"/>
            <a:ext cx="757890" cy="288032"/>
          </a:xfrm>
          <a:custGeom>
            <a:avLst/>
            <a:gdLst>
              <a:gd name="connsiteX0" fmla="*/ 0 w 541866"/>
              <a:gd name="connsiteY0" fmla="*/ 84667 h 84667"/>
              <a:gd name="connsiteX1" fmla="*/ 237066 w 541866"/>
              <a:gd name="connsiteY1" fmla="*/ 0 h 84667"/>
              <a:gd name="connsiteX2" fmla="*/ 541866 w 541866"/>
              <a:gd name="connsiteY2" fmla="*/ 84667 h 84667"/>
              <a:gd name="connsiteX3" fmla="*/ 541866 w 541866"/>
              <a:gd name="connsiteY3" fmla="*/ 84667 h 8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1866" h="84667">
                <a:moveTo>
                  <a:pt x="0" y="84667"/>
                </a:moveTo>
                <a:cubicBezTo>
                  <a:pt x="73377" y="42333"/>
                  <a:pt x="146755" y="0"/>
                  <a:pt x="237066" y="0"/>
                </a:cubicBezTo>
                <a:cubicBezTo>
                  <a:pt x="327377" y="0"/>
                  <a:pt x="541866" y="84667"/>
                  <a:pt x="541866" y="84667"/>
                </a:cubicBezTo>
                <a:lnTo>
                  <a:pt x="541866" y="84667"/>
                </a:lnTo>
              </a:path>
            </a:pathLst>
          </a:custGeom>
          <a:noFill/>
          <a:ln w="25400" cap="flat" cmpd="thickThin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6954949" y="4797152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5" name="円/楕円 24"/>
          <p:cNvSpPr/>
          <p:nvPr/>
        </p:nvSpPr>
        <p:spPr bwMode="auto">
          <a:xfrm>
            <a:off x="7812360" y="479715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Cases (a) and (b) 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12968" cy="93610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(b) </a:t>
            </a:r>
            <a:r>
              <a:rPr lang="en-US" altLang="ja-JP" sz="2400" dirty="0" smtClean="0">
                <a:solidFill>
                  <a:srgbClr val="000000"/>
                </a:solidFill>
              </a:rPr>
              <a:t>occur only when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 </a:t>
            </a:r>
            <a:r>
              <a:rPr lang="en-US" altLang="ja-JP" sz="2400" dirty="0" smtClean="0">
                <a:solidFill>
                  <a:srgbClr val="000000"/>
                </a:solidFill>
              </a:rPr>
              <a:t>is a bridge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We trace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dirty="0" smtClean="0">
                <a:solidFill>
                  <a:srgbClr val="000000"/>
                </a:solidFill>
              </a:rPr>
              <a:t>, and go further until we meet a 2-connected component, or a vertex of degree 1  (if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dirty="0" smtClean="0">
                <a:solidFill>
                  <a:srgbClr val="000000"/>
                </a:solidFill>
              </a:rPr>
              <a:t> is in a 2-connectted component,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 = 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</a:t>
            </a:r>
            <a:r>
              <a:rPr lang="en-US" altLang="ja-JP" sz="2400" dirty="0" smtClean="0">
                <a:solidFill>
                  <a:srgbClr val="000000"/>
                </a:solidFill>
              </a:rPr>
              <a:t>)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After the meet, we trace one more edge.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Obtained path is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,e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2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,…,e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 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Make subproblems of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k</a:t>
            </a:r>
            <a:r>
              <a:rPr lang="en-US" altLang="ja-JP" sz="2400" dirty="0" smtClean="0">
                <a:solidFill>
                  <a:srgbClr val="000000"/>
                </a:solidFill>
              </a:rPr>
              <a:t>-subtrees of</a:t>
            </a: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not 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including 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but not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2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 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・・・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,…,e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h-1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but not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+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including all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,…,e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endParaRPr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30" name="円/楕円 29"/>
          <p:cNvSpPr/>
          <p:nvPr/>
        </p:nvSpPr>
        <p:spPr bwMode="auto">
          <a:xfrm>
            <a:off x="4716016" y="465313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5580112" y="5013176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4" name="円/楕円 33"/>
          <p:cNvSpPr/>
          <p:nvPr/>
        </p:nvSpPr>
        <p:spPr bwMode="auto">
          <a:xfrm>
            <a:off x="6372200" y="594928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5" name="円/楕円 34"/>
          <p:cNvSpPr/>
          <p:nvPr/>
        </p:nvSpPr>
        <p:spPr bwMode="auto">
          <a:xfrm>
            <a:off x="6300192" y="501317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7" name="円/楕円 36"/>
          <p:cNvSpPr/>
          <p:nvPr/>
        </p:nvSpPr>
        <p:spPr bwMode="auto">
          <a:xfrm>
            <a:off x="6516216" y="544522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円/楕円 37"/>
          <p:cNvSpPr/>
          <p:nvPr/>
        </p:nvSpPr>
        <p:spPr bwMode="auto">
          <a:xfrm>
            <a:off x="5436096" y="573325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9" name="円/楕円 38"/>
          <p:cNvSpPr/>
          <p:nvPr/>
        </p:nvSpPr>
        <p:spPr bwMode="auto">
          <a:xfrm>
            <a:off x="5724128" y="407707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0" name="円/楕円 39"/>
          <p:cNvSpPr/>
          <p:nvPr/>
        </p:nvSpPr>
        <p:spPr bwMode="auto">
          <a:xfrm>
            <a:off x="5940152" y="450912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1" name="直線コネクタ 40"/>
          <p:cNvCxnSpPr>
            <a:stCxn id="34" idx="2"/>
          </p:cNvCxnSpPr>
          <p:nvPr/>
        </p:nvCxnSpPr>
        <p:spPr bwMode="auto">
          <a:xfrm flipH="1">
            <a:off x="5724128" y="6093296"/>
            <a:ext cx="648072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2" name="直線コネクタ 41"/>
          <p:cNvCxnSpPr>
            <a:stCxn id="31" idx="6"/>
          </p:cNvCxnSpPr>
          <p:nvPr/>
        </p:nvCxnSpPr>
        <p:spPr bwMode="auto">
          <a:xfrm>
            <a:off x="5868144" y="5157192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3" name="直線コネクタ 42"/>
          <p:cNvCxnSpPr>
            <a:stCxn id="40" idx="2"/>
          </p:cNvCxnSpPr>
          <p:nvPr/>
        </p:nvCxnSpPr>
        <p:spPr bwMode="auto">
          <a:xfrm flipH="1">
            <a:off x="5364088" y="4653136"/>
            <a:ext cx="576064" cy="7200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5" name="直線コネクタ 44"/>
          <p:cNvCxnSpPr>
            <a:stCxn id="31" idx="3"/>
            <a:endCxn id="38" idx="0"/>
          </p:cNvCxnSpPr>
          <p:nvPr/>
        </p:nvCxnSpPr>
        <p:spPr bwMode="auto">
          <a:xfrm flipH="1">
            <a:off x="5580112" y="5259027"/>
            <a:ext cx="42181" cy="47422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6" name="直線コネクタ 45"/>
          <p:cNvCxnSpPr>
            <a:stCxn id="39" idx="3"/>
          </p:cNvCxnSpPr>
          <p:nvPr/>
        </p:nvCxnSpPr>
        <p:spPr bwMode="auto">
          <a:xfrm flipH="1">
            <a:off x="5292080" y="4322923"/>
            <a:ext cx="474229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7" name="直線コネクタ 46"/>
          <p:cNvCxnSpPr>
            <a:stCxn id="30" idx="6"/>
            <a:endCxn id="31" idx="2"/>
          </p:cNvCxnSpPr>
          <p:nvPr/>
        </p:nvCxnSpPr>
        <p:spPr bwMode="auto">
          <a:xfrm>
            <a:off x="5004048" y="4797152"/>
            <a:ext cx="576064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48" name="円/楕円 47"/>
          <p:cNvSpPr/>
          <p:nvPr/>
        </p:nvSpPr>
        <p:spPr bwMode="auto">
          <a:xfrm>
            <a:off x="4644008" y="4293096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9" name="円/楕円 48"/>
          <p:cNvSpPr/>
          <p:nvPr/>
        </p:nvSpPr>
        <p:spPr bwMode="auto">
          <a:xfrm>
            <a:off x="7668344" y="4725144"/>
            <a:ext cx="1152128" cy="1008112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0" name="円/楕円 49"/>
          <p:cNvSpPr/>
          <p:nvPr/>
        </p:nvSpPr>
        <p:spPr bwMode="auto">
          <a:xfrm>
            <a:off x="4932040" y="5589240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1" name="直線コネクタ 50"/>
          <p:cNvCxnSpPr>
            <a:stCxn id="37" idx="2"/>
            <a:endCxn id="38" idx="6"/>
          </p:cNvCxnSpPr>
          <p:nvPr/>
        </p:nvCxnSpPr>
        <p:spPr bwMode="auto">
          <a:xfrm flipH="1">
            <a:off x="5724128" y="5589240"/>
            <a:ext cx="792088" cy="28803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52" name="直線コネクタ 51"/>
          <p:cNvCxnSpPr>
            <a:stCxn id="35" idx="6"/>
            <a:endCxn id="53" idx="2"/>
          </p:cNvCxnSpPr>
          <p:nvPr/>
        </p:nvCxnSpPr>
        <p:spPr bwMode="auto">
          <a:xfrm>
            <a:off x="6588224" y="5157192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53" name="円/楕円 52"/>
          <p:cNvSpPr/>
          <p:nvPr/>
        </p:nvSpPr>
        <p:spPr bwMode="auto">
          <a:xfrm>
            <a:off x="7020272" y="501317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4" name="円/楕円 53"/>
          <p:cNvSpPr/>
          <p:nvPr/>
        </p:nvSpPr>
        <p:spPr bwMode="auto">
          <a:xfrm>
            <a:off x="7740352" y="501317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5" name="直線コネクタ 54"/>
          <p:cNvCxnSpPr>
            <a:stCxn id="53" idx="6"/>
            <a:endCxn id="54" idx="2"/>
          </p:cNvCxnSpPr>
          <p:nvPr/>
        </p:nvCxnSpPr>
        <p:spPr bwMode="auto">
          <a:xfrm>
            <a:off x="7308304" y="5157192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56" name="円/楕円 55"/>
          <p:cNvSpPr/>
          <p:nvPr/>
        </p:nvSpPr>
        <p:spPr bwMode="auto">
          <a:xfrm>
            <a:off x="8028384" y="544522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7" name="直線コネクタ 56"/>
          <p:cNvCxnSpPr>
            <a:stCxn id="54" idx="4"/>
            <a:endCxn id="56" idx="1"/>
          </p:cNvCxnSpPr>
          <p:nvPr/>
        </p:nvCxnSpPr>
        <p:spPr bwMode="auto">
          <a:xfrm>
            <a:off x="7884368" y="5301208"/>
            <a:ext cx="18619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58" name="直線コネクタ 57"/>
          <p:cNvCxnSpPr>
            <a:stCxn id="54" idx="7"/>
          </p:cNvCxnSpPr>
          <p:nvPr/>
        </p:nvCxnSpPr>
        <p:spPr bwMode="auto">
          <a:xfrm flipV="1">
            <a:off x="7986203" y="4869160"/>
            <a:ext cx="18619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4716463" y="4076700"/>
            <a:ext cx="4319587" cy="2592388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Solutions at Leaves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4953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We now know that at each leaf, a solution is output.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Can we do something?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ex)</a:t>
            </a:r>
            <a:r>
              <a:rPr lang="en-US" altLang="ja-JP" sz="24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dirty="0" smtClean="0"/>
              <a:t>s-t paths, spanning trees, …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 </a:t>
            </a:r>
            <a:r>
              <a:rPr lang="en-US" altLang="ja-JP" sz="2400" dirty="0" smtClean="0">
                <a:sym typeface="Wingdings" pitchFamily="2" charset="2"/>
              </a:rPr>
              <a:t>No</a:t>
            </a:r>
            <a:r>
              <a:rPr lang="en-US" altLang="ja-JP" sz="2400" dirty="0" smtClean="0"/>
              <a:t>.   Possibility for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</a:t>
            </a:r>
            <a:r>
              <a:rPr lang="en-US" altLang="ja-JP" sz="2400" b="1" u="sng" dirty="0" smtClean="0"/>
              <a:t>“exponentially many inner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/>
              <a:t>      </a:t>
            </a:r>
            <a:r>
              <a:rPr lang="en-US" altLang="ja-JP" sz="2400" b="1" u="sng" dirty="0" smtClean="0"/>
              <a:t>iterations, with few leaves”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572250" y="44418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6800850" y="44418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6724650" y="43656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6953250" y="4746625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029450" y="47466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6191250" y="47466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572250" y="4746625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410450" y="50514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7410450" y="5051425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7562850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8020050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6953250" y="5051425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6953250" y="50514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6877050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7258050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648450" y="5051425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6267450" y="50514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 flipH="1">
            <a:off x="6572250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flipH="1">
            <a:off x="6191250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5962650" y="50514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5505450" y="5051425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flipH="1">
            <a:off x="5886450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flipH="1">
            <a:off x="5429250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6496050" y="4670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6953250" y="4670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6877050" y="4975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7334250" y="4975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6115050" y="4975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6572250" y="4975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6483350" y="5516563"/>
            <a:ext cx="642938" cy="465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  <p:sp>
        <p:nvSpPr>
          <p:cNvPr id="6179" name="円形吹き出し 36"/>
          <p:cNvSpPr>
            <a:spLocks noChangeArrowheads="1"/>
          </p:cNvSpPr>
          <p:nvPr/>
        </p:nvSpPr>
        <p:spPr bwMode="auto">
          <a:xfrm>
            <a:off x="5132388" y="4076700"/>
            <a:ext cx="936625" cy="720725"/>
          </a:xfrm>
          <a:prstGeom prst="wedgeEllipseCallout">
            <a:avLst>
              <a:gd name="adj1" fmla="val 88676"/>
              <a:gd name="adj2" fmla="val 51130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b="1">
                <a:solidFill>
                  <a:schemeClr val="accent2"/>
                </a:solidFill>
              </a:rPr>
              <a:t>O(X)</a:t>
            </a:r>
            <a:endParaRPr lang="ja-JP" altLang="en-US"/>
          </a:p>
        </p:txBody>
      </p:sp>
      <p:sp>
        <p:nvSpPr>
          <p:cNvPr id="6180" name="円形吹き出し 37"/>
          <p:cNvSpPr>
            <a:spLocks noChangeArrowheads="1"/>
          </p:cNvSpPr>
          <p:nvPr/>
        </p:nvSpPr>
        <p:spPr bwMode="auto">
          <a:xfrm>
            <a:off x="4643438" y="4705350"/>
            <a:ext cx="936625" cy="720725"/>
          </a:xfrm>
          <a:prstGeom prst="wedgeEllipseCallout">
            <a:avLst>
              <a:gd name="adj1" fmla="val 112000"/>
              <a:gd name="adj2" fmla="val 3745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b="1">
                <a:solidFill>
                  <a:schemeClr val="accent2"/>
                </a:solidFill>
              </a:rPr>
              <a:t>O(X)</a:t>
            </a:r>
            <a:endParaRPr lang="ja-JP" altLang="en-US"/>
          </a:p>
        </p:txBody>
      </p:sp>
      <p:grpSp>
        <p:nvGrpSpPr>
          <p:cNvPr id="2" name="グループ化 75"/>
          <p:cNvGrpSpPr>
            <a:grpSpLocks/>
          </p:cNvGrpSpPr>
          <p:nvPr/>
        </p:nvGrpSpPr>
        <p:grpSpPr bwMode="auto">
          <a:xfrm>
            <a:off x="5148263" y="5805488"/>
            <a:ext cx="3384550" cy="431800"/>
            <a:chOff x="5148064" y="5805264"/>
            <a:chExt cx="3384376" cy="432048"/>
          </a:xfrm>
        </p:grpSpPr>
        <p:sp>
          <p:nvSpPr>
            <p:cNvPr id="6183" name="円/楕円 39"/>
            <p:cNvSpPr>
              <a:spLocks noChangeArrowheads="1"/>
            </p:cNvSpPr>
            <p:nvPr/>
          </p:nvSpPr>
          <p:spPr bwMode="auto">
            <a:xfrm>
              <a:off x="5148064" y="602128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9050" cmpd="thickThin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6184" name="円/楕円 40"/>
            <p:cNvSpPr>
              <a:spLocks noChangeArrowheads="1"/>
            </p:cNvSpPr>
            <p:nvPr/>
          </p:nvSpPr>
          <p:spPr bwMode="auto">
            <a:xfrm>
              <a:off x="5436096" y="602128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9050" cmpd="thickThin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6185" name="円/楕円 41"/>
            <p:cNvSpPr>
              <a:spLocks noChangeArrowheads="1"/>
            </p:cNvSpPr>
            <p:nvPr/>
          </p:nvSpPr>
          <p:spPr bwMode="auto">
            <a:xfrm>
              <a:off x="5724128" y="602128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9050" cmpd="thickThin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6186" name="円/楕円 42"/>
            <p:cNvSpPr>
              <a:spLocks noChangeArrowheads="1"/>
            </p:cNvSpPr>
            <p:nvPr/>
          </p:nvSpPr>
          <p:spPr bwMode="auto">
            <a:xfrm>
              <a:off x="6012160" y="602128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9050" cmpd="thickThin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6187" name="円/楕円 43"/>
            <p:cNvSpPr>
              <a:spLocks noChangeArrowheads="1"/>
            </p:cNvSpPr>
            <p:nvPr/>
          </p:nvSpPr>
          <p:spPr bwMode="auto">
            <a:xfrm>
              <a:off x="6300192" y="602128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9050" cmpd="thickThin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6188" name="円/楕円 44"/>
            <p:cNvSpPr>
              <a:spLocks noChangeArrowheads="1"/>
            </p:cNvSpPr>
            <p:nvPr/>
          </p:nvSpPr>
          <p:spPr bwMode="auto">
            <a:xfrm>
              <a:off x="6588224" y="602128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9050" cmpd="thickThin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6189" name="円/楕円 45"/>
            <p:cNvSpPr>
              <a:spLocks noChangeArrowheads="1"/>
            </p:cNvSpPr>
            <p:nvPr/>
          </p:nvSpPr>
          <p:spPr bwMode="auto">
            <a:xfrm>
              <a:off x="6876256" y="602128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9050" cmpd="thickThin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6190" name="円/楕円 46"/>
            <p:cNvSpPr>
              <a:spLocks noChangeArrowheads="1"/>
            </p:cNvSpPr>
            <p:nvPr/>
          </p:nvSpPr>
          <p:spPr bwMode="auto">
            <a:xfrm>
              <a:off x="7164288" y="602128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9050" cmpd="thickThin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6191" name="円/楕円 47"/>
            <p:cNvSpPr>
              <a:spLocks noChangeArrowheads="1"/>
            </p:cNvSpPr>
            <p:nvPr/>
          </p:nvSpPr>
          <p:spPr bwMode="auto">
            <a:xfrm>
              <a:off x="7452320" y="602128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9050" cmpd="thickThin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6192" name="円/楕円 48"/>
            <p:cNvSpPr>
              <a:spLocks noChangeArrowheads="1"/>
            </p:cNvSpPr>
            <p:nvPr/>
          </p:nvSpPr>
          <p:spPr bwMode="auto">
            <a:xfrm>
              <a:off x="7740352" y="602128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9050" cmpd="thickThin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6193" name="円/楕円 49"/>
            <p:cNvSpPr>
              <a:spLocks noChangeArrowheads="1"/>
            </p:cNvSpPr>
            <p:nvPr/>
          </p:nvSpPr>
          <p:spPr bwMode="auto">
            <a:xfrm>
              <a:off x="8028384" y="602128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9050" cmpd="thickThin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6194" name="円/楕円 50"/>
            <p:cNvSpPr>
              <a:spLocks noChangeArrowheads="1"/>
            </p:cNvSpPr>
            <p:nvPr/>
          </p:nvSpPr>
          <p:spPr bwMode="auto">
            <a:xfrm>
              <a:off x="8316416" y="602128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9050" cmpd="thickThin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52" name="Line 16"/>
            <p:cNvSpPr>
              <a:spLocks noChangeShapeType="1"/>
            </p:cNvSpPr>
            <p:nvPr/>
          </p:nvSpPr>
          <p:spPr bwMode="auto">
            <a:xfrm flipH="1">
              <a:off x="8129236" y="5805264"/>
              <a:ext cx="0" cy="2160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Line 16"/>
            <p:cNvSpPr>
              <a:spLocks noChangeShapeType="1"/>
            </p:cNvSpPr>
            <p:nvPr/>
          </p:nvSpPr>
          <p:spPr bwMode="auto">
            <a:xfrm flipH="1">
              <a:off x="8416558" y="5805264"/>
              <a:ext cx="0" cy="2160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Line 16"/>
            <p:cNvSpPr>
              <a:spLocks noChangeShapeType="1"/>
            </p:cNvSpPr>
            <p:nvPr/>
          </p:nvSpPr>
          <p:spPr bwMode="auto">
            <a:xfrm flipH="1">
              <a:off x="7854612" y="5805264"/>
              <a:ext cx="0" cy="2160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Line 16"/>
            <p:cNvSpPr>
              <a:spLocks noChangeShapeType="1"/>
            </p:cNvSpPr>
            <p:nvPr/>
          </p:nvSpPr>
          <p:spPr bwMode="auto">
            <a:xfrm flipH="1">
              <a:off x="7567290" y="5805264"/>
              <a:ext cx="0" cy="2160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Line 16"/>
            <p:cNvSpPr>
              <a:spLocks noChangeShapeType="1"/>
            </p:cNvSpPr>
            <p:nvPr/>
          </p:nvSpPr>
          <p:spPr bwMode="auto">
            <a:xfrm flipH="1">
              <a:off x="7279966" y="5805264"/>
              <a:ext cx="0" cy="2160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Line 16"/>
            <p:cNvSpPr>
              <a:spLocks noChangeShapeType="1"/>
            </p:cNvSpPr>
            <p:nvPr/>
          </p:nvSpPr>
          <p:spPr bwMode="auto">
            <a:xfrm flipH="1">
              <a:off x="6991056" y="5805264"/>
              <a:ext cx="0" cy="2160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Line 16"/>
            <p:cNvSpPr>
              <a:spLocks noChangeShapeType="1"/>
            </p:cNvSpPr>
            <p:nvPr/>
          </p:nvSpPr>
          <p:spPr bwMode="auto">
            <a:xfrm flipH="1">
              <a:off x="6703734" y="5805264"/>
              <a:ext cx="0" cy="2160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Line 16"/>
            <p:cNvSpPr>
              <a:spLocks noChangeShapeType="1"/>
            </p:cNvSpPr>
            <p:nvPr/>
          </p:nvSpPr>
          <p:spPr bwMode="auto">
            <a:xfrm flipH="1">
              <a:off x="6414824" y="5805264"/>
              <a:ext cx="0" cy="2160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Line 16"/>
            <p:cNvSpPr>
              <a:spLocks noChangeShapeType="1"/>
            </p:cNvSpPr>
            <p:nvPr/>
          </p:nvSpPr>
          <p:spPr bwMode="auto">
            <a:xfrm flipH="1">
              <a:off x="6127501" y="5805264"/>
              <a:ext cx="0" cy="2160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Line 16"/>
            <p:cNvSpPr>
              <a:spLocks noChangeShapeType="1"/>
            </p:cNvSpPr>
            <p:nvPr/>
          </p:nvSpPr>
          <p:spPr bwMode="auto">
            <a:xfrm flipH="1">
              <a:off x="5838590" y="5805264"/>
              <a:ext cx="0" cy="2160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Line 16"/>
            <p:cNvSpPr>
              <a:spLocks noChangeShapeType="1"/>
            </p:cNvSpPr>
            <p:nvPr/>
          </p:nvSpPr>
          <p:spPr bwMode="auto">
            <a:xfrm flipH="1">
              <a:off x="5551268" y="5805264"/>
              <a:ext cx="0" cy="2160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Line 16"/>
            <p:cNvSpPr>
              <a:spLocks noChangeShapeType="1"/>
            </p:cNvSpPr>
            <p:nvPr/>
          </p:nvSpPr>
          <p:spPr bwMode="auto">
            <a:xfrm flipH="1">
              <a:off x="5262358" y="5805264"/>
              <a:ext cx="0" cy="2160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75" name="星 32 74"/>
          <p:cNvSpPr>
            <a:spLocks noChangeArrowheads="1"/>
          </p:cNvSpPr>
          <p:nvPr/>
        </p:nvSpPr>
        <p:spPr bwMode="auto">
          <a:xfrm>
            <a:off x="6372225" y="4221163"/>
            <a:ext cx="2160588" cy="1511300"/>
          </a:xfrm>
          <a:prstGeom prst="star32">
            <a:avLst>
              <a:gd name="adj" fmla="val 36727"/>
            </a:avLst>
          </a:prstGeom>
          <a:solidFill>
            <a:srgbClr val="FFC000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0" rIns="90000" bIns="0"/>
          <a:lstStyle/>
          <a:p>
            <a:pPr algn="ctr"/>
            <a:r>
              <a:rPr lang="en-US" altLang="ja-JP" b="1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EXP. many</a:t>
            </a:r>
            <a:endParaRPr lang="ja-JP" altLang="en-US" b="1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Generating Subproblems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12968" cy="93610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+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not 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・・・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,…,e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h-1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but not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+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including all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,…,e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For last two problems, we spend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O(|V|+|E|)</a:t>
            </a:r>
            <a:r>
              <a:rPr lang="en-US" altLang="ja-JP" sz="2400" dirty="0" smtClean="0">
                <a:solidFill>
                  <a:srgbClr val="000000"/>
                </a:solidFill>
              </a:rPr>
              <a:t> time for the last two</a:t>
            </a: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We iteratively make the remaining, in total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O(|V|+|E|)</a:t>
            </a:r>
            <a:r>
              <a:rPr lang="en-US" altLang="ja-JP" sz="2400" dirty="0" smtClean="0">
                <a:solidFill>
                  <a:srgbClr val="000000"/>
                </a:solidFill>
              </a:rPr>
              <a:t> time</a:t>
            </a: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no parallel edge to </a:t>
            </a:r>
            <a:r>
              <a:rPr lang="en-US" altLang="ja-JP" sz="2400" b="1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i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all edges over </a:t>
            </a:r>
            <a:r>
              <a:rPr lang="en-US" altLang="ja-JP" sz="2400" b="1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i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are unnecessary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93" name="円/楕円 92"/>
          <p:cNvSpPr/>
          <p:nvPr/>
        </p:nvSpPr>
        <p:spPr bwMode="auto">
          <a:xfrm>
            <a:off x="4860032" y="148478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4" name="円/楕円 93"/>
          <p:cNvSpPr/>
          <p:nvPr/>
        </p:nvSpPr>
        <p:spPr bwMode="auto">
          <a:xfrm>
            <a:off x="5724128" y="1844824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7" name="円/楕円 96"/>
          <p:cNvSpPr/>
          <p:nvPr/>
        </p:nvSpPr>
        <p:spPr bwMode="auto">
          <a:xfrm>
            <a:off x="6516216" y="2780928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8" name="円/楕円 97"/>
          <p:cNvSpPr/>
          <p:nvPr/>
        </p:nvSpPr>
        <p:spPr bwMode="auto">
          <a:xfrm>
            <a:off x="6444208" y="184482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9" name="円/楕円 98"/>
          <p:cNvSpPr/>
          <p:nvPr/>
        </p:nvSpPr>
        <p:spPr bwMode="auto">
          <a:xfrm>
            <a:off x="6660232" y="227687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4" name="円/楕円 103"/>
          <p:cNvSpPr/>
          <p:nvPr/>
        </p:nvSpPr>
        <p:spPr bwMode="auto">
          <a:xfrm>
            <a:off x="5580112" y="256490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6" name="円/楕円 105"/>
          <p:cNvSpPr/>
          <p:nvPr/>
        </p:nvSpPr>
        <p:spPr bwMode="auto">
          <a:xfrm>
            <a:off x="5868144" y="90872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7" name="円/楕円 106"/>
          <p:cNvSpPr/>
          <p:nvPr/>
        </p:nvSpPr>
        <p:spPr bwMode="auto">
          <a:xfrm>
            <a:off x="6084168" y="1340768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15" name="直線コネクタ 114"/>
          <p:cNvCxnSpPr>
            <a:stCxn id="97" idx="2"/>
          </p:cNvCxnSpPr>
          <p:nvPr/>
        </p:nvCxnSpPr>
        <p:spPr bwMode="auto">
          <a:xfrm flipH="1">
            <a:off x="5868144" y="2924944"/>
            <a:ext cx="648072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0" name="直線コネクタ 119"/>
          <p:cNvCxnSpPr>
            <a:stCxn id="94" idx="6"/>
          </p:cNvCxnSpPr>
          <p:nvPr/>
        </p:nvCxnSpPr>
        <p:spPr bwMode="auto">
          <a:xfrm>
            <a:off x="6012160" y="1988840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1" name="直線コネクタ 120"/>
          <p:cNvCxnSpPr>
            <a:stCxn id="107" idx="2"/>
          </p:cNvCxnSpPr>
          <p:nvPr/>
        </p:nvCxnSpPr>
        <p:spPr bwMode="auto">
          <a:xfrm flipH="1">
            <a:off x="5508104" y="1484784"/>
            <a:ext cx="576064" cy="7200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7" name="直線コネクタ 126"/>
          <p:cNvCxnSpPr>
            <a:stCxn id="94" idx="3"/>
            <a:endCxn id="104" idx="0"/>
          </p:cNvCxnSpPr>
          <p:nvPr/>
        </p:nvCxnSpPr>
        <p:spPr bwMode="auto">
          <a:xfrm flipH="1">
            <a:off x="5724128" y="2090675"/>
            <a:ext cx="42181" cy="47422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1" name="直線コネクタ 60"/>
          <p:cNvCxnSpPr>
            <a:stCxn id="106" idx="3"/>
          </p:cNvCxnSpPr>
          <p:nvPr/>
        </p:nvCxnSpPr>
        <p:spPr bwMode="auto">
          <a:xfrm flipH="1">
            <a:off x="5436096" y="1154571"/>
            <a:ext cx="474229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29" name="直線コネクタ 28"/>
          <p:cNvCxnSpPr>
            <a:stCxn id="93" idx="6"/>
            <a:endCxn id="94" idx="2"/>
          </p:cNvCxnSpPr>
          <p:nvPr/>
        </p:nvCxnSpPr>
        <p:spPr bwMode="auto">
          <a:xfrm>
            <a:off x="5148064" y="1628800"/>
            <a:ext cx="576064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65" name="円/楕円 64"/>
          <p:cNvSpPr/>
          <p:nvPr/>
        </p:nvSpPr>
        <p:spPr bwMode="auto">
          <a:xfrm>
            <a:off x="4788024" y="1124744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6" name="円/楕円 65"/>
          <p:cNvSpPr/>
          <p:nvPr/>
        </p:nvSpPr>
        <p:spPr bwMode="auto">
          <a:xfrm>
            <a:off x="7812360" y="1556792"/>
            <a:ext cx="1152128" cy="1008112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7" name="円/楕円 66"/>
          <p:cNvSpPr/>
          <p:nvPr/>
        </p:nvSpPr>
        <p:spPr bwMode="auto">
          <a:xfrm>
            <a:off x="5076056" y="2420888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77" name="直線コネクタ 76"/>
          <p:cNvCxnSpPr>
            <a:stCxn id="99" idx="2"/>
            <a:endCxn id="104" idx="6"/>
          </p:cNvCxnSpPr>
          <p:nvPr/>
        </p:nvCxnSpPr>
        <p:spPr bwMode="auto">
          <a:xfrm flipH="1">
            <a:off x="5868144" y="2420888"/>
            <a:ext cx="792088" cy="28803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22" name="直線コネクタ 21"/>
          <p:cNvCxnSpPr>
            <a:stCxn id="98" idx="6"/>
            <a:endCxn id="24" idx="2"/>
          </p:cNvCxnSpPr>
          <p:nvPr/>
        </p:nvCxnSpPr>
        <p:spPr bwMode="auto">
          <a:xfrm>
            <a:off x="6732240" y="1988840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24" name="円/楕円 23"/>
          <p:cNvSpPr/>
          <p:nvPr/>
        </p:nvSpPr>
        <p:spPr bwMode="auto">
          <a:xfrm>
            <a:off x="7164288" y="184482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5" name="円/楕円 24"/>
          <p:cNvSpPr/>
          <p:nvPr/>
        </p:nvSpPr>
        <p:spPr bwMode="auto">
          <a:xfrm>
            <a:off x="7884368" y="184482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28" name="直線コネクタ 27"/>
          <p:cNvCxnSpPr>
            <a:stCxn id="24" idx="6"/>
            <a:endCxn id="25" idx="2"/>
          </p:cNvCxnSpPr>
          <p:nvPr/>
        </p:nvCxnSpPr>
        <p:spPr bwMode="auto">
          <a:xfrm>
            <a:off x="7452320" y="1988840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32" name="円/楕円 31"/>
          <p:cNvSpPr/>
          <p:nvPr/>
        </p:nvSpPr>
        <p:spPr bwMode="auto">
          <a:xfrm>
            <a:off x="8172400" y="227687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33" name="直線コネクタ 32"/>
          <p:cNvCxnSpPr>
            <a:stCxn id="25" idx="4"/>
            <a:endCxn id="32" idx="1"/>
          </p:cNvCxnSpPr>
          <p:nvPr/>
        </p:nvCxnSpPr>
        <p:spPr bwMode="auto">
          <a:xfrm>
            <a:off x="8028384" y="2132856"/>
            <a:ext cx="18619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6" name="直線コネクタ 35"/>
          <p:cNvCxnSpPr>
            <a:stCxn id="25" idx="7"/>
          </p:cNvCxnSpPr>
          <p:nvPr/>
        </p:nvCxnSpPr>
        <p:spPr bwMode="auto">
          <a:xfrm flipV="1">
            <a:off x="8130219" y="1700808"/>
            <a:ext cx="18619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1763688" y="6021288"/>
            <a:ext cx="5184576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If </a:t>
            </a:r>
            <a:r>
              <a:rPr lang="en-US" altLang="ja-JP" b="1" dirty="0" smtClean="0">
                <a:solidFill>
                  <a:schemeClr val="accent2"/>
                </a:solidFill>
              </a:rPr>
              <a:t>h &gt; |E|/10</a:t>
            </a:r>
            <a:r>
              <a:rPr lang="en-US" altLang="ja-JP" dirty="0" smtClean="0">
                <a:solidFill>
                  <a:srgbClr val="000000"/>
                </a:solidFill>
              </a:rPr>
              <a:t>,</a:t>
            </a:r>
            <a:r>
              <a:rPr lang="en-US" altLang="ja-JP" b="1" dirty="0" smtClean="0">
                <a:solidFill>
                  <a:schemeClr val="accent2"/>
                </a:solidFill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(3)</a:t>
            </a:r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is satisfied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Generating Subproblems (2)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12968" cy="93610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for the subproblem of 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,…,e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i-1 </a:t>
            </a:r>
            <a:r>
              <a:rPr lang="en-US" altLang="ja-JP" sz="2400" dirty="0" smtClean="0">
                <a:solidFill>
                  <a:srgbClr val="000000"/>
                </a:solidFill>
              </a:rPr>
              <a:t>and not including </a:t>
            </a:r>
            <a:r>
              <a:rPr lang="en-US" altLang="ja-JP" sz="2400" b="1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i</a:t>
            </a:r>
            <a:r>
              <a:rPr lang="en-US" altLang="ja-JP" sz="2400" dirty="0" smtClean="0">
                <a:solidFill>
                  <a:srgbClr val="000000"/>
                </a:solidFill>
              </a:rPr>
              <a:t>, </a:t>
            </a: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(a)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remove all edges over</a:t>
            </a:r>
            <a:r>
              <a:rPr lang="en-US" altLang="ja-JP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b="1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i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 </a:t>
            </a: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000000"/>
                </a:solidFill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(b)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contract all bridges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f </a:t>
            </a:r>
            <a:r>
              <a:rPr lang="en-US" altLang="ja-JP" sz="2400" dirty="0" smtClean="0">
                <a:solidFill>
                  <a:srgbClr val="000000"/>
                </a:solidFill>
              </a:rPr>
              <a:t>not over </a:t>
            </a:r>
            <a:r>
              <a:rPr lang="en-US" altLang="ja-JP" sz="2400" b="1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i</a:t>
            </a:r>
            <a:r>
              <a:rPr lang="en-US" altLang="ja-JP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</a:rPr>
              <a:t>s.t</a:t>
            </a:r>
            <a:r>
              <a:rPr lang="en-US" altLang="ja-JP" sz="2400" dirty="0" smtClean="0">
                <a:solidFill>
                  <a:srgbClr val="000000"/>
                </a:solidFill>
              </a:rPr>
              <a:t>.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c(G-</a:t>
            </a:r>
            <a:r>
              <a:rPr lang="en-US" altLang="ja-JP" sz="2400" b="1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f, r) &lt; k+1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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000000"/>
                </a:solidFill>
              </a:rPr>
              <a:t>           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c(G, </a:t>
            </a:r>
            <a:r>
              <a:rPr lang="en-US" altLang="ja-JP" sz="2400" b="1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r) - (|V| - c(G, f, r)) &lt; k-1</a:t>
            </a: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000000"/>
                </a:solidFill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(c)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remove all edges whose distance to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r </a:t>
            </a:r>
            <a:r>
              <a:rPr lang="en-US" altLang="ja-JP" sz="2400" dirty="0" smtClean="0">
                <a:solidFill>
                  <a:srgbClr val="000000"/>
                </a:solidFill>
              </a:rPr>
              <a:t>is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k-</a:t>
            </a:r>
            <a:r>
              <a:rPr lang="en-US" altLang="ja-JP" sz="2400" b="1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i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(d)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there is no parallel edge to </a:t>
            </a:r>
            <a:r>
              <a:rPr lang="en-US" altLang="ja-JP" sz="2400" b="1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err="1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i</a:t>
            </a:r>
            <a:r>
              <a:rPr lang="en-US" altLang="ja-JP" sz="2400" dirty="0" smtClean="0">
                <a:solidFill>
                  <a:srgbClr val="000000"/>
                </a:solidFill>
              </a:rPr>
              <a:t>, no need to care</a:t>
            </a: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When we generate subproblems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for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,…,e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h-1</a:t>
            </a:r>
            <a:r>
              <a:rPr lang="en-US" altLang="ja-JP" sz="2400" dirty="0" smtClean="0">
                <a:solidFill>
                  <a:srgbClr val="000000"/>
                </a:solidFill>
              </a:rPr>
              <a:t>, the edges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monotonically increases / decreases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</a:t>
            </a:r>
            <a:r>
              <a:rPr lang="ja-JP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Total time is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O(|V|+|E|)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93" name="円/楕円 92"/>
          <p:cNvSpPr/>
          <p:nvPr/>
        </p:nvSpPr>
        <p:spPr bwMode="auto">
          <a:xfrm>
            <a:off x="4788024" y="472514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4" name="円/楕円 93"/>
          <p:cNvSpPr/>
          <p:nvPr/>
        </p:nvSpPr>
        <p:spPr bwMode="auto">
          <a:xfrm>
            <a:off x="5652120" y="5085184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7" name="円/楕円 96"/>
          <p:cNvSpPr/>
          <p:nvPr/>
        </p:nvSpPr>
        <p:spPr bwMode="auto">
          <a:xfrm>
            <a:off x="6444208" y="6021288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8" name="円/楕円 97"/>
          <p:cNvSpPr/>
          <p:nvPr/>
        </p:nvSpPr>
        <p:spPr bwMode="auto">
          <a:xfrm>
            <a:off x="6372200" y="508518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9" name="円/楕円 98"/>
          <p:cNvSpPr/>
          <p:nvPr/>
        </p:nvSpPr>
        <p:spPr bwMode="auto">
          <a:xfrm>
            <a:off x="6588224" y="551723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4" name="円/楕円 103"/>
          <p:cNvSpPr/>
          <p:nvPr/>
        </p:nvSpPr>
        <p:spPr bwMode="auto">
          <a:xfrm>
            <a:off x="5508104" y="580526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6" name="円/楕円 105"/>
          <p:cNvSpPr/>
          <p:nvPr/>
        </p:nvSpPr>
        <p:spPr bwMode="auto">
          <a:xfrm>
            <a:off x="5796136" y="414908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7" name="円/楕円 106"/>
          <p:cNvSpPr/>
          <p:nvPr/>
        </p:nvSpPr>
        <p:spPr bwMode="auto">
          <a:xfrm>
            <a:off x="6012160" y="4581128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15" name="直線コネクタ 114"/>
          <p:cNvCxnSpPr>
            <a:stCxn id="97" idx="2"/>
          </p:cNvCxnSpPr>
          <p:nvPr/>
        </p:nvCxnSpPr>
        <p:spPr bwMode="auto">
          <a:xfrm flipH="1">
            <a:off x="5796136" y="6165304"/>
            <a:ext cx="648072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0" name="直線コネクタ 119"/>
          <p:cNvCxnSpPr>
            <a:stCxn id="94" idx="6"/>
          </p:cNvCxnSpPr>
          <p:nvPr/>
        </p:nvCxnSpPr>
        <p:spPr bwMode="auto">
          <a:xfrm>
            <a:off x="5940152" y="5229200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1" name="直線コネクタ 120"/>
          <p:cNvCxnSpPr>
            <a:stCxn id="107" idx="2"/>
          </p:cNvCxnSpPr>
          <p:nvPr/>
        </p:nvCxnSpPr>
        <p:spPr bwMode="auto">
          <a:xfrm flipH="1">
            <a:off x="5436096" y="4725144"/>
            <a:ext cx="576064" cy="7200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27" name="直線コネクタ 126"/>
          <p:cNvCxnSpPr>
            <a:stCxn id="94" idx="3"/>
            <a:endCxn id="104" idx="0"/>
          </p:cNvCxnSpPr>
          <p:nvPr/>
        </p:nvCxnSpPr>
        <p:spPr bwMode="auto">
          <a:xfrm flipH="1">
            <a:off x="5652120" y="5331035"/>
            <a:ext cx="42181" cy="47422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1" name="直線コネクタ 60"/>
          <p:cNvCxnSpPr>
            <a:stCxn id="106" idx="3"/>
          </p:cNvCxnSpPr>
          <p:nvPr/>
        </p:nvCxnSpPr>
        <p:spPr bwMode="auto">
          <a:xfrm flipH="1">
            <a:off x="5364088" y="4394931"/>
            <a:ext cx="474229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29" name="直線コネクタ 28"/>
          <p:cNvCxnSpPr>
            <a:stCxn id="93" idx="6"/>
            <a:endCxn id="94" idx="2"/>
          </p:cNvCxnSpPr>
          <p:nvPr/>
        </p:nvCxnSpPr>
        <p:spPr bwMode="auto">
          <a:xfrm>
            <a:off x="5076056" y="4869160"/>
            <a:ext cx="576064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65" name="円/楕円 64"/>
          <p:cNvSpPr/>
          <p:nvPr/>
        </p:nvSpPr>
        <p:spPr bwMode="auto">
          <a:xfrm>
            <a:off x="4716016" y="4365104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6" name="円/楕円 65"/>
          <p:cNvSpPr/>
          <p:nvPr/>
        </p:nvSpPr>
        <p:spPr bwMode="auto">
          <a:xfrm>
            <a:off x="7740352" y="4797152"/>
            <a:ext cx="1152128" cy="1008112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7" name="円/楕円 66"/>
          <p:cNvSpPr/>
          <p:nvPr/>
        </p:nvSpPr>
        <p:spPr bwMode="auto">
          <a:xfrm>
            <a:off x="5004048" y="5661248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77" name="直線コネクタ 76"/>
          <p:cNvCxnSpPr>
            <a:stCxn id="99" idx="2"/>
            <a:endCxn id="104" idx="6"/>
          </p:cNvCxnSpPr>
          <p:nvPr/>
        </p:nvCxnSpPr>
        <p:spPr bwMode="auto">
          <a:xfrm flipH="1">
            <a:off x="5796136" y="5661248"/>
            <a:ext cx="792088" cy="28803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22" name="直線コネクタ 21"/>
          <p:cNvCxnSpPr>
            <a:stCxn id="98" idx="6"/>
            <a:endCxn id="24" idx="2"/>
          </p:cNvCxnSpPr>
          <p:nvPr/>
        </p:nvCxnSpPr>
        <p:spPr bwMode="auto">
          <a:xfrm>
            <a:off x="6660232" y="5229200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24" name="円/楕円 23"/>
          <p:cNvSpPr/>
          <p:nvPr/>
        </p:nvSpPr>
        <p:spPr bwMode="auto">
          <a:xfrm>
            <a:off x="7092280" y="508518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5" name="円/楕円 24"/>
          <p:cNvSpPr/>
          <p:nvPr/>
        </p:nvSpPr>
        <p:spPr bwMode="auto">
          <a:xfrm>
            <a:off x="7812360" y="508518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28" name="直線コネクタ 27"/>
          <p:cNvCxnSpPr>
            <a:stCxn id="24" idx="6"/>
            <a:endCxn id="25" idx="2"/>
          </p:cNvCxnSpPr>
          <p:nvPr/>
        </p:nvCxnSpPr>
        <p:spPr bwMode="auto">
          <a:xfrm>
            <a:off x="7380312" y="5229200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32" name="円/楕円 31"/>
          <p:cNvSpPr/>
          <p:nvPr/>
        </p:nvSpPr>
        <p:spPr bwMode="auto">
          <a:xfrm>
            <a:off x="8100392" y="551723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33" name="直線コネクタ 32"/>
          <p:cNvCxnSpPr>
            <a:stCxn id="25" idx="4"/>
            <a:endCxn id="32" idx="1"/>
          </p:cNvCxnSpPr>
          <p:nvPr/>
        </p:nvCxnSpPr>
        <p:spPr bwMode="auto">
          <a:xfrm>
            <a:off x="7956376" y="5373216"/>
            <a:ext cx="18619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6" name="直線コネクタ 35"/>
          <p:cNvCxnSpPr>
            <a:stCxn id="25" idx="7"/>
          </p:cNvCxnSpPr>
          <p:nvPr/>
        </p:nvCxnSpPr>
        <p:spPr bwMode="auto">
          <a:xfrm flipV="1">
            <a:off x="8058211" y="4941168"/>
            <a:ext cx="18619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31" name="正方形/長方形 30"/>
          <p:cNvSpPr/>
          <p:nvPr/>
        </p:nvSpPr>
        <p:spPr bwMode="auto">
          <a:xfrm>
            <a:off x="3779912" y="2852936"/>
            <a:ext cx="1584176" cy="432048"/>
          </a:xfrm>
          <a:prstGeom prst="rect">
            <a:avLst/>
          </a:prstGeom>
          <a:noFill/>
          <a:ln w="254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3419872" y="2420888"/>
            <a:ext cx="1368152" cy="360040"/>
          </a:xfrm>
          <a:prstGeom prst="rect">
            <a:avLst/>
          </a:prstGeom>
          <a:noFill/>
          <a:ln w="254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Satisfying the Conditions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712968" cy="936104"/>
          </a:xfrm>
        </p:spPr>
        <p:txBody>
          <a:bodyPr/>
          <a:lstStyle/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 </a:t>
            </a:r>
            <a:r>
              <a:rPr lang="en-US" altLang="ja-JP" sz="2400" dirty="0" smtClean="0">
                <a:solidFill>
                  <a:srgbClr val="000000"/>
                </a:solidFill>
              </a:rPr>
              <a:t>Consider the case that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   the last vertex is of degree 1</a:t>
            </a: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[1]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not 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・・・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[h] </a:t>
            </a:r>
            <a:r>
              <a:rPr lang="en-US" altLang="ja-JP" sz="2400" dirty="0" smtClean="0">
                <a:solidFill>
                  <a:srgbClr val="000000"/>
                </a:solidFill>
              </a:rPr>
              <a:t>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,…,e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h-1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but not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[h+1]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including all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,…,e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in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[h] </a:t>
            </a:r>
            <a:r>
              <a:rPr lang="en-US" altLang="ja-JP" sz="2400" dirty="0" smtClean="0">
                <a:solidFill>
                  <a:srgbClr val="000000"/>
                </a:solidFill>
              </a:rPr>
              <a:t>and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[h+1]</a:t>
            </a:r>
            <a:r>
              <a:rPr lang="en-US" altLang="ja-JP" sz="2400" dirty="0" smtClean="0">
                <a:solidFill>
                  <a:srgbClr val="000000"/>
                </a:solidFill>
              </a:rPr>
              <a:t>,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   + (a) </a:t>
            </a:r>
            <a:r>
              <a:rPr lang="en-US" altLang="ja-JP" sz="2400" dirty="0" smtClean="0">
                <a:solidFill>
                  <a:srgbClr val="000000"/>
                </a:solidFill>
              </a:rPr>
              <a:t>and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(d) </a:t>
            </a:r>
            <a:r>
              <a:rPr lang="en-US" altLang="ja-JP" sz="2400" dirty="0" smtClean="0">
                <a:solidFill>
                  <a:srgbClr val="000000"/>
                </a:solidFill>
              </a:rPr>
              <a:t>never occur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 (b) </a:t>
            </a:r>
            <a:r>
              <a:rPr lang="en-US" altLang="ja-JP" sz="2400" dirty="0" smtClean="0">
                <a:solidFill>
                  <a:srgbClr val="000000"/>
                </a:solidFill>
              </a:rPr>
              <a:t>may occur, but for at most one edge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</a:t>
            </a:r>
            <a:r>
              <a:rPr lang="en-US" altLang="ja-JP" sz="2400" dirty="0" smtClean="0">
                <a:solidFill>
                  <a:srgbClr val="000000"/>
                </a:solidFill>
              </a:rPr>
              <a:t> if there are 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|E|/10</a:t>
            </a:r>
            <a:r>
              <a:rPr lang="en-US" altLang="ja-JP" sz="2400" dirty="0" smtClean="0">
                <a:solidFill>
                  <a:srgbClr val="000000"/>
                </a:solidFill>
              </a:rPr>
              <a:t>) edges of condition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(c)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,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      according to the previous cases,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(3) </a:t>
            </a:r>
            <a:r>
              <a:rPr lang="en-US" altLang="ja-JP" sz="2400" dirty="0" smtClean="0">
                <a:solidFill>
                  <a:srgbClr val="000000"/>
                </a:solidFill>
              </a:rPr>
              <a:t>will be satisfied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 +</a:t>
            </a:r>
            <a:r>
              <a:rPr lang="en-US" altLang="ja-JP" sz="2400" dirty="0" smtClean="0">
                <a:solidFill>
                  <a:srgbClr val="000000"/>
                </a:solidFill>
              </a:rPr>
              <a:t> if not, 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at least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9|E|/10 – h-2</a:t>
            </a:r>
            <a:r>
              <a:rPr lang="en-US" altLang="ja-JP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edges remain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  (2)</a:t>
            </a:r>
            <a:r>
              <a:rPr lang="en-US" altLang="ja-JP" sz="2400" dirty="0" smtClean="0">
                <a:solidFill>
                  <a:srgbClr val="000000"/>
                </a:solidFill>
              </a:rPr>
              <a:t> is satisfied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30" name="円/楕円 29"/>
          <p:cNvSpPr/>
          <p:nvPr/>
        </p:nvSpPr>
        <p:spPr bwMode="auto">
          <a:xfrm>
            <a:off x="4860032" y="155679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5724128" y="1916832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4" name="円/楕円 33"/>
          <p:cNvSpPr/>
          <p:nvPr/>
        </p:nvSpPr>
        <p:spPr bwMode="auto">
          <a:xfrm>
            <a:off x="6516216" y="285293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5" name="円/楕円 34"/>
          <p:cNvSpPr/>
          <p:nvPr/>
        </p:nvSpPr>
        <p:spPr bwMode="auto">
          <a:xfrm>
            <a:off x="6444208" y="191683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7" name="円/楕円 36"/>
          <p:cNvSpPr/>
          <p:nvPr/>
        </p:nvSpPr>
        <p:spPr bwMode="auto">
          <a:xfrm>
            <a:off x="6660232" y="234888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円/楕円 37"/>
          <p:cNvSpPr/>
          <p:nvPr/>
        </p:nvSpPr>
        <p:spPr bwMode="auto">
          <a:xfrm>
            <a:off x="5580112" y="263691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9" name="円/楕円 38"/>
          <p:cNvSpPr/>
          <p:nvPr/>
        </p:nvSpPr>
        <p:spPr bwMode="auto">
          <a:xfrm>
            <a:off x="5868144" y="980728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0" name="円/楕円 39"/>
          <p:cNvSpPr/>
          <p:nvPr/>
        </p:nvSpPr>
        <p:spPr bwMode="auto">
          <a:xfrm>
            <a:off x="6084168" y="141277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1" name="直線コネクタ 40"/>
          <p:cNvCxnSpPr>
            <a:stCxn id="34" idx="2"/>
          </p:cNvCxnSpPr>
          <p:nvPr/>
        </p:nvCxnSpPr>
        <p:spPr bwMode="auto">
          <a:xfrm flipH="1">
            <a:off x="5868144" y="2996952"/>
            <a:ext cx="648072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2" name="直線コネクタ 41"/>
          <p:cNvCxnSpPr>
            <a:stCxn id="31" idx="6"/>
          </p:cNvCxnSpPr>
          <p:nvPr/>
        </p:nvCxnSpPr>
        <p:spPr bwMode="auto">
          <a:xfrm>
            <a:off x="6012160" y="2060848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3" name="直線コネクタ 42"/>
          <p:cNvCxnSpPr>
            <a:stCxn id="40" idx="2"/>
          </p:cNvCxnSpPr>
          <p:nvPr/>
        </p:nvCxnSpPr>
        <p:spPr bwMode="auto">
          <a:xfrm flipH="1">
            <a:off x="5508104" y="1556792"/>
            <a:ext cx="576064" cy="7200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5" name="直線コネクタ 44"/>
          <p:cNvCxnSpPr>
            <a:stCxn id="31" idx="3"/>
            <a:endCxn id="38" idx="0"/>
          </p:cNvCxnSpPr>
          <p:nvPr/>
        </p:nvCxnSpPr>
        <p:spPr bwMode="auto">
          <a:xfrm flipH="1">
            <a:off x="5724128" y="2162683"/>
            <a:ext cx="42181" cy="474229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6" name="直線コネクタ 45"/>
          <p:cNvCxnSpPr>
            <a:stCxn id="39" idx="3"/>
          </p:cNvCxnSpPr>
          <p:nvPr/>
        </p:nvCxnSpPr>
        <p:spPr bwMode="auto">
          <a:xfrm flipH="1">
            <a:off x="5436096" y="1226579"/>
            <a:ext cx="474229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7" name="直線コネクタ 46"/>
          <p:cNvCxnSpPr>
            <a:stCxn id="30" idx="6"/>
            <a:endCxn id="31" idx="2"/>
          </p:cNvCxnSpPr>
          <p:nvPr/>
        </p:nvCxnSpPr>
        <p:spPr bwMode="auto">
          <a:xfrm>
            <a:off x="5148064" y="1700808"/>
            <a:ext cx="576064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48" name="円/楕円 47"/>
          <p:cNvSpPr/>
          <p:nvPr/>
        </p:nvSpPr>
        <p:spPr bwMode="auto">
          <a:xfrm>
            <a:off x="4788024" y="1196752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9" name="円/楕円 48"/>
          <p:cNvSpPr/>
          <p:nvPr/>
        </p:nvSpPr>
        <p:spPr bwMode="auto">
          <a:xfrm>
            <a:off x="7812360" y="1628800"/>
            <a:ext cx="1152128" cy="1008112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0" name="円/楕円 49"/>
          <p:cNvSpPr/>
          <p:nvPr/>
        </p:nvSpPr>
        <p:spPr bwMode="auto">
          <a:xfrm>
            <a:off x="5076056" y="2492896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1" name="直線コネクタ 50"/>
          <p:cNvCxnSpPr>
            <a:stCxn id="37" idx="2"/>
            <a:endCxn id="38" idx="6"/>
          </p:cNvCxnSpPr>
          <p:nvPr/>
        </p:nvCxnSpPr>
        <p:spPr bwMode="auto">
          <a:xfrm flipH="1">
            <a:off x="5868144" y="2492896"/>
            <a:ext cx="792088" cy="288032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52" name="直線コネクタ 51"/>
          <p:cNvCxnSpPr>
            <a:stCxn id="35" idx="6"/>
            <a:endCxn id="53" idx="2"/>
          </p:cNvCxnSpPr>
          <p:nvPr/>
        </p:nvCxnSpPr>
        <p:spPr bwMode="auto">
          <a:xfrm>
            <a:off x="6732240" y="2060848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53" name="円/楕円 52"/>
          <p:cNvSpPr/>
          <p:nvPr/>
        </p:nvSpPr>
        <p:spPr bwMode="auto">
          <a:xfrm>
            <a:off x="7164288" y="191683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4" name="円/楕円 53"/>
          <p:cNvSpPr/>
          <p:nvPr/>
        </p:nvSpPr>
        <p:spPr bwMode="auto">
          <a:xfrm>
            <a:off x="7884368" y="191683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5" name="直線コネクタ 54"/>
          <p:cNvCxnSpPr>
            <a:stCxn id="53" idx="6"/>
            <a:endCxn id="54" idx="2"/>
          </p:cNvCxnSpPr>
          <p:nvPr/>
        </p:nvCxnSpPr>
        <p:spPr bwMode="auto">
          <a:xfrm>
            <a:off x="7452320" y="2060848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56" name="円/楕円 55"/>
          <p:cNvSpPr/>
          <p:nvPr/>
        </p:nvSpPr>
        <p:spPr bwMode="auto">
          <a:xfrm>
            <a:off x="8172400" y="234888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7" name="直線コネクタ 56"/>
          <p:cNvCxnSpPr>
            <a:stCxn id="54" idx="4"/>
            <a:endCxn id="56" idx="1"/>
          </p:cNvCxnSpPr>
          <p:nvPr/>
        </p:nvCxnSpPr>
        <p:spPr bwMode="auto">
          <a:xfrm>
            <a:off x="8028384" y="2204864"/>
            <a:ext cx="18619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58" name="直線コネクタ 57"/>
          <p:cNvCxnSpPr>
            <a:stCxn id="54" idx="7"/>
          </p:cNvCxnSpPr>
          <p:nvPr/>
        </p:nvCxnSpPr>
        <p:spPr bwMode="auto">
          <a:xfrm flipV="1">
            <a:off x="8130219" y="1772816"/>
            <a:ext cx="18619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Satisfying the Conditions (2)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12968" cy="936104"/>
          </a:xfrm>
        </p:spPr>
        <p:txBody>
          <a:bodyPr/>
          <a:lstStyle/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 </a:t>
            </a:r>
            <a:r>
              <a:rPr lang="en-US" altLang="ja-JP" sz="2400" dirty="0" smtClean="0">
                <a:solidFill>
                  <a:srgbClr val="000000"/>
                </a:solidFill>
              </a:rPr>
              <a:t>The case of 2-connected component</a:t>
            </a: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[1]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not 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・・・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[h] </a:t>
            </a:r>
            <a:r>
              <a:rPr lang="en-US" altLang="ja-JP" sz="2400" dirty="0" smtClean="0">
                <a:solidFill>
                  <a:srgbClr val="000000"/>
                </a:solidFill>
              </a:rPr>
              <a:t>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,…,e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h-1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but not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[h+1]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including all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,…,e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in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[h]</a:t>
            </a:r>
            <a:r>
              <a:rPr lang="en-US" altLang="ja-JP" sz="2400" dirty="0" smtClean="0">
                <a:solidFill>
                  <a:srgbClr val="000000"/>
                </a:solidFill>
              </a:rPr>
              <a:t>,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(b), (d) </a:t>
            </a:r>
            <a:r>
              <a:rPr lang="en-US" altLang="ja-JP" sz="2400" dirty="0" smtClean="0">
                <a:solidFill>
                  <a:srgbClr val="000000"/>
                </a:solidFill>
              </a:rPr>
              <a:t>never occur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</a:t>
            </a:r>
            <a:r>
              <a:rPr lang="en-US" altLang="ja-JP" sz="2400" dirty="0" smtClean="0">
                <a:solidFill>
                  <a:srgbClr val="000000"/>
                </a:solidFill>
              </a:rPr>
              <a:t> if there are 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|E|/10</a:t>
            </a:r>
            <a:r>
              <a:rPr lang="en-US" altLang="ja-JP" sz="2400" dirty="0" smtClean="0">
                <a:solidFill>
                  <a:srgbClr val="000000"/>
                </a:solidFill>
              </a:rPr>
              <a:t>) edges of condition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(c) 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,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             according to the previous cases,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(3) </a:t>
            </a:r>
            <a:r>
              <a:rPr lang="en-US" altLang="ja-JP" sz="2400" dirty="0" smtClean="0">
                <a:solidFill>
                  <a:srgbClr val="000000"/>
                </a:solidFill>
              </a:rPr>
              <a:t>will be satisfied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 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if there are more than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(9|E|/10 – h-2) / 2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edges of condition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(a) 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     </a:t>
            </a:r>
            <a:r>
              <a:rPr lang="en-US" altLang="ja-JP" sz="2400" dirty="0" smtClean="0">
                <a:solidFill>
                  <a:srgbClr val="000000"/>
                </a:solidFill>
              </a:rPr>
              <a:t>choose another edge from the component as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 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       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 at most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(9|E|/10 – h-2) / 2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edges satisfy condition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(a) </a:t>
            </a:r>
            <a:endParaRPr lang="en-US" altLang="ja-JP" sz="2400" b="1" baseline="-25000" dirty="0" smtClean="0">
              <a:solidFill>
                <a:srgbClr val="0000FF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0" name="円/楕円 29"/>
          <p:cNvSpPr/>
          <p:nvPr/>
        </p:nvSpPr>
        <p:spPr bwMode="auto">
          <a:xfrm>
            <a:off x="5652120" y="126876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5724128" y="1916832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5" name="円/楕円 34"/>
          <p:cNvSpPr/>
          <p:nvPr/>
        </p:nvSpPr>
        <p:spPr bwMode="auto">
          <a:xfrm>
            <a:off x="6444208" y="191683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7" name="円/楕円 36"/>
          <p:cNvSpPr/>
          <p:nvPr/>
        </p:nvSpPr>
        <p:spPr bwMode="auto">
          <a:xfrm>
            <a:off x="5580112" y="234888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円/楕円 37"/>
          <p:cNvSpPr/>
          <p:nvPr/>
        </p:nvSpPr>
        <p:spPr bwMode="auto">
          <a:xfrm>
            <a:off x="4932040" y="198884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9" name="円/楕円 38"/>
          <p:cNvSpPr/>
          <p:nvPr/>
        </p:nvSpPr>
        <p:spPr bwMode="auto">
          <a:xfrm>
            <a:off x="6516216" y="90872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0" name="円/楕円 39"/>
          <p:cNvSpPr/>
          <p:nvPr/>
        </p:nvSpPr>
        <p:spPr bwMode="auto">
          <a:xfrm>
            <a:off x="6588224" y="1340768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2" name="直線コネクタ 41"/>
          <p:cNvCxnSpPr>
            <a:stCxn id="31" idx="6"/>
          </p:cNvCxnSpPr>
          <p:nvPr/>
        </p:nvCxnSpPr>
        <p:spPr bwMode="auto">
          <a:xfrm>
            <a:off x="6012160" y="2060848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3" name="直線コネクタ 42"/>
          <p:cNvCxnSpPr>
            <a:stCxn id="40" idx="2"/>
          </p:cNvCxnSpPr>
          <p:nvPr/>
        </p:nvCxnSpPr>
        <p:spPr bwMode="auto">
          <a:xfrm flipH="1">
            <a:off x="6012160" y="1484784"/>
            <a:ext cx="576064" cy="7200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5" name="直線コネクタ 44"/>
          <p:cNvCxnSpPr>
            <a:stCxn id="31" idx="3"/>
            <a:endCxn id="38" idx="0"/>
          </p:cNvCxnSpPr>
          <p:nvPr/>
        </p:nvCxnSpPr>
        <p:spPr bwMode="auto">
          <a:xfrm flipH="1" flipV="1">
            <a:off x="5076056" y="1988840"/>
            <a:ext cx="690253" cy="17384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6" name="直線コネクタ 45"/>
          <p:cNvCxnSpPr>
            <a:stCxn id="39" idx="3"/>
          </p:cNvCxnSpPr>
          <p:nvPr/>
        </p:nvCxnSpPr>
        <p:spPr bwMode="auto">
          <a:xfrm flipH="1">
            <a:off x="6084168" y="1154571"/>
            <a:ext cx="474229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7" name="直線コネクタ 46"/>
          <p:cNvCxnSpPr>
            <a:stCxn id="30" idx="4"/>
            <a:endCxn id="31" idx="0"/>
          </p:cNvCxnSpPr>
          <p:nvPr/>
        </p:nvCxnSpPr>
        <p:spPr bwMode="auto">
          <a:xfrm>
            <a:off x="5796136" y="1556792"/>
            <a:ext cx="72008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48" name="円/楕円 47"/>
          <p:cNvSpPr/>
          <p:nvPr/>
        </p:nvSpPr>
        <p:spPr bwMode="auto">
          <a:xfrm>
            <a:off x="5508104" y="1052736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9" name="円/楕円 48"/>
          <p:cNvSpPr/>
          <p:nvPr/>
        </p:nvSpPr>
        <p:spPr bwMode="auto">
          <a:xfrm>
            <a:off x="7812360" y="1628800"/>
            <a:ext cx="1152128" cy="1008112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0" name="円/楕円 49"/>
          <p:cNvSpPr/>
          <p:nvPr/>
        </p:nvSpPr>
        <p:spPr bwMode="auto">
          <a:xfrm>
            <a:off x="4499992" y="1700808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1" name="直線コネクタ 50"/>
          <p:cNvCxnSpPr>
            <a:stCxn id="37" idx="2"/>
            <a:endCxn id="38" idx="6"/>
          </p:cNvCxnSpPr>
          <p:nvPr/>
        </p:nvCxnSpPr>
        <p:spPr bwMode="auto">
          <a:xfrm flipH="1" flipV="1">
            <a:off x="5220072" y="2132856"/>
            <a:ext cx="360040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52" name="直線コネクタ 51"/>
          <p:cNvCxnSpPr>
            <a:stCxn id="35" idx="6"/>
            <a:endCxn id="53" idx="2"/>
          </p:cNvCxnSpPr>
          <p:nvPr/>
        </p:nvCxnSpPr>
        <p:spPr bwMode="auto">
          <a:xfrm>
            <a:off x="6732240" y="2060848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53" name="円/楕円 52"/>
          <p:cNvSpPr/>
          <p:nvPr/>
        </p:nvSpPr>
        <p:spPr bwMode="auto">
          <a:xfrm>
            <a:off x="7164288" y="191683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4" name="円/楕円 53"/>
          <p:cNvSpPr/>
          <p:nvPr/>
        </p:nvSpPr>
        <p:spPr bwMode="auto">
          <a:xfrm>
            <a:off x="7884368" y="191683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5" name="直線コネクタ 54"/>
          <p:cNvCxnSpPr>
            <a:stCxn id="53" idx="6"/>
            <a:endCxn id="54" idx="2"/>
          </p:cNvCxnSpPr>
          <p:nvPr/>
        </p:nvCxnSpPr>
        <p:spPr bwMode="auto">
          <a:xfrm>
            <a:off x="7452320" y="2060848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56" name="円/楕円 55"/>
          <p:cNvSpPr/>
          <p:nvPr/>
        </p:nvSpPr>
        <p:spPr bwMode="auto">
          <a:xfrm>
            <a:off x="8172400" y="234888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7" name="直線コネクタ 56"/>
          <p:cNvCxnSpPr>
            <a:stCxn id="54" idx="4"/>
            <a:endCxn id="56" idx="1"/>
          </p:cNvCxnSpPr>
          <p:nvPr/>
        </p:nvCxnSpPr>
        <p:spPr bwMode="auto">
          <a:xfrm>
            <a:off x="8028384" y="2204864"/>
            <a:ext cx="18619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58" name="直線コネクタ 57"/>
          <p:cNvCxnSpPr>
            <a:stCxn id="54" idx="7"/>
          </p:cNvCxnSpPr>
          <p:nvPr/>
        </p:nvCxnSpPr>
        <p:spPr bwMode="auto">
          <a:xfrm flipV="1">
            <a:off x="8130219" y="1772816"/>
            <a:ext cx="18619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Satisfying the Conditions (2)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12968" cy="936104"/>
          </a:xfrm>
        </p:spPr>
        <p:txBody>
          <a:bodyPr/>
          <a:lstStyle/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 </a:t>
            </a:r>
            <a:r>
              <a:rPr lang="en-US" altLang="ja-JP" sz="2400" dirty="0" smtClean="0">
                <a:solidFill>
                  <a:srgbClr val="000000"/>
                </a:solidFill>
              </a:rPr>
              <a:t>The case of 2-connected component</a:t>
            </a: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[1]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not 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・・・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[h] </a:t>
            </a:r>
            <a:r>
              <a:rPr lang="en-US" altLang="ja-JP" sz="2400" dirty="0" smtClean="0">
                <a:solidFill>
                  <a:srgbClr val="000000"/>
                </a:solidFill>
              </a:rPr>
              <a:t>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,…,e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h-1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but not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 </a:t>
            </a:r>
            <a:r>
              <a:rPr lang="en-US" altLang="ja-JP" sz="2400" dirty="0" smtClean="0">
                <a:solidFill>
                  <a:srgbClr val="000000"/>
                </a:solidFill>
              </a:rPr>
              <a:t>    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&gt; (9|E|/10 – h-2)/2 </a:t>
            </a:r>
            <a:r>
              <a:rPr lang="en-US" altLang="ja-JP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edges)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endParaRPr lang="en-US" altLang="ja-JP" sz="2400" b="1" baseline="-25000" dirty="0" smtClean="0">
              <a:solidFill>
                <a:srgbClr val="0000FF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[h+1]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including all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,…,e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in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[h+1]</a:t>
            </a:r>
            <a:r>
              <a:rPr lang="en-US" altLang="ja-JP" sz="2400" dirty="0" smtClean="0">
                <a:solidFill>
                  <a:srgbClr val="000000"/>
                </a:solidFill>
              </a:rPr>
              <a:t>,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(a) </a:t>
            </a:r>
            <a:r>
              <a:rPr lang="en-US" altLang="ja-JP" sz="2400" dirty="0" smtClean="0">
                <a:solidFill>
                  <a:srgbClr val="000000"/>
                </a:solidFill>
              </a:rPr>
              <a:t>and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(b)</a:t>
            </a:r>
            <a:r>
              <a:rPr lang="en-US" altLang="ja-JP" sz="2400" dirty="0" smtClean="0">
                <a:solidFill>
                  <a:srgbClr val="000000"/>
                </a:solidFill>
              </a:rPr>
              <a:t> never occur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</a:t>
            </a:r>
            <a:r>
              <a:rPr lang="en-US" altLang="ja-JP" sz="2400" dirty="0" smtClean="0">
                <a:solidFill>
                  <a:srgbClr val="000000"/>
                </a:solidFill>
              </a:rPr>
              <a:t> if there are many 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|E|/10</a:t>
            </a:r>
            <a:r>
              <a:rPr lang="en-US" altLang="ja-JP" sz="2400" dirty="0" smtClean="0">
                <a:solidFill>
                  <a:srgbClr val="000000"/>
                </a:solidFill>
              </a:rPr>
              <a:t>) edges of condition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(c) 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or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(d)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,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             according to the previous cases,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(3) </a:t>
            </a:r>
            <a:r>
              <a:rPr lang="en-US" altLang="ja-JP" sz="2400" dirty="0" smtClean="0">
                <a:solidFill>
                  <a:srgbClr val="000000"/>
                </a:solidFill>
              </a:rPr>
              <a:t>will be satisfied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+</a:t>
            </a:r>
            <a:r>
              <a:rPr lang="en-US" altLang="ja-JP" sz="2400" dirty="0" smtClean="0">
                <a:solidFill>
                  <a:srgbClr val="000000"/>
                </a:solidFill>
              </a:rPr>
              <a:t> if not, 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at least </a:t>
            </a:r>
            <a:r>
              <a:rPr lang="en-US" altLang="ja-JP" sz="2400" b="1" dirty="0" smtClean="0">
                <a:solidFill>
                  <a:schemeClr val="accent2"/>
                </a:solidFill>
                <a:sym typeface="Wingdings" pitchFamily="2" charset="2"/>
              </a:rPr>
              <a:t>8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|E|/10 – h-2</a:t>
            </a:r>
            <a:r>
              <a:rPr lang="en-US" altLang="ja-JP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edges remain</a:t>
            </a: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29" name="円/楕円 28"/>
          <p:cNvSpPr/>
          <p:nvPr/>
        </p:nvSpPr>
        <p:spPr bwMode="auto">
          <a:xfrm>
            <a:off x="5652120" y="126876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2" name="円/楕円 31"/>
          <p:cNvSpPr/>
          <p:nvPr/>
        </p:nvSpPr>
        <p:spPr bwMode="auto">
          <a:xfrm>
            <a:off x="5724128" y="1916832"/>
            <a:ext cx="288032" cy="288032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3" name="円/楕円 32"/>
          <p:cNvSpPr/>
          <p:nvPr/>
        </p:nvSpPr>
        <p:spPr bwMode="auto">
          <a:xfrm>
            <a:off x="6444208" y="191683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6" name="円/楕円 35"/>
          <p:cNvSpPr/>
          <p:nvPr/>
        </p:nvSpPr>
        <p:spPr bwMode="auto">
          <a:xfrm>
            <a:off x="5580112" y="234888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9" name="円/楕円 58"/>
          <p:cNvSpPr/>
          <p:nvPr/>
        </p:nvSpPr>
        <p:spPr bwMode="auto">
          <a:xfrm>
            <a:off x="4932040" y="198884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0" name="円/楕円 59"/>
          <p:cNvSpPr/>
          <p:nvPr/>
        </p:nvSpPr>
        <p:spPr bwMode="auto">
          <a:xfrm>
            <a:off x="6516216" y="90872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1" name="円/楕円 60"/>
          <p:cNvSpPr/>
          <p:nvPr/>
        </p:nvSpPr>
        <p:spPr bwMode="auto">
          <a:xfrm>
            <a:off x="6588224" y="1340768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62" name="直線コネクタ 61"/>
          <p:cNvCxnSpPr>
            <a:stCxn id="32" idx="6"/>
          </p:cNvCxnSpPr>
          <p:nvPr/>
        </p:nvCxnSpPr>
        <p:spPr bwMode="auto">
          <a:xfrm>
            <a:off x="6012160" y="2060848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3" name="直線コネクタ 62"/>
          <p:cNvCxnSpPr>
            <a:stCxn id="61" idx="2"/>
          </p:cNvCxnSpPr>
          <p:nvPr/>
        </p:nvCxnSpPr>
        <p:spPr bwMode="auto">
          <a:xfrm flipH="1">
            <a:off x="6012160" y="1484784"/>
            <a:ext cx="576064" cy="7200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4" name="直線コネクタ 63"/>
          <p:cNvCxnSpPr>
            <a:stCxn id="32" idx="3"/>
            <a:endCxn id="59" idx="0"/>
          </p:cNvCxnSpPr>
          <p:nvPr/>
        </p:nvCxnSpPr>
        <p:spPr bwMode="auto">
          <a:xfrm flipH="1" flipV="1">
            <a:off x="5076056" y="1988840"/>
            <a:ext cx="690253" cy="173843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5" name="直線コネクタ 64"/>
          <p:cNvCxnSpPr>
            <a:stCxn id="60" idx="3"/>
          </p:cNvCxnSpPr>
          <p:nvPr/>
        </p:nvCxnSpPr>
        <p:spPr bwMode="auto">
          <a:xfrm flipH="1">
            <a:off x="6084168" y="1154571"/>
            <a:ext cx="474229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6" name="直線コネクタ 65"/>
          <p:cNvCxnSpPr>
            <a:stCxn id="29" idx="4"/>
            <a:endCxn id="32" idx="0"/>
          </p:cNvCxnSpPr>
          <p:nvPr/>
        </p:nvCxnSpPr>
        <p:spPr bwMode="auto">
          <a:xfrm>
            <a:off x="5796136" y="1556792"/>
            <a:ext cx="72008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67" name="円/楕円 66"/>
          <p:cNvSpPr/>
          <p:nvPr/>
        </p:nvSpPr>
        <p:spPr bwMode="auto">
          <a:xfrm>
            <a:off x="5508104" y="1052736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8" name="円/楕円 67"/>
          <p:cNvSpPr/>
          <p:nvPr/>
        </p:nvSpPr>
        <p:spPr bwMode="auto">
          <a:xfrm>
            <a:off x="7812360" y="1628800"/>
            <a:ext cx="1152128" cy="1008112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9" name="円/楕円 68"/>
          <p:cNvSpPr/>
          <p:nvPr/>
        </p:nvSpPr>
        <p:spPr bwMode="auto">
          <a:xfrm>
            <a:off x="4499992" y="1700808"/>
            <a:ext cx="936104" cy="72008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70" name="直線コネクタ 69"/>
          <p:cNvCxnSpPr>
            <a:stCxn id="36" idx="2"/>
            <a:endCxn id="59" idx="6"/>
          </p:cNvCxnSpPr>
          <p:nvPr/>
        </p:nvCxnSpPr>
        <p:spPr bwMode="auto">
          <a:xfrm flipH="1" flipV="1">
            <a:off x="5220072" y="2132856"/>
            <a:ext cx="360040" cy="36004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1" name="直線コネクタ 70"/>
          <p:cNvCxnSpPr>
            <a:stCxn id="33" idx="6"/>
            <a:endCxn id="72" idx="2"/>
          </p:cNvCxnSpPr>
          <p:nvPr/>
        </p:nvCxnSpPr>
        <p:spPr bwMode="auto">
          <a:xfrm>
            <a:off x="6732240" y="2060848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72" name="円/楕円 71"/>
          <p:cNvSpPr/>
          <p:nvPr/>
        </p:nvSpPr>
        <p:spPr bwMode="auto">
          <a:xfrm>
            <a:off x="7164288" y="191683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3" name="円/楕円 72"/>
          <p:cNvSpPr/>
          <p:nvPr/>
        </p:nvSpPr>
        <p:spPr bwMode="auto">
          <a:xfrm>
            <a:off x="7884368" y="1916832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74" name="直線コネクタ 73"/>
          <p:cNvCxnSpPr>
            <a:stCxn id="72" idx="6"/>
            <a:endCxn id="73" idx="2"/>
          </p:cNvCxnSpPr>
          <p:nvPr/>
        </p:nvCxnSpPr>
        <p:spPr bwMode="auto">
          <a:xfrm>
            <a:off x="7452320" y="2060848"/>
            <a:ext cx="432048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75" name="円/楕円 74"/>
          <p:cNvSpPr/>
          <p:nvPr/>
        </p:nvSpPr>
        <p:spPr bwMode="auto">
          <a:xfrm>
            <a:off x="8172400" y="234888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76" name="直線コネクタ 75"/>
          <p:cNvCxnSpPr>
            <a:stCxn id="73" idx="4"/>
            <a:endCxn id="75" idx="1"/>
          </p:cNvCxnSpPr>
          <p:nvPr/>
        </p:nvCxnSpPr>
        <p:spPr bwMode="auto">
          <a:xfrm>
            <a:off x="8028384" y="2204864"/>
            <a:ext cx="18619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7" name="直線コネクタ 76"/>
          <p:cNvCxnSpPr>
            <a:stCxn id="73" idx="7"/>
          </p:cNvCxnSpPr>
          <p:nvPr/>
        </p:nvCxnSpPr>
        <p:spPr bwMode="auto">
          <a:xfrm flipV="1">
            <a:off x="8130219" y="1772816"/>
            <a:ext cx="186197" cy="186197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Satisfying the Conditions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サブタイトル 43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12968" cy="2160240"/>
          </a:xfrm>
        </p:spPr>
        <p:txBody>
          <a:bodyPr/>
          <a:lstStyle/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[1]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not 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・・・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[h] </a:t>
            </a:r>
            <a:r>
              <a:rPr lang="en-US" altLang="ja-JP" sz="2400" dirty="0" smtClean="0">
                <a:solidFill>
                  <a:srgbClr val="000000"/>
                </a:solidFill>
              </a:rPr>
              <a:t>including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,…,e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h-1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but not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</a:t>
            </a:r>
            <a:r>
              <a:rPr lang="en-US" altLang="ja-JP" sz="2400" dirty="0" smtClean="0">
                <a:solidFill>
                  <a:srgbClr val="000000"/>
                </a:solidFill>
              </a:rPr>
              <a:t>       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&gt; (9|E|/10 – h-2)/2 </a:t>
            </a:r>
            <a:r>
              <a:rPr lang="en-US" altLang="ja-JP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edges)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endParaRPr lang="en-US" altLang="ja-JP" sz="2400" b="1" baseline="-25000" dirty="0" smtClean="0">
              <a:solidFill>
                <a:srgbClr val="0000FF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[h+1]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including all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,…,e</a:t>
            </a:r>
            <a:r>
              <a:rPr lang="en-US" altLang="ja-JP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h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               </a:t>
            </a:r>
            <a:r>
              <a:rPr lang="en-US" altLang="ja-JP" sz="2400" dirty="0" smtClean="0">
                <a:solidFill>
                  <a:srgbClr val="000000"/>
                </a:solidFill>
              </a:rPr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&gt; 8|E|/10 – h-2 </a:t>
            </a:r>
            <a:r>
              <a:rPr lang="en-US" altLang="ja-JP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sym typeface="Wingdings" pitchFamily="2" charset="2"/>
              </a:rPr>
              <a:t>edges)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In the case that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h &lt; |E|/10 </a:t>
            </a:r>
            <a:r>
              <a:rPr lang="en-US" altLang="ja-JP" sz="2400" dirty="0" smtClean="0">
                <a:solidFill>
                  <a:srgbClr val="000000"/>
                </a:solidFill>
              </a:rPr>
              <a:t>holds, the sum of the sizes (#edges)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 of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[h]</a:t>
            </a:r>
            <a:r>
              <a:rPr lang="en-US" altLang="ja-JP" sz="2400" dirty="0" smtClean="0">
                <a:solidFill>
                  <a:srgbClr val="000000"/>
                </a:solidFill>
              </a:rPr>
              <a:t> and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[h+1]</a:t>
            </a:r>
            <a:r>
              <a:rPr lang="en-US" altLang="ja-JP" sz="2400" dirty="0" smtClean="0">
                <a:solidFill>
                  <a:srgbClr val="000000"/>
                </a:solidFill>
              </a:rPr>
              <a:t> is at least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       (9|E|/10 – h-2)/2   +  8|E|/10 – h-2 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  ≥   (8|E|/10 –2) /2     +    7|E|/10 -2 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  ≥   4|E|/10 –1     +    7|E|/10 -2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   =  11|E| / 10 -3        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 (2)</a:t>
            </a:r>
            <a:r>
              <a:rPr lang="en-US" altLang="ja-JP" sz="2400" dirty="0" smtClean="0">
                <a:solidFill>
                  <a:srgbClr val="000000"/>
                </a:solidFill>
              </a:rPr>
              <a:t> is satisfied!!</a:t>
            </a: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755576" y="6021288"/>
            <a:ext cx="7416824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dirty="0" smtClean="0">
                <a:solidFill>
                  <a:srgbClr val="000000"/>
                </a:solidFill>
                <a:sym typeface="Wingdings" pitchFamily="2" charset="2"/>
              </a:rPr>
              <a:t>Thus, an iteration </a:t>
            </a:r>
            <a:r>
              <a:rPr lang="en-US" altLang="ja-JP" b="1" dirty="0" smtClean="0">
                <a:solidFill>
                  <a:schemeClr val="accent2"/>
                </a:solidFill>
                <a:sym typeface="Wingdings" pitchFamily="2" charset="2"/>
              </a:rPr>
              <a:t>= O(1)</a:t>
            </a:r>
            <a:r>
              <a:rPr lang="en-US" altLang="ja-JP" dirty="0" smtClean="0">
                <a:solidFill>
                  <a:srgbClr val="000000"/>
                </a:solidFill>
                <a:sym typeface="Wingdings" pitchFamily="2" charset="2"/>
              </a:rPr>
              <a:t> time on average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8136904" cy="495300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 </a:t>
            </a:r>
            <a:r>
              <a:rPr lang="en-US" altLang="ja-JP" sz="2400" dirty="0" smtClean="0"/>
              <a:t>Mechanism of amortization</a:t>
            </a:r>
          </a:p>
          <a:p>
            <a:pPr eaLnBrk="1" hangingPunct="1">
              <a:buNone/>
            </a:pPr>
            <a:r>
              <a:rPr lang="en-US" altLang="ja-JP" sz="2400" dirty="0" smtClean="0"/>
              <a:t>    - enumeration algorithm spends much time on bottom level</a:t>
            </a:r>
          </a:p>
          <a:p>
            <a:pPr eaLnBrk="1" hangingPunct="1">
              <a:buNone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None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 </a:t>
            </a:r>
            <a:r>
              <a:rPr lang="en-US" altLang="ja-JP" sz="2400" dirty="0" smtClean="0"/>
              <a:t>Basic (toy) case   (elimination ordering)</a:t>
            </a:r>
          </a:p>
          <a:p>
            <a:pPr eaLnBrk="1" hangingPunct="1">
              <a:buNone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  </a:t>
            </a:r>
            <a:r>
              <a:rPr lang="en-US" altLang="ja-JP" sz="2400" dirty="0" smtClean="0"/>
              <a:t>- even toy cases are interesting!</a:t>
            </a: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None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None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 </a:t>
            </a:r>
            <a:r>
              <a:rPr lang="en-US" altLang="ja-JP" sz="2400" dirty="0" smtClean="0"/>
              <a:t>Local amortization (path enumeration)</a:t>
            </a:r>
          </a:p>
          <a:p>
            <a:pPr eaLnBrk="1" hangingPunct="1">
              <a:buNone/>
            </a:pPr>
            <a:r>
              <a:rPr lang="en-US" altLang="ja-JP" sz="2400" dirty="0" smtClean="0"/>
              <a:t>    - cost for a parent is assigned to children and grandchildren</a:t>
            </a:r>
          </a:p>
          <a:p>
            <a:pPr eaLnBrk="1" hangingPunct="1">
              <a:buNone/>
            </a:pPr>
            <a:endParaRPr lang="en-US" altLang="ja-JP" sz="2400" dirty="0" smtClean="0"/>
          </a:p>
          <a:p>
            <a:pPr eaLnBrk="1" hangingPunct="1">
              <a:buNone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•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</a:rPr>
              <a:t> </a:t>
            </a:r>
            <a:r>
              <a:rPr lang="en-US" altLang="ja-JP" sz="2400" dirty="0" smtClean="0"/>
              <a:t>Biased (general) case (matching enumeration)</a:t>
            </a:r>
          </a:p>
          <a:p>
            <a:pPr eaLnBrk="1" hangingPunct="1">
              <a:buNone/>
            </a:pPr>
            <a:r>
              <a:rPr lang="en-US" altLang="ja-JP" sz="2400" dirty="0" smtClean="0"/>
              <a:t>    - just modify the algorithm so that the conditions are satisfied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References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568952" cy="4953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0000FF"/>
                </a:solidFill>
              </a:rPr>
              <a:t>             Matching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T. Uno: Constant </a:t>
            </a:r>
            <a:r>
              <a:rPr lang="en-US" altLang="ja-JP" sz="2000" dirty="0"/>
              <a:t>Time Enumeration by Amortization. WADS 2015: </a:t>
            </a:r>
            <a:r>
              <a:rPr lang="en-US" altLang="ja-JP" sz="2000" dirty="0" smtClean="0"/>
              <a:t>593-605(2015)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T. Uno: Algorithms for Enumerating All Perfect, Maximum and Maximal Matchings in Bipartite Graphs, ISAAC97, LNCS 1350, 92-101 (1997)</a:t>
            </a:r>
          </a:p>
          <a:p>
            <a:pPr eaLnBrk="1" hangingPunct="1">
              <a:buNone/>
              <a:defRPr/>
            </a:pPr>
            <a:r>
              <a:rPr lang="en-US" altLang="ja-JP" sz="2000" dirty="0" smtClean="0"/>
              <a:t>T. Uno, A Fast Algorithm for Enumerating Bipartite Perfect Matchings, ISAAC2001, LNCS 2223, 367-379 (2001)</a:t>
            </a:r>
            <a:endParaRPr lang="ja-JP" altLang="ja-JP" sz="2000" dirty="0" smtClean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0000FF"/>
                </a:solidFill>
              </a:rPr>
              <a:t>               k-subtree </a:t>
            </a:r>
            <a:endParaRPr lang="it-IT" altLang="ja-JP" sz="2400" dirty="0" smtClean="0"/>
          </a:p>
          <a:p>
            <a:pPr eaLnBrk="1" hangingPunct="1">
              <a:buNone/>
              <a:defRPr/>
            </a:pPr>
            <a:r>
              <a:rPr lang="it-IT" altLang="ja-JP" sz="2000" dirty="0" smtClean="0"/>
              <a:t>R. Ferreira, R. Grossi, R. Rizzi, </a:t>
            </a:r>
            <a:r>
              <a:rPr lang="en-US" altLang="ja-JP" sz="2000" dirty="0" smtClean="0"/>
              <a:t>Output-Sensitive Listing of Bounded-Size Trees in Undirected Graphs, ESA2011, LNCS 6942, 275-286 (2011)</a:t>
            </a:r>
          </a:p>
          <a:p>
            <a:pPr eaLnBrk="1" hangingPunct="1">
              <a:buNone/>
              <a:defRPr/>
            </a:pPr>
            <a:r>
              <a:rPr lang="en-US" altLang="ja-JP" sz="2000" dirty="0" smtClean="0"/>
              <a:t>K. </a:t>
            </a:r>
            <a:r>
              <a:rPr lang="en-US" altLang="ja-JP" sz="2000" dirty="0" err="1" smtClean="0"/>
              <a:t>Wasa</a:t>
            </a:r>
            <a:r>
              <a:rPr lang="en-US" altLang="ja-JP" sz="2000" dirty="0" smtClean="0"/>
              <a:t>, Y. </a:t>
            </a:r>
            <a:r>
              <a:rPr lang="en-US" altLang="ja-JP" sz="2000" dirty="0" err="1" smtClean="0"/>
              <a:t>Kaneta</a:t>
            </a:r>
            <a:r>
              <a:rPr lang="en-US" altLang="ja-JP" sz="2000" dirty="0" smtClean="0"/>
              <a:t>, T. Uno, H. Arimura, Constant Time Enumeration of Bounded-Size Subtrees in Trees and Its Application, COCOON2012, LNCS 7434, 347-359 (2012)</a:t>
            </a:r>
          </a:p>
          <a:p>
            <a:pPr eaLnBrk="1" hangingPunct="1">
              <a:buNone/>
              <a:defRPr/>
            </a:pPr>
            <a:endParaRPr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References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568952" cy="4953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0000FF"/>
                </a:solidFill>
              </a:rPr>
              <a:t>          Spanning Trees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H. N. </a:t>
            </a:r>
            <a:r>
              <a:rPr lang="en-US" altLang="ja-JP" sz="2000" dirty="0" err="1" smtClean="0"/>
              <a:t>Kapoor</a:t>
            </a:r>
            <a:r>
              <a:rPr lang="en-US" altLang="ja-JP" sz="2000" dirty="0" smtClean="0"/>
              <a:t> and H. </a:t>
            </a:r>
            <a:r>
              <a:rPr lang="en-US" altLang="ja-JP" sz="2000" dirty="0" err="1" smtClean="0"/>
              <a:t>Ramesh</a:t>
            </a:r>
            <a:r>
              <a:rPr lang="en-US" altLang="ja-JP" sz="2000" dirty="0" smtClean="0"/>
              <a:t>, Algorithms for Generating All Spanning Trees of Undirected, Directed and Weighted Graphs, LNCS 519, 461-472 (1992)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A. Shioura, A. Tamura and T. Uno, An Optimal Algorithm for Scanning All Spanning Trees of Undirected Graphs, SIAM J. Comp. 26, 678-692 (1997)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T. Uno, An Algorithm for Enumerating All Directed Spanning Trees in a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 Directed Graph, ISAAC96, LNCS 1178, 166-173 (1996)</a:t>
            </a:r>
          </a:p>
          <a:p>
            <a:pPr eaLnBrk="1" hangingPunct="1">
              <a:buNone/>
              <a:defRPr/>
            </a:pPr>
            <a:r>
              <a:rPr lang="en-US" altLang="ja-JP" sz="2000" dirty="0" smtClean="0"/>
              <a:t>T. Uno, A New Approach for Speeding Up Enumeration Algorithms, ISAAC98, LNCS 1533, 287-296 (1998)</a:t>
            </a:r>
          </a:p>
          <a:p>
            <a:pPr eaLnBrk="1" hangingPunct="1">
              <a:buNone/>
              <a:defRPr/>
            </a:pPr>
            <a:r>
              <a:rPr lang="en-US" altLang="ja-JP" sz="2000" dirty="0" smtClean="0"/>
              <a:t>T. Uno, A New Approach for Speeding Up Enumeration Algorithms and Its Application for Matroid Bases, COCOON 99, LNCS 1627, 349-359 (1999)</a:t>
            </a:r>
          </a:p>
          <a:p>
            <a:pPr lvl="0" eaLnBrk="1" hangingPunct="1">
              <a:buNone/>
              <a:defRPr/>
            </a:pPr>
            <a:r>
              <a:rPr lang="en-US" altLang="ja-JP" sz="2400" b="1" dirty="0" smtClean="0">
                <a:solidFill>
                  <a:srgbClr val="0000FF"/>
                </a:solidFill>
              </a:rPr>
              <a:t>          Elimination orderings </a:t>
            </a:r>
          </a:p>
          <a:p>
            <a:pPr eaLnBrk="1" hangingPunct="1">
              <a:buNone/>
              <a:defRPr/>
            </a:pPr>
            <a:r>
              <a:rPr lang="en-US" altLang="ja-JP" sz="2000" dirty="0" smtClean="0"/>
              <a:t>L. </a:t>
            </a:r>
            <a:r>
              <a:rPr lang="en-US" altLang="ja-JP" sz="2000" dirty="0" err="1" smtClean="0"/>
              <a:t>Chandran</a:t>
            </a:r>
            <a:r>
              <a:rPr lang="en-US" altLang="ja-JP" sz="2000" dirty="0" smtClean="0"/>
              <a:t>, L. Ibarra, F. </a:t>
            </a:r>
            <a:r>
              <a:rPr lang="en-US" altLang="ja-JP" sz="2000" dirty="0" err="1" smtClean="0"/>
              <a:t>Ruskey</a:t>
            </a:r>
            <a:r>
              <a:rPr lang="en-US" altLang="ja-JP" sz="2000" dirty="0" smtClean="0"/>
              <a:t>, J. Sawada, Generating and characterizing the perfect elimination orderings of a </a:t>
            </a:r>
            <a:r>
              <a:rPr lang="en-US" altLang="ja-JP" sz="2000" dirty="0" err="1" smtClean="0"/>
              <a:t>chordal</a:t>
            </a:r>
            <a:r>
              <a:rPr lang="en-US" altLang="ja-JP" sz="2000" dirty="0" smtClean="0"/>
              <a:t> graph, TCS, 303-317 (2003)</a:t>
            </a:r>
          </a:p>
          <a:p>
            <a:pPr eaLnBrk="1" hangingPunct="1">
              <a:buNone/>
              <a:defRPr/>
            </a:pPr>
            <a:r>
              <a:rPr lang="en-US" altLang="ja-JP" sz="2000" dirty="0" smtClean="0"/>
              <a:t>Y. Matsui, T. Uno, On the Enumeration of Bipartite Minimum Edge Colorings, Graph Theory in Paris, Trends in Mathematics 2007, 271-285 (2007)</a:t>
            </a:r>
          </a:p>
          <a:p>
            <a:pPr eaLnBrk="1" hangingPunct="1">
              <a:buNone/>
              <a:defRPr/>
            </a:pPr>
            <a:endParaRPr lang="en-US" altLang="ja-JP" sz="2000" dirty="0" smtClean="0"/>
          </a:p>
          <a:p>
            <a:pPr eaLnBrk="1" hangingPunct="1">
              <a:buNone/>
              <a:defRPr/>
            </a:pPr>
            <a:endParaRPr lang="en-US" altLang="ja-JP" sz="2000" dirty="0" smtClean="0"/>
          </a:p>
          <a:p>
            <a:pPr eaLnBrk="1" hangingPunct="1">
              <a:buNone/>
              <a:defRPr/>
            </a:pPr>
            <a:endParaRPr lang="ja-JP" altLang="ja-JP" sz="2000" dirty="0" smtClean="0"/>
          </a:p>
          <a:p>
            <a:pPr eaLnBrk="1" hangingPunct="1">
              <a:buNone/>
              <a:defRPr/>
            </a:pPr>
            <a:endParaRPr lang="ja-JP" altLang="ja-JP" sz="2000" dirty="0" smtClean="0"/>
          </a:p>
          <a:p>
            <a:pPr eaLnBrk="1" hangingPunct="1">
              <a:buNone/>
              <a:defRPr/>
            </a:pPr>
            <a:endParaRPr lang="ja-JP" altLang="ja-JP" sz="2000" dirty="0" smtClean="0"/>
          </a:p>
          <a:p>
            <a:pPr eaLnBrk="1" hangingPunct="1">
              <a:buFontTx/>
              <a:buNone/>
              <a:defRPr/>
            </a:pPr>
            <a:endParaRPr lang="en-US" altLang="ja-JP" sz="2000" dirty="0" smtClean="0"/>
          </a:p>
          <a:p>
            <a:pPr eaLnBrk="1" hangingPunct="1">
              <a:buFontTx/>
              <a:buNone/>
              <a:defRPr/>
            </a:pPr>
            <a:endParaRPr lang="en-US" altLang="ja-JP" sz="2000" dirty="0" smtClean="0"/>
          </a:p>
          <a:p>
            <a:pPr eaLnBrk="1" hangingPunct="1">
              <a:buFontTx/>
              <a:buNone/>
              <a:defRPr/>
            </a:pPr>
            <a:endParaRPr lang="en-US" altLang="ja-JP" sz="2000" dirty="0" smtClean="0"/>
          </a:p>
          <a:p>
            <a:pPr eaLnBrk="1" hangingPunct="1">
              <a:buFontTx/>
              <a:buNone/>
              <a:defRPr/>
            </a:pPr>
            <a:endParaRPr lang="en-US" altLang="ja-JP" sz="2000" dirty="0" smtClean="0"/>
          </a:p>
          <a:p>
            <a:pPr eaLnBrk="1" hangingPunct="1">
              <a:buFontTx/>
              <a:buNone/>
              <a:defRPr/>
            </a:pPr>
            <a:endParaRPr lang="en-US" altLang="ja-JP" sz="2000" dirty="0" smtClean="0"/>
          </a:p>
          <a:p>
            <a:pPr eaLnBrk="1" hangingPunct="1">
              <a:buFontTx/>
              <a:buNone/>
              <a:defRPr/>
            </a:pPr>
            <a:endParaRPr lang="en-US" altLang="ja-JP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340768"/>
            <a:ext cx="9144000" cy="216024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1" lang="en-US" altLang="ja-JP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Exercise 5</a:t>
            </a:r>
          </a:p>
          <a:p>
            <a:pPr lvl="0" algn="ctr">
              <a:defRPr/>
            </a:pPr>
            <a:endParaRPr kumimoji="1" lang="en-US" altLang="ja-JP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4284663" y="4076700"/>
            <a:ext cx="4319587" cy="2592388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Bounded Depth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39825"/>
            <a:ext cx="8642350" cy="26495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We now know that the height of recursion tree is at most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H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Can we do something?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 </a:t>
            </a:r>
            <a:r>
              <a:rPr lang="en-US" altLang="ja-JP" sz="2400" dirty="0" smtClean="0">
                <a:solidFill>
                  <a:schemeClr val="accent2"/>
                </a:solidFill>
                <a:latin typeface="+mj-ea"/>
                <a:ea typeface="+mj-ea"/>
              </a:rPr>
              <a:t>YES!</a:t>
            </a:r>
            <a:r>
              <a:rPr lang="en-US" altLang="ja-JP" sz="2400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[</a:t>
            </a:r>
            <a:r>
              <a:rPr lang="en-US" altLang="ja-JP" sz="2400" b="1" dirty="0" smtClean="0"/>
              <a:t>#iterations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]</a:t>
            </a:r>
            <a:r>
              <a:rPr lang="en-US" altLang="ja-JP" sz="2400" dirty="0" smtClean="0"/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&lt;</a:t>
            </a:r>
            <a:r>
              <a:rPr lang="en-US" altLang="ja-JP" sz="2400" dirty="0" smtClean="0"/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[</a:t>
            </a:r>
            <a:r>
              <a:rPr lang="en-US" altLang="ja-JP" sz="2400" b="1" dirty="0" smtClean="0"/>
              <a:t>#solutions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] ×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[</a:t>
            </a:r>
            <a:r>
              <a:rPr lang="en-US" altLang="ja-JP" sz="2400" dirty="0" smtClean="0"/>
              <a:t>height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]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 </a:t>
            </a:r>
            <a:r>
              <a:rPr lang="en-US" altLang="ja-JP" sz="2400" b="1" u="sng" dirty="0" smtClean="0"/>
              <a:t>“</a:t>
            </a:r>
            <a:r>
              <a:rPr lang="en-US" altLang="ja-JP" sz="2400" b="1" u="sng" dirty="0" smtClean="0">
                <a:solidFill>
                  <a:schemeClr val="accent2"/>
                </a:solidFill>
              </a:rPr>
              <a:t>O(X</a:t>
            </a:r>
            <a:r>
              <a:rPr lang="ja-JP" altLang="en-US" sz="2400" b="1" u="sng" dirty="0" smtClean="0">
                <a:solidFill>
                  <a:schemeClr val="accent2"/>
                </a:solidFill>
              </a:rPr>
              <a:t>・</a:t>
            </a:r>
            <a:r>
              <a:rPr lang="en-US" altLang="ja-JP" sz="2400" b="1" u="sng" dirty="0" smtClean="0">
                <a:solidFill>
                  <a:schemeClr val="accent2"/>
                </a:solidFill>
              </a:rPr>
              <a:t>H) </a:t>
            </a:r>
            <a:r>
              <a:rPr lang="en-US" altLang="ja-JP" sz="2400" b="1" u="sng" dirty="0" smtClean="0"/>
              <a:t>time for each solution” </a:t>
            </a:r>
            <a:r>
              <a:rPr lang="en-US" altLang="ja-JP" sz="2400" dirty="0" smtClean="0"/>
              <a:t>  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5938838" y="44418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6167438" y="44418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6091238" y="43656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6319838" y="4746625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6396038" y="47466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5557838" y="47466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5938838" y="4746625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6777038" y="50514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6777038" y="5051425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6929438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7386638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6319838" y="5051425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6319838" y="50514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6243638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6624638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015038" y="5051425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5634038" y="50514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 flipH="1">
            <a:off x="5938838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flipH="1">
            <a:off x="5557838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5329238" y="50514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4872038" y="5051425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flipH="1">
            <a:off x="5253038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flipH="1">
            <a:off x="4795838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5862638" y="4670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6319838" y="4670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6243638" y="4975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6700838" y="4975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5481638" y="4975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5938838" y="4975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5849938" y="5516563"/>
            <a:ext cx="642937" cy="465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  <p:sp>
        <p:nvSpPr>
          <p:cNvPr id="7203" name="円形吹き出し 36"/>
          <p:cNvSpPr>
            <a:spLocks noChangeArrowheads="1"/>
          </p:cNvSpPr>
          <p:nvPr/>
        </p:nvSpPr>
        <p:spPr bwMode="auto">
          <a:xfrm>
            <a:off x="4500563" y="4076700"/>
            <a:ext cx="935037" cy="720725"/>
          </a:xfrm>
          <a:prstGeom prst="wedgeEllipseCallout">
            <a:avLst>
              <a:gd name="adj1" fmla="val 97977"/>
              <a:gd name="adj2" fmla="val 3903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b="1">
                <a:solidFill>
                  <a:schemeClr val="accent2"/>
                </a:solidFill>
              </a:rPr>
              <a:t>O(X)</a:t>
            </a:r>
            <a:endParaRPr lang="ja-JP" altLang="en-US"/>
          </a:p>
        </p:txBody>
      </p:sp>
      <p:sp>
        <p:nvSpPr>
          <p:cNvPr id="7204" name="円形吹き出し 37"/>
          <p:cNvSpPr>
            <a:spLocks noChangeArrowheads="1"/>
          </p:cNvSpPr>
          <p:nvPr/>
        </p:nvSpPr>
        <p:spPr bwMode="auto">
          <a:xfrm>
            <a:off x="3995738" y="4705350"/>
            <a:ext cx="936625" cy="720725"/>
          </a:xfrm>
          <a:prstGeom prst="wedgeEllipseCallout">
            <a:avLst>
              <a:gd name="adj1" fmla="val 112000"/>
              <a:gd name="adj2" fmla="val 3745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b="1">
                <a:solidFill>
                  <a:schemeClr val="accent2"/>
                </a:solidFill>
              </a:rPr>
              <a:t>O(X)</a:t>
            </a:r>
            <a:endParaRPr lang="ja-JP" altLang="en-US"/>
          </a:p>
        </p:txBody>
      </p:sp>
      <p:sp>
        <p:nvSpPr>
          <p:cNvPr id="7205" name="円/楕円 39"/>
          <p:cNvSpPr>
            <a:spLocks noChangeArrowheads="1"/>
          </p:cNvSpPr>
          <p:nvPr/>
        </p:nvSpPr>
        <p:spPr bwMode="auto">
          <a:xfrm>
            <a:off x="4514850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06" name="円/楕円 40"/>
          <p:cNvSpPr>
            <a:spLocks noChangeArrowheads="1"/>
          </p:cNvSpPr>
          <p:nvPr/>
        </p:nvSpPr>
        <p:spPr bwMode="auto">
          <a:xfrm>
            <a:off x="4803775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07" name="円/楕円 41"/>
          <p:cNvSpPr>
            <a:spLocks noChangeArrowheads="1"/>
          </p:cNvSpPr>
          <p:nvPr/>
        </p:nvSpPr>
        <p:spPr bwMode="auto">
          <a:xfrm>
            <a:off x="5091113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08" name="円/楕円 42"/>
          <p:cNvSpPr>
            <a:spLocks noChangeArrowheads="1"/>
          </p:cNvSpPr>
          <p:nvPr/>
        </p:nvSpPr>
        <p:spPr bwMode="auto">
          <a:xfrm>
            <a:off x="5380038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09" name="円/楕円 43"/>
          <p:cNvSpPr>
            <a:spLocks noChangeArrowheads="1"/>
          </p:cNvSpPr>
          <p:nvPr/>
        </p:nvSpPr>
        <p:spPr bwMode="auto">
          <a:xfrm>
            <a:off x="5667375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10" name="円/楕円 44"/>
          <p:cNvSpPr>
            <a:spLocks noChangeArrowheads="1"/>
          </p:cNvSpPr>
          <p:nvPr/>
        </p:nvSpPr>
        <p:spPr bwMode="auto">
          <a:xfrm>
            <a:off x="5956300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11" name="円/楕円 45"/>
          <p:cNvSpPr>
            <a:spLocks noChangeArrowheads="1"/>
          </p:cNvSpPr>
          <p:nvPr/>
        </p:nvSpPr>
        <p:spPr bwMode="auto">
          <a:xfrm>
            <a:off x="6243638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12" name="円/楕円 46"/>
          <p:cNvSpPr>
            <a:spLocks noChangeArrowheads="1"/>
          </p:cNvSpPr>
          <p:nvPr/>
        </p:nvSpPr>
        <p:spPr bwMode="auto">
          <a:xfrm>
            <a:off x="6530975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13" name="円/楕円 47"/>
          <p:cNvSpPr>
            <a:spLocks noChangeArrowheads="1"/>
          </p:cNvSpPr>
          <p:nvPr/>
        </p:nvSpPr>
        <p:spPr bwMode="auto">
          <a:xfrm>
            <a:off x="6819900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14" name="円/楕円 48"/>
          <p:cNvSpPr>
            <a:spLocks noChangeArrowheads="1"/>
          </p:cNvSpPr>
          <p:nvPr/>
        </p:nvSpPr>
        <p:spPr bwMode="auto">
          <a:xfrm>
            <a:off x="7107238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215" name="円/楕円 49"/>
          <p:cNvSpPr>
            <a:spLocks noChangeArrowheads="1"/>
          </p:cNvSpPr>
          <p:nvPr/>
        </p:nvSpPr>
        <p:spPr bwMode="auto">
          <a:xfrm>
            <a:off x="7396163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 flipH="1">
            <a:off x="7496175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5" name="Line 16"/>
          <p:cNvSpPr>
            <a:spLocks noChangeShapeType="1"/>
          </p:cNvSpPr>
          <p:nvPr/>
        </p:nvSpPr>
        <p:spPr bwMode="auto">
          <a:xfrm flipH="1">
            <a:off x="7223125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6" name="Line 16"/>
          <p:cNvSpPr>
            <a:spLocks noChangeShapeType="1"/>
          </p:cNvSpPr>
          <p:nvPr/>
        </p:nvSpPr>
        <p:spPr bwMode="auto">
          <a:xfrm flipH="1">
            <a:off x="6934200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 flipH="1">
            <a:off x="6646863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 flipH="1">
            <a:off x="6357938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9" name="Line 16"/>
          <p:cNvSpPr>
            <a:spLocks noChangeShapeType="1"/>
          </p:cNvSpPr>
          <p:nvPr/>
        </p:nvSpPr>
        <p:spPr bwMode="auto">
          <a:xfrm flipH="1">
            <a:off x="6070600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0" name="Line 16"/>
          <p:cNvSpPr>
            <a:spLocks noChangeShapeType="1"/>
          </p:cNvSpPr>
          <p:nvPr/>
        </p:nvSpPr>
        <p:spPr bwMode="auto">
          <a:xfrm flipH="1">
            <a:off x="5783263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1" name="Line 16"/>
          <p:cNvSpPr>
            <a:spLocks noChangeShapeType="1"/>
          </p:cNvSpPr>
          <p:nvPr/>
        </p:nvSpPr>
        <p:spPr bwMode="auto">
          <a:xfrm flipH="1">
            <a:off x="5494338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2" name="Line 16"/>
          <p:cNvSpPr>
            <a:spLocks noChangeShapeType="1"/>
          </p:cNvSpPr>
          <p:nvPr/>
        </p:nvSpPr>
        <p:spPr bwMode="auto">
          <a:xfrm flipH="1">
            <a:off x="5207000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 flipH="1">
            <a:off x="4918075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4" name="Line 16"/>
          <p:cNvSpPr>
            <a:spLocks noChangeShapeType="1"/>
          </p:cNvSpPr>
          <p:nvPr/>
        </p:nvSpPr>
        <p:spPr bwMode="auto">
          <a:xfrm flipH="1">
            <a:off x="4630738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3" name="上下矢印 62"/>
          <p:cNvSpPr>
            <a:spLocks noChangeArrowheads="1"/>
          </p:cNvSpPr>
          <p:nvPr/>
        </p:nvSpPr>
        <p:spPr bwMode="auto">
          <a:xfrm>
            <a:off x="7740650" y="4221163"/>
            <a:ext cx="360363" cy="2016125"/>
          </a:xfrm>
          <a:prstGeom prst="upDownArrow">
            <a:avLst>
              <a:gd name="adj1" fmla="val 25815"/>
              <a:gd name="adj2" fmla="val 70089"/>
            </a:avLst>
          </a:prstGeom>
          <a:solidFill>
            <a:srgbClr val="FFC000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76" name="角丸四角形吹き出し 75"/>
          <p:cNvSpPr>
            <a:spLocks noChangeArrowheads="1"/>
          </p:cNvSpPr>
          <p:nvPr/>
        </p:nvSpPr>
        <p:spPr bwMode="auto">
          <a:xfrm>
            <a:off x="8101013" y="4652963"/>
            <a:ext cx="792162" cy="504825"/>
          </a:xfrm>
          <a:prstGeom prst="wedgeRoundRectCallout">
            <a:avLst>
              <a:gd name="adj1" fmla="val -61148"/>
              <a:gd name="adj2" fmla="val 80417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36000" tIns="46800" rIns="0" bIns="46800" anchor="ctr"/>
          <a:lstStyle/>
          <a:p>
            <a:r>
              <a:rPr lang="en-US" altLang="ja-JP" b="1">
                <a:solidFill>
                  <a:schemeClr val="accent2"/>
                </a:solidFill>
              </a:rPr>
              <a:t>O(H)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7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Elimination Ordering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80728"/>
            <a:ext cx="8136904" cy="5688632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5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-1.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dirty="0" smtClean="0"/>
              <a:t>For given a point set in a plane, consider an elimination ordering obtained by iteratively removing the points in its convex hull. Construct an enumeration algorithm for this elimination ordering that runs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</a:t>
            </a:r>
            <a:r>
              <a:rPr lang="en-US" altLang="ja-JP" sz="2400" dirty="0" smtClean="0"/>
              <a:t> time for each solution.</a:t>
            </a:r>
          </a:p>
          <a:p>
            <a:pPr eaLnBrk="1" hangingPunct="1"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5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-2.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dirty="0" smtClean="0"/>
              <a:t>A regular bipartite graph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G=(V,E)</a:t>
            </a:r>
            <a:r>
              <a:rPr lang="en-US" altLang="ja-JP" sz="2400" dirty="0" smtClean="0"/>
              <a:t> of degree </a:t>
            </a:r>
            <a:r>
              <a:rPr lang="el-GR" altLang="ja-JP" sz="2400" b="1" dirty="0" smtClean="0">
                <a:solidFill>
                  <a:schemeClr val="accent2"/>
                </a:solidFill>
              </a:rPr>
              <a:t>Δ </a:t>
            </a:r>
            <a:r>
              <a:rPr lang="en-US" altLang="ja-JP" sz="2400" dirty="0" smtClean="0"/>
              <a:t>always has an edge colorings of </a:t>
            </a:r>
            <a:r>
              <a:rPr lang="el-GR" altLang="ja-JP" sz="2400" b="1" dirty="0" smtClean="0">
                <a:solidFill>
                  <a:schemeClr val="accent2"/>
                </a:solidFill>
              </a:rPr>
              <a:t>Δ</a:t>
            </a:r>
            <a:r>
              <a:rPr lang="en-US" altLang="ja-JP" sz="2400" dirty="0" smtClean="0"/>
              <a:t> colors. Construct an algorithm for enumerating such edge colorings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</a:t>
            </a:r>
            <a:r>
              <a:rPr lang="en-US" altLang="ja-JP" sz="2400" dirty="0" smtClean="0"/>
              <a:t>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O(|V|)</a:t>
            </a:r>
            <a:r>
              <a:rPr lang="en-US" altLang="ja-JP" sz="2400" dirty="0" smtClean="0"/>
              <a:t> time for each.</a:t>
            </a:r>
          </a:p>
          <a:p>
            <a:pPr eaLnBrk="1" hangingPunct="1"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5-3.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dirty="0"/>
              <a:t>For given a digraph (acyclic directed graph </a:t>
            </a:r>
            <a:r>
              <a:rPr lang="en-US" altLang="ja-JP" sz="2400" b="1" dirty="0">
                <a:solidFill>
                  <a:schemeClr val="accent2"/>
                </a:solidFill>
              </a:rPr>
              <a:t>G</a:t>
            </a:r>
            <a:r>
              <a:rPr lang="en-US" altLang="ja-JP" sz="2400" dirty="0"/>
              <a:t>), topological ordering is an ordering of vertices such that each arc satisfies that its head precedes its tail, in the ordering.</a:t>
            </a:r>
          </a:p>
          <a:p>
            <a:pPr eaLnBrk="1" hangingPunct="1">
              <a:buNone/>
            </a:pPr>
            <a:r>
              <a:rPr lang="en-US" altLang="ja-JP" sz="2400" dirty="0"/>
              <a:t>   Construct an algorithm for enumerating topological ordering in </a:t>
            </a:r>
          </a:p>
          <a:p>
            <a:pPr eaLnBrk="1" hangingPunct="1">
              <a:buNone/>
            </a:pPr>
            <a:r>
              <a:rPr lang="en-US" altLang="ja-JP" sz="2400" dirty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O(1)</a:t>
            </a:r>
            <a:r>
              <a:rPr lang="en-US" altLang="ja-JP" sz="2400" dirty="0"/>
              <a:t> time for each. If it is difficult, explain why it is difficult.</a:t>
            </a:r>
          </a:p>
          <a:p>
            <a:pPr eaLnBrk="1" hangingPunct="1"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Elimination Ordering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8136904" cy="495300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5-4.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dirty="0" smtClean="0"/>
              <a:t>A graph is </a:t>
            </a:r>
            <a:r>
              <a:rPr lang="en-US" altLang="ja-JP" sz="2400" dirty="0" err="1" smtClean="0"/>
              <a:t>chordal</a:t>
            </a:r>
            <a:r>
              <a:rPr lang="en-US" altLang="ja-JP" sz="2400" dirty="0" smtClean="0"/>
              <a:t> if it has no </a:t>
            </a:r>
            <a:r>
              <a:rPr lang="en-US" altLang="ja-JP" sz="2400" dirty="0" err="1" smtClean="0"/>
              <a:t>chordless</a:t>
            </a:r>
            <a:r>
              <a:rPr lang="en-US" altLang="ja-JP" sz="2400" dirty="0" smtClean="0"/>
              <a:t> cycle of length greater than 3, equivalently, if it has a clique tree. The vertices of a clique tree are maximal cliques of G, and if clique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  <a:r>
              <a:rPr lang="en-US" altLang="ja-JP" sz="2400" dirty="0" smtClean="0"/>
              <a:t> is in the path between cliques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  <a:r>
              <a:rPr lang="en-US" altLang="ja-JP" sz="2400" dirty="0" smtClean="0"/>
              <a:t> 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Z</a:t>
            </a:r>
            <a:r>
              <a:rPr lang="en-US" altLang="ja-JP" sz="2400" dirty="0" smtClean="0"/>
              <a:t>,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∩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Z </a:t>
            </a:r>
            <a:r>
              <a:rPr lang="en-US" altLang="ja-JP" sz="2400" dirty="0" smtClean="0"/>
              <a:t>is included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. </a:t>
            </a:r>
          </a:p>
          <a:p>
            <a:pPr eaLnBrk="1" hangingPunct="1">
              <a:buNone/>
            </a:pPr>
            <a:r>
              <a:rPr lang="en-US" altLang="ja-JP" sz="2400" dirty="0" smtClean="0"/>
              <a:t>   A </a:t>
            </a:r>
            <a:r>
              <a:rPr lang="en-US" altLang="ja-JP" sz="2400" dirty="0" err="1" smtClean="0"/>
              <a:t>chordal</a:t>
            </a:r>
            <a:r>
              <a:rPr lang="en-US" altLang="ja-JP" sz="2400" dirty="0" smtClean="0"/>
              <a:t> graph always has a </a:t>
            </a:r>
            <a:r>
              <a:rPr lang="en-US" altLang="ja-JP" sz="2400" dirty="0" err="1" smtClean="0"/>
              <a:t>simplicial</a:t>
            </a:r>
            <a:r>
              <a:rPr lang="en-US" altLang="ja-JP" sz="2400" dirty="0" smtClean="0"/>
              <a:t> vertex, whose neighbors compose a clique. A perfect elimination ordering is obtained by iteratively removing </a:t>
            </a:r>
            <a:r>
              <a:rPr lang="en-US" altLang="ja-JP" sz="2400" dirty="0" err="1" smtClean="0"/>
              <a:t>simplicial</a:t>
            </a:r>
            <a:r>
              <a:rPr lang="en-US" altLang="ja-JP" sz="2400" dirty="0" smtClean="0"/>
              <a:t> vertices.</a:t>
            </a:r>
          </a:p>
          <a:p>
            <a:pPr eaLnBrk="1" hangingPunct="1">
              <a:buNone/>
            </a:pPr>
            <a:r>
              <a:rPr lang="en-US" altLang="ja-JP" sz="2400" dirty="0" smtClean="0"/>
              <a:t>   Construct an algorithm for enumerating perfect elimination ordering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</a:t>
            </a:r>
            <a:r>
              <a:rPr lang="en-US" altLang="ja-JP" sz="2400" dirty="0" smtClean="0"/>
              <a:t> time for each.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Algorithms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8136904" cy="495300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5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-5.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 </a:t>
            </a:r>
            <a:r>
              <a:rPr lang="en-US" altLang="ja-JP" sz="2400" dirty="0" smtClean="0"/>
              <a:t>Construct an algorithm for enumerating vertex subsets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 in the given graph such that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 induces a connected graph (induced graph is a subgraph of vertices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 and edges connecting two vertices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)</a:t>
            </a:r>
          </a:p>
          <a:p>
            <a:pPr eaLnBrk="1" hangingPunct="1">
              <a:buNone/>
            </a:pPr>
            <a:endParaRPr lang="en-US" altLang="ja-JP" sz="2400" dirty="0" smtClean="0"/>
          </a:p>
          <a:p>
            <a:pPr eaLnBrk="1" hangingPunct="1"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5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-6.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 A path is </a:t>
            </a:r>
            <a:r>
              <a:rPr lang="en-US" altLang="ja-JP" sz="2400" dirty="0" err="1" smtClean="0">
                <a:sym typeface="Wingdings" pitchFamily="2" charset="2"/>
              </a:rPr>
              <a:t>chordless</a:t>
            </a:r>
            <a:r>
              <a:rPr lang="en-US" altLang="ja-JP" sz="2400" dirty="0" smtClean="0">
                <a:sym typeface="Wingdings" pitchFamily="2" charset="2"/>
              </a:rPr>
              <a:t> if no edge not included in the path connects two vertices of the path. Construct an algorithm for enumerating </a:t>
            </a:r>
            <a:r>
              <a:rPr lang="en-US" altLang="ja-JP" sz="2400" dirty="0" err="1" smtClean="0">
                <a:sym typeface="Wingdings" pitchFamily="2" charset="2"/>
              </a:rPr>
              <a:t>chordless</a:t>
            </a:r>
            <a:r>
              <a:rPr lang="en-US" altLang="ja-JP" sz="2400" dirty="0" smtClean="0">
                <a:sym typeface="Wingdings" pitchFamily="2" charset="2"/>
              </a:rPr>
              <a:t> paths in a given graph, such that one of their ends are a given specified vertex </a:t>
            </a:r>
            <a:r>
              <a:rPr lang="en-US" altLang="ja-JP" sz="2400" b="1" dirty="0" smtClean="0">
                <a:solidFill>
                  <a:schemeClr val="accent2"/>
                </a:solidFill>
                <a:sym typeface="Wingdings" pitchFamily="2" charset="2"/>
              </a:rPr>
              <a:t>s</a:t>
            </a:r>
            <a:r>
              <a:rPr lang="en-US" altLang="ja-JP" sz="2400" dirty="0" smtClean="0">
                <a:sym typeface="Wingdings" pitchFamily="2" charset="2"/>
              </a:rPr>
              <a:t>, whose amortized time complexity is </a:t>
            </a:r>
            <a:r>
              <a:rPr lang="en-US" altLang="ja-JP" sz="2400" b="1" dirty="0" smtClean="0">
                <a:solidFill>
                  <a:schemeClr val="accent2"/>
                </a:solidFill>
                <a:sym typeface="Wingdings" pitchFamily="2" charset="2"/>
              </a:rPr>
              <a:t>O(1)</a:t>
            </a:r>
          </a:p>
          <a:p>
            <a:pPr eaLnBrk="1" hangingPunct="1">
              <a:buNone/>
            </a:pP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Exercises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352928" cy="495300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5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-7.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 </a:t>
            </a:r>
            <a:r>
              <a:rPr lang="en-US" altLang="ja-JP" sz="2400" dirty="0" smtClean="0"/>
              <a:t>Construct an algorithm for enumerating spanning trees of a given graph,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</a:t>
            </a:r>
            <a:r>
              <a:rPr lang="en-US" altLang="ja-JP" sz="2400" dirty="0" smtClean="0"/>
              <a:t> time for each.</a:t>
            </a:r>
          </a:p>
          <a:p>
            <a:pPr eaLnBrk="1" hangingPunct="1">
              <a:buNone/>
            </a:pPr>
            <a:endParaRPr lang="en-US" altLang="ja-JP" sz="2400" dirty="0" smtClean="0"/>
          </a:p>
          <a:p>
            <a:pPr eaLnBrk="1" hangingPunct="1"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5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-8.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 </a:t>
            </a:r>
            <a:r>
              <a:rPr lang="en-US" altLang="ja-JP" sz="2400" dirty="0" smtClean="0"/>
              <a:t>Construct an algorithm for the following problem with time complexity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</a:t>
            </a:r>
            <a:r>
              <a:rPr lang="en-US" altLang="ja-JP" sz="2400" dirty="0" smtClean="0"/>
              <a:t> time for each.</a:t>
            </a:r>
          </a:p>
          <a:p>
            <a:pPr eaLnBrk="1" hangingPunct="1">
              <a:buNone/>
            </a:pPr>
            <a:endParaRPr lang="en-US" altLang="ja-JP" sz="2400" dirty="0" smtClean="0"/>
          </a:p>
          <a:p>
            <a:pPr eaLnBrk="1" hangingPunct="1">
              <a:buNone/>
            </a:pPr>
            <a:r>
              <a:rPr lang="en-US" altLang="ja-JP" sz="2400" dirty="0" smtClean="0"/>
              <a:t>For given a point set in a plane, enumerate all convex polygons obtained by connecting the points.</a:t>
            </a:r>
          </a:p>
          <a:p>
            <a:pPr eaLnBrk="1" hangingPunct="1">
              <a:buNone/>
            </a:pPr>
            <a:endParaRPr lang="en-US" altLang="ja-JP" sz="2400" dirty="0" smtClean="0"/>
          </a:p>
          <a:p>
            <a:pPr eaLnBrk="1" hangingPunct="1"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5</a:t>
            </a:r>
            <a:r>
              <a:rPr lang="en-US" altLang="ja-JP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-9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.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itchFamily="18" charset="0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 A </a:t>
            </a:r>
            <a:r>
              <a:rPr lang="en-US" altLang="ja-JP" sz="2400" dirty="0" err="1" smtClean="0">
                <a:sym typeface="Wingdings" pitchFamily="2" charset="2"/>
              </a:rPr>
              <a:t>zig-zag</a:t>
            </a:r>
            <a:r>
              <a:rPr lang="en-US" altLang="ja-JP" sz="2400" dirty="0" smtClean="0">
                <a:sym typeface="Wingdings" pitchFamily="2" charset="2"/>
              </a:rPr>
              <a:t> sequence of a string of numbers is a subsequence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>
                <a:sym typeface="Wingdings" pitchFamily="2" charset="2"/>
              </a:rPr>
              <a:t>so that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&lt; 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&gt;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3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&lt; 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4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&gt;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5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…</a:t>
            </a:r>
            <a:r>
              <a:rPr lang="en-US" altLang="ja-JP" sz="2400" dirty="0" smtClean="0"/>
              <a:t>holds. Construct an algorithm for their enumeration running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</a:t>
            </a:r>
            <a:r>
              <a:rPr lang="en-US" altLang="ja-JP" sz="2400" dirty="0" smtClean="0"/>
              <a:t> time for each.</a:t>
            </a:r>
          </a:p>
          <a:p>
            <a:pPr eaLnBrk="1" hangingPunct="1">
              <a:buNone/>
            </a:pPr>
            <a:endParaRPr lang="en-US" altLang="ja-JP" sz="2400" dirty="0" smtClean="0"/>
          </a:p>
          <a:p>
            <a:pPr eaLnBrk="1" hangingPunct="1">
              <a:buNone/>
            </a:pPr>
            <a:endParaRPr lang="en-US" altLang="ja-JP" sz="2400" dirty="0" smtClean="0"/>
          </a:p>
          <a:p>
            <a:pPr eaLnBrk="1" hangingPunct="1">
              <a:buNone/>
            </a:pP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4284663" y="4076700"/>
            <a:ext cx="4319587" cy="2592388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 least Two Children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2951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Instead of the height, we now know that each non-leaf iteration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 has at least two children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Can we do something?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 </a:t>
            </a:r>
            <a:r>
              <a:rPr lang="en-US" altLang="ja-JP" sz="2400" dirty="0" smtClean="0">
                <a:solidFill>
                  <a:schemeClr val="accent2"/>
                </a:solidFill>
                <a:latin typeface="+mj-ea"/>
                <a:ea typeface="+mj-ea"/>
              </a:rPr>
              <a:t>YES!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[</a:t>
            </a:r>
            <a:r>
              <a:rPr lang="en-US" altLang="ja-JP" sz="2400" b="1" dirty="0" smtClean="0"/>
              <a:t>#iterations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]</a:t>
            </a:r>
            <a:r>
              <a:rPr lang="en-US" altLang="ja-JP" sz="2400" dirty="0" smtClean="0"/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&lt;</a:t>
            </a:r>
            <a:r>
              <a:rPr lang="en-US" altLang="ja-JP" sz="2400" dirty="0" smtClean="0"/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 ×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[</a:t>
            </a:r>
            <a:r>
              <a:rPr lang="en-US" altLang="ja-JP" sz="2400" b="1" dirty="0" smtClean="0"/>
              <a:t>#solutions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] 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/>
              <a:t>    </a:t>
            </a:r>
            <a:r>
              <a:rPr lang="en-US" altLang="ja-JP" sz="2400" b="1" u="sng" dirty="0" smtClean="0"/>
              <a:t>“</a:t>
            </a:r>
            <a:r>
              <a:rPr lang="en-US" altLang="ja-JP" sz="2400" b="1" u="sng" dirty="0" smtClean="0">
                <a:solidFill>
                  <a:schemeClr val="accent2"/>
                </a:solidFill>
              </a:rPr>
              <a:t>O(X) </a:t>
            </a:r>
            <a:r>
              <a:rPr lang="en-US" altLang="ja-JP" sz="2400" b="1" u="sng" dirty="0" smtClean="0"/>
              <a:t>time for each solution” </a:t>
            </a:r>
            <a:r>
              <a:rPr lang="en-US" altLang="ja-JP" sz="2400" dirty="0" smtClean="0"/>
              <a:t>  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284913" y="44418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6513513" y="44418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6437313" y="43656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6665913" y="4746625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6742113" y="47466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5903913" y="47466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284913" y="4746625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123113" y="50514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7123113" y="5051425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7275513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7732713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6665913" y="5051425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6665913" y="50514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6589713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6970713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361113" y="5051425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5980113" y="50514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 flipH="1">
            <a:off x="6284913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flipH="1">
            <a:off x="5903913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5675313" y="50514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5218113" y="5051425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flipH="1">
            <a:off x="5599113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flipH="1">
            <a:off x="5141913" y="5280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6208713" y="4670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6665913" y="4670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6589713" y="4975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7046913" y="4975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5827713" y="4975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6284913" y="4975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6194425" y="5516563"/>
            <a:ext cx="644525" cy="465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  <p:sp>
        <p:nvSpPr>
          <p:cNvPr id="8227" name="円形吹き出し 36"/>
          <p:cNvSpPr>
            <a:spLocks noChangeArrowheads="1"/>
          </p:cNvSpPr>
          <p:nvPr/>
        </p:nvSpPr>
        <p:spPr bwMode="auto">
          <a:xfrm>
            <a:off x="5148263" y="3716338"/>
            <a:ext cx="936625" cy="720725"/>
          </a:xfrm>
          <a:prstGeom prst="wedgeEllipseCallout">
            <a:avLst>
              <a:gd name="adj1" fmla="val 97977"/>
              <a:gd name="adj2" fmla="val 3903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b="1">
                <a:solidFill>
                  <a:schemeClr val="accent2"/>
                </a:solidFill>
              </a:rPr>
              <a:t>O(X)</a:t>
            </a:r>
            <a:endParaRPr lang="ja-JP" altLang="en-US"/>
          </a:p>
        </p:txBody>
      </p:sp>
      <p:sp>
        <p:nvSpPr>
          <p:cNvPr id="38" name="角丸四角形吹き出し 37"/>
          <p:cNvSpPr>
            <a:spLocks noChangeArrowheads="1"/>
          </p:cNvSpPr>
          <p:nvPr/>
        </p:nvSpPr>
        <p:spPr bwMode="auto">
          <a:xfrm>
            <a:off x="7235825" y="4076700"/>
            <a:ext cx="592138" cy="557213"/>
          </a:xfrm>
          <a:prstGeom prst="wedgeRoundRectCallout">
            <a:avLst>
              <a:gd name="adj1" fmla="val -121449"/>
              <a:gd name="adj2" fmla="val 5988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b="1">
                <a:solidFill>
                  <a:schemeClr val="accent2"/>
                </a:solidFill>
              </a:rPr>
              <a:t>two</a:t>
            </a:r>
            <a:endParaRPr lang="ja-JP" altLang="en-US"/>
          </a:p>
        </p:txBody>
      </p:sp>
      <p:sp>
        <p:nvSpPr>
          <p:cNvPr id="8229" name="円/楕円 39"/>
          <p:cNvSpPr>
            <a:spLocks noChangeArrowheads="1"/>
          </p:cNvSpPr>
          <p:nvPr/>
        </p:nvSpPr>
        <p:spPr bwMode="auto">
          <a:xfrm>
            <a:off x="4859338" y="6021388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8230" name="円/楕円 40"/>
          <p:cNvSpPr>
            <a:spLocks noChangeArrowheads="1"/>
          </p:cNvSpPr>
          <p:nvPr/>
        </p:nvSpPr>
        <p:spPr bwMode="auto">
          <a:xfrm>
            <a:off x="5148263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8231" name="円/楕円 41"/>
          <p:cNvSpPr>
            <a:spLocks noChangeArrowheads="1"/>
          </p:cNvSpPr>
          <p:nvPr/>
        </p:nvSpPr>
        <p:spPr bwMode="auto">
          <a:xfrm>
            <a:off x="5435600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8232" name="円/楕円 42"/>
          <p:cNvSpPr>
            <a:spLocks noChangeArrowheads="1"/>
          </p:cNvSpPr>
          <p:nvPr/>
        </p:nvSpPr>
        <p:spPr bwMode="auto">
          <a:xfrm>
            <a:off x="5724525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8233" name="円/楕円 43"/>
          <p:cNvSpPr>
            <a:spLocks noChangeArrowheads="1"/>
          </p:cNvSpPr>
          <p:nvPr/>
        </p:nvSpPr>
        <p:spPr bwMode="auto">
          <a:xfrm>
            <a:off x="6011863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8234" name="円/楕円 44"/>
          <p:cNvSpPr>
            <a:spLocks noChangeArrowheads="1"/>
          </p:cNvSpPr>
          <p:nvPr/>
        </p:nvSpPr>
        <p:spPr bwMode="auto">
          <a:xfrm>
            <a:off x="6300788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8235" name="円/楕円 45"/>
          <p:cNvSpPr>
            <a:spLocks noChangeArrowheads="1"/>
          </p:cNvSpPr>
          <p:nvPr/>
        </p:nvSpPr>
        <p:spPr bwMode="auto">
          <a:xfrm>
            <a:off x="6588125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8236" name="円/楕円 46"/>
          <p:cNvSpPr>
            <a:spLocks noChangeArrowheads="1"/>
          </p:cNvSpPr>
          <p:nvPr/>
        </p:nvSpPr>
        <p:spPr bwMode="auto">
          <a:xfrm>
            <a:off x="6875463" y="6021388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8237" name="円/楕円 47"/>
          <p:cNvSpPr>
            <a:spLocks noChangeArrowheads="1"/>
          </p:cNvSpPr>
          <p:nvPr/>
        </p:nvSpPr>
        <p:spPr bwMode="auto">
          <a:xfrm>
            <a:off x="7164388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8238" name="円/楕円 48"/>
          <p:cNvSpPr>
            <a:spLocks noChangeArrowheads="1"/>
          </p:cNvSpPr>
          <p:nvPr/>
        </p:nvSpPr>
        <p:spPr bwMode="auto">
          <a:xfrm>
            <a:off x="7451725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8239" name="円/楕円 49"/>
          <p:cNvSpPr>
            <a:spLocks noChangeArrowheads="1"/>
          </p:cNvSpPr>
          <p:nvPr/>
        </p:nvSpPr>
        <p:spPr bwMode="auto">
          <a:xfrm>
            <a:off x="7740650" y="60213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 flipH="1">
            <a:off x="7840663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5" name="Line 16"/>
          <p:cNvSpPr>
            <a:spLocks noChangeShapeType="1"/>
          </p:cNvSpPr>
          <p:nvPr/>
        </p:nvSpPr>
        <p:spPr bwMode="auto">
          <a:xfrm flipH="1">
            <a:off x="7567613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6" name="Line 16"/>
          <p:cNvSpPr>
            <a:spLocks noChangeShapeType="1"/>
          </p:cNvSpPr>
          <p:nvPr/>
        </p:nvSpPr>
        <p:spPr bwMode="auto">
          <a:xfrm flipH="1">
            <a:off x="7278688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 flipH="1">
            <a:off x="6991350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 flipH="1">
            <a:off x="6702425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9" name="Line 16"/>
          <p:cNvSpPr>
            <a:spLocks noChangeShapeType="1"/>
          </p:cNvSpPr>
          <p:nvPr/>
        </p:nvSpPr>
        <p:spPr bwMode="auto">
          <a:xfrm flipH="1">
            <a:off x="6415088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0" name="Line 16"/>
          <p:cNvSpPr>
            <a:spLocks noChangeShapeType="1"/>
          </p:cNvSpPr>
          <p:nvPr/>
        </p:nvSpPr>
        <p:spPr bwMode="auto">
          <a:xfrm flipH="1">
            <a:off x="6127750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1" name="Line 16"/>
          <p:cNvSpPr>
            <a:spLocks noChangeShapeType="1"/>
          </p:cNvSpPr>
          <p:nvPr/>
        </p:nvSpPr>
        <p:spPr bwMode="auto">
          <a:xfrm flipH="1">
            <a:off x="5838825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2" name="Line 16"/>
          <p:cNvSpPr>
            <a:spLocks noChangeShapeType="1"/>
          </p:cNvSpPr>
          <p:nvPr/>
        </p:nvSpPr>
        <p:spPr bwMode="auto">
          <a:xfrm flipH="1">
            <a:off x="5551488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 flipH="1">
            <a:off x="5262563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4" name="Line 16"/>
          <p:cNvSpPr>
            <a:spLocks noChangeShapeType="1"/>
          </p:cNvSpPr>
          <p:nvPr/>
        </p:nvSpPr>
        <p:spPr bwMode="auto">
          <a:xfrm flipH="1">
            <a:off x="4975225" y="5805488"/>
            <a:ext cx="0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61" name="角丸四角形吹き出し 60"/>
          <p:cNvSpPr>
            <a:spLocks noChangeArrowheads="1"/>
          </p:cNvSpPr>
          <p:nvPr/>
        </p:nvSpPr>
        <p:spPr bwMode="auto">
          <a:xfrm>
            <a:off x="7092950" y="4724400"/>
            <a:ext cx="590550" cy="557213"/>
          </a:xfrm>
          <a:prstGeom prst="wedgeRoundRectCallout">
            <a:avLst>
              <a:gd name="adj1" fmla="val -121449"/>
              <a:gd name="adj2" fmla="val 5988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b="1">
                <a:solidFill>
                  <a:schemeClr val="accent2"/>
                </a:solidFill>
              </a:rPr>
              <a:t>two</a:t>
            </a:r>
            <a:endParaRPr lang="ja-JP" altLang="en-US"/>
          </a:p>
        </p:txBody>
      </p:sp>
      <p:sp>
        <p:nvSpPr>
          <p:cNvPr id="62" name="角丸四角形吹き出し 61"/>
          <p:cNvSpPr>
            <a:spLocks noChangeArrowheads="1"/>
          </p:cNvSpPr>
          <p:nvPr/>
        </p:nvSpPr>
        <p:spPr bwMode="auto">
          <a:xfrm>
            <a:off x="7956550" y="4652963"/>
            <a:ext cx="590550" cy="557212"/>
          </a:xfrm>
          <a:prstGeom prst="wedgeRoundRectCallout">
            <a:avLst>
              <a:gd name="adj1" fmla="val -69912"/>
              <a:gd name="adj2" fmla="val 5988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b="1">
                <a:solidFill>
                  <a:schemeClr val="accent2"/>
                </a:solidFill>
              </a:rPr>
              <a:t>two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61" grpId="0" animBg="1"/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雲形吹き出し 35"/>
          <p:cNvSpPr/>
          <p:nvPr/>
        </p:nvSpPr>
        <p:spPr bwMode="auto">
          <a:xfrm>
            <a:off x="5076825" y="5084763"/>
            <a:ext cx="3671888" cy="1657350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Good Three Cases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4681538" cy="2951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These three cases are typical in which we can bound the time complexity efficiently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In each case, the time complexity for an iteration depends on maximum computation time on an iteration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altLang="ja-JP" sz="2400" dirty="0" smtClean="0"/>
              <a:t>If we want to do better,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we have to use amortized analysis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(average computation time of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   an iteration)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643688" y="516096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6872288" y="516096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6796088" y="50847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7024688" y="5465763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100888" y="5465763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6262688" y="5465763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643688" y="5465763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481888" y="577056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7481888" y="5770563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7634288" y="59991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8091488" y="59991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7024688" y="5770563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7024688" y="5770563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6948488" y="59991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7329488" y="59991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719888" y="5770563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6338888" y="5770563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 flipH="1">
            <a:off x="6643688" y="59991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flipH="1">
            <a:off x="6262688" y="59991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6034088" y="577056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5576888" y="5770563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flipH="1">
            <a:off x="5957888" y="59991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flipH="1">
            <a:off x="5500688" y="59991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6567488" y="53895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7024688" y="53895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6948488" y="56943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7405688" y="56943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6186488" y="56943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6643688" y="56943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6554788" y="6092825"/>
            <a:ext cx="642937" cy="463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  <p:sp>
        <p:nvSpPr>
          <p:cNvPr id="9251" name="角丸四角形吹き出し 37"/>
          <p:cNvSpPr>
            <a:spLocks noChangeArrowheads="1"/>
          </p:cNvSpPr>
          <p:nvPr/>
        </p:nvSpPr>
        <p:spPr bwMode="auto">
          <a:xfrm>
            <a:off x="7596188" y="5157788"/>
            <a:ext cx="592137" cy="411162"/>
          </a:xfrm>
          <a:prstGeom prst="wedgeRoundRectCallout">
            <a:avLst>
              <a:gd name="adj1" fmla="val -121449"/>
              <a:gd name="adj2" fmla="val 26926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b="1">
                <a:solidFill>
                  <a:schemeClr val="accent2"/>
                </a:solidFill>
              </a:rPr>
              <a:t>two</a:t>
            </a:r>
            <a:endParaRPr lang="ja-JP" altLang="en-US"/>
          </a:p>
        </p:txBody>
      </p:sp>
      <p:sp>
        <p:nvSpPr>
          <p:cNvPr id="9252" name="円/楕円 40"/>
          <p:cNvSpPr>
            <a:spLocks noChangeArrowheads="1"/>
          </p:cNvSpPr>
          <p:nvPr/>
        </p:nvSpPr>
        <p:spPr bwMode="auto">
          <a:xfrm>
            <a:off x="5508625" y="6467475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253" name="円/楕円 41"/>
          <p:cNvSpPr>
            <a:spLocks noChangeArrowheads="1"/>
          </p:cNvSpPr>
          <p:nvPr/>
        </p:nvSpPr>
        <p:spPr bwMode="auto">
          <a:xfrm>
            <a:off x="5795963" y="6467475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254" name="円/楕円 42"/>
          <p:cNvSpPr>
            <a:spLocks noChangeArrowheads="1"/>
          </p:cNvSpPr>
          <p:nvPr/>
        </p:nvSpPr>
        <p:spPr bwMode="auto">
          <a:xfrm>
            <a:off x="6084888" y="6467475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255" name="円/楕円 43"/>
          <p:cNvSpPr>
            <a:spLocks noChangeArrowheads="1"/>
          </p:cNvSpPr>
          <p:nvPr/>
        </p:nvSpPr>
        <p:spPr bwMode="auto">
          <a:xfrm>
            <a:off x="6372225" y="6467475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256" name="円/楕円 44"/>
          <p:cNvSpPr>
            <a:spLocks noChangeArrowheads="1"/>
          </p:cNvSpPr>
          <p:nvPr/>
        </p:nvSpPr>
        <p:spPr bwMode="auto">
          <a:xfrm>
            <a:off x="6659563" y="6467475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257" name="円/楕円 45"/>
          <p:cNvSpPr>
            <a:spLocks noChangeArrowheads="1"/>
          </p:cNvSpPr>
          <p:nvPr/>
        </p:nvSpPr>
        <p:spPr bwMode="auto">
          <a:xfrm>
            <a:off x="6948488" y="6467475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258" name="円/楕円 46"/>
          <p:cNvSpPr>
            <a:spLocks noChangeArrowheads="1"/>
          </p:cNvSpPr>
          <p:nvPr/>
        </p:nvSpPr>
        <p:spPr bwMode="auto">
          <a:xfrm>
            <a:off x="7235825" y="6467475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259" name="円/楕円 47"/>
          <p:cNvSpPr>
            <a:spLocks noChangeArrowheads="1"/>
          </p:cNvSpPr>
          <p:nvPr/>
        </p:nvSpPr>
        <p:spPr bwMode="auto">
          <a:xfrm>
            <a:off x="7524750" y="6467475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260" name="円/楕円 48"/>
          <p:cNvSpPr>
            <a:spLocks noChangeArrowheads="1"/>
          </p:cNvSpPr>
          <p:nvPr/>
        </p:nvSpPr>
        <p:spPr bwMode="auto">
          <a:xfrm>
            <a:off x="7812088" y="6467475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261" name="円/楕円 49"/>
          <p:cNvSpPr>
            <a:spLocks noChangeArrowheads="1"/>
          </p:cNvSpPr>
          <p:nvPr/>
        </p:nvSpPr>
        <p:spPr bwMode="auto">
          <a:xfrm>
            <a:off x="8101013" y="6467475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 flipH="1">
            <a:off x="8215313" y="6381750"/>
            <a:ext cx="0" cy="142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263" name="角丸四角形吹き出し 60"/>
          <p:cNvSpPr>
            <a:spLocks noChangeArrowheads="1"/>
          </p:cNvSpPr>
          <p:nvPr/>
        </p:nvSpPr>
        <p:spPr bwMode="auto">
          <a:xfrm>
            <a:off x="7451725" y="5589588"/>
            <a:ext cx="592138" cy="412750"/>
          </a:xfrm>
          <a:prstGeom prst="wedgeRoundRectCallout">
            <a:avLst>
              <a:gd name="adj1" fmla="val -121449"/>
              <a:gd name="adj2" fmla="val 5988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b="1">
                <a:solidFill>
                  <a:schemeClr val="accent2"/>
                </a:solidFill>
              </a:rPr>
              <a:t>two</a:t>
            </a:r>
            <a:endParaRPr lang="ja-JP" altLang="en-US"/>
          </a:p>
        </p:txBody>
      </p:sp>
      <p:sp>
        <p:nvSpPr>
          <p:cNvPr id="9264" name="角丸四角形吹き出し 61"/>
          <p:cNvSpPr>
            <a:spLocks noChangeArrowheads="1"/>
          </p:cNvSpPr>
          <p:nvPr/>
        </p:nvSpPr>
        <p:spPr bwMode="auto">
          <a:xfrm>
            <a:off x="8316913" y="5516563"/>
            <a:ext cx="590550" cy="412750"/>
          </a:xfrm>
          <a:prstGeom prst="wedgeRoundRectCallout">
            <a:avLst>
              <a:gd name="adj1" fmla="val -69912"/>
              <a:gd name="adj2" fmla="val 59889"/>
              <a:gd name="adj3" fmla="val 16667"/>
            </a:avLst>
          </a:prstGeom>
          <a:solidFill>
            <a:schemeClr val="bg1"/>
          </a:solidFill>
          <a:ln w="19050" cmpd="thickThin" algn="ctr">
            <a:solidFill>
              <a:srgbClr val="006600"/>
            </a:solidFill>
            <a:round/>
            <a:headEnd/>
            <a:tailEnd/>
          </a:ln>
        </p:spPr>
        <p:txBody>
          <a:bodyPr lIns="0" tIns="46800" rIns="0" bIns="46800" anchor="ctr"/>
          <a:lstStyle/>
          <a:p>
            <a:r>
              <a:rPr lang="en-US" altLang="ja-JP" b="1">
                <a:solidFill>
                  <a:schemeClr val="accent2"/>
                </a:solidFill>
              </a:rPr>
              <a:t>two</a:t>
            </a:r>
            <a:endParaRPr lang="ja-JP" altLang="en-US"/>
          </a:p>
        </p:txBody>
      </p:sp>
      <p:sp>
        <p:nvSpPr>
          <p:cNvPr id="63" name="Line 16"/>
          <p:cNvSpPr>
            <a:spLocks noChangeShapeType="1"/>
          </p:cNvSpPr>
          <p:nvPr/>
        </p:nvSpPr>
        <p:spPr bwMode="auto">
          <a:xfrm flipH="1">
            <a:off x="7927975" y="6396038"/>
            <a:ext cx="0" cy="142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5" name="Line 16"/>
          <p:cNvSpPr>
            <a:spLocks noChangeShapeType="1"/>
          </p:cNvSpPr>
          <p:nvPr/>
        </p:nvSpPr>
        <p:spPr bwMode="auto">
          <a:xfrm flipH="1">
            <a:off x="7639050" y="6410325"/>
            <a:ext cx="0" cy="142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6" name="Line 16"/>
          <p:cNvSpPr>
            <a:spLocks noChangeShapeType="1"/>
          </p:cNvSpPr>
          <p:nvPr/>
        </p:nvSpPr>
        <p:spPr bwMode="auto">
          <a:xfrm flipH="1">
            <a:off x="7366000" y="6410325"/>
            <a:ext cx="0" cy="142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8" name="Line 16"/>
          <p:cNvSpPr>
            <a:spLocks noChangeShapeType="1"/>
          </p:cNvSpPr>
          <p:nvPr/>
        </p:nvSpPr>
        <p:spPr bwMode="auto">
          <a:xfrm flipH="1">
            <a:off x="7077075" y="6396038"/>
            <a:ext cx="0" cy="142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flipH="1">
            <a:off x="6789738" y="6396038"/>
            <a:ext cx="0" cy="142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2" name="Line 16"/>
          <p:cNvSpPr>
            <a:spLocks noChangeShapeType="1"/>
          </p:cNvSpPr>
          <p:nvPr/>
        </p:nvSpPr>
        <p:spPr bwMode="auto">
          <a:xfrm flipH="1">
            <a:off x="6502400" y="6396038"/>
            <a:ext cx="0" cy="142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3" name="Line 16"/>
          <p:cNvSpPr>
            <a:spLocks noChangeShapeType="1"/>
          </p:cNvSpPr>
          <p:nvPr/>
        </p:nvSpPr>
        <p:spPr bwMode="auto">
          <a:xfrm flipH="1">
            <a:off x="6213475" y="6396038"/>
            <a:ext cx="0" cy="142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4" name="Line 16"/>
          <p:cNvSpPr>
            <a:spLocks noChangeShapeType="1"/>
          </p:cNvSpPr>
          <p:nvPr/>
        </p:nvSpPr>
        <p:spPr bwMode="auto">
          <a:xfrm flipH="1">
            <a:off x="5926138" y="6396038"/>
            <a:ext cx="0" cy="142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85" name="Line 16"/>
          <p:cNvSpPr>
            <a:spLocks noChangeShapeType="1"/>
          </p:cNvSpPr>
          <p:nvPr/>
        </p:nvSpPr>
        <p:spPr bwMode="auto">
          <a:xfrm flipH="1">
            <a:off x="5637213" y="6396038"/>
            <a:ext cx="0" cy="142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3" name="雲形吹き出し 142"/>
          <p:cNvSpPr/>
          <p:nvPr/>
        </p:nvSpPr>
        <p:spPr bwMode="auto">
          <a:xfrm>
            <a:off x="5076825" y="3141663"/>
            <a:ext cx="3635375" cy="1655762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44" name="Line 8"/>
          <p:cNvSpPr>
            <a:spLocks noChangeShapeType="1"/>
          </p:cNvSpPr>
          <p:nvPr/>
        </p:nvSpPr>
        <p:spPr bwMode="auto">
          <a:xfrm flipH="1">
            <a:off x="6643688" y="321786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5" name="Line 9"/>
          <p:cNvSpPr>
            <a:spLocks noChangeShapeType="1"/>
          </p:cNvSpPr>
          <p:nvPr/>
        </p:nvSpPr>
        <p:spPr bwMode="auto">
          <a:xfrm>
            <a:off x="6872288" y="321786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6" name="Oval 10"/>
          <p:cNvSpPr>
            <a:spLocks noChangeArrowheads="1"/>
          </p:cNvSpPr>
          <p:nvPr/>
        </p:nvSpPr>
        <p:spPr bwMode="auto">
          <a:xfrm>
            <a:off x="6796088" y="3141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7" name="Line 11"/>
          <p:cNvSpPr>
            <a:spLocks noChangeShapeType="1"/>
          </p:cNvSpPr>
          <p:nvPr/>
        </p:nvSpPr>
        <p:spPr bwMode="auto">
          <a:xfrm flipH="1">
            <a:off x="7024688" y="3522663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8" name="Line 12"/>
          <p:cNvSpPr>
            <a:spLocks noChangeShapeType="1"/>
          </p:cNvSpPr>
          <p:nvPr/>
        </p:nvSpPr>
        <p:spPr bwMode="auto">
          <a:xfrm>
            <a:off x="7100888" y="3522663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49" name="Line 13"/>
          <p:cNvSpPr>
            <a:spLocks noChangeShapeType="1"/>
          </p:cNvSpPr>
          <p:nvPr/>
        </p:nvSpPr>
        <p:spPr bwMode="auto">
          <a:xfrm flipH="1">
            <a:off x="6262688" y="3522663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0" name="Line 14"/>
          <p:cNvSpPr>
            <a:spLocks noChangeShapeType="1"/>
          </p:cNvSpPr>
          <p:nvPr/>
        </p:nvSpPr>
        <p:spPr bwMode="auto">
          <a:xfrm>
            <a:off x="6643688" y="3522663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1" name="Line 15"/>
          <p:cNvSpPr>
            <a:spLocks noChangeShapeType="1"/>
          </p:cNvSpPr>
          <p:nvPr/>
        </p:nvSpPr>
        <p:spPr bwMode="auto">
          <a:xfrm>
            <a:off x="7481888" y="382746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2" name="Line 16"/>
          <p:cNvSpPr>
            <a:spLocks noChangeShapeType="1"/>
          </p:cNvSpPr>
          <p:nvPr/>
        </p:nvSpPr>
        <p:spPr bwMode="auto">
          <a:xfrm>
            <a:off x="7481888" y="3827463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3" name="Oval 17"/>
          <p:cNvSpPr>
            <a:spLocks noChangeArrowheads="1"/>
          </p:cNvSpPr>
          <p:nvPr/>
        </p:nvSpPr>
        <p:spPr bwMode="auto">
          <a:xfrm>
            <a:off x="7634288" y="4056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4" name="Oval 18"/>
          <p:cNvSpPr>
            <a:spLocks noChangeArrowheads="1"/>
          </p:cNvSpPr>
          <p:nvPr/>
        </p:nvSpPr>
        <p:spPr bwMode="auto">
          <a:xfrm>
            <a:off x="8091488" y="4056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5" name="Line 19"/>
          <p:cNvSpPr>
            <a:spLocks noChangeShapeType="1"/>
          </p:cNvSpPr>
          <p:nvPr/>
        </p:nvSpPr>
        <p:spPr bwMode="auto">
          <a:xfrm flipH="1">
            <a:off x="7024688" y="3827463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6" name="Line 20"/>
          <p:cNvSpPr>
            <a:spLocks noChangeShapeType="1"/>
          </p:cNvSpPr>
          <p:nvPr/>
        </p:nvSpPr>
        <p:spPr bwMode="auto">
          <a:xfrm>
            <a:off x="7024688" y="3827463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7" name="Oval 21"/>
          <p:cNvSpPr>
            <a:spLocks noChangeArrowheads="1"/>
          </p:cNvSpPr>
          <p:nvPr/>
        </p:nvSpPr>
        <p:spPr bwMode="auto">
          <a:xfrm>
            <a:off x="6948488" y="4056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8" name="Oval 22"/>
          <p:cNvSpPr>
            <a:spLocks noChangeArrowheads="1"/>
          </p:cNvSpPr>
          <p:nvPr/>
        </p:nvSpPr>
        <p:spPr bwMode="auto">
          <a:xfrm>
            <a:off x="7329488" y="4056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59" name="Line 23"/>
          <p:cNvSpPr>
            <a:spLocks noChangeShapeType="1"/>
          </p:cNvSpPr>
          <p:nvPr/>
        </p:nvSpPr>
        <p:spPr bwMode="auto">
          <a:xfrm>
            <a:off x="6719888" y="3827463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0" name="Line 24"/>
          <p:cNvSpPr>
            <a:spLocks noChangeShapeType="1"/>
          </p:cNvSpPr>
          <p:nvPr/>
        </p:nvSpPr>
        <p:spPr bwMode="auto">
          <a:xfrm flipH="1">
            <a:off x="6338888" y="3827463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1" name="Oval 25"/>
          <p:cNvSpPr>
            <a:spLocks noChangeArrowheads="1"/>
          </p:cNvSpPr>
          <p:nvPr/>
        </p:nvSpPr>
        <p:spPr bwMode="auto">
          <a:xfrm flipH="1">
            <a:off x="6643688" y="4056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2" name="Oval 26"/>
          <p:cNvSpPr>
            <a:spLocks noChangeArrowheads="1"/>
          </p:cNvSpPr>
          <p:nvPr/>
        </p:nvSpPr>
        <p:spPr bwMode="auto">
          <a:xfrm flipH="1">
            <a:off x="6262688" y="4056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3" name="Line 27"/>
          <p:cNvSpPr>
            <a:spLocks noChangeShapeType="1"/>
          </p:cNvSpPr>
          <p:nvPr/>
        </p:nvSpPr>
        <p:spPr bwMode="auto">
          <a:xfrm flipH="1">
            <a:off x="6034088" y="3827463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4" name="Line 28"/>
          <p:cNvSpPr>
            <a:spLocks noChangeShapeType="1"/>
          </p:cNvSpPr>
          <p:nvPr/>
        </p:nvSpPr>
        <p:spPr bwMode="auto">
          <a:xfrm flipH="1">
            <a:off x="5576888" y="3827463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5" name="Oval 29"/>
          <p:cNvSpPr>
            <a:spLocks noChangeArrowheads="1"/>
          </p:cNvSpPr>
          <p:nvPr/>
        </p:nvSpPr>
        <p:spPr bwMode="auto">
          <a:xfrm flipH="1">
            <a:off x="5957888" y="4056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6" name="Oval 30"/>
          <p:cNvSpPr>
            <a:spLocks noChangeArrowheads="1"/>
          </p:cNvSpPr>
          <p:nvPr/>
        </p:nvSpPr>
        <p:spPr bwMode="auto">
          <a:xfrm flipH="1">
            <a:off x="5500688" y="4056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7" name="Oval 31"/>
          <p:cNvSpPr>
            <a:spLocks noChangeArrowheads="1"/>
          </p:cNvSpPr>
          <p:nvPr/>
        </p:nvSpPr>
        <p:spPr bwMode="auto">
          <a:xfrm>
            <a:off x="6567488" y="344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8" name="Oval 32"/>
          <p:cNvSpPr>
            <a:spLocks noChangeArrowheads="1"/>
          </p:cNvSpPr>
          <p:nvPr/>
        </p:nvSpPr>
        <p:spPr bwMode="auto">
          <a:xfrm>
            <a:off x="7024688" y="344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9" name="Oval 33"/>
          <p:cNvSpPr>
            <a:spLocks noChangeArrowheads="1"/>
          </p:cNvSpPr>
          <p:nvPr/>
        </p:nvSpPr>
        <p:spPr bwMode="auto">
          <a:xfrm>
            <a:off x="6948488" y="37512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0" name="Oval 34"/>
          <p:cNvSpPr>
            <a:spLocks noChangeArrowheads="1"/>
          </p:cNvSpPr>
          <p:nvPr/>
        </p:nvSpPr>
        <p:spPr bwMode="auto">
          <a:xfrm>
            <a:off x="7405688" y="37512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1" name="Oval 35"/>
          <p:cNvSpPr>
            <a:spLocks noChangeArrowheads="1"/>
          </p:cNvSpPr>
          <p:nvPr/>
        </p:nvSpPr>
        <p:spPr bwMode="auto">
          <a:xfrm>
            <a:off x="6186488" y="37512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2" name="Oval 36"/>
          <p:cNvSpPr>
            <a:spLocks noChangeArrowheads="1"/>
          </p:cNvSpPr>
          <p:nvPr/>
        </p:nvSpPr>
        <p:spPr bwMode="auto">
          <a:xfrm>
            <a:off x="6643688" y="37512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73" name="Text Box 37"/>
          <p:cNvSpPr txBox="1">
            <a:spLocks noChangeArrowheads="1"/>
          </p:cNvSpPr>
          <p:nvPr/>
        </p:nvSpPr>
        <p:spPr bwMode="auto">
          <a:xfrm>
            <a:off x="6554788" y="4149725"/>
            <a:ext cx="642937" cy="463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  <p:sp>
        <p:nvSpPr>
          <p:cNvPr id="9305" name="円/楕円 175"/>
          <p:cNvSpPr>
            <a:spLocks noChangeArrowheads="1"/>
          </p:cNvSpPr>
          <p:nvPr/>
        </p:nvSpPr>
        <p:spPr bwMode="auto">
          <a:xfrm>
            <a:off x="5508625" y="45227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06" name="円/楕円 176"/>
          <p:cNvSpPr>
            <a:spLocks noChangeArrowheads="1"/>
          </p:cNvSpPr>
          <p:nvPr/>
        </p:nvSpPr>
        <p:spPr bwMode="auto">
          <a:xfrm>
            <a:off x="5795963" y="45227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07" name="円/楕円 177"/>
          <p:cNvSpPr>
            <a:spLocks noChangeArrowheads="1"/>
          </p:cNvSpPr>
          <p:nvPr/>
        </p:nvSpPr>
        <p:spPr bwMode="auto">
          <a:xfrm>
            <a:off x="6084888" y="45227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08" name="円/楕円 178"/>
          <p:cNvSpPr>
            <a:spLocks noChangeArrowheads="1"/>
          </p:cNvSpPr>
          <p:nvPr/>
        </p:nvSpPr>
        <p:spPr bwMode="auto">
          <a:xfrm>
            <a:off x="6372225" y="45227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09" name="円/楕円 179"/>
          <p:cNvSpPr>
            <a:spLocks noChangeArrowheads="1"/>
          </p:cNvSpPr>
          <p:nvPr/>
        </p:nvSpPr>
        <p:spPr bwMode="auto">
          <a:xfrm>
            <a:off x="6659563" y="45227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10" name="円/楕円 180"/>
          <p:cNvSpPr>
            <a:spLocks noChangeArrowheads="1"/>
          </p:cNvSpPr>
          <p:nvPr/>
        </p:nvSpPr>
        <p:spPr bwMode="auto">
          <a:xfrm>
            <a:off x="6948488" y="45227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11" name="円/楕円 181"/>
          <p:cNvSpPr>
            <a:spLocks noChangeArrowheads="1"/>
          </p:cNvSpPr>
          <p:nvPr/>
        </p:nvSpPr>
        <p:spPr bwMode="auto">
          <a:xfrm>
            <a:off x="7235825" y="45227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12" name="円/楕円 182"/>
          <p:cNvSpPr>
            <a:spLocks noChangeArrowheads="1"/>
          </p:cNvSpPr>
          <p:nvPr/>
        </p:nvSpPr>
        <p:spPr bwMode="auto">
          <a:xfrm>
            <a:off x="7524750" y="45227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13" name="円/楕円 183"/>
          <p:cNvSpPr>
            <a:spLocks noChangeArrowheads="1"/>
          </p:cNvSpPr>
          <p:nvPr/>
        </p:nvSpPr>
        <p:spPr bwMode="auto">
          <a:xfrm>
            <a:off x="7812088" y="45227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14" name="円/楕円 184"/>
          <p:cNvSpPr>
            <a:spLocks noChangeArrowheads="1"/>
          </p:cNvSpPr>
          <p:nvPr/>
        </p:nvSpPr>
        <p:spPr bwMode="auto">
          <a:xfrm>
            <a:off x="8101013" y="452278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86" name="Line 16"/>
          <p:cNvSpPr>
            <a:spLocks noChangeShapeType="1"/>
          </p:cNvSpPr>
          <p:nvPr/>
        </p:nvSpPr>
        <p:spPr bwMode="auto">
          <a:xfrm flipH="1">
            <a:off x="8215313" y="4437063"/>
            <a:ext cx="0" cy="1444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89" name="Line 16"/>
          <p:cNvSpPr>
            <a:spLocks noChangeShapeType="1"/>
          </p:cNvSpPr>
          <p:nvPr/>
        </p:nvSpPr>
        <p:spPr bwMode="auto">
          <a:xfrm flipH="1">
            <a:off x="7927975" y="4451350"/>
            <a:ext cx="0" cy="1444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0" name="Line 16"/>
          <p:cNvSpPr>
            <a:spLocks noChangeShapeType="1"/>
          </p:cNvSpPr>
          <p:nvPr/>
        </p:nvSpPr>
        <p:spPr bwMode="auto">
          <a:xfrm flipH="1">
            <a:off x="7639050" y="4465638"/>
            <a:ext cx="0" cy="1444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1" name="Line 16"/>
          <p:cNvSpPr>
            <a:spLocks noChangeShapeType="1"/>
          </p:cNvSpPr>
          <p:nvPr/>
        </p:nvSpPr>
        <p:spPr bwMode="auto">
          <a:xfrm flipH="1">
            <a:off x="7366000" y="4465638"/>
            <a:ext cx="0" cy="1444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2" name="Line 16"/>
          <p:cNvSpPr>
            <a:spLocks noChangeShapeType="1"/>
          </p:cNvSpPr>
          <p:nvPr/>
        </p:nvSpPr>
        <p:spPr bwMode="auto">
          <a:xfrm flipH="1">
            <a:off x="7077075" y="4451350"/>
            <a:ext cx="0" cy="1444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3" name="Line 16"/>
          <p:cNvSpPr>
            <a:spLocks noChangeShapeType="1"/>
          </p:cNvSpPr>
          <p:nvPr/>
        </p:nvSpPr>
        <p:spPr bwMode="auto">
          <a:xfrm flipH="1">
            <a:off x="6789738" y="4451350"/>
            <a:ext cx="0" cy="1444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4" name="Line 16"/>
          <p:cNvSpPr>
            <a:spLocks noChangeShapeType="1"/>
          </p:cNvSpPr>
          <p:nvPr/>
        </p:nvSpPr>
        <p:spPr bwMode="auto">
          <a:xfrm flipH="1">
            <a:off x="6502400" y="4451350"/>
            <a:ext cx="0" cy="1444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5" name="Line 16"/>
          <p:cNvSpPr>
            <a:spLocks noChangeShapeType="1"/>
          </p:cNvSpPr>
          <p:nvPr/>
        </p:nvSpPr>
        <p:spPr bwMode="auto">
          <a:xfrm flipH="1">
            <a:off x="6213475" y="4451350"/>
            <a:ext cx="0" cy="1444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6" name="Line 16"/>
          <p:cNvSpPr>
            <a:spLocks noChangeShapeType="1"/>
          </p:cNvSpPr>
          <p:nvPr/>
        </p:nvSpPr>
        <p:spPr bwMode="auto">
          <a:xfrm flipH="1">
            <a:off x="5926138" y="4451350"/>
            <a:ext cx="0" cy="1444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97" name="Line 16"/>
          <p:cNvSpPr>
            <a:spLocks noChangeShapeType="1"/>
          </p:cNvSpPr>
          <p:nvPr/>
        </p:nvSpPr>
        <p:spPr bwMode="auto">
          <a:xfrm flipH="1">
            <a:off x="5637213" y="4451350"/>
            <a:ext cx="0" cy="1444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325" name="上下矢印 140"/>
          <p:cNvSpPr>
            <a:spLocks noChangeArrowheads="1"/>
          </p:cNvSpPr>
          <p:nvPr/>
        </p:nvSpPr>
        <p:spPr bwMode="auto">
          <a:xfrm>
            <a:off x="8388350" y="3141663"/>
            <a:ext cx="431800" cy="1582737"/>
          </a:xfrm>
          <a:prstGeom prst="upDownArrow">
            <a:avLst>
              <a:gd name="adj1" fmla="val 31185"/>
              <a:gd name="adj2" fmla="val 70135"/>
            </a:avLst>
          </a:prstGeom>
          <a:solidFill>
            <a:srgbClr val="FFC000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98" name="雲形吹き出し 197"/>
          <p:cNvSpPr/>
          <p:nvPr/>
        </p:nvSpPr>
        <p:spPr bwMode="auto">
          <a:xfrm>
            <a:off x="5076825" y="1268413"/>
            <a:ext cx="3598863" cy="1584325"/>
          </a:xfrm>
          <a:prstGeom prst="cloudCallout">
            <a:avLst>
              <a:gd name="adj1" fmla="val -54949"/>
              <a:gd name="adj2" fmla="val 24594"/>
            </a:avLst>
          </a:prstGeom>
          <a:solidFill>
            <a:schemeClr val="bg1">
              <a:lumMod val="95000"/>
            </a:schemeClr>
          </a:solidFill>
          <a:ln w="1905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99" name="Line 8"/>
          <p:cNvSpPr>
            <a:spLocks noChangeShapeType="1"/>
          </p:cNvSpPr>
          <p:nvPr/>
        </p:nvSpPr>
        <p:spPr bwMode="auto">
          <a:xfrm flipH="1">
            <a:off x="6694488" y="12922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0" name="Line 9"/>
          <p:cNvSpPr>
            <a:spLocks noChangeShapeType="1"/>
          </p:cNvSpPr>
          <p:nvPr/>
        </p:nvSpPr>
        <p:spPr bwMode="auto">
          <a:xfrm>
            <a:off x="6923088" y="12922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1" name="Oval 10"/>
          <p:cNvSpPr>
            <a:spLocks noChangeArrowheads="1"/>
          </p:cNvSpPr>
          <p:nvPr/>
        </p:nvSpPr>
        <p:spPr bwMode="auto">
          <a:xfrm>
            <a:off x="6846888" y="12160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2" name="Line 11"/>
          <p:cNvSpPr>
            <a:spLocks noChangeShapeType="1"/>
          </p:cNvSpPr>
          <p:nvPr/>
        </p:nvSpPr>
        <p:spPr bwMode="auto">
          <a:xfrm flipH="1">
            <a:off x="7075488" y="1597025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3" name="Line 12"/>
          <p:cNvSpPr>
            <a:spLocks noChangeShapeType="1"/>
          </p:cNvSpPr>
          <p:nvPr/>
        </p:nvSpPr>
        <p:spPr bwMode="auto">
          <a:xfrm>
            <a:off x="7151688" y="15970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4" name="Line 13"/>
          <p:cNvSpPr>
            <a:spLocks noChangeShapeType="1"/>
          </p:cNvSpPr>
          <p:nvPr/>
        </p:nvSpPr>
        <p:spPr bwMode="auto">
          <a:xfrm flipH="1">
            <a:off x="6313488" y="15970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5" name="Line 14"/>
          <p:cNvSpPr>
            <a:spLocks noChangeShapeType="1"/>
          </p:cNvSpPr>
          <p:nvPr/>
        </p:nvSpPr>
        <p:spPr bwMode="auto">
          <a:xfrm>
            <a:off x="6694488" y="1597025"/>
            <a:ext cx="76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6" name="Line 15"/>
          <p:cNvSpPr>
            <a:spLocks noChangeShapeType="1"/>
          </p:cNvSpPr>
          <p:nvPr/>
        </p:nvSpPr>
        <p:spPr bwMode="auto">
          <a:xfrm>
            <a:off x="7532688" y="19018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7" name="Line 16"/>
          <p:cNvSpPr>
            <a:spLocks noChangeShapeType="1"/>
          </p:cNvSpPr>
          <p:nvPr/>
        </p:nvSpPr>
        <p:spPr bwMode="auto">
          <a:xfrm>
            <a:off x="7532688" y="1901825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8" name="Oval 17"/>
          <p:cNvSpPr>
            <a:spLocks noChangeArrowheads="1"/>
          </p:cNvSpPr>
          <p:nvPr/>
        </p:nvSpPr>
        <p:spPr bwMode="auto">
          <a:xfrm>
            <a:off x="7685088" y="2130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09" name="Oval 18"/>
          <p:cNvSpPr>
            <a:spLocks noChangeArrowheads="1"/>
          </p:cNvSpPr>
          <p:nvPr/>
        </p:nvSpPr>
        <p:spPr bwMode="auto">
          <a:xfrm>
            <a:off x="8142288" y="2130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0" name="Line 19"/>
          <p:cNvSpPr>
            <a:spLocks noChangeShapeType="1"/>
          </p:cNvSpPr>
          <p:nvPr/>
        </p:nvSpPr>
        <p:spPr bwMode="auto">
          <a:xfrm flipH="1">
            <a:off x="7075488" y="1901825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1" name="Line 20"/>
          <p:cNvSpPr>
            <a:spLocks noChangeShapeType="1"/>
          </p:cNvSpPr>
          <p:nvPr/>
        </p:nvSpPr>
        <p:spPr bwMode="auto">
          <a:xfrm>
            <a:off x="7075488" y="19018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2" name="Oval 21"/>
          <p:cNvSpPr>
            <a:spLocks noChangeArrowheads="1"/>
          </p:cNvSpPr>
          <p:nvPr/>
        </p:nvSpPr>
        <p:spPr bwMode="auto">
          <a:xfrm>
            <a:off x="6999288" y="2130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3" name="Oval 22"/>
          <p:cNvSpPr>
            <a:spLocks noChangeArrowheads="1"/>
          </p:cNvSpPr>
          <p:nvPr/>
        </p:nvSpPr>
        <p:spPr bwMode="auto">
          <a:xfrm>
            <a:off x="7380288" y="2130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4" name="Line 23"/>
          <p:cNvSpPr>
            <a:spLocks noChangeShapeType="1"/>
          </p:cNvSpPr>
          <p:nvPr/>
        </p:nvSpPr>
        <p:spPr bwMode="auto">
          <a:xfrm>
            <a:off x="6770688" y="1901825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5" name="Line 24"/>
          <p:cNvSpPr>
            <a:spLocks noChangeShapeType="1"/>
          </p:cNvSpPr>
          <p:nvPr/>
        </p:nvSpPr>
        <p:spPr bwMode="auto">
          <a:xfrm flipH="1">
            <a:off x="6389688" y="1901825"/>
            <a:ext cx="381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6" name="Oval 25"/>
          <p:cNvSpPr>
            <a:spLocks noChangeArrowheads="1"/>
          </p:cNvSpPr>
          <p:nvPr/>
        </p:nvSpPr>
        <p:spPr bwMode="auto">
          <a:xfrm flipH="1">
            <a:off x="6694488" y="2130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7" name="Oval 26"/>
          <p:cNvSpPr>
            <a:spLocks noChangeArrowheads="1"/>
          </p:cNvSpPr>
          <p:nvPr/>
        </p:nvSpPr>
        <p:spPr bwMode="auto">
          <a:xfrm flipH="1">
            <a:off x="6313488" y="2130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8" name="Line 27"/>
          <p:cNvSpPr>
            <a:spLocks noChangeShapeType="1"/>
          </p:cNvSpPr>
          <p:nvPr/>
        </p:nvSpPr>
        <p:spPr bwMode="auto">
          <a:xfrm flipH="1">
            <a:off x="6084888" y="1901825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19" name="Line 28"/>
          <p:cNvSpPr>
            <a:spLocks noChangeShapeType="1"/>
          </p:cNvSpPr>
          <p:nvPr/>
        </p:nvSpPr>
        <p:spPr bwMode="auto">
          <a:xfrm flipH="1">
            <a:off x="5627688" y="1901825"/>
            <a:ext cx="685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0" name="Oval 29"/>
          <p:cNvSpPr>
            <a:spLocks noChangeArrowheads="1"/>
          </p:cNvSpPr>
          <p:nvPr/>
        </p:nvSpPr>
        <p:spPr bwMode="auto">
          <a:xfrm flipH="1">
            <a:off x="6008688" y="2130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1" name="Oval 30"/>
          <p:cNvSpPr>
            <a:spLocks noChangeArrowheads="1"/>
          </p:cNvSpPr>
          <p:nvPr/>
        </p:nvSpPr>
        <p:spPr bwMode="auto">
          <a:xfrm flipH="1">
            <a:off x="5551488" y="2130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2" name="Oval 31"/>
          <p:cNvSpPr>
            <a:spLocks noChangeArrowheads="1"/>
          </p:cNvSpPr>
          <p:nvPr/>
        </p:nvSpPr>
        <p:spPr bwMode="auto">
          <a:xfrm>
            <a:off x="6618288" y="15208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3" name="Oval 32"/>
          <p:cNvSpPr>
            <a:spLocks noChangeArrowheads="1"/>
          </p:cNvSpPr>
          <p:nvPr/>
        </p:nvSpPr>
        <p:spPr bwMode="auto">
          <a:xfrm>
            <a:off x="7075488" y="15208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4" name="Oval 33"/>
          <p:cNvSpPr>
            <a:spLocks noChangeArrowheads="1"/>
          </p:cNvSpPr>
          <p:nvPr/>
        </p:nvSpPr>
        <p:spPr bwMode="auto">
          <a:xfrm>
            <a:off x="6999288" y="18256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5" name="Oval 34"/>
          <p:cNvSpPr>
            <a:spLocks noChangeArrowheads="1"/>
          </p:cNvSpPr>
          <p:nvPr/>
        </p:nvSpPr>
        <p:spPr bwMode="auto">
          <a:xfrm>
            <a:off x="7456488" y="18256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6" name="Oval 35"/>
          <p:cNvSpPr>
            <a:spLocks noChangeArrowheads="1"/>
          </p:cNvSpPr>
          <p:nvPr/>
        </p:nvSpPr>
        <p:spPr bwMode="auto">
          <a:xfrm>
            <a:off x="6237288" y="18256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7" name="Oval 36"/>
          <p:cNvSpPr>
            <a:spLocks noChangeArrowheads="1"/>
          </p:cNvSpPr>
          <p:nvPr/>
        </p:nvSpPr>
        <p:spPr bwMode="auto">
          <a:xfrm>
            <a:off x="6694488" y="18256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28" name="Text Box 37"/>
          <p:cNvSpPr txBox="1">
            <a:spLocks noChangeArrowheads="1"/>
          </p:cNvSpPr>
          <p:nvPr/>
        </p:nvSpPr>
        <p:spPr bwMode="auto">
          <a:xfrm>
            <a:off x="6589713" y="2324100"/>
            <a:ext cx="6381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ja-JP" altLang="en-US" dirty="0"/>
              <a:t>・・・</a:t>
            </a:r>
          </a:p>
        </p:txBody>
      </p:sp>
      <p:sp>
        <p:nvSpPr>
          <p:cNvPr id="9357" name="円/楕円 230"/>
          <p:cNvSpPr>
            <a:spLocks noChangeArrowheads="1"/>
          </p:cNvSpPr>
          <p:nvPr/>
        </p:nvSpPr>
        <p:spPr bwMode="auto">
          <a:xfrm>
            <a:off x="5543550" y="213360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58" name="円/楕円 231"/>
          <p:cNvSpPr>
            <a:spLocks noChangeArrowheads="1"/>
          </p:cNvSpPr>
          <p:nvPr/>
        </p:nvSpPr>
        <p:spPr bwMode="auto">
          <a:xfrm>
            <a:off x="5975350" y="213360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59" name="円/楕円 232"/>
          <p:cNvSpPr>
            <a:spLocks noChangeArrowheads="1"/>
          </p:cNvSpPr>
          <p:nvPr/>
        </p:nvSpPr>
        <p:spPr bwMode="auto">
          <a:xfrm>
            <a:off x="6264275" y="213360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60" name="円/楕円 233"/>
          <p:cNvSpPr>
            <a:spLocks noChangeArrowheads="1"/>
          </p:cNvSpPr>
          <p:nvPr/>
        </p:nvSpPr>
        <p:spPr bwMode="auto">
          <a:xfrm>
            <a:off x="6623050" y="2133600"/>
            <a:ext cx="217488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61" name="円/楕円 234"/>
          <p:cNvSpPr>
            <a:spLocks noChangeArrowheads="1"/>
          </p:cNvSpPr>
          <p:nvPr/>
        </p:nvSpPr>
        <p:spPr bwMode="auto">
          <a:xfrm>
            <a:off x="6623050" y="1844675"/>
            <a:ext cx="217488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62" name="円/楕円 235"/>
          <p:cNvSpPr>
            <a:spLocks noChangeArrowheads="1"/>
          </p:cNvSpPr>
          <p:nvPr/>
        </p:nvSpPr>
        <p:spPr bwMode="auto">
          <a:xfrm>
            <a:off x="6983413" y="213360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63" name="円/楕円 236"/>
          <p:cNvSpPr>
            <a:spLocks noChangeArrowheads="1"/>
          </p:cNvSpPr>
          <p:nvPr/>
        </p:nvSpPr>
        <p:spPr bwMode="auto">
          <a:xfrm>
            <a:off x="7343775" y="213360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64" name="円/楕円 237"/>
          <p:cNvSpPr>
            <a:spLocks noChangeArrowheads="1"/>
          </p:cNvSpPr>
          <p:nvPr/>
        </p:nvSpPr>
        <p:spPr bwMode="auto">
          <a:xfrm>
            <a:off x="7631113" y="2133600"/>
            <a:ext cx="217487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65" name="円/楕円 238"/>
          <p:cNvSpPr>
            <a:spLocks noChangeArrowheads="1"/>
          </p:cNvSpPr>
          <p:nvPr/>
        </p:nvSpPr>
        <p:spPr bwMode="auto">
          <a:xfrm>
            <a:off x="8135938" y="2133600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66" name="円/楕円 239"/>
          <p:cNvSpPr>
            <a:spLocks noChangeArrowheads="1"/>
          </p:cNvSpPr>
          <p:nvPr/>
        </p:nvSpPr>
        <p:spPr bwMode="auto">
          <a:xfrm>
            <a:off x="6911975" y="177323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67" name="円/楕円 240"/>
          <p:cNvSpPr>
            <a:spLocks noChangeArrowheads="1"/>
          </p:cNvSpPr>
          <p:nvPr/>
        </p:nvSpPr>
        <p:spPr bwMode="auto">
          <a:xfrm>
            <a:off x="7415213" y="177323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68" name="円/楕円 241"/>
          <p:cNvSpPr>
            <a:spLocks noChangeArrowheads="1"/>
          </p:cNvSpPr>
          <p:nvPr/>
        </p:nvSpPr>
        <p:spPr bwMode="auto">
          <a:xfrm>
            <a:off x="6191250" y="1773238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69" name="円/楕円 242"/>
          <p:cNvSpPr>
            <a:spLocks noChangeArrowheads="1"/>
          </p:cNvSpPr>
          <p:nvPr/>
        </p:nvSpPr>
        <p:spPr bwMode="auto">
          <a:xfrm>
            <a:off x="6551613" y="1484313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70" name="円/楕円 243"/>
          <p:cNvSpPr>
            <a:spLocks noChangeArrowheads="1"/>
          </p:cNvSpPr>
          <p:nvPr/>
        </p:nvSpPr>
        <p:spPr bwMode="auto">
          <a:xfrm>
            <a:off x="6840538" y="1196975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9371" name="円/楕円 244"/>
          <p:cNvSpPr>
            <a:spLocks noChangeArrowheads="1"/>
          </p:cNvSpPr>
          <p:nvPr/>
        </p:nvSpPr>
        <p:spPr bwMode="auto">
          <a:xfrm>
            <a:off x="7056438" y="1484313"/>
            <a:ext cx="215900" cy="215900"/>
          </a:xfrm>
          <a:prstGeom prst="ellipse">
            <a:avLst/>
          </a:prstGeom>
          <a:solidFill>
            <a:schemeClr val="accent1"/>
          </a:solidFill>
          <a:ln w="19050" cmpd="thickThin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いつもの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2B0EFE"/>
      </a:accent2>
      <a:accent3>
        <a:srgbClr val="234D2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いつもの">
      <a:majorFont>
        <a:latin typeface="HGP創英角ﾎﾟｯﾌﾟ体"/>
        <a:ea typeface="HGP創英角ﾎﾟｯﾌﾟ体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thickThin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6600"/>
            </a:gs>
            <a:gs pos="100000">
              <a:srgbClr val="008000"/>
            </a:gs>
          </a:gsLst>
          <a:lin ang="5400000" scaled="1"/>
        </a:gradFill>
        <a:ln w="44450" cap="flat" cmpd="thickThin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いつもの">
      <a:majorFont>
        <a:latin typeface="HGP創英角ﾎﾟｯﾌﾟ体"/>
        <a:ea typeface="HGP創英角ﾎﾟｯﾌﾟ体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6600"/>
            </a:gs>
            <a:gs pos="100000">
              <a:srgbClr val="008000"/>
            </a:gs>
          </a:gsLst>
          <a:lin ang="5400000" scaled="1"/>
        </a:gradFill>
        <a:ln w="44450" cap="flat" cmpd="thickThin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6600"/>
            </a:gs>
            <a:gs pos="100000">
              <a:srgbClr val="008000"/>
            </a:gs>
          </a:gsLst>
          <a:lin ang="5400000" scaled="1"/>
        </a:gradFill>
        <a:ln w="44450" cap="flat" cmpd="thickThin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22215</TotalTime>
  <Words>5829</Words>
  <Application>Microsoft Office PowerPoint</Application>
  <PresentationFormat>画面に合わせる (4:3)</PresentationFormat>
  <Paragraphs>962</Paragraphs>
  <Slides>73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73</vt:i4>
      </vt:variant>
    </vt:vector>
  </HeadingPairs>
  <TitlesOfParts>
    <vt:vector size="80" baseType="lpstr">
      <vt:lpstr>HGP創英角ﾎﾟｯﾌﾟ体</vt:lpstr>
      <vt:lpstr>ＭＳ Ｐゴシック</vt:lpstr>
      <vt:lpstr>ＭＳ Ｐ明朝</vt:lpstr>
      <vt:lpstr>Times New Roman</vt:lpstr>
      <vt:lpstr>Wingdings</vt:lpstr>
      <vt:lpstr>標準デザイン</vt:lpstr>
      <vt:lpstr>1_標準デザイン</vt:lpstr>
      <vt:lpstr>Output Sensitive Enumeration</vt:lpstr>
      <vt:lpstr>5-1  Better Analysis </vt:lpstr>
      <vt:lpstr>There is an Algorithm</vt:lpstr>
      <vt:lpstr>Iteration = O(X)</vt:lpstr>
      <vt:lpstr>Solution for Each</vt:lpstr>
      <vt:lpstr>Solutions at Leaves</vt:lpstr>
      <vt:lpstr>Bounded Depth</vt:lpstr>
      <vt:lpstr>At least Two Children</vt:lpstr>
      <vt:lpstr>Good Three Cases</vt:lpstr>
      <vt:lpstr>5-2  Basic Analysis </vt:lpstr>
      <vt:lpstr>Bottom-wideness</vt:lpstr>
      <vt:lpstr>Bad Case</vt:lpstr>
      <vt:lpstr>Balanced</vt:lpstr>
      <vt:lpstr>Sudden Decrease</vt:lpstr>
      <vt:lpstr>Toy Case</vt:lpstr>
      <vt:lpstr>Analysis</vt:lpstr>
      <vt:lpstr>Generalization of the Toy Case</vt:lpstr>
      <vt:lpstr>More Than Two Children</vt:lpstr>
      <vt:lpstr>Application</vt:lpstr>
      <vt:lpstr>Elimination Ordering for Connectivity</vt:lpstr>
      <vt:lpstr>Necessary Condition</vt:lpstr>
      <vt:lpstr>Small Pit Falls</vt:lpstr>
      <vt:lpstr>Other Elimination Ordering</vt:lpstr>
      <vt:lpstr>5-3  Amortize by Children </vt:lpstr>
      <vt:lpstr>Biased Recursion Trees</vt:lpstr>
      <vt:lpstr>Well-known Case</vt:lpstr>
      <vt:lpstr>Local Amortization</vt:lpstr>
      <vt:lpstr>Estimating #(Grand)Children</vt:lpstr>
      <vt:lpstr>Enumeration of s?-path</vt:lpstr>
      <vt:lpstr>Amortization</vt:lpstr>
      <vt:lpstr>Other Problems</vt:lpstr>
      <vt:lpstr>5-4  Push out Amortization </vt:lpstr>
      <vt:lpstr>Computation time “Increases”</vt:lpstr>
      <vt:lpstr>Local Increase</vt:lpstr>
      <vt:lpstr>PO （Push Out） Condition</vt:lpstr>
      <vt:lpstr>Formula</vt:lpstr>
      <vt:lpstr>Induction </vt:lpstr>
      <vt:lpstr>5-5  Matchings </vt:lpstr>
      <vt:lpstr>Example: Enumeration of Matchings</vt:lpstr>
      <vt:lpstr>Basic Algorithm</vt:lpstr>
      <vt:lpstr>Observation</vt:lpstr>
      <vt:lpstr>Other Recursion</vt:lpstr>
      <vt:lpstr>Overall Algorithm</vt:lpstr>
      <vt:lpstr>Case Analysis</vt:lpstr>
      <vt:lpstr>5-6  Spanning Trees </vt:lpstr>
      <vt:lpstr>Spanning Trees</vt:lpstr>
      <vt:lpstr>Dividing the Problem</vt:lpstr>
      <vt:lpstr>Existing Best</vt:lpstr>
      <vt:lpstr>Trick on Branching</vt:lpstr>
      <vt:lpstr>5-7  k-subtrees </vt:lpstr>
      <vt:lpstr>k-subtree </vt:lpstr>
      <vt:lpstr>Time and Input </vt:lpstr>
      <vt:lpstr>Speed up by Trimming</vt:lpstr>
      <vt:lpstr>Trimming before Recursive Call</vt:lpstr>
      <vt:lpstr>Small Children</vt:lpstr>
      <vt:lpstr>Small Children</vt:lpstr>
      <vt:lpstr>Case (c) </vt:lpstr>
      <vt:lpstr>Case (d)</vt:lpstr>
      <vt:lpstr>Cases (a) and (b) </vt:lpstr>
      <vt:lpstr>Generating Subproblems</vt:lpstr>
      <vt:lpstr>Generating Subproblems (2)</vt:lpstr>
      <vt:lpstr>Satisfying the Conditions</vt:lpstr>
      <vt:lpstr>Satisfying the Conditions (2)</vt:lpstr>
      <vt:lpstr>Satisfying the Conditions (2)</vt:lpstr>
      <vt:lpstr>Satisfying the Conditions</vt:lpstr>
      <vt:lpstr>Conclusion</vt:lpstr>
      <vt:lpstr>References</vt:lpstr>
      <vt:lpstr>References</vt:lpstr>
      <vt:lpstr>PowerPoint プレゼンテーション</vt:lpstr>
      <vt:lpstr>Elimination Ordering</vt:lpstr>
      <vt:lpstr>Elimination Ordering</vt:lpstr>
      <vt:lpstr>Algorithms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宇野毅明</cp:lastModifiedBy>
  <cp:revision>893</cp:revision>
  <dcterms:created xsi:type="dcterms:W3CDTF">1601-01-01T00:00:00Z</dcterms:created>
  <dcterms:modified xsi:type="dcterms:W3CDTF">2018-06-11T07:04:58Z</dcterms:modified>
</cp:coreProperties>
</file>