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954" r:id="rId2"/>
    <p:sldId id="980" r:id="rId3"/>
    <p:sldId id="957" r:id="rId4"/>
    <p:sldId id="955" r:id="rId5"/>
    <p:sldId id="956" r:id="rId6"/>
    <p:sldId id="981" r:id="rId7"/>
    <p:sldId id="982" r:id="rId8"/>
    <p:sldId id="983" r:id="rId9"/>
    <p:sldId id="984" r:id="rId10"/>
    <p:sldId id="985" r:id="rId11"/>
    <p:sldId id="986" r:id="rId12"/>
    <p:sldId id="987" r:id="rId13"/>
    <p:sldId id="988" r:id="rId14"/>
    <p:sldId id="990" r:id="rId15"/>
    <p:sldId id="989" r:id="rId16"/>
    <p:sldId id="991" r:id="rId17"/>
    <p:sldId id="992" r:id="rId18"/>
    <p:sldId id="993" r:id="rId19"/>
    <p:sldId id="994" r:id="rId20"/>
    <p:sldId id="995" r:id="rId21"/>
    <p:sldId id="996" r:id="rId22"/>
    <p:sldId id="979" r:id="rId23"/>
    <p:sldId id="958" r:id="rId24"/>
    <p:sldId id="959" r:id="rId25"/>
    <p:sldId id="960" r:id="rId26"/>
    <p:sldId id="961" r:id="rId27"/>
    <p:sldId id="962" r:id="rId28"/>
    <p:sldId id="963" r:id="rId29"/>
    <p:sldId id="964" r:id="rId30"/>
    <p:sldId id="965" r:id="rId31"/>
    <p:sldId id="976" r:id="rId32"/>
    <p:sldId id="966" r:id="rId33"/>
    <p:sldId id="967" r:id="rId34"/>
    <p:sldId id="968" r:id="rId35"/>
    <p:sldId id="969" r:id="rId36"/>
    <p:sldId id="970" r:id="rId37"/>
    <p:sldId id="971" r:id="rId38"/>
    <p:sldId id="972" r:id="rId39"/>
    <p:sldId id="973" r:id="rId40"/>
    <p:sldId id="977" r:id="rId41"/>
    <p:sldId id="1007" r:id="rId42"/>
    <p:sldId id="1008" r:id="rId43"/>
    <p:sldId id="1009" r:id="rId44"/>
    <p:sldId id="1010" r:id="rId45"/>
    <p:sldId id="1011" r:id="rId46"/>
    <p:sldId id="1012" r:id="rId47"/>
    <p:sldId id="1033" r:id="rId48"/>
    <p:sldId id="1014" r:id="rId49"/>
    <p:sldId id="1015" r:id="rId50"/>
    <p:sldId id="1020" r:id="rId51"/>
    <p:sldId id="1022" r:id="rId52"/>
    <p:sldId id="1023" r:id="rId53"/>
    <p:sldId id="1024" r:id="rId54"/>
    <p:sldId id="1025" r:id="rId55"/>
    <p:sldId id="1026" r:id="rId56"/>
    <p:sldId id="1027" r:id="rId57"/>
    <p:sldId id="1028" r:id="rId58"/>
    <p:sldId id="1029" r:id="rId59"/>
    <p:sldId id="1030" r:id="rId60"/>
    <p:sldId id="1031" r:id="rId61"/>
    <p:sldId id="1032" r:id="rId62"/>
    <p:sldId id="1016" r:id="rId63"/>
    <p:sldId id="978" r:id="rId64"/>
    <p:sldId id="974" r:id="rId65"/>
    <p:sldId id="1034" r:id="rId66"/>
    <p:sldId id="1035" r:id="rId67"/>
    <p:sldId id="1036" r:id="rId68"/>
    <p:sldId id="1037" r:id="rId69"/>
    <p:sldId id="1042" r:id="rId70"/>
    <p:sldId id="1041" r:id="rId71"/>
    <p:sldId id="999" r:id="rId72"/>
    <p:sldId id="975" r:id="rId73"/>
    <p:sldId id="997" r:id="rId74"/>
    <p:sldId id="998" r:id="rId75"/>
    <p:sldId id="1038" r:id="rId76"/>
    <p:sldId id="1039" r:id="rId77"/>
    <p:sldId id="1040" r:id="rId7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FF66"/>
    <a:srgbClr val="006600"/>
    <a:srgbClr val="003300"/>
    <a:srgbClr val="FF6600"/>
    <a:srgbClr val="990033"/>
    <a:srgbClr val="FF0066"/>
    <a:srgbClr val="FF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5" autoAdjust="0"/>
    <p:restoredTop sz="93919" autoAdjust="0"/>
  </p:normalViewPr>
  <p:slideViewPr>
    <p:cSldViewPr>
      <p:cViewPr varScale="1">
        <p:scale>
          <a:sx n="105" d="100"/>
          <a:sy n="105" d="100"/>
        </p:scale>
        <p:origin x="4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E8C0EBB1-B966-4CDF-9BCE-9FAA59AEB20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0BC2-642A-4B60-83B8-7A1D221C0C7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C879-84C5-49EE-A6F4-1BC0754F83C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FDD62-B6F2-4A72-8184-0F2B17A445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4A27B-E500-4417-9D90-EE27ED7EBB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A430A-432B-4050-B2F8-C0C72761E6B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48897-F07B-4AE6-8FE5-E9F71A3C2DF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DFAE2-406F-4D4F-9C73-1AC6A56C72F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4AE84-A807-4B1B-A381-B18A9C3EE39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3707-AB5B-43AB-B670-E305E2A9A4D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A3027-99C8-4BEB-BA44-537D5D7E19D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F85A2-3E9F-4BF2-8406-2FBA3D4C8E3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779D69-D690-4ADD-8F57-6B46EDC7CE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Sensitive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3717032"/>
            <a:ext cx="7344816" cy="2232248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Necklace</a:t>
            </a:r>
          </a:p>
          <a:p>
            <a:pPr eaLnBrk="1" hangingPunct="1"/>
            <a:r>
              <a:rPr lang="en-US" altLang="ja-JP" sz="2800" dirty="0" smtClean="0"/>
              <a:t>Rooted Tree</a:t>
            </a:r>
          </a:p>
          <a:p>
            <a:pPr eaLnBrk="1" hangingPunct="1"/>
            <a:r>
              <a:rPr lang="en-US" altLang="ja-JP" sz="2800" dirty="0" smtClean="0"/>
              <a:t>Non-rooted </a:t>
            </a:r>
            <a:r>
              <a:rPr lang="en-US" altLang="ja-JP" sz="2800" dirty="0" smtClean="0"/>
              <a:t>trees</a:t>
            </a:r>
          </a:p>
          <a:p>
            <a:pPr eaLnBrk="1" hangingPunct="1"/>
            <a:r>
              <a:rPr lang="en-US" altLang="ja-JP" sz="2800" dirty="0" smtClean="0"/>
              <a:t>Colored Trees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Floorplans</a:t>
            </a:r>
          </a:p>
          <a:p>
            <a:pPr eaLnBrk="1" hangingPunct="1"/>
            <a:r>
              <a:rPr lang="en-US" altLang="ja-JP" sz="2800" dirty="0" smtClean="0"/>
              <a:t>Other </a:t>
            </a:r>
            <a:r>
              <a:rPr lang="en-US" altLang="ja-JP" sz="2800" dirty="0"/>
              <a:t>G</a:t>
            </a:r>
            <a:r>
              <a:rPr lang="en-US" altLang="ja-JP" sz="2800" dirty="0" smtClean="0"/>
              <a:t>eometric Objects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1584176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4000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6</a:t>
            </a:r>
            <a:r>
              <a:rPr lang="en-US" altLang="ja-JP" sz="40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.</a:t>
            </a:r>
            <a:r>
              <a:rPr lang="ja-JP" altLang="en-US" sz="40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ja-JP" sz="40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Isomorphism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Rooted-tree, Tree</a:t>
            </a: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Floorplan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Enumerate all the strings of length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</a:p>
          <a:p>
            <a:pPr algn="l"/>
            <a:r>
              <a:rPr lang="en-US" altLang="ja-JP" sz="2400" dirty="0" smtClean="0"/>
              <a:t>Compute the representative of each,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and store in memory (a database)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Then, for checking the existence,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we have to have only one query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 to 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en-US" altLang="ja-JP" sz="2400" dirty="0" smtClean="0"/>
              <a:t> get representative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store one representative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check one existence query</a:t>
            </a:r>
          </a:p>
          <a:p>
            <a:pPr algn="l"/>
            <a:endParaRPr lang="en-US" altLang="ja-JP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Avoiding with Representative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3" name="フローチャート: 磁気ディスク 2"/>
          <p:cNvSpPr/>
          <p:nvPr/>
        </p:nvSpPr>
        <p:spPr bwMode="auto">
          <a:xfrm>
            <a:off x="6028457" y="1556792"/>
            <a:ext cx="2483792" cy="2465863"/>
          </a:xfrm>
          <a:prstGeom prst="flowChartMagneticDisk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</a:gra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12433" y="1895462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72473" y="2497393"/>
            <a:ext cx="14664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F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C </a:t>
            </a:r>
            <a:r>
              <a:rPr lang="en-US" altLang="ja-JP" dirty="0" err="1" smtClean="0">
                <a:solidFill>
                  <a:srgbClr val="0000FF"/>
                </a:solidFill>
              </a:rPr>
              <a:t>C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73159" y="1556792"/>
            <a:ext cx="150329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A B A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905719" y="3174734"/>
            <a:ext cx="160653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D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253011" y="4221088"/>
            <a:ext cx="2135413" cy="856787"/>
            <a:chOff x="6253011" y="4221088"/>
            <a:chExt cx="2135413" cy="856787"/>
          </a:xfrm>
        </p:grpSpPr>
        <p:sp>
          <p:nvSpPr>
            <p:cNvPr id="7" name="角丸四角形吹き出し 6"/>
            <p:cNvSpPr/>
            <p:nvPr/>
          </p:nvSpPr>
          <p:spPr bwMode="auto">
            <a:xfrm>
              <a:off x="6253011" y="4221088"/>
              <a:ext cx="2135413" cy="856787"/>
            </a:xfrm>
            <a:prstGeom prst="wedgeRoundRectCallout">
              <a:avLst>
                <a:gd name="adj1" fmla="val -37869"/>
                <a:gd name="adj2" fmla="val 92337"/>
                <a:gd name="adj3" fmla="val 16667"/>
              </a:avLst>
            </a:prstGeom>
            <a:solidFill>
              <a:schemeClr val="bg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49846" y="4425882"/>
              <a:ext cx="153792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dirty="0">
                  <a:solidFill>
                    <a:srgbClr val="0000FF"/>
                  </a:solidFill>
                </a:rPr>
                <a:t>A</a:t>
              </a:r>
              <a:r>
                <a:rPr lang="en-US" altLang="ja-JP" dirty="0" smtClean="0">
                  <a:solidFill>
                    <a:srgbClr val="0000FF"/>
                  </a:solidFill>
                </a:rPr>
                <a:t> B A C D</a:t>
              </a:r>
              <a:endParaRPr kumimoji="1" lang="en-US" altLang="ja-JP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926565" y="4356393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?</a:t>
              </a:r>
              <a:endParaRPr kumimoji="1" lang="ja-JP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512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…Actually, with representative, the storage</a:t>
            </a:r>
          </a:p>
          <a:p>
            <a:pPr algn="l"/>
            <a:r>
              <a:rPr lang="en-US" altLang="ja-JP" sz="2400" dirty="0" smtClean="0"/>
              <a:t> for solutions becomes not necessary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 </a:t>
            </a:r>
            <a:r>
              <a:rPr lang="en-US" altLang="ja-JP" sz="2400" dirty="0" smtClean="0"/>
              <a:t>Just enumerate all strings of length n, </a:t>
            </a:r>
          </a:p>
          <a:p>
            <a:pPr algn="l"/>
            <a:r>
              <a:rPr lang="en-US" altLang="ja-JP" sz="2400" dirty="0" smtClean="0"/>
              <a:t> and output them only when they are </a:t>
            </a:r>
          </a:p>
          <a:p>
            <a:pPr algn="l"/>
            <a:r>
              <a:rPr lang="en-US" altLang="ja-JP" sz="2400" dirty="0" smtClean="0"/>
              <a:t>   being representatives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 to 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en-US" altLang="ja-JP" sz="2400" dirty="0" smtClean="0"/>
              <a:t> get representative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 without storage, so polynomial memory space</a:t>
            </a:r>
            <a:endParaRPr lang="en-US" altLang="ja-JP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Depth-First Way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3" name="フローチャート: 磁気ディスク 2"/>
          <p:cNvSpPr/>
          <p:nvPr/>
        </p:nvSpPr>
        <p:spPr bwMode="auto">
          <a:xfrm>
            <a:off x="5940152" y="2691329"/>
            <a:ext cx="2483792" cy="2465863"/>
          </a:xfrm>
          <a:prstGeom prst="flowChartMagneticDisk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</a:gra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24128" y="3029999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84168" y="3631930"/>
            <a:ext cx="14664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F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C </a:t>
            </a:r>
            <a:r>
              <a:rPr lang="en-US" altLang="ja-JP" dirty="0" err="1" smtClean="0">
                <a:solidFill>
                  <a:srgbClr val="0000FF"/>
                </a:solidFill>
              </a:rPr>
              <a:t>C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084854" y="2691329"/>
            <a:ext cx="150329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A B A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17414" y="4309271"/>
            <a:ext cx="160653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D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 rot="16200000">
            <a:off x="6342192" y="2240695"/>
            <a:ext cx="1911521" cy="3147649"/>
            <a:chOff x="8038213" y="5821963"/>
            <a:chExt cx="230716" cy="411689"/>
          </a:xfrm>
        </p:grpSpPr>
        <p:cxnSp>
          <p:nvCxnSpPr>
            <p:cNvPr id="14" name="直線コネクタ 13"/>
            <p:cNvCxnSpPr/>
            <p:nvPr/>
          </p:nvCxnSpPr>
          <p:spPr bwMode="auto">
            <a:xfrm flipH="1">
              <a:off x="8040748" y="5824020"/>
              <a:ext cx="203660" cy="405274"/>
            </a:xfrm>
            <a:prstGeom prst="line">
              <a:avLst/>
            </a:prstGeom>
            <a:solidFill>
              <a:schemeClr val="bg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  <p:cxnSp>
          <p:nvCxnSpPr>
            <p:cNvPr id="15" name="直線コネクタ 14"/>
            <p:cNvCxnSpPr/>
            <p:nvPr/>
          </p:nvCxnSpPr>
          <p:spPr bwMode="auto">
            <a:xfrm>
              <a:off x="8038213" y="5821963"/>
              <a:ext cx="230716" cy="411689"/>
            </a:xfrm>
            <a:prstGeom prst="line">
              <a:avLst/>
            </a:prstGeom>
            <a:solidFill>
              <a:schemeClr val="bg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25225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…Then, we are naturally motivated to enumerate 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only representatives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Then, there would be no time consuming</a:t>
            </a:r>
          </a:p>
          <a:p>
            <a:pPr algn="l"/>
            <a:r>
              <a:rPr lang="en-US" altLang="ja-JP" sz="2400" dirty="0" smtClean="0"/>
              <a:t>Problems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dirty="0" smtClean="0"/>
              <a:t>But, simple enumeration finds all strings, </a:t>
            </a:r>
          </a:p>
          <a:p>
            <a:pPr algn="l"/>
            <a:r>
              <a:rPr lang="en-US" altLang="ja-JP" sz="2400" dirty="0" smtClean="0"/>
              <a:t>so we need some modifications on string enumeration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Enumerate Representatives, Directly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97659" y="2450678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80312" y="3096541"/>
            <a:ext cx="14664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F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C </a:t>
            </a:r>
            <a:r>
              <a:rPr lang="en-US" altLang="ja-JP" dirty="0" err="1" smtClean="0">
                <a:solidFill>
                  <a:srgbClr val="0000FF"/>
                </a:solidFill>
              </a:rPr>
              <a:t>C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82048" y="1573982"/>
            <a:ext cx="150329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A B A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15356" y="3996556"/>
            <a:ext cx="160653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D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cxnSp>
        <p:nvCxnSpPr>
          <p:cNvPr id="4" name="直線矢印コネクタ 3"/>
          <p:cNvCxnSpPr>
            <a:stCxn id="28" idx="2"/>
            <a:endCxn id="24" idx="0"/>
          </p:cNvCxnSpPr>
          <p:nvPr/>
        </p:nvCxnSpPr>
        <p:spPr bwMode="auto">
          <a:xfrm flipH="1">
            <a:off x="6874795" y="2035647"/>
            <a:ext cx="1058902" cy="415031"/>
          </a:xfrm>
          <a:prstGeom prst="straightConnector1">
            <a:avLst/>
          </a:prstGeom>
          <a:solidFill>
            <a:schemeClr val="bg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6" name="直線矢印コネクタ 15"/>
          <p:cNvCxnSpPr>
            <a:stCxn id="28" idx="2"/>
            <a:endCxn id="27" idx="0"/>
          </p:cNvCxnSpPr>
          <p:nvPr/>
        </p:nvCxnSpPr>
        <p:spPr bwMode="auto">
          <a:xfrm>
            <a:off x="7933697" y="2035647"/>
            <a:ext cx="179861" cy="1060894"/>
          </a:xfrm>
          <a:prstGeom prst="straightConnector1">
            <a:avLst/>
          </a:prstGeom>
          <a:solidFill>
            <a:schemeClr val="bg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7" name="直線矢印コネクタ 16"/>
          <p:cNvCxnSpPr>
            <a:stCxn id="27" idx="2"/>
            <a:endCxn id="29" idx="0"/>
          </p:cNvCxnSpPr>
          <p:nvPr/>
        </p:nvCxnSpPr>
        <p:spPr bwMode="auto">
          <a:xfrm>
            <a:off x="8113558" y="3558206"/>
            <a:ext cx="105063" cy="438350"/>
          </a:xfrm>
          <a:prstGeom prst="straightConnector1">
            <a:avLst/>
          </a:prstGeom>
          <a:solidFill>
            <a:schemeClr val="bg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2238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first letter has to be smallest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If there are some smallest letters, the prefix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letters must be always smallest among all substrings of length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Observation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For any representative, changing the last “non-biggest” (say,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) letter to the “biggest letter” 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) yields also a representative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We can enumerate all representatives by 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en-US" altLang="ja-JP" sz="2400" dirty="0" smtClean="0"/>
              <a:t> starting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ZZZZZ…Z</a:t>
            </a:r>
            <a:r>
              <a:rPr lang="en-US" altLang="ja-JP" sz="2400" dirty="0" smtClean="0"/>
              <a:t>, and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en-US" altLang="ja-JP" sz="2400" dirty="0" smtClean="0"/>
              <a:t> changing some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having no non-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latter,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iteratively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Representative Enumeration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09527" y="1124744"/>
            <a:ext cx="243893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D E F G H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44208" y="4797152"/>
            <a:ext cx="2461251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A B C B </a:t>
            </a:r>
            <a:r>
              <a:rPr lang="en-US" altLang="ja-JP" dirty="0" err="1" smtClean="0">
                <a:solidFill>
                  <a:srgbClr val="0000FF"/>
                </a:solidFill>
              </a:rPr>
              <a:t>B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44208" y="5517232"/>
            <a:ext cx="2349041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Z A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3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052736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en-US" altLang="ja-JP" sz="2400" dirty="0" smtClean="0"/>
              <a:t> starting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ZZZZZ…Z</a:t>
            </a:r>
            <a:r>
              <a:rPr lang="en-US" altLang="ja-JP" sz="2400" dirty="0" smtClean="0"/>
              <a:t>, and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en-US" altLang="ja-JP" sz="2400" dirty="0" smtClean="0"/>
              <a:t> changing some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having no non-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latter, iteratively</a:t>
            </a:r>
          </a:p>
          <a:p>
            <a:pPr algn="l"/>
            <a:endParaRPr lang="en-US" altLang="ja-JP" sz="2400" dirty="0"/>
          </a:p>
          <a:p>
            <a:pPr algn="l"/>
            <a:r>
              <a:rPr lang="ja-JP" altLang="en-US" sz="2400" b="1" dirty="0" smtClean="0">
                <a:solidFill>
                  <a:srgbClr val="FF0000"/>
                </a:solidFill>
              </a:rPr>
              <a:t>↑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This is complete so we can enumerate 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Redundancy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76867" y="2081584"/>
            <a:ext cx="240065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D E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576" y="3091062"/>
            <a:ext cx="7416824" cy="3506289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EnumNecklace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dirty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output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>
                <a:solidFill>
                  <a:schemeClr val="tx1"/>
                </a:solidFill>
              </a:rPr>
              <a:t>for </a:t>
            </a:r>
            <a:r>
              <a:rPr lang="en-US" altLang="ja-JP" b="0" dirty="0" smtClean="0">
                <a:solidFill>
                  <a:schemeClr val="tx1"/>
                </a:solidFill>
              </a:rPr>
              <a:t>each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err="1">
                <a:solidFill>
                  <a:srgbClr val="0000FF"/>
                </a:solidFill>
              </a:rPr>
              <a:t>i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err="1" smtClean="0">
                <a:solidFill>
                  <a:schemeClr val="tx1"/>
                </a:solidFill>
              </a:rPr>
              <a:t>s,t</a:t>
            </a:r>
            <a:r>
              <a:rPr lang="en-US" altLang="ja-JP" b="0" dirty="0" smtClean="0">
                <a:solidFill>
                  <a:schemeClr val="tx1"/>
                </a:solidFill>
              </a:rPr>
              <a:t>,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>
                <a:solidFill>
                  <a:srgbClr val="0000FF"/>
                </a:solidFill>
              </a:rPr>
              <a:t>] = Z</a:t>
            </a:r>
            <a:r>
              <a:rPr lang="en-US" altLang="ja-JP" b="0" dirty="0" smtClean="0">
                <a:solidFill>
                  <a:schemeClr val="tx1"/>
                </a:solidFill>
              </a:rPr>
              <a:t>, no </a:t>
            </a:r>
            <a:r>
              <a:rPr lang="en-US" altLang="ja-JP" dirty="0" smtClean="0">
                <a:solidFill>
                  <a:srgbClr val="0000FF"/>
                </a:solidFill>
              </a:rPr>
              <a:t>j &gt; 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b="0" dirty="0" smtClean="0">
                <a:solidFill>
                  <a:schemeClr val="tx1"/>
                </a:solidFill>
              </a:rPr>
              <a:t> </a:t>
            </a:r>
            <a:r>
              <a:rPr lang="en-US" altLang="ja-JP" b="0" dirty="0">
                <a:solidFill>
                  <a:schemeClr val="tx1"/>
                </a:solidFill>
              </a:rPr>
              <a:t>satisfies </a:t>
            </a:r>
            <a:r>
              <a:rPr lang="en-US" altLang="ja-JP" dirty="0" smtClean="0">
                <a:solidFill>
                  <a:srgbClr val="0000FF"/>
                </a:solidFill>
              </a:rPr>
              <a:t>S[j] ≠ Z</a:t>
            </a:r>
            <a:r>
              <a:rPr lang="en-US" altLang="ja-JP" b="0" dirty="0" smtClean="0">
                <a:solidFill>
                  <a:schemeClr val="tx1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  </a:t>
            </a: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b="0" dirty="0" smtClean="0">
                <a:solidFill>
                  <a:schemeClr val="tx1"/>
                </a:solidFill>
              </a:rPr>
              <a:t>each letter</a:t>
            </a:r>
            <a:r>
              <a:rPr lang="en-US" altLang="ja-JP" b="0" dirty="0" smtClean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a ≥ S[1]</a:t>
            </a:r>
            <a:r>
              <a:rPr lang="en-US" altLang="ja-JP" b="0" dirty="0" smtClean="0">
                <a:solidFill>
                  <a:schemeClr val="tx1"/>
                </a:solidFill>
              </a:rPr>
              <a:t>, 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   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>
                <a:solidFill>
                  <a:srgbClr val="0000FF"/>
                </a:solidFill>
              </a:rPr>
              <a:t>] := </a:t>
            </a:r>
            <a:r>
              <a:rPr lang="en-US" altLang="ja-JP" dirty="0" smtClean="0">
                <a:solidFill>
                  <a:srgbClr val="0000FF"/>
                </a:solidFill>
              </a:rPr>
              <a:t>a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     </a:t>
            </a:r>
            <a:r>
              <a:rPr lang="en-US" altLang="ja-JP" dirty="0" smtClean="0">
                <a:solidFill>
                  <a:schemeClr val="tx1"/>
                </a:solidFill>
              </a:rPr>
              <a:t>if </a:t>
            </a:r>
            <a:r>
              <a:rPr lang="en-US" altLang="ja-JP" dirty="0" smtClean="0">
                <a:solidFill>
                  <a:srgbClr val="0000FF"/>
                </a:solidFill>
              </a:rPr>
              <a:t>S </a:t>
            </a:r>
            <a:r>
              <a:rPr lang="en-US" altLang="ja-JP" b="0" dirty="0" smtClean="0">
                <a:solidFill>
                  <a:schemeClr val="tx1"/>
                </a:solidFill>
              </a:rPr>
              <a:t>is representative </a:t>
            </a:r>
            <a:r>
              <a:rPr lang="en-US" altLang="ja-JP" dirty="0" smtClean="0">
                <a:solidFill>
                  <a:schemeClr val="tx1"/>
                </a:solidFill>
              </a:rPr>
              <a:t>then call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EnumNecklace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 </a:t>
            </a:r>
            <a:r>
              <a:rPr lang="en-US" altLang="ja-JP" dirty="0" smtClean="0">
                <a:solidFill>
                  <a:schemeClr val="tx1"/>
                </a:solidFill>
              </a:rPr>
              <a:t>end </a:t>
            </a:r>
            <a:r>
              <a:rPr lang="en-US" altLang="ja-JP" dirty="0">
                <a:solidFill>
                  <a:schemeClr val="tx1"/>
                </a:solidFill>
              </a:rPr>
              <a:t>for</a:t>
            </a:r>
          </a:p>
          <a:p>
            <a:pPr algn="l">
              <a:defRPr/>
            </a:pP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>
                <a:solidFill>
                  <a:srgbClr val="0000FF"/>
                </a:solidFill>
              </a:rPr>
              <a:t>] := </a:t>
            </a:r>
            <a:r>
              <a:rPr lang="en-US" altLang="ja-JP" dirty="0" smtClean="0">
                <a:solidFill>
                  <a:srgbClr val="0000FF"/>
                </a:solidFill>
              </a:rPr>
              <a:t>Z</a:t>
            </a:r>
          </a:p>
          <a:p>
            <a:pPr algn="l">
              <a:defRPr/>
            </a:pP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end for</a:t>
            </a:r>
          </a:p>
          <a:p>
            <a:pPr algn="l"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13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check for being representative is a cost</a:t>
            </a:r>
          </a:p>
          <a:p>
            <a:pPr algn="l"/>
            <a:r>
              <a:rPr lang="en-US" altLang="ja-JP" sz="2400" dirty="0" smtClean="0"/>
              <a:t>Consider some good conditions to be representative</a:t>
            </a:r>
            <a:endParaRPr lang="en-US" altLang="ja-JP" sz="2400" dirty="0"/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first letter has to be smallest  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If there are some smallest letters, the prefix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letters must be always smallest among all substrings of length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a representative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, </a:t>
            </a:r>
          </a:p>
          <a:p>
            <a:pPr algn="l"/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+ </a:t>
            </a:r>
            <a:r>
              <a:rPr lang="en-US" altLang="ja-JP" sz="2400" dirty="0" smtClean="0"/>
              <a:t>change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 &lt; S[1]</a:t>
            </a:r>
            <a:r>
              <a:rPr lang="en-US" altLang="ja-JP" sz="2400" dirty="0" smtClean="0"/>
              <a:t> is always bad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 </a:t>
            </a:r>
            <a:r>
              <a:rPr lang="en-US" altLang="ja-JP" sz="2400" dirty="0" smtClean="0">
                <a:sym typeface="Wingdings" panose="05000000000000000000" pitchFamily="2" charset="2"/>
              </a:rPr>
              <a:t>always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a &lt; head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/>
              <a:t>change </a:t>
            </a:r>
            <a:r>
              <a:rPr lang="en-US" altLang="ja-JP" sz="2400" b="1" dirty="0">
                <a:solidFill>
                  <a:srgbClr val="0000FF"/>
                </a:solidFill>
              </a:rPr>
              <a:t>Z</a:t>
            </a:r>
            <a:r>
              <a:rPr lang="en-US" altLang="ja-JP" sz="2400" dirty="0"/>
              <a:t> to </a:t>
            </a:r>
            <a:r>
              <a:rPr lang="en-US" altLang="ja-JP" sz="2400" b="1" dirty="0">
                <a:solidFill>
                  <a:srgbClr val="0000FF"/>
                </a:solidFill>
              </a:rPr>
              <a:t>a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&gt; </a:t>
            </a:r>
            <a:r>
              <a:rPr lang="en-US" altLang="ja-JP" sz="2400" b="1" dirty="0">
                <a:solidFill>
                  <a:srgbClr val="0000FF"/>
                </a:solidFill>
              </a:rPr>
              <a:t>S[1]</a:t>
            </a:r>
            <a:r>
              <a:rPr lang="en-US" altLang="ja-JP" sz="2400" dirty="0"/>
              <a:t> is always </a:t>
            </a:r>
            <a:r>
              <a:rPr lang="en-US" altLang="ja-JP" sz="2400" dirty="0" smtClean="0"/>
              <a:t>good, if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 is not repetitive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I</a:t>
            </a:r>
            <a:r>
              <a:rPr lang="en-US" altLang="ja-JP" sz="2400" dirty="0" smtClean="0"/>
              <a:t>f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 is partially repetitive, there are several cases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Conditions to be Representatives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09527" y="1124744"/>
            <a:ext cx="243893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D E F G H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46217" y="6165304"/>
            <a:ext cx="35283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A B C A B C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" name="角丸四角形吹き出し 1"/>
          <p:cNvSpPr/>
          <p:nvPr/>
        </p:nvSpPr>
        <p:spPr bwMode="auto">
          <a:xfrm>
            <a:off x="5364088" y="2276872"/>
            <a:ext cx="1584176" cy="576064"/>
          </a:xfrm>
          <a:prstGeom prst="wedgeRoundRectCallout">
            <a:avLst>
              <a:gd name="adj1" fmla="val -92829"/>
              <a:gd name="adj2" fmla="val 5396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necessary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7380312" y="2291681"/>
            <a:ext cx="1584176" cy="576064"/>
          </a:xfrm>
          <a:prstGeom prst="wedgeRoundRectCallout">
            <a:avLst>
              <a:gd name="adj1" fmla="val -69865"/>
              <a:gd name="adj2" fmla="val 9663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necessary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S[1..i-1]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is repetitive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 </a:t>
            </a:r>
            <a:r>
              <a:rPr lang="en-US" altLang="ja-JP" sz="2400" dirty="0" smtClean="0"/>
              <a:t>a substring ending at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S[i-1] =</a:t>
            </a:r>
            <a:r>
              <a:rPr lang="en-US" altLang="ja-JP" sz="2400" dirty="0" smtClean="0"/>
              <a:t> prefix of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When  “no </a:t>
            </a:r>
            <a:r>
              <a:rPr lang="en-US" altLang="ja-JP" sz="2400" dirty="0"/>
              <a:t>substring ending at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S[i-1]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=</a:t>
            </a:r>
            <a:r>
              <a:rPr lang="en-US" altLang="ja-JP" sz="2400" dirty="0"/>
              <a:t> prefix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”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+ </a:t>
            </a:r>
            <a:r>
              <a:rPr lang="en-US" altLang="ja-JP" sz="2400" dirty="0"/>
              <a:t>change </a:t>
            </a:r>
            <a:r>
              <a:rPr lang="en-US" altLang="ja-JP" sz="2400" b="1" dirty="0">
                <a:solidFill>
                  <a:srgbClr val="0000FF"/>
                </a:solidFill>
              </a:rPr>
              <a:t>Z</a:t>
            </a:r>
            <a:r>
              <a:rPr lang="en-US" altLang="ja-JP" sz="2400" dirty="0"/>
              <a:t> to </a:t>
            </a:r>
            <a:r>
              <a:rPr lang="en-US" altLang="ja-JP" sz="2400" b="1" dirty="0">
                <a:solidFill>
                  <a:srgbClr val="0000FF"/>
                </a:solidFill>
              </a:rPr>
              <a:t>a &gt; S[1]</a:t>
            </a:r>
            <a:r>
              <a:rPr lang="en-US" altLang="ja-JP" sz="2400" dirty="0"/>
              <a:t> is always </a:t>
            </a:r>
            <a:r>
              <a:rPr lang="en-US" altLang="ja-JP" sz="2400" dirty="0" smtClean="0"/>
              <a:t>good</a:t>
            </a:r>
          </a:p>
          <a:p>
            <a:pPr algn="l"/>
            <a:r>
              <a:rPr lang="en-US" altLang="ja-JP" sz="2400" dirty="0" smtClean="0"/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prefix of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is </a:t>
            </a:r>
            <a:r>
              <a:rPr lang="en-US" altLang="ja-JP" sz="2400" dirty="0" smtClean="0"/>
              <a:t>always smaller than any other ending at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S[</a:t>
            </a:r>
            <a:r>
              <a:rPr lang="en-US" altLang="ja-JP" sz="2400" b="1" dirty="0" err="1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]</a:t>
            </a:r>
            <a:r>
              <a:rPr lang="en-US" altLang="ja-JP" sz="2400" dirty="0" smtClean="0"/>
              <a:t>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              and all letters after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S[</a:t>
            </a:r>
            <a:r>
              <a:rPr lang="en-US" altLang="ja-JP" sz="2400" b="1" dirty="0" err="1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]</a:t>
            </a:r>
            <a:r>
              <a:rPr lang="en-US" altLang="ja-JP" sz="2400" dirty="0" smtClean="0"/>
              <a:t> are “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”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If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/>
              <a:t> is </a:t>
            </a:r>
            <a:r>
              <a:rPr lang="en-US" altLang="ja-JP" sz="2400" dirty="0" smtClean="0"/>
              <a:t>repetitive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some are good and some are bad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Handling Repetition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0072" y="4278733"/>
            <a:ext cx="35283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A B C A B F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7740352" y="4149080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5292080" y="4869160"/>
            <a:ext cx="1080120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" name="直線コネクタ 11"/>
          <p:cNvCxnSpPr/>
          <p:nvPr/>
        </p:nvCxnSpPr>
        <p:spPr bwMode="auto">
          <a:xfrm>
            <a:off x="6660232" y="5013176"/>
            <a:ext cx="1080120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42031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S[1..i-1]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is repetitive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 </a:t>
            </a:r>
            <a:r>
              <a:rPr lang="en-US" altLang="ja-JP" sz="2400" dirty="0" smtClean="0"/>
              <a:t>a substring ending at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S[i-1] =</a:t>
            </a:r>
            <a:r>
              <a:rPr lang="en-US" altLang="ja-JP" sz="2400" dirty="0" smtClean="0"/>
              <a:t> prefix of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When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/>
              <a:t> is repetitive, </a:t>
            </a:r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+ </a:t>
            </a:r>
            <a:r>
              <a:rPr lang="en-US" altLang="ja-JP" sz="2400" dirty="0"/>
              <a:t>change </a:t>
            </a:r>
            <a:r>
              <a:rPr lang="en-US" altLang="ja-JP" sz="2400" b="1" dirty="0">
                <a:solidFill>
                  <a:srgbClr val="0000FF"/>
                </a:solidFill>
              </a:rPr>
              <a:t>Z</a:t>
            </a:r>
            <a:r>
              <a:rPr lang="en-US" altLang="ja-JP" sz="2400" dirty="0"/>
              <a:t> to </a:t>
            </a:r>
            <a:r>
              <a:rPr lang="en-US" altLang="ja-JP" sz="2400" b="1" dirty="0">
                <a:solidFill>
                  <a:srgbClr val="0000FF"/>
                </a:solidFill>
              </a:rPr>
              <a:t>a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&lt; S[j]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is always </a:t>
            </a:r>
            <a:r>
              <a:rPr lang="en-US" altLang="ja-JP" sz="2400" dirty="0" smtClean="0"/>
              <a:t>bad, and </a:t>
            </a:r>
            <a:r>
              <a:rPr lang="en-US" altLang="ja-JP" sz="2400" b="1" kern="1200" dirty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a ≥ </a:t>
            </a:r>
            <a:r>
              <a:rPr lang="en-US" altLang="ja-JP" sz="2400" b="1" kern="1200" dirty="0" smtClean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S[j]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is always </a:t>
            </a:r>
            <a:r>
              <a:rPr lang="en-US" altLang="ja-JP" sz="2400" dirty="0" smtClean="0"/>
              <a:t>good</a:t>
            </a:r>
          </a:p>
          <a:p>
            <a:pPr algn="l"/>
            <a:endParaRPr lang="en-US" altLang="ja-JP" sz="2400" dirty="0">
              <a:sym typeface="Wingdings" panose="05000000000000000000" pitchFamily="2" charset="2"/>
            </a:endParaRPr>
          </a:p>
          <a:p>
            <a:pPr algn="l"/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change </a:t>
            </a:r>
            <a:r>
              <a:rPr lang="en-US" altLang="ja-JP" sz="2400" b="1" dirty="0">
                <a:solidFill>
                  <a:srgbClr val="0000FF"/>
                </a:solidFill>
              </a:rPr>
              <a:t>Z</a:t>
            </a:r>
            <a:r>
              <a:rPr lang="en-US" altLang="ja-JP" sz="2400" dirty="0"/>
              <a:t> to </a:t>
            </a:r>
            <a:r>
              <a:rPr lang="en-US" altLang="ja-JP" sz="2400" b="1" dirty="0">
                <a:solidFill>
                  <a:srgbClr val="0000FF"/>
                </a:solidFill>
              </a:rPr>
              <a:t>a &lt; S[j]</a:t>
            </a:r>
            <a:r>
              <a:rPr lang="en-US" altLang="ja-JP" sz="2400" dirty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yields that the repeat substring</a:t>
            </a:r>
          </a:p>
          <a:p>
            <a:pPr algn="l"/>
            <a:r>
              <a:rPr lang="en-US" altLang="ja-JP" sz="2400" dirty="0" smtClean="0">
                <a:sym typeface="Wingdings" panose="05000000000000000000" pitchFamily="2" charset="2"/>
              </a:rPr>
              <a:t>     will be smaller than the prefix</a:t>
            </a:r>
          </a:p>
          <a:p>
            <a:pPr algn="l"/>
            <a:endParaRPr lang="en-US" altLang="ja-JP" sz="2400" dirty="0" smtClean="0">
              <a:sym typeface="Wingdings" panose="05000000000000000000" pitchFamily="2" charset="2"/>
            </a:endParaRPr>
          </a:p>
          <a:p>
            <a:pPr algn="l"/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</a:t>
            </a:r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/>
              <a:t>change </a:t>
            </a:r>
            <a:r>
              <a:rPr lang="en-US" altLang="ja-JP" sz="2400" b="1" dirty="0">
                <a:solidFill>
                  <a:srgbClr val="0000FF"/>
                </a:solidFill>
              </a:rPr>
              <a:t>Z</a:t>
            </a:r>
            <a:r>
              <a:rPr lang="en-US" altLang="ja-JP" sz="2400" dirty="0"/>
              <a:t> to </a:t>
            </a:r>
            <a:r>
              <a:rPr lang="en-US" altLang="ja-JP" sz="2400" b="1" dirty="0">
                <a:solidFill>
                  <a:srgbClr val="0000FF"/>
                </a:solidFill>
              </a:rPr>
              <a:t>a </a:t>
            </a:r>
            <a:r>
              <a:rPr lang="en-US" altLang="ja-JP" sz="2400" b="1" kern="1200" dirty="0" smtClean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≥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S[j]</a:t>
            </a:r>
            <a:r>
              <a:rPr lang="en-US" altLang="ja-JP" sz="2400" dirty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keeps that</a:t>
            </a:r>
          </a:p>
          <a:p>
            <a:pPr algn="l"/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the </a:t>
            </a:r>
            <a:r>
              <a:rPr lang="en-US" altLang="ja-JP" sz="2400" dirty="0" smtClean="0">
                <a:sym typeface="Wingdings" panose="05000000000000000000" pitchFamily="2" charset="2"/>
              </a:rPr>
              <a:t>prefix is still the smallest</a:t>
            </a:r>
          </a:p>
          <a:p>
            <a:pPr algn="l"/>
            <a:endParaRPr lang="en-US" altLang="ja-JP" sz="2400" dirty="0" smtClean="0">
              <a:sym typeface="Wingdings" panose="05000000000000000000" pitchFamily="2" charset="2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If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Handling Repetition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0072" y="5862909"/>
            <a:ext cx="35283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A B C A B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7524328" y="5733256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5292080" y="6453336"/>
            <a:ext cx="1368152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" name="直線コネクタ 11"/>
          <p:cNvCxnSpPr/>
          <p:nvPr/>
        </p:nvCxnSpPr>
        <p:spPr bwMode="auto">
          <a:xfrm>
            <a:off x="6156176" y="6597352"/>
            <a:ext cx="1296144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3" name="角丸四角形 12"/>
          <p:cNvSpPr/>
          <p:nvPr/>
        </p:nvSpPr>
        <p:spPr bwMode="auto">
          <a:xfrm>
            <a:off x="6660232" y="5733256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" name="角丸四角形吹き出し 13"/>
          <p:cNvSpPr/>
          <p:nvPr/>
        </p:nvSpPr>
        <p:spPr bwMode="auto">
          <a:xfrm>
            <a:off x="6894818" y="4831412"/>
            <a:ext cx="557502" cy="576064"/>
          </a:xfrm>
          <a:prstGeom prst="wedgeRoundRectCallout">
            <a:avLst>
              <a:gd name="adj1" fmla="val -54969"/>
              <a:gd name="adj2" fmla="val 118825"/>
              <a:gd name="adj3" fmla="val 16667"/>
            </a:avLst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j</a:t>
            </a:r>
            <a:endParaRPr lang="en-US" altLang="ja-JP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S[1..i-1]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is repetitive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 </a:t>
            </a:r>
            <a:r>
              <a:rPr lang="en-US" altLang="ja-JP" sz="2400" dirty="0" smtClean="0"/>
              <a:t>a substring ending at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S[i-1] =</a:t>
            </a:r>
            <a:r>
              <a:rPr lang="en-US" altLang="ja-JP" sz="2400" dirty="0" smtClean="0"/>
              <a:t> prefix of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When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/>
              <a:t> is </a:t>
            </a:r>
            <a:r>
              <a:rPr lang="en-US" altLang="ja-JP" sz="2400" dirty="0" smtClean="0"/>
              <a:t>multiply repetitive</a:t>
            </a:r>
            <a:r>
              <a:rPr lang="en-US" altLang="ja-JP" sz="2400" dirty="0"/>
              <a:t>, </a:t>
            </a:r>
          </a:p>
          <a:p>
            <a:pPr algn="l"/>
            <a:r>
              <a:rPr lang="en-US" altLang="ja-JP" sz="2400" dirty="0" smtClean="0"/>
              <a:t>    for all same substrings, the same statement holds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/>
              <a:t>change </a:t>
            </a:r>
            <a:r>
              <a:rPr lang="en-US" altLang="ja-JP" sz="2400" b="1" dirty="0">
                <a:solidFill>
                  <a:srgbClr val="0000FF"/>
                </a:solidFill>
              </a:rPr>
              <a:t>Z</a:t>
            </a:r>
            <a:r>
              <a:rPr lang="en-US" altLang="ja-JP" sz="2400" dirty="0"/>
              <a:t> to </a:t>
            </a:r>
            <a:r>
              <a:rPr lang="en-US" altLang="ja-JP" sz="2400" b="1" dirty="0">
                <a:solidFill>
                  <a:srgbClr val="0000FF"/>
                </a:solidFill>
              </a:rPr>
              <a:t>a </a:t>
            </a:r>
            <a:r>
              <a:rPr lang="en-US" altLang="ja-JP" sz="2400" b="1" kern="1200" dirty="0" smtClean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≥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S[j]</a:t>
            </a:r>
            <a:r>
              <a:rPr lang="en-US" altLang="ja-JP" sz="2400" dirty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keeps that</a:t>
            </a:r>
          </a:p>
          <a:p>
            <a:pPr algn="l"/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the </a:t>
            </a:r>
            <a:r>
              <a:rPr lang="en-US" altLang="ja-JP" sz="2400" dirty="0" smtClean="0">
                <a:sym typeface="Wingdings" panose="05000000000000000000" pitchFamily="2" charset="2"/>
              </a:rPr>
              <a:t>prefix is still the smallest</a:t>
            </a:r>
          </a:p>
          <a:p>
            <a:pPr algn="l"/>
            <a:endParaRPr lang="en-US" altLang="ja-JP" sz="2400" dirty="0" smtClean="0">
              <a:sym typeface="Wingdings" panose="05000000000000000000" pitchFamily="2" charset="2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Multiple Repetitions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63888" y="5070821"/>
            <a:ext cx="53285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D A B C D A B C D A B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7596336" y="4941168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635896" y="5661248"/>
            <a:ext cx="528045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" name="直線コネクタ 11"/>
          <p:cNvCxnSpPr/>
          <p:nvPr/>
        </p:nvCxnSpPr>
        <p:spPr bwMode="auto">
          <a:xfrm>
            <a:off x="7092280" y="6093296"/>
            <a:ext cx="504056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3" name="角丸四角形 12"/>
          <p:cNvSpPr/>
          <p:nvPr/>
        </p:nvSpPr>
        <p:spPr bwMode="auto">
          <a:xfrm>
            <a:off x="4211960" y="4941168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635896" y="5805264"/>
            <a:ext cx="1698696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7" name="角丸四角形 16"/>
          <p:cNvSpPr/>
          <p:nvPr/>
        </p:nvSpPr>
        <p:spPr bwMode="auto">
          <a:xfrm>
            <a:off x="5334592" y="4941168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3635896" y="5949280"/>
            <a:ext cx="2736304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9" name="角丸四角形 18"/>
          <p:cNvSpPr/>
          <p:nvPr/>
        </p:nvSpPr>
        <p:spPr bwMode="auto">
          <a:xfrm>
            <a:off x="6444208" y="4941168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5940152" y="6237312"/>
            <a:ext cx="1656184" cy="8384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3" name="直線コネクタ 22"/>
          <p:cNvCxnSpPr/>
          <p:nvPr/>
        </p:nvCxnSpPr>
        <p:spPr bwMode="auto">
          <a:xfrm>
            <a:off x="4788024" y="6381328"/>
            <a:ext cx="2808312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5011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44784" y="1067668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dirty="0" smtClean="0"/>
              <a:t> For position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dirty="0" smtClean="0"/>
              <a:t>, define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copy position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copy(S,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</a:rPr>
              <a:t>     </a:t>
            </a:r>
            <a:r>
              <a:rPr lang="en-US" altLang="ja-JP" sz="2400" dirty="0" smtClean="0"/>
              <a:t>by smallest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j</a:t>
            </a:r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S[1..j] = S[i-j..i-1]     </a:t>
            </a:r>
            <a:r>
              <a:rPr lang="en-US" altLang="ja-JP" sz="2400" dirty="0" smtClean="0"/>
              <a:t>(by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0</a:t>
            </a:r>
            <a:r>
              <a:rPr lang="en-US" altLang="ja-JP" sz="2400" dirty="0" smtClean="0"/>
              <a:t> if no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j</a:t>
            </a:r>
            <a:r>
              <a:rPr lang="en-US" altLang="ja-JP" sz="2400" dirty="0" smtClean="0"/>
              <a:t> satisfies it)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                    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                    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by changing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]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a</a:t>
            </a:r>
            <a:r>
              <a:rPr lang="en-US" altLang="ja-JP" sz="2400" dirty="0" smtClean="0"/>
              <a:t>,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 is still representative</a:t>
            </a:r>
          </a:p>
          <a:p>
            <a:pPr algn="l"/>
            <a:r>
              <a:rPr lang="en-US" altLang="ja-JP" sz="2400" dirty="0" smtClean="0"/>
              <a:t>        if and only if </a:t>
            </a:r>
            <a:r>
              <a:rPr lang="en-US" altLang="ja-JP" sz="2400" b="1" dirty="0">
                <a:solidFill>
                  <a:srgbClr val="0000FF"/>
                </a:solidFill>
              </a:rPr>
              <a:t>a </a:t>
            </a:r>
            <a:r>
              <a:rPr lang="en-US" altLang="ja-JP" sz="2400" b="1" kern="1200" dirty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≥</a:t>
            </a:r>
            <a:r>
              <a:rPr lang="en-US" altLang="ja-JP" sz="2400" b="1" dirty="0">
                <a:solidFill>
                  <a:srgbClr val="0000FF"/>
                </a:solidFill>
              </a:rPr>
              <a:t> S[j]</a:t>
            </a:r>
            <a:endParaRPr lang="en-US" altLang="ja-JP" sz="2400" dirty="0" smtClean="0"/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>
                <a:sym typeface="Wingdings" panose="05000000000000000000" pitchFamily="2" charset="2"/>
              </a:rPr>
              <a:t>So, by maintaining the copy position during the computation, </a:t>
            </a:r>
          </a:p>
          <a:p>
            <a:pPr algn="l"/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we can easily generate only representatives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Copy Position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35896" y="5286845"/>
            <a:ext cx="53285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D A B C D A B C D A B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7668344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707904" y="5877272"/>
            <a:ext cx="528045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" name="直線コネクタ 11"/>
          <p:cNvCxnSpPr/>
          <p:nvPr/>
        </p:nvCxnSpPr>
        <p:spPr bwMode="auto">
          <a:xfrm>
            <a:off x="7164288" y="6309320"/>
            <a:ext cx="504056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3" name="角丸四角形 12"/>
          <p:cNvSpPr/>
          <p:nvPr/>
        </p:nvSpPr>
        <p:spPr bwMode="auto">
          <a:xfrm>
            <a:off x="4283968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707904" y="6021288"/>
            <a:ext cx="1698696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7" name="角丸四角形 16"/>
          <p:cNvSpPr/>
          <p:nvPr/>
        </p:nvSpPr>
        <p:spPr bwMode="auto">
          <a:xfrm>
            <a:off x="5406600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3707904" y="6165304"/>
            <a:ext cx="2736304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9" name="角丸四角形 18"/>
          <p:cNvSpPr/>
          <p:nvPr/>
        </p:nvSpPr>
        <p:spPr bwMode="auto">
          <a:xfrm>
            <a:off x="6516216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012160" y="6453336"/>
            <a:ext cx="1656184" cy="8384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60032" y="6597352"/>
            <a:ext cx="2808312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0692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Previous enumeration problems aim to enumerate </a:t>
            </a:r>
            <a:r>
              <a:rPr lang="en-US" altLang="ja-JP" sz="2400" b="1" dirty="0" smtClean="0"/>
              <a:t>“substructures”</a:t>
            </a:r>
            <a:r>
              <a:rPr lang="en-US" altLang="ja-JP" sz="2400" dirty="0" smtClean="0"/>
              <a:t> of the given instances     </a:t>
            </a:r>
            <a:r>
              <a:rPr lang="en-US" altLang="ja-JP" sz="2400" dirty="0" smtClean="0">
                <a:solidFill>
                  <a:srgbClr val="C00000"/>
                </a:solidFill>
              </a:rPr>
              <a:t>(ex. paths in a graph)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On the other hand, there is a problem of finding “all structures” in the given specified class     </a:t>
            </a:r>
            <a:r>
              <a:rPr lang="en-US" altLang="ja-JP" sz="2400" dirty="0" smtClean="0">
                <a:solidFill>
                  <a:srgbClr val="C00000"/>
                </a:solidFill>
              </a:rPr>
              <a:t>(ex, matrices)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some classes, the problem is trivial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b="1" dirty="0" smtClean="0"/>
              <a:t>paths, cycles</a:t>
            </a:r>
            <a:r>
              <a:rPr lang="en-US" altLang="ja-JP" sz="2400" dirty="0" smtClean="0"/>
              <a:t>: lengths of 1, 2, …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+ </a:t>
            </a:r>
            <a:r>
              <a:rPr lang="en-US" altLang="ja-JP" sz="2400" b="1" dirty="0" smtClean="0"/>
              <a:t>cliques</a:t>
            </a:r>
            <a:r>
              <a:rPr lang="en-US" altLang="ja-JP" sz="2400" dirty="0" smtClean="0"/>
              <a:t>: sizes of 1, 2, …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b="1" dirty="0" smtClean="0"/>
              <a:t>permutations</a:t>
            </a:r>
            <a:r>
              <a:rPr lang="en-US" altLang="ja-JP" sz="2400" dirty="0" smtClean="0"/>
              <a:t> of size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some classes, the problem is non-trivial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b="1" dirty="0" smtClean="0"/>
              <a:t>trees, crossing lines </a:t>
            </a:r>
            <a:r>
              <a:rPr lang="en-US" altLang="ja-JP" sz="2400" dirty="0" smtClean="0"/>
              <a:t>(in plane)</a:t>
            </a:r>
            <a:r>
              <a:rPr lang="en-US" altLang="ja-JP" sz="2400" b="1" dirty="0" smtClean="0"/>
              <a:t>, </a:t>
            </a:r>
            <a:r>
              <a:rPr lang="en-US" altLang="ja-JP" sz="2400" dirty="0" smtClean="0"/>
              <a:t> </a:t>
            </a:r>
            <a:r>
              <a:rPr lang="en-US" altLang="ja-JP" sz="2400" b="1" dirty="0" err="1" smtClean="0"/>
              <a:t>matriods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/>
              <a:t>01-matrices</a:t>
            </a:r>
            <a:r>
              <a:rPr lang="en-US" altLang="ja-JP" sz="2400" dirty="0" smtClean="0"/>
              <a:t>…</a:t>
            </a:r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Graph Enumeration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668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9532" y="1052736"/>
            <a:ext cx="8424936" cy="2519363"/>
          </a:xfrm>
        </p:spPr>
        <p:txBody>
          <a:bodyPr/>
          <a:lstStyle/>
          <a:p>
            <a:pPr algn="l"/>
            <a:r>
              <a:rPr lang="en-US" altLang="ja-JP" sz="2400" dirty="0" smtClean="0"/>
              <a:t>changing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]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a</a:t>
            </a:r>
            <a:r>
              <a:rPr lang="en-US" altLang="ja-JP" sz="2400" dirty="0" smtClean="0"/>
              <a:t>,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S</a:t>
            </a:r>
            <a:r>
              <a:rPr lang="en-US" altLang="ja-JP" sz="2400" dirty="0" smtClean="0"/>
              <a:t> gives a representative </a:t>
            </a:r>
            <a:r>
              <a:rPr lang="en-US" altLang="ja-JP" sz="2400" dirty="0" smtClean="0">
                <a:sym typeface="Wingdings" panose="05000000000000000000" pitchFamily="2" charset="2"/>
              </a:rPr>
              <a:t></a:t>
            </a:r>
            <a:r>
              <a:rPr lang="en-US" altLang="ja-JP" sz="2400" dirty="0" smtClean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a </a:t>
            </a:r>
            <a:r>
              <a:rPr lang="en-US" altLang="ja-JP" sz="2400" b="1" kern="1200" dirty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≥</a:t>
            </a: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S[copy(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S,i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)]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Algorithm with Copy Position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55576" y="1988840"/>
            <a:ext cx="6624736" cy="403244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EnumNecklace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dirty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output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>
                <a:solidFill>
                  <a:schemeClr val="tx1"/>
                </a:solidFill>
              </a:rPr>
              <a:t>for </a:t>
            </a:r>
            <a:r>
              <a:rPr lang="en-US" altLang="ja-JP" b="0" dirty="0" smtClean="0">
                <a:solidFill>
                  <a:schemeClr val="tx1"/>
                </a:solidFill>
              </a:rPr>
              <a:t>each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err="1" smtClean="0">
                <a:solidFill>
                  <a:schemeClr val="tx1"/>
                </a:solidFill>
              </a:rPr>
              <a:t>s,t</a:t>
            </a:r>
            <a:r>
              <a:rPr lang="en-US" altLang="ja-JP" b="0" dirty="0" smtClean="0">
                <a:solidFill>
                  <a:schemeClr val="tx1"/>
                </a:solidFill>
              </a:rPr>
              <a:t>,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>
                <a:solidFill>
                  <a:srgbClr val="0000FF"/>
                </a:solidFill>
              </a:rPr>
              <a:t>] = Z</a:t>
            </a:r>
            <a:r>
              <a:rPr lang="en-US" altLang="ja-JP" b="0" dirty="0" smtClean="0">
                <a:solidFill>
                  <a:schemeClr val="tx1"/>
                </a:solidFill>
              </a:rPr>
              <a:t>, no </a:t>
            </a:r>
            <a:r>
              <a:rPr lang="en-US" altLang="ja-JP" dirty="0" smtClean="0">
                <a:solidFill>
                  <a:srgbClr val="0000FF"/>
                </a:solidFill>
              </a:rPr>
              <a:t>j &gt; 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b="0" dirty="0" smtClean="0">
                <a:solidFill>
                  <a:schemeClr val="tx1"/>
                </a:solidFill>
              </a:rPr>
              <a:t> </a:t>
            </a:r>
            <a:r>
              <a:rPr lang="en-US" altLang="ja-JP" b="0" dirty="0">
                <a:solidFill>
                  <a:schemeClr val="tx1"/>
                </a:solidFill>
              </a:rPr>
              <a:t>satisfies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>
                <a:solidFill>
                  <a:srgbClr val="0000FF"/>
                </a:solidFill>
              </a:rPr>
              <a:t>j</a:t>
            </a:r>
            <a:r>
              <a:rPr lang="en-US" altLang="ja-JP" dirty="0" smtClean="0">
                <a:solidFill>
                  <a:srgbClr val="0000FF"/>
                </a:solidFill>
              </a:rPr>
              <a:t>] ≠ Z</a:t>
            </a:r>
            <a:r>
              <a:rPr lang="en-US" altLang="ja-JP" b="0" dirty="0" smtClean="0">
                <a:solidFill>
                  <a:schemeClr val="tx1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  </a:t>
            </a:r>
            <a:r>
              <a:rPr lang="en-US" altLang="ja-JP" b="0" dirty="0" smtClean="0">
                <a:solidFill>
                  <a:schemeClr val="tx1"/>
                </a:solidFill>
              </a:rPr>
              <a:t>compute </a:t>
            </a:r>
            <a:r>
              <a:rPr lang="en-US" altLang="ja-JP" dirty="0" smtClean="0">
                <a:solidFill>
                  <a:srgbClr val="0000FF"/>
                </a:solidFill>
              </a:rPr>
              <a:t>copy(</a:t>
            </a:r>
            <a:r>
              <a:rPr lang="en-US" altLang="ja-JP" dirty="0" err="1" smtClean="0">
                <a:solidFill>
                  <a:srgbClr val="0000FF"/>
                </a:solidFill>
              </a:rPr>
              <a:t>S,i</a:t>
            </a:r>
            <a:r>
              <a:rPr lang="en-US" altLang="ja-JP" dirty="0" smtClean="0">
                <a:solidFill>
                  <a:srgbClr val="0000FF"/>
                </a:solidFill>
              </a:rPr>
              <a:t>)</a:t>
            </a:r>
          </a:p>
          <a:p>
            <a:pPr algn="l">
              <a:defRPr/>
            </a:pP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</a:t>
            </a: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b="0" dirty="0" smtClean="0">
                <a:solidFill>
                  <a:schemeClr val="tx1"/>
                </a:solidFill>
              </a:rPr>
              <a:t>each letter</a:t>
            </a:r>
            <a:r>
              <a:rPr lang="en-US" altLang="ja-JP" b="0" dirty="0" smtClean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a </a:t>
            </a:r>
            <a:r>
              <a:rPr lang="en-US" altLang="ja-JP" dirty="0">
                <a:solidFill>
                  <a:srgbClr val="0000FF"/>
                </a:solidFill>
              </a:rPr>
              <a:t>≥ S[copy(</a:t>
            </a:r>
            <a:r>
              <a:rPr lang="en-US" altLang="ja-JP" dirty="0" err="1">
                <a:solidFill>
                  <a:srgbClr val="0000FF"/>
                </a:solidFill>
              </a:rPr>
              <a:t>S,i</a:t>
            </a:r>
            <a:r>
              <a:rPr lang="en-US" altLang="ja-JP" dirty="0">
                <a:solidFill>
                  <a:srgbClr val="0000FF"/>
                </a:solidFill>
              </a:rPr>
              <a:t>)]</a:t>
            </a:r>
            <a:r>
              <a:rPr lang="en-US" altLang="ja-JP" b="0" dirty="0" smtClean="0">
                <a:solidFill>
                  <a:schemeClr val="tx1"/>
                </a:solidFill>
              </a:rPr>
              <a:t>, 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   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>
                <a:solidFill>
                  <a:srgbClr val="0000FF"/>
                </a:solidFill>
              </a:rPr>
              <a:t>] := </a:t>
            </a:r>
            <a:r>
              <a:rPr lang="en-US" altLang="ja-JP" dirty="0" smtClean="0">
                <a:solidFill>
                  <a:srgbClr val="0000FF"/>
                </a:solidFill>
              </a:rPr>
              <a:t>a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     </a:t>
            </a:r>
            <a:r>
              <a:rPr lang="en-US" altLang="ja-JP" dirty="0" smtClean="0">
                <a:solidFill>
                  <a:schemeClr val="tx1"/>
                </a:solidFill>
              </a:rPr>
              <a:t>call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EnumNecklace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 </a:t>
            </a:r>
            <a:r>
              <a:rPr lang="en-US" altLang="ja-JP" dirty="0" smtClean="0">
                <a:solidFill>
                  <a:schemeClr val="tx1"/>
                </a:solidFill>
              </a:rPr>
              <a:t>end </a:t>
            </a:r>
            <a:r>
              <a:rPr lang="en-US" altLang="ja-JP" dirty="0">
                <a:solidFill>
                  <a:schemeClr val="tx1"/>
                </a:solidFill>
              </a:rPr>
              <a:t>for</a:t>
            </a:r>
          </a:p>
          <a:p>
            <a:pPr algn="l">
              <a:defRPr/>
            </a:pP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</a:t>
            </a:r>
            <a:r>
              <a:rPr lang="en-US" altLang="ja-JP" dirty="0" smtClean="0">
                <a:solidFill>
                  <a:srgbClr val="0000FF"/>
                </a:solidFill>
              </a:rPr>
              <a:t>S[</a:t>
            </a:r>
            <a:r>
              <a:rPr lang="en-US" altLang="ja-JP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>
                <a:solidFill>
                  <a:srgbClr val="0000FF"/>
                </a:solidFill>
              </a:rPr>
              <a:t>] := </a:t>
            </a:r>
            <a:r>
              <a:rPr lang="en-US" altLang="ja-JP" dirty="0" smtClean="0">
                <a:solidFill>
                  <a:srgbClr val="0000FF"/>
                </a:solidFill>
              </a:rPr>
              <a:t>Z</a:t>
            </a:r>
          </a:p>
          <a:p>
            <a:pPr algn="l">
              <a:defRPr/>
            </a:pP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end for</a:t>
            </a:r>
          </a:p>
          <a:p>
            <a:pPr algn="l">
              <a:defRPr/>
            </a:pPr>
            <a:endParaRPr lang="ja-JP" altLang="en-US" dirty="0" smtClean="0"/>
          </a:p>
        </p:txBody>
      </p:sp>
      <p:sp>
        <p:nvSpPr>
          <p:cNvPr id="20" name="角丸四角形吹き出し 19"/>
          <p:cNvSpPr/>
          <p:nvPr/>
        </p:nvSpPr>
        <p:spPr bwMode="auto">
          <a:xfrm>
            <a:off x="6228184" y="4543320"/>
            <a:ext cx="1854206" cy="901904"/>
          </a:xfrm>
          <a:prstGeom prst="wedgeRoundRectCallout">
            <a:avLst>
              <a:gd name="adj1" fmla="val -123929"/>
              <a:gd name="adj2" fmla="val -57624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No check is necessary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08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9677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copy(S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i+1)      =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dirty="0" smtClean="0"/>
              <a:t> By changing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S[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]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a (</a:t>
            </a:r>
            <a:r>
              <a:rPr lang="en-US" altLang="ja-JP" sz="2400" b="1" kern="1200" dirty="0">
                <a:solidFill>
                  <a:srgbClr val="0000FF"/>
                </a:solidFill>
                <a:latin typeface="Times New Roman" pitchFamily="18" charset="0"/>
                <a:ea typeface="ＭＳ Ｐゴシック" charset="-128"/>
              </a:rPr>
              <a:t>≥</a:t>
            </a: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S[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copy(S,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]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endParaRPr lang="en-US" altLang="ja-JP" sz="2400" dirty="0">
              <a:sym typeface="Wingdings" panose="05000000000000000000" pitchFamily="2" charset="2"/>
            </a:endParaRPr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copy(S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i+1) </a:t>
            </a:r>
            <a:r>
              <a:rPr lang="en-US" altLang="ja-JP" sz="2400" dirty="0" smtClean="0"/>
              <a:t>changes to</a:t>
            </a:r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Maintaining Copy Position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11960" y="5286845"/>
            <a:ext cx="468052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C D A B C D A B C D A B Z </a:t>
            </a:r>
            <a:r>
              <a:rPr lang="en-US" altLang="ja-JP" dirty="0" err="1" smtClean="0">
                <a:solidFill>
                  <a:srgbClr val="0000FF"/>
                </a:solidFill>
              </a:rPr>
              <a:t>Z</a:t>
            </a:r>
            <a:r>
              <a:rPr lang="en-US" altLang="ja-JP" dirty="0" smtClean="0">
                <a:solidFill>
                  <a:srgbClr val="0000FF"/>
                </a:solidFill>
              </a:rPr>
              <a:t>    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8244408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4283968" y="5877272"/>
            <a:ext cx="528045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" name="直線コネクタ 11"/>
          <p:cNvCxnSpPr/>
          <p:nvPr/>
        </p:nvCxnSpPr>
        <p:spPr bwMode="auto">
          <a:xfrm>
            <a:off x="7740352" y="6309320"/>
            <a:ext cx="504056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3" name="角丸四角形 12"/>
          <p:cNvSpPr/>
          <p:nvPr/>
        </p:nvSpPr>
        <p:spPr bwMode="auto">
          <a:xfrm>
            <a:off x="4860032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4283968" y="6021288"/>
            <a:ext cx="1698696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7" name="角丸四角形 16"/>
          <p:cNvSpPr/>
          <p:nvPr/>
        </p:nvSpPr>
        <p:spPr bwMode="auto">
          <a:xfrm>
            <a:off x="5982664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4283968" y="6165304"/>
            <a:ext cx="2736304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9" name="角丸四角形 18"/>
          <p:cNvSpPr/>
          <p:nvPr/>
        </p:nvSpPr>
        <p:spPr bwMode="auto">
          <a:xfrm>
            <a:off x="7092280" y="5157192"/>
            <a:ext cx="288032" cy="720080"/>
          </a:xfrm>
          <a:prstGeom prst="roundRect">
            <a:avLst/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588224" y="6453336"/>
            <a:ext cx="1656184" cy="8384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3" name="直線コネクタ 22"/>
          <p:cNvCxnSpPr/>
          <p:nvPr/>
        </p:nvCxnSpPr>
        <p:spPr bwMode="auto">
          <a:xfrm>
            <a:off x="5436096" y="6597352"/>
            <a:ext cx="2808312" cy="0"/>
          </a:xfrm>
          <a:prstGeom prst="line">
            <a:avLst/>
          </a:prstGeom>
          <a:solidFill>
            <a:schemeClr val="bg1"/>
          </a:solidFill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" name="テキスト ボックス 1"/>
          <p:cNvSpPr txBox="1"/>
          <p:nvPr/>
        </p:nvSpPr>
        <p:spPr>
          <a:xfrm>
            <a:off x="3312791" y="836832"/>
            <a:ext cx="4283545" cy="11339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copy(S, </a:t>
            </a:r>
            <a:r>
              <a:rPr lang="en-US" altLang="ja-JP" dirty="0" err="1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r>
              <a:rPr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      </a:t>
            </a:r>
            <a:r>
              <a:rPr lang="en-US" altLang="ja-JP" dirty="0" smtClean="0"/>
              <a:t>if </a:t>
            </a: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S[copy(S, </a:t>
            </a:r>
            <a:r>
              <a:rPr lang="en-US" altLang="ja-JP" dirty="0" err="1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)] </a:t>
            </a:r>
            <a:r>
              <a:rPr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= Z</a:t>
            </a:r>
          </a:p>
          <a:p>
            <a:pPr algn="l">
              <a:lnSpc>
                <a:spcPct val="150000"/>
              </a:lnSpc>
            </a:pPr>
            <a:r>
              <a:rPr kumimoji="1"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0                    </a:t>
            </a:r>
            <a:r>
              <a:rPr lang="en-US" altLang="ja-JP" dirty="0" smtClean="0"/>
              <a:t>otherwise</a:t>
            </a:r>
            <a:endParaRPr kumimoji="1" lang="ja-JP" altLang="en-US" dirty="0"/>
          </a:p>
        </p:txBody>
      </p:sp>
      <p:sp>
        <p:nvSpPr>
          <p:cNvPr id="4" name="左中かっこ 3"/>
          <p:cNvSpPr/>
          <p:nvPr/>
        </p:nvSpPr>
        <p:spPr bwMode="auto">
          <a:xfrm>
            <a:off x="2958845" y="977486"/>
            <a:ext cx="288032" cy="1079203"/>
          </a:xfrm>
          <a:prstGeom prst="leftBrace">
            <a:avLst>
              <a:gd name="adj1" fmla="val 80019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11960" y="3015115"/>
            <a:ext cx="42322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copy(S, </a:t>
            </a:r>
            <a:r>
              <a:rPr lang="en-US" altLang="ja-JP" dirty="0" err="1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r>
              <a:rPr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      </a:t>
            </a:r>
            <a:r>
              <a:rPr lang="en-US" altLang="ja-JP" dirty="0" smtClean="0"/>
              <a:t>if </a:t>
            </a: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S[copy(S, </a:t>
            </a:r>
            <a:r>
              <a:rPr lang="en-US" altLang="ja-JP" dirty="0" err="1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altLang="ja-JP" dirty="0">
                <a:solidFill>
                  <a:srgbClr val="0000FF"/>
                </a:solidFill>
                <a:sym typeface="Wingdings" panose="05000000000000000000" pitchFamily="2" charset="2"/>
              </a:rPr>
              <a:t>)] </a:t>
            </a:r>
            <a:r>
              <a:rPr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= a</a:t>
            </a:r>
          </a:p>
          <a:p>
            <a:pPr algn="l">
              <a:lnSpc>
                <a:spcPct val="150000"/>
              </a:lnSpc>
            </a:pPr>
            <a:r>
              <a:rPr kumimoji="1" lang="en-US" altLang="ja-JP" dirty="0" smtClean="0">
                <a:solidFill>
                  <a:srgbClr val="0000FF"/>
                </a:solidFill>
                <a:sym typeface="Wingdings" panose="05000000000000000000" pitchFamily="2" charset="2"/>
              </a:rPr>
              <a:t>0                    </a:t>
            </a:r>
            <a:r>
              <a:rPr lang="en-US" altLang="ja-JP" dirty="0" smtClean="0"/>
              <a:t>otherwise</a:t>
            </a:r>
            <a:endParaRPr kumimoji="1" lang="ja-JP" altLang="en-US" dirty="0"/>
          </a:p>
        </p:txBody>
      </p:sp>
      <p:sp>
        <p:nvSpPr>
          <p:cNvPr id="22" name="左中かっこ 21"/>
          <p:cNvSpPr/>
          <p:nvPr/>
        </p:nvSpPr>
        <p:spPr bwMode="auto">
          <a:xfrm>
            <a:off x="3779912" y="3165859"/>
            <a:ext cx="288032" cy="1079203"/>
          </a:xfrm>
          <a:prstGeom prst="leftBrace">
            <a:avLst>
              <a:gd name="adj1" fmla="val 80019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9785" y="4932227"/>
            <a:ext cx="3238387" cy="9048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r>
              <a:rPr lang="en-US" altLang="ja-JP" b="0" kern="0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altLang="ja-JP" b="0" kern="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so </a:t>
            </a:r>
            <a:r>
              <a:rPr lang="en-US" altLang="ja-JP" b="0" kern="0" dirty="0">
                <a:solidFill>
                  <a:srgbClr val="000000"/>
                </a:solidFill>
                <a:latin typeface="Times New Roman"/>
                <a:ea typeface="ＭＳ Ｐゴシック"/>
              </a:rPr>
              <a:t>easy to be</a:t>
            </a:r>
          </a:p>
          <a:p>
            <a:pPr lvl="0" algn="l" eaLnBrk="0" hangingPunct="0">
              <a:spcBef>
                <a:spcPct val="20000"/>
              </a:spcBef>
            </a:pPr>
            <a:r>
              <a:rPr lang="en-US" altLang="ja-JP" b="0" kern="0" dirty="0">
                <a:solidFill>
                  <a:srgbClr val="000000"/>
                </a:solidFill>
                <a:latin typeface="Times New Roman"/>
                <a:ea typeface="ＭＳ Ｐゴシック"/>
              </a:rPr>
              <a:t> maintained in </a:t>
            </a:r>
            <a:r>
              <a:rPr lang="en-US" altLang="ja-JP" kern="0" dirty="0">
                <a:solidFill>
                  <a:srgbClr val="0000FF"/>
                </a:solidFill>
                <a:latin typeface="Times New Roman"/>
                <a:ea typeface="ＭＳ Ｐゴシック"/>
                <a:sym typeface="Wingdings" panose="05000000000000000000" pitchFamily="2" charset="2"/>
              </a:rPr>
              <a:t>O(1) </a:t>
            </a:r>
            <a:r>
              <a:rPr lang="en-US" altLang="ja-JP" b="0" kern="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time</a:t>
            </a:r>
            <a:endParaRPr lang="en-US" altLang="ja-JP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ＭＳ Ｐゴシック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6-2 Reverse Search for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Ordered Trees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628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7200900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Consider enumeration of trees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Tree has many classes</a:t>
            </a:r>
          </a:p>
          <a:p>
            <a:pPr algn="l"/>
            <a:r>
              <a:rPr lang="en-US" altLang="ja-JP" sz="2400" dirty="0" smtClean="0"/>
              <a:t>     among them, we first consider ordered trees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Ordered </a:t>
            </a:r>
            <a:r>
              <a:rPr lang="en-US" altLang="ja-JP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tree: </a:t>
            </a:r>
            <a:r>
              <a:rPr lang="en-US" altLang="ja-JP" sz="2400" dirty="0"/>
              <a:t> a rooted </a:t>
            </a:r>
            <a:r>
              <a:rPr lang="en-US" altLang="ja-JP" sz="2400" dirty="0" smtClean="0"/>
              <a:t>tree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s.t</a:t>
            </a:r>
            <a:r>
              <a:rPr lang="en-US" altLang="ja-JP" sz="2400" dirty="0" smtClean="0"/>
              <a:t>. a children ordering is specified for </a:t>
            </a:r>
            <a:r>
              <a:rPr lang="en-US" altLang="ja-JP" sz="2400" dirty="0"/>
              <a:t>each vertex</a:t>
            </a:r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/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               Ordered Tree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56005" name="Line 5"/>
          <p:cNvSpPr>
            <a:spLocks noChangeShapeType="1"/>
          </p:cNvSpPr>
          <p:nvPr/>
        </p:nvSpPr>
        <p:spPr bwMode="auto">
          <a:xfrm flipH="1">
            <a:off x="4285307" y="4724400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6" name="Line 6"/>
          <p:cNvSpPr>
            <a:spLocks noChangeShapeType="1"/>
          </p:cNvSpPr>
          <p:nvPr/>
        </p:nvSpPr>
        <p:spPr bwMode="auto">
          <a:xfrm flipV="1">
            <a:off x="1958032" y="4075113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2412057" y="4075113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8" name="Oval 8"/>
          <p:cNvSpPr>
            <a:spLocks noChangeArrowheads="1"/>
          </p:cNvSpPr>
          <p:nvPr/>
        </p:nvSpPr>
        <p:spPr bwMode="auto">
          <a:xfrm>
            <a:off x="2339032" y="450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 flipV="1">
            <a:off x="1546869" y="4622800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H="1" flipV="1">
            <a:off x="1980257" y="4622800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1" name="Oval 11"/>
          <p:cNvSpPr>
            <a:spLocks noChangeArrowheads="1"/>
          </p:cNvSpPr>
          <p:nvPr/>
        </p:nvSpPr>
        <p:spPr bwMode="auto">
          <a:xfrm>
            <a:off x="2051694" y="50847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2" name="Oval 12"/>
          <p:cNvSpPr>
            <a:spLocks noChangeArrowheads="1"/>
          </p:cNvSpPr>
          <p:nvPr/>
        </p:nvSpPr>
        <p:spPr bwMode="auto">
          <a:xfrm>
            <a:off x="1403994" y="50847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>
            <a:off x="2412057" y="4075113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H="1">
            <a:off x="2843857" y="4652963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5" name="Oval 15"/>
          <p:cNvSpPr>
            <a:spLocks noChangeArrowheads="1"/>
          </p:cNvSpPr>
          <p:nvPr/>
        </p:nvSpPr>
        <p:spPr bwMode="auto">
          <a:xfrm>
            <a:off x="2699394" y="50847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6" name="Oval 16"/>
          <p:cNvSpPr>
            <a:spLocks noChangeArrowheads="1"/>
          </p:cNvSpPr>
          <p:nvPr/>
        </p:nvSpPr>
        <p:spPr bwMode="auto">
          <a:xfrm>
            <a:off x="2267594" y="39322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7" name="Oval 17"/>
          <p:cNvSpPr>
            <a:spLocks noChangeArrowheads="1"/>
          </p:cNvSpPr>
          <p:nvPr/>
        </p:nvSpPr>
        <p:spPr bwMode="auto">
          <a:xfrm>
            <a:off x="1835794" y="450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2843857" y="45085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V="1">
            <a:off x="4407544" y="4148138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4861569" y="4148138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1" name="Oval 21"/>
          <p:cNvSpPr>
            <a:spLocks noChangeArrowheads="1"/>
          </p:cNvSpPr>
          <p:nvPr/>
        </p:nvSpPr>
        <p:spPr bwMode="auto">
          <a:xfrm>
            <a:off x="4788544" y="45799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5004444" y="4724400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 flipV="1">
            <a:off x="5436244" y="4724400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4" name="Oval 24"/>
          <p:cNvSpPr>
            <a:spLocks noChangeArrowheads="1"/>
          </p:cNvSpPr>
          <p:nvPr/>
        </p:nvSpPr>
        <p:spPr bwMode="auto">
          <a:xfrm>
            <a:off x="4861569" y="51562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5" name="Oval 25"/>
          <p:cNvSpPr>
            <a:spLocks noChangeArrowheads="1"/>
          </p:cNvSpPr>
          <p:nvPr/>
        </p:nvSpPr>
        <p:spPr bwMode="auto">
          <a:xfrm>
            <a:off x="4140844" y="51562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4861569" y="4148138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7" name="Oval 27"/>
          <p:cNvSpPr>
            <a:spLocks noChangeArrowheads="1"/>
          </p:cNvSpPr>
          <p:nvPr/>
        </p:nvSpPr>
        <p:spPr bwMode="auto">
          <a:xfrm>
            <a:off x="5509269" y="51562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8" name="Oval 28"/>
          <p:cNvSpPr>
            <a:spLocks noChangeArrowheads="1"/>
          </p:cNvSpPr>
          <p:nvPr/>
        </p:nvSpPr>
        <p:spPr bwMode="auto">
          <a:xfrm>
            <a:off x="4717107" y="40052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9" name="Oval 29"/>
          <p:cNvSpPr>
            <a:spLocks noChangeArrowheads="1"/>
          </p:cNvSpPr>
          <p:nvPr/>
        </p:nvSpPr>
        <p:spPr bwMode="auto">
          <a:xfrm>
            <a:off x="5293369" y="45799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0" name="Oval 30"/>
          <p:cNvSpPr>
            <a:spLocks noChangeArrowheads="1"/>
          </p:cNvSpPr>
          <p:nvPr/>
        </p:nvSpPr>
        <p:spPr bwMode="auto">
          <a:xfrm>
            <a:off x="4285307" y="45799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1" name="Line 31"/>
          <p:cNvSpPr>
            <a:spLocks noChangeShapeType="1"/>
          </p:cNvSpPr>
          <p:nvPr/>
        </p:nvSpPr>
        <p:spPr bwMode="auto">
          <a:xfrm flipH="1">
            <a:off x="6949132" y="4725988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2" name="Line 32"/>
          <p:cNvSpPr>
            <a:spLocks noChangeShapeType="1"/>
          </p:cNvSpPr>
          <p:nvPr/>
        </p:nvSpPr>
        <p:spPr bwMode="auto">
          <a:xfrm flipV="1">
            <a:off x="7071369" y="4149725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3" name="Line 33"/>
          <p:cNvSpPr>
            <a:spLocks noChangeShapeType="1"/>
          </p:cNvSpPr>
          <p:nvPr/>
        </p:nvSpPr>
        <p:spPr bwMode="auto">
          <a:xfrm flipH="1" flipV="1">
            <a:off x="7020569" y="4076700"/>
            <a:ext cx="504825" cy="730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4" name="Oval 34"/>
          <p:cNvSpPr>
            <a:spLocks noChangeArrowheads="1"/>
          </p:cNvSpPr>
          <p:nvPr/>
        </p:nvSpPr>
        <p:spPr bwMode="auto">
          <a:xfrm>
            <a:off x="6804669" y="39322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5" name="Line 35"/>
          <p:cNvSpPr>
            <a:spLocks noChangeShapeType="1"/>
          </p:cNvSpPr>
          <p:nvPr/>
        </p:nvSpPr>
        <p:spPr bwMode="auto">
          <a:xfrm flipH="1">
            <a:off x="7958782" y="3284538"/>
            <a:ext cx="285750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6" name="Line 36"/>
          <p:cNvSpPr>
            <a:spLocks noChangeShapeType="1"/>
          </p:cNvSpPr>
          <p:nvPr/>
        </p:nvSpPr>
        <p:spPr bwMode="auto">
          <a:xfrm>
            <a:off x="7452369" y="3571875"/>
            <a:ext cx="504825" cy="730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7" name="Oval 37"/>
          <p:cNvSpPr>
            <a:spLocks noChangeArrowheads="1"/>
          </p:cNvSpPr>
          <p:nvPr/>
        </p:nvSpPr>
        <p:spPr bwMode="auto">
          <a:xfrm>
            <a:off x="8173094" y="30686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8" name="Oval 38"/>
          <p:cNvSpPr>
            <a:spLocks noChangeArrowheads="1"/>
          </p:cNvSpPr>
          <p:nvPr/>
        </p:nvSpPr>
        <p:spPr bwMode="auto">
          <a:xfrm>
            <a:off x="6804669" y="515778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9" name="Line 39"/>
          <p:cNvSpPr>
            <a:spLocks noChangeShapeType="1"/>
          </p:cNvSpPr>
          <p:nvPr/>
        </p:nvSpPr>
        <p:spPr bwMode="auto">
          <a:xfrm flipV="1">
            <a:off x="7525394" y="3644900"/>
            <a:ext cx="431800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40" name="Oval 40"/>
          <p:cNvSpPr>
            <a:spLocks noChangeArrowheads="1"/>
          </p:cNvSpPr>
          <p:nvPr/>
        </p:nvSpPr>
        <p:spPr bwMode="auto">
          <a:xfrm>
            <a:off x="7307907" y="34290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1" name="Oval 41"/>
          <p:cNvSpPr>
            <a:spLocks noChangeArrowheads="1"/>
          </p:cNvSpPr>
          <p:nvPr/>
        </p:nvSpPr>
        <p:spPr bwMode="auto">
          <a:xfrm>
            <a:off x="7380932" y="40068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2" name="Oval 42"/>
          <p:cNvSpPr>
            <a:spLocks noChangeArrowheads="1"/>
          </p:cNvSpPr>
          <p:nvPr/>
        </p:nvSpPr>
        <p:spPr bwMode="auto">
          <a:xfrm>
            <a:off x="7812732" y="35004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3" name="Oval 43"/>
          <p:cNvSpPr>
            <a:spLocks noChangeArrowheads="1"/>
          </p:cNvSpPr>
          <p:nvPr/>
        </p:nvSpPr>
        <p:spPr bwMode="auto">
          <a:xfrm>
            <a:off x="6949132" y="458152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491557" y="4437063"/>
            <a:ext cx="2879725" cy="579437"/>
            <a:chOff x="1882" y="2024"/>
            <a:chExt cx="1814" cy="365"/>
          </a:xfrm>
        </p:grpSpPr>
        <p:sp>
          <p:nvSpPr>
            <p:cNvPr id="256045" name="Text Box 45"/>
            <p:cNvSpPr txBox="1">
              <a:spLocks noChangeArrowheads="1"/>
            </p:cNvSpPr>
            <p:nvPr/>
          </p:nvSpPr>
          <p:spPr bwMode="auto">
            <a:xfrm>
              <a:off x="1882" y="2024"/>
              <a:ext cx="2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ja-JP" altLang="en-US" sz="3200" b="1">
                  <a:solidFill>
                    <a:schemeClr val="tx1"/>
                  </a:solidFill>
                </a:rPr>
                <a:t>≠</a:t>
              </a:r>
            </a:p>
          </p:txBody>
        </p:sp>
        <p:sp>
          <p:nvSpPr>
            <p:cNvPr id="256046" name="Text Box 46"/>
            <p:cNvSpPr txBox="1">
              <a:spLocks noChangeArrowheads="1"/>
            </p:cNvSpPr>
            <p:nvPr/>
          </p:nvSpPr>
          <p:spPr bwMode="auto">
            <a:xfrm>
              <a:off x="3469" y="2024"/>
              <a:ext cx="2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ja-JP" altLang="en-US" sz="3200" b="1">
                  <a:solidFill>
                    <a:schemeClr val="tx1"/>
                  </a:solidFill>
                </a:rPr>
                <a:t>≠</a:t>
              </a:r>
            </a:p>
          </p:txBody>
        </p:sp>
      </p:grpSp>
      <p:sp>
        <p:nvSpPr>
          <p:cNvPr id="256047" name="Text Box 47"/>
          <p:cNvSpPr txBox="1">
            <a:spLocks noChangeArrowheads="1"/>
          </p:cNvSpPr>
          <p:nvPr/>
        </p:nvSpPr>
        <p:spPr bwMode="auto">
          <a:xfrm>
            <a:off x="755576" y="5733256"/>
            <a:ext cx="734481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They are </a:t>
            </a:r>
            <a:r>
              <a:rPr lang="en-US" altLang="ja-JP" sz="2400" dirty="0" smtClean="0">
                <a:solidFill>
                  <a:schemeClr val="tx1"/>
                </a:solidFill>
              </a:rPr>
              <a:t>isomorphic in the sense of tree (graph),</a:t>
            </a:r>
          </a:p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but the </a:t>
            </a:r>
            <a:r>
              <a:rPr lang="en-US" altLang="ja-JP" sz="2400" dirty="0" smtClean="0">
                <a:solidFill>
                  <a:schemeClr val="tx1"/>
                </a:solidFill>
              </a:rPr>
              <a:t>orders </a:t>
            </a:r>
            <a:r>
              <a:rPr lang="en-US" altLang="ja-JP" sz="2400" dirty="0">
                <a:solidFill>
                  <a:schemeClr val="tx1"/>
                </a:solidFill>
              </a:rPr>
              <a:t>of children, and the roots are different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580112" y="620688"/>
            <a:ext cx="3311163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Asano, Arimura et.al. ’03</a:t>
            </a:r>
          </a:p>
          <a:p>
            <a:pPr algn="ctr"/>
            <a:r>
              <a:rPr kumimoji="1" lang="en-US" altLang="ja-JP" dirty="0" smtClean="0"/>
              <a:t>Nakano ‘02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81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568952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Trees (graphs) are represented by combination of sets, thus we need to put indices to vertices (in the case of data structure, same)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It results ambiguity on the representation</a:t>
            </a:r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 </a:t>
            </a:r>
            <a:r>
              <a:rPr lang="en-US" altLang="ja-JP" sz="2400" dirty="0" smtClean="0"/>
              <a:t>there are many ways to put indices 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By putting the indices in a unique way, or representing by other </a:t>
            </a:r>
          </a:p>
          <a:p>
            <a:pPr algn="l"/>
            <a:r>
              <a:rPr lang="en-US" altLang="ja-JP" sz="2400" dirty="0" smtClean="0"/>
              <a:t>     objects, we can avoid the ambiguity</a:t>
            </a:r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Ambiguity on Representation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56005" name="Line 5"/>
          <p:cNvSpPr>
            <a:spLocks noChangeShapeType="1"/>
          </p:cNvSpPr>
          <p:nvPr/>
        </p:nvSpPr>
        <p:spPr bwMode="auto">
          <a:xfrm flipH="1">
            <a:off x="4739035" y="5734471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6" name="Line 6"/>
          <p:cNvSpPr>
            <a:spLocks noChangeShapeType="1"/>
          </p:cNvSpPr>
          <p:nvPr/>
        </p:nvSpPr>
        <p:spPr bwMode="auto">
          <a:xfrm flipV="1">
            <a:off x="2411760" y="5085184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2865785" y="5085184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8" name="Oval 8"/>
          <p:cNvSpPr>
            <a:spLocks noChangeArrowheads="1"/>
          </p:cNvSpPr>
          <p:nvPr/>
        </p:nvSpPr>
        <p:spPr bwMode="auto">
          <a:xfrm>
            <a:off x="2792760" y="55169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 flipV="1">
            <a:off x="2000597" y="5632871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H="1" flipV="1">
            <a:off x="2433985" y="5632871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1" name="Oval 11"/>
          <p:cNvSpPr>
            <a:spLocks noChangeArrowheads="1"/>
          </p:cNvSpPr>
          <p:nvPr/>
        </p:nvSpPr>
        <p:spPr bwMode="auto">
          <a:xfrm>
            <a:off x="2505422" y="60948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2" name="Oval 12"/>
          <p:cNvSpPr>
            <a:spLocks noChangeArrowheads="1"/>
          </p:cNvSpPr>
          <p:nvPr/>
        </p:nvSpPr>
        <p:spPr bwMode="auto">
          <a:xfrm>
            <a:off x="1857722" y="60948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>
            <a:off x="2865785" y="5085184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H="1">
            <a:off x="3297585" y="5663034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5" name="Oval 15"/>
          <p:cNvSpPr>
            <a:spLocks noChangeArrowheads="1"/>
          </p:cNvSpPr>
          <p:nvPr/>
        </p:nvSpPr>
        <p:spPr bwMode="auto">
          <a:xfrm>
            <a:off x="3153122" y="60948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6" name="Oval 16"/>
          <p:cNvSpPr>
            <a:spLocks noChangeArrowheads="1"/>
          </p:cNvSpPr>
          <p:nvPr/>
        </p:nvSpPr>
        <p:spPr bwMode="auto">
          <a:xfrm>
            <a:off x="2721322" y="49423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7" name="Oval 17"/>
          <p:cNvSpPr>
            <a:spLocks noChangeArrowheads="1"/>
          </p:cNvSpPr>
          <p:nvPr/>
        </p:nvSpPr>
        <p:spPr bwMode="auto">
          <a:xfrm>
            <a:off x="2289522" y="55169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3297585" y="55185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V="1">
            <a:off x="4861272" y="5158209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5315297" y="5158209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1" name="Oval 21"/>
          <p:cNvSpPr>
            <a:spLocks noChangeArrowheads="1"/>
          </p:cNvSpPr>
          <p:nvPr/>
        </p:nvSpPr>
        <p:spPr bwMode="auto">
          <a:xfrm>
            <a:off x="5242272" y="55900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5458172" y="5734471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 flipV="1">
            <a:off x="5889972" y="5734471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4" name="Oval 24"/>
          <p:cNvSpPr>
            <a:spLocks noChangeArrowheads="1"/>
          </p:cNvSpPr>
          <p:nvPr/>
        </p:nvSpPr>
        <p:spPr bwMode="auto">
          <a:xfrm>
            <a:off x="5315297" y="61662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5" name="Oval 25"/>
          <p:cNvSpPr>
            <a:spLocks noChangeArrowheads="1"/>
          </p:cNvSpPr>
          <p:nvPr/>
        </p:nvSpPr>
        <p:spPr bwMode="auto">
          <a:xfrm>
            <a:off x="4594572" y="61662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5315297" y="5158209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7" name="Oval 27"/>
          <p:cNvSpPr>
            <a:spLocks noChangeArrowheads="1"/>
          </p:cNvSpPr>
          <p:nvPr/>
        </p:nvSpPr>
        <p:spPr bwMode="auto">
          <a:xfrm>
            <a:off x="5962997" y="61662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8" name="Oval 28"/>
          <p:cNvSpPr>
            <a:spLocks noChangeArrowheads="1"/>
          </p:cNvSpPr>
          <p:nvPr/>
        </p:nvSpPr>
        <p:spPr bwMode="auto">
          <a:xfrm>
            <a:off x="5170835" y="50153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9" name="Oval 29"/>
          <p:cNvSpPr>
            <a:spLocks noChangeArrowheads="1"/>
          </p:cNvSpPr>
          <p:nvPr/>
        </p:nvSpPr>
        <p:spPr bwMode="auto">
          <a:xfrm>
            <a:off x="5747097" y="55900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0" name="Oval 30"/>
          <p:cNvSpPr>
            <a:spLocks noChangeArrowheads="1"/>
          </p:cNvSpPr>
          <p:nvPr/>
        </p:nvSpPr>
        <p:spPr bwMode="auto">
          <a:xfrm>
            <a:off x="4739035" y="55900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299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568952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Put indices to vertices by visiting order of depth-first search that visits the leftmost child first, and the remaining from left to right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 </a:t>
            </a:r>
            <a:r>
              <a:rPr lang="en-US" altLang="ja-JP" sz="2400" dirty="0" smtClean="0"/>
              <a:t>indices are put uniquely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 </a:t>
            </a:r>
            <a:r>
              <a:rPr lang="en-US" altLang="ja-JP" sz="2400" dirty="0" smtClean="0">
                <a:sym typeface="Wingdings" pitchFamily="2" charset="2"/>
              </a:rPr>
              <a:t>an </a:t>
            </a:r>
            <a:r>
              <a:rPr lang="en-US" altLang="ja-JP" sz="2400" dirty="0" smtClean="0"/>
              <a:t>ordered tree is isomorphic another if any its edge is</a:t>
            </a:r>
          </a:p>
          <a:p>
            <a:pPr algn="l"/>
            <a:r>
              <a:rPr lang="en-US" altLang="ja-JP" sz="2400" dirty="0" smtClean="0"/>
              <a:t>          included in the other (and #edges are equal)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Left-first DFS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755576" y="5991671"/>
            <a:ext cx="734481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Isomorphism can be checked by comparing edge sets</a:t>
            </a:r>
          </a:p>
        </p:txBody>
      </p:sp>
      <p:grpSp>
        <p:nvGrpSpPr>
          <p:cNvPr id="76" name="グループ化 75"/>
          <p:cNvGrpSpPr/>
          <p:nvPr/>
        </p:nvGrpSpPr>
        <p:grpSpPr>
          <a:xfrm>
            <a:off x="2555776" y="3933056"/>
            <a:ext cx="4392613" cy="1511299"/>
            <a:chOff x="2010122" y="5094709"/>
            <a:chExt cx="4392613" cy="1511299"/>
          </a:xfrm>
        </p:grpSpPr>
        <p:sp>
          <p:nvSpPr>
            <p:cNvPr id="77" name="Line 5"/>
            <p:cNvSpPr>
              <a:spLocks noChangeShapeType="1"/>
            </p:cNvSpPr>
            <p:nvPr/>
          </p:nvSpPr>
          <p:spPr bwMode="auto">
            <a:xfrm flipH="1">
              <a:off x="4891435" y="5886871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" name="Line 6"/>
            <p:cNvSpPr>
              <a:spLocks noChangeShapeType="1"/>
            </p:cNvSpPr>
            <p:nvPr/>
          </p:nvSpPr>
          <p:spPr bwMode="auto">
            <a:xfrm flipV="1">
              <a:off x="2564160" y="5237584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" name="Line 7"/>
            <p:cNvSpPr>
              <a:spLocks noChangeShapeType="1"/>
            </p:cNvSpPr>
            <p:nvPr/>
          </p:nvSpPr>
          <p:spPr bwMode="auto">
            <a:xfrm>
              <a:off x="3018185" y="5237584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Oval 8"/>
            <p:cNvSpPr>
              <a:spLocks noChangeArrowheads="1"/>
            </p:cNvSpPr>
            <p:nvPr/>
          </p:nvSpPr>
          <p:spPr bwMode="auto">
            <a:xfrm>
              <a:off x="2945160" y="566938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" name="Line 9"/>
            <p:cNvSpPr>
              <a:spLocks noChangeShapeType="1"/>
            </p:cNvSpPr>
            <p:nvPr/>
          </p:nvSpPr>
          <p:spPr bwMode="auto">
            <a:xfrm flipV="1">
              <a:off x="2152997" y="5785271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Line 10"/>
            <p:cNvSpPr>
              <a:spLocks noChangeShapeType="1"/>
            </p:cNvSpPr>
            <p:nvPr/>
          </p:nvSpPr>
          <p:spPr bwMode="auto">
            <a:xfrm flipH="1" flipV="1">
              <a:off x="2586385" y="5785271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Oval 11"/>
            <p:cNvSpPr>
              <a:spLocks noChangeArrowheads="1"/>
            </p:cNvSpPr>
            <p:nvPr/>
          </p:nvSpPr>
          <p:spPr bwMode="auto">
            <a:xfrm>
              <a:off x="2657822" y="62472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4" name="Oval 12"/>
            <p:cNvSpPr>
              <a:spLocks noChangeArrowheads="1"/>
            </p:cNvSpPr>
            <p:nvPr/>
          </p:nvSpPr>
          <p:spPr bwMode="auto">
            <a:xfrm>
              <a:off x="2010122" y="62472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" name="Line 13"/>
            <p:cNvSpPr>
              <a:spLocks noChangeShapeType="1"/>
            </p:cNvSpPr>
            <p:nvPr/>
          </p:nvSpPr>
          <p:spPr bwMode="auto">
            <a:xfrm>
              <a:off x="3018185" y="5237584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Line 14"/>
            <p:cNvSpPr>
              <a:spLocks noChangeShapeType="1"/>
            </p:cNvSpPr>
            <p:nvPr/>
          </p:nvSpPr>
          <p:spPr bwMode="auto">
            <a:xfrm flipH="1">
              <a:off x="3449985" y="5815434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Oval 15"/>
            <p:cNvSpPr>
              <a:spLocks noChangeArrowheads="1"/>
            </p:cNvSpPr>
            <p:nvPr/>
          </p:nvSpPr>
          <p:spPr bwMode="auto">
            <a:xfrm>
              <a:off x="3305522" y="62472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8" name="Oval 16"/>
            <p:cNvSpPr>
              <a:spLocks noChangeArrowheads="1"/>
            </p:cNvSpPr>
            <p:nvPr/>
          </p:nvSpPr>
          <p:spPr bwMode="auto">
            <a:xfrm>
              <a:off x="2873722" y="50947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9" name="Oval 17"/>
            <p:cNvSpPr>
              <a:spLocks noChangeArrowheads="1"/>
            </p:cNvSpPr>
            <p:nvPr/>
          </p:nvSpPr>
          <p:spPr bwMode="auto">
            <a:xfrm>
              <a:off x="2441922" y="566938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0" name="Oval 18"/>
            <p:cNvSpPr>
              <a:spLocks noChangeArrowheads="1"/>
            </p:cNvSpPr>
            <p:nvPr/>
          </p:nvSpPr>
          <p:spPr bwMode="auto">
            <a:xfrm>
              <a:off x="3449985" y="56709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flipV="1">
              <a:off x="5013672" y="5310609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>
              <a:off x="5467697" y="5310609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" name="Oval 21"/>
            <p:cNvSpPr>
              <a:spLocks noChangeArrowheads="1"/>
            </p:cNvSpPr>
            <p:nvPr/>
          </p:nvSpPr>
          <p:spPr bwMode="auto">
            <a:xfrm>
              <a:off x="5394672" y="57424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flipV="1">
              <a:off x="5610572" y="5886871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flipH="1" flipV="1">
              <a:off x="6042372" y="5886871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" name="Oval 24"/>
            <p:cNvSpPr>
              <a:spLocks noChangeArrowheads="1"/>
            </p:cNvSpPr>
            <p:nvPr/>
          </p:nvSpPr>
          <p:spPr bwMode="auto">
            <a:xfrm>
              <a:off x="5467697" y="63186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" name="Oval 25"/>
            <p:cNvSpPr>
              <a:spLocks noChangeArrowheads="1"/>
            </p:cNvSpPr>
            <p:nvPr/>
          </p:nvSpPr>
          <p:spPr bwMode="auto">
            <a:xfrm>
              <a:off x="4746972" y="63186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Line 26"/>
            <p:cNvSpPr>
              <a:spLocks noChangeShapeType="1"/>
            </p:cNvSpPr>
            <p:nvPr/>
          </p:nvSpPr>
          <p:spPr bwMode="auto">
            <a:xfrm>
              <a:off x="5467697" y="5310609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Oval 27"/>
            <p:cNvSpPr>
              <a:spLocks noChangeArrowheads="1"/>
            </p:cNvSpPr>
            <p:nvPr/>
          </p:nvSpPr>
          <p:spPr bwMode="auto">
            <a:xfrm>
              <a:off x="6115397" y="63186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Oval 28"/>
            <p:cNvSpPr>
              <a:spLocks noChangeArrowheads="1"/>
            </p:cNvSpPr>
            <p:nvPr/>
          </p:nvSpPr>
          <p:spPr bwMode="auto">
            <a:xfrm>
              <a:off x="5323235" y="51677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Oval 29"/>
            <p:cNvSpPr>
              <a:spLocks noChangeArrowheads="1"/>
            </p:cNvSpPr>
            <p:nvPr/>
          </p:nvSpPr>
          <p:spPr bwMode="auto">
            <a:xfrm>
              <a:off x="5899497" y="57424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" name="Oval 30"/>
            <p:cNvSpPr>
              <a:spLocks noChangeArrowheads="1"/>
            </p:cNvSpPr>
            <p:nvPr/>
          </p:nvSpPr>
          <p:spPr bwMode="auto">
            <a:xfrm>
              <a:off x="4891435" y="57424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2555776" y="3933056"/>
            <a:ext cx="4392613" cy="1511299"/>
            <a:chOff x="1908200" y="4005933"/>
            <a:chExt cx="4392613" cy="1511299"/>
          </a:xfrm>
        </p:grpSpPr>
        <p:sp>
          <p:nvSpPr>
            <p:cNvPr id="50" name="Line 5"/>
            <p:cNvSpPr>
              <a:spLocks noChangeShapeType="1"/>
            </p:cNvSpPr>
            <p:nvPr/>
          </p:nvSpPr>
          <p:spPr bwMode="auto">
            <a:xfrm flipH="1">
              <a:off x="4789513" y="4798095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V="1">
              <a:off x="2462238" y="4148808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2" name="Line 7"/>
            <p:cNvSpPr>
              <a:spLocks noChangeShapeType="1"/>
            </p:cNvSpPr>
            <p:nvPr/>
          </p:nvSpPr>
          <p:spPr bwMode="auto">
            <a:xfrm>
              <a:off x="2916263" y="4148808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3" name="Oval 8"/>
            <p:cNvSpPr>
              <a:spLocks noChangeArrowheads="1"/>
            </p:cNvSpPr>
            <p:nvPr/>
          </p:nvSpPr>
          <p:spPr bwMode="auto">
            <a:xfrm>
              <a:off x="2843238" y="458060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5</a:t>
              </a:r>
              <a:endParaRPr lang="ja-JP" altLang="en-US" dirty="0"/>
            </a:p>
          </p:txBody>
        </p:sp>
        <p:sp>
          <p:nvSpPr>
            <p:cNvPr id="54" name="Line 9"/>
            <p:cNvSpPr>
              <a:spLocks noChangeShapeType="1"/>
            </p:cNvSpPr>
            <p:nvPr/>
          </p:nvSpPr>
          <p:spPr bwMode="auto">
            <a:xfrm flipV="1">
              <a:off x="2051075" y="4696495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 flipH="1" flipV="1">
              <a:off x="2484463" y="4696495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6" name="Oval 11"/>
            <p:cNvSpPr>
              <a:spLocks noChangeArrowheads="1"/>
            </p:cNvSpPr>
            <p:nvPr/>
          </p:nvSpPr>
          <p:spPr bwMode="auto">
            <a:xfrm>
              <a:off x="2555900" y="51584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4</a:t>
              </a:r>
              <a:endParaRPr lang="ja-JP" altLang="en-US" dirty="0"/>
            </a:p>
          </p:txBody>
        </p:sp>
        <p:sp>
          <p:nvSpPr>
            <p:cNvPr id="57" name="Oval 12"/>
            <p:cNvSpPr>
              <a:spLocks noChangeArrowheads="1"/>
            </p:cNvSpPr>
            <p:nvPr/>
          </p:nvSpPr>
          <p:spPr bwMode="auto">
            <a:xfrm>
              <a:off x="1908200" y="51584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3</a:t>
              </a:r>
              <a:endParaRPr lang="ja-JP" altLang="en-US" dirty="0"/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>
              <a:off x="2916263" y="4148808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 flipH="1">
              <a:off x="3348063" y="4726658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0" name="Oval 15"/>
            <p:cNvSpPr>
              <a:spLocks noChangeArrowheads="1"/>
            </p:cNvSpPr>
            <p:nvPr/>
          </p:nvSpPr>
          <p:spPr bwMode="auto">
            <a:xfrm>
              <a:off x="3203600" y="51584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7</a:t>
              </a:r>
              <a:endParaRPr lang="ja-JP" altLang="en-US" dirty="0"/>
            </a:p>
          </p:txBody>
        </p:sp>
        <p:sp>
          <p:nvSpPr>
            <p:cNvPr id="61" name="Oval 16"/>
            <p:cNvSpPr>
              <a:spLocks noChangeArrowheads="1"/>
            </p:cNvSpPr>
            <p:nvPr/>
          </p:nvSpPr>
          <p:spPr bwMode="auto">
            <a:xfrm>
              <a:off x="2771800" y="40059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1</a:t>
              </a:r>
              <a:endParaRPr lang="ja-JP" altLang="en-US" dirty="0"/>
            </a:p>
          </p:txBody>
        </p:sp>
        <p:sp>
          <p:nvSpPr>
            <p:cNvPr id="62" name="Oval 17"/>
            <p:cNvSpPr>
              <a:spLocks noChangeArrowheads="1"/>
            </p:cNvSpPr>
            <p:nvPr/>
          </p:nvSpPr>
          <p:spPr bwMode="auto">
            <a:xfrm>
              <a:off x="2340000" y="458060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2</a:t>
              </a:r>
              <a:endParaRPr lang="ja-JP" altLang="en-US" dirty="0"/>
            </a:p>
          </p:txBody>
        </p:sp>
        <p:sp>
          <p:nvSpPr>
            <p:cNvPr id="63" name="Oval 18"/>
            <p:cNvSpPr>
              <a:spLocks noChangeArrowheads="1"/>
            </p:cNvSpPr>
            <p:nvPr/>
          </p:nvSpPr>
          <p:spPr bwMode="auto">
            <a:xfrm>
              <a:off x="3348063" y="45821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6</a:t>
              </a:r>
              <a:endParaRPr lang="ja-JP" altLang="en-US" dirty="0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 flipV="1">
              <a:off x="4911750" y="4221833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5" name="Line 20"/>
            <p:cNvSpPr>
              <a:spLocks noChangeShapeType="1"/>
            </p:cNvSpPr>
            <p:nvPr/>
          </p:nvSpPr>
          <p:spPr bwMode="auto">
            <a:xfrm>
              <a:off x="5365775" y="4221833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5292750" y="46536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4</a:t>
              </a:r>
              <a:endParaRPr lang="ja-JP" altLang="en-US" dirty="0"/>
            </a:p>
          </p:txBody>
        </p:sp>
        <p:sp>
          <p:nvSpPr>
            <p:cNvPr id="67" name="Line 22"/>
            <p:cNvSpPr>
              <a:spLocks noChangeShapeType="1"/>
            </p:cNvSpPr>
            <p:nvPr/>
          </p:nvSpPr>
          <p:spPr bwMode="auto">
            <a:xfrm flipV="1">
              <a:off x="5508650" y="4798095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 flipH="1" flipV="1">
              <a:off x="5940450" y="4798095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9" name="Oval 24"/>
            <p:cNvSpPr>
              <a:spLocks noChangeArrowheads="1"/>
            </p:cNvSpPr>
            <p:nvPr/>
          </p:nvSpPr>
          <p:spPr bwMode="auto">
            <a:xfrm>
              <a:off x="5365775" y="52298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6</a:t>
              </a:r>
              <a:endParaRPr lang="ja-JP" altLang="en-US" dirty="0"/>
            </a:p>
          </p:txBody>
        </p:sp>
        <p:sp>
          <p:nvSpPr>
            <p:cNvPr id="70" name="Oval 25"/>
            <p:cNvSpPr>
              <a:spLocks noChangeArrowheads="1"/>
            </p:cNvSpPr>
            <p:nvPr/>
          </p:nvSpPr>
          <p:spPr bwMode="auto">
            <a:xfrm>
              <a:off x="4645050" y="52298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3</a:t>
              </a:r>
              <a:endParaRPr lang="ja-JP" altLang="en-US" dirty="0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5365775" y="4221833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72" name="Oval 27"/>
            <p:cNvSpPr>
              <a:spLocks noChangeArrowheads="1"/>
            </p:cNvSpPr>
            <p:nvPr/>
          </p:nvSpPr>
          <p:spPr bwMode="auto">
            <a:xfrm>
              <a:off x="6013475" y="52298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7</a:t>
              </a:r>
              <a:endParaRPr lang="ja-JP" altLang="en-US" dirty="0"/>
            </a:p>
          </p:txBody>
        </p:sp>
        <p:sp>
          <p:nvSpPr>
            <p:cNvPr id="73" name="Oval 28"/>
            <p:cNvSpPr>
              <a:spLocks noChangeArrowheads="1"/>
            </p:cNvSpPr>
            <p:nvPr/>
          </p:nvSpPr>
          <p:spPr bwMode="auto">
            <a:xfrm>
              <a:off x="5221313" y="40789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1</a:t>
              </a:r>
              <a:endParaRPr lang="ja-JP" altLang="en-US" dirty="0"/>
            </a:p>
          </p:txBody>
        </p:sp>
        <p:sp>
          <p:nvSpPr>
            <p:cNvPr id="74" name="Oval 29"/>
            <p:cNvSpPr>
              <a:spLocks noChangeArrowheads="1"/>
            </p:cNvSpPr>
            <p:nvPr/>
          </p:nvSpPr>
          <p:spPr bwMode="auto">
            <a:xfrm>
              <a:off x="5797575" y="46536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5</a:t>
              </a:r>
              <a:endParaRPr lang="ja-JP" altLang="en-US" dirty="0"/>
            </a:p>
          </p:txBody>
        </p:sp>
        <p:sp>
          <p:nvSpPr>
            <p:cNvPr id="75" name="Oval 30"/>
            <p:cNvSpPr>
              <a:spLocks noChangeArrowheads="1"/>
            </p:cNvSpPr>
            <p:nvPr/>
          </p:nvSpPr>
          <p:spPr bwMode="auto">
            <a:xfrm>
              <a:off x="4789513" y="46536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2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18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568952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left-first DFS can be used to encode ordered trees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movement of the DFS is encoded by the sequence of the depth of the visiting vertices   (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depth sequence</a:t>
            </a:r>
            <a:r>
              <a:rPr lang="en-US" altLang="ja-JP" sz="2400" dirty="0" smtClean="0"/>
              <a:t>)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</a:t>
            </a:r>
            <a:r>
              <a:rPr lang="en-US" altLang="ja-JP" sz="2400" dirty="0" smtClean="0"/>
              <a:t>  the sequence of depths of the vertices ordered by the indices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Depth Sequence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56005" name="Line 5"/>
          <p:cNvSpPr>
            <a:spLocks noChangeShapeType="1"/>
          </p:cNvSpPr>
          <p:nvPr/>
        </p:nvSpPr>
        <p:spPr bwMode="auto">
          <a:xfrm flipH="1">
            <a:off x="5867946" y="4005262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06" name="Line 6"/>
          <p:cNvSpPr>
            <a:spLocks noChangeShapeType="1"/>
          </p:cNvSpPr>
          <p:nvPr/>
        </p:nvSpPr>
        <p:spPr bwMode="auto">
          <a:xfrm flipV="1">
            <a:off x="2317775" y="3429000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2771800" y="3429000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08" name="Oval 8"/>
          <p:cNvSpPr>
            <a:spLocks noChangeArrowheads="1"/>
          </p:cNvSpPr>
          <p:nvPr/>
        </p:nvSpPr>
        <p:spPr bwMode="auto">
          <a:xfrm>
            <a:off x="2698775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 flipV="1">
            <a:off x="1906612" y="3976687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H="1" flipV="1">
            <a:off x="2340000" y="3976687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1" name="Oval 11"/>
          <p:cNvSpPr>
            <a:spLocks noChangeArrowheads="1"/>
          </p:cNvSpPr>
          <p:nvPr/>
        </p:nvSpPr>
        <p:spPr bwMode="auto">
          <a:xfrm>
            <a:off x="2411437" y="44386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56012" name="Oval 12"/>
          <p:cNvSpPr>
            <a:spLocks noChangeArrowheads="1"/>
          </p:cNvSpPr>
          <p:nvPr/>
        </p:nvSpPr>
        <p:spPr bwMode="auto">
          <a:xfrm>
            <a:off x="1763737" y="44386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>
            <a:off x="2771800" y="3429000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H="1">
            <a:off x="3203600" y="4006850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5" name="Oval 15"/>
          <p:cNvSpPr>
            <a:spLocks noChangeArrowheads="1"/>
          </p:cNvSpPr>
          <p:nvPr/>
        </p:nvSpPr>
        <p:spPr bwMode="auto">
          <a:xfrm>
            <a:off x="3059137" y="44386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256016" name="Oval 16"/>
          <p:cNvSpPr>
            <a:spLocks noChangeArrowheads="1"/>
          </p:cNvSpPr>
          <p:nvPr/>
        </p:nvSpPr>
        <p:spPr bwMode="auto">
          <a:xfrm>
            <a:off x="2627337" y="328612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256017" name="Oval 17"/>
          <p:cNvSpPr>
            <a:spLocks noChangeArrowheads="1"/>
          </p:cNvSpPr>
          <p:nvPr/>
        </p:nvSpPr>
        <p:spPr bwMode="auto">
          <a:xfrm>
            <a:off x="2195537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3203600" y="38623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V="1">
            <a:off x="5990183" y="3429000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6444208" y="3429000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1" name="Oval 21"/>
          <p:cNvSpPr>
            <a:spLocks noChangeArrowheads="1"/>
          </p:cNvSpPr>
          <p:nvPr/>
        </p:nvSpPr>
        <p:spPr bwMode="auto">
          <a:xfrm>
            <a:off x="6371183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6587083" y="4005262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 flipV="1">
            <a:off x="7018883" y="4005262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4" name="Oval 24"/>
          <p:cNvSpPr>
            <a:spLocks noChangeArrowheads="1"/>
          </p:cNvSpPr>
          <p:nvPr/>
        </p:nvSpPr>
        <p:spPr bwMode="auto">
          <a:xfrm>
            <a:off x="6444208" y="443706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256025" name="Oval 25"/>
          <p:cNvSpPr>
            <a:spLocks noChangeArrowheads="1"/>
          </p:cNvSpPr>
          <p:nvPr/>
        </p:nvSpPr>
        <p:spPr bwMode="auto">
          <a:xfrm>
            <a:off x="5723483" y="443706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6444208" y="3429000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7" name="Oval 27"/>
          <p:cNvSpPr>
            <a:spLocks noChangeArrowheads="1"/>
          </p:cNvSpPr>
          <p:nvPr/>
        </p:nvSpPr>
        <p:spPr bwMode="auto">
          <a:xfrm>
            <a:off x="7091908" y="443706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256028" name="Oval 28"/>
          <p:cNvSpPr>
            <a:spLocks noChangeArrowheads="1"/>
          </p:cNvSpPr>
          <p:nvPr/>
        </p:nvSpPr>
        <p:spPr bwMode="auto">
          <a:xfrm>
            <a:off x="6299746" y="328612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256029" name="Oval 29"/>
          <p:cNvSpPr>
            <a:spLocks noChangeArrowheads="1"/>
          </p:cNvSpPr>
          <p:nvPr/>
        </p:nvSpPr>
        <p:spPr bwMode="auto">
          <a:xfrm>
            <a:off x="6876008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256030" name="Oval 30"/>
          <p:cNvSpPr>
            <a:spLocks noChangeArrowheads="1"/>
          </p:cNvSpPr>
          <p:nvPr/>
        </p:nvSpPr>
        <p:spPr bwMode="auto">
          <a:xfrm>
            <a:off x="5867946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683568" y="5805264"/>
            <a:ext cx="784887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Isomorphism can be checked by comparing the sequences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051720" y="4869160"/>
            <a:ext cx="1250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0122112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80112" y="4869160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012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1</a:t>
            </a:r>
            <a:r>
              <a:rPr kumimoji="1" lang="en-US" altLang="ja-JP" dirty="0" smtClean="0"/>
              <a:t>122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80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1" grpId="0"/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Parent-Child Relation for </a:t>
            </a:r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Ordered Trees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80728"/>
            <a:ext cx="8496300" cy="2441128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Based on the idea of these representations, we define the parent of each ordered tree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parent of an ordered tree is defined by the tree, obtained by removing the vertex having the largest index</a:t>
            </a:r>
          </a:p>
        </p:txBody>
      </p:sp>
      <p:grpSp>
        <p:nvGrpSpPr>
          <p:cNvPr id="89" name="グループ化 88"/>
          <p:cNvGrpSpPr/>
          <p:nvPr/>
        </p:nvGrpSpPr>
        <p:grpSpPr>
          <a:xfrm>
            <a:off x="2915816" y="3233613"/>
            <a:ext cx="2426296" cy="2350616"/>
            <a:chOff x="2915816" y="3233613"/>
            <a:chExt cx="2426296" cy="2350616"/>
          </a:xfrm>
        </p:grpSpPr>
        <p:sp>
          <p:nvSpPr>
            <p:cNvPr id="260106" name="Line 10"/>
            <p:cNvSpPr>
              <a:spLocks noChangeShapeType="1"/>
            </p:cNvSpPr>
            <p:nvPr/>
          </p:nvSpPr>
          <p:spPr bwMode="auto">
            <a:xfrm flipH="1" flipV="1">
              <a:off x="4468688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0" name="Text Box 14"/>
            <p:cNvSpPr txBox="1">
              <a:spLocks noChangeArrowheads="1"/>
            </p:cNvSpPr>
            <p:nvPr/>
          </p:nvSpPr>
          <p:spPr bwMode="auto">
            <a:xfrm>
              <a:off x="2915816" y="5157192"/>
              <a:ext cx="2426296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2200" dirty="0" smtClean="0">
                  <a:solidFill>
                    <a:schemeClr val="tx1"/>
                  </a:solidFill>
                </a:rPr>
                <a:t>0,1,2,3,3,2,1,2,3,</a:t>
              </a:r>
              <a:r>
                <a:rPr lang="ja-JP" altLang="en-US" sz="2200" b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ja-JP" altLang="en-US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0126" name="Line 30"/>
            <p:cNvSpPr>
              <a:spLocks noChangeShapeType="1"/>
            </p:cNvSpPr>
            <p:nvPr/>
          </p:nvSpPr>
          <p:spPr bwMode="auto">
            <a:xfrm flipV="1">
              <a:off x="38590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7" name="Line 31"/>
            <p:cNvSpPr>
              <a:spLocks noChangeShapeType="1"/>
            </p:cNvSpPr>
            <p:nvPr/>
          </p:nvSpPr>
          <p:spPr bwMode="auto">
            <a:xfrm>
              <a:off x="41638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8" name="Line 32"/>
            <p:cNvSpPr>
              <a:spLocks noChangeShapeType="1"/>
            </p:cNvSpPr>
            <p:nvPr/>
          </p:nvSpPr>
          <p:spPr bwMode="auto">
            <a:xfrm flipV="1">
              <a:off x="3630488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9" name="Line 33"/>
            <p:cNvSpPr>
              <a:spLocks noChangeShapeType="1"/>
            </p:cNvSpPr>
            <p:nvPr/>
          </p:nvSpPr>
          <p:spPr bwMode="auto">
            <a:xfrm flipH="1" flipV="1">
              <a:off x="38590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0" name="Oval 34"/>
            <p:cNvSpPr>
              <a:spLocks noChangeArrowheads="1"/>
            </p:cNvSpPr>
            <p:nvPr/>
          </p:nvSpPr>
          <p:spPr bwMode="auto">
            <a:xfrm>
              <a:off x="4087688" y="328917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1" name="Oval 35"/>
            <p:cNvSpPr>
              <a:spLocks noChangeArrowheads="1"/>
            </p:cNvSpPr>
            <p:nvPr/>
          </p:nvSpPr>
          <p:spPr bwMode="auto">
            <a:xfrm>
              <a:off x="37828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2" name="Line 36"/>
            <p:cNvSpPr>
              <a:spLocks noChangeShapeType="1"/>
            </p:cNvSpPr>
            <p:nvPr/>
          </p:nvSpPr>
          <p:spPr bwMode="auto">
            <a:xfrm flipH="1">
              <a:off x="43162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3" name="Oval 37"/>
            <p:cNvSpPr>
              <a:spLocks noChangeArrowheads="1"/>
            </p:cNvSpPr>
            <p:nvPr/>
          </p:nvSpPr>
          <p:spPr bwMode="auto">
            <a:xfrm>
              <a:off x="43924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4" name="Line 38"/>
            <p:cNvSpPr>
              <a:spLocks noChangeShapeType="1"/>
            </p:cNvSpPr>
            <p:nvPr/>
          </p:nvSpPr>
          <p:spPr bwMode="auto">
            <a:xfrm flipV="1">
              <a:off x="34018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5" name="Line 39"/>
            <p:cNvSpPr>
              <a:spLocks noChangeShapeType="1"/>
            </p:cNvSpPr>
            <p:nvPr/>
          </p:nvSpPr>
          <p:spPr bwMode="auto">
            <a:xfrm flipH="1" flipV="1">
              <a:off x="36304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6" name="Oval 40"/>
            <p:cNvSpPr>
              <a:spLocks noChangeArrowheads="1"/>
            </p:cNvSpPr>
            <p:nvPr/>
          </p:nvSpPr>
          <p:spPr bwMode="auto">
            <a:xfrm>
              <a:off x="37828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7" name="Oval 41"/>
            <p:cNvSpPr>
              <a:spLocks noChangeArrowheads="1"/>
            </p:cNvSpPr>
            <p:nvPr/>
          </p:nvSpPr>
          <p:spPr bwMode="auto">
            <a:xfrm>
              <a:off x="33256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8" name="Oval 42"/>
            <p:cNvSpPr>
              <a:spLocks noChangeArrowheads="1"/>
            </p:cNvSpPr>
            <p:nvPr/>
          </p:nvSpPr>
          <p:spPr bwMode="auto">
            <a:xfrm>
              <a:off x="35542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0" name="Text Box 44"/>
            <p:cNvSpPr txBox="1">
              <a:spLocks noChangeArrowheads="1"/>
            </p:cNvSpPr>
            <p:nvPr/>
          </p:nvSpPr>
          <p:spPr bwMode="auto">
            <a:xfrm>
              <a:off x="2960563" y="3233613"/>
              <a:ext cx="9445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 dirty="0">
                  <a:solidFill>
                    <a:schemeClr val="accent2"/>
                  </a:solidFill>
                </a:rPr>
                <a:t>parent</a:t>
              </a:r>
            </a:p>
          </p:txBody>
        </p:sp>
        <p:sp>
          <p:nvSpPr>
            <p:cNvPr id="260141" name="Line 45"/>
            <p:cNvSpPr>
              <a:spLocks noChangeShapeType="1"/>
            </p:cNvSpPr>
            <p:nvPr/>
          </p:nvSpPr>
          <p:spPr bwMode="auto">
            <a:xfrm flipH="1">
              <a:off x="4163888" y="44321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2" name="Oval 46"/>
            <p:cNvSpPr>
              <a:spLocks noChangeArrowheads="1"/>
            </p:cNvSpPr>
            <p:nvPr/>
          </p:nvSpPr>
          <p:spPr bwMode="auto">
            <a:xfrm>
              <a:off x="40876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6" name="Oval 50"/>
            <p:cNvSpPr>
              <a:spLocks noChangeArrowheads="1"/>
            </p:cNvSpPr>
            <p:nvPr/>
          </p:nvSpPr>
          <p:spPr bwMode="auto">
            <a:xfrm>
              <a:off x="42400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1" name="Oval 65"/>
            <p:cNvSpPr>
              <a:spLocks noChangeArrowheads="1"/>
            </p:cNvSpPr>
            <p:nvPr/>
          </p:nvSpPr>
          <p:spPr bwMode="auto">
            <a:xfrm>
              <a:off x="4621088" y="43559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2" name="Oval 66"/>
            <p:cNvSpPr>
              <a:spLocks noChangeArrowheads="1"/>
            </p:cNvSpPr>
            <p:nvPr/>
          </p:nvSpPr>
          <p:spPr bwMode="auto">
            <a:xfrm>
              <a:off x="39352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7592888" y="3289176"/>
            <a:ext cx="1219200" cy="1752600"/>
            <a:chOff x="7592888" y="3289176"/>
            <a:chExt cx="1219200" cy="1752600"/>
          </a:xfrm>
        </p:grpSpPr>
        <p:sp>
          <p:nvSpPr>
            <p:cNvPr id="260163" name="Line 67"/>
            <p:cNvSpPr>
              <a:spLocks noChangeShapeType="1"/>
            </p:cNvSpPr>
            <p:nvPr/>
          </p:nvSpPr>
          <p:spPr bwMode="auto">
            <a:xfrm flipH="1" flipV="1">
              <a:off x="78976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4" name="Line 68"/>
            <p:cNvSpPr>
              <a:spLocks noChangeShapeType="1"/>
            </p:cNvSpPr>
            <p:nvPr/>
          </p:nvSpPr>
          <p:spPr bwMode="auto">
            <a:xfrm flipH="1" flipV="1">
              <a:off x="81262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5" name="Oval 69"/>
            <p:cNvSpPr>
              <a:spLocks noChangeArrowheads="1"/>
            </p:cNvSpPr>
            <p:nvPr/>
          </p:nvSpPr>
          <p:spPr bwMode="auto">
            <a:xfrm>
              <a:off x="80500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6" name="Line 70"/>
            <p:cNvSpPr>
              <a:spLocks noChangeShapeType="1"/>
            </p:cNvSpPr>
            <p:nvPr/>
          </p:nvSpPr>
          <p:spPr bwMode="auto">
            <a:xfrm flipV="1">
              <a:off x="81262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7" name="Line 71"/>
            <p:cNvSpPr>
              <a:spLocks noChangeShapeType="1"/>
            </p:cNvSpPr>
            <p:nvPr/>
          </p:nvSpPr>
          <p:spPr bwMode="auto">
            <a:xfrm>
              <a:off x="84310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8" name="Line 72"/>
            <p:cNvSpPr>
              <a:spLocks noChangeShapeType="1"/>
            </p:cNvSpPr>
            <p:nvPr/>
          </p:nvSpPr>
          <p:spPr bwMode="auto">
            <a:xfrm flipV="1">
              <a:off x="7897688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9" name="Oval 73"/>
            <p:cNvSpPr>
              <a:spLocks noChangeArrowheads="1"/>
            </p:cNvSpPr>
            <p:nvPr/>
          </p:nvSpPr>
          <p:spPr bwMode="auto">
            <a:xfrm>
              <a:off x="8354888" y="328917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0" name="Oval 74"/>
            <p:cNvSpPr>
              <a:spLocks noChangeArrowheads="1"/>
            </p:cNvSpPr>
            <p:nvPr/>
          </p:nvSpPr>
          <p:spPr bwMode="auto">
            <a:xfrm>
              <a:off x="80500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1" name="Line 75"/>
            <p:cNvSpPr>
              <a:spLocks noChangeShapeType="1"/>
            </p:cNvSpPr>
            <p:nvPr/>
          </p:nvSpPr>
          <p:spPr bwMode="auto">
            <a:xfrm flipH="1">
              <a:off x="85834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2" name="Oval 76"/>
            <p:cNvSpPr>
              <a:spLocks noChangeArrowheads="1"/>
            </p:cNvSpPr>
            <p:nvPr/>
          </p:nvSpPr>
          <p:spPr bwMode="auto">
            <a:xfrm>
              <a:off x="86596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3" name="Line 77"/>
            <p:cNvSpPr>
              <a:spLocks noChangeShapeType="1"/>
            </p:cNvSpPr>
            <p:nvPr/>
          </p:nvSpPr>
          <p:spPr bwMode="auto">
            <a:xfrm flipV="1">
              <a:off x="76690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4" name="Oval 78"/>
            <p:cNvSpPr>
              <a:spLocks noChangeArrowheads="1"/>
            </p:cNvSpPr>
            <p:nvPr/>
          </p:nvSpPr>
          <p:spPr bwMode="auto">
            <a:xfrm>
              <a:off x="75928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5" name="Oval 79"/>
            <p:cNvSpPr>
              <a:spLocks noChangeArrowheads="1"/>
            </p:cNvSpPr>
            <p:nvPr/>
          </p:nvSpPr>
          <p:spPr bwMode="auto">
            <a:xfrm>
              <a:off x="78214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6" name="Oval 80"/>
            <p:cNvSpPr>
              <a:spLocks noChangeArrowheads="1"/>
            </p:cNvSpPr>
            <p:nvPr/>
          </p:nvSpPr>
          <p:spPr bwMode="auto">
            <a:xfrm>
              <a:off x="82024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7" name="Oval 81"/>
            <p:cNvSpPr>
              <a:spLocks noChangeArrowheads="1"/>
            </p:cNvSpPr>
            <p:nvPr/>
          </p:nvSpPr>
          <p:spPr bwMode="auto">
            <a:xfrm>
              <a:off x="8507288" y="43559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2" name="右矢印 81"/>
          <p:cNvSpPr/>
          <p:nvPr/>
        </p:nvSpPr>
        <p:spPr bwMode="auto">
          <a:xfrm>
            <a:off x="2699792" y="4221088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" name="右矢印 82"/>
          <p:cNvSpPr/>
          <p:nvPr/>
        </p:nvSpPr>
        <p:spPr bwMode="auto">
          <a:xfrm>
            <a:off x="5220072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右矢印 83"/>
          <p:cNvSpPr/>
          <p:nvPr/>
        </p:nvSpPr>
        <p:spPr bwMode="auto">
          <a:xfrm>
            <a:off x="7164288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Text Box 47"/>
          <p:cNvSpPr txBox="1">
            <a:spLocks noChangeArrowheads="1"/>
          </p:cNvSpPr>
          <p:nvPr/>
        </p:nvSpPr>
        <p:spPr bwMode="auto">
          <a:xfrm>
            <a:off x="755576" y="5766355"/>
            <a:ext cx="734481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size decreases by going to the parent </a:t>
            </a:r>
          </a:p>
          <a:p>
            <a:pPr algn="ctr"/>
            <a:r>
              <a:rPr lang="en-US" altLang="ja-JP" dirty="0" smtClean="0">
                <a:sym typeface="Wingdings" pitchFamily="2" charset="2"/>
              </a:rPr>
              <a:t>  </a:t>
            </a:r>
            <a:r>
              <a:rPr lang="en-US" altLang="ja-JP" dirty="0" smtClean="0"/>
              <a:t> acyclic   </a:t>
            </a:r>
            <a:r>
              <a:rPr lang="en-US" altLang="ja-JP" dirty="0" smtClean="0">
                <a:sym typeface="Wingdings" pitchFamily="2" charset="2"/>
              </a:rPr>
              <a:t>&amp; s</a:t>
            </a:r>
            <a:r>
              <a:rPr lang="en-US" altLang="ja-JP" dirty="0" smtClean="0"/>
              <a:t>pans all ordered trees  </a:t>
            </a:r>
          </a:p>
        </p:txBody>
      </p:sp>
      <p:grpSp>
        <p:nvGrpSpPr>
          <p:cNvPr id="88" name="グループ化 87"/>
          <p:cNvGrpSpPr/>
          <p:nvPr/>
        </p:nvGrpSpPr>
        <p:grpSpPr>
          <a:xfrm>
            <a:off x="288032" y="3212976"/>
            <a:ext cx="2627784" cy="2376264"/>
            <a:chOff x="288032" y="3212976"/>
            <a:chExt cx="2627784" cy="2376264"/>
          </a:xfrm>
        </p:grpSpPr>
        <p:sp>
          <p:nvSpPr>
            <p:cNvPr id="260107" name="Line 11"/>
            <p:cNvSpPr>
              <a:spLocks noChangeShapeType="1"/>
            </p:cNvSpPr>
            <p:nvPr/>
          </p:nvSpPr>
          <p:spPr bwMode="auto">
            <a:xfrm flipH="1" flipV="1">
              <a:off x="1893763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8" name="Line 12"/>
            <p:cNvSpPr>
              <a:spLocks noChangeShapeType="1"/>
            </p:cNvSpPr>
            <p:nvPr/>
          </p:nvSpPr>
          <p:spPr bwMode="auto">
            <a:xfrm flipH="1" flipV="1">
              <a:off x="1588963" y="3365376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9" name="Oval 13"/>
            <p:cNvSpPr>
              <a:spLocks noChangeArrowheads="1"/>
            </p:cNvSpPr>
            <p:nvPr/>
          </p:nvSpPr>
          <p:spPr bwMode="auto">
            <a:xfrm>
              <a:off x="20461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1" name="Line 15"/>
            <p:cNvSpPr>
              <a:spLocks noChangeShapeType="1"/>
            </p:cNvSpPr>
            <p:nvPr/>
          </p:nvSpPr>
          <p:spPr bwMode="auto">
            <a:xfrm flipV="1">
              <a:off x="1284163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2" name="Line 16"/>
            <p:cNvSpPr>
              <a:spLocks noChangeShapeType="1"/>
            </p:cNvSpPr>
            <p:nvPr/>
          </p:nvSpPr>
          <p:spPr bwMode="auto">
            <a:xfrm>
              <a:off x="1588963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3" name="Line 17"/>
            <p:cNvSpPr>
              <a:spLocks noChangeShapeType="1"/>
            </p:cNvSpPr>
            <p:nvPr/>
          </p:nvSpPr>
          <p:spPr bwMode="auto">
            <a:xfrm flipV="1">
              <a:off x="1055563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4" name="Line 18"/>
            <p:cNvSpPr>
              <a:spLocks noChangeShapeType="1"/>
            </p:cNvSpPr>
            <p:nvPr/>
          </p:nvSpPr>
          <p:spPr bwMode="auto">
            <a:xfrm flipH="1" flipV="1">
              <a:off x="1284163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5" name="Oval 19"/>
            <p:cNvSpPr>
              <a:spLocks noChangeArrowheads="1"/>
            </p:cNvSpPr>
            <p:nvPr/>
          </p:nvSpPr>
          <p:spPr bwMode="auto">
            <a:xfrm>
              <a:off x="13603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6" name="Oval 20"/>
            <p:cNvSpPr>
              <a:spLocks noChangeArrowheads="1"/>
            </p:cNvSpPr>
            <p:nvPr/>
          </p:nvSpPr>
          <p:spPr bwMode="auto">
            <a:xfrm>
              <a:off x="1512763" y="328917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7" name="Oval 21"/>
            <p:cNvSpPr>
              <a:spLocks noChangeArrowheads="1"/>
            </p:cNvSpPr>
            <p:nvPr/>
          </p:nvSpPr>
          <p:spPr bwMode="auto">
            <a:xfrm>
              <a:off x="1207963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8" name="Line 22"/>
            <p:cNvSpPr>
              <a:spLocks noChangeShapeType="1"/>
            </p:cNvSpPr>
            <p:nvPr/>
          </p:nvSpPr>
          <p:spPr bwMode="auto">
            <a:xfrm flipH="1">
              <a:off x="1741363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9" name="Oval 23"/>
            <p:cNvSpPr>
              <a:spLocks noChangeArrowheads="1"/>
            </p:cNvSpPr>
            <p:nvPr/>
          </p:nvSpPr>
          <p:spPr bwMode="auto">
            <a:xfrm>
              <a:off x="1817563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0" name="Line 24"/>
            <p:cNvSpPr>
              <a:spLocks noChangeShapeType="1"/>
            </p:cNvSpPr>
            <p:nvPr/>
          </p:nvSpPr>
          <p:spPr bwMode="auto">
            <a:xfrm flipV="1">
              <a:off x="826963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 flipH="1" flipV="1">
              <a:off x="1055563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2" name="Oval 26"/>
            <p:cNvSpPr>
              <a:spLocks noChangeArrowheads="1"/>
            </p:cNvSpPr>
            <p:nvPr/>
          </p:nvSpPr>
          <p:spPr bwMode="auto">
            <a:xfrm>
              <a:off x="1207963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750763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4" name="Oval 28"/>
            <p:cNvSpPr>
              <a:spLocks noChangeArrowheads="1"/>
            </p:cNvSpPr>
            <p:nvPr/>
          </p:nvSpPr>
          <p:spPr bwMode="auto">
            <a:xfrm>
              <a:off x="9793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5" name="Oval 29"/>
            <p:cNvSpPr>
              <a:spLocks noChangeArrowheads="1"/>
            </p:cNvSpPr>
            <p:nvPr/>
          </p:nvSpPr>
          <p:spPr bwMode="auto">
            <a:xfrm>
              <a:off x="2350963" y="38225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9" name="Text Box 43"/>
            <p:cNvSpPr txBox="1">
              <a:spLocks noChangeArrowheads="1"/>
            </p:cNvSpPr>
            <p:nvPr/>
          </p:nvSpPr>
          <p:spPr bwMode="auto">
            <a:xfrm>
              <a:off x="826963" y="3212976"/>
              <a:ext cx="369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1588963" y="44321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1512763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16651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" name="Text Box 14"/>
            <p:cNvSpPr txBox="1">
              <a:spLocks noChangeArrowheads="1"/>
            </p:cNvSpPr>
            <p:nvPr/>
          </p:nvSpPr>
          <p:spPr bwMode="auto">
            <a:xfrm>
              <a:off x="288032" y="5162203"/>
              <a:ext cx="2627784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2200" dirty="0" smtClean="0">
                  <a:solidFill>
                    <a:schemeClr val="tx1"/>
                  </a:solidFill>
                </a:rPr>
                <a:t>0,1,2,3,3,2,1,2,3,2,</a:t>
              </a:r>
              <a:r>
                <a:rPr lang="ja-JP" altLang="en-US" sz="2200" b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ja-JP" altLang="en-US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4760788" y="3216151"/>
            <a:ext cx="2907556" cy="2368078"/>
            <a:chOff x="4760788" y="3216151"/>
            <a:chExt cx="2907556" cy="2368078"/>
          </a:xfrm>
        </p:grpSpPr>
        <p:sp>
          <p:nvSpPr>
            <p:cNvPr id="260158" name="Text Box 62"/>
            <p:cNvSpPr txBox="1">
              <a:spLocks noChangeArrowheads="1"/>
            </p:cNvSpPr>
            <p:nvPr/>
          </p:nvSpPr>
          <p:spPr bwMode="auto">
            <a:xfrm>
              <a:off x="4760788" y="3216151"/>
              <a:ext cx="16383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 dirty="0">
                  <a:solidFill>
                    <a:schemeClr val="accent2"/>
                  </a:solidFill>
                </a:rPr>
                <a:t>grandparent</a:t>
              </a:r>
            </a:p>
          </p:txBody>
        </p:sp>
        <p:grpSp>
          <p:nvGrpSpPr>
            <p:cNvPr id="90" name="グループ化 89"/>
            <p:cNvGrpSpPr/>
            <p:nvPr/>
          </p:nvGrpSpPr>
          <p:grpSpPr>
            <a:xfrm>
              <a:off x="5436096" y="3289176"/>
              <a:ext cx="2232248" cy="2295053"/>
              <a:chOff x="5436096" y="3289176"/>
              <a:chExt cx="2232248" cy="2295053"/>
            </a:xfrm>
          </p:grpSpPr>
          <p:sp>
            <p:nvSpPr>
              <p:cNvPr id="260102" name="Line 6"/>
              <p:cNvSpPr>
                <a:spLocks noChangeShapeType="1"/>
              </p:cNvSpPr>
              <p:nvPr/>
            </p:nvSpPr>
            <p:spPr bwMode="auto">
              <a:xfrm flipH="1">
                <a:off x="6602288" y="4432176"/>
                <a:ext cx="1524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03" name="Line 7"/>
              <p:cNvSpPr>
                <a:spLocks noChangeShapeType="1"/>
              </p:cNvSpPr>
              <p:nvPr/>
            </p:nvSpPr>
            <p:spPr bwMode="auto">
              <a:xfrm flipH="1" flipV="1">
                <a:off x="6068888" y="4432176"/>
                <a:ext cx="2286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04" name="Line 8"/>
              <p:cNvSpPr>
                <a:spLocks noChangeShapeType="1"/>
              </p:cNvSpPr>
              <p:nvPr/>
            </p:nvSpPr>
            <p:spPr bwMode="auto">
              <a:xfrm flipH="1" flipV="1">
                <a:off x="6297488" y="3898776"/>
                <a:ext cx="1524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05" name="Oval 9"/>
              <p:cNvSpPr>
                <a:spLocks noChangeArrowheads="1"/>
              </p:cNvSpPr>
              <p:nvPr/>
            </p:nvSpPr>
            <p:spPr bwMode="auto">
              <a:xfrm>
                <a:off x="6221288" y="48893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47" name="Line 51"/>
              <p:cNvSpPr>
                <a:spLocks noChangeShapeType="1"/>
              </p:cNvSpPr>
              <p:nvPr/>
            </p:nvSpPr>
            <p:spPr bwMode="auto">
              <a:xfrm flipV="1">
                <a:off x="6297488" y="3365376"/>
                <a:ext cx="3048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48" name="Line 52"/>
              <p:cNvSpPr>
                <a:spLocks noChangeShapeType="1"/>
              </p:cNvSpPr>
              <p:nvPr/>
            </p:nvSpPr>
            <p:spPr bwMode="auto">
              <a:xfrm>
                <a:off x="6602288" y="3365376"/>
                <a:ext cx="3048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49" name="Line 53"/>
              <p:cNvSpPr>
                <a:spLocks noChangeShapeType="1"/>
              </p:cNvSpPr>
              <p:nvPr/>
            </p:nvSpPr>
            <p:spPr bwMode="auto">
              <a:xfrm flipV="1">
                <a:off x="6068888" y="3898776"/>
                <a:ext cx="2286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50" name="Oval 54"/>
              <p:cNvSpPr>
                <a:spLocks noChangeArrowheads="1"/>
              </p:cNvSpPr>
              <p:nvPr/>
            </p:nvSpPr>
            <p:spPr bwMode="auto">
              <a:xfrm>
                <a:off x="6526088" y="3289176"/>
                <a:ext cx="152400" cy="152400"/>
              </a:xfrm>
              <a:prstGeom prst="ellipse">
                <a:avLst/>
              </a:prstGeom>
              <a:solidFill>
                <a:srgbClr val="0000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1" name="Oval 55"/>
              <p:cNvSpPr>
                <a:spLocks noChangeArrowheads="1"/>
              </p:cNvSpPr>
              <p:nvPr/>
            </p:nvSpPr>
            <p:spPr bwMode="auto">
              <a:xfrm>
                <a:off x="6221288" y="38225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2" name="Line 56"/>
              <p:cNvSpPr>
                <a:spLocks noChangeShapeType="1"/>
              </p:cNvSpPr>
              <p:nvPr/>
            </p:nvSpPr>
            <p:spPr bwMode="auto">
              <a:xfrm flipH="1">
                <a:off x="6754688" y="3898776"/>
                <a:ext cx="1524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53" name="Oval 57"/>
              <p:cNvSpPr>
                <a:spLocks noChangeArrowheads="1"/>
              </p:cNvSpPr>
              <p:nvPr/>
            </p:nvSpPr>
            <p:spPr bwMode="auto">
              <a:xfrm>
                <a:off x="6830888" y="38225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4" name="Line 58"/>
              <p:cNvSpPr>
                <a:spLocks noChangeShapeType="1"/>
              </p:cNvSpPr>
              <p:nvPr/>
            </p:nvSpPr>
            <p:spPr bwMode="auto">
              <a:xfrm flipV="1">
                <a:off x="5840288" y="4432176"/>
                <a:ext cx="2286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55" name="Oval 59"/>
              <p:cNvSpPr>
                <a:spLocks noChangeArrowheads="1"/>
              </p:cNvSpPr>
              <p:nvPr/>
            </p:nvSpPr>
            <p:spPr bwMode="auto">
              <a:xfrm>
                <a:off x="6526088" y="4889376"/>
                <a:ext cx="152400" cy="152400"/>
              </a:xfrm>
              <a:prstGeom prst="ellipse">
                <a:avLst/>
              </a:prstGeom>
              <a:solidFill>
                <a:srgbClr val="FF00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6" name="Oval 60"/>
              <p:cNvSpPr>
                <a:spLocks noChangeArrowheads="1"/>
              </p:cNvSpPr>
              <p:nvPr/>
            </p:nvSpPr>
            <p:spPr bwMode="auto">
              <a:xfrm>
                <a:off x="5764088" y="48893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7" name="Oval 61"/>
              <p:cNvSpPr>
                <a:spLocks noChangeArrowheads="1"/>
              </p:cNvSpPr>
              <p:nvPr/>
            </p:nvSpPr>
            <p:spPr bwMode="auto">
              <a:xfrm>
                <a:off x="5992688" y="43559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9" name="Oval 63"/>
              <p:cNvSpPr>
                <a:spLocks noChangeArrowheads="1"/>
              </p:cNvSpPr>
              <p:nvPr/>
            </p:nvSpPr>
            <p:spPr bwMode="auto">
              <a:xfrm>
                <a:off x="6373688" y="43559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60" name="Oval 64"/>
              <p:cNvSpPr>
                <a:spLocks noChangeArrowheads="1"/>
              </p:cNvSpPr>
              <p:nvPr/>
            </p:nvSpPr>
            <p:spPr bwMode="auto">
              <a:xfrm>
                <a:off x="6678488" y="43559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7" name="Text Box 14"/>
              <p:cNvSpPr txBox="1">
                <a:spLocks noChangeArrowheads="1"/>
              </p:cNvSpPr>
              <p:nvPr/>
            </p:nvSpPr>
            <p:spPr bwMode="auto">
              <a:xfrm>
                <a:off x="5436096" y="5157192"/>
                <a:ext cx="2232248" cy="427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2200" dirty="0" smtClean="0">
                    <a:solidFill>
                      <a:schemeClr val="tx1"/>
                    </a:solidFill>
                  </a:rPr>
                  <a:t>0,1,2,3,3,2,1,2,</a:t>
                </a:r>
                <a:r>
                  <a:rPr lang="ja-JP" altLang="en-US" sz="2200" b="1" dirty="0" smtClean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endParaRPr lang="ja-JP" altLang="en-US" sz="2200" b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3424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74053" dir="1857825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Family Tree of Ordered Trees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125538"/>
            <a:ext cx="3311525" cy="20161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ja-JP" sz="24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Parent </a:t>
            </a:r>
            <a:r>
              <a:rPr lang="en-US" altLang="ja-JP" sz="2400"/>
              <a:t>is removal of</a:t>
            </a:r>
          </a:p>
          <a:p>
            <a:pPr algn="l">
              <a:lnSpc>
                <a:spcPct val="80000"/>
              </a:lnSpc>
            </a:pPr>
            <a:r>
              <a:rPr lang="en-US" altLang="ja-JP" sz="2400"/>
              <a:t> the rightmost leaf</a:t>
            </a:r>
          </a:p>
          <a:p>
            <a:pPr algn="l">
              <a:lnSpc>
                <a:spcPct val="80000"/>
              </a:lnSpc>
            </a:pPr>
            <a:endParaRPr lang="en-US" altLang="ja-JP" sz="2400"/>
          </a:p>
          <a:p>
            <a:pPr algn="l">
              <a:lnSpc>
                <a:spcPct val="80000"/>
              </a:lnSpc>
            </a:pPr>
            <a:r>
              <a:rPr lang="en-US" altLang="ja-JP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>
                <a:sym typeface="Wingdings" pitchFamily="2" charset="2"/>
              </a:rPr>
              <a:t>child is an attachment of a rightmost leaf</a:t>
            </a:r>
            <a:endParaRPr lang="ja-JP" altLang="en-US" sz="2400"/>
          </a:p>
        </p:txBody>
      </p:sp>
      <p:sp>
        <p:nvSpPr>
          <p:cNvPr id="257028" name="Oval 4"/>
          <p:cNvSpPr>
            <a:spLocks noChangeArrowheads="1"/>
          </p:cNvSpPr>
          <p:nvPr/>
        </p:nvSpPr>
        <p:spPr bwMode="auto">
          <a:xfrm>
            <a:off x="3635375" y="1196975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24300" y="1371600"/>
            <a:ext cx="825500" cy="533400"/>
            <a:chOff x="2472" y="864"/>
            <a:chExt cx="520" cy="336"/>
          </a:xfrm>
        </p:grpSpPr>
        <p:sp>
          <p:nvSpPr>
            <p:cNvPr id="257030" name="Line 6"/>
            <p:cNvSpPr>
              <a:spLocks noChangeShapeType="1"/>
            </p:cNvSpPr>
            <p:nvPr/>
          </p:nvSpPr>
          <p:spPr bwMode="auto">
            <a:xfrm flipV="1">
              <a:off x="2656" y="91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1" name="Oval 7"/>
            <p:cNvSpPr>
              <a:spLocks noChangeArrowheads="1"/>
            </p:cNvSpPr>
            <p:nvPr/>
          </p:nvSpPr>
          <p:spPr bwMode="auto">
            <a:xfrm>
              <a:off x="2896" y="86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32" name="Line 8"/>
            <p:cNvSpPr>
              <a:spLocks noChangeShapeType="1"/>
            </p:cNvSpPr>
            <p:nvPr/>
          </p:nvSpPr>
          <p:spPr bwMode="auto">
            <a:xfrm>
              <a:off x="2472" y="890"/>
              <a:ext cx="181" cy="9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3" name="Oval 9"/>
            <p:cNvSpPr>
              <a:spLocks noChangeArrowheads="1"/>
            </p:cNvSpPr>
            <p:nvPr/>
          </p:nvSpPr>
          <p:spPr bwMode="auto">
            <a:xfrm>
              <a:off x="2608" y="1104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24300" y="1557338"/>
            <a:ext cx="2193925" cy="1800225"/>
            <a:chOff x="2472" y="981"/>
            <a:chExt cx="1382" cy="1134"/>
          </a:xfrm>
        </p:grpSpPr>
        <p:sp>
          <p:nvSpPr>
            <p:cNvPr id="257035" name="Line 11"/>
            <p:cNvSpPr>
              <a:spLocks noChangeShapeType="1"/>
            </p:cNvSpPr>
            <p:nvPr/>
          </p:nvSpPr>
          <p:spPr bwMode="auto">
            <a:xfrm>
              <a:off x="2971" y="1117"/>
              <a:ext cx="635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6" name="Line 12"/>
            <p:cNvSpPr>
              <a:spLocks noChangeShapeType="1"/>
            </p:cNvSpPr>
            <p:nvPr/>
          </p:nvSpPr>
          <p:spPr bwMode="auto">
            <a:xfrm>
              <a:off x="2744" y="1253"/>
              <a:ext cx="136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7" name="Line 13"/>
            <p:cNvSpPr>
              <a:spLocks noChangeShapeType="1"/>
            </p:cNvSpPr>
            <p:nvPr/>
          </p:nvSpPr>
          <p:spPr bwMode="auto">
            <a:xfrm flipV="1">
              <a:off x="2616" y="15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8" name="Line 14"/>
            <p:cNvSpPr>
              <a:spLocks noChangeShapeType="1"/>
            </p:cNvSpPr>
            <p:nvPr/>
          </p:nvSpPr>
          <p:spPr bwMode="auto">
            <a:xfrm flipV="1">
              <a:off x="2520" y="182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9" name="Oval 15"/>
            <p:cNvSpPr>
              <a:spLocks noChangeArrowheads="1"/>
            </p:cNvSpPr>
            <p:nvPr/>
          </p:nvSpPr>
          <p:spPr bwMode="auto">
            <a:xfrm>
              <a:off x="2568" y="17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0" name="Oval 16"/>
            <p:cNvSpPr>
              <a:spLocks noChangeArrowheads="1"/>
            </p:cNvSpPr>
            <p:nvPr/>
          </p:nvSpPr>
          <p:spPr bwMode="auto">
            <a:xfrm>
              <a:off x="2472" y="201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1" name="Oval 17"/>
            <p:cNvSpPr>
              <a:spLocks noChangeArrowheads="1"/>
            </p:cNvSpPr>
            <p:nvPr/>
          </p:nvSpPr>
          <p:spPr bwMode="auto">
            <a:xfrm>
              <a:off x="2856" y="15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2" name="Line 18"/>
            <p:cNvSpPr>
              <a:spLocks noChangeShapeType="1"/>
            </p:cNvSpPr>
            <p:nvPr/>
          </p:nvSpPr>
          <p:spPr bwMode="auto">
            <a:xfrm flipV="1">
              <a:off x="3518" y="102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43" name="Line 19"/>
            <p:cNvSpPr>
              <a:spLocks noChangeShapeType="1"/>
            </p:cNvSpPr>
            <p:nvPr/>
          </p:nvSpPr>
          <p:spPr bwMode="auto">
            <a:xfrm flipH="1">
              <a:off x="3710" y="102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44" name="Oval 20"/>
            <p:cNvSpPr>
              <a:spLocks noChangeArrowheads="1"/>
            </p:cNvSpPr>
            <p:nvPr/>
          </p:nvSpPr>
          <p:spPr bwMode="auto">
            <a:xfrm>
              <a:off x="3470" y="122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5" name="Oval 21"/>
            <p:cNvSpPr>
              <a:spLocks noChangeArrowheads="1"/>
            </p:cNvSpPr>
            <p:nvPr/>
          </p:nvSpPr>
          <p:spPr bwMode="auto">
            <a:xfrm>
              <a:off x="3662" y="122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6" name="Oval 22"/>
            <p:cNvSpPr>
              <a:spLocks noChangeArrowheads="1"/>
            </p:cNvSpPr>
            <p:nvPr/>
          </p:nvSpPr>
          <p:spPr bwMode="auto">
            <a:xfrm>
              <a:off x="3758" y="98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043113" y="2852738"/>
            <a:ext cx="3948112" cy="1871662"/>
            <a:chOff x="1287" y="1797"/>
            <a:chExt cx="2487" cy="1179"/>
          </a:xfrm>
        </p:grpSpPr>
        <p:sp>
          <p:nvSpPr>
            <p:cNvPr id="257048" name="Line 24"/>
            <p:cNvSpPr>
              <a:spLocks noChangeShapeType="1"/>
            </p:cNvSpPr>
            <p:nvPr/>
          </p:nvSpPr>
          <p:spPr bwMode="auto">
            <a:xfrm>
              <a:off x="2730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49" name="Line 25"/>
            <p:cNvSpPr>
              <a:spLocks noChangeShapeType="1"/>
            </p:cNvSpPr>
            <p:nvPr/>
          </p:nvSpPr>
          <p:spPr bwMode="auto">
            <a:xfrm flipH="1">
              <a:off x="3624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0" name="Line 26"/>
            <p:cNvSpPr>
              <a:spLocks noChangeShapeType="1"/>
            </p:cNvSpPr>
            <p:nvPr/>
          </p:nvSpPr>
          <p:spPr bwMode="auto">
            <a:xfrm>
              <a:off x="2730" y="2016"/>
              <a:ext cx="241" cy="37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1" name="Line 27"/>
            <p:cNvSpPr>
              <a:spLocks noChangeShapeType="1"/>
            </p:cNvSpPr>
            <p:nvPr/>
          </p:nvSpPr>
          <p:spPr bwMode="auto">
            <a:xfrm flipV="1">
              <a:off x="1533" y="216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2" name="Line 28"/>
            <p:cNvSpPr>
              <a:spLocks noChangeShapeType="1"/>
            </p:cNvSpPr>
            <p:nvPr/>
          </p:nvSpPr>
          <p:spPr bwMode="auto">
            <a:xfrm flipH="1">
              <a:off x="1341" y="264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3" name="Line 29"/>
            <p:cNvSpPr>
              <a:spLocks noChangeShapeType="1"/>
            </p:cNvSpPr>
            <p:nvPr/>
          </p:nvSpPr>
          <p:spPr bwMode="auto">
            <a:xfrm flipV="1">
              <a:off x="1437" y="240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4" name="Oval 30"/>
            <p:cNvSpPr>
              <a:spLocks noChangeArrowheads="1"/>
            </p:cNvSpPr>
            <p:nvPr/>
          </p:nvSpPr>
          <p:spPr bwMode="auto">
            <a:xfrm>
              <a:off x="1485" y="235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5" name="Oval 31"/>
            <p:cNvSpPr>
              <a:spLocks noChangeArrowheads="1"/>
            </p:cNvSpPr>
            <p:nvPr/>
          </p:nvSpPr>
          <p:spPr bwMode="auto">
            <a:xfrm>
              <a:off x="1287" y="28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6" name="Oval 32"/>
            <p:cNvSpPr>
              <a:spLocks noChangeArrowheads="1"/>
            </p:cNvSpPr>
            <p:nvPr/>
          </p:nvSpPr>
          <p:spPr bwMode="auto">
            <a:xfrm>
              <a:off x="1773" y="211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7" name="Line 33"/>
            <p:cNvSpPr>
              <a:spLocks noChangeShapeType="1"/>
            </p:cNvSpPr>
            <p:nvPr/>
          </p:nvSpPr>
          <p:spPr bwMode="auto">
            <a:xfrm flipH="1">
              <a:off x="1927" y="1888"/>
              <a:ext cx="454" cy="24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8" name="Oval 34"/>
            <p:cNvSpPr>
              <a:spLocks noChangeArrowheads="1"/>
            </p:cNvSpPr>
            <p:nvPr/>
          </p:nvSpPr>
          <p:spPr bwMode="auto">
            <a:xfrm>
              <a:off x="1389" y="259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9" name="Line 35"/>
            <p:cNvSpPr>
              <a:spLocks noChangeShapeType="1"/>
            </p:cNvSpPr>
            <p:nvPr/>
          </p:nvSpPr>
          <p:spPr bwMode="auto">
            <a:xfrm flipV="1">
              <a:off x="3432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0" name="Line 36"/>
            <p:cNvSpPr>
              <a:spLocks noChangeShapeType="1"/>
            </p:cNvSpPr>
            <p:nvPr/>
          </p:nvSpPr>
          <p:spPr bwMode="auto">
            <a:xfrm flipV="1">
              <a:off x="3336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1" name="Oval 37"/>
            <p:cNvSpPr>
              <a:spLocks noChangeArrowheads="1"/>
            </p:cNvSpPr>
            <p:nvPr/>
          </p:nvSpPr>
          <p:spPr bwMode="auto">
            <a:xfrm>
              <a:off x="3384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2" name="Oval 38"/>
            <p:cNvSpPr>
              <a:spLocks noChangeArrowheads="1"/>
            </p:cNvSpPr>
            <p:nvPr/>
          </p:nvSpPr>
          <p:spPr bwMode="auto">
            <a:xfrm>
              <a:off x="3678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3" name="Oval 39"/>
            <p:cNvSpPr>
              <a:spLocks noChangeArrowheads="1"/>
            </p:cNvSpPr>
            <p:nvPr/>
          </p:nvSpPr>
          <p:spPr bwMode="auto">
            <a:xfrm>
              <a:off x="3288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4" name="Line 40"/>
            <p:cNvSpPr>
              <a:spLocks noChangeShapeType="1"/>
            </p:cNvSpPr>
            <p:nvPr/>
          </p:nvSpPr>
          <p:spPr bwMode="auto">
            <a:xfrm flipV="1">
              <a:off x="2730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5" name="Line 41"/>
            <p:cNvSpPr>
              <a:spLocks noChangeShapeType="1"/>
            </p:cNvSpPr>
            <p:nvPr/>
          </p:nvSpPr>
          <p:spPr bwMode="auto">
            <a:xfrm flipV="1">
              <a:off x="2634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6" name="Oval 42"/>
            <p:cNvSpPr>
              <a:spLocks noChangeArrowheads="1"/>
            </p:cNvSpPr>
            <p:nvPr/>
          </p:nvSpPr>
          <p:spPr bwMode="auto">
            <a:xfrm>
              <a:off x="2682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7" name="Oval 43"/>
            <p:cNvSpPr>
              <a:spLocks noChangeArrowheads="1"/>
            </p:cNvSpPr>
            <p:nvPr/>
          </p:nvSpPr>
          <p:spPr bwMode="auto">
            <a:xfrm>
              <a:off x="2970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8" name="Oval 44"/>
            <p:cNvSpPr>
              <a:spLocks noChangeArrowheads="1"/>
            </p:cNvSpPr>
            <p:nvPr/>
          </p:nvSpPr>
          <p:spPr bwMode="auto">
            <a:xfrm>
              <a:off x="2586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9" name="Oval 45"/>
            <p:cNvSpPr>
              <a:spLocks noChangeArrowheads="1"/>
            </p:cNvSpPr>
            <p:nvPr/>
          </p:nvSpPr>
          <p:spPr bwMode="auto">
            <a:xfrm>
              <a:off x="2778" y="288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70" name="Oval 46"/>
            <p:cNvSpPr>
              <a:spLocks noChangeArrowheads="1"/>
            </p:cNvSpPr>
            <p:nvPr/>
          </p:nvSpPr>
          <p:spPr bwMode="auto">
            <a:xfrm>
              <a:off x="3576" y="264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71" name="Line 47"/>
            <p:cNvSpPr>
              <a:spLocks noChangeShapeType="1"/>
            </p:cNvSpPr>
            <p:nvPr/>
          </p:nvSpPr>
          <p:spPr bwMode="auto">
            <a:xfrm>
              <a:off x="2880" y="1797"/>
              <a:ext cx="771" cy="59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987925" y="4508500"/>
            <a:ext cx="1600200" cy="2233613"/>
            <a:chOff x="3142" y="2840"/>
            <a:chExt cx="1008" cy="1407"/>
          </a:xfrm>
        </p:grpSpPr>
        <p:sp>
          <p:nvSpPr>
            <p:cNvPr id="257073" name="Line 49"/>
            <p:cNvSpPr>
              <a:spLocks noChangeShapeType="1"/>
            </p:cNvSpPr>
            <p:nvPr/>
          </p:nvSpPr>
          <p:spPr bwMode="auto">
            <a:xfrm>
              <a:off x="3651" y="2840"/>
              <a:ext cx="280" cy="79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4" name="Line 50"/>
            <p:cNvSpPr>
              <a:spLocks noChangeShapeType="1"/>
            </p:cNvSpPr>
            <p:nvPr/>
          </p:nvSpPr>
          <p:spPr bwMode="auto">
            <a:xfrm flipV="1">
              <a:off x="3286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5" name="Line 51"/>
            <p:cNvSpPr>
              <a:spLocks noChangeShapeType="1"/>
            </p:cNvSpPr>
            <p:nvPr/>
          </p:nvSpPr>
          <p:spPr bwMode="auto">
            <a:xfrm flipH="1">
              <a:off x="347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6" name="Line 52"/>
            <p:cNvSpPr>
              <a:spLocks noChangeShapeType="1"/>
            </p:cNvSpPr>
            <p:nvPr/>
          </p:nvSpPr>
          <p:spPr bwMode="auto">
            <a:xfrm flipV="1">
              <a:off x="3190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7" name="Oval 53"/>
            <p:cNvSpPr>
              <a:spLocks noChangeArrowheads="1"/>
            </p:cNvSpPr>
            <p:nvPr/>
          </p:nvSpPr>
          <p:spPr bwMode="auto">
            <a:xfrm>
              <a:off x="3238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78" name="Line 54"/>
            <p:cNvSpPr>
              <a:spLocks noChangeShapeType="1"/>
            </p:cNvSpPr>
            <p:nvPr/>
          </p:nvSpPr>
          <p:spPr bwMode="auto">
            <a:xfrm flipH="1">
              <a:off x="3430" y="395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9" name="Oval 55"/>
            <p:cNvSpPr>
              <a:spLocks noChangeArrowheads="1"/>
            </p:cNvSpPr>
            <p:nvPr/>
          </p:nvSpPr>
          <p:spPr bwMode="auto">
            <a:xfrm>
              <a:off x="343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0" name="Oval 56"/>
            <p:cNvSpPr>
              <a:spLocks noChangeArrowheads="1"/>
            </p:cNvSpPr>
            <p:nvPr/>
          </p:nvSpPr>
          <p:spPr bwMode="auto">
            <a:xfrm>
              <a:off x="3142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1" name="Oval 57"/>
            <p:cNvSpPr>
              <a:spLocks noChangeArrowheads="1"/>
            </p:cNvSpPr>
            <p:nvPr/>
          </p:nvSpPr>
          <p:spPr bwMode="auto">
            <a:xfrm>
              <a:off x="3382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2" name="Oval 58"/>
            <p:cNvSpPr>
              <a:spLocks noChangeArrowheads="1"/>
            </p:cNvSpPr>
            <p:nvPr/>
          </p:nvSpPr>
          <p:spPr bwMode="auto">
            <a:xfrm>
              <a:off x="3526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3" name="Line 59"/>
            <p:cNvSpPr>
              <a:spLocks noChangeShapeType="1"/>
            </p:cNvSpPr>
            <p:nvPr/>
          </p:nvSpPr>
          <p:spPr bwMode="auto">
            <a:xfrm flipV="1">
              <a:off x="3718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84" name="Line 60"/>
            <p:cNvSpPr>
              <a:spLocks noChangeShapeType="1"/>
            </p:cNvSpPr>
            <p:nvPr/>
          </p:nvSpPr>
          <p:spPr bwMode="auto">
            <a:xfrm flipH="1">
              <a:off x="3910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85" name="Line 61"/>
            <p:cNvSpPr>
              <a:spLocks noChangeShapeType="1"/>
            </p:cNvSpPr>
            <p:nvPr/>
          </p:nvSpPr>
          <p:spPr bwMode="auto">
            <a:xfrm flipV="1">
              <a:off x="3622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86" name="Oval 62"/>
            <p:cNvSpPr>
              <a:spLocks noChangeArrowheads="1"/>
            </p:cNvSpPr>
            <p:nvPr/>
          </p:nvSpPr>
          <p:spPr bwMode="auto">
            <a:xfrm>
              <a:off x="367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7" name="Oval 63"/>
            <p:cNvSpPr>
              <a:spLocks noChangeArrowheads="1"/>
            </p:cNvSpPr>
            <p:nvPr/>
          </p:nvSpPr>
          <p:spPr bwMode="auto">
            <a:xfrm>
              <a:off x="3862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8" name="Oval 64"/>
            <p:cNvSpPr>
              <a:spLocks noChangeArrowheads="1"/>
            </p:cNvSpPr>
            <p:nvPr/>
          </p:nvSpPr>
          <p:spPr bwMode="auto">
            <a:xfrm>
              <a:off x="3574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9" name="Line 65"/>
            <p:cNvSpPr>
              <a:spLocks noChangeShapeType="1"/>
            </p:cNvSpPr>
            <p:nvPr/>
          </p:nvSpPr>
          <p:spPr bwMode="auto">
            <a:xfrm flipH="1" flipV="1">
              <a:off x="4006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0" name="Oval 66"/>
            <p:cNvSpPr>
              <a:spLocks noChangeArrowheads="1"/>
            </p:cNvSpPr>
            <p:nvPr/>
          </p:nvSpPr>
          <p:spPr bwMode="auto">
            <a:xfrm>
              <a:off x="4054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91" name="Oval 67"/>
            <p:cNvSpPr>
              <a:spLocks noChangeArrowheads="1"/>
            </p:cNvSpPr>
            <p:nvPr/>
          </p:nvSpPr>
          <p:spPr bwMode="auto">
            <a:xfrm>
              <a:off x="3958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92" name="Line 68"/>
            <p:cNvSpPr>
              <a:spLocks noChangeShapeType="1"/>
            </p:cNvSpPr>
            <p:nvPr/>
          </p:nvSpPr>
          <p:spPr bwMode="auto">
            <a:xfrm>
              <a:off x="3379" y="3022"/>
              <a:ext cx="45" cy="65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179388" y="4221163"/>
            <a:ext cx="2282825" cy="2520950"/>
            <a:chOff x="113" y="2659"/>
            <a:chExt cx="1438" cy="1588"/>
          </a:xfrm>
        </p:grpSpPr>
        <p:sp>
          <p:nvSpPr>
            <p:cNvPr id="257094" name="Line 70"/>
            <p:cNvSpPr>
              <a:spLocks noChangeShapeType="1"/>
            </p:cNvSpPr>
            <p:nvPr/>
          </p:nvSpPr>
          <p:spPr bwMode="auto">
            <a:xfrm>
              <a:off x="302" y="391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5" name="Line 71"/>
            <p:cNvSpPr>
              <a:spLocks noChangeShapeType="1"/>
            </p:cNvSpPr>
            <p:nvPr/>
          </p:nvSpPr>
          <p:spPr bwMode="auto">
            <a:xfrm flipV="1">
              <a:off x="545" y="270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6" name="Line 72"/>
            <p:cNvSpPr>
              <a:spLocks noChangeShapeType="1"/>
            </p:cNvSpPr>
            <p:nvPr/>
          </p:nvSpPr>
          <p:spPr bwMode="auto">
            <a:xfrm flipH="1">
              <a:off x="353" y="31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7" name="Line 73"/>
            <p:cNvSpPr>
              <a:spLocks noChangeShapeType="1"/>
            </p:cNvSpPr>
            <p:nvPr/>
          </p:nvSpPr>
          <p:spPr bwMode="auto">
            <a:xfrm flipV="1">
              <a:off x="449" y="294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8" name="Oval 74"/>
            <p:cNvSpPr>
              <a:spLocks noChangeArrowheads="1"/>
            </p:cNvSpPr>
            <p:nvPr/>
          </p:nvSpPr>
          <p:spPr bwMode="auto">
            <a:xfrm>
              <a:off x="497" y="289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99" name="Oval 75"/>
            <p:cNvSpPr>
              <a:spLocks noChangeArrowheads="1"/>
            </p:cNvSpPr>
            <p:nvPr/>
          </p:nvSpPr>
          <p:spPr bwMode="auto">
            <a:xfrm>
              <a:off x="785" y="265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0" name="Oval 76"/>
            <p:cNvSpPr>
              <a:spLocks noChangeArrowheads="1"/>
            </p:cNvSpPr>
            <p:nvPr/>
          </p:nvSpPr>
          <p:spPr bwMode="auto">
            <a:xfrm>
              <a:off x="401" y="313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1" name="Line 77"/>
            <p:cNvSpPr>
              <a:spLocks noChangeShapeType="1"/>
            </p:cNvSpPr>
            <p:nvPr/>
          </p:nvSpPr>
          <p:spPr bwMode="auto">
            <a:xfrm flipH="1">
              <a:off x="161" y="3427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2" name="Oval 78"/>
            <p:cNvSpPr>
              <a:spLocks noChangeArrowheads="1"/>
            </p:cNvSpPr>
            <p:nvPr/>
          </p:nvSpPr>
          <p:spPr bwMode="auto">
            <a:xfrm>
              <a:off x="305" y="33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3" name="Oval 79"/>
            <p:cNvSpPr>
              <a:spLocks noChangeArrowheads="1"/>
            </p:cNvSpPr>
            <p:nvPr/>
          </p:nvSpPr>
          <p:spPr bwMode="auto">
            <a:xfrm>
              <a:off x="113" y="347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4" name="Line 80"/>
            <p:cNvSpPr>
              <a:spLocks noChangeShapeType="1"/>
            </p:cNvSpPr>
            <p:nvPr/>
          </p:nvSpPr>
          <p:spPr bwMode="auto">
            <a:xfrm flipH="1">
              <a:off x="793" y="2750"/>
              <a:ext cx="454" cy="18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5" name="Line 81"/>
            <p:cNvSpPr>
              <a:spLocks noChangeShapeType="1"/>
            </p:cNvSpPr>
            <p:nvPr/>
          </p:nvSpPr>
          <p:spPr bwMode="auto">
            <a:xfrm flipV="1">
              <a:off x="398" y="34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6" name="Line 82"/>
            <p:cNvSpPr>
              <a:spLocks noChangeShapeType="1"/>
            </p:cNvSpPr>
            <p:nvPr/>
          </p:nvSpPr>
          <p:spPr bwMode="auto">
            <a:xfrm flipH="1">
              <a:off x="211" y="3914"/>
              <a:ext cx="9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7" name="Line 83"/>
            <p:cNvSpPr>
              <a:spLocks noChangeShapeType="1"/>
            </p:cNvSpPr>
            <p:nvPr/>
          </p:nvSpPr>
          <p:spPr bwMode="auto">
            <a:xfrm flipV="1">
              <a:off x="302" y="367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8" name="Oval 84"/>
            <p:cNvSpPr>
              <a:spLocks noChangeArrowheads="1"/>
            </p:cNvSpPr>
            <p:nvPr/>
          </p:nvSpPr>
          <p:spPr bwMode="auto">
            <a:xfrm>
              <a:off x="350" y="36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9" name="Oval 85"/>
            <p:cNvSpPr>
              <a:spLocks noChangeArrowheads="1"/>
            </p:cNvSpPr>
            <p:nvPr/>
          </p:nvSpPr>
          <p:spPr bwMode="auto">
            <a:xfrm>
              <a:off x="638" y="33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0" name="Oval 86"/>
            <p:cNvSpPr>
              <a:spLocks noChangeArrowheads="1"/>
            </p:cNvSpPr>
            <p:nvPr/>
          </p:nvSpPr>
          <p:spPr bwMode="auto">
            <a:xfrm>
              <a:off x="254" y="386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1" name="Oval 87"/>
            <p:cNvSpPr>
              <a:spLocks noChangeArrowheads="1"/>
            </p:cNvSpPr>
            <p:nvPr/>
          </p:nvSpPr>
          <p:spPr bwMode="auto">
            <a:xfrm>
              <a:off x="158" y="410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2" name="Oval 88"/>
            <p:cNvSpPr>
              <a:spLocks noChangeArrowheads="1"/>
            </p:cNvSpPr>
            <p:nvPr/>
          </p:nvSpPr>
          <p:spPr bwMode="auto">
            <a:xfrm>
              <a:off x="350" y="410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3" name="Line 89"/>
            <p:cNvSpPr>
              <a:spLocks noChangeShapeType="1"/>
            </p:cNvSpPr>
            <p:nvPr/>
          </p:nvSpPr>
          <p:spPr bwMode="auto">
            <a:xfrm>
              <a:off x="83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4" name="Line 90"/>
            <p:cNvSpPr>
              <a:spLocks noChangeShapeType="1"/>
            </p:cNvSpPr>
            <p:nvPr/>
          </p:nvSpPr>
          <p:spPr bwMode="auto">
            <a:xfrm flipV="1">
              <a:off x="838" y="3503"/>
              <a:ext cx="25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5" name="Line 91"/>
            <p:cNvSpPr>
              <a:spLocks noChangeShapeType="1"/>
            </p:cNvSpPr>
            <p:nvPr/>
          </p:nvSpPr>
          <p:spPr bwMode="auto">
            <a:xfrm flipH="1">
              <a:off x="646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6" name="Line 92"/>
            <p:cNvSpPr>
              <a:spLocks noChangeShapeType="1"/>
            </p:cNvSpPr>
            <p:nvPr/>
          </p:nvSpPr>
          <p:spPr bwMode="auto">
            <a:xfrm flipV="1">
              <a:off x="742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7" name="Oval 93"/>
            <p:cNvSpPr>
              <a:spLocks noChangeArrowheads="1"/>
            </p:cNvSpPr>
            <p:nvPr/>
          </p:nvSpPr>
          <p:spPr bwMode="auto">
            <a:xfrm>
              <a:off x="790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8" name="Oval 94"/>
            <p:cNvSpPr>
              <a:spLocks noChangeArrowheads="1"/>
            </p:cNvSpPr>
            <p:nvPr/>
          </p:nvSpPr>
          <p:spPr bwMode="auto">
            <a:xfrm>
              <a:off x="1078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9" name="Oval 95"/>
            <p:cNvSpPr>
              <a:spLocks noChangeArrowheads="1"/>
            </p:cNvSpPr>
            <p:nvPr/>
          </p:nvSpPr>
          <p:spPr bwMode="auto">
            <a:xfrm>
              <a:off x="694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0" name="Oval 96"/>
            <p:cNvSpPr>
              <a:spLocks noChangeArrowheads="1"/>
            </p:cNvSpPr>
            <p:nvPr/>
          </p:nvSpPr>
          <p:spPr bwMode="auto">
            <a:xfrm>
              <a:off x="598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1" name="Oval 97"/>
            <p:cNvSpPr>
              <a:spLocks noChangeArrowheads="1"/>
            </p:cNvSpPr>
            <p:nvPr/>
          </p:nvSpPr>
          <p:spPr bwMode="auto">
            <a:xfrm>
              <a:off x="886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2" name="Line 98"/>
            <p:cNvSpPr>
              <a:spLocks noChangeShapeType="1"/>
            </p:cNvSpPr>
            <p:nvPr/>
          </p:nvSpPr>
          <p:spPr bwMode="auto">
            <a:xfrm flipH="1">
              <a:off x="1455" y="347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3" name="Line 99"/>
            <p:cNvSpPr>
              <a:spLocks noChangeShapeType="1"/>
            </p:cNvSpPr>
            <p:nvPr/>
          </p:nvSpPr>
          <p:spPr bwMode="auto">
            <a:xfrm flipV="1">
              <a:off x="1215" y="347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4" name="Line 100"/>
            <p:cNvSpPr>
              <a:spLocks noChangeShapeType="1"/>
            </p:cNvSpPr>
            <p:nvPr/>
          </p:nvSpPr>
          <p:spPr bwMode="auto">
            <a:xfrm flipH="1">
              <a:off x="1023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5" name="Line 101"/>
            <p:cNvSpPr>
              <a:spLocks noChangeShapeType="1"/>
            </p:cNvSpPr>
            <p:nvPr/>
          </p:nvSpPr>
          <p:spPr bwMode="auto">
            <a:xfrm flipV="1">
              <a:off x="1119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6" name="Oval 102"/>
            <p:cNvSpPr>
              <a:spLocks noChangeArrowheads="1"/>
            </p:cNvSpPr>
            <p:nvPr/>
          </p:nvSpPr>
          <p:spPr bwMode="auto">
            <a:xfrm>
              <a:off x="1167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7" name="Oval 103"/>
            <p:cNvSpPr>
              <a:spLocks noChangeArrowheads="1"/>
            </p:cNvSpPr>
            <p:nvPr/>
          </p:nvSpPr>
          <p:spPr bwMode="auto">
            <a:xfrm>
              <a:off x="1455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8" name="Oval 104"/>
            <p:cNvSpPr>
              <a:spLocks noChangeArrowheads="1"/>
            </p:cNvSpPr>
            <p:nvPr/>
          </p:nvSpPr>
          <p:spPr bwMode="auto">
            <a:xfrm>
              <a:off x="1071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9" name="Oval 105"/>
            <p:cNvSpPr>
              <a:spLocks noChangeArrowheads="1"/>
            </p:cNvSpPr>
            <p:nvPr/>
          </p:nvSpPr>
          <p:spPr bwMode="auto">
            <a:xfrm>
              <a:off x="975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0" name="Oval 106"/>
            <p:cNvSpPr>
              <a:spLocks noChangeArrowheads="1"/>
            </p:cNvSpPr>
            <p:nvPr/>
          </p:nvSpPr>
          <p:spPr bwMode="auto">
            <a:xfrm>
              <a:off x="1407" y="367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1" name="Line 107"/>
            <p:cNvSpPr>
              <a:spLocks noChangeShapeType="1"/>
            </p:cNvSpPr>
            <p:nvPr/>
          </p:nvSpPr>
          <p:spPr bwMode="auto">
            <a:xfrm flipH="1">
              <a:off x="748" y="2886"/>
              <a:ext cx="499" cy="45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2" name="Line 108"/>
            <p:cNvSpPr>
              <a:spLocks noChangeShapeType="1"/>
            </p:cNvSpPr>
            <p:nvPr/>
          </p:nvSpPr>
          <p:spPr bwMode="auto">
            <a:xfrm flipH="1">
              <a:off x="1156" y="2976"/>
              <a:ext cx="18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3" name="Line 109"/>
            <p:cNvSpPr>
              <a:spLocks noChangeShapeType="1"/>
            </p:cNvSpPr>
            <p:nvPr/>
          </p:nvSpPr>
          <p:spPr bwMode="auto">
            <a:xfrm>
              <a:off x="1474" y="2840"/>
              <a:ext cx="45" cy="54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Group 110"/>
          <p:cNvGrpSpPr>
            <a:grpSpLocks/>
          </p:cNvGrpSpPr>
          <p:nvPr/>
        </p:nvGrpSpPr>
        <p:grpSpPr bwMode="auto">
          <a:xfrm>
            <a:off x="5940425" y="1527175"/>
            <a:ext cx="1482725" cy="2486025"/>
            <a:chOff x="3742" y="962"/>
            <a:chExt cx="934" cy="1566"/>
          </a:xfrm>
        </p:grpSpPr>
        <p:sp>
          <p:nvSpPr>
            <p:cNvPr id="257135" name="Line 111"/>
            <p:cNvSpPr>
              <a:spLocks noChangeShapeType="1"/>
            </p:cNvSpPr>
            <p:nvPr/>
          </p:nvSpPr>
          <p:spPr bwMode="auto">
            <a:xfrm flipV="1">
              <a:off x="4244" y="10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6" name="Line 112"/>
            <p:cNvSpPr>
              <a:spLocks noChangeShapeType="1"/>
            </p:cNvSpPr>
            <p:nvPr/>
          </p:nvSpPr>
          <p:spPr bwMode="auto">
            <a:xfrm flipH="1">
              <a:off x="4436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7" name="Oval 113"/>
            <p:cNvSpPr>
              <a:spLocks noChangeArrowheads="1"/>
            </p:cNvSpPr>
            <p:nvPr/>
          </p:nvSpPr>
          <p:spPr bwMode="auto">
            <a:xfrm>
              <a:off x="4196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8" name="Oval 114"/>
            <p:cNvSpPr>
              <a:spLocks noChangeArrowheads="1"/>
            </p:cNvSpPr>
            <p:nvPr/>
          </p:nvSpPr>
          <p:spPr bwMode="auto">
            <a:xfrm>
              <a:off x="4388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9" name="Line 115"/>
            <p:cNvSpPr>
              <a:spLocks noChangeShapeType="1"/>
            </p:cNvSpPr>
            <p:nvPr/>
          </p:nvSpPr>
          <p:spPr bwMode="auto">
            <a:xfrm flipH="1" flipV="1">
              <a:off x="4532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0" name="Oval 116"/>
            <p:cNvSpPr>
              <a:spLocks noChangeArrowheads="1"/>
            </p:cNvSpPr>
            <p:nvPr/>
          </p:nvSpPr>
          <p:spPr bwMode="auto">
            <a:xfrm>
              <a:off x="4580" y="120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1" name="Oval 117"/>
            <p:cNvSpPr>
              <a:spLocks noChangeArrowheads="1"/>
            </p:cNvSpPr>
            <p:nvPr/>
          </p:nvSpPr>
          <p:spPr bwMode="auto">
            <a:xfrm>
              <a:off x="4484" y="9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2" name="Line 118"/>
            <p:cNvSpPr>
              <a:spLocks noChangeShapeType="1"/>
            </p:cNvSpPr>
            <p:nvPr/>
          </p:nvSpPr>
          <p:spPr bwMode="auto">
            <a:xfrm flipV="1">
              <a:off x="3878" y="1026"/>
              <a:ext cx="544" cy="1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3" name="Line 119"/>
            <p:cNvSpPr>
              <a:spLocks noChangeShapeType="1"/>
            </p:cNvSpPr>
            <p:nvPr/>
          </p:nvSpPr>
          <p:spPr bwMode="auto">
            <a:xfrm>
              <a:off x="3742" y="1434"/>
              <a:ext cx="771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4" name="Line 120"/>
            <p:cNvSpPr>
              <a:spLocks noChangeShapeType="1"/>
            </p:cNvSpPr>
            <p:nvPr/>
          </p:nvSpPr>
          <p:spPr bwMode="auto">
            <a:xfrm flipH="1">
              <a:off x="4526" y="198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5" name="Line 121"/>
            <p:cNvSpPr>
              <a:spLocks noChangeShapeType="1"/>
            </p:cNvSpPr>
            <p:nvPr/>
          </p:nvSpPr>
          <p:spPr bwMode="auto">
            <a:xfrm flipV="1">
              <a:off x="4334" y="198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6" name="Line 122"/>
            <p:cNvSpPr>
              <a:spLocks noChangeShapeType="1"/>
            </p:cNvSpPr>
            <p:nvPr/>
          </p:nvSpPr>
          <p:spPr bwMode="auto">
            <a:xfrm flipV="1">
              <a:off x="4444" y="22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7" name="Oval 123"/>
            <p:cNvSpPr>
              <a:spLocks noChangeArrowheads="1"/>
            </p:cNvSpPr>
            <p:nvPr/>
          </p:nvSpPr>
          <p:spPr bwMode="auto">
            <a:xfrm>
              <a:off x="4286" y="217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8" name="Oval 124"/>
            <p:cNvSpPr>
              <a:spLocks noChangeArrowheads="1"/>
            </p:cNvSpPr>
            <p:nvPr/>
          </p:nvSpPr>
          <p:spPr bwMode="auto">
            <a:xfrm>
              <a:off x="4580" y="193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9" name="Oval 125"/>
            <p:cNvSpPr>
              <a:spLocks noChangeArrowheads="1"/>
            </p:cNvSpPr>
            <p:nvPr/>
          </p:nvSpPr>
          <p:spPr bwMode="auto">
            <a:xfrm>
              <a:off x="4489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50" name="Oval 126"/>
            <p:cNvSpPr>
              <a:spLocks noChangeArrowheads="1"/>
            </p:cNvSpPr>
            <p:nvPr/>
          </p:nvSpPr>
          <p:spPr bwMode="auto">
            <a:xfrm>
              <a:off x="4398" y="24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2771775" y="4797425"/>
            <a:ext cx="2201863" cy="1944688"/>
            <a:chOff x="1746" y="3022"/>
            <a:chExt cx="1387" cy="1225"/>
          </a:xfrm>
        </p:grpSpPr>
        <p:sp>
          <p:nvSpPr>
            <p:cNvPr id="257152" name="Line 128"/>
            <p:cNvSpPr>
              <a:spLocks noChangeShapeType="1"/>
            </p:cNvSpPr>
            <p:nvPr/>
          </p:nvSpPr>
          <p:spPr bwMode="auto">
            <a:xfrm flipH="1">
              <a:off x="1948" y="3929"/>
              <a:ext cx="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3" name="Line 129"/>
            <p:cNvSpPr>
              <a:spLocks noChangeShapeType="1"/>
            </p:cNvSpPr>
            <p:nvPr/>
          </p:nvSpPr>
          <p:spPr bwMode="auto">
            <a:xfrm>
              <a:off x="2298" y="391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4" name="Line 130"/>
            <p:cNvSpPr>
              <a:spLocks noChangeShapeType="1"/>
            </p:cNvSpPr>
            <p:nvPr/>
          </p:nvSpPr>
          <p:spPr bwMode="auto">
            <a:xfrm flipH="1">
              <a:off x="2653" y="3022"/>
              <a:ext cx="4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5" name="Line 131"/>
            <p:cNvSpPr>
              <a:spLocks noChangeShapeType="1"/>
            </p:cNvSpPr>
            <p:nvPr/>
          </p:nvSpPr>
          <p:spPr bwMode="auto">
            <a:xfrm>
              <a:off x="2298" y="391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6" name="Line 132"/>
            <p:cNvSpPr>
              <a:spLocks noChangeShapeType="1"/>
            </p:cNvSpPr>
            <p:nvPr/>
          </p:nvSpPr>
          <p:spPr bwMode="auto">
            <a:xfrm flipV="1">
              <a:off x="2298" y="367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7" name="Line 133"/>
            <p:cNvSpPr>
              <a:spLocks noChangeShapeType="1"/>
            </p:cNvSpPr>
            <p:nvPr/>
          </p:nvSpPr>
          <p:spPr bwMode="auto">
            <a:xfrm flipV="1">
              <a:off x="2201" y="3884"/>
              <a:ext cx="10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8" name="Oval 134"/>
            <p:cNvSpPr>
              <a:spLocks noChangeArrowheads="1"/>
            </p:cNvSpPr>
            <p:nvPr/>
          </p:nvSpPr>
          <p:spPr bwMode="auto">
            <a:xfrm>
              <a:off x="2250" y="386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59" name="Oval 135"/>
            <p:cNvSpPr>
              <a:spLocks noChangeArrowheads="1"/>
            </p:cNvSpPr>
            <p:nvPr/>
          </p:nvSpPr>
          <p:spPr bwMode="auto">
            <a:xfrm>
              <a:off x="2538" y="3625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0" name="Oval 136"/>
            <p:cNvSpPr>
              <a:spLocks noChangeArrowheads="1"/>
            </p:cNvSpPr>
            <p:nvPr/>
          </p:nvSpPr>
          <p:spPr bwMode="auto">
            <a:xfrm>
              <a:off x="2154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1" name="Oval 137"/>
            <p:cNvSpPr>
              <a:spLocks noChangeArrowheads="1"/>
            </p:cNvSpPr>
            <p:nvPr/>
          </p:nvSpPr>
          <p:spPr bwMode="auto">
            <a:xfrm>
              <a:off x="2538" y="410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2" name="Oval 138"/>
            <p:cNvSpPr>
              <a:spLocks noChangeArrowheads="1"/>
            </p:cNvSpPr>
            <p:nvPr/>
          </p:nvSpPr>
          <p:spPr bwMode="auto">
            <a:xfrm>
              <a:off x="2346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3" name="Line 139"/>
            <p:cNvSpPr>
              <a:spLocks noChangeShapeType="1"/>
            </p:cNvSpPr>
            <p:nvPr/>
          </p:nvSpPr>
          <p:spPr bwMode="auto">
            <a:xfrm flipH="1">
              <a:off x="3037" y="347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4" name="Line 140"/>
            <p:cNvSpPr>
              <a:spLocks noChangeShapeType="1"/>
            </p:cNvSpPr>
            <p:nvPr/>
          </p:nvSpPr>
          <p:spPr bwMode="auto">
            <a:xfrm>
              <a:off x="2797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5" name="Line 141"/>
            <p:cNvSpPr>
              <a:spLocks noChangeShapeType="1"/>
            </p:cNvSpPr>
            <p:nvPr/>
          </p:nvSpPr>
          <p:spPr bwMode="auto">
            <a:xfrm flipV="1">
              <a:off x="2797" y="347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6" name="Line 142"/>
            <p:cNvSpPr>
              <a:spLocks noChangeShapeType="1"/>
            </p:cNvSpPr>
            <p:nvPr/>
          </p:nvSpPr>
          <p:spPr bwMode="auto">
            <a:xfrm flipV="1">
              <a:off x="2701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7" name="Oval 143"/>
            <p:cNvSpPr>
              <a:spLocks noChangeArrowheads="1"/>
            </p:cNvSpPr>
            <p:nvPr/>
          </p:nvSpPr>
          <p:spPr bwMode="auto">
            <a:xfrm>
              <a:off x="2749" y="367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8" name="Oval 144"/>
            <p:cNvSpPr>
              <a:spLocks noChangeArrowheads="1"/>
            </p:cNvSpPr>
            <p:nvPr/>
          </p:nvSpPr>
          <p:spPr bwMode="auto">
            <a:xfrm>
              <a:off x="3037" y="343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9" name="Oval 145"/>
            <p:cNvSpPr>
              <a:spLocks noChangeArrowheads="1"/>
            </p:cNvSpPr>
            <p:nvPr/>
          </p:nvSpPr>
          <p:spPr bwMode="auto">
            <a:xfrm>
              <a:off x="2653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0" name="Oval 146"/>
            <p:cNvSpPr>
              <a:spLocks noChangeArrowheads="1"/>
            </p:cNvSpPr>
            <p:nvPr/>
          </p:nvSpPr>
          <p:spPr bwMode="auto">
            <a:xfrm>
              <a:off x="2989" y="367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1" name="Oval 147"/>
            <p:cNvSpPr>
              <a:spLocks noChangeArrowheads="1"/>
            </p:cNvSpPr>
            <p:nvPr/>
          </p:nvSpPr>
          <p:spPr bwMode="auto">
            <a:xfrm>
              <a:off x="2845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2" name="Line 148"/>
            <p:cNvSpPr>
              <a:spLocks noChangeShapeType="1"/>
            </p:cNvSpPr>
            <p:nvPr/>
          </p:nvSpPr>
          <p:spPr bwMode="auto">
            <a:xfrm flipH="1">
              <a:off x="2245" y="3022"/>
              <a:ext cx="272" cy="3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3" name="Line 149"/>
            <p:cNvSpPr>
              <a:spLocks noChangeShapeType="1"/>
            </p:cNvSpPr>
            <p:nvPr/>
          </p:nvSpPr>
          <p:spPr bwMode="auto">
            <a:xfrm>
              <a:off x="1890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4" name="Line 150"/>
            <p:cNvSpPr>
              <a:spLocks noChangeShapeType="1"/>
            </p:cNvSpPr>
            <p:nvPr/>
          </p:nvSpPr>
          <p:spPr bwMode="auto">
            <a:xfrm flipV="1">
              <a:off x="1890" y="344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5" name="Line 151"/>
            <p:cNvSpPr>
              <a:spLocks noChangeShapeType="1"/>
            </p:cNvSpPr>
            <p:nvPr/>
          </p:nvSpPr>
          <p:spPr bwMode="auto">
            <a:xfrm flipV="1">
              <a:off x="1794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6" name="Oval 152"/>
            <p:cNvSpPr>
              <a:spLocks noChangeArrowheads="1"/>
            </p:cNvSpPr>
            <p:nvPr/>
          </p:nvSpPr>
          <p:spPr bwMode="auto">
            <a:xfrm>
              <a:off x="1842" y="36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7" name="Oval 153"/>
            <p:cNvSpPr>
              <a:spLocks noChangeArrowheads="1"/>
            </p:cNvSpPr>
            <p:nvPr/>
          </p:nvSpPr>
          <p:spPr bwMode="auto">
            <a:xfrm>
              <a:off x="2130" y="3398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8" name="Oval 154"/>
            <p:cNvSpPr>
              <a:spLocks noChangeArrowheads="1"/>
            </p:cNvSpPr>
            <p:nvPr/>
          </p:nvSpPr>
          <p:spPr bwMode="auto">
            <a:xfrm>
              <a:off x="1746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9" name="Oval 155"/>
            <p:cNvSpPr>
              <a:spLocks noChangeArrowheads="1"/>
            </p:cNvSpPr>
            <p:nvPr/>
          </p:nvSpPr>
          <p:spPr bwMode="auto">
            <a:xfrm>
              <a:off x="1901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0" name="Oval 156"/>
            <p:cNvSpPr>
              <a:spLocks noChangeArrowheads="1"/>
            </p:cNvSpPr>
            <p:nvPr/>
          </p:nvSpPr>
          <p:spPr bwMode="auto">
            <a:xfrm>
              <a:off x="1938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1" name="Line 157"/>
            <p:cNvSpPr>
              <a:spLocks noChangeShapeType="1"/>
            </p:cNvSpPr>
            <p:nvPr/>
          </p:nvSpPr>
          <p:spPr bwMode="auto">
            <a:xfrm>
              <a:off x="2880" y="3022"/>
              <a:ext cx="136" cy="3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" name="Group 158"/>
          <p:cNvGrpSpPr>
            <a:grpSpLocks/>
          </p:cNvGrpSpPr>
          <p:nvPr/>
        </p:nvGrpSpPr>
        <p:grpSpPr bwMode="auto">
          <a:xfrm>
            <a:off x="7451725" y="1125538"/>
            <a:ext cx="1584325" cy="1798637"/>
            <a:chOff x="4694" y="709"/>
            <a:chExt cx="998" cy="1133"/>
          </a:xfrm>
        </p:grpSpPr>
        <p:sp>
          <p:nvSpPr>
            <p:cNvPr id="257183" name="Line 159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4" name="Line 160"/>
            <p:cNvSpPr>
              <a:spLocks noChangeShapeType="1"/>
            </p:cNvSpPr>
            <p:nvPr/>
          </p:nvSpPr>
          <p:spPr bwMode="auto">
            <a:xfrm flipV="1">
              <a:off x="5068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5" name="Line 161"/>
            <p:cNvSpPr>
              <a:spLocks noChangeShapeType="1"/>
            </p:cNvSpPr>
            <p:nvPr/>
          </p:nvSpPr>
          <p:spPr bwMode="auto">
            <a:xfrm flipH="1">
              <a:off x="5260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6" name="Oval 162"/>
            <p:cNvSpPr>
              <a:spLocks noChangeArrowheads="1"/>
            </p:cNvSpPr>
            <p:nvPr/>
          </p:nvSpPr>
          <p:spPr bwMode="auto">
            <a:xfrm>
              <a:off x="5020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7" name="Oval 163"/>
            <p:cNvSpPr>
              <a:spLocks noChangeArrowheads="1"/>
            </p:cNvSpPr>
            <p:nvPr/>
          </p:nvSpPr>
          <p:spPr bwMode="auto">
            <a:xfrm>
              <a:off x="5212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8" name="Line 164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9" name="Oval 165"/>
            <p:cNvSpPr>
              <a:spLocks noChangeArrowheads="1"/>
            </p:cNvSpPr>
            <p:nvPr/>
          </p:nvSpPr>
          <p:spPr bwMode="auto">
            <a:xfrm>
              <a:off x="5596" y="94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0" name="Oval 166"/>
            <p:cNvSpPr>
              <a:spLocks noChangeArrowheads="1"/>
            </p:cNvSpPr>
            <p:nvPr/>
          </p:nvSpPr>
          <p:spPr bwMode="auto">
            <a:xfrm>
              <a:off x="5308" y="70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1" name="Oval 167"/>
            <p:cNvSpPr>
              <a:spLocks noChangeArrowheads="1"/>
            </p:cNvSpPr>
            <p:nvPr/>
          </p:nvSpPr>
          <p:spPr bwMode="auto">
            <a:xfrm>
              <a:off x="5404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2" name="Line 168"/>
            <p:cNvSpPr>
              <a:spLocks noChangeShapeType="1"/>
            </p:cNvSpPr>
            <p:nvPr/>
          </p:nvSpPr>
          <p:spPr bwMode="auto">
            <a:xfrm flipV="1">
              <a:off x="4694" y="754"/>
              <a:ext cx="499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3" name="Line 169"/>
            <p:cNvSpPr>
              <a:spLocks noChangeShapeType="1"/>
            </p:cNvSpPr>
            <p:nvPr/>
          </p:nvSpPr>
          <p:spPr bwMode="auto">
            <a:xfrm flipV="1">
              <a:off x="4740" y="1253"/>
              <a:ext cx="499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4" name="Line 170"/>
            <p:cNvSpPr>
              <a:spLocks noChangeShapeType="1"/>
            </p:cNvSpPr>
            <p:nvPr/>
          </p:nvSpPr>
          <p:spPr bwMode="auto">
            <a:xfrm flipH="1" flipV="1">
              <a:off x="5495" y="1512"/>
              <a:ext cx="16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5" name="Line 171"/>
            <p:cNvSpPr>
              <a:spLocks noChangeShapeType="1"/>
            </p:cNvSpPr>
            <p:nvPr/>
          </p:nvSpPr>
          <p:spPr bwMode="auto">
            <a:xfrm flipV="1">
              <a:off x="5114" y="128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6" name="Line 172"/>
            <p:cNvSpPr>
              <a:spLocks noChangeShapeType="1"/>
            </p:cNvSpPr>
            <p:nvPr/>
          </p:nvSpPr>
          <p:spPr bwMode="auto">
            <a:xfrm flipH="1">
              <a:off x="5306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7" name="Oval 173"/>
            <p:cNvSpPr>
              <a:spLocks noChangeArrowheads="1"/>
            </p:cNvSpPr>
            <p:nvPr/>
          </p:nvSpPr>
          <p:spPr bwMode="auto">
            <a:xfrm>
              <a:off x="5066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8" name="Oval 174"/>
            <p:cNvSpPr>
              <a:spLocks noChangeArrowheads="1"/>
            </p:cNvSpPr>
            <p:nvPr/>
          </p:nvSpPr>
          <p:spPr bwMode="auto">
            <a:xfrm>
              <a:off x="5258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9" name="Line 175"/>
            <p:cNvSpPr>
              <a:spLocks noChangeShapeType="1"/>
            </p:cNvSpPr>
            <p:nvPr/>
          </p:nvSpPr>
          <p:spPr bwMode="auto">
            <a:xfrm flipH="1" flipV="1">
              <a:off x="5402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0" name="Oval 176"/>
            <p:cNvSpPr>
              <a:spLocks noChangeArrowheads="1"/>
            </p:cNvSpPr>
            <p:nvPr/>
          </p:nvSpPr>
          <p:spPr bwMode="auto">
            <a:xfrm>
              <a:off x="5465" y="174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01" name="Oval 177"/>
            <p:cNvSpPr>
              <a:spLocks noChangeArrowheads="1"/>
            </p:cNvSpPr>
            <p:nvPr/>
          </p:nvSpPr>
          <p:spPr bwMode="auto">
            <a:xfrm>
              <a:off x="5354" y="123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02" name="Oval 178"/>
            <p:cNvSpPr>
              <a:spLocks noChangeArrowheads="1"/>
            </p:cNvSpPr>
            <p:nvPr/>
          </p:nvSpPr>
          <p:spPr bwMode="auto">
            <a:xfrm>
              <a:off x="5450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" name="Group 179"/>
          <p:cNvGrpSpPr>
            <a:grpSpLocks/>
          </p:cNvGrpSpPr>
          <p:nvPr/>
        </p:nvGrpSpPr>
        <p:grpSpPr bwMode="auto">
          <a:xfrm>
            <a:off x="7019925" y="3236913"/>
            <a:ext cx="1944688" cy="2792412"/>
            <a:chOff x="4422" y="2039"/>
            <a:chExt cx="1225" cy="1759"/>
          </a:xfrm>
        </p:grpSpPr>
        <p:sp>
          <p:nvSpPr>
            <p:cNvPr id="257204" name="Line 180"/>
            <p:cNvSpPr>
              <a:spLocks noChangeShapeType="1"/>
            </p:cNvSpPr>
            <p:nvPr/>
          </p:nvSpPr>
          <p:spPr bwMode="auto">
            <a:xfrm>
              <a:off x="5304" y="3172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5" name="Oval 181"/>
            <p:cNvSpPr>
              <a:spLocks noChangeArrowheads="1"/>
            </p:cNvSpPr>
            <p:nvPr/>
          </p:nvSpPr>
          <p:spPr bwMode="auto">
            <a:xfrm>
              <a:off x="5396" y="336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06" name="Line 182"/>
            <p:cNvSpPr>
              <a:spLocks noChangeShapeType="1"/>
            </p:cNvSpPr>
            <p:nvPr/>
          </p:nvSpPr>
          <p:spPr bwMode="auto">
            <a:xfrm>
              <a:off x="5459" y="2593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7" name="Line 183"/>
            <p:cNvSpPr>
              <a:spLocks noChangeShapeType="1"/>
            </p:cNvSpPr>
            <p:nvPr/>
          </p:nvSpPr>
          <p:spPr bwMode="auto">
            <a:xfrm>
              <a:off x="4649" y="2341"/>
              <a:ext cx="63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8" name="Line 184"/>
            <p:cNvSpPr>
              <a:spLocks noChangeShapeType="1"/>
            </p:cNvSpPr>
            <p:nvPr/>
          </p:nvSpPr>
          <p:spPr bwMode="auto">
            <a:xfrm>
              <a:off x="4468" y="2614"/>
              <a:ext cx="272" cy="5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9" name="Line 185"/>
            <p:cNvSpPr>
              <a:spLocks noChangeShapeType="1"/>
            </p:cNvSpPr>
            <p:nvPr/>
          </p:nvSpPr>
          <p:spPr bwMode="auto">
            <a:xfrm flipV="1">
              <a:off x="4740" y="2069"/>
              <a:ext cx="726" cy="46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0" name="Line 186"/>
            <p:cNvSpPr>
              <a:spLocks noChangeShapeType="1"/>
            </p:cNvSpPr>
            <p:nvPr/>
          </p:nvSpPr>
          <p:spPr bwMode="auto">
            <a:xfrm flipV="1">
              <a:off x="5311" y="20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1" name="Line 187"/>
            <p:cNvSpPr>
              <a:spLocks noChangeShapeType="1"/>
            </p:cNvSpPr>
            <p:nvPr/>
          </p:nvSpPr>
          <p:spPr bwMode="auto">
            <a:xfrm flipH="1">
              <a:off x="5503" y="20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2" name="Oval 188"/>
            <p:cNvSpPr>
              <a:spLocks noChangeArrowheads="1"/>
            </p:cNvSpPr>
            <p:nvPr/>
          </p:nvSpPr>
          <p:spPr bwMode="auto">
            <a:xfrm>
              <a:off x="5263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3" name="Line 189"/>
            <p:cNvSpPr>
              <a:spLocks noChangeShapeType="1"/>
            </p:cNvSpPr>
            <p:nvPr/>
          </p:nvSpPr>
          <p:spPr bwMode="auto">
            <a:xfrm flipH="1">
              <a:off x="5455" y="2327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4" name="Oval 190"/>
            <p:cNvSpPr>
              <a:spLocks noChangeArrowheads="1"/>
            </p:cNvSpPr>
            <p:nvPr/>
          </p:nvSpPr>
          <p:spPr bwMode="auto">
            <a:xfrm>
              <a:off x="5455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5" name="Oval 191"/>
            <p:cNvSpPr>
              <a:spLocks noChangeArrowheads="1"/>
            </p:cNvSpPr>
            <p:nvPr/>
          </p:nvSpPr>
          <p:spPr bwMode="auto">
            <a:xfrm>
              <a:off x="5415" y="25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6" name="Oval 192"/>
            <p:cNvSpPr>
              <a:spLocks noChangeArrowheads="1"/>
            </p:cNvSpPr>
            <p:nvPr/>
          </p:nvSpPr>
          <p:spPr bwMode="auto">
            <a:xfrm>
              <a:off x="5551" y="279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7" name="Oval 193"/>
            <p:cNvSpPr>
              <a:spLocks noChangeArrowheads="1"/>
            </p:cNvSpPr>
            <p:nvPr/>
          </p:nvSpPr>
          <p:spPr bwMode="auto">
            <a:xfrm>
              <a:off x="5551" y="20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8" name="Line 194"/>
            <p:cNvSpPr>
              <a:spLocks noChangeShapeType="1"/>
            </p:cNvSpPr>
            <p:nvPr/>
          </p:nvSpPr>
          <p:spPr bwMode="auto">
            <a:xfrm flipV="1">
              <a:off x="5105" y="29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9" name="Line 195"/>
            <p:cNvSpPr>
              <a:spLocks noChangeShapeType="1"/>
            </p:cNvSpPr>
            <p:nvPr/>
          </p:nvSpPr>
          <p:spPr bwMode="auto">
            <a:xfrm flipH="1">
              <a:off x="5297" y="293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0" name="Oval 196"/>
            <p:cNvSpPr>
              <a:spLocks noChangeArrowheads="1"/>
            </p:cNvSpPr>
            <p:nvPr/>
          </p:nvSpPr>
          <p:spPr bwMode="auto">
            <a:xfrm>
              <a:off x="5057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1" name="Line 197"/>
            <p:cNvSpPr>
              <a:spLocks noChangeShapeType="1"/>
            </p:cNvSpPr>
            <p:nvPr/>
          </p:nvSpPr>
          <p:spPr bwMode="auto">
            <a:xfrm flipH="1">
              <a:off x="5249" y="317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2" name="Oval 198"/>
            <p:cNvSpPr>
              <a:spLocks noChangeArrowheads="1"/>
            </p:cNvSpPr>
            <p:nvPr/>
          </p:nvSpPr>
          <p:spPr bwMode="auto">
            <a:xfrm>
              <a:off x="5249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3" name="Oval 199"/>
            <p:cNvSpPr>
              <a:spLocks noChangeArrowheads="1"/>
            </p:cNvSpPr>
            <p:nvPr/>
          </p:nvSpPr>
          <p:spPr bwMode="auto">
            <a:xfrm>
              <a:off x="5209" y="338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4" name="Oval 200"/>
            <p:cNvSpPr>
              <a:spLocks noChangeArrowheads="1"/>
            </p:cNvSpPr>
            <p:nvPr/>
          </p:nvSpPr>
          <p:spPr bwMode="auto">
            <a:xfrm>
              <a:off x="5345" y="28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5" name="Line 201"/>
            <p:cNvSpPr>
              <a:spLocks noChangeShapeType="1"/>
            </p:cNvSpPr>
            <p:nvPr/>
          </p:nvSpPr>
          <p:spPr bwMode="auto">
            <a:xfrm>
              <a:off x="4759" y="3259"/>
              <a:ext cx="117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6" name="Oval 202"/>
            <p:cNvSpPr>
              <a:spLocks noChangeArrowheads="1"/>
            </p:cNvSpPr>
            <p:nvPr/>
          </p:nvSpPr>
          <p:spPr bwMode="auto">
            <a:xfrm>
              <a:off x="4811" y="345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7" name="Line 203"/>
            <p:cNvSpPr>
              <a:spLocks noChangeShapeType="1"/>
            </p:cNvSpPr>
            <p:nvPr/>
          </p:nvSpPr>
          <p:spPr bwMode="auto">
            <a:xfrm flipV="1">
              <a:off x="4470" y="325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8" name="Line 204"/>
            <p:cNvSpPr>
              <a:spLocks noChangeShapeType="1"/>
            </p:cNvSpPr>
            <p:nvPr/>
          </p:nvSpPr>
          <p:spPr bwMode="auto">
            <a:xfrm flipH="1">
              <a:off x="4662" y="32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9" name="Oval 205"/>
            <p:cNvSpPr>
              <a:spLocks noChangeArrowheads="1"/>
            </p:cNvSpPr>
            <p:nvPr/>
          </p:nvSpPr>
          <p:spPr bwMode="auto">
            <a:xfrm>
              <a:off x="4422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30" name="Line 206"/>
            <p:cNvSpPr>
              <a:spLocks noChangeShapeType="1"/>
            </p:cNvSpPr>
            <p:nvPr/>
          </p:nvSpPr>
          <p:spPr bwMode="auto">
            <a:xfrm flipH="1">
              <a:off x="4614" y="349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31" name="Oval 207"/>
            <p:cNvSpPr>
              <a:spLocks noChangeArrowheads="1"/>
            </p:cNvSpPr>
            <p:nvPr/>
          </p:nvSpPr>
          <p:spPr bwMode="auto">
            <a:xfrm>
              <a:off x="4614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32" name="Oval 208"/>
            <p:cNvSpPr>
              <a:spLocks noChangeArrowheads="1"/>
            </p:cNvSpPr>
            <p:nvPr/>
          </p:nvSpPr>
          <p:spPr bwMode="auto">
            <a:xfrm>
              <a:off x="4574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33" name="Oval 209"/>
            <p:cNvSpPr>
              <a:spLocks noChangeArrowheads="1"/>
            </p:cNvSpPr>
            <p:nvPr/>
          </p:nvSpPr>
          <p:spPr bwMode="auto">
            <a:xfrm>
              <a:off x="4710" y="320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169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Finding Children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172" y="980728"/>
            <a:ext cx="8496300" cy="180020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an ordered tree T, we can obtain its children by adding a vertex so that the vertex has the largest index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add to right-hand of</a:t>
            </a:r>
          </a:p>
          <a:p>
            <a:pPr algn="l"/>
            <a:r>
              <a:rPr lang="en-US" altLang="ja-JP" sz="2400" dirty="0" smtClean="0"/>
              <a:t> the rightmost path</a:t>
            </a:r>
          </a:p>
          <a:p>
            <a:pPr algn="l"/>
            <a:endParaRPr lang="en-US" altLang="ja-JP" sz="2400" dirty="0" smtClean="0"/>
          </a:p>
        </p:txBody>
      </p:sp>
      <p:sp>
        <p:nvSpPr>
          <p:cNvPr id="260106" name="Line 10"/>
          <p:cNvSpPr>
            <a:spLocks noChangeShapeType="1"/>
          </p:cNvSpPr>
          <p:nvPr/>
        </p:nvSpPr>
        <p:spPr bwMode="auto">
          <a:xfrm flipH="1" flipV="1">
            <a:off x="5278665" y="2708920"/>
            <a:ext cx="2286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6" name="Line 30"/>
          <p:cNvSpPr>
            <a:spLocks noChangeShapeType="1"/>
          </p:cNvSpPr>
          <p:nvPr/>
        </p:nvSpPr>
        <p:spPr bwMode="auto">
          <a:xfrm flipV="1">
            <a:off x="4669065" y="217552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7" name="Line 31"/>
          <p:cNvSpPr>
            <a:spLocks noChangeShapeType="1"/>
          </p:cNvSpPr>
          <p:nvPr/>
        </p:nvSpPr>
        <p:spPr bwMode="auto">
          <a:xfrm>
            <a:off x="4973865" y="2175520"/>
            <a:ext cx="3048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8" name="Line 32"/>
          <p:cNvSpPr>
            <a:spLocks noChangeShapeType="1"/>
          </p:cNvSpPr>
          <p:nvPr/>
        </p:nvSpPr>
        <p:spPr bwMode="auto">
          <a:xfrm flipV="1">
            <a:off x="4440465" y="27089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9" name="Line 33"/>
          <p:cNvSpPr>
            <a:spLocks noChangeShapeType="1"/>
          </p:cNvSpPr>
          <p:nvPr/>
        </p:nvSpPr>
        <p:spPr bwMode="auto">
          <a:xfrm flipH="1" flipV="1">
            <a:off x="4669065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0" name="Oval 34"/>
          <p:cNvSpPr>
            <a:spLocks noChangeArrowheads="1"/>
          </p:cNvSpPr>
          <p:nvPr/>
        </p:nvSpPr>
        <p:spPr bwMode="auto">
          <a:xfrm>
            <a:off x="4897665" y="209932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1" name="Oval 35"/>
          <p:cNvSpPr>
            <a:spLocks noChangeArrowheads="1"/>
          </p:cNvSpPr>
          <p:nvPr/>
        </p:nvSpPr>
        <p:spPr bwMode="auto">
          <a:xfrm>
            <a:off x="4592865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2" name="Line 36"/>
          <p:cNvSpPr>
            <a:spLocks noChangeShapeType="1"/>
          </p:cNvSpPr>
          <p:nvPr/>
        </p:nvSpPr>
        <p:spPr bwMode="auto">
          <a:xfrm flipH="1">
            <a:off x="5126265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3" name="Oval 37"/>
          <p:cNvSpPr>
            <a:spLocks noChangeArrowheads="1"/>
          </p:cNvSpPr>
          <p:nvPr/>
        </p:nvSpPr>
        <p:spPr bwMode="auto">
          <a:xfrm>
            <a:off x="5202465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4" name="Line 38"/>
          <p:cNvSpPr>
            <a:spLocks noChangeShapeType="1"/>
          </p:cNvSpPr>
          <p:nvPr/>
        </p:nvSpPr>
        <p:spPr bwMode="auto">
          <a:xfrm flipV="1">
            <a:off x="4211865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5" name="Line 39"/>
          <p:cNvSpPr>
            <a:spLocks noChangeShapeType="1"/>
          </p:cNvSpPr>
          <p:nvPr/>
        </p:nvSpPr>
        <p:spPr bwMode="auto">
          <a:xfrm flipH="1" flipV="1">
            <a:off x="4440465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6" name="Oval 40"/>
          <p:cNvSpPr>
            <a:spLocks noChangeArrowheads="1"/>
          </p:cNvSpPr>
          <p:nvPr/>
        </p:nvSpPr>
        <p:spPr bwMode="auto">
          <a:xfrm>
            <a:off x="4592865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7" name="Oval 41"/>
          <p:cNvSpPr>
            <a:spLocks noChangeArrowheads="1"/>
          </p:cNvSpPr>
          <p:nvPr/>
        </p:nvSpPr>
        <p:spPr bwMode="auto">
          <a:xfrm>
            <a:off x="4135665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8" name="Oval 42"/>
          <p:cNvSpPr>
            <a:spLocks noChangeArrowheads="1"/>
          </p:cNvSpPr>
          <p:nvPr/>
        </p:nvSpPr>
        <p:spPr bwMode="auto">
          <a:xfrm>
            <a:off x="4364265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40" name="Text Box 44"/>
          <p:cNvSpPr txBox="1">
            <a:spLocks noChangeArrowheads="1"/>
          </p:cNvSpPr>
          <p:nvPr/>
        </p:nvSpPr>
        <p:spPr bwMode="auto">
          <a:xfrm>
            <a:off x="3770540" y="2043757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400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60141" name="Line 45"/>
          <p:cNvSpPr>
            <a:spLocks noChangeShapeType="1"/>
          </p:cNvSpPr>
          <p:nvPr/>
        </p:nvSpPr>
        <p:spPr bwMode="auto">
          <a:xfrm flipH="1">
            <a:off x="4973865" y="32423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42" name="Oval 46"/>
          <p:cNvSpPr>
            <a:spLocks noChangeArrowheads="1"/>
          </p:cNvSpPr>
          <p:nvPr/>
        </p:nvSpPr>
        <p:spPr bwMode="auto">
          <a:xfrm>
            <a:off x="4897665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46" name="Oval 50"/>
          <p:cNvSpPr>
            <a:spLocks noChangeArrowheads="1"/>
          </p:cNvSpPr>
          <p:nvPr/>
        </p:nvSpPr>
        <p:spPr bwMode="auto">
          <a:xfrm>
            <a:off x="5050065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61" name="Oval 65"/>
          <p:cNvSpPr>
            <a:spLocks noChangeArrowheads="1"/>
          </p:cNvSpPr>
          <p:nvPr/>
        </p:nvSpPr>
        <p:spPr bwMode="auto">
          <a:xfrm>
            <a:off x="5431065" y="316612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62" name="Oval 66"/>
          <p:cNvSpPr>
            <a:spLocks noChangeArrowheads="1"/>
          </p:cNvSpPr>
          <p:nvPr/>
        </p:nvSpPr>
        <p:spPr bwMode="auto">
          <a:xfrm>
            <a:off x="4745265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36" name="グループ化 135"/>
          <p:cNvGrpSpPr/>
          <p:nvPr/>
        </p:nvGrpSpPr>
        <p:grpSpPr>
          <a:xfrm>
            <a:off x="251520" y="4070137"/>
            <a:ext cx="2762142" cy="2527215"/>
            <a:chOff x="251520" y="4070137"/>
            <a:chExt cx="2762142" cy="2527215"/>
          </a:xfrm>
        </p:grpSpPr>
        <p:sp>
          <p:nvSpPr>
            <p:cNvPr id="260107" name="Line 11"/>
            <p:cNvSpPr>
              <a:spLocks noChangeShapeType="1"/>
            </p:cNvSpPr>
            <p:nvPr/>
          </p:nvSpPr>
          <p:spPr bwMode="auto">
            <a:xfrm flipH="1" flipV="1">
              <a:off x="1898576" y="4776663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8" name="Line 12"/>
            <p:cNvSpPr>
              <a:spLocks noChangeShapeType="1"/>
            </p:cNvSpPr>
            <p:nvPr/>
          </p:nvSpPr>
          <p:spPr bwMode="auto">
            <a:xfrm flipH="1" flipV="1">
              <a:off x="1593776" y="4243263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9" name="Oval 13"/>
            <p:cNvSpPr>
              <a:spLocks noChangeArrowheads="1"/>
            </p:cNvSpPr>
            <p:nvPr/>
          </p:nvSpPr>
          <p:spPr bwMode="auto">
            <a:xfrm>
              <a:off x="2050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1" name="Line 15"/>
            <p:cNvSpPr>
              <a:spLocks noChangeShapeType="1"/>
            </p:cNvSpPr>
            <p:nvPr/>
          </p:nvSpPr>
          <p:spPr bwMode="auto">
            <a:xfrm flipV="1">
              <a:off x="1288976" y="4243263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2" name="Line 16"/>
            <p:cNvSpPr>
              <a:spLocks noChangeShapeType="1"/>
            </p:cNvSpPr>
            <p:nvPr/>
          </p:nvSpPr>
          <p:spPr bwMode="auto">
            <a:xfrm>
              <a:off x="1593776" y="4243263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3" name="Line 17"/>
            <p:cNvSpPr>
              <a:spLocks noChangeShapeType="1"/>
            </p:cNvSpPr>
            <p:nvPr/>
          </p:nvSpPr>
          <p:spPr bwMode="auto">
            <a:xfrm flipV="1">
              <a:off x="1060376" y="47766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4" name="Line 18"/>
            <p:cNvSpPr>
              <a:spLocks noChangeShapeType="1"/>
            </p:cNvSpPr>
            <p:nvPr/>
          </p:nvSpPr>
          <p:spPr bwMode="auto">
            <a:xfrm flipH="1" flipV="1">
              <a:off x="12889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5" name="Oval 19"/>
            <p:cNvSpPr>
              <a:spLocks noChangeArrowheads="1"/>
            </p:cNvSpPr>
            <p:nvPr/>
          </p:nvSpPr>
          <p:spPr bwMode="auto">
            <a:xfrm>
              <a:off x="1365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6" name="Oval 20"/>
            <p:cNvSpPr>
              <a:spLocks noChangeArrowheads="1"/>
            </p:cNvSpPr>
            <p:nvPr/>
          </p:nvSpPr>
          <p:spPr bwMode="auto">
            <a:xfrm>
              <a:off x="1517576" y="4167063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7" name="Oval 21"/>
            <p:cNvSpPr>
              <a:spLocks noChangeArrowheads="1"/>
            </p:cNvSpPr>
            <p:nvPr/>
          </p:nvSpPr>
          <p:spPr bwMode="auto">
            <a:xfrm>
              <a:off x="12127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8" name="Line 22"/>
            <p:cNvSpPr>
              <a:spLocks noChangeShapeType="1"/>
            </p:cNvSpPr>
            <p:nvPr/>
          </p:nvSpPr>
          <p:spPr bwMode="auto">
            <a:xfrm flipH="1">
              <a:off x="17461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9" name="Oval 23"/>
            <p:cNvSpPr>
              <a:spLocks noChangeArrowheads="1"/>
            </p:cNvSpPr>
            <p:nvPr/>
          </p:nvSpPr>
          <p:spPr bwMode="auto">
            <a:xfrm>
              <a:off x="18223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0" name="Line 24"/>
            <p:cNvSpPr>
              <a:spLocks noChangeShapeType="1"/>
            </p:cNvSpPr>
            <p:nvPr/>
          </p:nvSpPr>
          <p:spPr bwMode="auto">
            <a:xfrm flipV="1">
              <a:off x="8317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 flipH="1" flipV="1">
              <a:off x="10603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2" name="Oval 26"/>
            <p:cNvSpPr>
              <a:spLocks noChangeArrowheads="1"/>
            </p:cNvSpPr>
            <p:nvPr/>
          </p:nvSpPr>
          <p:spPr bwMode="auto">
            <a:xfrm>
              <a:off x="12127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7555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4" name="Oval 28"/>
            <p:cNvSpPr>
              <a:spLocks noChangeArrowheads="1"/>
            </p:cNvSpPr>
            <p:nvPr/>
          </p:nvSpPr>
          <p:spPr bwMode="auto">
            <a:xfrm>
              <a:off x="984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5" name="Oval 29"/>
            <p:cNvSpPr>
              <a:spLocks noChangeArrowheads="1"/>
            </p:cNvSpPr>
            <p:nvPr/>
          </p:nvSpPr>
          <p:spPr bwMode="auto">
            <a:xfrm>
              <a:off x="2355776" y="4700463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1593776" y="53100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15175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1669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" name="右矢印 81"/>
            <p:cNvSpPr/>
            <p:nvPr/>
          </p:nvSpPr>
          <p:spPr bwMode="auto">
            <a:xfrm rot="7881831">
              <a:off x="2617618" y="4106141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251520" y="6135687"/>
              <a:ext cx="27238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0,1,2,3,3,2,1,2,3,2,</a:t>
              </a:r>
              <a:r>
                <a:rPr lang="ja-JP" alt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ja-JP" altLang="en-US" dirty="0" smtClean="0"/>
                <a:t> </a:t>
              </a:r>
              <a:endParaRPr lang="ja-JP" altLang="en-US" dirty="0"/>
            </a:p>
          </p:txBody>
        </p:sp>
      </p:grpSp>
      <p:sp>
        <p:nvSpPr>
          <p:cNvPr id="87" name="正方形/長方形 86"/>
          <p:cNvSpPr/>
          <p:nvPr/>
        </p:nvSpPr>
        <p:spPr>
          <a:xfrm>
            <a:off x="5391378" y="2319263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0,1,2,3,3,2,1,2,3,</a:t>
            </a:r>
            <a:r>
              <a:rPr lang="ja-JP" alt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grpSp>
        <p:nvGrpSpPr>
          <p:cNvPr id="138" name="グループ化 137"/>
          <p:cNvGrpSpPr/>
          <p:nvPr/>
        </p:nvGrpSpPr>
        <p:grpSpPr>
          <a:xfrm>
            <a:off x="6372200" y="3496816"/>
            <a:ext cx="2723823" cy="2482081"/>
            <a:chOff x="6372200" y="3496816"/>
            <a:chExt cx="2723823" cy="2482081"/>
          </a:xfrm>
        </p:grpSpPr>
        <p:sp>
          <p:nvSpPr>
            <p:cNvPr id="110" name="Line 11"/>
            <p:cNvSpPr>
              <a:spLocks noChangeShapeType="1"/>
            </p:cNvSpPr>
            <p:nvPr/>
          </p:nvSpPr>
          <p:spPr bwMode="auto">
            <a:xfrm flipH="1" flipV="1">
              <a:off x="7887721" y="410641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 flipH="1" flipV="1">
              <a:off x="8158985" y="4653136"/>
              <a:ext cx="288032" cy="4320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8040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" name="Line 15"/>
            <p:cNvSpPr>
              <a:spLocks noChangeShapeType="1"/>
            </p:cNvSpPr>
            <p:nvPr/>
          </p:nvSpPr>
          <p:spPr bwMode="auto">
            <a:xfrm flipV="1">
              <a:off x="7278121" y="357301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>
              <a:off x="7582921" y="357301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V="1">
              <a:off x="7049521" y="41064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6" name="Line 18"/>
            <p:cNvSpPr>
              <a:spLocks noChangeShapeType="1"/>
            </p:cNvSpPr>
            <p:nvPr/>
          </p:nvSpPr>
          <p:spPr bwMode="auto">
            <a:xfrm flipH="1" flipV="1">
              <a:off x="72781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7" name="Oval 19"/>
            <p:cNvSpPr>
              <a:spLocks noChangeArrowheads="1"/>
            </p:cNvSpPr>
            <p:nvPr/>
          </p:nvSpPr>
          <p:spPr bwMode="auto">
            <a:xfrm>
              <a:off x="7354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8" name="Oval 20"/>
            <p:cNvSpPr>
              <a:spLocks noChangeArrowheads="1"/>
            </p:cNvSpPr>
            <p:nvPr/>
          </p:nvSpPr>
          <p:spPr bwMode="auto">
            <a:xfrm>
              <a:off x="7506721" y="349681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9" name="Oval 21"/>
            <p:cNvSpPr>
              <a:spLocks noChangeArrowheads="1"/>
            </p:cNvSpPr>
            <p:nvPr/>
          </p:nvSpPr>
          <p:spPr bwMode="auto">
            <a:xfrm>
              <a:off x="72019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" name="Line 22"/>
            <p:cNvSpPr>
              <a:spLocks noChangeShapeType="1"/>
            </p:cNvSpPr>
            <p:nvPr/>
          </p:nvSpPr>
          <p:spPr bwMode="auto">
            <a:xfrm flipH="1">
              <a:off x="77353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1" name="Oval 23"/>
            <p:cNvSpPr>
              <a:spLocks noChangeArrowheads="1"/>
            </p:cNvSpPr>
            <p:nvPr/>
          </p:nvSpPr>
          <p:spPr bwMode="auto">
            <a:xfrm>
              <a:off x="78115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 flipV="1">
              <a:off x="68209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" name="Line 25"/>
            <p:cNvSpPr>
              <a:spLocks noChangeShapeType="1"/>
            </p:cNvSpPr>
            <p:nvPr/>
          </p:nvSpPr>
          <p:spPr bwMode="auto">
            <a:xfrm flipH="1" flipV="1">
              <a:off x="70495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4" name="Oval 26"/>
            <p:cNvSpPr>
              <a:spLocks noChangeArrowheads="1"/>
            </p:cNvSpPr>
            <p:nvPr/>
          </p:nvSpPr>
          <p:spPr bwMode="auto">
            <a:xfrm>
              <a:off x="72019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5" name="Oval 27"/>
            <p:cNvSpPr>
              <a:spLocks noChangeArrowheads="1"/>
            </p:cNvSpPr>
            <p:nvPr/>
          </p:nvSpPr>
          <p:spPr bwMode="auto">
            <a:xfrm>
              <a:off x="67447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6" name="Oval 28"/>
            <p:cNvSpPr>
              <a:spLocks noChangeArrowheads="1"/>
            </p:cNvSpPr>
            <p:nvPr/>
          </p:nvSpPr>
          <p:spPr bwMode="auto">
            <a:xfrm>
              <a:off x="6973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7" name="Oval 29"/>
            <p:cNvSpPr>
              <a:spLocks noChangeArrowheads="1"/>
            </p:cNvSpPr>
            <p:nvPr/>
          </p:nvSpPr>
          <p:spPr bwMode="auto">
            <a:xfrm>
              <a:off x="8375009" y="50131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8" name="Line 47"/>
            <p:cNvSpPr>
              <a:spLocks noChangeShapeType="1"/>
            </p:cNvSpPr>
            <p:nvPr/>
          </p:nvSpPr>
          <p:spPr bwMode="auto">
            <a:xfrm flipH="1">
              <a:off x="7582921" y="46398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9" name="Oval 48"/>
            <p:cNvSpPr>
              <a:spLocks noChangeArrowheads="1"/>
            </p:cNvSpPr>
            <p:nvPr/>
          </p:nvSpPr>
          <p:spPr bwMode="auto">
            <a:xfrm>
              <a:off x="75067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0" name="Oval 49"/>
            <p:cNvSpPr>
              <a:spLocks noChangeArrowheads="1"/>
            </p:cNvSpPr>
            <p:nvPr/>
          </p:nvSpPr>
          <p:spPr bwMode="auto">
            <a:xfrm>
              <a:off x="7659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6372200" y="5517232"/>
              <a:ext cx="27238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0,1,2,3,3,2,1,2,3,2,</a:t>
              </a:r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lang="ja-JP" altLang="en-US" dirty="0" smtClean="0"/>
                <a:t> </a:t>
              </a:r>
              <a:endParaRPr lang="ja-JP" altLang="en-US" dirty="0"/>
            </a:p>
          </p:txBody>
        </p:sp>
        <p:sp>
          <p:nvSpPr>
            <p:cNvPr id="132" name="右矢印 131"/>
            <p:cNvSpPr/>
            <p:nvPr/>
          </p:nvSpPr>
          <p:spPr bwMode="auto">
            <a:xfrm rot="1551119">
              <a:off x="6441560" y="379321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137" name="グループ化 136"/>
          <p:cNvGrpSpPr/>
          <p:nvPr/>
        </p:nvGrpSpPr>
        <p:grpSpPr>
          <a:xfrm>
            <a:off x="3504361" y="4216896"/>
            <a:ext cx="2646878" cy="2482081"/>
            <a:chOff x="3504361" y="4216896"/>
            <a:chExt cx="2646878" cy="2482081"/>
          </a:xfrm>
        </p:grpSpPr>
        <p:sp>
          <p:nvSpPr>
            <p:cNvPr id="88" name="Line 11"/>
            <p:cNvSpPr>
              <a:spLocks noChangeShapeType="1"/>
            </p:cNvSpPr>
            <p:nvPr/>
          </p:nvSpPr>
          <p:spPr bwMode="auto">
            <a:xfrm flipH="1" flipV="1">
              <a:off x="5321329" y="482649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12"/>
            <p:cNvSpPr>
              <a:spLocks noChangeShapeType="1"/>
            </p:cNvSpPr>
            <p:nvPr/>
          </p:nvSpPr>
          <p:spPr bwMode="auto">
            <a:xfrm flipH="1" flipV="1">
              <a:off x="5330457" y="4839816"/>
              <a:ext cx="622176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Oval 13"/>
            <p:cNvSpPr>
              <a:spLocks noChangeArrowheads="1"/>
            </p:cNvSpPr>
            <p:nvPr/>
          </p:nvSpPr>
          <p:spPr bwMode="auto">
            <a:xfrm>
              <a:off x="5473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 flipV="1">
              <a:off x="4711729" y="429309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Line 16"/>
            <p:cNvSpPr>
              <a:spLocks noChangeShapeType="1"/>
            </p:cNvSpPr>
            <p:nvPr/>
          </p:nvSpPr>
          <p:spPr bwMode="auto">
            <a:xfrm>
              <a:off x="5016529" y="429309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 flipV="1">
              <a:off x="4483129" y="48264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 flipH="1" flipV="1">
              <a:off x="47117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" name="Oval 19"/>
            <p:cNvSpPr>
              <a:spLocks noChangeArrowheads="1"/>
            </p:cNvSpPr>
            <p:nvPr/>
          </p:nvSpPr>
          <p:spPr bwMode="auto">
            <a:xfrm>
              <a:off x="4787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6" name="Oval 20"/>
            <p:cNvSpPr>
              <a:spLocks noChangeArrowheads="1"/>
            </p:cNvSpPr>
            <p:nvPr/>
          </p:nvSpPr>
          <p:spPr bwMode="auto">
            <a:xfrm>
              <a:off x="4940329" y="421689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" name="Oval 21"/>
            <p:cNvSpPr>
              <a:spLocks noChangeArrowheads="1"/>
            </p:cNvSpPr>
            <p:nvPr/>
          </p:nvSpPr>
          <p:spPr bwMode="auto">
            <a:xfrm>
              <a:off x="46355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 flipH="1">
              <a:off x="51689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Oval 23"/>
            <p:cNvSpPr>
              <a:spLocks noChangeArrowheads="1"/>
            </p:cNvSpPr>
            <p:nvPr/>
          </p:nvSpPr>
          <p:spPr bwMode="auto">
            <a:xfrm>
              <a:off x="52451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 flipV="1">
              <a:off x="42545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 flipH="1" flipV="1">
              <a:off x="44831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" name="Oval 26"/>
            <p:cNvSpPr>
              <a:spLocks noChangeArrowheads="1"/>
            </p:cNvSpPr>
            <p:nvPr/>
          </p:nvSpPr>
          <p:spPr bwMode="auto">
            <a:xfrm>
              <a:off x="46355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" name="Oval 27"/>
            <p:cNvSpPr>
              <a:spLocks noChangeArrowheads="1"/>
            </p:cNvSpPr>
            <p:nvPr/>
          </p:nvSpPr>
          <p:spPr bwMode="auto">
            <a:xfrm>
              <a:off x="41783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" name="Oval 28"/>
            <p:cNvSpPr>
              <a:spLocks noChangeArrowheads="1"/>
            </p:cNvSpPr>
            <p:nvPr/>
          </p:nvSpPr>
          <p:spPr bwMode="auto">
            <a:xfrm>
              <a:off x="4406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" name="Oval 29"/>
            <p:cNvSpPr>
              <a:spLocks noChangeArrowheads="1"/>
            </p:cNvSpPr>
            <p:nvPr/>
          </p:nvSpPr>
          <p:spPr bwMode="auto">
            <a:xfrm>
              <a:off x="5880625" y="5301208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" name="Line 47"/>
            <p:cNvSpPr>
              <a:spLocks noChangeShapeType="1"/>
            </p:cNvSpPr>
            <p:nvPr/>
          </p:nvSpPr>
          <p:spPr bwMode="auto">
            <a:xfrm flipH="1">
              <a:off x="5016529" y="53598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7" name="Oval 48"/>
            <p:cNvSpPr>
              <a:spLocks noChangeArrowheads="1"/>
            </p:cNvSpPr>
            <p:nvPr/>
          </p:nvSpPr>
          <p:spPr bwMode="auto">
            <a:xfrm>
              <a:off x="49403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" name="Oval 49"/>
            <p:cNvSpPr>
              <a:spLocks noChangeArrowheads="1"/>
            </p:cNvSpPr>
            <p:nvPr/>
          </p:nvSpPr>
          <p:spPr bwMode="auto">
            <a:xfrm>
              <a:off x="5092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504361" y="6237312"/>
              <a:ext cx="26468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0,1,2,3,3,2,1,2,3,2,</a:t>
              </a:r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33" name="右矢印 132"/>
            <p:cNvSpPr/>
            <p:nvPr/>
          </p:nvSpPr>
          <p:spPr bwMode="auto">
            <a:xfrm rot="5400000">
              <a:off x="4260445" y="425709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 bwMode="auto">
          <a:xfrm>
            <a:off x="3707904" y="1916832"/>
            <a:ext cx="2664296" cy="2160240"/>
          </a:xfrm>
          <a:prstGeom prst="rect">
            <a:avLst/>
          </a:prstGeom>
          <a:noFill/>
          <a:ln w="1905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5" name="Text Box 47"/>
          <p:cNvSpPr txBox="1">
            <a:spLocks noChangeArrowheads="1"/>
          </p:cNvSpPr>
          <p:nvPr/>
        </p:nvSpPr>
        <p:spPr bwMode="auto">
          <a:xfrm>
            <a:off x="467544" y="2911050"/>
            <a:ext cx="2641136" cy="919401"/>
          </a:xfrm>
          <a:prstGeom prst="wedgeRoundRectCallout">
            <a:avLst>
              <a:gd name="adj1" fmla="val 56701"/>
              <a:gd name="adj2" fmla="val 78541"/>
              <a:gd name="adj3" fmla="val 16667"/>
            </a:avLst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addition always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 yields </a:t>
            </a:r>
            <a:r>
              <a:rPr lang="en-US" altLang="ja-JP" dirty="0" smtClean="0">
                <a:solidFill>
                  <a:schemeClr val="tx1"/>
                </a:solidFill>
                <a:sym typeface="Wingdings" pitchFamily="2" charset="2"/>
              </a:rPr>
              <a:t>a</a:t>
            </a:r>
            <a:r>
              <a:rPr lang="en-US" altLang="ja-JP" dirty="0" smtClean="0">
                <a:solidFill>
                  <a:schemeClr val="tx1"/>
                </a:solidFill>
              </a:rPr>
              <a:t> child</a:t>
            </a:r>
          </a:p>
        </p:txBody>
      </p:sp>
    </p:spTree>
    <p:extLst>
      <p:ext uri="{BB962C8B-B14F-4D97-AF65-F5344CB8AC3E}">
        <p14:creationId xmlns:p14="http://schemas.microsoft.com/office/powerpoint/2010/main" val="3804150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836712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On non-trivial structures, we have to take care of “</a:t>
            </a:r>
            <a:r>
              <a:rPr lang="en-US" altLang="ja-JP" sz="2400" b="1" dirty="0" smtClean="0"/>
              <a:t>isomorphism”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Isomorphism: </a:t>
            </a:r>
            <a:r>
              <a:rPr lang="en-US" altLang="ja-JP" sz="2400" dirty="0" smtClean="0"/>
              <a:t>a structure is isomorphic to another if there is one-to-one correspondence between the elements with keeping some condition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a ring sequence (necklace) is isomorphic to another </a:t>
            </a:r>
            <a:r>
              <a:rPr lang="en-US" altLang="ja-JP" sz="2400" dirty="0" err="1" smtClean="0"/>
              <a:t>iff</a:t>
            </a:r>
            <a:r>
              <a:rPr lang="en-US" altLang="ja-JP" sz="2400" dirty="0" smtClean="0"/>
              <a:t> it can be transformed to another by rotation</a:t>
            </a:r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a matrix is isomorphic to another </a:t>
            </a:r>
            <a:r>
              <a:rPr lang="en-US" altLang="ja-JP" sz="2400" dirty="0" err="1" smtClean="0"/>
              <a:t>iff</a:t>
            </a:r>
            <a:r>
              <a:rPr lang="en-US" altLang="ja-JP" sz="2400" dirty="0" smtClean="0"/>
              <a:t> it can be transformed to the other by swapping rows, and swapping columns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a graph is isomorphic to another </a:t>
            </a:r>
            <a:r>
              <a:rPr lang="en-US" altLang="ja-JP" sz="2400" dirty="0" err="1" smtClean="0"/>
              <a:t>iff</a:t>
            </a:r>
            <a:r>
              <a:rPr lang="en-US" altLang="ja-JP" sz="2400" dirty="0" smtClean="0"/>
              <a:t> there is a one to one mapping between vertices preserving the adjacency</a:t>
            </a:r>
          </a:p>
          <a:p>
            <a:pPr algn="l"/>
            <a:endParaRPr lang="en-US" altLang="ja-JP" sz="2400" dirty="0" smtClean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Isomorphism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827584" y="6063679"/>
            <a:ext cx="748883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dirty="0" smtClean="0"/>
              <a:t>Enumerate all structures so that no two are isomorphic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Pseudo Code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980728"/>
            <a:ext cx="7776220" cy="2441128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By giving the size limitation, we can enumerate all ordered trees of size less than the specified number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5" name="Text Box 47"/>
          <p:cNvSpPr txBox="1">
            <a:spLocks noChangeArrowheads="1"/>
          </p:cNvSpPr>
          <p:nvPr/>
        </p:nvSpPr>
        <p:spPr bwMode="auto">
          <a:xfrm>
            <a:off x="323528" y="5766355"/>
            <a:ext cx="849694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The inside of the for loop takes constant time, thus time is </a:t>
            </a:r>
            <a:r>
              <a:rPr lang="en-US" altLang="ja-JP" b="1" dirty="0" smtClean="0">
                <a:solidFill>
                  <a:srgbClr val="0000FF"/>
                </a:solidFill>
              </a:rPr>
              <a:t>O(1)</a:t>
            </a:r>
          </a:p>
          <a:p>
            <a:pPr algn="ctr"/>
            <a:r>
              <a:rPr lang="en-US" altLang="ja-JP" b="1" dirty="0" smtClean="0">
                <a:solidFill>
                  <a:srgbClr val="0000FF"/>
                </a:solidFill>
              </a:rPr>
              <a:t> </a:t>
            </a:r>
            <a:r>
              <a:rPr lang="en-US" altLang="ja-JP" dirty="0" smtClean="0"/>
              <a:t>for each      </a:t>
            </a:r>
            <a:r>
              <a:rPr lang="en-US" altLang="ja-JP" b="0" dirty="0" smtClean="0">
                <a:solidFill>
                  <a:schemeClr val="tx1"/>
                </a:solidFill>
              </a:rPr>
              <a:t> (output by difference from the previous)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1187624" y="2204864"/>
            <a:ext cx="6264696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EnumOrderedTree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output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>
                <a:solidFill>
                  <a:schemeClr val="tx1"/>
                </a:solidFill>
              </a:rPr>
              <a:t>if </a:t>
            </a:r>
            <a:r>
              <a:rPr lang="en-US" altLang="ja-JP" dirty="0" smtClean="0">
                <a:solidFill>
                  <a:schemeClr val="accent2"/>
                </a:solidFill>
              </a:rPr>
              <a:t>(</a:t>
            </a:r>
            <a:r>
              <a:rPr lang="en-US" altLang="ja-JP" b="0" dirty="0" smtClean="0">
                <a:solidFill>
                  <a:schemeClr val="accent2"/>
                </a:solidFill>
              </a:rPr>
              <a:t>size of </a:t>
            </a:r>
            <a:r>
              <a:rPr lang="en-US" altLang="ja-JP" dirty="0" smtClean="0">
                <a:solidFill>
                  <a:schemeClr val="accent2"/>
                </a:solidFill>
              </a:rPr>
              <a:t>T</a:t>
            </a:r>
            <a:r>
              <a:rPr lang="en-US" altLang="ja-JP" b="0" dirty="0" smtClean="0">
                <a:solidFill>
                  <a:schemeClr val="accent2"/>
                </a:solidFill>
              </a:rPr>
              <a:t>)</a:t>
            </a:r>
            <a:r>
              <a:rPr lang="en-US" altLang="ja-JP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= k </a:t>
            </a:r>
            <a:r>
              <a:rPr lang="en-US" altLang="ja-JP" b="1" dirty="0" smtClean="0">
                <a:solidFill>
                  <a:schemeClr val="tx1"/>
                </a:solidFill>
              </a:rPr>
              <a:t>then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return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</a:t>
            </a:r>
            <a:r>
              <a:rPr lang="en-US" altLang="ja-JP" b="1" dirty="0" smtClean="0">
                <a:solidFill>
                  <a:schemeClr val="tx1"/>
                </a:solidFill>
              </a:rPr>
              <a:t>for </a:t>
            </a:r>
            <a:r>
              <a:rPr lang="en-US" altLang="ja-JP" dirty="0" smtClean="0">
                <a:solidFill>
                  <a:schemeClr val="tx1"/>
                </a:solidFill>
              </a:rPr>
              <a:t>each</a:t>
            </a:r>
            <a:r>
              <a:rPr lang="en-US" altLang="ja-JP" b="1" dirty="0" smtClean="0"/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vertex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in the right most path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</a:t>
            </a:r>
            <a:r>
              <a:rPr lang="en-US" altLang="ja-JP" b="0" dirty="0" smtClean="0">
                <a:solidFill>
                  <a:schemeClr val="tx1"/>
                </a:solidFill>
              </a:rPr>
              <a:t>add a rightmost child to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 </a:t>
            </a:r>
            <a:r>
              <a:rPr lang="en-US" altLang="ja-JP" dirty="0" smtClean="0">
                <a:solidFill>
                  <a:schemeClr val="tx1"/>
                </a:solidFill>
              </a:rPr>
              <a:t>call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EnumOrderedTree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  <a:r>
              <a:rPr lang="en-US" altLang="ja-JP" dirty="0" smtClean="0"/>
              <a:t>)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 </a:t>
            </a:r>
            <a:r>
              <a:rPr lang="en-US" altLang="ja-JP" b="0" dirty="0" smtClean="0">
                <a:solidFill>
                  <a:schemeClr val="tx1"/>
                </a:solidFill>
              </a:rPr>
              <a:t>remove the child added in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altLang="ja-JP" dirty="0" smtClean="0"/>
              <a:t> 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end for</a:t>
            </a:r>
          </a:p>
          <a:p>
            <a:pPr algn="l"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52625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6-3 Reverse Search for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Rooted Trees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4092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Freeform 2"/>
          <p:cNvSpPr>
            <a:spLocks/>
          </p:cNvSpPr>
          <p:nvPr/>
        </p:nvSpPr>
        <p:spPr bwMode="auto">
          <a:xfrm>
            <a:off x="6359525" y="5016202"/>
            <a:ext cx="977900" cy="1519237"/>
          </a:xfrm>
          <a:custGeom>
            <a:avLst/>
            <a:gdLst/>
            <a:ahLst/>
            <a:cxnLst>
              <a:cxn ang="0">
                <a:pos x="145" y="279"/>
              </a:cxn>
              <a:cxn ang="0">
                <a:pos x="472" y="0"/>
              </a:cxn>
              <a:cxn ang="0">
                <a:pos x="616" y="19"/>
              </a:cxn>
              <a:cxn ang="0">
                <a:pos x="616" y="202"/>
              </a:cxn>
              <a:cxn ang="0">
                <a:pos x="433" y="365"/>
              </a:cxn>
              <a:cxn ang="0">
                <a:pos x="384" y="890"/>
              </a:cxn>
              <a:cxn ang="0">
                <a:pos x="307" y="957"/>
              </a:cxn>
              <a:cxn ang="0">
                <a:pos x="154" y="948"/>
              </a:cxn>
              <a:cxn ang="0">
                <a:pos x="163" y="708"/>
              </a:cxn>
              <a:cxn ang="0">
                <a:pos x="0" y="650"/>
              </a:cxn>
              <a:cxn ang="0">
                <a:pos x="145" y="279"/>
              </a:cxn>
            </a:cxnLst>
            <a:rect l="0" t="0" r="r" b="b"/>
            <a:pathLst>
              <a:path w="616" h="957">
                <a:moveTo>
                  <a:pt x="145" y="279"/>
                </a:moveTo>
                <a:lnTo>
                  <a:pt x="472" y="0"/>
                </a:lnTo>
                <a:lnTo>
                  <a:pt x="616" y="19"/>
                </a:lnTo>
                <a:lnTo>
                  <a:pt x="616" y="202"/>
                </a:lnTo>
                <a:lnTo>
                  <a:pt x="433" y="365"/>
                </a:lnTo>
                <a:lnTo>
                  <a:pt x="384" y="890"/>
                </a:lnTo>
                <a:lnTo>
                  <a:pt x="307" y="957"/>
                </a:lnTo>
                <a:lnTo>
                  <a:pt x="154" y="948"/>
                </a:lnTo>
                <a:lnTo>
                  <a:pt x="163" y="708"/>
                </a:lnTo>
                <a:lnTo>
                  <a:pt x="0" y="650"/>
                </a:lnTo>
                <a:lnTo>
                  <a:pt x="145" y="279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58051" name="Freeform 3"/>
          <p:cNvSpPr>
            <a:spLocks/>
          </p:cNvSpPr>
          <p:nvPr/>
        </p:nvSpPr>
        <p:spPr bwMode="auto">
          <a:xfrm>
            <a:off x="4500563" y="5057477"/>
            <a:ext cx="1112837" cy="1539875"/>
          </a:xfrm>
          <a:custGeom>
            <a:avLst/>
            <a:gdLst/>
            <a:ahLst/>
            <a:cxnLst>
              <a:cxn ang="0">
                <a:pos x="230" y="279"/>
              </a:cxn>
              <a:cxn ang="0">
                <a:pos x="557" y="0"/>
              </a:cxn>
              <a:cxn ang="0">
                <a:pos x="701" y="19"/>
              </a:cxn>
              <a:cxn ang="0">
                <a:pos x="701" y="202"/>
              </a:cxn>
              <a:cxn ang="0">
                <a:pos x="518" y="365"/>
              </a:cxn>
              <a:cxn ang="0">
                <a:pos x="499" y="643"/>
              </a:cxn>
              <a:cxn ang="0">
                <a:pos x="336" y="845"/>
              </a:cxn>
              <a:cxn ang="0">
                <a:pos x="192" y="970"/>
              </a:cxn>
              <a:cxn ang="0">
                <a:pos x="19" y="922"/>
              </a:cxn>
              <a:cxn ang="0">
                <a:pos x="0" y="749"/>
              </a:cxn>
              <a:cxn ang="0">
                <a:pos x="230" y="279"/>
              </a:cxn>
            </a:cxnLst>
            <a:rect l="0" t="0" r="r" b="b"/>
            <a:pathLst>
              <a:path w="701" h="970">
                <a:moveTo>
                  <a:pt x="230" y="279"/>
                </a:moveTo>
                <a:lnTo>
                  <a:pt x="557" y="0"/>
                </a:lnTo>
                <a:lnTo>
                  <a:pt x="701" y="19"/>
                </a:lnTo>
                <a:lnTo>
                  <a:pt x="701" y="202"/>
                </a:lnTo>
                <a:lnTo>
                  <a:pt x="518" y="365"/>
                </a:lnTo>
                <a:lnTo>
                  <a:pt x="499" y="643"/>
                </a:lnTo>
                <a:lnTo>
                  <a:pt x="336" y="845"/>
                </a:lnTo>
                <a:lnTo>
                  <a:pt x="192" y="970"/>
                </a:lnTo>
                <a:lnTo>
                  <a:pt x="19" y="922"/>
                </a:lnTo>
                <a:lnTo>
                  <a:pt x="0" y="749"/>
                </a:lnTo>
                <a:lnTo>
                  <a:pt x="230" y="279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96802"/>
            <a:ext cx="8497887" cy="100806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There are many ordered trees isomorphic to an ordinary un-ordered </a:t>
            </a:r>
            <a:r>
              <a:rPr lang="en-US" altLang="ja-JP" sz="2400" dirty="0" smtClean="0"/>
              <a:t>tree (rooted tree)</a:t>
            </a:r>
            <a:endParaRPr lang="en-US" altLang="ja-JP" sz="2400" dirty="0"/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If we enumerate un-ordered trees in the same way, many duplications occur</a:t>
            </a:r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Ordered Trees </a:t>
            </a:r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  <a:sym typeface="Wingdings" pitchFamily="2" charset="2"/>
              </a:rPr>
              <a:t> Un-ordered Trees</a:t>
            </a:r>
            <a:endParaRPr lang="en-US" altLang="ja-JP" sz="3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81438" y="3071514"/>
            <a:ext cx="4794250" cy="3389313"/>
            <a:chOff x="2445" y="1844"/>
            <a:chExt cx="3020" cy="2135"/>
          </a:xfrm>
        </p:grpSpPr>
        <p:sp>
          <p:nvSpPr>
            <p:cNvPr id="258055" name="Line 7"/>
            <p:cNvSpPr>
              <a:spLocks noChangeShapeType="1"/>
            </p:cNvSpPr>
            <p:nvPr/>
          </p:nvSpPr>
          <p:spPr bwMode="auto">
            <a:xfrm flipH="1">
              <a:off x="4280" y="3661"/>
              <a:ext cx="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6" name="Line 8"/>
            <p:cNvSpPr>
              <a:spLocks noChangeShapeType="1"/>
            </p:cNvSpPr>
            <p:nvPr/>
          </p:nvSpPr>
          <p:spPr bwMode="auto">
            <a:xfrm>
              <a:off x="2634" y="364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7" name="Line 9"/>
            <p:cNvSpPr>
              <a:spLocks noChangeShapeType="1"/>
            </p:cNvSpPr>
            <p:nvPr/>
          </p:nvSpPr>
          <p:spPr bwMode="auto">
            <a:xfrm>
              <a:off x="4630" y="3645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8" name="Line 10"/>
            <p:cNvSpPr>
              <a:spLocks noChangeShapeType="1"/>
            </p:cNvSpPr>
            <p:nvPr/>
          </p:nvSpPr>
          <p:spPr bwMode="auto">
            <a:xfrm>
              <a:off x="5062" y="242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9" name="Line 11"/>
            <p:cNvSpPr>
              <a:spLocks noChangeShapeType="1"/>
            </p:cNvSpPr>
            <p:nvPr/>
          </p:nvSpPr>
          <p:spPr bwMode="auto">
            <a:xfrm flipH="1">
              <a:off x="4985" y="2754"/>
              <a:ext cx="4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0" name="Line 12"/>
            <p:cNvSpPr>
              <a:spLocks noChangeShapeType="1"/>
            </p:cNvSpPr>
            <p:nvPr/>
          </p:nvSpPr>
          <p:spPr bwMode="auto">
            <a:xfrm flipV="1">
              <a:off x="3865" y="189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1" name="Line 13"/>
            <p:cNvSpPr>
              <a:spLocks noChangeShapeType="1"/>
            </p:cNvSpPr>
            <p:nvPr/>
          </p:nvSpPr>
          <p:spPr bwMode="auto">
            <a:xfrm flipH="1">
              <a:off x="3673" y="237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2" name="Line 14"/>
            <p:cNvSpPr>
              <a:spLocks noChangeShapeType="1"/>
            </p:cNvSpPr>
            <p:nvPr/>
          </p:nvSpPr>
          <p:spPr bwMode="auto">
            <a:xfrm flipV="1">
              <a:off x="3769" y="213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3" name="Oval 15"/>
            <p:cNvSpPr>
              <a:spLocks noChangeArrowheads="1"/>
            </p:cNvSpPr>
            <p:nvPr/>
          </p:nvSpPr>
          <p:spPr bwMode="auto">
            <a:xfrm>
              <a:off x="3817" y="208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4" name="Oval 16"/>
            <p:cNvSpPr>
              <a:spLocks noChangeArrowheads="1"/>
            </p:cNvSpPr>
            <p:nvPr/>
          </p:nvSpPr>
          <p:spPr bwMode="auto">
            <a:xfrm>
              <a:off x="3619" y="2564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5" name="Oval 17"/>
            <p:cNvSpPr>
              <a:spLocks noChangeArrowheads="1"/>
            </p:cNvSpPr>
            <p:nvPr/>
          </p:nvSpPr>
          <p:spPr bwMode="auto">
            <a:xfrm>
              <a:off x="4105" y="184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6" name="Oval 18"/>
            <p:cNvSpPr>
              <a:spLocks noChangeArrowheads="1"/>
            </p:cNvSpPr>
            <p:nvPr/>
          </p:nvSpPr>
          <p:spPr bwMode="auto">
            <a:xfrm>
              <a:off x="3721" y="232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7" name="Line 19"/>
            <p:cNvSpPr>
              <a:spLocks noChangeShapeType="1"/>
            </p:cNvSpPr>
            <p:nvPr/>
          </p:nvSpPr>
          <p:spPr bwMode="auto">
            <a:xfrm flipV="1">
              <a:off x="5062" y="218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8" name="Line 20"/>
            <p:cNvSpPr>
              <a:spLocks noChangeShapeType="1"/>
            </p:cNvSpPr>
            <p:nvPr/>
          </p:nvSpPr>
          <p:spPr bwMode="auto">
            <a:xfrm flipV="1">
              <a:off x="4966" y="242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9" name="Oval 21"/>
            <p:cNvSpPr>
              <a:spLocks noChangeArrowheads="1"/>
            </p:cNvSpPr>
            <p:nvPr/>
          </p:nvSpPr>
          <p:spPr bwMode="auto">
            <a:xfrm>
              <a:off x="5014" y="237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0" name="Oval 22"/>
            <p:cNvSpPr>
              <a:spLocks noChangeArrowheads="1"/>
            </p:cNvSpPr>
            <p:nvPr/>
          </p:nvSpPr>
          <p:spPr bwMode="auto">
            <a:xfrm>
              <a:off x="5302" y="213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1" name="Oval 23"/>
            <p:cNvSpPr>
              <a:spLocks noChangeArrowheads="1"/>
            </p:cNvSpPr>
            <p:nvPr/>
          </p:nvSpPr>
          <p:spPr bwMode="auto">
            <a:xfrm>
              <a:off x="4918" y="261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2" name="Oval 24"/>
            <p:cNvSpPr>
              <a:spLocks noChangeArrowheads="1"/>
            </p:cNvSpPr>
            <p:nvPr/>
          </p:nvSpPr>
          <p:spPr bwMode="auto">
            <a:xfrm>
              <a:off x="5110" y="261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3" name="Line 25"/>
            <p:cNvSpPr>
              <a:spLocks noChangeShapeType="1"/>
            </p:cNvSpPr>
            <p:nvPr/>
          </p:nvSpPr>
          <p:spPr bwMode="auto">
            <a:xfrm flipV="1">
              <a:off x="2877" y="243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74" name="Line 26"/>
            <p:cNvSpPr>
              <a:spLocks noChangeShapeType="1"/>
            </p:cNvSpPr>
            <p:nvPr/>
          </p:nvSpPr>
          <p:spPr bwMode="auto">
            <a:xfrm flipH="1">
              <a:off x="2685" y="29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75" name="Line 27"/>
            <p:cNvSpPr>
              <a:spLocks noChangeShapeType="1"/>
            </p:cNvSpPr>
            <p:nvPr/>
          </p:nvSpPr>
          <p:spPr bwMode="auto">
            <a:xfrm flipV="1">
              <a:off x="2781" y="267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76" name="Oval 28"/>
            <p:cNvSpPr>
              <a:spLocks noChangeArrowheads="1"/>
            </p:cNvSpPr>
            <p:nvPr/>
          </p:nvSpPr>
          <p:spPr bwMode="auto">
            <a:xfrm>
              <a:off x="2829" y="263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7" name="Oval 29"/>
            <p:cNvSpPr>
              <a:spLocks noChangeArrowheads="1"/>
            </p:cNvSpPr>
            <p:nvPr/>
          </p:nvSpPr>
          <p:spPr bwMode="auto">
            <a:xfrm>
              <a:off x="3117" y="239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8" name="Oval 30"/>
            <p:cNvSpPr>
              <a:spLocks noChangeArrowheads="1"/>
            </p:cNvSpPr>
            <p:nvPr/>
          </p:nvSpPr>
          <p:spPr bwMode="auto">
            <a:xfrm>
              <a:off x="2733" y="28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9" name="Line 31"/>
            <p:cNvSpPr>
              <a:spLocks noChangeShapeType="1"/>
            </p:cNvSpPr>
            <p:nvPr/>
          </p:nvSpPr>
          <p:spPr bwMode="auto">
            <a:xfrm flipH="1">
              <a:off x="2493" y="3159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0" name="Oval 32"/>
            <p:cNvSpPr>
              <a:spLocks noChangeArrowheads="1"/>
            </p:cNvSpPr>
            <p:nvPr/>
          </p:nvSpPr>
          <p:spPr bwMode="auto">
            <a:xfrm>
              <a:off x="2637" y="31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1" name="Oval 33"/>
            <p:cNvSpPr>
              <a:spLocks noChangeArrowheads="1"/>
            </p:cNvSpPr>
            <p:nvPr/>
          </p:nvSpPr>
          <p:spPr bwMode="auto">
            <a:xfrm>
              <a:off x="2445" y="3207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2" name="Line 34"/>
            <p:cNvSpPr>
              <a:spLocks noChangeShapeType="1"/>
            </p:cNvSpPr>
            <p:nvPr/>
          </p:nvSpPr>
          <p:spPr bwMode="auto">
            <a:xfrm flipH="1">
              <a:off x="3125" y="2482"/>
              <a:ext cx="454" cy="18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3" name="Line 35"/>
            <p:cNvSpPr>
              <a:spLocks noChangeShapeType="1"/>
            </p:cNvSpPr>
            <p:nvPr/>
          </p:nvSpPr>
          <p:spPr bwMode="auto">
            <a:xfrm>
              <a:off x="4630" y="3645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4" name="Line 36"/>
            <p:cNvSpPr>
              <a:spLocks noChangeShapeType="1"/>
            </p:cNvSpPr>
            <p:nvPr/>
          </p:nvSpPr>
          <p:spPr bwMode="auto">
            <a:xfrm flipV="1">
              <a:off x="4630" y="3405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5" name="Line 37"/>
            <p:cNvSpPr>
              <a:spLocks noChangeShapeType="1"/>
            </p:cNvSpPr>
            <p:nvPr/>
          </p:nvSpPr>
          <p:spPr bwMode="auto">
            <a:xfrm flipV="1">
              <a:off x="4533" y="3616"/>
              <a:ext cx="10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6" name="Oval 38"/>
            <p:cNvSpPr>
              <a:spLocks noChangeArrowheads="1"/>
            </p:cNvSpPr>
            <p:nvPr/>
          </p:nvSpPr>
          <p:spPr bwMode="auto">
            <a:xfrm>
              <a:off x="4582" y="359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7" name="Oval 39"/>
            <p:cNvSpPr>
              <a:spLocks noChangeArrowheads="1"/>
            </p:cNvSpPr>
            <p:nvPr/>
          </p:nvSpPr>
          <p:spPr bwMode="auto">
            <a:xfrm>
              <a:off x="4870" y="3357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8" name="Oval 40"/>
            <p:cNvSpPr>
              <a:spLocks noChangeArrowheads="1"/>
            </p:cNvSpPr>
            <p:nvPr/>
          </p:nvSpPr>
          <p:spPr bwMode="auto">
            <a:xfrm>
              <a:off x="4486" y="383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9" name="Oval 41"/>
            <p:cNvSpPr>
              <a:spLocks noChangeArrowheads="1"/>
            </p:cNvSpPr>
            <p:nvPr/>
          </p:nvSpPr>
          <p:spPr bwMode="auto">
            <a:xfrm>
              <a:off x="4870" y="3837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0" name="Oval 42"/>
            <p:cNvSpPr>
              <a:spLocks noChangeArrowheads="1"/>
            </p:cNvSpPr>
            <p:nvPr/>
          </p:nvSpPr>
          <p:spPr bwMode="auto">
            <a:xfrm>
              <a:off x="4678" y="383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1" name="Line 43"/>
            <p:cNvSpPr>
              <a:spLocks noChangeShapeType="1"/>
            </p:cNvSpPr>
            <p:nvPr/>
          </p:nvSpPr>
          <p:spPr bwMode="auto">
            <a:xfrm flipH="1">
              <a:off x="5369" y="321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2" name="Line 44"/>
            <p:cNvSpPr>
              <a:spLocks noChangeShapeType="1"/>
            </p:cNvSpPr>
            <p:nvPr/>
          </p:nvSpPr>
          <p:spPr bwMode="auto">
            <a:xfrm>
              <a:off x="5129" y="345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3" name="Line 45"/>
            <p:cNvSpPr>
              <a:spLocks noChangeShapeType="1"/>
            </p:cNvSpPr>
            <p:nvPr/>
          </p:nvSpPr>
          <p:spPr bwMode="auto">
            <a:xfrm flipV="1">
              <a:off x="5129" y="32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4" name="Line 46"/>
            <p:cNvSpPr>
              <a:spLocks noChangeShapeType="1"/>
            </p:cNvSpPr>
            <p:nvPr/>
          </p:nvSpPr>
          <p:spPr bwMode="auto">
            <a:xfrm flipV="1">
              <a:off x="5033" y="345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5" name="Oval 47"/>
            <p:cNvSpPr>
              <a:spLocks noChangeArrowheads="1"/>
            </p:cNvSpPr>
            <p:nvPr/>
          </p:nvSpPr>
          <p:spPr bwMode="auto">
            <a:xfrm>
              <a:off x="5081" y="34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6" name="Oval 48"/>
            <p:cNvSpPr>
              <a:spLocks noChangeArrowheads="1"/>
            </p:cNvSpPr>
            <p:nvPr/>
          </p:nvSpPr>
          <p:spPr bwMode="auto">
            <a:xfrm>
              <a:off x="5369" y="31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7" name="Oval 49"/>
            <p:cNvSpPr>
              <a:spLocks noChangeArrowheads="1"/>
            </p:cNvSpPr>
            <p:nvPr/>
          </p:nvSpPr>
          <p:spPr bwMode="auto">
            <a:xfrm>
              <a:off x="4985" y="36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8" name="Oval 50"/>
            <p:cNvSpPr>
              <a:spLocks noChangeArrowheads="1"/>
            </p:cNvSpPr>
            <p:nvPr/>
          </p:nvSpPr>
          <p:spPr bwMode="auto">
            <a:xfrm>
              <a:off x="5321" y="340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9" name="Oval 51"/>
            <p:cNvSpPr>
              <a:spLocks noChangeArrowheads="1"/>
            </p:cNvSpPr>
            <p:nvPr/>
          </p:nvSpPr>
          <p:spPr bwMode="auto">
            <a:xfrm>
              <a:off x="5177" y="36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0" name="Line 52"/>
            <p:cNvSpPr>
              <a:spLocks noChangeShapeType="1"/>
            </p:cNvSpPr>
            <p:nvPr/>
          </p:nvSpPr>
          <p:spPr bwMode="auto">
            <a:xfrm flipH="1">
              <a:off x="4577" y="2754"/>
              <a:ext cx="272" cy="3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1" name="Line 53"/>
            <p:cNvSpPr>
              <a:spLocks noChangeShapeType="1"/>
            </p:cNvSpPr>
            <p:nvPr/>
          </p:nvSpPr>
          <p:spPr bwMode="auto">
            <a:xfrm flipV="1">
              <a:off x="2730" y="316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2" name="Line 54"/>
            <p:cNvSpPr>
              <a:spLocks noChangeShapeType="1"/>
            </p:cNvSpPr>
            <p:nvPr/>
          </p:nvSpPr>
          <p:spPr bwMode="auto">
            <a:xfrm flipH="1">
              <a:off x="2543" y="3646"/>
              <a:ext cx="9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3" name="Line 55"/>
            <p:cNvSpPr>
              <a:spLocks noChangeShapeType="1"/>
            </p:cNvSpPr>
            <p:nvPr/>
          </p:nvSpPr>
          <p:spPr bwMode="auto">
            <a:xfrm flipV="1">
              <a:off x="2634" y="340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4" name="Oval 56"/>
            <p:cNvSpPr>
              <a:spLocks noChangeArrowheads="1"/>
            </p:cNvSpPr>
            <p:nvPr/>
          </p:nvSpPr>
          <p:spPr bwMode="auto">
            <a:xfrm>
              <a:off x="2682" y="335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5" name="Oval 57"/>
            <p:cNvSpPr>
              <a:spLocks noChangeArrowheads="1"/>
            </p:cNvSpPr>
            <p:nvPr/>
          </p:nvSpPr>
          <p:spPr bwMode="auto">
            <a:xfrm>
              <a:off x="2970" y="3118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6" name="Oval 58"/>
            <p:cNvSpPr>
              <a:spLocks noChangeArrowheads="1"/>
            </p:cNvSpPr>
            <p:nvPr/>
          </p:nvSpPr>
          <p:spPr bwMode="auto">
            <a:xfrm>
              <a:off x="2586" y="359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7" name="Oval 59"/>
            <p:cNvSpPr>
              <a:spLocks noChangeArrowheads="1"/>
            </p:cNvSpPr>
            <p:nvPr/>
          </p:nvSpPr>
          <p:spPr bwMode="auto">
            <a:xfrm>
              <a:off x="2490" y="38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8" name="Oval 60"/>
            <p:cNvSpPr>
              <a:spLocks noChangeArrowheads="1"/>
            </p:cNvSpPr>
            <p:nvPr/>
          </p:nvSpPr>
          <p:spPr bwMode="auto">
            <a:xfrm>
              <a:off x="2682" y="3838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9" name="Line 61"/>
            <p:cNvSpPr>
              <a:spLocks noChangeShapeType="1"/>
            </p:cNvSpPr>
            <p:nvPr/>
          </p:nvSpPr>
          <p:spPr bwMode="auto">
            <a:xfrm>
              <a:off x="3170" y="34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0" name="Line 62"/>
            <p:cNvSpPr>
              <a:spLocks noChangeShapeType="1"/>
            </p:cNvSpPr>
            <p:nvPr/>
          </p:nvSpPr>
          <p:spPr bwMode="auto">
            <a:xfrm flipV="1">
              <a:off x="3170" y="3235"/>
              <a:ext cx="25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1" name="Line 63"/>
            <p:cNvSpPr>
              <a:spLocks noChangeShapeType="1"/>
            </p:cNvSpPr>
            <p:nvPr/>
          </p:nvSpPr>
          <p:spPr bwMode="auto">
            <a:xfrm flipH="1">
              <a:off x="2978" y="369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2" name="Line 64"/>
            <p:cNvSpPr>
              <a:spLocks noChangeShapeType="1"/>
            </p:cNvSpPr>
            <p:nvPr/>
          </p:nvSpPr>
          <p:spPr bwMode="auto">
            <a:xfrm flipV="1">
              <a:off x="3074" y="34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3" name="Oval 65"/>
            <p:cNvSpPr>
              <a:spLocks noChangeArrowheads="1"/>
            </p:cNvSpPr>
            <p:nvPr/>
          </p:nvSpPr>
          <p:spPr bwMode="auto">
            <a:xfrm>
              <a:off x="3122" y="340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4" name="Oval 66"/>
            <p:cNvSpPr>
              <a:spLocks noChangeArrowheads="1"/>
            </p:cNvSpPr>
            <p:nvPr/>
          </p:nvSpPr>
          <p:spPr bwMode="auto">
            <a:xfrm>
              <a:off x="3410" y="316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5" name="Oval 67"/>
            <p:cNvSpPr>
              <a:spLocks noChangeArrowheads="1"/>
            </p:cNvSpPr>
            <p:nvPr/>
          </p:nvSpPr>
          <p:spPr bwMode="auto">
            <a:xfrm>
              <a:off x="3026" y="36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6" name="Oval 68"/>
            <p:cNvSpPr>
              <a:spLocks noChangeArrowheads="1"/>
            </p:cNvSpPr>
            <p:nvPr/>
          </p:nvSpPr>
          <p:spPr bwMode="auto">
            <a:xfrm>
              <a:off x="2930" y="388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7" name="Oval 69"/>
            <p:cNvSpPr>
              <a:spLocks noChangeArrowheads="1"/>
            </p:cNvSpPr>
            <p:nvPr/>
          </p:nvSpPr>
          <p:spPr bwMode="auto">
            <a:xfrm>
              <a:off x="3218" y="364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8" name="Line 70"/>
            <p:cNvSpPr>
              <a:spLocks noChangeShapeType="1"/>
            </p:cNvSpPr>
            <p:nvPr/>
          </p:nvSpPr>
          <p:spPr bwMode="auto">
            <a:xfrm flipH="1">
              <a:off x="3787" y="321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9" name="Line 71"/>
            <p:cNvSpPr>
              <a:spLocks noChangeShapeType="1"/>
            </p:cNvSpPr>
            <p:nvPr/>
          </p:nvSpPr>
          <p:spPr bwMode="auto">
            <a:xfrm flipV="1">
              <a:off x="3547" y="321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0" name="Line 72"/>
            <p:cNvSpPr>
              <a:spLocks noChangeShapeType="1"/>
            </p:cNvSpPr>
            <p:nvPr/>
          </p:nvSpPr>
          <p:spPr bwMode="auto">
            <a:xfrm flipH="1">
              <a:off x="3355" y="369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1" name="Line 73"/>
            <p:cNvSpPr>
              <a:spLocks noChangeShapeType="1"/>
            </p:cNvSpPr>
            <p:nvPr/>
          </p:nvSpPr>
          <p:spPr bwMode="auto">
            <a:xfrm flipV="1">
              <a:off x="3451" y="34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2" name="Oval 74"/>
            <p:cNvSpPr>
              <a:spLocks noChangeArrowheads="1"/>
            </p:cNvSpPr>
            <p:nvPr/>
          </p:nvSpPr>
          <p:spPr bwMode="auto">
            <a:xfrm>
              <a:off x="3499" y="340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3" name="Oval 75"/>
            <p:cNvSpPr>
              <a:spLocks noChangeArrowheads="1"/>
            </p:cNvSpPr>
            <p:nvPr/>
          </p:nvSpPr>
          <p:spPr bwMode="auto">
            <a:xfrm>
              <a:off x="3787" y="316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4" name="Oval 76"/>
            <p:cNvSpPr>
              <a:spLocks noChangeArrowheads="1"/>
            </p:cNvSpPr>
            <p:nvPr/>
          </p:nvSpPr>
          <p:spPr bwMode="auto">
            <a:xfrm>
              <a:off x="3403" y="36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5" name="Oval 77"/>
            <p:cNvSpPr>
              <a:spLocks noChangeArrowheads="1"/>
            </p:cNvSpPr>
            <p:nvPr/>
          </p:nvSpPr>
          <p:spPr bwMode="auto">
            <a:xfrm>
              <a:off x="3307" y="388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6" name="Oval 78"/>
            <p:cNvSpPr>
              <a:spLocks noChangeArrowheads="1"/>
            </p:cNvSpPr>
            <p:nvPr/>
          </p:nvSpPr>
          <p:spPr bwMode="auto">
            <a:xfrm>
              <a:off x="3739" y="340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7" name="Line 79"/>
            <p:cNvSpPr>
              <a:spLocks noChangeShapeType="1"/>
            </p:cNvSpPr>
            <p:nvPr/>
          </p:nvSpPr>
          <p:spPr bwMode="auto">
            <a:xfrm flipH="1">
              <a:off x="3080" y="2618"/>
              <a:ext cx="499" cy="45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8" name="Line 80"/>
            <p:cNvSpPr>
              <a:spLocks noChangeShapeType="1"/>
            </p:cNvSpPr>
            <p:nvPr/>
          </p:nvSpPr>
          <p:spPr bwMode="auto">
            <a:xfrm flipH="1">
              <a:off x="3488" y="2708"/>
              <a:ext cx="18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9" name="Line 81"/>
            <p:cNvSpPr>
              <a:spLocks noChangeShapeType="1"/>
            </p:cNvSpPr>
            <p:nvPr/>
          </p:nvSpPr>
          <p:spPr bwMode="auto">
            <a:xfrm>
              <a:off x="3806" y="2572"/>
              <a:ext cx="45" cy="54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0" name="Line 82"/>
            <p:cNvSpPr>
              <a:spLocks noChangeShapeType="1"/>
            </p:cNvSpPr>
            <p:nvPr/>
          </p:nvSpPr>
          <p:spPr bwMode="auto">
            <a:xfrm>
              <a:off x="4222" y="34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1" name="Line 83"/>
            <p:cNvSpPr>
              <a:spLocks noChangeShapeType="1"/>
            </p:cNvSpPr>
            <p:nvPr/>
          </p:nvSpPr>
          <p:spPr bwMode="auto">
            <a:xfrm flipV="1">
              <a:off x="4222" y="317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2" name="Line 84"/>
            <p:cNvSpPr>
              <a:spLocks noChangeShapeType="1"/>
            </p:cNvSpPr>
            <p:nvPr/>
          </p:nvSpPr>
          <p:spPr bwMode="auto">
            <a:xfrm flipV="1">
              <a:off x="4126" y="34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3" name="Oval 85"/>
            <p:cNvSpPr>
              <a:spLocks noChangeArrowheads="1"/>
            </p:cNvSpPr>
            <p:nvPr/>
          </p:nvSpPr>
          <p:spPr bwMode="auto">
            <a:xfrm>
              <a:off x="4174" y="337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4" name="Oval 86"/>
            <p:cNvSpPr>
              <a:spLocks noChangeArrowheads="1"/>
            </p:cNvSpPr>
            <p:nvPr/>
          </p:nvSpPr>
          <p:spPr bwMode="auto">
            <a:xfrm>
              <a:off x="4462" y="313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5" name="Oval 87"/>
            <p:cNvSpPr>
              <a:spLocks noChangeArrowheads="1"/>
            </p:cNvSpPr>
            <p:nvPr/>
          </p:nvSpPr>
          <p:spPr bwMode="auto">
            <a:xfrm>
              <a:off x="4078" y="36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6" name="Oval 88"/>
            <p:cNvSpPr>
              <a:spLocks noChangeArrowheads="1"/>
            </p:cNvSpPr>
            <p:nvPr/>
          </p:nvSpPr>
          <p:spPr bwMode="auto">
            <a:xfrm>
              <a:off x="4233" y="388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7" name="Oval 89"/>
            <p:cNvSpPr>
              <a:spLocks noChangeArrowheads="1"/>
            </p:cNvSpPr>
            <p:nvPr/>
          </p:nvSpPr>
          <p:spPr bwMode="auto">
            <a:xfrm>
              <a:off x="4270" y="36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8" name="Line 90"/>
            <p:cNvSpPr>
              <a:spLocks noChangeShapeType="1"/>
            </p:cNvSpPr>
            <p:nvPr/>
          </p:nvSpPr>
          <p:spPr bwMode="auto">
            <a:xfrm>
              <a:off x="5212" y="2754"/>
              <a:ext cx="136" cy="3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58139" name="Text Box 91"/>
          <p:cNvSpPr txBox="1">
            <a:spLocks noChangeArrowheads="1"/>
          </p:cNvSpPr>
          <p:nvPr/>
        </p:nvSpPr>
        <p:spPr bwMode="auto">
          <a:xfrm>
            <a:off x="395288" y="3573463"/>
            <a:ext cx="2736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chemeClr val="tx1"/>
                </a:solidFill>
              </a:rPr>
              <a:t>Use canonical form</a:t>
            </a:r>
            <a:endParaRPr lang="ja-JP" altLang="en-US" sz="2400" b="1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727978" y="663079"/>
            <a:ext cx="2236510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Nakano Uno ‘04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962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nimBg="1"/>
      <p:bldP spid="258051" grpId="0" animBg="1"/>
      <p:bldP spid="25813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34" name="Rectangle 62"/>
          <p:cNvSpPr>
            <a:spLocks noChangeArrowheads="1"/>
          </p:cNvSpPr>
          <p:nvPr/>
        </p:nvSpPr>
        <p:spPr bwMode="auto">
          <a:xfrm>
            <a:off x="323850" y="3933825"/>
            <a:ext cx="2952750" cy="2735263"/>
          </a:xfrm>
          <a:prstGeom prst="rect">
            <a:avLst/>
          </a:prstGeom>
          <a:solidFill>
            <a:srgbClr val="FFCC99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52513"/>
            <a:ext cx="8642350" cy="3313112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Ordered trees are isomorphic </a:t>
            </a:r>
            <a:r>
              <a:rPr lang="en-US" altLang="ja-JP" sz="2400" b="1" dirty="0">
                <a:solidFill>
                  <a:srgbClr val="FF0000"/>
                </a:solidFill>
                <a:sym typeface="Wingdings" pitchFamily="2" charset="2"/>
              </a:rPr>
              <a:t>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 depth sequences are the same</a:t>
            </a:r>
            <a:endParaRPr lang="ja-JP" altLang="en-US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left heavy embedding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of a rooted tree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</a:p>
          <a:p>
            <a:pPr algn="l"/>
            <a:r>
              <a:rPr lang="en-US" altLang="ja-JP" sz="2400" dirty="0" smtClean="0"/>
              <a:t>  the lexicographically maximum </a:t>
            </a:r>
            <a:r>
              <a:rPr lang="en-US" altLang="ja-JP" sz="2400" dirty="0"/>
              <a:t>depth </a:t>
            </a:r>
            <a:r>
              <a:rPr lang="en-US" altLang="ja-JP" sz="2400" dirty="0" smtClean="0"/>
              <a:t>sequence, among all </a:t>
            </a:r>
          </a:p>
          <a:p>
            <a:pPr algn="l"/>
            <a:r>
              <a:rPr lang="en-US" altLang="ja-JP" sz="2400" dirty="0" smtClean="0"/>
              <a:t>     ordered trees obtained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 </a:t>
            </a:r>
            <a:r>
              <a:rPr lang="en-US" altLang="ja-JP" sz="2400" dirty="0" smtClean="0"/>
              <a:t>(by giving children orderings)</a:t>
            </a:r>
            <a:endParaRPr lang="en-US" altLang="ja-JP" sz="2400" dirty="0"/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Rooted trees are isomorphic </a:t>
            </a:r>
            <a:r>
              <a:rPr lang="en-US" altLang="ja-JP" sz="2400" b="1" dirty="0">
                <a:solidFill>
                  <a:srgbClr val="FF0000"/>
                </a:solidFill>
                <a:sym typeface="Wingdings" pitchFamily="2" charset="2"/>
              </a:rPr>
              <a:t>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left heavy embeddings are the same</a:t>
            </a:r>
            <a:endParaRPr lang="ja-JP" altLang="en-US" sz="2400" dirty="0"/>
          </a:p>
          <a:p>
            <a:pPr algn="l"/>
            <a:endParaRPr lang="ja-JP" altLang="en-US" sz="2400" dirty="0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Canonical Form</a:t>
            </a:r>
          </a:p>
        </p:txBody>
      </p:sp>
      <p:sp>
        <p:nvSpPr>
          <p:cNvPr id="259076" name="Line 4"/>
          <p:cNvSpPr>
            <a:spLocks noChangeShapeType="1"/>
          </p:cNvSpPr>
          <p:nvPr/>
        </p:nvSpPr>
        <p:spPr bwMode="auto">
          <a:xfrm>
            <a:off x="51816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77" name="Line 5"/>
          <p:cNvSpPr>
            <a:spLocks noChangeShapeType="1"/>
          </p:cNvSpPr>
          <p:nvPr/>
        </p:nvSpPr>
        <p:spPr bwMode="auto">
          <a:xfrm flipH="1">
            <a:off x="6477000" y="5410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78" name="Line 6"/>
          <p:cNvSpPr>
            <a:spLocks noChangeShapeType="1"/>
          </p:cNvSpPr>
          <p:nvPr/>
        </p:nvSpPr>
        <p:spPr bwMode="auto">
          <a:xfrm>
            <a:off x="25908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79" name="Line 7"/>
          <p:cNvSpPr>
            <a:spLocks noChangeShapeType="1"/>
          </p:cNvSpPr>
          <p:nvPr/>
        </p:nvSpPr>
        <p:spPr bwMode="auto">
          <a:xfrm flipV="1">
            <a:off x="42672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0" name="Line 8"/>
          <p:cNvSpPr>
            <a:spLocks noChangeShapeType="1"/>
          </p:cNvSpPr>
          <p:nvPr/>
        </p:nvSpPr>
        <p:spPr bwMode="auto">
          <a:xfrm flipH="1" flipV="1">
            <a:off x="44958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1" name="Line 9"/>
          <p:cNvSpPr>
            <a:spLocks noChangeShapeType="1"/>
          </p:cNvSpPr>
          <p:nvPr/>
        </p:nvSpPr>
        <p:spPr bwMode="auto">
          <a:xfrm flipH="1" flipV="1">
            <a:off x="19050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685800" y="6172200"/>
            <a:ext cx="788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400">
                <a:solidFill>
                  <a:schemeClr val="tx1"/>
                </a:solidFill>
              </a:rPr>
              <a:t>0,1,2,3,3,2,2,1,2,3       0,1,2,2,3,3,2,1,2,3       0,1,2,3,1,2,3,3,2,2</a:t>
            </a:r>
          </a:p>
        </p:txBody>
      </p:sp>
      <p:sp>
        <p:nvSpPr>
          <p:cNvPr id="259083" name="Line 11"/>
          <p:cNvSpPr>
            <a:spLocks noChangeShapeType="1"/>
          </p:cNvSpPr>
          <p:nvPr/>
        </p:nvSpPr>
        <p:spPr bwMode="auto">
          <a:xfrm flipV="1">
            <a:off x="19050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4" name="Line 12"/>
          <p:cNvSpPr>
            <a:spLocks noChangeShapeType="1"/>
          </p:cNvSpPr>
          <p:nvPr/>
        </p:nvSpPr>
        <p:spPr bwMode="auto">
          <a:xfrm>
            <a:off x="2286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5" name="Line 13"/>
          <p:cNvSpPr>
            <a:spLocks noChangeShapeType="1"/>
          </p:cNvSpPr>
          <p:nvPr/>
        </p:nvSpPr>
        <p:spPr bwMode="auto">
          <a:xfrm flipV="1">
            <a:off x="15240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6" name="Line 14"/>
          <p:cNvSpPr>
            <a:spLocks noChangeShapeType="1"/>
          </p:cNvSpPr>
          <p:nvPr/>
        </p:nvSpPr>
        <p:spPr bwMode="auto">
          <a:xfrm flipH="1" flipV="1">
            <a:off x="19050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7" name="Oval 15"/>
          <p:cNvSpPr>
            <a:spLocks noChangeArrowheads="1"/>
          </p:cNvSpPr>
          <p:nvPr/>
        </p:nvSpPr>
        <p:spPr bwMode="auto">
          <a:xfrm>
            <a:off x="18288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88" name="Oval 16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89" name="Oval 17"/>
          <p:cNvSpPr>
            <a:spLocks noChangeArrowheads="1"/>
          </p:cNvSpPr>
          <p:nvPr/>
        </p:nvSpPr>
        <p:spPr bwMode="auto">
          <a:xfrm>
            <a:off x="18288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0" name="Line 18"/>
          <p:cNvSpPr>
            <a:spLocks noChangeShapeType="1"/>
          </p:cNvSpPr>
          <p:nvPr/>
        </p:nvSpPr>
        <p:spPr bwMode="auto">
          <a:xfrm>
            <a:off x="2590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91" name="Oval 19"/>
          <p:cNvSpPr>
            <a:spLocks noChangeArrowheads="1"/>
          </p:cNvSpPr>
          <p:nvPr/>
        </p:nvSpPr>
        <p:spPr bwMode="auto">
          <a:xfrm>
            <a:off x="22098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2" name="Oval 20"/>
          <p:cNvSpPr>
            <a:spLocks noChangeArrowheads="1"/>
          </p:cNvSpPr>
          <p:nvPr/>
        </p:nvSpPr>
        <p:spPr bwMode="auto">
          <a:xfrm>
            <a:off x="2514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3" name="Line 21"/>
          <p:cNvSpPr>
            <a:spLocks noChangeShapeType="1"/>
          </p:cNvSpPr>
          <p:nvPr/>
        </p:nvSpPr>
        <p:spPr bwMode="auto">
          <a:xfrm flipV="1">
            <a:off x="12954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94" name="Line 22"/>
          <p:cNvSpPr>
            <a:spLocks noChangeShapeType="1"/>
          </p:cNvSpPr>
          <p:nvPr/>
        </p:nvSpPr>
        <p:spPr bwMode="auto">
          <a:xfrm flipH="1" flipV="1">
            <a:off x="15240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95" name="Oval 23"/>
          <p:cNvSpPr>
            <a:spLocks noChangeArrowheads="1"/>
          </p:cNvSpPr>
          <p:nvPr/>
        </p:nvSpPr>
        <p:spPr bwMode="auto">
          <a:xfrm>
            <a:off x="16764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6" name="Oval 24"/>
          <p:cNvSpPr>
            <a:spLocks noChangeArrowheads="1"/>
          </p:cNvSpPr>
          <p:nvPr/>
        </p:nvSpPr>
        <p:spPr bwMode="auto">
          <a:xfrm>
            <a:off x="12192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7" name="Oval 25"/>
          <p:cNvSpPr>
            <a:spLocks noChangeArrowheads="1"/>
          </p:cNvSpPr>
          <p:nvPr/>
        </p:nvSpPr>
        <p:spPr bwMode="auto">
          <a:xfrm>
            <a:off x="14478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8" name="Oval 26"/>
          <p:cNvSpPr>
            <a:spLocks noChangeArrowheads="1"/>
          </p:cNvSpPr>
          <p:nvPr/>
        </p:nvSpPr>
        <p:spPr bwMode="auto">
          <a:xfrm>
            <a:off x="2514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9" name="Line 27"/>
          <p:cNvSpPr>
            <a:spLocks noChangeShapeType="1"/>
          </p:cNvSpPr>
          <p:nvPr/>
        </p:nvSpPr>
        <p:spPr bwMode="auto">
          <a:xfrm flipH="1" flipV="1">
            <a:off x="4495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0" name="Line 28"/>
          <p:cNvSpPr>
            <a:spLocks noChangeShapeType="1"/>
          </p:cNvSpPr>
          <p:nvPr/>
        </p:nvSpPr>
        <p:spPr bwMode="auto">
          <a:xfrm flipV="1">
            <a:off x="4495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1" name="Line 29"/>
          <p:cNvSpPr>
            <a:spLocks noChangeShapeType="1"/>
          </p:cNvSpPr>
          <p:nvPr/>
        </p:nvSpPr>
        <p:spPr bwMode="auto">
          <a:xfrm>
            <a:off x="48768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2" name="Line 30"/>
          <p:cNvSpPr>
            <a:spLocks noChangeShapeType="1"/>
          </p:cNvSpPr>
          <p:nvPr/>
        </p:nvSpPr>
        <p:spPr bwMode="auto">
          <a:xfrm flipV="1">
            <a:off x="4114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3" name="Line 31"/>
          <p:cNvSpPr>
            <a:spLocks noChangeShapeType="1"/>
          </p:cNvSpPr>
          <p:nvPr/>
        </p:nvSpPr>
        <p:spPr bwMode="auto">
          <a:xfrm flipH="1" flipV="1">
            <a:off x="4495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4" name="Oval 32"/>
          <p:cNvSpPr>
            <a:spLocks noChangeArrowheads="1"/>
          </p:cNvSpPr>
          <p:nvPr/>
        </p:nvSpPr>
        <p:spPr bwMode="auto">
          <a:xfrm>
            <a:off x="4419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5" name="Oval 33"/>
          <p:cNvSpPr>
            <a:spLocks noChangeArrowheads="1"/>
          </p:cNvSpPr>
          <p:nvPr/>
        </p:nvSpPr>
        <p:spPr bwMode="auto">
          <a:xfrm>
            <a:off x="4800600" y="4267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6" name="Oval 34"/>
          <p:cNvSpPr>
            <a:spLocks noChangeArrowheads="1"/>
          </p:cNvSpPr>
          <p:nvPr/>
        </p:nvSpPr>
        <p:spPr bwMode="auto">
          <a:xfrm>
            <a:off x="4419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7" name="Line 35"/>
          <p:cNvSpPr>
            <a:spLocks noChangeShapeType="1"/>
          </p:cNvSpPr>
          <p:nvPr/>
        </p:nvSpPr>
        <p:spPr bwMode="auto">
          <a:xfrm>
            <a:off x="51816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8" name="Oval 36"/>
          <p:cNvSpPr>
            <a:spLocks noChangeArrowheads="1"/>
          </p:cNvSpPr>
          <p:nvPr/>
        </p:nvSpPr>
        <p:spPr bwMode="auto">
          <a:xfrm>
            <a:off x="4800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9" name="Oval 37"/>
          <p:cNvSpPr>
            <a:spLocks noChangeArrowheads="1"/>
          </p:cNvSpPr>
          <p:nvPr/>
        </p:nvSpPr>
        <p:spPr bwMode="auto">
          <a:xfrm>
            <a:off x="51054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0" name="Oval 38"/>
          <p:cNvSpPr>
            <a:spLocks noChangeArrowheads="1"/>
          </p:cNvSpPr>
          <p:nvPr/>
        </p:nvSpPr>
        <p:spPr bwMode="auto">
          <a:xfrm>
            <a:off x="46482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1" name="Oval 39"/>
          <p:cNvSpPr>
            <a:spLocks noChangeArrowheads="1"/>
          </p:cNvSpPr>
          <p:nvPr/>
        </p:nvSpPr>
        <p:spPr bwMode="auto">
          <a:xfrm>
            <a:off x="41910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2" name="Oval 40"/>
          <p:cNvSpPr>
            <a:spLocks noChangeArrowheads="1"/>
          </p:cNvSpPr>
          <p:nvPr/>
        </p:nvSpPr>
        <p:spPr bwMode="auto">
          <a:xfrm>
            <a:off x="4038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3" name="Oval 41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4" name="Line 42"/>
          <p:cNvSpPr>
            <a:spLocks noChangeShapeType="1"/>
          </p:cNvSpPr>
          <p:nvPr/>
        </p:nvSpPr>
        <p:spPr bwMode="auto">
          <a:xfrm flipH="1" flipV="1">
            <a:off x="7543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5" name="Line 43"/>
          <p:cNvSpPr>
            <a:spLocks noChangeShapeType="1"/>
          </p:cNvSpPr>
          <p:nvPr/>
        </p:nvSpPr>
        <p:spPr bwMode="auto">
          <a:xfrm flipV="1">
            <a:off x="6781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6" name="Line 44"/>
          <p:cNvSpPr>
            <a:spLocks noChangeShapeType="1"/>
          </p:cNvSpPr>
          <p:nvPr/>
        </p:nvSpPr>
        <p:spPr bwMode="auto">
          <a:xfrm>
            <a:off x="7162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7" name="Line 45"/>
          <p:cNvSpPr>
            <a:spLocks noChangeShapeType="1"/>
          </p:cNvSpPr>
          <p:nvPr/>
        </p:nvSpPr>
        <p:spPr bwMode="auto">
          <a:xfrm flipV="1">
            <a:off x="7162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8" name="Line 46"/>
          <p:cNvSpPr>
            <a:spLocks noChangeShapeType="1"/>
          </p:cNvSpPr>
          <p:nvPr/>
        </p:nvSpPr>
        <p:spPr bwMode="auto">
          <a:xfrm flipH="1" flipV="1">
            <a:off x="7543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9" name="Oval 47"/>
          <p:cNvSpPr>
            <a:spLocks noChangeArrowheads="1"/>
          </p:cNvSpPr>
          <p:nvPr/>
        </p:nvSpPr>
        <p:spPr bwMode="auto">
          <a:xfrm>
            <a:off x="7467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0" name="Oval 48"/>
          <p:cNvSpPr>
            <a:spLocks noChangeArrowheads="1"/>
          </p:cNvSpPr>
          <p:nvPr/>
        </p:nvSpPr>
        <p:spPr bwMode="auto">
          <a:xfrm>
            <a:off x="7086600" y="4267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1" name="Oval 49"/>
          <p:cNvSpPr>
            <a:spLocks noChangeArrowheads="1"/>
          </p:cNvSpPr>
          <p:nvPr/>
        </p:nvSpPr>
        <p:spPr bwMode="auto">
          <a:xfrm>
            <a:off x="7467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2" name="Line 50"/>
          <p:cNvSpPr>
            <a:spLocks noChangeShapeType="1"/>
          </p:cNvSpPr>
          <p:nvPr/>
        </p:nvSpPr>
        <p:spPr bwMode="auto">
          <a:xfrm>
            <a:off x="6781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23" name="Oval 51"/>
          <p:cNvSpPr>
            <a:spLocks noChangeArrowheads="1"/>
          </p:cNvSpPr>
          <p:nvPr/>
        </p:nvSpPr>
        <p:spPr bwMode="auto">
          <a:xfrm>
            <a:off x="7848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4" name="Oval 52"/>
          <p:cNvSpPr>
            <a:spLocks noChangeArrowheads="1"/>
          </p:cNvSpPr>
          <p:nvPr/>
        </p:nvSpPr>
        <p:spPr bwMode="auto">
          <a:xfrm>
            <a:off x="6705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5" name="Line 53"/>
          <p:cNvSpPr>
            <a:spLocks noChangeShapeType="1"/>
          </p:cNvSpPr>
          <p:nvPr/>
        </p:nvSpPr>
        <p:spPr bwMode="auto">
          <a:xfrm flipV="1">
            <a:off x="69342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26" name="Line 54"/>
          <p:cNvSpPr>
            <a:spLocks noChangeShapeType="1"/>
          </p:cNvSpPr>
          <p:nvPr/>
        </p:nvSpPr>
        <p:spPr bwMode="auto">
          <a:xfrm flipH="1" flipV="1">
            <a:off x="71628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27" name="Oval 55"/>
          <p:cNvSpPr>
            <a:spLocks noChangeArrowheads="1"/>
          </p:cNvSpPr>
          <p:nvPr/>
        </p:nvSpPr>
        <p:spPr bwMode="auto">
          <a:xfrm>
            <a:off x="73152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8" name="Oval 56"/>
          <p:cNvSpPr>
            <a:spLocks noChangeArrowheads="1"/>
          </p:cNvSpPr>
          <p:nvPr/>
        </p:nvSpPr>
        <p:spPr bwMode="auto">
          <a:xfrm>
            <a:off x="68580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9" name="Oval 57"/>
          <p:cNvSpPr>
            <a:spLocks noChangeArrowheads="1"/>
          </p:cNvSpPr>
          <p:nvPr/>
        </p:nvSpPr>
        <p:spPr bwMode="auto">
          <a:xfrm>
            <a:off x="7086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0" name="Oval 58"/>
          <p:cNvSpPr>
            <a:spLocks noChangeArrowheads="1"/>
          </p:cNvSpPr>
          <p:nvPr/>
        </p:nvSpPr>
        <p:spPr bwMode="auto">
          <a:xfrm>
            <a:off x="6705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1" name="Oval 59"/>
          <p:cNvSpPr>
            <a:spLocks noChangeArrowheads="1"/>
          </p:cNvSpPr>
          <p:nvPr/>
        </p:nvSpPr>
        <p:spPr bwMode="auto">
          <a:xfrm>
            <a:off x="25146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2" name="Oval 60"/>
          <p:cNvSpPr>
            <a:spLocks noChangeArrowheads="1"/>
          </p:cNvSpPr>
          <p:nvPr/>
        </p:nvSpPr>
        <p:spPr bwMode="auto">
          <a:xfrm>
            <a:off x="51054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3" name="Oval 61"/>
          <p:cNvSpPr>
            <a:spLocks noChangeArrowheads="1"/>
          </p:cNvSpPr>
          <p:nvPr/>
        </p:nvSpPr>
        <p:spPr bwMode="auto">
          <a:xfrm>
            <a:off x="64008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354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1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Parent-Child Relation for Canonical Forms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31888"/>
            <a:ext cx="8785100" cy="55372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The parent of left-heavy embedding</a:t>
            </a:r>
            <a:r>
              <a:rPr lang="ja-JP" altLang="en-US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altLang="ja-JP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dirty="0"/>
              <a:t>is the removal of the rightmost </a:t>
            </a:r>
            <a:r>
              <a:rPr lang="en-US" altLang="ja-JP" sz="2400" dirty="0" smtClean="0"/>
              <a:t>leaf    (same as ordered trees)</a:t>
            </a:r>
          </a:p>
          <a:p>
            <a:pPr algn="l"/>
            <a:endParaRPr lang="ja-JP" altLang="en-US" sz="2400" dirty="0"/>
          </a:p>
          <a:p>
            <a:pPr algn="l"/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</a:t>
            </a:r>
            <a:r>
              <a:rPr lang="en-US" altLang="ja-JP" sz="2400" dirty="0"/>
              <a:t>the parent is also a left-heavy </a:t>
            </a:r>
            <a:r>
              <a:rPr lang="en-US" altLang="ja-JP" sz="2400" dirty="0" smtClean="0"/>
              <a:t>embedding,    since the</a:t>
            </a:r>
          </a:p>
          <a:p>
            <a:pPr algn="l"/>
            <a:r>
              <a:rPr lang="en-US" altLang="ja-JP" sz="2400" dirty="0" smtClean="0"/>
              <a:t> rightmost subtree becomes lexicographically smaller by the removal</a:t>
            </a:r>
          </a:p>
          <a:p>
            <a:pPr algn="l"/>
            <a:endParaRPr lang="en-US" altLang="ja-JP" sz="2400" dirty="0"/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179512" y="3473227"/>
            <a:ext cx="8763000" cy="2332037"/>
            <a:chOff x="144" y="1603"/>
            <a:chExt cx="5520" cy="1469"/>
          </a:xfrm>
        </p:grpSpPr>
        <p:sp>
          <p:nvSpPr>
            <p:cNvPr id="260102" name="Line 6"/>
            <p:cNvSpPr>
              <a:spLocks noChangeShapeType="1"/>
            </p:cNvSpPr>
            <p:nvPr/>
          </p:nvSpPr>
          <p:spPr bwMode="auto">
            <a:xfrm flipH="1">
              <a:off x="4176" y="2371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3" name="Line 7"/>
            <p:cNvSpPr>
              <a:spLocks noChangeShapeType="1"/>
            </p:cNvSpPr>
            <p:nvPr/>
          </p:nvSpPr>
          <p:spPr bwMode="auto">
            <a:xfrm flipH="1" flipV="1">
              <a:off x="3840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4" name="Line 8"/>
            <p:cNvSpPr>
              <a:spLocks noChangeShapeType="1"/>
            </p:cNvSpPr>
            <p:nvPr/>
          </p:nvSpPr>
          <p:spPr bwMode="auto">
            <a:xfrm flipH="1" flipV="1">
              <a:off x="3984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5" name="Oval 9"/>
            <p:cNvSpPr>
              <a:spLocks noChangeArrowheads="1"/>
            </p:cNvSpPr>
            <p:nvPr/>
          </p:nvSpPr>
          <p:spPr bwMode="auto">
            <a:xfrm>
              <a:off x="3936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06" name="Line 10"/>
            <p:cNvSpPr>
              <a:spLocks noChangeShapeType="1"/>
            </p:cNvSpPr>
            <p:nvPr/>
          </p:nvSpPr>
          <p:spPr bwMode="auto">
            <a:xfrm flipH="1" flipV="1">
              <a:off x="2832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7" name="Line 11"/>
            <p:cNvSpPr>
              <a:spLocks noChangeShapeType="1"/>
            </p:cNvSpPr>
            <p:nvPr/>
          </p:nvSpPr>
          <p:spPr bwMode="auto">
            <a:xfrm flipH="1" flipV="1">
              <a:off x="1210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8" name="Line 12"/>
            <p:cNvSpPr>
              <a:spLocks noChangeShapeType="1"/>
            </p:cNvSpPr>
            <p:nvPr/>
          </p:nvSpPr>
          <p:spPr bwMode="auto">
            <a:xfrm flipH="1" flipV="1">
              <a:off x="1018" y="1699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9" name="Oval 13"/>
            <p:cNvSpPr>
              <a:spLocks noChangeArrowheads="1"/>
            </p:cNvSpPr>
            <p:nvPr/>
          </p:nvSpPr>
          <p:spPr bwMode="auto">
            <a:xfrm>
              <a:off x="130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0" name="Text Box 14"/>
            <p:cNvSpPr txBox="1">
              <a:spLocks noChangeArrowheads="1"/>
            </p:cNvSpPr>
            <p:nvPr/>
          </p:nvSpPr>
          <p:spPr bwMode="auto">
            <a:xfrm>
              <a:off x="144" y="2803"/>
              <a:ext cx="55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ja-JP" altLang="en-US" sz="2200">
                  <a:solidFill>
                    <a:schemeClr val="tx1"/>
                  </a:solidFill>
                </a:rPr>
                <a:t>0,1,2,3,3,2,1,2,3,2,</a:t>
              </a:r>
              <a:r>
                <a:rPr lang="ja-JP" altLang="en-US" sz="2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ja-JP" altLang="en-US" sz="2200">
                  <a:solidFill>
                    <a:schemeClr val="tx1"/>
                  </a:solidFill>
                </a:rPr>
                <a:t>        0,1,2,3,3,2,1,2,3,</a:t>
              </a:r>
              <a:r>
                <a:rPr lang="ja-JP" altLang="en-US" sz="2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ja-JP" altLang="en-US" sz="2200">
                  <a:solidFill>
                    <a:schemeClr val="tx1"/>
                  </a:solidFill>
                </a:rPr>
                <a:t>     0,1,2,3,3,2,1,2,</a:t>
              </a:r>
              <a:r>
                <a:rPr lang="ja-JP" altLang="en-US" sz="2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260111" name="Line 15"/>
            <p:cNvSpPr>
              <a:spLocks noChangeShapeType="1"/>
            </p:cNvSpPr>
            <p:nvPr/>
          </p:nvSpPr>
          <p:spPr bwMode="auto">
            <a:xfrm flipV="1">
              <a:off x="826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2" name="Line 16"/>
            <p:cNvSpPr>
              <a:spLocks noChangeShapeType="1"/>
            </p:cNvSpPr>
            <p:nvPr/>
          </p:nvSpPr>
          <p:spPr bwMode="auto">
            <a:xfrm>
              <a:off x="1018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3" name="Line 17"/>
            <p:cNvSpPr>
              <a:spLocks noChangeShapeType="1"/>
            </p:cNvSpPr>
            <p:nvPr/>
          </p:nvSpPr>
          <p:spPr bwMode="auto">
            <a:xfrm flipV="1">
              <a:off x="682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4" name="Line 18"/>
            <p:cNvSpPr>
              <a:spLocks noChangeShapeType="1"/>
            </p:cNvSpPr>
            <p:nvPr/>
          </p:nvSpPr>
          <p:spPr bwMode="auto">
            <a:xfrm flipH="1" flipV="1">
              <a:off x="826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5" name="Oval 19"/>
            <p:cNvSpPr>
              <a:spLocks noChangeArrowheads="1"/>
            </p:cNvSpPr>
            <p:nvPr/>
          </p:nvSpPr>
          <p:spPr bwMode="auto">
            <a:xfrm>
              <a:off x="87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6" name="Oval 20"/>
            <p:cNvSpPr>
              <a:spLocks noChangeArrowheads="1"/>
            </p:cNvSpPr>
            <p:nvPr/>
          </p:nvSpPr>
          <p:spPr bwMode="auto">
            <a:xfrm>
              <a:off x="970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7" name="Oval 21"/>
            <p:cNvSpPr>
              <a:spLocks noChangeArrowheads="1"/>
            </p:cNvSpPr>
            <p:nvPr/>
          </p:nvSpPr>
          <p:spPr bwMode="auto">
            <a:xfrm>
              <a:off x="778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8" name="Line 22"/>
            <p:cNvSpPr>
              <a:spLocks noChangeShapeType="1"/>
            </p:cNvSpPr>
            <p:nvPr/>
          </p:nvSpPr>
          <p:spPr bwMode="auto">
            <a:xfrm flipH="1">
              <a:off x="1114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9" name="Oval 23"/>
            <p:cNvSpPr>
              <a:spLocks noChangeArrowheads="1"/>
            </p:cNvSpPr>
            <p:nvPr/>
          </p:nvSpPr>
          <p:spPr bwMode="auto">
            <a:xfrm>
              <a:off x="1162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0" name="Line 24"/>
            <p:cNvSpPr>
              <a:spLocks noChangeShapeType="1"/>
            </p:cNvSpPr>
            <p:nvPr/>
          </p:nvSpPr>
          <p:spPr bwMode="auto">
            <a:xfrm flipV="1">
              <a:off x="538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 flipH="1" flipV="1">
              <a:off x="682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2" name="Oval 26"/>
            <p:cNvSpPr>
              <a:spLocks noChangeArrowheads="1"/>
            </p:cNvSpPr>
            <p:nvPr/>
          </p:nvSpPr>
          <p:spPr bwMode="auto">
            <a:xfrm>
              <a:off x="778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49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4" name="Oval 28"/>
            <p:cNvSpPr>
              <a:spLocks noChangeArrowheads="1"/>
            </p:cNvSpPr>
            <p:nvPr/>
          </p:nvSpPr>
          <p:spPr bwMode="auto">
            <a:xfrm>
              <a:off x="63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5" name="Oval 29"/>
            <p:cNvSpPr>
              <a:spLocks noChangeArrowheads="1"/>
            </p:cNvSpPr>
            <p:nvPr/>
          </p:nvSpPr>
          <p:spPr bwMode="auto">
            <a:xfrm>
              <a:off x="1498" y="1987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6" name="Line 30"/>
            <p:cNvSpPr>
              <a:spLocks noChangeShapeType="1"/>
            </p:cNvSpPr>
            <p:nvPr/>
          </p:nvSpPr>
          <p:spPr bwMode="auto">
            <a:xfrm flipV="1">
              <a:off x="2448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7" name="Line 31"/>
            <p:cNvSpPr>
              <a:spLocks noChangeShapeType="1"/>
            </p:cNvSpPr>
            <p:nvPr/>
          </p:nvSpPr>
          <p:spPr bwMode="auto">
            <a:xfrm>
              <a:off x="2640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8" name="Line 32"/>
            <p:cNvSpPr>
              <a:spLocks noChangeShapeType="1"/>
            </p:cNvSpPr>
            <p:nvPr/>
          </p:nvSpPr>
          <p:spPr bwMode="auto">
            <a:xfrm flipV="1">
              <a:off x="2304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9" name="Line 33"/>
            <p:cNvSpPr>
              <a:spLocks noChangeShapeType="1"/>
            </p:cNvSpPr>
            <p:nvPr/>
          </p:nvSpPr>
          <p:spPr bwMode="auto">
            <a:xfrm flipH="1" flipV="1">
              <a:off x="2448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0" name="Oval 34"/>
            <p:cNvSpPr>
              <a:spLocks noChangeArrowheads="1"/>
            </p:cNvSpPr>
            <p:nvPr/>
          </p:nvSpPr>
          <p:spPr bwMode="auto">
            <a:xfrm>
              <a:off x="2592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1" name="Oval 35"/>
            <p:cNvSpPr>
              <a:spLocks noChangeArrowheads="1"/>
            </p:cNvSpPr>
            <p:nvPr/>
          </p:nvSpPr>
          <p:spPr bwMode="auto">
            <a:xfrm>
              <a:off x="2400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2" name="Line 36"/>
            <p:cNvSpPr>
              <a:spLocks noChangeShapeType="1"/>
            </p:cNvSpPr>
            <p:nvPr/>
          </p:nvSpPr>
          <p:spPr bwMode="auto">
            <a:xfrm flipH="1">
              <a:off x="2736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3" name="Oval 37"/>
            <p:cNvSpPr>
              <a:spLocks noChangeArrowheads="1"/>
            </p:cNvSpPr>
            <p:nvPr/>
          </p:nvSpPr>
          <p:spPr bwMode="auto">
            <a:xfrm>
              <a:off x="2784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4" name="Line 38"/>
            <p:cNvSpPr>
              <a:spLocks noChangeShapeType="1"/>
            </p:cNvSpPr>
            <p:nvPr/>
          </p:nvSpPr>
          <p:spPr bwMode="auto">
            <a:xfrm flipV="1">
              <a:off x="2160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5" name="Line 39"/>
            <p:cNvSpPr>
              <a:spLocks noChangeShapeType="1"/>
            </p:cNvSpPr>
            <p:nvPr/>
          </p:nvSpPr>
          <p:spPr bwMode="auto">
            <a:xfrm flipH="1" flipV="1">
              <a:off x="2304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6" name="Oval 40"/>
            <p:cNvSpPr>
              <a:spLocks noChangeArrowheads="1"/>
            </p:cNvSpPr>
            <p:nvPr/>
          </p:nvSpPr>
          <p:spPr bwMode="auto">
            <a:xfrm>
              <a:off x="240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7" name="Oval 41"/>
            <p:cNvSpPr>
              <a:spLocks noChangeArrowheads="1"/>
            </p:cNvSpPr>
            <p:nvPr/>
          </p:nvSpPr>
          <p:spPr bwMode="auto">
            <a:xfrm>
              <a:off x="2112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8" name="Oval 42"/>
            <p:cNvSpPr>
              <a:spLocks noChangeArrowheads="1"/>
            </p:cNvSpPr>
            <p:nvPr/>
          </p:nvSpPr>
          <p:spPr bwMode="auto">
            <a:xfrm>
              <a:off x="225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9" name="Text Box 43"/>
            <p:cNvSpPr txBox="1">
              <a:spLocks noChangeArrowheads="1"/>
            </p:cNvSpPr>
            <p:nvPr/>
          </p:nvSpPr>
          <p:spPr bwMode="auto">
            <a:xfrm>
              <a:off x="538" y="1603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260140" name="Text Box 44"/>
            <p:cNvSpPr txBox="1">
              <a:spLocks noChangeArrowheads="1"/>
            </p:cNvSpPr>
            <p:nvPr/>
          </p:nvSpPr>
          <p:spPr bwMode="auto">
            <a:xfrm>
              <a:off x="1882" y="1616"/>
              <a:ext cx="5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parent</a:t>
              </a:r>
            </a:p>
          </p:txBody>
        </p:sp>
        <p:sp>
          <p:nvSpPr>
            <p:cNvPr id="260141" name="Line 45"/>
            <p:cNvSpPr>
              <a:spLocks noChangeShapeType="1"/>
            </p:cNvSpPr>
            <p:nvPr/>
          </p:nvSpPr>
          <p:spPr bwMode="auto">
            <a:xfrm flipH="1">
              <a:off x="2640" y="2371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2" name="Oval 46"/>
            <p:cNvSpPr>
              <a:spLocks noChangeArrowheads="1"/>
            </p:cNvSpPr>
            <p:nvPr/>
          </p:nvSpPr>
          <p:spPr bwMode="auto">
            <a:xfrm>
              <a:off x="2592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1018" y="2371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97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106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6" name="Oval 50"/>
            <p:cNvSpPr>
              <a:spLocks noChangeArrowheads="1"/>
            </p:cNvSpPr>
            <p:nvPr/>
          </p:nvSpPr>
          <p:spPr bwMode="auto">
            <a:xfrm>
              <a:off x="2688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7" name="Line 51"/>
            <p:cNvSpPr>
              <a:spLocks noChangeShapeType="1"/>
            </p:cNvSpPr>
            <p:nvPr/>
          </p:nvSpPr>
          <p:spPr bwMode="auto">
            <a:xfrm flipV="1">
              <a:off x="3984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8" name="Line 52"/>
            <p:cNvSpPr>
              <a:spLocks noChangeShapeType="1"/>
            </p:cNvSpPr>
            <p:nvPr/>
          </p:nvSpPr>
          <p:spPr bwMode="auto">
            <a:xfrm>
              <a:off x="4176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9" name="Line 53"/>
            <p:cNvSpPr>
              <a:spLocks noChangeShapeType="1"/>
            </p:cNvSpPr>
            <p:nvPr/>
          </p:nvSpPr>
          <p:spPr bwMode="auto">
            <a:xfrm flipV="1">
              <a:off x="3840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50" name="Oval 54"/>
            <p:cNvSpPr>
              <a:spLocks noChangeArrowheads="1"/>
            </p:cNvSpPr>
            <p:nvPr/>
          </p:nvSpPr>
          <p:spPr bwMode="auto">
            <a:xfrm>
              <a:off x="4128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1" name="Oval 55"/>
            <p:cNvSpPr>
              <a:spLocks noChangeArrowheads="1"/>
            </p:cNvSpPr>
            <p:nvPr/>
          </p:nvSpPr>
          <p:spPr bwMode="auto">
            <a:xfrm>
              <a:off x="3936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2" name="Line 56"/>
            <p:cNvSpPr>
              <a:spLocks noChangeShapeType="1"/>
            </p:cNvSpPr>
            <p:nvPr/>
          </p:nvSpPr>
          <p:spPr bwMode="auto">
            <a:xfrm flipH="1">
              <a:off x="4272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53" name="Oval 57"/>
            <p:cNvSpPr>
              <a:spLocks noChangeArrowheads="1"/>
            </p:cNvSpPr>
            <p:nvPr/>
          </p:nvSpPr>
          <p:spPr bwMode="auto">
            <a:xfrm>
              <a:off x="4320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4" name="Line 58"/>
            <p:cNvSpPr>
              <a:spLocks noChangeShapeType="1"/>
            </p:cNvSpPr>
            <p:nvPr/>
          </p:nvSpPr>
          <p:spPr bwMode="auto">
            <a:xfrm flipV="1">
              <a:off x="3696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55" name="Oval 59"/>
            <p:cNvSpPr>
              <a:spLocks noChangeArrowheads="1"/>
            </p:cNvSpPr>
            <p:nvPr/>
          </p:nvSpPr>
          <p:spPr bwMode="auto">
            <a:xfrm>
              <a:off x="4128" y="265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6" name="Oval 60"/>
            <p:cNvSpPr>
              <a:spLocks noChangeArrowheads="1"/>
            </p:cNvSpPr>
            <p:nvPr/>
          </p:nvSpPr>
          <p:spPr bwMode="auto">
            <a:xfrm>
              <a:off x="3648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7" name="Oval 61"/>
            <p:cNvSpPr>
              <a:spLocks noChangeArrowheads="1"/>
            </p:cNvSpPr>
            <p:nvPr/>
          </p:nvSpPr>
          <p:spPr bwMode="auto">
            <a:xfrm>
              <a:off x="3792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8" name="Text Box 62"/>
            <p:cNvSpPr txBox="1">
              <a:spLocks noChangeArrowheads="1"/>
            </p:cNvSpPr>
            <p:nvPr/>
          </p:nvSpPr>
          <p:spPr bwMode="auto">
            <a:xfrm>
              <a:off x="3016" y="1616"/>
              <a:ext cx="1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grandparent</a:t>
              </a:r>
            </a:p>
          </p:txBody>
        </p:sp>
        <p:sp>
          <p:nvSpPr>
            <p:cNvPr id="260159" name="Oval 63"/>
            <p:cNvSpPr>
              <a:spLocks noChangeArrowheads="1"/>
            </p:cNvSpPr>
            <p:nvPr/>
          </p:nvSpPr>
          <p:spPr bwMode="auto">
            <a:xfrm>
              <a:off x="4032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0" name="Oval 64"/>
            <p:cNvSpPr>
              <a:spLocks noChangeArrowheads="1"/>
            </p:cNvSpPr>
            <p:nvPr/>
          </p:nvSpPr>
          <p:spPr bwMode="auto">
            <a:xfrm>
              <a:off x="422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1" name="Oval 65"/>
            <p:cNvSpPr>
              <a:spLocks noChangeArrowheads="1"/>
            </p:cNvSpPr>
            <p:nvPr/>
          </p:nvSpPr>
          <p:spPr bwMode="auto">
            <a:xfrm>
              <a:off x="2928" y="232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2" name="Oval 66"/>
            <p:cNvSpPr>
              <a:spLocks noChangeArrowheads="1"/>
            </p:cNvSpPr>
            <p:nvPr/>
          </p:nvSpPr>
          <p:spPr bwMode="auto">
            <a:xfrm>
              <a:off x="249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3" name="Line 67"/>
            <p:cNvSpPr>
              <a:spLocks noChangeShapeType="1"/>
            </p:cNvSpPr>
            <p:nvPr/>
          </p:nvSpPr>
          <p:spPr bwMode="auto">
            <a:xfrm flipH="1" flipV="1">
              <a:off x="4992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4" name="Line 68"/>
            <p:cNvSpPr>
              <a:spLocks noChangeShapeType="1"/>
            </p:cNvSpPr>
            <p:nvPr/>
          </p:nvSpPr>
          <p:spPr bwMode="auto">
            <a:xfrm flipH="1" flipV="1">
              <a:off x="5136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5" name="Oval 69"/>
            <p:cNvSpPr>
              <a:spLocks noChangeArrowheads="1"/>
            </p:cNvSpPr>
            <p:nvPr/>
          </p:nvSpPr>
          <p:spPr bwMode="auto">
            <a:xfrm>
              <a:off x="5088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6" name="Line 70"/>
            <p:cNvSpPr>
              <a:spLocks noChangeShapeType="1"/>
            </p:cNvSpPr>
            <p:nvPr/>
          </p:nvSpPr>
          <p:spPr bwMode="auto">
            <a:xfrm flipV="1">
              <a:off x="5136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7" name="Line 71"/>
            <p:cNvSpPr>
              <a:spLocks noChangeShapeType="1"/>
            </p:cNvSpPr>
            <p:nvPr/>
          </p:nvSpPr>
          <p:spPr bwMode="auto">
            <a:xfrm>
              <a:off x="5328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8" name="Line 72"/>
            <p:cNvSpPr>
              <a:spLocks noChangeShapeType="1"/>
            </p:cNvSpPr>
            <p:nvPr/>
          </p:nvSpPr>
          <p:spPr bwMode="auto">
            <a:xfrm flipV="1">
              <a:off x="4992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9" name="Oval 73"/>
            <p:cNvSpPr>
              <a:spLocks noChangeArrowheads="1"/>
            </p:cNvSpPr>
            <p:nvPr/>
          </p:nvSpPr>
          <p:spPr bwMode="auto">
            <a:xfrm>
              <a:off x="5280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0" name="Oval 74"/>
            <p:cNvSpPr>
              <a:spLocks noChangeArrowheads="1"/>
            </p:cNvSpPr>
            <p:nvPr/>
          </p:nvSpPr>
          <p:spPr bwMode="auto">
            <a:xfrm>
              <a:off x="5088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1" name="Line 75"/>
            <p:cNvSpPr>
              <a:spLocks noChangeShapeType="1"/>
            </p:cNvSpPr>
            <p:nvPr/>
          </p:nvSpPr>
          <p:spPr bwMode="auto">
            <a:xfrm flipH="1">
              <a:off x="5424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2" name="Oval 76"/>
            <p:cNvSpPr>
              <a:spLocks noChangeArrowheads="1"/>
            </p:cNvSpPr>
            <p:nvPr/>
          </p:nvSpPr>
          <p:spPr bwMode="auto">
            <a:xfrm>
              <a:off x="5472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3" name="Line 77"/>
            <p:cNvSpPr>
              <a:spLocks noChangeShapeType="1"/>
            </p:cNvSpPr>
            <p:nvPr/>
          </p:nvSpPr>
          <p:spPr bwMode="auto">
            <a:xfrm flipV="1">
              <a:off x="4848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4" name="Oval 78"/>
            <p:cNvSpPr>
              <a:spLocks noChangeArrowheads="1"/>
            </p:cNvSpPr>
            <p:nvPr/>
          </p:nvSpPr>
          <p:spPr bwMode="auto">
            <a:xfrm>
              <a:off x="480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5" name="Oval 79"/>
            <p:cNvSpPr>
              <a:spLocks noChangeArrowheads="1"/>
            </p:cNvSpPr>
            <p:nvPr/>
          </p:nvSpPr>
          <p:spPr bwMode="auto">
            <a:xfrm>
              <a:off x="494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6" name="Oval 80"/>
            <p:cNvSpPr>
              <a:spLocks noChangeArrowheads="1"/>
            </p:cNvSpPr>
            <p:nvPr/>
          </p:nvSpPr>
          <p:spPr bwMode="auto">
            <a:xfrm>
              <a:off x="518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7" name="Oval 81"/>
            <p:cNvSpPr>
              <a:spLocks noChangeArrowheads="1"/>
            </p:cNvSpPr>
            <p:nvPr/>
          </p:nvSpPr>
          <p:spPr bwMode="auto">
            <a:xfrm>
              <a:off x="5376" y="232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2" name="Text Box 47"/>
          <p:cNvSpPr txBox="1">
            <a:spLocks noChangeArrowheads="1"/>
          </p:cNvSpPr>
          <p:nvPr/>
        </p:nvSpPr>
        <p:spPr bwMode="auto">
          <a:xfrm>
            <a:off x="755576" y="6021288"/>
            <a:ext cx="734481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The relation is acyclic and spanning all</a:t>
            </a:r>
          </a:p>
        </p:txBody>
      </p:sp>
      <p:sp>
        <p:nvSpPr>
          <p:cNvPr id="83" name="右矢印 82"/>
          <p:cNvSpPr/>
          <p:nvPr/>
        </p:nvSpPr>
        <p:spPr bwMode="auto">
          <a:xfrm>
            <a:off x="2699792" y="4221088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右矢印 83"/>
          <p:cNvSpPr/>
          <p:nvPr/>
        </p:nvSpPr>
        <p:spPr bwMode="auto">
          <a:xfrm>
            <a:off x="5220072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右矢印 84"/>
          <p:cNvSpPr/>
          <p:nvPr/>
        </p:nvSpPr>
        <p:spPr bwMode="auto">
          <a:xfrm>
            <a:off x="7164288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955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Freeform 2"/>
          <p:cNvSpPr>
            <a:spLocks/>
          </p:cNvSpPr>
          <p:nvPr/>
        </p:nvSpPr>
        <p:spPr bwMode="auto">
          <a:xfrm>
            <a:off x="7451725" y="1844675"/>
            <a:ext cx="1433513" cy="1173163"/>
          </a:xfrm>
          <a:custGeom>
            <a:avLst/>
            <a:gdLst/>
            <a:ahLst/>
            <a:cxnLst>
              <a:cxn ang="0">
                <a:pos x="279" y="470"/>
              </a:cxn>
              <a:cxn ang="0">
                <a:pos x="0" y="163"/>
              </a:cxn>
              <a:cxn ang="0">
                <a:pos x="46" y="0"/>
              </a:cxn>
              <a:cxn ang="0">
                <a:pos x="788" y="9"/>
              </a:cxn>
              <a:cxn ang="0">
                <a:pos x="903" y="124"/>
              </a:cxn>
              <a:cxn ang="0">
                <a:pos x="903" y="720"/>
              </a:cxn>
              <a:cxn ang="0">
                <a:pos x="768" y="739"/>
              </a:cxn>
              <a:cxn ang="0">
                <a:pos x="279" y="470"/>
              </a:cxn>
            </a:cxnLst>
            <a:rect l="0" t="0" r="r" b="b"/>
            <a:pathLst>
              <a:path w="903" h="739">
                <a:moveTo>
                  <a:pt x="279" y="470"/>
                </a:moveTo>
                <a:lnTo>
                  <a:pt x="0" y="163"/>
                </a:lnTo>
                <a:lnTo>
                  <a:pt x="46" y="0"/>
                </a:lnTo>
                <a:lnTo>
                  <a:pt x="788" y="9"/>
                </a:lnTo>
                <a:lnTo>
                  <a:pt x="903" y="124"/>
                </a:lnTo>
                <a:lnTo>
                  <a:pt x="903" y="720"/>
                </a:lnTo>
                <a:lnTo>
                  <a:pt x="768" y="739"/>
                </a:lnTo>
                <a:lnTo>
                  <a:pt x="279" y="470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1123" name="Freeform 3"/>
          <p:cNvSpPr>
            <a:spLocks/>
          </p:cNvSpPr>
          <p:nvPr/>
        </p:nvSpPr>
        <p:spPr bwMode="auto">
          <a:xfrm>
            <a:off x="5807075" y="2163763"/>
            <a:ext cx="3276600" cy="4114800"/>
          </a:xfrm>
          <a:custGeom>
            <a:avLst/>
            <a:gdLst/>
            <a:ahLst/>
            <a:cxnLst>
              <a:cxn ang="0">
                <a:pos x="681" y="2170"/>
              </a:cxn>
              <a:cxn ang="0">
                <a:pos x="537" y="970"/>
              </a:cxn>
              <a:cxn ang="0">
                <a:pos x="336" y="739"/>
              </a:cxn>
              <a:cxn ang="0">
                <a:pos x="0" y="48"/>
              </a:cxn>
              <a:cxn ang="0">
                <a:pos x="172" y="0"/>
              </a:cxn>
              <a:cxn ang="0">
                <a:pos x="1094" y="528"/>
              </a:cxn>
              <a:cxn ang="0">
                <a:pos x="1977" y="615"/>
              </a:cxn>
              <a:cxn ang="0">
                <a:pos x="2064" y="730"/>
              </a:cxn>
              <a:cxn ang="0">
                <a:pos x="2044" y="1479"/>
              </a:cxn>
              <a:cxn ang="0">
                <a:pos x="1929" y="2122"/>
              </a:cxn>
              <a:cxn ang="0">
                <a:pos x="1094" y="2592"/>
              </a:cxn>
              <a:cxn ang="0">
                <a:pos x="758" y="2487"/>
              </a:cxn>
              <a:cxn ang="0">
                <a:pos x="681" y="2170"/>
              </a:cxn>
            </a:cxnLst>
            <a:rect l="0" t="0" r="r" b="b"/>
            <a:pathLst>
              <a:path w="2064" h="2592">
                <a:moveTo>
                  <a:pt x="681" y="2170"/>
                </a:moveTo>
                <a:lnTo>
                  <a:pt x="537" y="970"/>
                </a:lnTo>
                <a:lnTo>
                  <a:pt x="336" y="739"/>
                </a:lnTo>
                <a:lnTo>
                  <a:pt x="0" y="48"/>
                </a:lnTo>
                <a:lnTo>
                  <a:pt x="172" y="0"/>
                </a:lnTo>
                <a:lnTo>
                  <a:pt x="1094" y="528"/>
                </a:lnTo>
                <a:lnTo>
                  <a:pt x="1977" y="615"/>
                </a:lnTo>
                <a:lnTo>
                  <a:pt x="2064" y="730"/>
                </a:lnTo>
                <a:lnTo>
                  <a:pt x="2044" y="1479"/>
                </a:lnTo>
                <a:lnTo>
                  <a:pt x="1929" y="2122"/>
                </a:lnTo>
                <a:lnTo>
                  <a:pt x="1094" y="2592"/>
                </a:lnTo>
                <a:lnTo>
                  <a:pt x="758" y="2487"/>
                </a:lnTo>
                <a:lnTo>
                  <a:pt x="681" y="2170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1124" name="Freeform 4"/>
          <p:cNvSpPr>
            <a:spLocks/>
          </p:cNvSpPr>
          <p:nvPr/>
        </p:nvSpPr>
        <p:spPr bwMode="auto">
          <a:xfrm>
            <a:off x="2627313" y="4724400"/>
            <a:ext cx="1439862" cy="2089150"/>
          </a:xfrm>
          <a:custGeom>
            <a:avLst/>
            <a:gdLst/>
            <a:ahLst/>
            <a:cxnLst>
              <a:cxn ang="0">
                <a:pos x="0" y="1180"/>
              </a:cxn>
              <a:cxn ang="0">
                <a:pos x="46" y="636"/>
              </a:cxn>
              <a:cxn ang="0">
                <a:pos x="681" y="0"/>
              </a:cxn>
              <a:cxn ang="0">
                <a:pos x="907" y="0"/>
              </a:cxn>
              <a:cxn ang="0">
                <a:pos x="907" y="182"/>
              </a:cxn>
              <a:cxn ang="0">
                <a:pos x="454" y="817"/>
              </a:cxn>
              <a:cxn ang="0">
                <a:pos x="409" y="1271"/>
              </a:cxn>
              <a:cxn ang="0">
                <a:pos x="318" y="1316"/>
              </a:cxn>
              <a:cxn ang="0">
                <a:pos x="46" y="1316"/>
              </a:cxn>
              <a:cxn ang="0">
                <a:pos x="0" y="1180"/>
              </a:cxn>
            </a:cxnLst>
            <a:rect l="0" t="0" r="r" b="b"/>
            <a:pathLst>
              <a:path w="907" h="1316">
                <a:moveTo>
                  <a:pt x="0" y="1180"/>
                </a:moveTo>
                <a:lnTo>
                  <a:pt x="46" y="636"/>
                </a:lnTo>
                <a:lnTo>
                  <a:pt x="681" y="0"/>
                </a:lnTo>
                <a:lnTo>
                  <a:pt x="907" y="0"/>
                </a:lnTo>
                <a:lnTo>
                  <a:pt x="907" y="182"/>
                </a:lnTo>
                <a:lnTo>
                  <a:pt x="454" y="817"/>
                </a:lnTo>
                <a:lnTo>
                  <a:pt x="409" y="1271"/>
                </a:lnTo>
                <a:lnTo>
                  <a:pt x="318" y="1316"/>
                </a:lnTo>
                <a:lnTo>
                  <a:pt x="46" y="1316"/>
                </a:lnTo>
                <a:lnTo>
                  <a:pt x="0" y="1180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Family Tree of Un-ordered Trees</a:t>
            </a:r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57338"/>
            <a:ext cx="3384550" cy="977900"/>
          </a:xfrm>
        </p:spPr>
        <p:txBody>
          <a:bodyPr/>
          <a:lstStyle/>
          <a:p>
            <a:pPr algn="l"/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/>
              <a:t>Pruning branches of ordered trees</a:t>
            </a:r>
          </a:p>
        </p:txBody>
      </p:sp>
      <p:sp>
        <p:nvSpPr>
          <p:cNvPr id="261127" name="Oval 7"/>
          <p:cNvSpPr>
            <a:spLocks noChangeArrowheads="1"/>
          </p:cNvSpPr>
          <p:nvPr/>
        </p:nvSpPr>
        <p:spPr bwMode="auto">
          <a:xfrm>
            <a:off x="3635375" y="1196975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924300" y="1371600"/>
            <a:ext cx="825500" cy="533400"/>
            <a:chOff x="2472" y="864"/>
            <a:chExt cx="520" cy="336"/>
          </a:xfrm>
        </p:grpSpPr>
        <p:sp>
          <p:nvSpPr>
            <p:cNvPr id="261129" name="Line 9"/>
            <p:cNvSpPr>
              <a:spLocks noChangeShapeType="1"/>
            </p:cNvSpPr>
            <p:nvPr/>
          </p:nvSpPr>
          <p:spPr bwMode="auto">
            <a:xfrm flipV="1">
              <a:off x="2656" y="91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0" name="Oval 10"/>
            <p:cNvSpPr>
              <a:spLocks noChangeArrowheads="1"/>
            </p:cNvSpPr>
            <p:nvPr/>
          </p:nvSpPr>
          <p:spPr bwMode="auto">
            <a:xfrm>
              <a:off x="2896" y="86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31" name="Line 11"/>
            <p:cNvSpPr>
              <a:spLocks noChangeShapeType="1"/>
            </p:cNvSpPr>
            <p:nvPr/>
          </p:nvSpPr>
          <p:spPr bwMode="auto">
            <a:xfrm>
              <a:off x="2472" y="890"/>
              <a:ext cx="181" cy="9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2" name="Oval 12"/>
            <p:cNvSpPr>
              <a:spLocks noChangeArrowheads="1"/>
            </p:cNvSpPr>
            <p:nvPr/>
          </p:nvSpPr>
          <p:spPr bwMode="auto">
            <a:xfrm>
              <a:off x="2608" y="1104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924300" y="1557338"/>
            <a:ext cx="2193925" cy="1800225"/>
            <a:chOff x="2472" y="981"/>
            <a:chExt cx="1382" cy="1134"/>
          </a:xfrm>
        </p:grpSpPr>
        <p:sp>
          <p:nvSpPr>
            <p:cNvPr id="261134" name="Line 14"/>
            <p:cNvSpPr>
              <a:spLocks noChangeShapeType="1"/>
            </p:cNvSpPr>
            <p:nvPr/>
          </p:nvSpPr>
          <p:spPr bwMode="auto">
            <a:xfrm>
              <a:off x="2971" y="1117"/>
              <a:ext cx="635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5" name="Line 15"/>
            <p:cNvSpPr>
              <a:spLocks noChangeShapeType="1"/>
            </p:cNvSpPr>
            <p:nvPr/>
          </p:nvSpPr>
          <p:spPr bwMode="auto">
            <a:xfrm>
              <a:off x="2744" y="1253"/>
              <a:ext cx="136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6" name="Line 16"/>
            <p:cNvSpPr>
              <a:spLocks noChangeShapeType="1"/>
            </p:cNvSpPr>
            <p:nvPr/>
          </p:nvSpPr>
          <p:spPr bwMode="auto">
            <a:xfrm flipV="1">
              <a:off x="2616" y="15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7" name="Line 17"/>
            <p:cNvSpPr>
              <a:spLocks noChangeShapeType="1"/>
            </p:cNvSpPr>
            <p:nvPr/>
          </p:nvSpPr>
          <p:spPr bwMode="auto">
            <a:xfrm flipV="1">
              <a:off x="2520" y="182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8" name="Oval 18"/>
            <p:cNvSpPr>
              <a:spLocks noChangeArrowheads="1"/>
            </p:cNvSpPr>
            <p:nvPr/>
          </p:nvSpPr>
          <p:spPr bwMode="auto">
            <a:xfrm>
              <a:off x="2568" y="17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39" name="Oval 19"/>
            <p:cNvSpPr>
              <a:spLocks noChangeArrowheads="1"/>
            </p:cNvSpPr>
            <p:nvPr/>
          </p:nvSpPr>
          <p:spPr bwMode="auto">
            <a:xfrm>
              <a:off x="2472" y="201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0" name="Oval 20"/>
            <p:cNvSpPr>
              <a:spLocks noChangeArrowheads="1"/>
            </p:cNvSpPr>
            <p:nvPr/>
          </p:nvSpPr>
          <p:spPr bwMode="auto">
            <a:xfrm>
              <a:off x="2856" y="15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1" name="Line 21"/>
            <p:cNvSpPr>
              <a:spLocks noChangeShapeType="1"/>
            </p:cNvSpPr>
            <p:nvPr/>
          </p:nvSpPr>
          <p:spPr bwMode="auto">
            <a:xfrm flipV="1">
              <a:off x="3518" y="102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2" name="Line 22"/>
            <p:cNvSpPr>
              <a:spLocks noChangeShapeType="1"/>
            </p:cNvSpPr>
            <p:nvPr/>
          </p:nvSpPr>
          <p:spPr bwMode="auto">
            <a:xfrm flipH="1">
              <a:off x="3710" y="102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3" name="Oval 23"/>
            <p:cNvSpPr>
              <a:spLocks noChangeArrowheads="1"/>
            </p:cNvSpPr>
            <p:nvPr/>
          </p:nvSpPr>
          <p:spPr bwMode="auto">
            <a:xfrm>
              <a:off x="3470" y="122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4" name="Oval 24"/>
            <p:cNvSpPr>
              <a:spLocks noChangeArrowheads="1"/>
            </p:cNvSpPr>
            <p:nvPr/>
          </p:nvSpPr>
          <p:spPr bwMode="auto">
            <a:xfrm>
              <a:off x="3662" y="122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5" name="Oval 25"/>
            <p:cNvSpPr>
              <a:spLocks noChangeArrowheads="1"/>
            </p:cNvSpPr>
            <p:nvPr/>
          </p:nvSpPr>
          <p:spPr bwMode="auto">
            <a:xfrm>
              <a:off x="3758" y="98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043113" y="2852738"/>
            <a:ext cx="3948112" cy="1871662"/>
            <a:chOff x="1287" y="1797"/>
            <a:chExt cx="2487" cy="1179"/>
          </a:xfrm>
        </p:grpSpPr>
        <p:sp>
          <p:nvSpPr>
            <p:cNvPr id="261147" name="Line 27"/>
            <p:cNvSpPr>
              <a:spLocks noChangeShapeType="1"/>
            </p:cNvSpPr>
            <p:nvPr/>
          </p:nvSpPr>
          <p:spPr bwMode="auto">
            <a:xfrm>
              <a:off x="2730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8" name="Line 28"/>
            <p:cNvSpPr>
              <a:spLocks noChangeShapeType="1"/>
            </p:cNvSpPr>
            <p:nvPr/>
          </p:nvSpPr>
          <p:spPr bwMode="auto">
            <a:xfrm flipH="1">
              <a:off x="3624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9" name="Line 29"/>
            <p:cNvSpPr>
              <a:spLocks noChangeShapeType="1"/>
            </p:cNvSpPr>
            <p:nvPr/>
          </p:nvSpPr>
          <p:spPr bwMode="auto">
            <a:xfrm>
              <a:off x="2730" y="2016"/>
              <a:ext cx="241" cy="37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0" name="Line 30"/>
            <p:cNvSpPr>
              <a:spLocks noChangeShapeType="1"/>
            </p:cNvSpPr>
            <p:nvPr/>
          </p:nvSpPr>
          <p:spPr bwMode="auto">
            <a:xfrm flipV="1">
              <a:off x="1533" y="216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1" name="Line 31"/>
            <p:cNvSpPr>
              <a:spLocks noChangeShapeType="1"/>
            </p:cNvSpPr>
            <p:nvPr/>
          </p:nvSpPr>
          <p:spPr bwMode="auto">
            <a:xfrm flipH="1">
              <a:off x="1341" y="264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2" name="Line 32"/>
            <p:cNvSpPr>
              <a:spLocks noChangeShapeType="1"/>
            </p:cNvSpPr>
            <p:nvPr/>
          </p:nvSpPr>
          <p:spPr bwMode="auto">
            <a:xfrm flipV="1">
              <a:off x="1437" y="240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3" name="Oval 33"/>
            <p:cNvSpPr>
              <a:spLocks noChangeArrowheads="1"/>
            </p:cNvSpPr>
            <p:nvPr/>
          </p:nvSpPr>
          <p:spPr bwMode="auto">
            <a:xfrm>
              <a:off x="1485" y="235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4" name="Oval 34"/>
            <p:cNvSpPr>
              <a:spLocks noChangeArrowheads="1"/>
            </p:cNvSpPr>
            <p:nvPr/>
          </p:nvSpPr>
          <p:spPr bwMode="auto">
            <a:xfrm>
              <a:off x="1287" y="28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5" name="Oval 35"/>
            <p:cNvSpPr>
              <a:spLocks noChangeArrowheads="1"/>
            </p:cNvSpPr>
            <p:nvPr/>
          </p:nvSpPr>
          <p:spPr bwMode="auto">
            <a:xfrm>
              <a:off x="1773" y="211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6" name="Line 36"/>
            <p:cNvSpPr>
              <a:spLocks noChangeShapeType="1"/>
            </p:cNvSpPr>
            <p:nvPr/>
          </p:nvSpPr>
          <p:spPr bwMode="auto">
            <a:xfrm flipH="1">
              <a:off x="1927" y="1888"/>
              <a:ext cx="454" cy="24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7" name="Oval 37"/>
            <p:cNvSpPr>
              <a:spLocks noChangeArrowheads="1"/>
            </p:cNvSpPr>
            <p:nvPr/>
          </p:nvSpPr>
          <p:spPr bwMode="auto">
            <a:xfrm>
              <a:off x="1389" y="259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8" name="Line 38"/>
            <p:cNvSpPr>
              <a:spLocks noChangeShapeType="1"/>
            </p:cNvSpPr>
            <p:nvPr/>
          </p:nvSpPr>
          <p:spPr bwMode="auto">
            <a:xfrm flipV="1">
              <a:off x="3432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9" name="Line 39"/>
            <p:cNvSpPr>
              <a:spLocks noChangeShapeType="1"/>
            </p:cNvSpPr>
            <p:nvPr/>
          </p:nvSpPr>
          <p:spPr bwMode="auto">
            <a:xfrm flipV="1">
              <a:off x="3336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60" name="Oval 40"/>
            <p:cNvSpPr>
              <a:spLocks noChangeArrowheads="1"/>
            </p:cNvSpPr>
            <p:nvPr/>
          </p:nvSpPr>
          <p:spPr bwMode="auto">
            <a:xfrm>
              <a:off x="3384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1" name="Oval 41"/>
            <p:cNvSpPr>
              <a:spLocks noChangeArrowheads="1"/>
            </p:cNvSpPr>
            <p:nvPr/>
          </p:nvSpPr>
          <p:spPr bwMode="auto">
            <a:xfrm>
              <a:off x="3678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2" name="Oval 42"/>
            <p:cNvSpPr>
              <a:spLocks noChangeArrowheads="1"/>
            </p:cNvSpPr>
            <p:nvPr/>
          </p:nvSpPr>
          <p:spPr bwMode="auto">
            <a:xfrm>
              <a:off x="3288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3" name="Line 43"/>
            <p:cNvSpPr>
              <a:spLocks noChangeShapeType="1"/>
            </p:cNvSpPr>
            <p:nvPr/>
          </p:nvSpPr>
          <p:spPr bwMode="auto">
            <a:xfrm flipV="1">
              <a:off x="2730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64" name="Line 44"/>
            <p:cNvSpPr>
              <a:spLocks noChangeShapeType="1"/>
            </p:cNvSpPr>
            <p:nvPr/>
          </p:nvSpPr>
          <p:spPr bwMode="auto">
            <a:xfrm flipV="1">
              <a:off x="2634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65" name="Oval 45"/>
            <p:cNvSpPr>
              <a:spLocks noChangeArrowheads="1"/>
            </p:cNvSpPr>
            <p:nvPr/>
          </p:nvSpPr>
          <p:spPr bwMode="auto">
            <a:xfrm>
              <a:off x="2682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6" name="Oval 46"/>
            <p:cNvSpPr>
              <a:spLocks noChangeArrowheads="1"/>
            </p:cNvSpPr>
            <p:nvPr/>
          </p:nvSpPr>
          <p:spPr bwMode="auto">
            <a:xfrm>
              <a:off x="2970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7" name="Oval 47"/>
            <p:cNvSpPr>
              <a:spLocks noChangeArrowheads="1"/>
            </p:cNvSpPr>
            <p:nvPr/>
          </p:nvSpPr>
          <p:spPr bwMode="auto">
            <a:xfrm>
              <a:off x="2586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8" name="Oval 48"/>
            <p:cNvSpPr>
              <a:spLocks noChangeArrowheads="1"/>
            </p:cNvSpPr>
            <p:nvPr/>
          </p:nvSpPr>
          <p:spPr bwMode="auto">
            <a:xfrm>
              <a:off x="2778" y="288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9" name="Oval 49"/>
            <p:cNvSpPr>
              <a:spLocks noChangeArrowheads="1"/>
            </p:cNvSpPr>
            <p:nvPr/>
          </p:nvSpPr>
          <p:spPr bwMode="auto">
            <a:xfrm>
              <a:off x="3576" y="264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70" name="Line 50"/>
            <p:cNvSpPr>
              <a:spLocks noChangeShapeType="1"/>
            </p:cNvSpPr>
            <p:nvPr/>
          </p:nvSpPr>
          <p:spPr bwMode="auto">
            <a:xfrm>
              <a:off x="2880" y="1797"/>
              <a:ext cx="771" cy="59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4987925" y="4508500"/>
            <a:ext cx="1600200" cy="2233613"/>
            <a:chOff x="3142" y="2840"/>
            <a:chExt cx="1008" cy="1407"/>
          </a:xfrm>
        </p:grpSpPr>
        <p:sp>
          <p:nvSpPr>
            <p:cNvPr id="261172" name="Line 52"/>
            <p:cNvSpPr>
              <a:spLocks noChangeShapeType="1"/>
            </p:cNvSpPr>
            <p:nvPr/>
          </p:nvSpPr>
          <p:spPr bwMode="auto">
            <a:xfrm>
              <a:off x="3651" y="2840"/>
              <a:ext cx="280" cy="79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3" name="Line 53"/>
            <p:cNvSpPr>
              <a:spLocks noChangeShapeType="1"/>
            </p:cNvSpPr>
            <p:nvPr/>
          </p:nvSpPr>
          <p:spPr bwMode="auto">
            <a:xfrm flipV="1">
              <a:off x="3286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4" name="Line 54"/>
            <p:cNvSpPr>
              <a:spLocks noChangeShapeType="1"/>
            </p:cNvSpPr>
            <p:nvPr/>
          </p:nvSpPr>
          <p:spPr bwMode="auto">
            <a:xfrm flipH="1">
              <a:off x="347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5" name="Line 55"/>
            <p:cNvSpPr>
              <a:spLocks noChangeShapeType="1"/>
            </p:cNvSpPr>
            <p:nvPr/>
          </p:nvSpPr>
          <p:spPr bwMode="auto">
            <a:xfrm flipV="1">
              <a:off x="3190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6" name="Oval 56"/>
            <p:cNvSpPr>
              <a:spLocks noChangeArrowheads="1"/>
            </p:cNvSpPr>
            <p:nvPr/>
          </p:nvSpPr>
          <p:spPr bwMode="auto">
            <a:xfrm>
              <a:off x="3238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77" name="Line 57"/>
            <p:cNvSpPr>
              <a:spLocks noChangeShapeType="1"/>
            </p:cNvSpPr>
            <p:nvPr/>
          </p:nvSpPr>
          <p:spPr bwMode="auto">
            <a:xfrm flipH="1">
              <a:off x="3430" y="395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8" name="Oval 58"/>
            <p:cNvSpPr>
              <a:spLocks noChangeArrowheads="1"/>
            </p:cNvSpPr>
            <p:nvPr/>
          </p:nvSpPr>
          <p:spPr bwMode="auto">
            <a:xfrm>
              <a:off x="343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79" name="Oval 59"/>
            <p:cNvSpPr>
              <a:spLocks noChangeArrowheads="1"/>
            </p:cNvSpPr>
            <p:nvPr/>
          </p:nvSpPr>
          <p:spPr bwMode="auto">
            <a:xfrm>
              <a:off x="3142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0" name="Oval 60"/>
            <p:cNvSpPr>
              <a:spLocks noChangeArrowheads="1"/>
            </p:cNvSpPr>
            <p:nvPr/>
          </p:nvSpPr>
          <p:spPr bwMode="auto">
            <a:xfrm>
              <a:off x="3382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1" name="Oval 61"/>
            <p:cNvSpPr>
              <a:spLocks noChangeArrowheads="1"/>
            </p:cNvSpPr>
            <p:nvPr/>
          </p:nvSpPr>
          <p:spPr bwMode="auto">
            <a:xfrm>
              <a:off x="3526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2" name="Line 62"/>
            <p:cNvSpPr>
              <a:spLocks noChangeShapeType="1"/>
            </p:cNvSpPr>
            <p:nvPr/>
          </p:nvSpPr>
          <p:spPr bwMode="auto">
            <a:xfrm flipV="1">
              <a:off x="3718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3" name="Line 63"/>
            <p:cNvSpPr>
              <a:spLocks noChangeShapeType="1"/>
            </p:cNvSpPr>
            <p:nvPr/>
          </p:nvSpPr>
          <p:spPr bwMode="auto">
            <a:xfrm flipH="1">
              <a:off x="3910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4" name="Line 64"/>
            <p:cNvSpPr>
              <a:spLocks noChangeShapeType="1"/>
            </p:cNvSpPr>
            <p:nvPr/>
          </p:nvSpPr>
          <p:spPr bwMode="auto">
            <a:xfrm flipV="1">
              <a:off x="3622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5" name="Oval 65"/>
            <p:cNvSpPr>
              <a:spLocks noChangeArrowheads="1"/>
            </p:cNvSpPr>
            <p:nvPr/>
          </p:nvSpPr>
          <p:spPr bwMode="auto">
            <a:xfrm>
              <a:off x="367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6" name="Oval 66"/>
            <p:cNvSpPr>
              <a:spLocks noChangeArrowheads="1"/>
            </p:cNvSpPr>
            <p:nvPr/>
          </p:nvSpPr>
          <p:spPr bwMode="auto">
            <a:xfrm>
              <a:off x="3862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7" name="Oval 67"/>
            <p:cNvSpPr>
              <a:spLocks noChangeArrowheads="1"/>
            </p:cNvSpPr>
            <p:nvPr/>
          </p:nvSpPr>
          <p:spPr bwMode="auto">
            <a:xfrm>
              <a:off x="3574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8" name="Line 68"/>
            <p:cNvSpPr>
              <a:spLocks noChangeShapeType="1"/>
            </p:cNvSpPr>
            <p:nvPr/>
          </p:nvSpPr>
          <p:spPr bwMode="auto">
            <a:xfrm flipH="1" flipV="1">
              <a:off x="4006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9" name="Oval 69"/>
            <p:cNvSpPr>
              <a:spLocks noChangeArrowheads="1"/>
            </p:cNvSpPr>
            <p:nvPr/>
          </p:nvSpPr>
          <p:spPr bwMode="auto">
            <a:xfrm>
              <a:off x="4054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0" name="Oval 70"/>
            <p:cNvSpPr>
              <a:spLocks noChangeArrowheads="1"/>
            </p:cNvSpPr>
            <p:nvPr/>
          </p:nvSpPr>
          <p:spPr bwMode="auto">
            <a:xfrm>
              <a:off x="3958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1" name="Line 71"/>
            <p:cNvSpPr>
              <a:spLocks noChangeShapeType="1"/>
            </p:cNvSpPr>
            <p:nvPr/>
          </p:nvSpPr>
          <p:spPr bwMode="auto">
            <a:xfrm>
              <a:off x="3379" y="3022"/>
              <a:ext cx="45" cy="65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179388" y="4221163"/>
            <a:ext cx="2282825" cy="2520950"/>
            <a:chOff x="113" y="2659"/>
            <a:chExt cx="1438" cy="1588"/>
          </a:xfrm>
        </p:grpSpPr>
        <p:sp>
          <p:nvSpPr>
            <p:cNvPr id="261193" name="Line 73"/>
            <p:cNvSpPr>
              <a:spLocks noChangeShapeType="1"/>
            </p:cNvSpPr>
            <p:nvPr/>
          </p:nvSpPr>
          <p:spPr bwMode="auto">
            <a:xfrm>
              <a:off x="302" y="391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4" name="Line 74"/>
            <p:cNvSpPr>
              <a:spLocks noChangeShapeType="1"/>
            </p:cNvSpPr>
            <p:nvPr/>
          </p:nvSpPr>
          <p:spPr bwMode="auto">
            <a:xfrm flipV="1">
              <a:off x="545" y="270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5" name="Line 75"/>
            <p:cNvSpPr>
              <a:spLocks noChangeShapeType="1"/>
            </p:cNvSpPr>
            <p:nvPr/>
          </p:nvSpPr>
          <p:spPr bwMode="auto">
            <a:xfrm flipH="1">
              <a:off x="353" y="31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6" name="Line 76"/>
            <p:cNvSpPr>
              <a:spLocks noChangeShapeType="1"/>
            </p:cNvSpPr>
            <p:nvPr/>
          </p:nvSpPr>
          <p:spPr bwMode="auto">
            <a:xfrm flipV="1">
              <a:off x="449" y="294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7" name="Oval 77"/>
            <p:cNvSpPr>
              <a:spLocks noChangeArrowheads="1"/>
            </p:cNvSpPr>
            <p:nvPr/>
          </p:nvSpPr>
          <p:spPr bwMode="auto">
            <a:xfrm>
              <a:off x="497" y="289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8" name="Oval 78"/>
            <p:cNvSpPr>
              <a:spLocks noChangeArrowheads="1"/>
            </p:cNvSpPr>
            <p:nvPr/>
          </p:nvSpPr>
          <p:spPr bwMode="auto">
            <a:xfrm>
              <a:off x="785" y="265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9" name="Oval 79"/>
            <p:cNvSpPr>
              <a:spLocks noChangeArrowheads="1"/>
            </p:cNvSpPr>
            <p:nvPr/>
          </p:nvSpPr>
          <p:spPr bwMode="auto">
            <a:xfrm>
              <a:off x="401" y="313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0" name="Line 80"/>
            <p:cNvSpPr>
              <a:spLocks noChangeShapeType="1"/>
            </p:cNvSpPr>
            <p:nvPr/>
          </p:nvSpPr>
          <p:spPr bwMode="auto">
            <a:xfrm flipH="1">
              <a:off x="161" y="3427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1" name="Oval 81"/>
            <p:cNvSpPr>
              <a:spLocks noChangeArrowheads="1"/>
            </p:cNvSpPr>
            <p:nvPr/>
          </p:nvSpPr>
          <p:spPr bwMode="auto">
            <a:xfrm>
              <a:off x="305" y="33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2" name="Oval 82"/>
            <p:cNvSpPr>
              <a:spLocks noChangeArrowheads="1"/>
            </p:cNvSpPr>
            <p:nvPr/>
          </p:nvSpPr>
          <p:spPr bwMode="auto">
            <a:xfrm>
              <a:off x="113" y="347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3" name="Line 83"/>
            <p:cNvSpPr>
              <a:spLocks noChangeShapeType="1"/>
            </p:cNvSpPr>
            <p:nvPr/>
          </p:nvSpPr>
          <p:spPr bwMode="auto">
            <a:xfrm flipH="1">
              <a:off x="793" y="2750"/>
              <a:ext cx="454" cy="18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4" name="Line 84"/>
            <p:cNvSpPr>
              <a:spLocks noChangeShapeType="1"/>
            </p:cNvSpPr>
            <p:nvPr/>
          </p:nvSpPr>
          <p:spPr bwMode="auto">
            <a:xfrm flipV="1">
              <a:off x="398" y="34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5" name="Line 85"/>
            <p:cNvSpPr>
              <a:spLocks noChangeShapeType="1"/>
            </p:cNvSpPr>
            <p:nvPr/>
          </p:nvSpPr>
          <p:spPr bwMode="auto">
            <a:xfrm flipH="1">
              <a:off x="211" y="3914"/>
              <a:ext cx="9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6" name="Line 86"/>
            <p:cNvSpPr>
              <a:spLocks noChangeShapeType="1"/>
            </p:cNvSpPr>
            <p:nvPr/>
          </p:nvSpPr>
          <p:spPr bwMode="auto">
            <a:xfrm flipV="1">
              <a:off x="302" y="367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7" name="Oval 87"/>
            <p:cNvSpPr>
              <a:spLocks noChangeArrowheads="1"/>
            </p:cNvSpPr>
            <p:nvPr/>
          </p:nvSpPr>
          <p:spPr bwMode="auto">
            <a:xfrm>
              <a:off x="350" y="36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8" name="Oval 88"/>
            <p:cNvSpPr>
              <a:spLocks noChangeArrowheads="1"/>
            </p:cNvSpPr>
            <p:nvPr/>
          </p:nvSpPr>
          <p:spPr bwMode="auto">
            <a:xfrm>
              <a:off x="638" y="33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9" name="Oval 89"/>
            <p:cNvSpPr>
              <a:spLocks noChangeArrowheads="1"/>
            </p:cNvSpPr>
            <p:nvPr/>
          </p:nvSpPr>
          <p:spPr bwMode="auto">
            <a:xfrm>
              <a:off x="254" y="386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0" name="Oval 90"/>
            <p:cNvSpPr>
              <a:spLocks noChangeArrowheads="1"/>
            </p:cNvSpPr>
            <p:nvPr/>
          </p:nvSpPr>
          <p:spPr bwMode="auto">
            <a:xfrm>
              <a:off x="158" y="410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1" name="Oval 91"/>
            <p:cNvSpPr>
              <a:spLocks noChangeArrowheads="1"/>
            </p:cNvSpPr>
            <p:nvPr/>
          </p:nvSpPr>
          <p:spPr bwMode="auto">
            <a:xfrm>
              <a:off x="350" y="410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2" name="Line 92"/>
            <p:cNvSpPr>
              <a:spLocks noChangeShapeType="1"/>
            </p:cNvSpPr>
            <p:nvPr/>
          </p:nvSpPr>
          <p:spPr bwMode="auto">
            <a:xfrm>
              <a:off x="83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3" name="Line 93"/>
            <p:cNvSpPr>
              <a:spLocks noChangeShapeType="1"/>
            </p:cNvSpPr>
            <p:nvPr/>
          </p:nvSpPr>
          <p:spPr bwMode="auto">
            <a:xfrm flipV="1">
              <a:off x="838" y="3503"/>
              <a:ext cx="25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4" name="Line 94"/>
            <p:cNvSpPr>
              <a:spLocks noChangeShapeType="1"/>
            </p:cNvSpPr>
            <p:nvPr/>
          </p:nvSpPr>
          <p:spPr bwMode="auto">
            <a:xfrm flipH="1">
              <a:off x="646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5" name="Line 95"/>
            <p:cNvSpPr>
              <a:spLocks noChangeShapeType="1"/>
            </p:cNvSpPr>
            <p:nvPr/>
          </p:nvSpPr>
          <p:spPr bwMode="auto">
            <a:xfrm flipV="1">
              <a:off x="742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6" name="Oval 96"/>
            <p:cNvSpPr>
              <a:spLocks noChangeArrowheads="1"/>
            </p:cNvSpPr>
            <p:nvPr/>
          </p:nvSpPr>
          <p:spPr bwMode="auto">
            <a:xfrm>
              <a:off x="790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7" name="Oval 97"/>
            <p:cNvSpPr>
              <a:spLocks noChangeArrowheads="1"/>
            </p:cNvSpPr>
            <p:nvPr/>
          </p:nvSpPr>
          <p:spPr bwMode="auto">
            <a:xfrm>
              <a:off x="1078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8" name="Oval 98"/>
            <p:cNvSpPr>
              <a:spLocks noChangeArrowheads="1"/>
            </p:cNvSpPr>
            <p:nvPr/>
          </p:nvSpPr>
          <p:spPr bwMode="auto">
            <a:xfrm>
              <a:off x="694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9" name="Oval 99"/>
            <p:cNvSpPr>
              <a:spLocks noChangeArrowheads="1"/>
            </p:cNvSpPr>
            <p:nvPr/>
          </p:nvSpPr>
          <p:spPr bwMode="auto">
            <a:xfrm>
              <a:off x="598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0" name="Oval 100"/>
            <p:cNvSpPr>
              <a:spLocks noChangeArrowheads="1"/>
            </p:cNvSpPr>
            <p:nvPr/>
          </p:nvSpPr>
          <p:spPr bwMode="auto">
            <a:xfrm>
              <a:off x="886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1" name="Line 101"/>
            <p:cNvSpPr>
              <a:spLocks noChangeShapeType="1"/>
            </p:cNvSpPr>
            <p:nvPr/>
          </p:nvSpPr>
          <p:spPr bwMode="auto">
            <a:xfrm flipH="1">
              <a:off x="1455" y="347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2" name="Line 102"/>
            <p:cNvSpPr>
              <a:spLocks noChangeShapeType="1"/>
            </p:cNvSpPr>
            <p:nvPr/>
          </p:nvSpPr>
          <p:spPr bwMode="auto">
            <a:xfrm flipV="1">
              <a:off x="1215" y="347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3" name="Line 103"/>
            <p:cNvSpPr>
              <a:spLocks noChangeShapeType="1"/>
            </p:cNvSpPr>
            <p:nvPr/>
          </p:nvSpPr>
          <p:spPr bwMode="auto">
            <a:xfrm flipH="1">
              <a:off x="1023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4" name="Line 104"/>
            <p:cNvSpPr>
              <a:spLocks noChangeShapeType="1"/>
            </p:cNvSpPr>
            <p:nvPr/>
          </p:nvSpPr>
          <p:spPr bwMode="auto">
            <a:xfrm flipV="1">
              <a:off x="1119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5" name="Oval 105"/>
            <p:cNvSpPr>
              <a:spLocks noChangeArrowheads="1"/>
            </p:cNvSpPr>
            <p:nvPr/>
          </p:nvSpPr>
          <p:spPr bwMode="auto">
            <a:xfrm>
              <a:off x="1167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6" name="Oval 106"/>
            <p:cNvSpPr>
              <a:spLocks noChangeArrowheads="1"/>
            </p:cNvSpPr>
            <p:nvPr/>
          </p:nvSpPr>
          <p:spPr bwMode="auto">
            <a:xfrm>
              <a:off x="1455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7" name="Oval 107"/>
            <p:cNvSpPr>
              <a:spLocks noChangeArrowheads="1"/>
            </p:cNvSpPr>
            <p:nvPr/>
          </p:nvSpPr>
          <p:spPr bwMode="auto">
            <a:xfrm>
              <a:off x="1071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8" name="Oval 108"/>
            <p:cNvSpPr>
              <a:spLocks noChangeArrowheads="1"/>
            </p:cNvSpPr>
            <p:nvPr/>
          </p:nvSpPr>
          <p:spPr bwMode="auto">
            <a:xfrm>
              <a:off x="975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9" name="Oval 109"/>
            <p:cNvSpPr>
              <a:spLocks noChangeArrowheads="1"/>
            </p:cNvSpPr>
            <p:nvPr/>
          </p:nvSpPr>
          <p:spPr bwMode="auto">
            <a:xfrm>
              <a:off x="1407" y="367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30" name="Line 110"/>
            <p:cNvSpPr>
              <a:spLocks noChangeShapeType="1"/>
            </p:cNvSpPr>
            <p:nvPr/>
          </p:nvSpPr>
          <p:spPr bwMode="auto">
            <a:xfrm flipH="1">
              <a:off x="748" y="2886"/>
              <a:ext cx="499" cy="45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1" name="Line 111"/>
            <p:cNvSpPr>
              <a:spLocks noChangeShapeType="1"/>
            </p:cNvSpPr>
            <p:nvPr/>
          </p:nvSpPr>
          <p:spPr bwMode="auto">
            <a:xfrm flipH="1">
              <a:off x="1156" y="2976"/>
              <a:ext cx="18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2" name="Line 112"/>
            <p:cNvSpPr>
              <a:spLocks noChangeShapeType="1"/>
            </p:cNvSpPr>
            <p:nvPr/>
          </p:nvSpPr>
          <p:spPr bwMode="auto">
            <a:xfrm>
              <a:off x="1474" y="2840"/>
              <a:ext cx="45" cy="54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Group 113"/>
          <p:cNvGrpSpPr>
            <a:grpSpLocks/>
          </p:cNvGrpSpPr>
          <p:nvPr/>
        </p:nvGrpSpPr>
        <p:grpSpPr bwMode="auto">
          <a:xfrm>
            <a:off x="5940425" y="1527175"/>
            <a:ext cx="1482725" cy="2486025"/>
            <a:chOff x="3742" y="962"/>
            <a:chExt cx="934" cy="1566"/>
          </a:xfrm>
        </p:grpSpPr>
        <p:sp>
          <p:nvSpPr>
            <p:cNvPr id="261234" name="Line 114"/>
            <p:cNvSpPr>
              <a:spLocks noChangeShapeType="1"/>
            </p:cNvSpPr>
            <p:nvPr/>
          </p:nvSpPr>
          <p:spPr bwMode="auto">
            <a:xfrm flipV="1">
              <a:off x="4244" y="10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5" name="Line 115"/>
            <p:cNvSpPr>
              <a:spLocks noChangeShapeType="1"/>
            </p:cNvSpPr>
            <p:nvPr/>
          </p:nvSpPr>
          <p:spPr bwMode="auto">
            <a:xfrm flipH="1">
              <a:off x="4436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6" name="Oval 116"/>
            <p:cNvSpPr>
              <a:spLocks noChangeArrowheads="1"/>
            </p:cNvSpPr>
            <p:nvPr/>
          </p:nvSpPr>
          <p:spPr bwMode="auto">
            <a:xfrm>
              <a:off x="4196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37" name="Oval 117"/>
            <p:cNvSpPr>
              <a:spLocks noChangeArrowheads="1"/>
            </p:cNvSpPr>
            <p:nvPr/>
          </p:nvSpPr>
          <p:spPr bwMode="auto">
            <a:xfrm>
              <a:off x="4388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38" name="Line 118"/>
            <p:cNvSpPr>
              <a:spLocks noChangeShapeType="1"/>
            </p:cNvSpPr>
            <p:nvPr/>
          </p:nvSpPr>
          <p:spPr bwMode="auto">
            <a:xfrm flipH="1" flipV="1">
              <a:off x="4532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9" name="Oval 119"/>
            <p:cNvSpPr>
              <a:spLocks noChangeArrowheads="1"/>
            </p:cNvSpPr>
            <p:nvPr/>
          </p:nvSpPr>
          <p:spPr bwMode="auto">
            <a:xfrm>
              <a:off x="4580" y="120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0" name="Oval 120"/>
            <p:cNvSpPr>
              <a:spLocks noChangeArrowheads="1"/>
            </p:cNvSpPr>
            <p:nvPr/>
          </p:nvSpPr>
          <p:spPr bwMode="auto">
            <a:xfrm>
              <a:off x="4484" y="9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1" name="Line 121"/>
            <p:cNvSpPr>
              <a:spLocks noChangeShapeType="1"/>
            </p:cNvSpPr>
            <p:nvPr/>
          </p:nvSpPr>
          <p:spPr bwMode="auto">
            <a:xfrm flipV="1">
              <a:off x="3878" y="1026"/>
              <a:ext cx="544" cy="1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2" name="Line 122"/>
            <p:cNvSpPr>
              <a:spLocks noChangeShapeType="1"/>
            </p:cNvSpPr>
            <p:nvPr/>
          </p:nvSpPr>
          <p:spPr bwMode="auto">
            <a:xfrm>
              <a:off x="3742" y="1434"/>
              <a:ext cx="771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3" name="Line 123"/>
            <p:cNvSpPr>
              <a:spLocks noChangeShapeType="1"/>
            </p:cNvSpPr>
            <p:nvPr/>
          </p:nvSpPr>
          <p:spPr bwMode="auto">
            <a:xfrm flipH="1">
              <a:off x="4526" y="198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4" name="Line 124"/>
            <p:cNvSpPr>
              <a:spLocks noChangeShapeType="1"/>
            </p:cNvSpPr>
            <p:nvPr/>
          </p:nvSpPr>
          <p:spPr bwMode="auto">
            <a:xfrm flipV="1">
              <a:off x="4334" y="198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5" name="Line 125"/>
            <p:cNvSpPr>
              <a:spLocks noChangeShapeType="1"/>
            </p:cNvSpPr>
            <p:nvPr/>
          </p:nvSpPr>
          <p:spPr bwMode="auto">
            <a:xfrm flipV="1">
              <a:off x="4444" y="22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6" name="Oval 126"/>
            <p:cNvSpPr>
              <a:spLocks noChangeArrowheads="1"/>
            </p:cNvSpPr>
            <p:nvPr/>
          </p:nvSpPr>
          <p:spPr bwMode="auto">
            <a:xfrm>
              <a:off x="4286" y="217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7" name="Oval 127"/>
            <p:cNvSpPr>
              <a:spLocks noChangeArrowheads="1"/>
            </p:cNvSpPr>
            <p:nvPr/>
          </p:nvSpPr>
          <p:spPr bwMode="auto">
            <a:xfrm>
              <a:off x="4580" y="193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8" name="Oval 128"/>
            <p:cNvSpPr>
              <a:spLocks noChangeArrowheads="1"/>
            </p:cNvSpPr>
            <p:nvPr/>
          </p:nvSpPr>
          <p:spPr bwMode="auto">
            <a:xfrm>
              <a:off x="4489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9" name="Oval 129"/>
            <p:cNvSpPr>
              <a:spLocks noChangeArrowheads="1"/>
            </p:cNvSpPr>
            <p:nvPr/>
          </p:nvSpPr>
          <p:spPr bwMode="auto">
            <a:xfrm>
              <a:off x="4398" y="24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" name="Group 130"/>
          <p:cNvGrpSpPr>
            <a:grpSpLocks/>
          </p:cNvGrpSpPr>
          <p:nvPr/>
        </p:nvGrpSpPr>
        <p:grpSpPr bwMode="auto">
          <a:xfrm>
            <a:off x="2771775" y="4797425"/>
            <a:ext cx="2201863" cy="1944688"/>
            <a:chOff x="1746" y="3022"/>
            <a:chExt cx="1387" cy="1225"/>
          </a:xfrm>
        </p:grpSpPr>
        <p:sp>
          <p:nvSpPr>
            <p:cNvPr id="261251" name="Line 131"/>
            <p:cNvSpPr>
              <a:spLocks noChangeShapeType="1"/>
            </p:cNvSpPr>
            <p:nvPr/>
          </p:nvSpPr>
          <p:spPr bwMode="auto">
            <a:xfrm flipH="1">
              <a:off x="1948" y="3929"/>
              <a:ext cx="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2" name="Line 132"/>
            <p:cNvSpPr>
              <a:spLocks noChangeShapeType="1"/>
            </p:cNvSpPr>
            <p:nvPr/>
          </p:nvSpPr>
          <p:spPr bwMode="auto">
            <a:xfrm>
              <a:off x="2298" y="391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3" name="Line 133"/>
            <p:cNvSpPr>
              <a:spLocks noChangeShapeType="1"/>
            </p:cNvSpPr>
            <p:nvPr/>
          </p:nvSpPr>
          <p:spPr bwMode="auto">
            <a:xfrm flipH="1">
              <a:off x="2653" y="3022"/>
              <a:ext cx="4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4" name="Line 134"/>
            <p:cNvSpPr>
              <a:spLocks noChangeShapeType="1"/>
            </p:cNvSpPr>
            <p:nvPr/>
          </p:nvSpPr>
          <p:spPr bwMode="auto">
            <a:xfrm>
              <a:off x="2298" y="391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5" name="Line 135"/>
            <p:cNvSpPr>
              <a:spLocks noChangeShapeType="1"/>
            </p:cNvSpPr>
            <p:nvPr/>
          </p:nvSpPr>
          <p:spPr bwMode="auto">
            <a:xfrm flipV="1">
              <a:off x="2298" y="367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6" name="Line 136"/>
            <p:cNvSpPr>
              <a:spLocks noChangeShapeType="1"/>
            </p:cNvSpPr>
            <p:nvPr/>
          </p:nvSpPr>
          <p:spPr bwMode="auto">
            <a:xfrm flipV="1">
              <a:off x="2201" y="3884"/>
              <a:ext cx="10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7" name="Oval 137"/>
            <p:cNvSpPr>
              <a:spLocks noChangeArrowheads="1"/>
            </p:cNvSpPr>
            <p:nvPr/>
          </p:nvSpPr>
          <p:spPr bwMode="auto">
            <a:xfrm>
              <a:off x="2250" y="386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58" name="Oval 138"/>
            <p:cNvSpPr>
              <a:spLocks noChangeArrowheads="1"/>
            </p:cNvSpPr>
            <p:nvPr/>
          </p:nvSpPr>
          <p:spPr bwMode="auto">
            <a:xfrm>
              <a:off x="2538" y="3625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59" name="Oval 139"/>
            <p:cNvSpPr>
              <a:spLocks noChangeArrowheads="1"/>
            </p:cNvSpPr>
            <p:nvPr/>
          </p:nvSpPr>
          <p:spPr bwMode="auto">
            <a:xfrm>
              <a:off x="2154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0" name="Oval 140"/>
            <p:cNvSpPr>
              <a:spLocks noChangeArrowheads="1"/>
            </p:cNvSpPr>
            <p:nvPr/>
          </p:nvSpPr>
          <p:spPr bwMode="auto">
            <a:xfrm>
              <a:off x="2538" y="410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1" name="Oval 141"/>
            <p:cNvSpPr>
              <a:spLocks noChangeArrowheads="1"/>
            </p:cNvSpPr>
            <p:nvPr/>
          </p:nvSpPr>
          <p:spPr bwMode="auto">
            <a:xfrm>
              <a:off x="2346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2" name="Line 142"/>
            <p:cNvSpPr>
              <a:spLocks noChangeShapeType="1"/>
            </p:cNvSpPr>
            <p:nvPr/>
          </p:nvSpPr>
          <p:spPr bwMode="auto">
            <a:xfrm flipH="1">
              <a:off x="3037" y="347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3" name="Line 143"/>
            <p:cNvSpPr>
              <a:spLocks noChangeShapeType="1"/>
            </p:cNvSpPr>
            <p:nvPr/>
          </p:nvSpPr>
          <p:spPr bwMode="auto">
            <a:xfrm>
              <a:off x="2797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4" name="Line 144"/>
            <p:cNvSpPr>
              <a:spLocks noChangeShapeType="1"/>
            </p:cNvSpPr>
            <p:nvPr/>
          </p:nvSpPr>
          <p:spPr bwMode="auto">
            <a:xfrm flipV="1">
              <a:off x="2797" y="347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5" name="Line 145"/>
            <p:cNvSpPr>
              <a:spLocks noChangeShapeType="1"/>
            </p:cNvSpPr>
            <p:nvPr/>
          </p:nvSpPr>
          <p:spPr bwMode="auto">
            <a:xfrm flipV="1">
              <a:off x="2701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6" name="Oval 146"/>
            <p:cNvSpPr>
              <a:spLocks noChangeArrowheads="1"/>
            </p:cNvSpPr>
            <p:nvPr/>
          </p:nvSpPr>
          <p:spPr bwMode="auto">
            <a:xfrm>
              <a:off x="2749" y="367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7" name="Oval 147"/>
            <p:cNvSpPr>
              <a:spLocks noChangeArrowheads="1"/>
            </p:cNvSpPr>
            <p:nvPr/>
          </p:nvSpPr>
          <p:spPr bwMode="auto">
            <a:xfrm>
              <a:off x="3037" y="343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8" name="Oval 148"/>
            <p:cNvSpPr>
              <a:spLocks noChangeArrowheads="1"/>
            </p:cNvSpPr>
            <p:nvPr/>
          </p:nvSpPr>
          <p:spPr bwMode="auto">
            <a:xfrm>
              <a:off x="2653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9" name="Oval 149"/>
            <p:cNvSpPr>
              <a:spLocks noChangeArrowheads="1"/>
            </p:cNvSpPr>
            <p:nvPr/>
          </p:nvSpPr>
          <p:spPr bwMode="auto">
            <a:xfrm>
              <a:off x="2989" y="367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0" name="Oval 150"/>
            <p:cNvSpPr>
              <a:spLocks noChangeArrowheads="1"/>
            </p:cNvSpPr>
            <p:nvPr/>
          </p:nvSpPr>
          <p:spPr bwMode="auto">
            <a:xfrm>
              <a:off x="2845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1" name="Line 151"/>
            <p:cNvSpPr>
              <a:spLocks noChangeShapeType="1"/>
            </p:cNvSpPr>
            <p:nvPr/>
          </p:nvSpPr>
          <p:spPr bwMode="auto">
            <a:xfrm flipH="1">
              <a:off x="2245" y="3022"/>
              <a:ext cx="272" cy="3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2" name="Line 152"/>
            <p:cNvSpPr>
              <a:spLocks noChangeShapeType="1"/>
            </p:cNvSpPr>
            <p:nvPr/>
          </p:nvSpPr>
          <p:spPr bwMode="auto">
            <a:xfrm>
              <a:off x="1890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3" name="Line 153"/>
            <p:cNvSpPr>
              <a:spLocks noChangeShapeType="1"/>
            </p:cNvSpPr>
            <p:nvPr/>
          </p:nvSpPr>
          <p:spPr bwMode="auto">
            <a:xfrm flipV="1">
              <a:off x="1890" y="344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4" name="Line 154"/>
            <p:cNvSpPr>
              <a:spLocks noChangeShapeType="1"/>
            </p:cNvSpPr>
            <p:nvPr/>
          </p:nvSpPr>
          <p:spPr bwMode="auto">
            <a:xfrm flipV="1">
              <a:off x="1794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5" name="Oval 155"/>
            <p:cNvSpPr>
              <a:spLocks noChangeArrowheads="1"/>
            </p:cNvSpPr>
            <p:nvPr/>
          </p:nvSpPr>
          <p:spPr bwMode="auto">
            <a:xfrm>
              <a:off x="1842" y="36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6" name="Oval 156"/>
            <p:cNvSpPr>
              <a:spLocks noChangeArrowheads="1"/>
            </p:cNvSpPr>
            <p:nvPr/>
          </p:nvSpPr>
          <p:spPr bwMode="auto">
            <a:xfrm>
              <a:off x="2130" y="3398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7" name="Oval 157"/>
            <p:cNvSpPr>
              <a:spLocks noChangeArrowheads="1"/>
            </p:cNvSpPr>
            <p:nvPr/>
          </p:nvSpPr>
          <p:spPr bwMode="auto">
            <a:xfrm>
              <a:off x="1746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8" name="Oval 158"/>
            <p:cNvSpPr>
              <a:spLocks noChangeArrowheads="1"/>
            </p:cNvSpPr>
            <p:nvPr/>
          </p:nvSpPr>
          <p:spPr bwMode="auto">
            <a:xfrm>
              <a:off x="1901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9" name="Oval 159"/>
            <p:cNvSpPr>
              <a:spLocks noChangeArrowheads="1"/>
            </p:cNvSpPr>
            <p:nvPr/>
          </p:nvSpPr>
          <p:spPr bwMode="auto">
            <a:xfrm>
              <a:off x="1938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0" name="Line 160"/>
            <p:cNvSpPr>
              <a:spLocks noChangeShapeType="1"/>
            </p:cNvSpPr>
            <p:nvPr/>
          </p:nvSpPr>
          <p:spPr bwMode="auto">
            <a:xfrm>
              <a:off x="2880" y="3022"/>
              <a:ext cx="136" cy="3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" name="Group 161"/>
          <p:cNvGrpSpPr>
            <a:grpSpLocks/>
          </p:cNvGrpSpPr>
          <p:nvPr/>
        </p:nvGrpSpPr>
        <p:grpSpPr bwMode="auto">
          <a:xfrm>
            <a:off x="7451725" y="1125538"/>
            <a:ext cx="1584325" cy="1798637"/>
            <a:chOff x="4694" y="709"/>
            <a:chExt cx="998" cy="1133"/>
          </a:xfrm>
        </p:grpSpPr>
        <p:sp>
          <p:nvSpPr>
            <p:cNvPr id="261282" name="Line 162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3" name="Line 163"/>
            <p:cNvSpPr>
              <a:spLocks noChangeShapeType="1"/>
            </p:cNvSpPr>
            <p:nvPr/>
          </p:nvSpPr>
          <p:spPr bwMode="auto">
            <a:xfrm flipV="1">
              <a:off x="5068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4" name="Line 164"/>
            <p:cNvSpPr>
              <a:spLocks noChangeShapeType="1"/>
            </p:cNvSpPr>
            <p:nvPr/>
          </p:nvSpPr>
          <p:spPr bwMode="auto">
            <a:xfrm flipH="1">
              <a:off x="5260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5" name="Oval 165"/>
            <p:cNvSpPr>
              <a:spLocks noChangeArrowheads="1"/>
            </p:cNvSpPr>
            <p:nvPr/>
          </p:nvSpPr>
          <p:spPr bwMode="auto">
            <a:xfrm>
              <a:off x="5020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6" name="Oval 166"/>
            <p:cNvSpPr>
              <a:spLocks noChangeArrowheads="1"/>
            </p:cNvSpPr>
            <p:nvPr/>
          </p:nvSpPr>
          <p:spPr bwMode="auto">
            <a:xfrm>
              <a:off x="5212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7" name="Line 167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8" name="Oval 168"/>
            <p:cNvSpPr>
              <a:spLocks noChangeArrowheads="1"/>
            </p:cNvSpPr>
            <p:nvPr/>
          </p:nvSpPr>
          <p:spPr bwMode="auto">
            <a:xfrm>
              <a:off x="5596" y="94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9" name="Oval 169"/>
            <p:cNvSpPr>
              <a:spLocks noChangeArrowheads="1"/>
            </p:cNvSpPr>
            <p:nvPr/>
          </p:nvSpPr>
          <p:spPr bwMode="auto">
            <a:xfrm>
              <a:off x="5308" y="70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0" name="Oval 170"/>
            <p:cNvSpPr>
              <a:spLocks noChangeArrowheads="1"/>
            </p:cNvSpPr>
            <p:nvPr/>
          </p:nvSpPr>
          <p:spPr bwMode="auto">
            <a:xfrm>
              <a:off x="5404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1" name="Line 171"/>
            <p:cNvSpPr>
              <a:spLocks noChangeShapeType="1"/>
            </p:cNvSpPr>
            <p:nvPr/>
          </p:nvSpPr>
          <p:spPr bwMode="auto">
            <a:xfrm flipV="1">
              <a:off x="4694" y="754"/>
              <a:ext cx="499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2" name="Line 172"/>
            <p:cNvSpPr>
              <a:spLocks noChangeShapeType="1"/>
            </p:cNvSpPr>
            <p:nvPr/>
          </p:nvSpPr>
          <p:spPr bwMode="auto">
            <a:xfrm flipV="1">
              <a:off x="4740" y="1253"/>
              <a:ext cx="499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3" name="Line 173"/>
            <p:cNvSpPr>
              <a:spLocks noChangeShapeType="1"/>
            </p:cNvSpPr>
            <p:nvPr/>
          </p:nvSpPr>
          <p:spPr bwMode="auto">
            <a:xfrm flipH="1" flipV="1">
              <a:off x="5495" y="1512"/>
              <a:ext cx="16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4" name="Line 174"/>
            <p:cNvSpPr>
              <a:spLocks noChangeShapeType="1"/>
            </p:cNvSpPr>
            <p:nvPr/>
          </p:nvSpPr>
          <p:spPr bwMode="auto">
            <a:xfrm flipV="1">
              <a:off x="5114" y="128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5" name="Line 175"/>
            <p:cNvSpPr>
              <a:spLocks noChangeShapeType="1"/>
            </p:cNvSpPr>
            <p:nvPr/>
          </p:nvSpPr>
          <p:spPr bwMode="auto">
            <a:xfrm flipH="1">
              <a:off x="5306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6" name="Oval 176"/>
            <p:cNvSpPr>
              <a:spLocks noChangeArrowheads="1"/>
            </p:cNvSpPr>
            <p:nvPr/>
          </p:nvSpPr>
          <p:spPr bwMode="auto">
            <a:xfrm>
              <a:off x="5066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7" name="Oval 177"/>
            <p:cNvSpPr>
              <a:spLocks noChangeArrowheads="1"/>
            </p:cNvSpPr>
            <p:nvPr/>
          </p:nvSpPr>
          <p:spPr bwMode="auto">
            <a:xfrm>
              <a:off x="5258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8" name="Line 178"/>
            <p:cNvSpPr>
              <a:spLocks noChangeShapeType="1"/>
            </p:cNvSpPr>
            <p:nvPr/>
          </p:nvSpPr>
          <p:spPr bwMode="auto">
            <a:xfrm flipH="1" flipV="1">
              <a:off x="5402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9" name="Oval 179"/>
            <p:cNvSpPr>
              <a:spLocks noChangeArrowheads="1"/>
            </p:cNvSpPr>
            <p:nvPr/>
          </p:nvSpPr>
          <p:spPr bwMode="auto">
            <a:xfrm>
              <a:off x="5465" y="174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00" name="Oval 180"/>
            <p:cNvSpPr>
              <a:spLocks noChangeArrowheads="1"/>
            </p:cNvSpPr>
            <p:nvPr/>
          </p:nvSpPr>
          <p:spPr bwMode="auto">
            <a:xfrm>
              <a:off x="5354" y="123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01" name="Oval 181"/>
            <p:cNvSpPr>
              <a:spLocks noChangeArrowheads="1"/>
            </p:cNvSpPr>
            <p:nvPr/>
          </p:nvSpPr>
          <p:spPr bwMode="auto">
            <a:xfrm>
              <a:off x="5450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" name="Group 182"/>
          <p:cNvGrpSpPr>
            <a:grpSpLocks/>
          </p:cNvGrpSpPr>
          <p:nvPr/>
        </p:nvGrpSpPr>
        <p:grpSpPr bwMode="auto">
          <a:xfrm>
            <a:off x="7019925" y="3236913"/>
            <a:ext cx="1944688" cy="2792412"/>
            <a:chOff x="4422" y="2039"/>
            <a:chExt cx="1225" cy="1759"/>
          </a:xfrm>
        </p:grpSpPr>
        <p:sp>
          <p:nvSpPr>
            <p:cNvPr id="261303" name="Line 183"/>
            <p:cNvSpPr>
              <a:spLocks noChangeShapeType="1"/>
            </p:cNvSpPr>
            <p:nvPr/>
          </p:nvSpPr>
          <p:spPr bwMode="auto">
            <a:xfrm>
              <a:off x="5304" y="3172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4" name="Oval 184"/>
            <p:cNvSpPr>
              <a:spLocks noChangeArrowheads="1"/>
            </p:cNvSpPr>
            <p:nvPr/>
          </p:nvSpPr>
          <p:spPr bwMode="auto">
            <a:xfrm>
              <a:off x="5396" y="336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05" name="Line 185"/>
            <p:cNvSpPr>
              <a:spLocks noChangeShapeType="1"/>
            </p:cNvSpPr>
            <p:nvPr/>
          </p:nvSpPr>
          <p:spPr bwMode="auto">
            <a:xfrm>
              <a:off x="5459" y="2593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6" name="Line 186"/>
            <p:cNvSpPr>
              <a:spLocks noChangeShapeType="1"/>
            </p:cNvSpPr>
            <p:nvPr/>
          </p:nvSpPr>
          <p:spPr bwMode="auto">
            <a:xfrm>
              <a:off x="4649" y="2341"/>
              <a:ext cx="63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7" name="Line 187"/>
            <p:cNvSpPr>
              <a:spLocks noChangeShapeType="1"/>
            </p:cNvSpPr>
            <p:nvPr/>
          </p:nvSpPr>
          <p:spPr bwMode="auto">
            <a:xfrm>
              <a:off x="4468" y="2614"/>
              <a:ext cx="272" cy="5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8" name="Line 188"/>
            <p:cNvSpPr>
              <a:spLocks noChangeShapeType="1"/>
            </p:cNvSpPr>
            <p:nvPr/>
          </p:nvSpPr>
          <p:spPr bwMode="auto">
            <a:xfrm flipV="1">
              <a:off x="4740" y="2069"/>
              <a:ext cx="726" cy="46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9" name="Line 189"/>
            <p:cNvSpPr>
              <a:spLocks noChangeShapeType="1"/>
            </p:cNvSpPr>
            <p:nvPr/>
          </p:nvSpPr>
          <p:spPr bwMode="auto">
            <a:xfrm flipV="1">
              <a:off x="5311" y="20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0" name="Line 190"/>
            <p:cNvSpPr>
              <a:spLocks noChangeShapeType="1"/>
            </p:cNvSpPr>
            <p:nvPr/>
          </p:nvSpPr>
          <p:spPr bwMode="auto">
            <a:xfrm flipH="1">
              <a:off x="5503" y="20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1" name="Oval 191"/>
            <p:cNvSpPr>
              <a:spLocks noChangeArrowheads="1"/>
            </p:cNvSpPr>
            <p:nvPr/>
          </p:nvSpPr>
          <p:spPr bwMode="auto">
            <a:xfrm>
              <a:off x="5263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2" name="Line 192"/>
            <p:cNvSpPr>
              <a:spLocks noChangeShapeType="1"/>
            </p:cNvSpPr>
            <p:nvPr/>
          </p:nvSpPr>
          <p:spPr bwMode="auto">
            <a:xfrm flipH="1">
              <a:off x="5455" y="2327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3" name="Oval 193"/>
            <p:cNvSpPr>
              <a:spLocks noChangeArrowheads="1"/>
            </p:cNvSpPr>
            <p:nvPr/>
          </p:nvSpPr>
          <p:spPr bwMode="auto">
            <a:xfrm>
              <a:off x="5455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4" name="Oval 194"/>
            <p:cNvSpPr>
              <a:spLocks noChangeArrowheads="1"/>
            </p:cNvSpPr>
            <p:nvPr/>
          </p:nvSpPr>
          <p:spPr bwMode="auto">
            <a:xfrm>
              <a:off x="5415" y="25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5" name="Oval 195"/>
            <p:cNvSpPr>
              <a:spLocks noChangeArrowheads="1"/>
            </p:cNvSpPr>
            <p:nvPr/>
          </p:nvSpPr>
          <p:spPr bwMode="auto">
            <a:xfrm>
              <a:off x="5551" y="279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6" name="Oval 196"/>
            <p:cNvSpPr>
              <a:spLocks noChangeArrowheads="1"/>
            </p:cNvSpPr>
            <p:nvPr/>
          </p:nvSpPr>
          <p:spPr bwMode="auto">
            <a:xfrm>
              <a:off x="5551" y="20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7" name="Line 197"/>
            <p:cNvSpPr>
              <a:spLocks noChangeShapeType="1"/>
            </p:cNvSpPr>
            <p:nvPr/>
          </p:nvSpPr>
          <p:spPr bwMode="auto">
            <a:xfrm flipV="1">
              <a:off x="5105" y="29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8" name="Line 198"/>
            <p:cNvSpPr>
              <a:spLocks noChangeShapeType="1"/>
            </p:cNvSpPr>
            <p:nvPr/>
          </p:nvSpPr>
          <p:spPr bwMode="auto">
            <a:xfrm flipH="1">
              <a:off x="5297" y="293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9" name="Oval 199"/>
            <p:cNvSpPr>
              <a:spLocks noChangeArrowheads="1"/>
            </p:cNvSpPr>
            <p:nvPr/>
          </p:nvSpPr>
          <p:spPr bwMode="auto">
            <a:xfrm>
              <a:off x="5057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0" name="Line 200"/>
            <p:cNvSpPr>
              <a:spLocks noChangeShapeType="1"/>
            </p:cNvSpPr>
            <p:nvPr/>
          </p:nvSpPr>
          <p:spPr bwMode="auto">
            <a:xfrm flipH="1">
              <a:off x="5249" y="317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1" name="Oval 201"/>
            <p:cNvSpPr>
              <a:spLocks noChangeArrowheads="1"/>
            </p:cNvSpPr>
            <p:nvPr/>
          </p:nvSpPr>
          <p:spPr bwMode="auto">
            <a:xfrm>
              <a:off x="5249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2" name="Oval 202"/>
            <p:cNvSpPr>
              <a:spLocks noChangeArrowheads="1"/>
            </p:cNvSpPr>
            <p:nvPr/>
          </p:nvSpPr>
          <p:spPr bwMode="auto">
            <a:xfrm>
              <a:off x="5209" y="338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3" name="Oval 203"/>
            <p:cNvSpPr>
              <a:spLocks noChangeArrowheads="1"/>
            </p:cNvSpPr>
            <p:nvPr/>
          </p:nvSpPr>
          <p:spPr bwMode="auto">
            <a:xfrm>
              <a:off x="5345" y="28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4" name="Line 204"/>
            <p:cNvSpPr>
              <a:spLocks noChangeShapeType="1"/>
            </p:cNvSpPr>
            <p:nvPr/>
          </p:nvSpPr>
          <p:spPr bwMode="auto">
            <a:xfrm>
              <a:off x="4759" y="3259"/>
              <a:ext cx="117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5" name="Oval 205"/>
            <p:cNvSpPr>
              <a:spLocks noChangeArrowheads="1"/>
            </p:cNvSpPr>
            <p:nvPr/>
          </p:nvSpPr>
          <p:spPr bwMode="auto">
            <a:xfrm>
              <a:off x="4811" y="345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6" name="Line 206"/>
            <p:cNvSpPr>
              <a:spLocks noChangeShapeType="1"/>
            </p:cNvSpPr>
            <p:nvPr/>
          </p:nvSpPr>
          <p:spPr bwMode="auto">
            <a:xfrm flipV="1">
              <a:off x="4470" y="325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7" name="Line 207"/>
            <p:cNvSpPr>
              <a:spLocks noChangeShapeType="1"/>
            </p:cNvSpPr>
            <p:nvPr/>
          </p:nvSpPr>
          <p:spPr bwMode="auto">
            <a:xfrm flipH="1">
              <a:off x="4662" y="32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8" name="Oval 208"/>
            <p:cNvSpPr>
              <a:spLocks noChangeArrowheads="1"/>
            </p:cNvSpPr>
            <p:nvPr/>
          </p:nvSpPr>
          <p:spPr bwMode="auto">
            <a:xfrm>
              <a:off x="4422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9" name="Line 209"/>
            <p:cNvSpPr>
              <a:spLocks noChangeShapeType="1"/>
            </p:cNvSpPr>
            <p:nvPr/>
          </p:nvSpPr>
          <p:spPr bwMode="auto">
            <a:xfrm flipH="1">
              <a:off x="4614" y="349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30" name="Oval 210"/>
            <p:cNvSpPr>
              <a:spLocks noChangeArrowheads="1"/>
            </p:cNvSpPr>
            <p:nvPr/>
          </p:nvSpPr>
          <p:spPr bwMode="auto">
            <a:xfrm>
              <a:off x="4614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31" name="Oval 211"/>
            <p:cNvSpPr>
              <a:spLocks noChangeArrowheads="1"/>
            </p:cNvSpPr>
            <p:nvPr/>
          </p:nvSpPr>
          <p:spPr bwMode="auto">
            <a:xfrm>
              <a:off x="4574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32" name="Oval 212"/>
            <p:cNvSpPr>
              <a:spLocks noChangeArrowheads="1"/>
            </p:cNvSpPr>
            <p:nvPr/>
          </p:nvSpPr>
          <p:spPr bwMode="auto">
            <a:xfrm>
              <a:off x="4710" y="320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622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 animBg="1"/>
      <p:bldP spid="261123" grpId="0" animBg="1"/>
      <p:bldP spid="26112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Finding Children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736"/>
            <a:ext cx="8496300" cy="1865064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Any child of a rooted tree (parent) is obtained by adding a vertex so that it is the rightmost leaf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However, some additions </a:t>
            </a:r>
          </a:p>
          <a:p>
            <a:pPr algn="l"/>
            <a:r>
              <a:rPr lang="en-US" altLang="ja-JP" sz="2400" dirty="0" smtClean="0"/>
              <a:t>  do not yield a child</a:t>
            </a:r>
          </a:p>
        </p:txBody>
      </p:sp>
      <p:sp>
        <p:nvSpPr>
          <p:cNvPr id="82" name="Line 10"/>
          <p:cNvSpPr>
            <a:spLocks noChangeShapeType="1"/>
          </p:cNvSpPr>
          <p:nvPr/>
        </p:nvSpPr>
        <p:spPr bwMode="auto">
          <a:xfrm flipH="1" flipV="1">
            <a:off x="5494689" y="2708920"/>
            <a:ext cx="2286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3" name="Line 30"/>
          <p:cNvSpPr>
            <a:spLocks noChangeShapeType="1"/>
          </p:cNvSpPr>
          <p:nvPr/>
        </p:nvSpPr>
        <p:spPr bwMode="auto">
          <a:xfrm flipV="1">
            <a:off x="4885089" y="217552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4" name="Line 31"/>
          <p:cNvSpPr>
            <a:spLocks noChangeShapeType="1"/>
          </p:cNvSpPr>
          <p:nvPr/>
        </p:nvSpPr>
        <p:spPr bwMode="auto">
          <a:xfrm>
            <a:off x="5189889" y="2175520"/>
            <a:ext cx="3048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5" name="Line 32"/>
          <p:cNvSpPr>
            <a:spLocks noChangeShapeType="1"/>
          </p:cNvSpPr>
          <p:nvPr/>
        </p:nvSpPr>
        <p:spPr bwMode="auto">
          <a:xfrm flipV="1">
            <a:off x="4656489" y="27089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6" name="Line 33"/>
          <p:cNvSpPr>
            <a:spLocks noChangeShapeType="1"/>
          </p:cNvSpPr>
          <p:nvPr/>
        </p:nvSpPr>
        <p:spPr bwMode="auto">
          <a:xfrm flipH="1" flipV="1">
            <a:off x="4885089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7" name="Oval 34"/>
          <p:cNvSpPr>
            <a:spLocks noChangeArrowheads="1"/>
          </p:cNvSpPr>
          <p:nvPr/>
        </p:nvSpPr>
        <p:spPr bwMode="auto">
          <a:xfrm>
            <a:off x="5113689" y="209932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" name="Oval 35"/>
          <p:cNvSpPr>
            <a:spLocks noChangeArrowheads="1"/>
          </p:cNvSpPr>
          <p:nvPr/>
        </p:nvSpPr>
        <p:spPr bwMode="auto">
          <a:xfrm>
            <a:off x="4808889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" name="Line 36"/>
          <p:cNvSpPr>
            <a:spLocks noChangeShapeType="1"/>
          </p:cNvSpPr>
          <p:nvPr/>
        </p:nvSpPr>
        <p:spPr bwMode="auto">
          <a:xfrm flipH="1">
            <a:off x="5342289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0" name="Oval 37"/>
          <p:cNvSpPr>
            <a:spLocks noChangeArrowheads="1"/>
          </p:cNvSpPr>
          <p:nvPr/>
        </p:nvSpPr>
        <p:spPr bwMode="auto">
          <a:xfrm>
            <a:off x="5418489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" name="Line 38"/>
          <p:cNvSpPr>
            <a:spLocks noChangeShapeType="1"/>
          </p:cNvSpPr>
          <p:nvPr/>
        </p:nvSpPr>
        <p:spPr bwMode="auto">
          <a:xfrm flipV="1">
            <a:off x="4427889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2" name="Line 39"/>
          <p:cNvSpPr>
            <a:spLocks noChangeShapeType="1"/>
          </p:cNvSpPr>
          <p:nvPr/>
        </p:nvSpPr>
        <p:spPr bwMode="auto">
          <a:xfrm flipH="1" flipV="1">
            <a:off x="4656489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3" name="Oval 40"/>
          <p:cNvSpPr>
            <a:spLocks noChangeArrowheads="1"/>
          </p:cNvSpPr>
          <p:nvPr/>
        </p:nvSpPr>
        <p:spPr bwMode="auto">
          <a:xfrm>
            <a:off x="4808889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" name="Oval 41"/>
          <p:cNvSpPr>
            <a:spLocks noChangeArrowheads="1"/>
          </p:cNvSpPr>
          <p:nvPr/>
        </p:nvSpPr>
        <p:spPr bwMode="auto">
          <a:xfrm>
            <a:off x="4351689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" name="Oval 42"/>
          <p:cNvSpPr>
            <a:spLocks noChangeArrowheads="1"/>
          </p:cNvSpPr>
          <p:nvPr/>
        </p:nvSpPr>
        <p:spPr bwMode="auto">
          <a:xfrm>
            <a:off x="4580289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" name="Text Box 44"/>
          <p:cNvSpPr txBox="1">
            <a:spLocks noChangeArrowheads="1"/>
          </p:cNvSpPr>
          <p:nvPr/>
        </p:nvSpPr>
        <p:spPr bwMode="auto">
          <a:xfrm>
            <a:off x="3986564" y="2043757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400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99" name="Oval 50"/>
          <p:cNvSpPr>
            <a:spLocks noChangeArrowheads="1"/>
          </p:cNvSpPr>
          <p:nvPr/>
        </p:nvSpPr>
        <p:spPr bwMode="auto">
          <a:xfrm>
            <a:off x="5266089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" name="Oval 65"/>
          <p:cNvSpPr>
            <a:spLocks noChangeArrowheads="1"/>
          </p:cNvSpPr>
          <p:nvPr/>
        </p:nvSpPr>
        <p:spPr bwMode="auto">
          <a:xfrm>
            <a:off x="5647089" y="316612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" name="Oval 66"/>
          <p:cNvSpPr>
            <a:spLocks noChangeArrowheads="1"/>
          </p:cNvSpPr>
          <p:nvPr/>
        </p:nvSpPr>
        <p:spPr bwMode="auto">
          <a:xfrm>
            <a:off x="4961289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02" name="グループ化 101"/>
          <p:cNvGrpSpPr/>
          <p:nvPr/>
        </p:nvGrpSpPr>
        <p:grpSpPr>
          <a:xfrm>
            <a:off x="251520" y="4070137"/>
            <a:ext cx="2762142" cy="2527215"/>
            <a:chOff x="251520" y="4070137"/>
            <a:chExt cx="2762142" cy="2527215"/>
          </a:xfrm>
        </p:grpSpPr>
        <p:sp>
          <p:nvSpPr>
            <p:cNvPr id="103" name="Line 11"/>
            <p:cNvSpPr>
              <a:spLocks noChangeShapeType="1"/>
            </p:cNvSpPr>
            <p:nvPr/>
          </p:nvSpPr>
          <p:spPr bwMode="auto">
            <a:xfrm flipH="1" flipV="1">
              <a:off x="1898576" y="4776663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Line 12"/>
            <p:cNvSpPr>
              <a:spLocks noChangeShapeType="1"/>
            </p:cNvSpPr>
            <p:nvPr/>
          </p:nvSpPr>
          <p:spPr bwMode="auto">
            <a:xfrm flipH="1" flipV="1">
              <a:off x="1593776" y="4243263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Oval 13"/>
            <p:cNvSpPr>
              <a:spLocks noChangeArrowheads="1"/>
            </p:cNvSpPr>
            <p:nvPr/>
          </p:nvSpPr>
          <p:spPr bwMode="auto">
            <a:xfrm>
              <a:off x="2050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" name="Line 15"/>
            <p:cNvSpPr>
              <a:spLocks noChangeShapeType="1"/>
            </p:cNvSpPr>
            <p:nvPr/>
          </p:nvSpPr>
          <p:spPr bwMode="auto">
            <a:xfrm flipV="1">
              <a:off x="1288976" y="4243263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1593776" y="4243263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 flipV="1">
              <a:off x="1060376" y="47766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9" name="Line 18"/>
            <p:cNvSpPr>
              <a:spLocks noChangeShapeType="1"/>
            </p:cNvSpPr>
            <p:nvPr/>
          </p:nvSpPr>
          <p:spPr bwMode="auto">
            <a:xfrm flipH="1" flipV="1">
              <a:off x="12889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0" name="Oval 19"/>
            <p:cNvSpPr>
              <a:spLocks noChangeArrowheads="1"/>
            </p:cNvSpPr>
            <p:nvPr/>
          </p:nvSpPr>
          <p:spPr bwMode="auto">
            <a:xfrm>
              <a:off x="1365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1" name="Oval 20"/>
            <p:cNvSpPr>
              <a:spLocks noChangeArrowheads="1"/>
            </p:cNvSpPr>
            <p:nvPr/>
          </p:nvSpPr>
          <p:spPr bwMode="auto">
            <a:xfrm>
              <a:off x="1517576" y="4167063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" name="Oval 21"/>
            <p:cNvSpPr>
              <a:spLocks noChangeArrowheads="1"/>
            </p:cNvSpPr>
            <p:nvPr/>
          </p:nvSpPr>
          <p:spPr bwMode="auto">
            <a:xfrm>
              <a:off x="12127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" name="Line 22"/>
            <p:cNvSpPr>
              <a:spLocks noChangeShapeType="1"/>
            </p:cNvSpPr>
            <p:nvPr/>
          </p:nvSpPr>
          <p:spPr bwMode="auto">
            <a:xfrm flipH="1">
              <a:off x="17461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" name="Oval 23"/>
            <p:cNvSpPr>
              <a:spLocks noChangeArrowheads="1"/>
            </p:cNvSpPr>
            <p:nvPr/>
          </p:nvSpPr>
          <p:spPr bwMode="auto">
            <a:xfrm>
              <a:off x="18223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 flipV="1">
              <a:off x="8317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 flipH="1" flipV="1">
              <a:off x="10603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7" name="Oval 26"/>
            <p:cNvSpPr>
              <a:spLocks noChangeArrowheads="1"/>
            </p:cNvSpPr>
            <p:nvPr/>
          </p:nvSpPr>
          <p:spPr bwMode="auto">
            <a:xfrm>
              <a:off x="12127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8" name="Oval 27"/>
            <p:cNvSpPr>
              <a:spLocks noChangeArrowheads="1"/>
            </p:cNvSpPr>
            <p:nvPr/>
          </p:nvSpPr>
          <p:spPr bwMode="auto">
            <a:xfrm>
              <a:off x="7555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9" name="Oval 28"/>
            <p:cNvSpPr>
              <a:spLocks noChangeArrowheads="1"/>
            </p:cNvSpPr>
            <p:nvPr/>
          </p:nvSpPr>
          <p:spPr bwMode="auto">
            <a:xfrm>
              <a:off x="984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" name="Oval 29"/>
            <p:cNvSpPr>
              <a:spLocks noChangeArrowheads="1"/>
            </p:cNvSpPr>
            <p:nvPr/>
          </p:nvSpPr>
          <p:spPr bwMode="auto">
            <a:xfrm>
              <a:off x="2355776" y="4700463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3" name="Oval 49"/>
            <p:cNvSpPr>
              <a:spLocks noChangeArrowheads="1"/>
            </p:cNvSpPr>
            <p:nvPr/>
          </p:nvSpPr>
          <p:spPr bwMode="auto">
            <a:xfrm>
              <a:off x="1669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4" name="右矢印 123"/>
            <p:cNvSpPr/>
            <p:nvPr/>
          </p:nvSpPr>
          <p:spPr bwMode="auto">
            <a:xfrm rot="7881831">
              <a:off x="2617618" y="4106141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251520" y="6135687"/>
              <a:ext cx="24929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0,1,2,3,3,2,1,2,2,</a:t>
              </a:r>
              <a:r>
                <a:rPr lang="ja-JP" alt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ja-JP" altLang="en-US" dirty="0" smtClean="0"/>
                <a:t> </a:t>
              </a:r>
              <a:endParaRPr lang="ja-JP" altLang="en-US" dirty="0"/>
            </a:p>
          </p:txBody>
        </p:sp>
      </p:grpSp>
      <p:sp>
        <p:nvSpPr>
          <p:cNvPr id="126" name="正方形/長方形 125"/>
          <p:cNvSpPr/>
          <p:nvPr/>
        </p:nvSpPr>
        <p:spPr>
          <a:xfrm>
            <a:off x="5580112" y="2319263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0,1,2,3,3,2,1,2,3,</a:t>
            </a:r>
            <a:r>
              <a:rPr lang="ja-JP" alt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grpSp>
        <p:nvGrpSpPr>
          <p:cNvPr id="127" name="グループ化 126"/>
          <p:cNvGrpSpPr/>
          <p:nvPr/>
        </p:nvGrpSpPr>
        <p:grpSpPr>
          <a:xfrm>
            <a:off x="6372200" y="3683223"/>
            <a:ext cx="2492990" cy="2482081"/>
            <a:chOff x="6372200" y="3496816"/>
            <a:chExt cx="2492990" cy="2482081"/>
          </a:xfrm>
        </p:grpSpPr>
        <p:sp>
          <p:nvSpPr>
            <p:cNvPr id="128" name="Line 11"/>
            <p:cNvSpPr>
              <a:spLocks noChangeShapeType="1"/>
            </p:cNvSpPr>
            <p:nvPr/>
          </p:nvSpPr>
          <p:spPr bwMode="auto">
            <a:xfrm flipH="1" flipV="1">
              <a:off x="7887721" y="410641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9" name="Line 12"/>
            <p:cNvSpPr>
              <a:spLocks noChangeShapeType="1"/>
            </p:cNvSpPr>
            <p:nvPr/>
          </p:nvSpPr>
          <p:spPr bwMode="auto">
            <a:xfrm flipH="1" flipV="1">
              <a:off x="8158985" y="4653136"/>
              <a:ext cx="288032" cy="4320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0" name="Oval 13"/>
            <p:cNvSpPr>
              <a:spLocks noChangeArrowheads="1"/>
            </p:cNvSpPr>
            <p:nvPr/>
          </p:nvSpPr>
          <p:spPr bwMode="auto">
            <a:xfrm>
              <a:off x="8040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1" name="Line 15"/>
            <p:cNvSpPr>
              <a:spLocks noChangeShapeType="1"/>
            </p:cNvSpPr>
            <p:nvPr/>
          </p:nvSpPr>
          <p:spPr bwMode="auto">
            <a:xfrm flipV="1">
              <a:off x="7278121" y="357301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2" name="Line 16"/>
            <p:cNvSpPr>
              <a:spLocks noChangeShapeType="1"/>
            </p:cNvSpPr>
            <p:nvPr/>
          </p:nvSpPr>
          <p:spPr bwMode="auto">
            <a:xfrm>
              <a:off x="7582921" y="357301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" name="Line 17"/>
            <p:cNvSpPr>
              <a:spLocks noChangeShapeType="1"/>
            </p:cNvSpPr>
            <p:nvPr/>
          </p:nvSpPr>
          <p:spPr bwMode="auto">
            <a:xfrm flipV="1">
              <a:off x="7049521" y="41064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" name="Line 18"/>
            <p:cNvSpPr>
              <a:spLocks noChangeShapeType="1"/>
            </p:cNvSpPr>
            <p:nvPr/>
          </p:nvSpPr>
          <p:spPr bwMode="auto">
            <a:xfrm flipH="1" flipV="1">
              <a:off x="72781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5" name="Oval 19"/>
            <p:cNvSpPr>
              <a:spLocks noChangeArrowheads="1"/>
            </p:cNvSpPr>
            <p:nvPr/>
          </p:nvSpPr>
          <p:spPr bwMode="auto">
            <a:xfrm>
              <a:off x="7354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6" name="Oval 20"/>
            <p:cNvSpPr>
              <a:spLocks noChangeArrowheads="1"/>
            </p:cNvSpPr>
            <p:nvPr/>
          </p:nvSpPr>
          <p:spPr bwMode="auto">
            <a:xfrm>
              <a:off x="7506721" y="349681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7" name="Oval 21"/>
            <p:cNvSpPr>
              <a:spLocks noChangeArrowheads="1"/>
            </p:cNvSpPr>
            <p:nvPr/>
          </p:nvSpPr>
          <p:spPr bwMode="auto">
            <a:xfrm>
              <a:off x="72019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8" name="Line 22"/>
            <p:cNvSpPr>
              <a:spLocks noChangeShapeType="1"/>
            </p:cNvSpPr>
            <p:nvPr/>
          </p:nvSpPr>
          <p:spPr bwMode="auto">
            <a:xfrm flipH="1">
              <a:off x="77353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9" name="Oval 23"/>
            <p:cNvSpPr>
              <a:spLocks noChangeArrowheads="1"/>
            </p:cNvSpPr>
            <p:nvPr/>
          </p:nvSpPr>
          <p:spPr bwMode="auto">
            <a:xfrm>
              <a:off x="78115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0" name="Line 24"/>
            <p:cNvSpPr>
              <a:spLocks noChangeShapeType="1"/>
            </p:cNvSpPr>
            <p:nvPr/>
          </p:nvSpPr>
          <p:spPr bwMode="auto">
            <a:xfrm flipV="1">
              <a:off x="68209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1" name="Line 25"/>
            <p:cNvSpPr>
              <a:spLocks noChangeShapeType="1"/>
            </p:cNvSpPr>
            <p:nvPr/>
          </p:nvSpPr>
          <p:spPr bwMode="auto">
            <a:xfrm flipH="1" flipV="1">
              <a:off x="70495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2" name="Oval 26"/>
            <p:cNvSpPr>
              <a:spLocks noChangeArrowheads="1"/>
            </p:cNvSpPr>
            <p:nvPr/>
          </p:nvSpPr>
          <p:spPr bwMode="auto">
            <a:xfrm>
              <a:off x="72019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" name="Oval 27"/>
            <p:cNvSpPr>
              <a:spLocks noChangeArrowheads="1"/>
            </p:cNvSpPr>
            <p:nvPr/>
          </p:nvSpPr>
          <p:spPr bwMode="auto">
            <a:xfrm>
              <a:off x="67447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4" name="Oval 28"/>
            <p:cNvSpPr>
              <a:spLocks noChangeArrowheads="1"/>
            </p:cNvSpPr>
            <p:nvPr/>
          </p:nvSpPr>
          <p:spPr bwMode="auto">
            <a:xfrm>
              <a:off x="6973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" name="Oval 29"/>
            <p:cNvSpPr>
              <a:spLocks noChangeArrowheads="1"/>
            </p:cNvSpPr>
            <p:nvPr/>
          </p:nvSpPr>
          <p:spPr bwMode="auto">
            <a:xfrm>
              <a:off x="8375009" y="50131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8" name="Oval 49"/>
            <p:cNvSpPr>
              <a:spLocks noChangeArrowheads="1"/>
            </p:cNvSpPr>
            <p:nvPr/>
          </p:nvSpPr>
          <p:spPr bwMode="auto">
            <a:xfrm>
              <a:off x="7659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6372200" y="5517232"/>
              <a:ext cx="24929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0,1,2,3,3,2,1,2,2,</a:t>
              </a:r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lang="ja-JP" altLang="en-US" dirty="0" smtClean="0"/>
                <a:t> </a:t>
              </a:r>
              <a:endParaRPr lang="ja-JP" altLang="en-US" dirty="0"/>
            </a:p>
          </p:txBody>
        </p:sp>
        <p:sp>
          <p:nvSpPr>
            <p:cNvPr id="150" name="右矢印 149"/>
            <p:cNvSpPr/>
            <p:nvPr/>
          </p:nvSpPr>
          <p:spPr bwMode="auto">
            <a:xfrm rot="1551119">
              <a:off x="6441560" y="379321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151" name="グループ化 150"/>
          <p:cNvGrpSpPr/>
          <p:nvPr/>
        </p:nvGrpSpPr>
        <p:grpSpPr>
          <a:xfrm>
            <a:off x="3504361" y="4216896"/>
            <a:ext cx="2528664" cy="2482081"/>
            <a:chOff x="3504361" y="4216896"/>
            <a:chExt cx="2528664" cy="2482081"/>
          </a:xfrm>
        </p:grpSpPr>
        <p:sp>
          <p:nvSpPr>
            <p:cNvPr id="152" name="Line 11"/>
            <p:cNvSpPr>
              <a:spLocks noChangeShapeType="1"/>
            </p:cNvSpPr>
            <p:nvPr/>
          </p:nvSpPr>
          <p:spPr bwMode="auto">
            <a:xfrm flipH="1" flipV="1">
              <a:off x="5321329" y="482649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" name="Line 12"/>
            <p:cNvSpPr>
              <a:spLocks noChangeShapeType="1"/>
            </p:cNvSpPr>
            <p:nvPr/>
          </p:nvSpPr>
          <p:spPr bwMode="auto">
            <a:xfrm flipH="1" flipV="1">
              <a:off x="5330457" y="4839816"/>
              <a:ext cx="622176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" name="Oval 13"/>
            <p:cNvSpPr>
              <a:spLocks noChangeArrowheads="1"/>
            </p:cNvSpPr>
            <p:nvPr/>
          </p:nvSpPr>
          <p:spPr bwMode="auto">
            <a:xfrm>
              <a:off x="5473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" name="Line 15"/>
            <p:cNvSpPr>
              <a:spLocks noChangeShapeType="1"/>
            </p:cNvSpPr>
            <p:nvPr/>
          </p:nvSpPr>
          <p:spPr bwMode="auto">
            <a:xfrm flipV="1">
              <a:off x="4711729" y="429309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6" name="Line 16"/>
            <p:cNvSpPr>
              <a:spLocks noChangeShapeType="1"/>
            </p:cNvSpPr>
            <p:nvPr/>
          </p:nvSpPr>
          <p:spPr bwMode="auto">
            <a:xfrm>
              <a:off x="5016529" y="429309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7" name="Line 17"/>
            <p:cNvSpPr>
              <a:spLocks noChangeShapeType="1"/>
            </p:cNvSpPr>
            <p:nvPr/>
          </p:nvSpPr>
          <p:spPr bwMode="auto">
            <a:xfrm flipV="1">
              <a:off x="4483129" y="48264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8" name="Line 18"/>
            <p:cNvSpPr>
              <a:spLocks noChangeShapeType="1"/>
            </p:cNvSpPr>
            <p:nvPr/>
          </p:nvSpPr>
          <p:spPr bwMode="auto">
            <a:xfrm flipH="1" flipV="1">
              <a:off x="47117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" name="Oval 19"/>
            <p:cNvSpPr>
              <a:spLocks noChangeArrowheads="1"/>
            </p:cNvSpPr>
            <p:nvPr/>
          </p:nvSpPr>
          <p:spPr bwMode="auto">
            <a:xfrm>
              <a:off x="4787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0" name="Oval 20"/>
            <p:cNvSpPr>
              <a:spLocks noChangeArrowheads="1"/>
            </p:cNvSpPr>
            <p:nvPr/>
          </p:nvSpPr>
          <p:spPr bwMode="auto">
            <a:xfrm>
              <a:off x="4940329" y="421689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1" name="Oval 21"/>
            <p:cNvSpPr>
              <a:spLocks noChangeArrowheads="1"/>
            </p:cNvSpPr>
            <p:nvPr/>
          </p:nvSpPr>
          <p:spPr bwMode="auto">
            <a:xfrm>
              <a:off x="46355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2" name="Line 22"/>
            <p:cNvSpPr>
              <a:spLocks noChangeShapeType="1"/>
            </p:cNvSpPr>
            <p:nvPr/>
          </p:nvSpPr>
          <p:spPr bwMode="auto">
            <a:xfrm flipH="1">
              <a:off x="51689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52451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" name="Line 24"/>
            <p:cNvSpPr>
              <a:spLocks noChangeShapeType="1"/>
            </p:cNvSpPr>
            <p:nvPr/>
          </p:nvSpPr>
          <p:spPr bwMode="auto">
            <a:xfrm flipV="1">
              <a:off x="42545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5" name="Line 25"/>
            <p:cNvSpPr>
              <a:spLocks noChangeShapeType="1"/>
            </p:cNvSpPr>
            <p:nvPr/>
          </p:nvSpPr>
          <p:spPr bwMode="auto">
            <a:xfrm flipH="1" flipV="1">
              <a:off x="44831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6" name="Oval 26"/>
            <p:cNvSpPr>
              <a:spLocks noChangeArrowheads="1"/>
            </p:cNvSpPr>
            <p:nvPr/>
          </p:nvSpPr>
          <p:spPr bwMode="auto">
            <a:xfrm>
              <a:off x="46355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7" name="Oval 27"/>
            <p:cNvSpPr>
              <a:spLocks noChangeArrowheads="1"/>
            </p:cNvSpPr>
            <p:nvPr/>
          </p:nvSpPr>
          <p:spPr bwMode="auto">
            <a:xfrm>
              <a:off x="41783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8" name="Oval 28"/>
            <p:cNvSpPr>
              <a:spLocks noChangeArrowheads="1"/>
            </p:cNvSpPr>
            <p:nvPr/>
          </p:nvSpPr>
          <p:spPr bwMode="auto">
            <a:xfrm>
              <a:off x="4406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9" name="Oval 29"/>
            <p:cNvSpPr>
              <a:spLocks noChangeArrowheads="1"/>
            </p:cNvSpPr>
            <p:nvPr/>
          </p:nvSpPr>
          <p:spPr bwMode="auto">
            <a:xfrm>
              <a:off x="5880625" y="5301208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2" name="Oval 49"/>
            <p:cNvSpPr>
              <a:spLocks noChangeArrowheads="1"/>
            </p:cNvSpPr>
            <p:nvPr/>
          </p:nvSpPr>
          <p:spPr bwMode="auto">
            <a:xfrm>
              <a:off x="5092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3504361" y="6237312"/>
              <a:ext cx="24160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0,1,2,3,3,2,1,2,2,</a:t>
              </a:r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4" name="右矢印 173"/>
            <p:cNvSpPr/>
            <p:nvPr/>
          </p:nvSpPr>
          <p:spPr bwMode="auto">
            <a:xfrm rot="5400000">
              <a:off x="4260445" y="425709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175" name="正方形/長方形 174"/>
          <p:cNvSpPr/>
          <p:nvPr/>
        </p:nvSpPr>
        <p:spPr bwMode="auto">
          <a:xfrm>
            <a:off x="3923928" y="1916832"/>
            <a:ext cx="2376264" cy="2160240"/>
          </a:xfrm>
          <a:prstGeom prst="rect">
            <a:avLst/>
          </a:prstGeom>
          <a:noFill/>
          <a:ln w="1905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7" name="乗算記号 96"/>
          <p:cNvSpPr/>
          <p:nvPr/>
        </p:nvSpPr>
        <p:spPr bwMode="auto">
          <a:xfrm>
            <a:off x="6372200" y="2420888"/>
            <a:ext cx="2448272" cy="2088232"/>
          </a:xfrm>
          <a:prstGeom prst="mathMultiply">
            <a:avLst>
              <a:gd name="adj1" fmla="val 6723"/>
            </a:avLst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49256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08720"/>
            <a:ext cx="8713092" cy="108012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Addition is not a child </a:t>
            </a:r>
          </a:p>
          <a:p>
            <a:pPr algn="l"/>
            <a:r>
              <a:rPr lang="en-US" altLang="ja-JP" sz="2400" dirty="0" smtClean="0">
                <a:sym typeface="Wingdings" pitchFamily="2" charset="2"/>
              </a:rPr>
              <a:t>   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altLang="ja-JP" sz="2400" dirty="0" smtClean="0">
                <a:sym typeface="Wingdings" pitchFamily="2" charset="2"/>
              </a:rPr>
              <a:t>at some level, right subtree becomes larger than the left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It happens only when the depth sequence of the right is a prefix of that of the left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Below the next depth of the left,</a:t>
            </a:r>
          </a:p>
          <a:p>
            <a:pPr algn="l"/>
            <a:r>
              <a:rPr lang="en-US" altLang="ja-JP" sz="2400" dirty="0" smtClean="0"/>
              <a:t>      no addition yields a child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all above that, yields a child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We have to take care only the </a:t>
            </a:r>
          </a:p>
          <a:p>
            <a:pPr algn="l"/>
            <a:r>
              <a:rPr lang="en-US" altLang="ja-JP" sz="2400" dirty="0" smtClean="0"/>
              <a:t>  upmost such vertex (being prefix)</a:t>
            </a:r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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violate only lower prefix  </a:t>
            </a:r>
            <a:r>
              <a:rPr lang="en-US" altLang="ja-JP" sz="2400" dirty="0" smtClean="0">
                <a:sym typeface="Wingdings" pitchFamily="2" charset="2"/>
              </a:rPr>
              <a:t> corresponding prefix on the left too  </a:t>
            </a:r>
            <a:endParaRPr lang="en-US" altLang="ja-JP" sz="2400" dirty="0" smtClean="0"/>
          </a:p>
          <a:p>
            <a:pPr algn="l"/>
            <a:endParaRPr lang="en-US" altLang="ja-JP" sz="2400" dirty="0" smtClean="0"/>
          </a:p>
        </p:txBody>
      </p:sp>
      <p:sp>
        <p:nvSpPr>
          <p:cNvPr id="122" name="フリーフォーム 121"/>
          <p:cNvSpPr/>
          <p:nvPr/>
        </p:nvSpPr>
        <p:spPr bwMode="auto">
          <a:xfrm>
            <a:off x="5120188" y="3717032"/>
            <a:ext cx="1794768" cy="2074003"/>
          </a:xfrm>
          <a:custGeom>
            <a:avLst/>
            <a:gdLst>
              <a:gd name="connsiteX0" fmla="*/ 1100667 w 1761067"/>
              <a:gd name="connsiteY0" fmla="*/ 0 h 2065867"/>
              <a:gd name="connsiteX1" fmla="*/ 1761067 w 1761067"/>
              <a:gd name="connsiteY1" fmla="*/ 372533 h 2065867"/>
              <a:gd name="connsiteX2" fmla="*/ 1185334 w 1761067"/>
              <a:gd name="connsiteY2" fmla="*/ 2065867 h 2065867"/>
              <a:gd name="connsiteX3" fmla="*/ 0 w 1761067"/>
              <a:gd name="connsiteY3" fmla="*/ 2065867 h 2065867"/>
              <a:gd name="connsiteX4" fmla="*/ 67734 w 1761067"/>
              <a:gd name="connsiteY4" fmla="*/ 711200 h 2065867"/>
              <a:gd name="connsiteX0" fmla="*/ 1100667 w 1761067"/>
              <a:gd name="connsiteY0" fmla="*/ 8136 h 2074003"/>
              <a:gd name="connsiteX1" fmla="*/ 1761067 w 1761067"/>
              <a:gd name="connsiteY1" fmla="*/ 380669 h 2074003"/>
              <a:gd name="connsiteX2" fmla="*/ 1185334 w 1761067"/>
              <a:gd name="connsiteY2" fmla="*/ 2074003 h 2074003"/>
              <a:gd name="connsiteX3" fmla="*/ 0 w 1761067"/>
              <a:gd name="connsiteY3" fmla="*/ 2074003 h 2074003"/>
              <a:gd name="connsiteX4" fmla="*/ 1046419 w 1761067"/>
              <a:gd name="connsiteY4" fmla="*/ 0 h 2074003"/>
              <a:gd name="connsiteX0" fmla="*/ 1134368 w 1794768"/>
              <a:gd name="connsiteY0" fmla="*/ 8136 h 2074003"/>
              <a:gd name="connsiteX1" fmla="*/ 1794768 w 1794768"/>
              <a:gd name="connsiteY1" fmla="*/ 380669 h 2074003"/>
              <a:gd name="connsiteX2" fmla="*/ 1219035 w 1794768"/>
              <a:gd name="connsiteY2" fmla="*/ 2074003 h 2074003"/>
              <a:gd name="connsiteX3" fmla="*/ 33701 w 1794768"/>
              <a:gd name="connsiteY3" fmla="*/ 2074003 h 2074003"/>
              <a:gd name="connsiteX4" fmla="*/ 0 w 1794768"/>
              <a:gd name="connsiteY4" fmla="*/ 792088 h 2074003"/>
              <a:gd name="connsiteX5" fmla="*/ 1080120 w 1794768"/>
              <a:gd name="connsiteY5" fmla="*/ 0 h 207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4768" h="2074003">
                <a:moveTo>
                  <a:pt x="1134368" y="8136"/>
                </a:moveTo>
                <a:lnTo>
                  <a:pt x="1794768" y="380669"/>
                </a:lnTo>
                <a:lnTo>
                  <a:pt x="1219035" y="2074003"/>
                </a:lnTo>
                <a:lnTo>
                  <a:pt x="33701" y="2074003"/>
                </a:lnTo>
                <a:lnTo>
                  <a:pt x="0" y="792088"/>
                </a:lnTo>
                <a:lnTo>
                  <a:pt x="108012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5400" cap="flat" cmpd="thickThin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1" name="二等辺三角形 120"/>
          <p:cNvSpPr/>
          <p:nvPr/>
        </p:nvSpPr>
        <p:spPr bwMode="auto">
          <a:xfrm>
            <a:off x="6488340" y="4293096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8" name="二等辺三角形 97"/>
          <p:cNvSpPr/>
          <p:nvPr/>
        </p:nvSpPr>
        <p:spPr bwMode="auto">
          <a:xfrm>
            <a:off x="7640468" y="4293096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2" name="Line 31"/>
          <p:cNvSpPr>
            <a:spLocks noChangeShapeType="1"/>
          </p:cNvSpPr>
          <p:nvPr/>
        </p:nvSpPr>
        <p:spPr bwMode="auto">
          <a:xfrm>
            <a:off x="6848380" y="3429000"/>
            <a:ext cx="1317944" cy="11730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Finding Children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83" name="Line 30"/>
          <p:cNvSpPr>
            <a:spLocks noChangeShapeType="1"/>
          </p:cNvSpPr>
          <p:nvPr/>
        </p:nvSpPr>
        <p:spPr bwMode="auto">
          <a:xfrm flipV="1">
            <a:off x="6272316" y="3505200"/>
            <a:ext cx="571872" cy="283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4" name="Line 31"/>
          <p:cNvSpPr>
            <a:spLocks noChangeShapeType="1"/>
          </p:cNvSpPr>
          <p:nvPr/>
        </p:nvSpPr>
        <p:spPr bwMode="auto">
          <a:xfrm>
            <a:off x="8216532" y="4653136"/>
            <a:ext cx="216024" cy="10081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6" name="Line 33"/>
          <p:cNvSpPr>
            <a:spLocks noChangeShapeType="1"/>
          </p:cNvSpPr>
          <p:nvPr/>
        </p:nvSpPr>
        <p:spPr bwMode="auto">
          <a:xfrm flipV="1">
            <a:off x="6992396" y="4221088"/>
            <a:ext cx="72008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7" name="Oval 34"/>
          <p:cNvSpPr>
            <a:spLocks noChangeArrowheads="1"/>
          </p:cNvSpPr>
          <p:nvPr/>
        </p:nvSpPr>
        <p:spPr bwMode="auto">
          <a:xfrm>
            <a:off x="6839996" y="34290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" name="Oval 35"/>
          <p:cNvSpPr>
            <a:spLocks noChangeArrowheads="1"/>
          </p:cNvSpPr>
          <p:nvPr/>
        </p:nvSpPr>
        <p:spPr bwMode="auto">
          <a:xfrm>
            <a:off x="8136140" y="457274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" name="Line 36"/>
          <p:cNvSpPr>
            <a:spLocks noChangeShapeType="1"/>
          </p:cNvSpPr>
          <p:nvPr/>
        </p:nvSpPr>
        <p:spPr bwMode="auto">
          <a:xfrm flipH="1">
            <a:off x="6776372" y="3861048"/>
            <a:ext cx="576064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0" name="Oval 37"/>
          <p:cNvSpPr>
            <a:spLocks noChangeArrowheads="1"/>
          </p:cNvSpPr>
          <p:nvPr/>
        </p:nvSpPr>
        <p:spPr bwMode="auto">
          <a:xfrm>
            <a:off x="7272044" y="378904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" name="Oval 42"/>
          <p:cNvSpPr>
            <a:spLocks noChangeArrowheads="1"/>
          </p:cNvSpPr>
          <p:nvPr/>
        </p:nvSpPr>
        <p:spPr bwMode="auto">
          <a:xfrm>
            <a:off x="8280156" y="508518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" name="Oval 50"/>
          <p:cNvSpPr>
            <a:spLocks noChangeArrowheads="1"/>
          </p:cNvSpPr>
          <p:nvPr/>
        </p:nvSpPr>
        <p:spPr bwMode="auto">
          <a:xfrm>
            <a:off x="7496452" y="4005064"/>
            <a:ext cx="368424" cy="360040"/>
          </a:xfrm>
          <a:prstGeom prst="ellipse">
            <a:avLst/>
          </a:prstGeom>
          <a:solidFill>
            <a:srgbClr val="FFC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" name="Oval 65"/>
          <p:cNvSpPr>
            <a:spLocks noChangeArrowheads="1"/>
          </p:cNvSpPr>
          <p:nvPr/>
        </p:nvSpPr>
        <p:spPr bwMode="auto">
          <a:xfrm>
            <a:off x="8352164" y="5517232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6300192" y="577564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345645</a:t>
            </a:r>
            <a:r>
              <a:rPr kumimoji="1" lang="en-US" altLang="ja-JP" dirty="0" smtClean="0"/>
              <a:t>45</a:t>
            </a:r>
            <a:endParaRPr kumimoji="1" lang="ja-JP" altLang="en-US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712476" y="57756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345645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47" name="Line 33"/>
          <p:cNvSpPr>
            <a:spLocks noChangeShapeType="1"/>
          </p:cNvSpPr>
          <p:nvPr/>
        </p:nvSpPr>
        <p:spPr bwMode="auto">
          <a:xfrm flipH="1" flipV="1">
            <a:off x="7020272" y="4581128"/>
            <a:ext cx="0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0" name="Line 33"/>
          <p:cNvSpPr>
            <a:spLocks noChangeShapeType="1"/>
          </p:cNvSpPr>
          <p:nvPr/>
        </p:nvSpPr>
        <p:spPr bwMode="auto">
          <a:xfrm flipH="1" flipV="1">
            <a:off x="7092280" y="4653136"/>
            <a:ext cx="288032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" name="Oval 66"/>
          <p:cNvSpPr>
            <a:spLocks noChangeArrowheads="1"/>
          </p:cNvSpPr>
          <p:nvPr/>
        </p:nvSpPr>
        <p:spPr bwMode="auto">
          <a:xfrm>
            <a:off x="6984012" y="4509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1" name="Oval 37"/>
          <p:cNvSpPr>
            <a:spLocks noChangeArrowheads="1"/>
          </p:cNvSpPr>
          <p:nvPr/>
        </p:nvSpPr>
        <p:spPr bwMode="auto">
          <a:xfrm>
            <a:off x="6948264" y="501317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1" name="Oval 37"/>
          <p:cNvSpPr>
            <a:spLocks noChangeArrowheads="1"/>
          </p:cNvSpPr>
          <p:nvPr/>
        </p:nvSpPr>
        <p:spPr bwMode="auto">
          <a:xfrm>
            <a:off x="6948264" y="55088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6" name="Oval 37"/>
          <p:cNvSpPr>
            <a:spLocks noChangeArrowheads="1"/>
          </p:cNvSpPr>
          <p:nvPr/>
        </p:nvSpPr>
        <p:spPr bwMode="auto">
          <a:xfrm>
            <a:off x="7308304" y="55088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Oval 37"/>
          <p:cNvSpPr>
            <a:spLocks noChangeArrowheads="1"/>
          </p:cNvSpPr>
          <p:nvPr/>
        </p:nvSpPr>
        <p:spPr bwMode="auto">
          <a:xfrm>
            <a:off x="7164288" y="501317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3635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Copy Vertex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736"/>
            <a:ext cx="8713092" cy="108012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 vertex</a:t>
            </a:r>
          </a:p>
          <a:p>
            <a:pPr algn="l"/>
            <a:r>
              <a:rPr lang="en-US" altLang="ja-JP" sz="2400" dirty="0" smtClean="0">
                <a:sym typeface="Wingdings" pitchFamily="2" charset="2"/>
              </a:rPr>
              <a:t>   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altLang="ja-JP" sz="2400" dirty="0" smtClean="0">
                <a:sym typeface="Wingdings" pitchFamily="2" charset="2"/>
              </a:rPr>
              <a:t>the upmost vertex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 the right subtree is a prefix of the left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Copy vertex changes by the addition of the rightmost leaf. It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+ </a:t>
            </a:r>
            <a:r>
              <a:rPr lang="en-US" altLang="ja-JP" sz="2400" dirty="0" smtClean="0"/>
              <a:t>does not change</a:t>
            </a:r>
          </a:p>
          <a:p>
            <a:pPr algn="l"/>
            <a:r>
              <a:rPr lang="en-US" altLang="ja-JP" sz="2400" dirty="0" smtClean="0"/>
              <a:t>       if the addition is the same level to the left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+ </a:t>
            </a:r>
            <a:r>
              <a:rPr lang="en-US" altLang="ja-JP" sz="2400" dirty="0" smtClean="0"/>
              <a:t>becomes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  <a:r>
              <a:rPr lang="en-US" altLang="ja-JP" sz="2400" dirty="0" smtClean="0"/>
              <a:t>, if the level is above</a:t>
            </a:r>
          </a:p>
          <a:p>
            <a:pPr algn="l"/>
            <a:r>
              <a:rPr lang="en-US" altLang="ja-JP" sz="2400" dirty="0" smtClean="0"/>
              <a:t>       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 </a:t>
            </a:r>
            <a:r>
              <a:rPr lang="en-US" altLang="ja-JP" sz="2400" dirty="0" smtClean="0"/>
              <a:t>is the parent of the added leaf)</a:t>
            </a:r>
          </a:p>
          <a:p>
            <a:pPr algn="l"/>
            <a:endParaRPr lang="en-US" altLang="ja-JP" sz="2400" dirty="0" smtClean="0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683568" y="6093296"/>
            <a:ext cx="784887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We can compute copy depth in constant time for each child</a:t>
            </a:r>
          </a:p>
        </p:txBody>
      </p:sp>
      <p:sp>
        <p:nvSpPr>
          <p:cNvPr id="44" name="フリーフォーム 43"/>
          <p:cNvSpPr/>
          <p:nvPr/>
        </p:nvSpPr>
        <p:spPr bwMode="auto">
          <a:xfrm>
            <a:off x="5292080" y="3501008"/>
            <a:ext cx="1794768" cy="2074003"/>
          </a:xfrm>
          <a:custGeom>
            <a:avLst/>
            <a:gdLst>
              <a:gd name="connsiteX0" fmla="*/ 1100667 w 1761067"/>
              <a:gd name="connsiteY0" fmla="*/ 0 h 2065867"/>
              <a:gd name="connsiteX1" fmla="*/ 1761067 w 1761067"/>
              <a:gd name="connsiteY1" fmla="*/ 372533 h 2065867"/>
              <a:gd name="connsiteX2" fmla="*/ 1185334 w 1761067"/>
              <a:gd name="connsiteY2" fmla="*/ 2065867 h 2065867"/>
              <a:gd name="connsiteX3" fmla="*/ 0 w 1761067"/>
              <a:gd name="connsiteY3" fmla="*/ 2065867 h 2065867"/>
              <a:gd name="connsiteX4" fmla="*/ 67734 w 1761067"/>
              <a:gd name="connsiteY4" fmla="*/ 711200 h 2065867"/>
              <a:gd name="connsiteX0" fmla="*/ 1100667 w 1761067"/>
              <a:gd name="connsiteY0" fmla="*/ 8136 h 2074003"/>
              <a:gd name="connsiteX1" fmla="*/ 1761067 w 1761067"/>
              <a:gd name="connsiteY1" fmla="*/ 380669 h 2074003"/>
              <a:gd name="connsiteX2" fmla="*/ 1185334 w 1761067"/>
              <a:gd name="connsiteY2" fmla="*/ 2074003 h 2074003"/>
              <a:gd name="connsiteX3" fmla="*/ 0 w 1761067"/>
              <a:gd name="connsiteY3" fmla="*/ 2074003 h 2074003"/>
              <a:gd name="connsiteX4" fmla="*/ 1046419 w 1761067"/>
              <a:gd name="connsiteY4" fmla="*/ 0 h 2074003"/>
              <a:gd name="connsiteX0" fmla="*/ 1134368 w 1794768"/>
              <a:gd name="connsiteY0" fmla="*/ 8136 h 2074003"/>
              <a:gd name="connsiteX1" fmla="*/ 1794768 w 1794768"/>
              <a:gd name="connsiteY1" fmla="*/ 380669 h 2074003"/>
              <a:gd name="connsiteX2" fmla="*/ 1219035 w 1794768"/>
              <a:gd name="connsiteY2" fmla="*/ 2074003 h 2074003"/>
              <a:gd name="connsiteX3" fmla="*/ 33701 w 1794768"/>
              <a:gd name="connsiteY3" fmla="*/ 2074003 h 2074003"/>
              <a:gd name="connsiteX4" fmla="*/ 0 w 1794768"/>
              <a:gd name="connsiteY4" fmla="*/ 792088 h 2074003"/>
              <a:gd name="connsiteX5" fmla="*/ 1080120 w 1794768"/>
              <a:gd name="connsiteY5" fmla="*/ 0 h 207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4768" h="2074003">
                <a:moveTo>
                  <a:pt x="1134368" y="8136"/>
                </a:moveTo>
                <a:lnTo>
                  <a:pt x="1794768" y="380669"/>
                </a:lnTo>
                <a:lnTo>
                  <a:pt x="1219035" y="2074003"/>
                </a:lnTo>
                <a:lnTo>
                  <a:pt x="33701" y="2074003"/>
                </a:lnTo>
                <a:lnTo>
                  <a:pt x="0" y="792088"/>
                </a:lnTo>
                <a:lnTo>
                  <a:pt x="108012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5400" cap="flat" cmpd="thickThin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5" name="二等辺三角形 44"/>
          <p:cNvSpPr/>
          <p:nvPr/>
        </p:nvSpPr>
        <p:spPr bwMode="auto">
          <a:xfrm>
            <a:off x="6660232" y="4077072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6" name="二等辺三角形 45"/>
          <p:cNvSpPr/>
          <p:nvPr/>
        </p:nvSpPr>
        <p:spPr bwMode="auto">
          <a:xfrm>
            <a:off x="7812360" y="4077072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7" name="Line 31"/>
          <p:cNvSpPr>
            <a:spLocks noChangeShapeType="1"/>
          </p:cNvSpPr>
          <p:nvPr/>
        </p:nvSpPr>
        <p:spPr bwMode="auto">
          <a:xfrm>
            <a:off x="7020272" y="3212976"/>
            <a:ext cx="1317944" cy="11730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444208" y="3289176"/>
            <a:ext cx="571872" cy="283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9" name="Line 31"/>
          <p:cNvSpPr>
            <a:spLocks noChangeShapeType="1"/>
          </p:cNvSpPr>
          <p:nvPr/>
        </p:nvSpPr>
        <p:spPr bwMode="auto">
          <a:xfrm>
            <a:off x="8388424" y="4437112"/>
            <a:ext cx="216024" cy="10081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0" name="Line 33"/>
          <p:cNvSpPr>
            <a:spLocks noChangeShapeType="1"/>
          </p:cNvSpPr>
          <p:nvPr/>
        </p:nvSpPr>
        <p:spPr bwMode="auto">
          <a:xfrm flipV="1">
            <a:off x="7164288" y="4005064"/>
            <a:ext cx="72008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1" name="Oval 34"/>
          <p:cNvSpPr>
            <a:spLocks noChangeArrowheads="1"/>
          </p:cNvSpPr>
          <p:nvPr/>
        </p:nvSpPr>
        <p:spPr bwMode="auto">
          <a:xfrm>
            <a:off x="7011888" y="321297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35"/>
          <p:cNvSpPr>
            <a:spLocks noChangeArrowheads="1"/>
          </p:cNvSpPr>
          <p:nvPr/>
        </p:nvSpPr>
        <p:spPr bwMode="auto">
          <a:xfrm>
            <a:off x="8308032" y="4356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Line 36"/>
          <p:cNvSpPr>
            <a:spLocks noChangeShapeType="1"/>
          </p:cNvSpPr>
          <p:nvPr/>
        </p:nvSpPr>
        <p:spPr bwMode="auto">
          <a:xfrm flipH="1">
            <a:off x="6948264" y="3645024"/>
            <a:ext cx="576064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4" name="Oval 37"/>
          <p:cNvSpPr>
            <a:spLocks noChangeArrowheads="1"/>
          </p:cNvSpPr>
          <p:nvPr/>
        </p:nvSpPr>
        <p:spPr bwMode="auto">
          <a:xfrm>
            <a:off x="7443936" y="357301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Oval 42"/>
          <p:cNvSpPr>
            <a:spLocks noChangeArrowheads="1"/>
          </p:cNvSpPr>
          <p:nvPr/>
        </p:nvSpPr>
        <p:spPr bwMode="auto">
          <a:xfrm>
            <a:off x="8452048" y="486916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Oval 50"/>
          <p:cNvSpPr>
            <a:spLocks noChangeArrowheads="1"/>
          </p:cNvSpPr>
          <p:nvPr/>
        </p:nvSpPr>
        <p:spPr bwMode="auto">
          <a:xfrm>
            <a:off x="7668344" y="3789040"/>
            <a:ext cx="368424" cy="360040"/>
          </a:xfrm>
          <a:prstGeom prst="ellipse">
            <a:avLst/>
          </a:prstGeom>
          <a:solidFill>
            <a:srgbClr val="FFC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Oval 65"/>
          <p:cNvSpPr>
            <a:spLocks noChangeArrowheads="1"/>
          </p:cNvSpPr>
          <p:nvPr/>
        </p:nvSpPr>
        <p:spPr bwMode="auto">
          <a:xfrm>
            <a:off x="8524056" y="530120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72084" y="555962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345645</a:t>
            </a:r>
            <a:r>
              <a:rPr kumimoji="1" lang="en-US" altLang="ja-JP" dirty="0" smtClean="0"/>
              <a:t>45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884368" y="555962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345645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0" name="Line 33"/>
          <p:cNvSpPr>
            <a:spLocks noChangeShapeType="1"/>
          </p:cNvSpPr>
          <p:nvPr/>
        </p:nvSpPr>
        <p:spPr bwMode="auto">
          <a:xfrm flipH="1" flipV="1">
            <a:off x="7192164" y="4365104"/>
            <a:ext cx="0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 flipH="1" flipV="1">
            <a:off x="7264172" y="4437112"/>
            <a:ext cx="288032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2" name="Oval 66"/>
          <p:cNvSpPr>
            <a:spLocks noChangeArrowheads="1"/>
          </p:cNvSpPr>
          <p:nvPr/>
        </p:nvSpPr>
        <p:spPr bwMode="auto">
          <a:xfrm>
            <a:off x="7155904" y="429309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" name="Oval 37"/>
          <p:cNvSpPr>
            <a:spLocks noChangeArrowheads="1"/>
          </p:cNvSpPr>
          <p:nvPr/>
        </p:nvSpPr>
        <p:spPr bwMode="auto">
          <a:xfrm>
            <a:off x="7120156" y="4797152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" name="Oval 37"/>
          <p:cNvSpPr>
            <a:spLocks noChangeArrowheads="1"/>
          </p:cNvSpPr>
          <p:nvPr/>
        </p:nvSpPr>
        <p:spPr bwMode="auto">
          <a:xfrm>
            <a:off x="7120156" y="529282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Oval 37"/>
          <p:cNvSpPr>
            <a:spLocks noChangeArrowheads="1"/>
          </p:cNvSpPr>
          <p:nvPr/>
        </p:nvSpPr>
        <p:spPr bwMode="auto">
          <a:xfrm>
            <a:off x="7480196" y="529282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" name="Oval 37"/>
          <p:cNvSpPr>
            <a:spLocks noChangeArrowheads="1"/>
          </p:cNvSpPr>
          <p:nvPr/>
        </p:nvSpPr>
        <p:spPr bwMode="auto">
          <a:xfrm>
            <a:off x="7336180" y="4797152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7590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Pseudo Code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85" name="Text Box 47"/>
          <p:cNvSpPr txBox="1">
            <a:spLocks noChangeArrowheads="1"/>
          </p:cNvSpPr>
          <p:nvPr/>
        </p:nvSpPr>
        <p:spPr bwMode="auto">
          <a:xfrm>
            <a:off x="467544" y="5766355"/>
            <a:ext cx="842493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/>
              <a:t>The inside of the for loop takes </a:t>
            </a:r>
            <a:r>
              <a:rPr lang="en-US" altLang="ja-JP" b="1" dirty="0" smtClean="0">
                <a:solidFill>
                  <a:srgbClr val="0000FF"/>
                </a:solidFill>
              </a:rPr>
              <a:t>O(1) </a:t>
            </a:r>
            <a:r>
              <a:rPr lang="en-US" altLang="ja-JP" dirty="0" smtClean="0"/>
              <a:t>time, thus the time is </a:t>
            </a:r>
            <a:r>
              <a:rPr lang="en-US" altLang="ja-JP" b="1" dirty="0" smtClean="0">
                <a:solidFill>
                  <a:srgbClr val="0000FF"/>
                </a:solidFill>
              </a:rPr>
              <a:t>O(1)</a:t>
            </a:r>
          </a:p>
          <a:p>
            <a:pPr algn="ctr"/>
            <a:r>
              <a:rPr lang="en-US" altLang="ja-JP" b="1" dirty="0" smtClean="0">
                <a:solidFill>
                  <a:srgbClr val="0000FF"/>
                </a:solidFill>
              </a:rPr>
              <a:t> </a:t>
            </a:r>
            <a:r>
              <a:rPr lang="en-US" altLang="ja-JP" dirty="0" smtClean="0"/>
              <a:t>for each    </a:t>
            </a:r>
            <a:r>
              <a:rPr lang="en-US" altLang="ja-JP" b="0" dirty="0" smtClean="0"/>
              <a:t>(output by difference from the previous)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611560" y="1052736"/>
            <a:ext cx="8136904" cy="446449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EnumRootedTree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T, x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</a:rPr>
              <a:t>output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b="1" dirty="0" smtClean="0">
                <a:solidFill>
                  <a:schemeClr val="tx1"/>
                </a:solidFill>
              </a:rPr>
              <a:t>if</a:t>
            </a:r>
            <a:r>
              <a:rPr lang="en-US" altLang="ja-JP" b="1" dirty="0" smtClean="0"/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the size of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T = 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then return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y :=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the vertex next to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in the depth sequence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</a:t>
            </a:r>
            <a:r>
              <a:rPr lang="en-US" altLang="ja-JP" b="1" dirty="0" smtClean="0">
                <a:solidFill>
                  <a:schemeClr val="tx1"/>
                </a:solidFill>
              </a:rPr>
              <a:t>for </a:t>
            </a:r>
            <a:r>
              <a:rPr lang="en-US" altLang="ja-JP" dirty="0" smtClean="0">
                <a:solidFill>
                  <a:schemeClr val="tx1"/>
                </a:solidFill>
              </a:rPr>
              <a:t>each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in rightmost path, in increasing order of the depth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 </a:t>
            </a:r>
            <a:r>
              <a:rPr lang="en-US" altLang="ja-JP" b="1" dirty="0" smtClean="0">
                <a:solidFill>
                  <a:srgbClr val="0000FF"/>
                </a:solidFill>
              </a:rPr>
              <a:t>c :=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0" dirty="0" smtClean="0">
                <a:solidFill>
                  <a:schemeClr val="tx2">
                    <a:lumMod val="75000"/>
                  </a:schemeClr>
                </a:solidFill>
              </a:rPr>
              <a:t>the rightmost child of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 </a:t>
            </a:r>
            <a:r>
              <a:rPr lang="en-US" altLang="ja-JP" b="0" dirty="0" smtClean="0">
                <a:solidFill>
                  <a:schemeClr val="tx2">
                    <a:lumMod val="75000"/>
                  </a:schemeClr>
                </a:solidFill>
              </a:rPr>
              <a:t>add a rightmost child to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   </a:t>
            </a:r>
            <a:r>
              <a:rPr lang="en-US" altLang="ja-JP" b="1" dirty="0" smtClean="0"/>
              <a:t>if </a:t>
            </a:r>
            <a:r>
              <a:rPr lang="en-US" altLang="ja-JP" dirty="0" smtClean="0">
                <a:solidFill>
                  <a:srgbClr val="0000FF"/>
                </a:solidFill>
              </a:rPr>
              <a:t>(</a:t>
            </a:r>
            <a:r>
              <a:rPr lang="en-US" altLang="ja-JP" b="0" dirty="0" smtClean="0">
                <a:solidFill>
                  <a:srgbClr val="0000FF"/>
                </a:solidFill>
              </a:rPr>
              <a:t>depth of</a:t>
            </a:r>
            <a:r>
              <a:rPr lang="en-US" altLang="ja-JP" b="1" dirty="0" smtClean="0">
                <a:solidFill>
                  <a:srgbClr val="0000FF"/>
                </a:solidFill>
              </a:rPr>
              <a:t> v) = </a:t>
            </a:r>
            <a:r>
              <a:rPr lang="en-US" altLang="ja-JP" dirty="0">
                <a:solidFill>
                  <a:srgbClr val="0000FF"/>
                </a:solidFill>
              </a:rPr>
              <a:t>(</a:t>
            </a:r>
            <a:r>
              <a:rPr lang="en-US" altLang="ja-JP" b="0" dirty="0">
                <a:solidFill>
                  <a:srgbClr val="0000FF"/>
                </a:solidFill>
              </a:rPr>
              <a:t>depth </a:t>
            </a:r>
            <a:r>
              <a:rPr lang="en-US" altLang="ja-JP" b="0" dirty="0" smtClean="0">
                <a:solidFill>
                  <a:srgbClr val="0000FF"/>
                </a:solidFill>
              </a:rPr>
              <a:t>of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y</a:t>
            </a:r>
            <a:r>
              <a:rPr lang="en-US" altLang="ja-JP" b="0" dirty="0" smtClean="0">
                <a:solidFill>
                  <a:srgbClr val="0000FF"/>
                </a:solidFill>
              </a:rPr>
              <a:t>)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</a:rPr>
              <a:t>then</a:t>
            </a:r>
          </a:p>
          <a:p>
            <a:pPr algn="l">
              <a:defRPr/>
            </a:pPr>
            <a:r>
              <a:rPr lang="en-US" altLang="ja-JP" b="1" dirty="0" smtClean="0"/>
              <a:t>                    </a:t>
            </a:r>
            <a:r>
              <a:rPr lang="en-US" altLang="ja-JP" b="1" dirty="0" smtClean="0">
                <a:solidFill>
                  <a:schemeClr val="tx1"/>
                </a:solidFill>
              </a:rPr>
              <a:t>call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EnumRootedTree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T, y</a:t>
            </a:r>
            <a:r>
              <a:rPr lang="en-US" altLang="ja-JP" dirty="0" smtClean="0"/>
              <a:t>); </a:t>
            </a:r>
            <a:r>
              <a:rPr lang="en-US" altLang="ja-JP" b="1" dirty="0" smtClean="0">
                <a:solidFill>
                  <a:schemeClr val="tx1"/>
                </a:solidFill>
              </a:rPr>
              <a:t>break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   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call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EnumRootedTree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T, c</a:t>
            </a:r>
            <a:r>
              <a:rPr lang="en-US" altLang="ja-JP" dirty="0" smtClean="0"/>
              <a:t>)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    </a:t>
            </a:r>
            <a:r>
              <a:rPr lang="en-US" altLang="ja-JP" b="0" dirty="0" smtClean="0">
                <a:solidFill>
                  <a:schemeClr val="tx2">
                    <a:lumMod val="75000"/>
                  </a:schemeClr>
                </a:solidFill>
              </a:rPr>
              <a:t>remove the rightmost child of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</a:t>
            </a:r>
            <a:r>
              <a:rPr lang="en-US" altLang="ja-JP" b="1" dirty="0" smtClean="0">
                <a:solidFill>
                  <a:schemeClr val="tx1"/>
                </a:solidFill>
              </a:rPr>
              <a:t>end for</a:t>
            </a:r>
          </a:p>
        </p:txBody>
      </p:sp>
    </p:spTree>
    <p:extLst>
      <p:ext uri="{BB962C8B-B14F-4D97-AF65-F5344CB8AC3E}">
        <p14:creationId xmlns:p14="http://schemas.microsoft.com/office/powerpoint/2010/main" val="1325086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6-1 </a:t>
            </a: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ecklace Enumeration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5830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6-4 Free Trees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280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201528"/>
            <a:ext cx="8064896" cy="2515503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An un-rooted tree has no root, so depth sequence is not defined</a:t>
            </a:r>
            <a:endParaRPr lang="ja-JP" altLang="en-US" sz="2400" dirty="0"/>
          </a:p>
          <a:p>
            <a:pPr algn="l"/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define the root by its 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center</a:t>
            </a:r>
            <a:r>
              <a:rPr lang="en-US" altLang="ja-JP" sz="2400" dirty="0"/>
              <a:t>(s)</a:t>
            </a:r>
          </a:p>
          <a:p>
            <a:pPr algn="l"/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Center</a:t>
            </a:r>
            <a:r>
              <a:rPr lang="en-US" altLang="ja-JP" sz="2400" dirty="0"/>
              <a:t>: vertex minimizing the distance to the furthest leaf</a:t>
            </a:r>
          </a:p>
          <a:p>
            <a:pPr algn="l"/>
            <a:endParaRPr lang="ja-JP" altLang="en-US" sz="105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The diameter is even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the center is unique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We </a:t>
            </a:r>
            <a:r>
              <a:rPr lang="en-US" altLang="ja-JP" sz="2400" dirty="0" smtClean="0"/>
              <a:t>first consider </a:t>
            </a:r>
            <a:r>
              <a:rPr lang="en-US" altLang="ja-JP" sz="2400" dirty="0"/>
              <a:t>the case of even diameter</a:t>
            </a:r>
          </a:p>
          <a:p>
            <a:pPr algn="l"/>
            <a:endParaRPr lang="en-US" altLang="ja-JP" sz="2400" dirty="0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Enumerate Un-rooted Trees</a:t>
            </a:r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 flipH="1" flipV="1">
            <a:off x="5859760" y="5605264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V="1">
            <a:off x="5402560" y="5071864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H="1" flipV="1">
            <a:off x="5631160" y="5071864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 flipV="1">
            <a:off x="3345160" y="5300464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 flipV="1">
            <a:off x="3345160" y="4767064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>
            <a:off x="3726160" y="4767064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 flipV="1">
            <a:off x="2964160" y="5300464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 flipH="1" flipV="1">
            <a:off x="3345160" y="530046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3268960" y="5757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Oval 13"/>
          <p:cNvSpPr>
            <a:spLocks noChangeArrowheads="1"/>
          </p:cNvSpPr>
          <p:nvPr/>
        </p:nvSpPr>
        <p:spPr bwMode="auto">
          <a:xfrm>
            <a:off x="3649960" y="4690864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3268960" y="52242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4030960" y="530046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" name="Oval 16"/>
          <p:cNvSpPr>
            <a:spLocks noChangeArrowheads="1"/>
          </p:cNvSpPr>
          <p:nvPr/>
        </p:nvSpPr>
        <p:spPr bwMode="auto">
          <a:xfrm>
            <a:off x="3649960" y="5757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Oval 17"/>
          <p:cNvSpPr>
            <a:spLocks noChangeArrowheads="1"/>
          </p:cNvSpPr>
          <p:nvPr/>
        </p:nvSpPr>
        <p:spPr bwMode="auto">
          <a:xfrm>
            <a:off x="3954760" y="52242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2887960" y="5757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" name="Oval 19"/>
          <p:cNvSpPr>
            <a:spLocks noChangeArrowheads="1"/>
          </p:cNvSpPr>
          <p:nvPr/>
        </p:nvSpPr>
        <p:spPr bwMode="auto">
          <a:xfrm>
            <a:off x="3954760" y="5757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 flipV="1">
            <a:off x="5631160" y="4538464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V="1">
            <a:off x="5631160" y="4005064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" name="Line 22"/>
          <p:cNvSpPr>
            <a:spLocks noChangeShapeType="1"/>
          </p:cNvSpPr>
          <p:nvPr/>
        </p:nvSpPr>
        <p:spPr bwMode="auto">
          <a:xfrm>
            <a:off x="6012160" y="4005064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V="1">
            <a:off x="5250160" y="4538464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" name="Line 24"/>
          <p:cNvSpPr>
            <a:spLocks noChangeShapeType="1"/>
          </p:cNvSpPr>
          <p:nvPr/>
        </p:nvSpPr>
        <p:spPr bwMode="auto">
          <a:xfrm flipH="1" flipV="1">
            <a:off x="5631160" y="453846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5554960" y="4995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Oval 26"/>
          <p:cNvSpPr>
            <a:spLocks noChangeArrowheads="1"/>
          </p:cNvSpPr>
          <p:nvPr/>
        </p:nvSpPr>
        <p:spPr bwMode="auto">
          <a:xfrm>
            <a:off x="5554960" y="4462264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" name="Oval 27"/>
          <p:cNvSpPr>
            <a:spLocks noChangeArrowheads="1"/>
          </p:cNvSpPr>
          <p:nvPr/>
        </p:nvSpPr>
        <p:spPr bwMode="auto">
          <a:xfrm>
            <a:off x="5935960" y="39288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316960" y="453846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Oval 29"/>
          <p:cNvSpPr>
            <a:spLocks noChangeArrowheads="1"/>
          </p:cNvSpPr>
          <p:nvPr/>
        </p:nvSpPr>
        <p:spPr bwMode="auto">
          <a:xfrm>
            <a:off x="5935960" y="4995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Oval 30"/>
          <p:cNvSpPr>
            <a:spLocks noChangeArrowheads="1"/>
          </p:cNvSpPr>
          <p:nvPr/>
        </p:nvSpPr>
        <p:spPr bwMode="auto">
          <a:xfrm>
            <a:off x="6240760" y="44622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Oval 31"/>
          <p:cNvSpPr>
            <a:spLocks noChangeArrowheads="1"/>
          </p:cNvSpPr>
          <p:nvPr/>
        </p:nvSpPr>
        <p:spPr bwMode="auto">
          <a:xfrm>
            <a:off x="5783560" y="55290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Oval 32"/>
          <p:cNvSpPr>
            <a:spLocks noChangeArrowheads="1"/>
          </p:cNvSpPr>
          <p:nvPr/>
        </p:nvSpPr>
        <p:spPr bwMode="auto">
          <a:xfrm>
            <a:off x="5326360" y="55290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Oval 33"/>
          <p:cNvSpPr>
            <a:spLocks noChangeArrowheads="1"/>
          </p:cNvSpPr>
          <p:nvPr/>
        </p:nvSpPr>
        <p:spPr bwMode="auto">
          <a:xfrm>
            <a:off x="5173960" y="4995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Oval 34"/>
          <p:cNvSpPr>
            <a:spLocks noChangeArrowheads="1"/>
          </p:cNvSpPr>
          <p:nvPr/>
        </p:nvSpPr>
        <p:spPr bwMode="auto">
          <a:xfrm>
            <a:off x="6240760" y="49956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Oval 35"/>
          <p:cNvSpPr>
            <a:spLocks noChangeArrowheads="1"/>
          </p:cNvSpPr>
          <p:nvPr/>
        </p:nvSpPr>
        <p:spPr bwMode="auto">
          <a:xfrm>
            <a:off x="6012160" y="606246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2506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08720"/>
            <a:ext cx="8713092" cy="3672408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>
                <a:solidFill>
                  <a:srgbClr val="006600"/>
                </a:solidFill>
              </a:rPr>
              <a:t>Parent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of a left-heavy embedding of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vertices and diameter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altLang="ja-JP" sz="2400" dirty="0"/>
              <a:t>： </a:t>
            </a:r>
          </a:p>
          <a:p>
            <a:pPr algn="l"/>
            <a:r>
              <a:rPr lang="en-US" altLang="ja-JP" sz="2400" dirty="0"/>
              <a:t>　　removal of the rightmost leaf</a:t>
            </a:r>
            <a:r>
              <a:rPr lang="ja-JP" altLang="en-US" sz="2400" dirty="0" err="1"/>
              <a:t>,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ja-JP" sz="2400" dirty="0"/>
          </a:p>
          <a:p>
            <a:pPr algn="l"/>
            <a:r>
              <a:rPr lang="ja-JP" altLang="en-US" sz="2400" dirty="0"/>
              <a:t>     </a:t>
            </a:r>
            <a:r>
              <a:rPr lang="en-US" altLang="ja-JP" sz="2400" dirty="0"/>
              <a:t>removal of the second rightmost leaf if its </a:t>
            </a:r>
            <a:r>
              <a:rPr lang="en-US" altLang="ja-JP" sz="2400" b="1" dirty="0">
                <a:solidFill>
                  <a:srgbClr val="FF0000"/>
                </a:solidFill>
              </a:rPr>
              <a:t>diameter changes</a:t>
            </a:r>
          </a:p>
          <a:p>
            <a:pPr algn="l"/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Parent </a:t>
            </a:r>
            <a:r>
              <a:rPr lang="en-US" altLang="ja-JP" sz="2400" dirty="0"/>
              <a:t>is a left-heavy embedding of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ja-JP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-1</a:t>
            </a:r>
            <a:r>
              <a:rPr lang="ja-JP" altLang="en-US" sz="2400" dirty="0"/>
              <a:t> </a:t>
            </a:r>
            <a:r>
              <a:rPr lang="en-US" altLang="ja-JP" sz="2400" dirty="0"/>
              <a:t>vertices and diameter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</a:p>
          <a:p>
            <a:pPr algn="l"/>
            <a:endParaRPr lang="en-US" altLang="ja-JP" sz="105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Diameter changes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rightmost leaf </a:t>
            </a:r>
            <a:r>
              <a:rPr lang="ja-JP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</a:t>
            </a:r>
            <a:r>
              <a:rPr lang="en-US" altLang="ja-JP" sz="2400" dirty="0"/>
              <a:t> leftmost 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spine</a:t>
            </a:r>
            <a:r>
              <a:rPr lang="en-US" altLang="ja-JP" sz="2400" dirty="0"/>
              <a:t> (longest path)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Leftmost spine does not change by removing the leaf</a:t>
            </a:r>
          </a:p>
          <a:p>
            <a:pPr algn="l"/>
            <a:r>
              <a:rPr lang="ja-JP" altLang="en-US" sz="2400" dirty="0"/>
              <a:t> </a:t>
            </a:r>
            <a:r>
              <a:rPr lang="ja-JP" altLang="en-US" sz="2400" dirty="0">
                <a:solidFill>
                  <a:srgbClr val="FF0000"/>
                </a:solidFill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parent and child shares leftmost spine</a:t>
            </a:r>
          </a:p>
          <a:p>
            <a:pPr algn="l"/>
            <a:r>
              <a:rPr lang="ja-JP" altLang="en-US" sz="2400" dirty="0">
                <a:solidFill>
                  <a:srgbClr val="FF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constant time for each tree of at most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ja-JP" sz="2400" dirty="0"/>
              <a:t> vertices diameter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endParaRPr lang="ja-JP" alt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/>
            <a:endParaRPr lang="en-US" altLang="ja-JP" sz="2400" dirty="0" smtClean="0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Parent of Left Heavy Embedding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6629400" y="60499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 flipV="1">
            <a:off x="6096000" y="60499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 flipV="1">
            <a:off x="6324600" y="5516563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2484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 flipV="1">
            <a:off x="4495800" y="55165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 flipV="1">
            <a:off x="1920875" y="55165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 flipV="1">
            <a:off x="1616075" y="4983163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2073275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V="1">
            <a:off x="1311275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1616075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V="1">
            <a:off x="1082675" y="55165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 flipV="1">
            <a:off x="1311275" y="5516563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1387475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auto">
          <a:xfrm>
            <a:off x="1539875" y="4906963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1235075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1768475" y="55165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1844675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854075" y="60499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H="1" flipV="1">
            <a:off x="1082675" y="60499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auto">
          <a:xfrm>
            <a:off x="1235075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25"/>
          <p:cNvSpPr>
            <a:spLocks noChangeArrowheads="1"/>
          </p:cNvSpPr>
          <p:nvPr/>
        </p:nvSpPr>
        <p:spPr bwMode="auto">
          <a:xfrm>
            <a:off x="777875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1006475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Oval 27"/>
          <p:cNvSpPr>
            <a:spLocks noChangeArrowheads="1"/>
          </p:cNvSpPr>
          <p:nvPr/>
        </p:nvSpPr>
        <p:spPr bwMode="auto">
          <a:xfrm>
            <a:off x="2378075" y="5440363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3886200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4191000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flipV="1">
            <a:off x="3657600" y="55165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H="1" flipV="1">
            <a:off x="3886200" y="5516563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4114800" y="4906963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3810000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 flipH="1">
            <a:off x="4343400" y="55165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Oval 35"/>
          <p:cNvSpPr>
            <a:spLocks noChangeArrowheads="1"/>
          </p:cNvSpPr>
          <p:nvPr/>
        </p:nvSpPr>
        <p:spPr bwMode="auto">
          <a:xfrm>
            <a:off x="4419600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 flipV="1">
            <a:off x="3429000" y="60499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 flipH="1" flipV="1">
            <a:off x="3657600" y="60499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Oval 38"/>
          <p:cNvSpPr>
            <a:spLocks noChangeArrowheads="1"/>
          </p:cNvSpPr>
          <p:nvPr/>
        </p:nvSpPr>
        <p:spPr bwMode="auto">
          <a:xfrm>
            <a:off x="38100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Oval 39"/>
          <p:cNvSpPr>
            <a:spLocks noChangeArrowheads="1"/>
          </p:cNvSpPr>
          <p:nvPr/>
        </p:nvSpPr>
        <p:spPr bwMode="auto">
          <a:xfrm>
            <a:off x="33528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40"/>
          <p:cNvSpPr>
            <a:spLocks noChangeArrowheads="1"/>
          </p:cNvSpPr>
          <p:nvPr/>
        </p:nvSpPr>
        <p:spPr bwMode="auto">
          <a:xfrm>
            <a:off x="3581400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854075" y="4830763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3048000" y="4876800"/>
            <a:ext cx="944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 flipH="1">
            <a:off x="4191000" y="60499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" name="Oval 44"/>
          <p:cNvSpPr>
            <a:spLocks noChangeArrowheads="1"/>
          </p:cNvSpPr>
          <p:nvPr/>
        </p:nvSpPr>
        <p:spPr bwMode="auto">
          <a:xfrm>
            <a:off x="41148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H="1">
            <a:off x="1616075" y="60499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" name="Oval 46"/>
          <p:cNvSpPr>
            <a:spLocks noChangeArrowheads="1"/>
          </p:cNvSpPr>
          <p:nvPr/>
        </p:nvSpPr>
        <p:spPr bwMode="auto">
          <a:xfrm>
            <a:off x="1539875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47"/>
          <p:cNvSpPr>
            <a:spLocks noChangeArrowheads="1"/>
          </p:cNvSpPr>
          <p:nvPr/>
        </p:nvSpPr>
        <p:spPr bwMode="auto">
          <a:xfrm>
            <a:off x="1692275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Oval 48"/>
          <p:cNvSpPr>
            <a:spLocks noChangeArrowheads="1"/>
          </p:cNvSpPr>
          <p:nvPr/>
        </p:nvSpPr>
        <p:spPr bwMode="auto">
          <a:xfrm>
            <a:off x="4267200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 flipV="1">
            <a:off x="6324600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>
            <a:off x="6629400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V="1">
            <a:off x="6096000" y="55165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" name="Oval 52"/>
          <p:cNvSpPr>
            <a:spLocks noChangeArrowheads="1"/>
          </p:cNvSpPr>
          <p:nvPr/>
        </p:nvSpPr>
        <p:spPr bwMode="auto">
          <a:xfrm>
            <a:off x="6553200" y="4906963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53"/>
          <p:cNvSpPr>
            <a:spLocks noChangeArrowheads="1"/>
          </p:cNvSpPr>
          <p:nvPr/>
        </p:nvSpPr>
        <p:spPr bwMode="auto">
          <a:xfrm>
            <a:off x="6248400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 flipH="1">
            <a:off x="6781800" y="55165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Oval 55"/>
          <p:cNvSpPr>
            <a:spLocks noChangeArrowheads="1"/>
          </p:cNvSpPr>
          <p:nvPr/>
        </p:nvSpPr>
        <p:spPr bwMode="auto">
          <a:xfrm>
            <a:off x="6858000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Line 56"/>
          <p:cNvSpPr>
            <a:spLocks noChangeShapeType="1"/>
          </p:cNvSpPr>
          <p:nvPr/>
        </p:nvSpPr>
        <p:spPr bwMode="auto">
          <a:xfrm flipV="1">
            <a:off x="5867400" y="60499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" name="Oval 57"/>
          <p:cNvSpPr>
            <a:spLocks noChangeArrowheads="1"/>
          </p:cNvSpPr>
          <p:nvPr/>
        </p:nvSpPr>
        <p:spPr bwMode="auto">
          <a:xfrm>
            <a:off x="6400800" y="60198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Oval 58"/>
          <p:cNvSpPr>
            <a:spLocks noChangeArrowheads="1"/>
          </p:cNvSpPr>
          <p:nvPr/>
        </p:nvSpPr>
        <p:spPr bwMode="auto">
          <a:xfrm>
            <a:off x="57912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Oval 59"/>
          <p:cNvSpPr>
            <a:spLocks noChangeArrowheads="1"/>
          </p:cNvSpPr>
          <p:nvPr/>
        </p:nvSpPr>
        <p:spPr bwMode="auto">
          <a:xfrm>
            <a:off x="6019800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" name="Text Box 60"/>
          <p:cNvSpPr txBox="1">
            <a:spLocks noChangeArrowheads="1"/>
          </p:cNvSpPr>
          <p:nvPr/>
        </p:nvSpPr>
        <p:spPr bwMode="auto">
          <a:xfrm>
            <a:off x="5181600" y="4800600"/>
            <a:ext cx="12747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parent of</a:t>
            </a:r>
          </a:p>
          <a:p>
            <a:r>
              <a:rPr lang="en-US" altLang="ja-JP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60" name="Oval 61"/>
          <p:cNvSpPr>
            <a:spLocks noChangeArrowheads="1"/>
          </p:cNvSpPr>
          <p:nvPr/>
        </p:nvSpPr>
        <p:spPr bwMode="auto">
          <a:xfrm>
            <a:off x="65532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" name="Oval 62"/>
          <p:cNvSpPr>
            <a:spLocks noChangeArrowheads="1"/>
          </p:cNvSpPr>
          <p:nvPr/>
        </p:nvSpPr>
        <p:spPr bwMode="auto">
          <a:xfrm>
            <a:off x="6705600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" name="Oval 63"/>
          <p:cNvSpPr>
            <a:spLocks noChangeArrowheads="1"/>
          </p:cNvSpPr>
          <p:nvPr/>
        </p:nvSpPr>
        <p:spPr bwMode="auto">
          <a:xfrm>
            <a:off x="4648200" y="5973763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" name="Oval 64"/>
          <p:cNvSpPr>
            <a:spLocks noChangeArrowheads="1"/>
          </p:cNvSpPr>
          <p:nvPr/>
        </p:nvSpPr>
        <p:spPr bwMode="auto">
          <a:xfrm>
            <a:off x="3962400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" name="Line 65"/>
          <p:cNvSpPr>
            <a:spLocks noChangeShapeType="1"/>
          </p:cNvSpPr>
          <p:nvPr/>
        </p:nvSpPr>
        <p:spPr bwMode="auto">
          <a:xfrm flipH="1" flipV="1">
            <a:off x="7924800" y="60499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66"/>
          <p:cNvSpPr>
            <a:spLocks noChangeShapeType="1"/>
          </p:cNvSpPr>
          <p:nvPr/>
        </p:nvSpPr>
        <p:spPr bwMode="auto">
          <a:xfrm flipV="1">
            <a:off x="8458200" y="6096000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Oval 67"/>
          <p:cNvSpPr>
            <a:spLocks noChangeArrowheads="1"/>
          </p:cNvSpPr>
          <p:nvPr/>
        </p:nvSpPr>
        <p:spPr bwMode="auto">
          <a:xfrm>
            <a:off x="8534400" y="6019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Line 68"/>
          <p:cNvSpPr>
            <a:spLocks noChangeShapeType="1"/>
          </p:cNvSpPr>
          <p:nvPr/>
        </p:nvSpPr>
        <p:spPr bwMode="auto">
          <a:xfrm flipV="1">
            <a:off x="8153400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69"/>
          <p:cNvSpPr>
            <a:spLocks noChangeShapeType="1"/>
          </p:cNvSpPr>
          <p:nvPr/>
        </p:nvSpPr>
        <p:spPr bwMode="auto">
          <a:xfrm>
            <a:off x="8458200" y="49831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70"/>
          <p:cNvSpPr>
            <a:spLocks noChangeShapeType="1"/>
          </p:cNvSpPr>
          <p:nvPr/>
        </p:nvSpPr>
        <p:spPr bwMode="auto">
          <a:xfrm flipV="1">
            <a:off x="7924800" y="55165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Oval 71"/>
          <p:cNvSpPr>
            <a:spLocks noChangeArrowheads="1"/>
          </p:cNvSpPr>
          <p:nvPr/>
        </p:nvSpPr>
        <p:spPr bwMode="auto">
          <a:xfrm>
            <a:off x="8382000" y="4906963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" name="Oval 72"/>
          <p:cNvSpPr>
            <a:spLocks noChangeArrowheads="1"/>
          </p:cNvSpPr>
          <p:nvPr/>
        </p:nvSpPr>
        <p:spPr bwMode="auto">
          <a:xfrm>
            <a:off x="8077200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" name="Line 73"/>
          <p:cNvSpPr>
            <a:spLocks noChangeShapeType="1"/>
          </p:cNvSpPr>
          <p:nvPr/>
        </p:nvSpPr>
        <p:spPr bwMode="auto">
          <a:xfrm flipH="1">
            <a:off x="8610600" y="55165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Oval 74"/>
          <p:cNvSpPr>
            <a:spLocks noChangeArrowheads="1"/>
          </p:cNvSpPr>
          <p:nvPr/>
        </p:nvSpPr>
        <p:spPr bwMode="auto">
          <a:xfrm>
            <a:off x="8686800" y="5440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" name="Line 75"/>
          <p:cNvSpPr>
            <a:spLocks noChangeShapeType="1"/>
          </p:cNvSpPr>
          <p:nvPr/>
        </p:nvSpPr>
        <p:spPr bwMode="auto">
          <a:xfrm flipV="1">
            <a:off x="7696200" y="60499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Oval 76"/>
          <p:cNvSpPr>
            <a:spLocks noChangeArrowheads="1"/>
          </p:cNvSpPr>
          <p:nvPr/>
        </p:nvSpPr>
        <p:spPr bwMode="auto">
          <a:xfrm>
            <a:off x="76200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" name="Oval 77"/>
          <p:cNvSpPr>
            <a:spLocks noChangeArrowheads="1"/>
          </p:cNvSpPr>
          <p:nvPr/>
        </p:nvSpPr>
        <p:spPr bwMode="auto">
          <a:xfrm>
            <a:off x="7848600" y="59737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" name="Oval 78"/>
          <p:cNvSpPr>
            <a:spLocks noChangeArrowheads="1"/>
          </p:cNvSpPr>
          <p:nvPr/>
        </p:nvSpPr>
        <p:spPr bwMode="auto">
          <a:xfrm>
            <a:off x="8382000" y="6553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" name="Oval 79"/>
          <p:cNvSpPr>
            <a:spLocks noChangeArrowheads="1"/>
          </p:cNvSpPr>
          <p:nvPr/>
        </p:nvSpPr>
        <p:spPr bwMode="auto">
          <a:xfrm>
            <a:off x="8077200" y="65532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5636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Family Tree of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(Un-rooted) </a:t>
            </a:r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Trees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 flipV="1">
            <a:off x="7010400" y="5615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6019800" y="5996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495800" y="5615136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648200" y="59199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2209800" y="4776936"/>
            <a:ext cx="13716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343400" y="4853136"/>
            <a:ext cx="2286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029200" y="22623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334000" y="22623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4876800" y="26433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4953000" y="25671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5257800" y="26433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5181600" y="29481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5257800" y="25671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800600" y="29481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5410200" y="21861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3810000" y="38625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3810000" y="42435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V="1">
            <a:off x="3657600" y="42435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3733800" y="41673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4191000" y="42435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4191000" y="45483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3886200" y="45483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3581400" y="45483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V="1">
            <a:off x="4191000" y="38625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4114800" y="41673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4191000" y="37863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flipV="1">
            <a:off x="5943600" y="39387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H="1">
            <a:off x="6248400" y="39387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V="1">
            <a:off x="5791200" y="43197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auto">
          <a:xfrm>
            <a:off x="5867400" y="42435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>
            <a:off x="6172200" y="43197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" name="Oval 35"/>
          <p:cNvSpPr>
            <a:spLocks noChangeArrowheads="1"/>
          </p:cNvSpPr>
          <p:nvPr/>
        </p:nvSpPr>
        <p:spPr bwMode="auto">
          <a:xfrm>
            <a:off x="6096000" y="46245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Oval 36"/>
          <p:cNvSpPr>
            <a:spLocks noChangeArrowheads="1"/>
          </p:cNvSpPr>
          <p:nvPr/>
        </p:nvSpPr>
        <p:spPr bwMode="auto">
          <a:xfrm>
            <a:off x="6172200" y="42435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5715000" y="46245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 flipH="1" flipV="1">
            <a:off x="6400800" y="39387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" name="Oval 39"/>
          <p:cNvSpPr>
            <a:spLocks noChangeArrowheads="1"/>
          </p:cNvSpPr>
          <p:nvPr/>
        </p:nvSpPr>
        <p:spPr bwMode="auto">
          <a:xfrm>
            <a:off x="6477000" y="42435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Oval 40"/>
          <p:cNvSpPr>
            <a:spLocks noChangeArrowheads="1"/>
          </p:cNvSpPr>
          <p:nvPr/>
        </p:nvSpPr>
        <p:spPr bwMode="auto">
          <a:xfrm>
            <a:off x="6324600" y="38625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1295400" y="5615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>
            <a:off x="12954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" name="Line 43"/>
          <p:cNvSpPr>
            <a:spLocks noChangeShapeType="1"/>
          </p:cNvSpPr>
          <p:nvPr/>
        </p:nvSpPr>
        <p:spPr bwMode="auto">
          <a:xfrm flipV="1">
            <a:off x="11430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" name="Line 44"/>
          <p:cNvSpPr>
            <a:spLocks noChangeShapeType="1"/>
          </p:cNvSpPr>
          <p:nvPr/>
        </p:nvSpPr>
        <p:spPr bwMode="auto">
          <a:xfrm>
            <a:off x="1295400" y="5996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" name="Oval 45"/>
          <p:cNvSpPr>
            <a:spLocks noChangeArrowheads="1"/>
          </p:cNvSpPr>
          <p:nvPr/>
        </p:nvSpPr>
        <p:spPr bwMode="auto">
          <a:xfrm>
            <a:off x="1676400" y="63009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46"/>
          <p:cNvSpPr>
            <a:spLocks noChangeArrowheads="1"/>
          </p:cNvSpPr>
          <p:nvPr/>
        </p:nvSpPr>
        <p:spPr bwMode="auto">
          <a:xfrm>
            <a:off x="13716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Oval 47"/>
          <p:cNvSpPr>
            <a:spLocks noChangeArrowheads="1"/>
          </p:cNvSpPr>
          <p:nvPr/>
        </p:nvSpPr>
        <p:spPr bwMode="auto">
          <a:xfrm>
            <a:off x="10668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 flipH="1" flipV="1">
            <a:off x="1752600" y="5615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1828800" y="5996136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" name="Oval 50"/>
          <p:cNvSpPr>
            <a:spLocks noChangeArrowheads="1"/>
          </p:cNvSpPr>
          <p:nvPr/>
        </p:nvSpPr>
        <p:spPr bwMode="auto">
          <a:xfrm>
            <a:off x="17526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Oval 51"/>
          <p:cNvSpPr>
            <a:spLocks noChangeArrowheads="1"/>
          </p:cNvSpPr>
          <p:nvPr/>
        </p:nvSpPr>
        <p:spPr bwMode="auto">
          <a:xfrm>
            <a:off x="19812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52"/>
          <p:cNvSpPr>
            <a:spLocks noChangeArrowheads="1"/>
          </p:cNvSpPr>
          <p:nvPr/>
        </p:nvSpPr>
        <p:spPr bwMode="auto">
          <a:xfrm>
            <a:off x="1676400" y="55389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Oval 53"/>
          <p:cNvSpPr>
            <a:spLocks noChangeArrowheads="1"/>
          </p:cNvSpPr>
          <p:nvPr/>
        </p:nvSpPr>
        <p:spPr bwMode="auto">
          <a:xfrm>
            <a:off x="12192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Line 54"/>
          <p:cNvSpPr>
            <a:spLocks noChangeShapeType="1"/>
          </p:cNvSpPr>
          <p:nvPr/>
        </p:nvSpPr>
        <p:spPr bwMode="auto">
          <a:xfrm flipV="1">
            <a:off x="2667000" y="5615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" name="Line 55"/>
          <p:cNvSpPr>
            <a:spLocks noChangeShapeType="1"/>
          </p:cNvSpPr>
          <p:nvPr/>
        </p:nvSpPr>
        <p:spPr bwMode="auto">
          <a:xfrm>
            <a:off x="26670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" name="Line 56"/>
          <p:cNvSpPr>
            <a:spLocks noChangeShapeType="1"/>
          </p:cNvSpPr>
          <p:nvPr/>
        </p:nvSpPr>
        <p:spPr bwMode="auto">
          <a:xfrm flipV="1">
            <a:off x="25146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" name="Oval 57"/>
          <p:cNvSpPr>
            <a:spLocks noChangeArrowheads="1"/>
          </p:cNvSpPr>
          <p:nvPr/>
        </p:nvSpPr>
        <p:spPr bwMode="auto">
          <a:xfrm>
            <a:off x="25908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Line 58"/>
          <p:cNvSpPr>
            <a:spLocks noChangeShapeType="1"/>
          </p:cNvSpPr>
          <p:nvPr/>
        </p:nvSpPr>
        <p:spPr bwMode="auto">
          <a:xfrm flipH="1">
            <a:off x="31242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Oval 59"/>
          <p:cNvSpPr>
            <a:spLocks noChangeArrowheads="1"/>
          </p:cNvSpPr>
          <p:nvPr/>
        </p:nvSpPr>
        <p:spPr bwMode="auto">
          <a:xfrm>
            <a:off x="30480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" name="Oval 60"/>
          <p:cNvSpPr>
            <a:spLocks noChangeArrowheads="1"/>
          </p:cNvSpPr>
          <p:nvPr/>
        </p:nvSpPr>
        <p:spPr bwMode="auto">
          <a:xfrm>
            <a:off x="27432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" name="Oval 61"/>
          <p:cNvSpPr>
            <a:spLocks noChangeArrowheads="1"/>
          </p:cNvSpPr>
          <p:nvPr/>
        </p:nvSpPr>
        <p:spPr bwMode="auto">
          <a:xfrm>
            <a:off x="24384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" name="Line 62"/>
          <p:cNvSpPr>
            <a:spLocks noChangeShapeType="1"/>
          </p:cNvSpPr>
          <p:nvPr/>
        </p:nvSpPr>
        <p:spPr bwMode="auto">
          <a:xfrm flipH="1" flipV="1">
            <a:off x="3124200" y="5615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32766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Oval 64"/>
          <p:cNvSpPr>
            <a:spLocks noChangeArrowheads="1"/>
          </p:cNvSpPr>
          <p:nvPr/>
        </p:nvSpPr>
        <p:spPr bwMode="auto">
          <a:xfrm>
            <a:off x="32004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Oval 65"/>
          <p:cNvSpPr>
            <a:spLocks noChangeArrowheads="1"/>
          </p:cNvSpPr>
          <p:nvPr/>
        </p:nvSpPr>
        <p:spPr bwMode="auto">
          <a:xfrm>
            <a:off x="3352800" y="63009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" name="Oval 66"/>
          <p:cNvSpPr>
            <a:spLocks noChangeArrowheads="1"/>
          </p:cNvSpPr>
          <p:nvPr/>
        </p:nvSpPr>
        <p:spPr bwMode="auto">
          <a:xfrm>
            <a:off x="3048000" y="55389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Line 67"/>
          <p:cNvSpPr>
            <a:spLocks noChangeShapeType="1"/>
          </p:cNvSpPr>
          <p:nvPr/>
        </p:nvSpPr>
        <p:spPr bwMode="auto">
          <a:xfrm>
            <a:off x="5334000" y="3252936"/>
            <a:ext cx="7620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68"/>
          <p:cNvSpPr>
            <a:spLocks noChangeShapeType="1"/>
          </p:cNvSpPr>
          <p:nvPr/>
        </p:nvSpPr>
        <p:spPr bwMode="auto">
          <a:xfrm flipH="1">
            <a:off x="4343400" y="3252936"/>
            <a:ext cx="4572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Text Box 69"/>
          <p:cNvSpPr txBox="1">
            <a:spLocks noChangeArrowheads="1"/>
          </p:cNvSpPr>
          <p:nvPr/>
        </p:nvSpPr>
        <p:spPr bwMode="auto">
          <a:xfrm>
            <a:off x="6477000" y="2262336"/>
            <a:ext cx="15621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diameter </a:t>
            </a:r>
            <a:r>
              <a:rPr lang="en-US" altLang="ja-JP" b="1">
                <a:solidFill>
                  <a:schemeClr val="accent2"/>
                </a:solidFill>
              </a:rPr>
              <a:t>4 </a:t>
            </a:r>
            <a:endParaRPr lang="ja-JP" altLang="en-US"/>
          </a:p>
        </p:txBody>
      </p:sp>
      <p:sp>
        <p:nvSpPr>
          <p:cNvPr id="70" name="Line 70"/>
          <p:cNvSpPr>
            <a:spLocks noChangeShapeType="1"/>
          </p:cNvSpPr>
          <p:nvPr/>
        </p:nvSpPr>
        <p:spPr bwMode="auto">
          <a:xfrm flipV="1">
            <a:off x="5486400" y="5615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71"/>
          <p:cNvSpPr>
            <a:spLocks noChangeShapeType="1"/>
          </p:cNvSpPr>
          <p:nvPr/>
        </p:nvSpPr>
        <p:spPr bwMode="auto">
          <a:xfrm flipH="1">
            <a:off x="5791200" y="5615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auto">
          <a:xfrm flipV="1">
            <a:off x="5410200" y="5996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Oval 73"/>
          <p:cNvSpPr>
            <a:spLocks noChangeArrowheads="1"/>
          </p:cNvSpPr>
          <p:nvPr/>
        </p:nvSpPr>
        <p:spPr bwMode="auto">
          <a:xfrm>
            <a:off x="54102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" name="Line 74"/>
          <p:cNvSpPr>
            <a:spLocks noChangeShapeType="1"/>
          </p:cNvSpPr>
          <p:nvPr/>
        </p:nvSpPr>
        <p:spPr bwMode="auto">
          <a:xfrm flipH="1">
            <a:off x="5715000" y="5996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Oval 75"/>
          <p:cNvSpPr>
            <a:spLocks noChangeArrowheads="1"/>
          </p:cNvSpPr>
          <p:nvPr/>
        </p:nvSpPr>
        <p:spPr bwMode="auto">
          <a:xfrm>
            <a:off x="56388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" name="Oval 76"/>
          <p:cNvSpPr>
            <a:spLocks noChangeArrowheads="1"/>
          </p:cNvSpPr>
          <p:nvPr/>
        </p:nvSpPr>
        <p:spPr bwMode="auto">
          <a:xfrm>
            <a:off x="57150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" name="Oval 77"/>
          <p:cNvSpPr>
            <a:spLocks noChangeArrowheads="1"/>
          </p:cNvSpPr>
          <p:nvPr/>
        </p:nvSpPr>
        <p:spPr bwMode="auto">
          <a:xfrm>
            <a:off x="53340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" name="Line 78"/>
          <p:cNvSpPr>
            <a:spLocks noChangeShapeType="1"/>
          </p:cNvSpPr>
          <p:nvPr/>
        </p:nvSpPr>
        <p:spPr bwMode="auto">
          <a:xfrm flipH="1" flipV="1">
            <a:off x="5943600" y="5615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Oval 79"/>
          <p:cNvSpPr>
            <a:spLocks noChangeArrowheads="1"/>
          </p:cNvSpPr>
          <p:nvPr/>
        </p:nvSpPr>
        <p:spPr bwMode="auto">
          <a:xfrm>
            <a:off x="5943600" y="63009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" name="Oval 80"/>
          <p:cNvSpPr>
            <a:spLocks noChangeArrowheads="1"/>
          </p:cNvSpPr>
          <p:nvPr/>
        </p:nvSpPr>
        <p:spPr bwMode="auto">
          <a:xfrm>
            <a:off x="5867400" y="55389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" name="Line 81"/>
          <p:cNvSpPr>
            <a:spLocks noChangeShapeType="1"/>
          </p:cNvSpPr>
          <p:nvPr/>
        </p:nvSpPr>
        <p:spPr bwMode="auto">
          <a:xfrm>
            <a:off x="6629400" y="4853136"/>
            <a:ext cx="3048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82"/>
          <p:cNvSpPr>
            <a:spLocks noChangeShapeType="1"/>
          </p:cNvSpPr>
          <p:nvPr/>
        </p:nvSpPr>
        <p:spPr bwMode="auto">
          <a:xfrm flipH="1">
            <a:off x="3352800" y="4853136"/>
            <a:ext cx="5334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83"/>
          <p:cNvSpPr>
            <a:spLocks noChangeShapeType="1"/>
          </p:cNvSpPr>
          <p:nvPr/>
        </p:nvSpPr>
        <p:spPr bwMode="auto">
          <a:xfrm flipV="1">
            <a:off x="4038600" y="5615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84"/>
          <p:cNvSpPr>
            <a:spLocks noChangeShapeType="1"/>
          </p:cNvSpPr>
          <p:nvPr/>
        </p:nvSpPr>
        <p:spPr bwMode="auto">
          <a:xfrm>
            <a:off x="40386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85"/>
          <p:cNvSpPr>
            <a:spLocks noChangeShapeType="1"/>
          </p:cNvSpPr>
          <p:nvPr/>
        </p:nvSpPr>
        <p:spPr bwMode="auto">
          <a:xfrm flipV="1">
            <a:off x="3886200" y="5996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Oval 86"/>
          <p:cNvSpPr>
            <a:spLocks noChangeArrowheads="1"/>
          </p:cNvSpPr>
          <p:nvPr/>
        </p:nvSpPr>
        <p:spPr bwMode="auto">
          <a:xfrm>
            <a:off x="39624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" name="Line 87"/>
          <p:cNvSpPr>
            <a:spLocks noChangeShapeType="1"/>
          </p:cNvSpPr>
          <p:nvPr/>
        </p:nvSpPr>
        <p:spPr bwMode="auto">
          <a:xfrm>
            <a:off x="4419600" y="5996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Oval 88"/>
          <p:cNvSpPr>
            <a:spLocks noChangeArrowheads="1"/>
          </p:cNvSpPr>
          <p:nvPr/>
        </p:nvSpPr>
        <p:spPr bwMode="auto">
          <a:xfrm>
            <a:off x="44196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" name="Oval 90"/>
          <p:cNvSpPr>
            <a:spLocks noChangeArrowheads="1"/>
          </p:cNvSpPr>
          <p:nvPr/>
        </p:nvSpPr>
        <p:spPr bwMode="auto">
          <a:xfrm>
            <a:off x="38100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0" name="Line 91"/>
          <p:cNvSpPr>
            <a:spLocks noChangeShapeType="1"/>
          </p:cNvSpPr>
          <p:nvPr/>
        </p:nvSpPr>
        <p:spPr bwMode="auto">
          <a:xfrm flipV="1">
            <a:off x="4419600" y="5615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Oval 92"/>
          <p:cNvSpPr>
            <a:spLocks noChangeArrowheads="1"/>
          </p:cNvSpPr>
          <p:nvPr/>
        </p:nvSpPr>
        <p:spPr bwMode="auto">
          <a:xfrm>
            <a:off x="43434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" name="Oval 93"/>
          <p:cNvSpPr>
            <a:spLocks noChangeArrowheads="1"/>
          </p:cNvSpPr>
          <p:nvPr/>
        </p:nvSpPr>
        <p:spPr bwMode="auto">
          <a:xfrm>
            <a:off x="4419600" y="55389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" name="Line 94"/>
          <p:cNvSpPr>
            <a:spLocks noChangeShapeType="1"/>
          </p:cNvSpPr>
          <p:nvPr/>
        </p:nvSpPr>
        <p:spPr bwMode="auto">
          <a:xfrm flipV="1">
            <a:off x="6553200" y="5615136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95"/>
          <p:cNvSpPr>
            <a:spLocks noChangeShapeType="1"/>
          </p:cNvSpPr>
          <p:nvPr/>
        </p:nvSpPr>
        <p:spPr bwMode="auto">
          <a:xfrm flipH="1">
            <a:off x="6858000" y="5615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96"/>
          <p:cNvSpPr>
            <a:spLocks noChangeShapeType="1"/>
          </p:cNvSpPr>
          <p:nvPr/>
        </p:nvSpPr>
        <p:spPr bwMode="auto">
          <a:xfrm flipV="1">
            <a:off x="6477000" y="5996136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Oval 97"/>
          <p:cNvSpPr>
            <a:spLocks noChangeArrowheads="1"/>
          </p:cNvSpPr>
          <p:nvPr/>
        </p:nvSpPr>
        <p:spPr bwMode="auto">
          <a:xfrm>
            <a:off x="64770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" name="Line 98"/>
          <p:cNvSpPr>
            <a:spLocks noChangeShapeType="1"/>
          </p:cNvSpPr>
          <p:nvPr/>
        </p:nvSpPr>
        <p:spPr bwMode="auto">
          <a:xfrm flipH="1">
            <a:off x="6781800" y="5996136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Oval 99"/>
          <p:cNvSpPr>
            <a:spLocks noChangeArrowheads="1"/>
          </p:cNvSpPr>
          <p:nvPr/>
        </p:nvSpPr>
        <p:spPr bwMode="auto">
          <a:xfrm>
            <a:off x="67056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" name="Oval 100"/>
          <p:cNvSpPr>
            <a:spLocks noChangeArrowheads="1"/>
          </p:cNvSpPr>
          <p:nvPr/>
        </p:nvSpPr>
        <p:spPr bwMode="auto">
          <a:xfrm>
            <a:off x="67818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" name="Oval 101"/>
          <p:cNvSpPr>
            <a:spLocks noChangeArrowheads="1"/>
          </p:cNvSpPr>
          <p:nvPr/>
        </p:nvSpPr>
        <p:spPr bwMode="auto">
          <a:xfrm>
            <a:off x="64008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" name="Line 102"/>
          <p:cNvSpPr>
            <a:spLocks noChangeShapeType="1"/>
          </p:cNvSpPr>
          <p:nvPr/>
        </p:nvSpPr>
        <p:spPr bwMode="auto">
          <a:xfrm flipH="1" flipV="1">
            <a:off x="7010400" y="5615136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Oval 103"/>
          <p:cNvSpPr>
            <a:spLocks noChangeArrowheads="1"/>
          </p:cNvSpPr>
          <p:nvPr/>
        </p:nvSpPr>
        <p:spPr bwMode="auto">
          <a:xfrm>
            <a:off x="7391400" y="5919936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" name="Oval 104"/>
          <p:cNvSpPr>
            <a:spLocks noChangeArrowheads="1"/>
          </p:cNvSpPr>
          <p:nvPr/>
        </p:nvSpPr>
        <p:spPr bwMode="auto">
          <a:xfrm>
            <a:off x="6934200" y="553893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" name="Oval 105"/>
          <p:cNvSpPr>
            <a:spLocks noChangeArrowheads="1"/>
          </p:cNvSpPr>
          <p:nvPr/>
        </p:nvSpPr>
        <p:spPr bwMode="auto">
          <a:xfrm>
            <a:off x="60198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" name="Oval 106"/>
          <p:cNvSpPr>
            <a:spLocks noChangeArrowheads="1"/>
          </p:cNvSpPr>
          <p:nvPr/>
        </p:nvSpPr>
        <p:spPr bwMode="auto">
          <a:xfrm>
            <a:off x="7086600" y="5919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" name="Line 107"/>
          <p:cNvSpPr>
            <a:spLocks noChangeShapeType="1"/>
          </p:cNvSpPr>
          <p:nvPr/>
        </p:nvSpPr>
        <p:spPr bwMode="auto">
          <a:xfrm flipH="1">
            <a:off x="5943600" y="4929336"/>
            <a:ext cx="1524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Oval 109"/>
          <p:cNvSpPr>
            <a:spLocks noChangeArrowheads="1"/>
          </p:cNvSpPr>
          <p:nvPr/>
        </p:nvSpPr>
        <p:spPr bwMode="auto">
          <a:xfrm>
            <a:off x="4114800" y="630093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8450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08720"/>
            <a:ext cx="8713092" cy="108012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006600"/>
                </a:solidFill>
              </a:rPr>
              <a:t>Active </a:t>
            </a:r>
            <a:r>
              <a:rPr lang="en-US" altLang="ja-JP" sz="2400" b="1" dirty="0">
                <a:solidFill>
                  <a:srgbClr val="006600"/>
                </a:solidFill>
              </a:rPr>
              <a:t>leaf: </a:t>
            </a:r>
            <a:r>
              <a:rPr lang="en-US" altLang="ja-JP" sz="2400" dirty="0"/>
              <a:t>rightmost leaf </a:t>
            </a:r>
            <a:r>
              <a:rPr lang="en-US" altLang="ja-JP" sz="2400" dirty="0" err="1"/>
              <a:t>s.t.</a:t>
            </a:r>
            <a:r>
              <a:rPr lang="en-US" altLang="ja-JP" sz="2400" dirty="0"/>
              <a:t> not a </a:t>
            </a:r>
            <a:r>
              <a:rPr lang="en-US" altLang="ja-JP" sz="2400" dirty="0">
                <a:solidFill>
                  <a:srgbClr val="FF0000"/>
                </a:solidFill>
              </a:rPr>
              <a:t>child of root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and </a:t>
            </a:r>
          </a:p>
          <a:p>
            <a:pPr algn="l"/>
            <a:r>
              <a:rPr lang="en-US" altLang="ja-JP" sz="2400" dirty="0"/>
              <a:t>        whose removal does not change the diameter </a:t>
            </a:r>
          </a:p>
          <a:p>
            <a:pPr algn="l"/>
            <a:r>
              <a:rPr lang="en-US" altLang="ja-JP" sz="2400" b="1" dirty="0">
                <a:solidFill>
                  <a:srgbClr val="006600"/>
                </a:solidFill>
              </a:rPr>
              <a:t>Parent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of a left-heavy embedding of 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ja-JP" sz="2400" dirty="0"/>
              <a:t> vertices and diameter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:</a:t>
            </a:r>
            <a:endParaRPr lang="en-US" altLang="ja-JP" sz="2400" b="1" dirty="0"/>
          </a:p>
          <a:p>
            <a:pPr algn="l"/>
            <a:r>
              <a:rPr lang="en-US" altLang="ja-JP" sz="2400" dirty="0"/>
              <a:t>　　remove active leaf and add a leaf to the root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l"/>
            <a:endParaRPr lang="ja-JP" altLang="en-US" sz="1050" dirty="0">
              <a:solidFill>
                <a:srgbClr val="FF0000"/>
              </a:solidFill>
            </a:endParaRPr>
          </a:p>
          <a:p>
            <a:pPr algn="l"/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⇒</a:t>
            </a:r>
            <a:r>
              <a:rPr lang="ja-JP" altLang="en-US" sz="2400" dirty="0"/>
              <a:t> </a:t>
            </a:r>
            <a:r>
              <a:rPr lang="en-US" altLang="ja-JP" sz="2400" dirty="0"/>
              <a:t>also a left-heavy embedding of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ja-JP" altLang="en-US" sz="2400" dirty="0"/>
              <a:t> </a:t>
            </a:r>
            <a:r>
              <a:rPr lang="en-US" altLang="ja-JP" sz="2400" dirty="0"/>
              <a:t>vertices and diameter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Generating Only Trees of n Vertices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H="1" flipV="1">
            <a:off x="3505200" y="48006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 flipV="1">
            <a:off x="1524000" y="53641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 flipV="1">
            <a:off x="1219200" y="4830763"/>
            <a:ext cx="7461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V="1">
            <a:off x="914400" y="48307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1219200" y="4830763"/>
            <a:ext cx="304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V="1">
            <a:off x="685800" y="53641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 flipV="1">
            <a:off x="914400" y="5364163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990600" y="5821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Oval 18"/>
          <p:cNvSpPr>
            <a:spLocks noChangeArrowheads="1"/>
          </p:cNvSpPr>
          <p:nvPr/>
        </p:nvSpPr>
        <p:spPr bwMode="auto">
          <a:xfrm>
            <a:off x="1143000" y="4754563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Oval 19"/>
          <p:cNvSpPr>
            <a:spLocks noChangeArrowheads="1"/>
          </p:cNvSpPr>
          <p:nvPr/>
        </p:nvSpPr>
        <p:spPr bwMode="auto">
          <a:xfrm>
            <a:off x="838200" y="52879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1371600" y="53641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1447800" y="52879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457200" y="58975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flipH="1" flipV="1">
            <a:off x="685800" y="58975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Oval 24"/>
          <p:cNvSpPr>
            <a:spLocks noChangeArrowheads="1"/>
          </p:cNvSpPr>
          <p:nvPr/>
        </p:nvSpPr>
        <p:spPr bwMode="auto">
          <a:xfrm>
            <a:off x="838200" y="6400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25"/>
          <p:cNvSpPr>
            <a:spLocks noChangeArrowheads="1"/>
          </p:cNvSpPr>
          <p:nvPr/>
        </p:nvSpPr>
        <p:spPr bwMode="auto">
          <a:xfrm>
            <a:off x="381000" y="6400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609600" y="5821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 flipV="1">
            <a:off x="3200400" y="4800600"/>
            <a:ext cx="304800" cy="5635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>
            <a:off x="3505200" y="4800600"/>
            <a:ext cx="304800" cy="5635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 flipV="1">
            <a:off x="2971800" y="53641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" name="Line 31"/>
          <p:cNvSpPr>
            <a:spLocks noChangeShapeType="1"/>
          </p:cNvSpPr>
          <p:nvPr/>
        </p:nvSpPr>
        <p:spPr bwMode="auto">
          <a:xfrm flipH="1" flipV="1">
            <a:off x="3200400" y="5364163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3124200" y="52879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H="1">
            <a:off x="3657600" y="53641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Oval 35"/>
          <p:cNvSpPr>
            <a:spLocks noChangeArrowheads="1"/>
          </p:cNvSpPr>
          <p:nvPr/>
        </p:nvSpPr>
        <p:spPr bwMode="auto">
          <a:xfrm>
            <a:off x="3733800" y="52879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V="1">
            <a:off x="2743200" y="58975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 flipH="1" flipV="1">
            <a:off x="2971800" y="58975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Oval 38"/>
          <p:cNvSpPr>
            <a:spLocks noChangeArrowheads="1"/>
          </p:cNvSpPr>
          <p:nvPr/>
        </p:nvSpPr>
        <p:spPr bwMode="auto">
          <a:xfrm>
            <a:off x="3124200" y="6400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Oval 39"/>
          <p:cNvSpPr>
            <a:spLocks noChangeArrowheads="1"/>
          </p:cNvSpPr>
          <p:nvPr/>
        </p:nvSpPr>
        <p:spPr bwMode="auto">
          <a:xfrm>
            <a:off x="2667000" y="6400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" name="Oval 40"/>
          <p:cNvSpPr>
            <a:spLocks noChangeArrowheads="1"/>
          </p:cNvSpPr>
          <p:nvPr/>
        </p:nvSpPr>
        <p:spPr bwMode="auto">
          <a:xfrm>
            <a:off x="2895600" y="5821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849313" y="43434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34" name="Text Box 42"/>
          <p:cNvSpPr txBox="1">
            <a:spLocks noChangeArrowheads="1"/>
          </p:cNvSpPr>
          <p:nvPr/>
        </p:nvSpPr>
        <p:spPr bwMode="auto">
          <a:xfrm>
            <a:off x="2560638" y="4343400"/>
            <a:ext cx="944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35" name="Line 43"/>
          <p:cNvSpPr>
            <a:spLocks noChangeShapeType="1"/>
          </p:cNvSpPr>
          <p:nvPr/>
        </p:nvSpPr>
        <p:spPr bwMode="auto">
          <a:xfrm flipH="1">
            <a:off x="3505200" y="58975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Oval 44"/>
          <p:cNvSpPr>
            <a:spLocks noChangeArrowheads="1"/>
          </p:cNvSpPr>
          <p:nvPr/>
        </p:nvSpPr>
        <p:spPr bwMode="auto">
          <a:xfrm>
            <a:off x="4267200" y="4876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Line 45"/>
          <p:cNvSpPr>
            <a:spLocks noChangeShapeType="1"/>
          </p:cNvSpPr>
          <p:nvPr/>
        </p:nvSpPr>
        <p:spPr bwMode="auto">
          <a:xfrm flipH="1">
            <a:off x="1219200" y="58975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" name="Oval 46"/>
          <p:cNvSpPr>
            <a:spLocks noChangeArrowheads="1"/>
          </p:cNvSpPr>
          <p:nvPr/>
        </p:nvSpPr>
        <p:spPr bwMode="auto">
          <a:xfrm>
            <a:off x="1143000" y="6400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47"/>
          <p:cNvSpPr>
            <a:spLocks noChangeArrowheads="1"/>
          </p:cNvSpPr>
          <p:nvPr/>
        </p:nvSpPr>
        <p:spPr bwMode="auto">
          <a:xfrm>
            <a:off x="1295400" y="5821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Oval 48"/>
          <p:cNvSpPr>
            <a:spLocks noChangeArrowheads="1"/>
          </p:cNvSpPr>
          <p:nvPr/>
        </p:nvSpPr>
        <p:spPr bwMode="auto">
          <a:xfrm>
            <a:off x="3581400" y="58213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Text Box 60"/>
          <p:cNvSpPr txBox="1">
            <a:spLocks noChangeArrowheads="1"/>
          </p:cNvSpPr>
          <p:nvPr/>
        </p:nvSpPr>
        <p:spPr bwMode="auto">
          <a:xfrm>
            <a:off x="4745038" y="3933056"/>
            <a:ext cx="12747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accent2"/>
                </a:solidFill>
              </a:rPr>
              <a:t>parent of</a:t>
            </a:r>
          </a:p>
          <a:p>
            <a:r>
              <a:rPr lang="en-US" altLang="ja-JP" dirty="0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42" name="Oval 63"/>
          <p:cNvSpPr>
            <a:spLocks noChangeArrowheads="1"/>
          </p:cNvSpPr>
          <p:nvPr/>
        </p:nvSpPr>
        <p:spPr bwMode="auto">
          <a:xfrm>
            <a:off x="3276600" y="57912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Oval 64"/>
          <p:cNvSpPr>
            <a:spLocks noChangeArrowheads="1"/>
          </p:cNvSpPr>
          <p:nvPr/>
        </p:nvSpPr>
        <p:spPr bwMode="auto">
          <a:xfrm>
            <a:off x="3429000" y="6400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80"/>
          <p:cNvSpPr>
            <a:spLocks noChangeArrowheads="1"/>
          </p:cNvSpPr>
          <p:nvPr/>
        </p:nvSpPr>
        <p:spPr bwMode="auto">
          <a:xfrm>
            <a:off x="1889125" y="5257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81"/>
          <p:cNvSpPr>
            <a:spLocks noChangeArrowheads="1"/>
          </p:cNvSpPr>
          <p:nvPr/>
        </p:nvSpPr>
        <p:spPr bwMode="auto">
          <a:xfrm>
            <a:off x="1736725" y="58674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Line 82"/>
          <p:cNvSpPr>
            <a:spLocks noChangeShapeType="1"/>
          </p:cNvSpPr>
          <p:nvPr/>
        </p:nvSpPr>
        <p:spPr bwMode="auto">
          <a:xfrm flipH="1" flipV="1">
            <a:off x="3505200" y="4800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" name="Oval 83"/>
          <p:cNvSpPr>
            <a:spLocks noChangeArrowheads="1"/>
          </p:cNvSpPr>
          <p:nvPr/>
        </p:nvSpPr>
        <p:spPr bwMode="auto">
          <a:xfrm>
            <a:off x="4191000" y="52578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Oval 32"/>
          <p:cNvSpPr>
            <a:spLocks noChangeArrowheads="1"/>
          </p:cNvSpPr>
          <p:nvPr/>
        </p:nvSpPr>
        <p:spPr bwMode="auto">
          <a:xfrm>
            <a:off x="3429000" y="47244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Line 84"/>
          <p:cNvSpPr>
            <a:spLocks noChangeShapeType="1"/>
          </p:cNvSpPr>
          <p:nvPr/>
        </p:nvSpPr>
        <p:spPr bwMode="auto">
          <a:xfrm flipH="1" flipV="1">
            <a:off x="5867400" y="48768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" name="Line 85"/>
          <p:cNvSpPr>
            <a:spLocks noChangeShapeType="1"/>
          </p:cNvSpPr>
          <p:nvPr/>
        </p:nvSpPr>
        <p:spPr bwMode="auto">
          <a:xfrm flipV="1">
            <a:off x="5562600" y="4876800"/>
            <a:ext cx="304800" cy="5635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" name="Line 86"/>
          <p:cNvSpPr>
            <a:spLocks noChangeShapeType="1"/>
          </p:cNvSpPr>
          <p:nvPr/>
        </p:nvSpPr>
        <p:spPr bwMode="auto">
          <a:xfrm>
            <a:off x="5867400" y="4876800"/>
            <a:ext cx="304800" cy="5635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Line 87"/>
          <p:cNvSpPr>
            <a:spLocks noChangeShapeType="1"/>
          </p:cNvSpPr>
          <p:nvPr/>
        </p:nvSpPr>
        <p:spPr bwMode="auto">
          <a:xfrm flipV="1">
            <a:off x="5334000" y="54403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" name="Line 88"/>
          <p:cNvSpPr>
            <a:spLocks noChangeShapeType="1"/>
          </p:cNvSpPr>
          <p:nvPr/>
        </p:nvSpPr>
        <p:spPr bwMode="auto">
          <a:xfrm flipH="1">
            <a:off x="5867400" y="4648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Oval 89"/>
          <p:cNvSpPr>
            <a:spLocks noChangeArrowheads="1"/>
          </p:cNvSpPr>
          <p:nvPr/>
        </p:nvSpPr>
        <p:spPr bwMode="auto">
          <a:xfrm>
            <a:off x="5486400" y="53641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Line 90"/>
          <p:cNvSpPr>
            <a:spLocks noChangeShapeType="1"/>
          </p:cNvSpPr>
          <p:nvPr/>
        </p:nvSpPr>
        <p:spPr bwMode="auto">
          <a:xfrm flipH="1">
            <a:off x="6019800" y="54403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" name="Oval 91"/>
          <p:cNvSpPr>
            <a:spLocks noChangeArrowheads="1"/>
          </p:cNvSpPr>
          <p:nvPr/>
        </p:nvSpPr>
        <p:spPr bwMode="auto">
          <a:xfrm>
            <a:off x="6096000" y="53641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Line 92"/>
          <p:cNvSpPr>
            <a:spLocks noChangeShapeType="1"/>
          </p:cNvSpPr>
          <p:nvPr/>
        </p:nvSpPr>
        <p:spPr bwMode="auto">
          <a:xfrm flipV="1">
            <a:off x="5105400" y="59737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" name="Line 93"/>
          <p:cNvSpPr>
            <a:spLocks noChangeShapeType="1"/>
          </p:cNvSpPr>
          <p:nvPr/>
        </p:nvSpPr>
        <p:spPr bwMode="auto">
          <a:xfrm flipH="1" flipV="1">
            <a:off x="5334000" y="597376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Oval 94"/>
          <p:cNvSpPr>
            <a:spLocks noChangeArrowheads="1"/>
          </p:cNvSpPr>
          <p:nvPr/>
        </p:nvSpPr>
        <p:spPr bwMode="auto">
          <a:xfrm>
            <a:off x="6553200" y="4572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" name="Oval 95"/>
          <p:cNvSpPr>
            <a:spLocks noChangeArrowheads="1"/>
          </p:cNvSpPr>
          <p:nvPr/>
        </p:nvSpPr>
        <p:spPr bwMode="auto">
          <a:xfrm>
            <a:off x="5029200" y="6477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" name="Oval 96"/>
          <p:cNvSpPr>
            <a:spLocks noChangeArrowheads="1"/>
          </p:cNvSpPr>
          <p:nvPr/>
        </p:nvSpPr>
        <p:spPr bwMode="auto">
          <a:xfrm>
            <a:off x="5257800" y="58975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" name="Line 98"/>
          <p:cNvSpPr>
            <a:spLocks noChangeShapeType="1"/>
          </p:cNvSpPr>
          <p:nvPr/>
        </p:nvSpPr>
        <p:spPr bwMode="auto">
          <a:xfrm flipH="1">
            <a:off x="5867400" y="59737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Oval 99"/>
          <p:cNvSpPr>
            <a:spLocks noChangeArrowheads="1"/>
          </p:cNvSpPr>
          <p:nvPr/>
        </p:nvSpPr>
        <p:spPr bwMode="auto">
          <a:xfrm>
            <a:off x="6629400" y="4953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" name="Oval 100"/>
          <p:cNvSpPr>
            <a:spLocks noChangeArrowheads="1"/>
          </p:cNvSpPr>
          <p:nvPr/>
        </p:nvSpPr>
        <p:spPr bwMode="auto">
          <a:xfrm>
            <a:off x="5943600" y="58975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Oval 101"/>
          <p:cNvSpPr>
            <a:spLocks noChangeArrowheads="1"/>
          </p:cNvSpPr>
          <p:nvPr/>
        </p:nvSpPr>
        <p:spPr bwMode="auto">
          <a:xfrm>
            <a:off x="5486400" y="64770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" name="Oval 102"/>
          <p:cNvSpPr>
            <a:spLocks noChangeArrowheads="1"/>
          </p:cNvSpPr>
          <p:nvPr/>
        </p:nvSpPr>
        <p:spPr bwMode="auto">
          <a:xfrm>
            <a:off x="5791200" y="6477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Line 103"/>
          <p:cNvSpPr>
            <a:spLocks noChangeShapeType="1"/>
          </p:cNvSpPr>
          <p:nvPr/>
        </p:nvSpPr>
        <p:spPr bwMode="auto">
          <a:xfrm flipH="1" flipV="1">
            <a:off x="5867400" y="4876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Oval 104"/>
          <p:cNvSpPr>
            <a:spLocks noChangeArrowheads="1"/>
          </p:cNvSpPr>
          <p:nvPr/>
        </p:nvSpPr>
        <p:spPr bwMode="auto">
          <a:xfrm>
            <a:off x="65532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" name="Oval 105"/>
          <p:cNvSpPr>
            <a:spLocks noChangeArrowheads="1"/>
          </p:cNvSpPr>
          <p:nvPr/>
        </p:nvSpPr>
        <p:spPr bwMode="auto">
          <a:xfrm>
            <a:off x="5791200" y="48006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" name="Line 106"/>
          <p:cNvSpPr>
            <a:spLocks noChangeShapeType="1"/>
          </p:cNvSpPr>
          <p:nvPr/>
        </p:nvSpPr>
        <p:spPr bwMode="auto">
          <a:xfrm flipH="1" flipV="1">
            <a:off x="7924800" y="48768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107"/>
          <p:cNvSpPr>
            <a:spLocks noChangeShapeType="1"/>
          </p:cNvSpPr>
          <p:nvPr/>
        </p:nvSpPr>
        <p:spPr bwMode="auto">
          <a:xfrm flipV="1">
            <a:off x="7620000" y="4876800"/>
            <a:ext cx="304800" cy="5635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108"/>
          <p:cNvSpPr>
            <a:spLocks noChangeShapeType="1"/>
          </p:cNvSpPr>
          <p:nvPr/>
        </p:nvSpPr>
        <p:spPr bwMode="auto">
          <a:xfrm>
            <a:off x="7924800" y="4876800"/>
            <a:ext cx="304800" cy="5635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109"/>
          <p:cNvSpPr>
            <a:spLocks noChangeShapeType="1"/>
          </p:cNvSpPr>
          <p:nvPr/>
        </p:nvSpPr>
        <p:spPr bwMode="auto">
          <a:xfrm flipV="1">
            <a:off x="7391400" y="54403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110"/>
          <p:cNvSpPr>
            <a:spLocks noChangeShapeType="1"/>
          </p:cNvSpPr>
          <p:nvPr/>
        </p:nvSpPr>
        <p:spPr bwMode="auto">
          <a:xfrm flipH="1">
            <a:off x="7924800" y="4648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Oval 111"/>
          <p:cNvSpPr>
            <a:spLocks noChangeArrowheads="1"/>
          </p:cNvSpPr>
          <p:nvPr/>
        </p:nvSpPr>
        <p:spPr bwMode="auto">
          <a:xfrm>
            <a:off x="7543800" y="53641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" name="Line 112"/>
          <p:cNvSpPr>
            <a:spLocks noChangeShapeType="1"/>
          </p:cNvSpPr>
          <p:nvPr/>
        </p:nvSpPr>
        <p:spPr bwMode="auto">
          <a:xfrm flipH="1">
            <a:off x="8077200" y="54403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Oval 113"/>
          <p:cNvSpPr>
            <a:spLocks noChangeArrowheads="1"/>
          </p:cNvSpPr>
          <p:nvPr/>
        </p:nvSpPr>
        <p:spPr bwMode="auto">
          <a:xfrm>
            <a:off x="8153400" y="53641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" name="Line 114"/>
          <p:cNvSpPr>
            <a:spLocks noChangeShapeType="1"/>
          </p:cNvSpPr>
          <p:nvPr/>
        </p:nvSpPr>
        <p:spPr bwMode="auto">
          <a:xfrm flipV="1">
            <a:off x="7162800" y="5973763"/>
            <a:ext cx="228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115"/>
          <p:cNvSpPr>
            <a:spLocks noChangeShapeType="1"/>
          </p:cNvSpPr>
          <p:nvPr/>
        </p:nvSpPr>
        <p:spPr bwMode="auto">
          <a:xfrm flipH="1">
            <a:off x="7924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Oval 116"/>
          <p:cNvSpPr>
            <a:spLocks noChangeArrowheads="1"/>
          </p:cNvSpPr>
          <p:nvPr/>
        </p:nvSpPr>
        <p:spPr bwMode="auto">
          <a:xfrm>
            <a:off x="8610600" y="4572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" name="Oval 117"/>
          <p:cNvSpPr>
            <a:spLocks noChangeArrowheads="1"/>
          </p:cNvSpPr>
          <p:nvPr/>
        </p:nvSpPr>
        <p:spPr bwMode="auto">
          <a:xfrm>
            <a:off x="7086600" y="6477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" name="Oval 118"/>
          <p:cNvSpPr>
            <a:spLocks noChangeArrowheads="1"/>
          </p:cNvSpPr>
          <p:nvPr/>
        </p:nvSpPr>
        <p:spPr bwMode="auto">
          <a:xfrm>
            <a:off x="7315200" y="58975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" name="Line 119"/>
          <p:cNvSpPr>
            <a:spLocks noChangeShapeType="1"/>
          </p:cNvSpPr>
          <p:nvPr/>
        </p:nvSpPr>
        <p:spPr bwMode="auto">
          <a:xfrm flipH="1">
            <a:off x="7924800" y="5973763"/>
            <a:ext cx="152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Oval 120"/>
          <p:cNvSpPr>
            <a:spLocks noChangeArrowheads="1"/>
          </p:cNvSpPr>
          <p:nvPr/>
        </p:nvSpPr>
        <p:spPr bwMode="auto">
          <a:xfrm>
            <a:off x="8686800" y="4953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" name="Oval 121"/>
          <p:cNvSpPr>
            <a:spLocks noChangeArrowheads="1"/>
          </p:cNvSpPr>
          <p:nvPr/>
        </p:nvSpPr>
        <p:spPr bwMode="auto">
          <a:xfrm>
            <a:off x="8001000" y="5897563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" name="Oval 123"/>
          <p:cNvSpPr>
            <a:spLocks noChangeArrowheads="1"/>
          </p:cNvSpPr>
          <p:nvPr/>
        </p:nvSpPr>
        <p:spPr bwMode="auto">
          <a:xfrm>
            <a:off x="7848600" y="6477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" name="Line 124"/>
          <p:cNvSpPr>
            <a:spLocks noChangeShapeType="1"/>
          </p:cNvSpPr>
          <p:nvPr/>
        </p:nvSpPr>
        <p:spPr bwMode="auto">
          <a:xfrm flipH="1" flipV="1">
            <a:off x="7924800" y="4876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Oval 125"/>
          <p:cNvSpPr>
            <a:spLocks noChangeArrowheads="1"/>
          </p:cNvSpPr>
          <p:nvPr/>
        </p:nvSpPr>
        <p:spPr bwMode="auto">
          <a:xfrm>
            <a:off x="8610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" name="Oval 126"/>
          <p:cNvSpPr>
            <a:spLocks noChangeArrowheads="1"/>
          </p:cNvSpPr>
          <p:nvPr/>
        </p:nvSpPr>
        <p:spPr bwMode="auto">
          <a:xfrm>
            <a:off x="7848600" y="48006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0" name="Oval 127"/>
          <p:cNvSpPr>
            <a:spLocks noChangeArrowheads="1"/>
          </p:cNvSpPr>
          <p:nvPr/>
        </p:nvSpPr>
        <p:spPr bwMode="auto">
          <a:xfrm>
            <a:off x="8229600" y="4267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805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Family Tree of Trees of n Vertices</a:t>
            </a:r>
          </a:p>
        </p:txBody>
      </p:sp>
      <p:sp>
        <p:nvSpPr>
          <p:cNvPr id="6" name="Line 216"/>
          <p:cNvSpPr>
            <a:spLocks noChangeShapeType="1"/>
          </p:cNvSpPr>
          <p:nvPr/>
        </p:nvSpPr>
        <p:spPr bwMode="auto">
          <a:xfrm flipH="1">
            <a:off x="2514600" y="4572000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27"/>
          <p:cNvSpPr>
            <a:spLocks noChangeShapeType="1"/>
          </p:cNvSpPr>
          <p:nvPr/>
        </p:nvSpPr>
        <p:spPr bwMode="auto">
          <a:xfrm>
            <a:off x="3657600" y="4572000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31"/>
          <p:cNvSpPr>
            <a:spLocks noChangeShapeType="1"/>
          </p:cNvSpPr>
          <p:nvPr/>
        </p:nvSpPr>
        <p:spPr bwMode="auto">
          <a:xfrm flipV="1">
            <a:off x="4191000" y="1752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232"/>
          <p:cNvSpPr>
            <a:spLocks noChangeShapeType="1"/>
          </p:cNvSpPr>
          <p:nvPr/>
        </p:nvSpPr>
        <p:spPr bwMode="auto">
          <a:xfrm flipH="1">
            <a:off x="4495800" y="1752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233"/>
          <p:cNvSpPr>
            <a:spLocks noChangeShapeType="1"/>
          </p:cNvSpPr>
          <p:nvPr/>
        </p:nvSpPr>
        <p:spPr bwMode="auto">
          <a:xfrm flipV="1">
            <a:off x="4038600" y="2133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Oval 235"/>
          <p:cNvSpPr>
            <a:spLocks noChangeArrowheads="1"/>
          </p:cNvSpPr>
          <p:nvPr/>
        </p:nvSpPr>
        <p:spPr bwMode="auto">
          <a:xfrm>
            <a:off x="4114800" y="205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Line 236"/>
          <p:cNvSpPr>
            <a:spLocks noChangeShapeType="1"/>
          </p:cNvSpPr>
          <p:nvPr/>
        </p:nvSpPr>
        <p:spPr bwMode="auto">
          <a:xfrm flipH="1">
            <a:off x="4419600" y="2133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Oval 237"/>
          <p:cNvSpPr>
            <a:spLocks noChangeArrowheads="1"/>
          </p:cNvSpPr>
          <p:nvPr/>
        </p:nvSpPr>
        <p:spPr bwMode="auto">
          <a:xfrm>
            <a:off x="4343400" y="2438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Oval 238"/>
          <p:cNvSpPr>
            <a:spLocks noChangeArrowheads="1"/>
          </p:cNvSpPr>
          <p:nvPr/>
        </p:nvSpPr>
        <p:spPr bwMode="auto">
          <a:xfrm>
            <a:off x="4419600" y="205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Oval 239"/>
          <p:cNvSpPr>
            <a:spLocks noChangeArrowheads="1"/>
          </p:cNvSpPr>
          <p:nvPr/>
        </p:nvSpPr>
        <p:spPr bwMode="auto">
          <a:xfrm>
            <a:off x="3962400" y="2438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Line 240"/>
          <p:cNvSpPr>
            <a:spLocks noChangeShapeType="1"/>
          </p:cNvSpPr>
          <p:nvPr/>
        </p:nvSpPr>
        <p:spPr bwMode="auto">
          <a:xfrm flipH="1" flipV="1">
            <a:off x="4648200" y="1752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Line 241"/>
          <p:cNvSpPr>
            <a:spLocks noChangeShapeType="1"/>
          </p:cNvSpPr>
          <p:nvPr/>
        </p:nvSpPr>
        <p:spPr bwMode="auto">
          <a:xfrm>
            <a:off x="4648200" y="1752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Oval 242"/>
          <p:cNvSpPr>
            <a:spLocks noChangeArrowheads="1"/>
          </p:cNvSpPr>
          <p:nvPr/>
        </p:nvSpPr>
        <p:spPr bwMode="auto">
          <a:xfrm>
            <a:off x="4724400" y="205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243"/>
          <p:cNvSpPr>
            <a:spLocks noChangeArrowheads="1"/>
          </p:cNvSpPr>
          <p:nvPr/>
        </p:nvSpPr>
        <p:spPr bwMode="auto">
          <a:xfrm>
            <a:off x="5029200" y="205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234"/>
          <p:cNvSpPr>
            <a:spLocks noChangeArrowheads="1"/>
          </p:cNvSpPr>
          <p:nvPr/>
        </p:nvSpPr>
        <p:spPr bwMode="auto">
          <a:xfrm>
            <a:off x="4572000" y="16764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244"/>
          <p:cNvSpPr>
            <a:spLocks noChangeShapeType="1"/>
          </p:cNvSpPr>
          <p:nvPr/>
        </p:nvSpPr>
        <p:spPr bwMode="auto">
          <a:xfrm flipV="1">
            <a:off x="3048000" y="3505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245"/>
          <p:cNvSpPr>
            <a:spLocks noChangeShapeType="1"/>
          </p:cNvSpPr>
          <p:nvPr/>
        </p:nvSpPr>
        <p:spPr bwMode="auto">
          <a:xfrm>
            <a:off x="3048000" y="3886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Line 246"/>
          <p:cNvSpPr>
            <a:spLocks noChangeShapeType="1"/>
          </p:cNvSpPr>
          <p:nvPr/>
        </p:nvSpPr>
        <p:spPr bwMode="auto">
          <a:xfrm flipV="1">
            <a:off x="2895600" y="3886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" name="Oval 247"/>
          <p:cNvSpPr>
            <a:spLocks noChangeArrowheads="1"/>
          </p:cNvSpPr>
          <p:nvPr/>
        </p:nvSpPr>
        <p:spPr bwMode="auto">
          <a:xfrm>
            <a:off x="2971800" y="3810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Line 248"/>
          <p:cNvSpPr>
            <a:spLocks noChangeShapeType="1"/>
          </p:cNvSpPr>
          <p:nvPr/>
        </p:nvSpPr>
        <p:spPr bwMode="auto">
          <a:xfrm>
            <a:off x="3429000" y="3886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Oval 249"/>
          <p:cNvSpPr>
            <a:spLocks noChangeArrowheads="1"/>
          </p:cNvSpPr>
          <p:nvPr/>
        </p:nvSpPr>
        <p:spPr bwMode="auto">
          <a:xfrm>
            <a:off x="3429000" y="4191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Oval 250"/>
          <p:cNvSpPr>
            <a:spLocks noChangeArrowheads="1"/>
          </p:cNvSpPr>
          <p:nvPr/>
        </p:nvSpPr>
        <p:spPr bwMode="auto">
          <a:xfrm>
            <a:off x="3124200" y="41910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Oval 251"/>
          <p:cNvSpPr>
            <a:spLocks noChangeArrowheads="1"/>
          </p:cNvSpPr>
          <p:nvPr/>
        </p:nvSpPr>
        <p:spPr bwMode="auto">
          <a:xfrm>
            <a:off x="2819400" y="4191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Line 252"/>
          <p:cNvSpPr>
            <a:spLocks noChangeShapeType="1"/>
          </p:cNvSpPr>
          <p:nvPr/>
        </p:nvSpPr>
        <p:spPr bwMode="auto">
          <a:xfrm flipV="1">
            <a:off x="3429000" y="3505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Line 253"/>
          <p:cNvSpPr>
            <a:spLocks noChangeShapeType="1"/>
          </p:cNvSpPr>
          <p:nvPr/>
        </p:nvSpPr>
        <p:spPr bwMode="auto">
          <a:xfrm>
            <a:off x="3505200" y="3505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" name="Oval 254"/>
          <p:cNvSpPr>
            <a:spLocks noChangeArrowheads="1"/>
          </p:cNvSpPr>
          <p:nvPr/>
        </p:nvSpPr>
        <p:spPr bwMode="auto">
          <a:xfrm>
            <a:off x="3352800" y="3810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" name="Oval 255"/>
          <p:cNvSpPr>
            <a:spLocks noChangeArrowheads="1"/>
          </p:cNvSpPr>
          <p:nvPr/>
        </p:nvSpPr>
        <p:spPr bwMode="auto">
          <a:xfrm>
            <a:off x="3657600" y="3810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Oval 256"/>
          <p:cNvSpPr>
            <a:spLocks noChangeArrowheads="1"/>
          </p:cNvSpPr>
          <p:nvPr/>
        </p:nvSpPr>
        <p:spPr bwMode="auto">
          <a:xfrm>
            <a:off x="3429000" y="34290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Line 257"/>
          <p:cNvSpPr>
            <a:spLocks noChangeShapeType="1"/>
          </p:cNvSpPr>
          <p:nvPr/>
        </p:nvSpPr>
        <p:spPr bwMode="auto">
          <a:xfrm flipV="1">
            <a:off x="5105400" y="3505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" name="Line 258"/>
          <p:cNvSpPr>
            <a:spLocks noChangeShapeType="1"/>
          </p:cNvSpPr>
          <p:nvPr/>
        </p:nvSpPr>
        <p:spPr bwMode="auto">
          <a:xfrm flipH="1">
            <a:off x="54102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Line 259"/>
          <p:cNvSpPr>
            <a:spLocks noChangeShapeType="1"/>
          </p:cNvSpPr>
          <p:nvPr/>
        </p:nvSpPr>
        <p:spPr bwMode="auto">
          <a:xfrm flipV="1">
            <a:off x="4953000" y="3886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Oval 260"/>
          <p:cNvSpPr>
            <a:spLocks noChangeArrowheads="1"/>
          </p:cNvSpPr>
          <p:nvPr/>
        </p:nvSpPr>
        <p:spPr bwMode="auto">
          <a:xfrm>
            <a:off x="5029200" y="3810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261"/>
          <p:cNvSpPr>
            <a:spLocks noChangeShapeType="1"/>
          </p:cNvSpPr>
          <p:nvPr/>
        </p:nvSpPr>
        <p:spPr bwMode="auto">
          <a:xfrm flipH="1">
            <a:off x="5334000" y="3886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" name="Oval 262"/>
          <p:cNvSpPr>
            <a:spLocks noChangeArrowheads="1"/>
          </p:cNvSpPr>
          <p:nvPr/>
        </p:nvSpPr>
        <p:spPr bwMode="auto">
          <a:xfrm>
            <a:off x="5257800" y="4191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Oval 263"/>
          <p:cNvSpPr>
            <a:spLocks noChangeArrowheads="1"/>
          </p:cNvSpPr>
          <p:nvPr/>
        </p:nvSpPr>
        <p:spPr bwMode="auto">
          <a:xfrm>
            <a:off x="5334000" y="3810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Oval 264"/>
          <p:cNvSpPr>
            <a:spLocks noChangeArrowheads="1"/>
          </p:cNvSpPr>
          <p:nvPr/>
        </p:nvSpPr>
        <p:spPr bwMode="auto">
          <a:xfrm>
            <a:off x="4876800" y="4191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" name="Line 265"/>
          <p:cNvSpPr>
            <a:spLocks noChangeShapeType="1"/>
          </p:cNvSpPr>
          <p:nvPr/>
        </p:nvSpPr>
        <p:spPr bwMode="auto">
          <a:xfrm flipH="1" flipV="1">
            <a:off x="55626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" name="Line 266"/>
          <p:cNvSpPr>
            <a:spLocks noChangeShapeType="1"/>
          </p:cNvSpPr>
          <p:nvPr/>
        </p:nvSpPr>
        <p:spPr bwMode="auto">
          <a:xfrm>
            <a:off x="57150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" name="Oval 267"/>
          <p:cNvSpPr>
            <a:spLocks noChangeArrowheads="1"/>
          </p:cNvSpPr>
          <p:nvPr/>
        </p:nvSpPr>
        <p:spPr bwMode="auto">
          <a:xfrm>
            <a:off x="5638800" y="3810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268"/>
          <p:cNvSpPr>
            <a:spLocks noChangeArrowheads="1"/>
          </p:cNvSpPr>
          <p:nvPr/>
        </p:nvSpPr>
        <p:spPr bwMode="auto">
          <a:xfrm>
            <a:off x="5638800" y="41910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269"/>
          <p:cNvSpPr>
            <a:spLocks noChangeArrowheads="1"/>
          </p:cNvSpPr>
          <p:nvPr/>
        </p:nvSpPr>
        <p:spPr bwMode="auto">
          <a:xfrm>
            <a:off x="5486400" y="34290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Line 270"/>
          <p:cNvSpPr>
            <a:spLocks noChangeShapeType="1"/>
          </p:cNvSpPr>
          <p:nvPr/>
        </p:nvSpPr>
        <p:spPr bwMode="auto">
          <a:xfrm flipV="1">
            <a:off x="16764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" name="Line 271"/>
          <p:cNvSpPr>
            <a:spLocks noChangeShapeType="1"/>
          </p:cNvSpPr>
          <p:nvPr/>
        </p:nvSpPr>
        <p:spPr bwMode="auto">
          <a:xfrm>
            <a:off x="1676400" y="5486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Line 272"/>
          <p:cNvSpPr>
            <a:spLocks noChangeShapeType="1"/>
          </p:cNvSpPr>
          <p:nvPr/>
        </p:nvSpPr>
        <p:spPr bwMode="auto">
          <a:xfrm flipV="1">
            <a:off x="1524000" y="5486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" name="Line 274"/>
          <p:cNvSpPr>
            <a:spLocks noChangeShapeType="1"/>
          </p:cNvSpPr>
          <p:nvPr/>
        </p:nvSpPr>
        <p:spPr bwMode="auto">
          <a:xfrm>
            <a:off x="1676400" y="5486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" name="Oval 275"/>
          <p:cNvSpPr>
            <a:spLocks noChangeArrowheads="1"/>
          </p:cNvSpPr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276"/>
          <p:cNvSpPr>
            <a:spLocks noChangeArrowheads="1"/>
          </p:cNvSpPr>
          <p:nvPr/>
        </p:nvSpPr>
        <p:spPr bwMode="auto">
          <a:xfrm>
            <a:off x="1752600" y="5791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Oval 277"/>
          <p:cNvSpPr>
            <a:spLocks noChangeArrowheads="1"/>
          </p:cNvSpPr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Line 278"/>
          <p:cNvSpPr>
            <a:spLocks noChangeShapeType="1"/>
          </p:cNvSpPr>
          <p:nvPr/>
        </p:nvSpPr>
        <p:spPr bwMode="auto">
          <a:xfrm flipH="1" flipV="1">
            <a:off x="2133600" y="51054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" name="Line 279"/>
          <p:cNvSpPr>
            <a:spLocks noChangeShapeType="1"/>
          </p:cNvSpPr>
          <p:nvPr/>
        </p:nvSpPr>
        <p:spPr bwMode="auto">
          <a:xfrm>
            <a:off x="2209800" y="5486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" name="Oval 280"/>
          <p:cNvSpPr>
            <a:spLocks noChangeArrowheads="1"/>
          </p:cNvSpPr>
          <p:nvPr/>
        </p:nvSpPr>
        <p:spPr bwMode="auto">
          <a:xfrm>
            <a:off x="2133600" y="5410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Oval 281"/>
          <p:cNvSpPr>
            <a:spLocks noChangeArrowheads="1"/>
          </p:cNvSpPr>
          <p:nvPr/>
        </p:nvSpPr>
        <p:spPr bwMode="auto">
          <a:xfrm>
            <a:off x="2362200" y="5791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Oval 282"/>
          <p:cNvSpPr>
            <a:spLocks noChangeArrowheads="1"/>
          </p:cNvSpPr>
          <p:nvPr/>
        </p:nvSpPr>
        <p:spPr bwMode="auto">
          <a:xfrm>
            <a:off x="2057400" y="5029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" name="Oval 273"/>
          <p:cNvSpPr>
            <a:spLocks noChangeArrowheads="1"/>
          </p:cNvSpPr>
          <p:nvPr/>
        </p:nvSpPr>
        <p:spPr bwMode="auto">
          <a:xfrm>
            <a:off x="1600200" y="5410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" name="Line 283"/>
          <p:cNvSpPr>
            <a:spLocks noChangeShapeType="1"/>
          </p:cNvSpPr>
          <p:nvPr/>
        </p:nvSpPr>
        <p:spPr bwMode="auto">
          <a:xfrm flipV="1">
            <a:off x="3962400" y="5105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" name="Line 284"/>
          <p:cNvSpPr>
            <a:spLocks noChangeShapeType="1"/>
          </p:cNvSpPr>
          <p:nvPr/>
        </p:nvSpPr>
        <p:spPr bwMode="auto">
          <a:xfrm>
            <a:off x="3962400" y="5486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" name="Line 285"/>
          <p:cNvSpPr>
            <a:spLocks noChangeShapeType="1"/>
          </p:cNvSpPr>
          <p:nvPr/>
        </p:nvSpPr>
        <p:spPr bwMode="auto">
          <a:xfrm flipV="1">
            <a:off x="3810000" y="5486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Oval 286"/>
          <p:cNvSpPr>
            <a:spLocks noChangeArrowheads="1"/>
          </p:cNvSpPr>
          <p:nvPr/>
        </p:nvSpPr>
        <p:spPr bwMode="auto">
          <a:xfrm>
            <a:off x="3886200" y="5410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" name="Line 287"/>
          <p:cNvSpPr>
            <a:spLocks noChangeShapeType="1"/>
          </p:cNvSpPr>
          <p:nvPr/>
        </p:nvSpPr>
        <p:spPr bwMode="auto">
          <a:xfrm flipH="1">
            <a:off x="4419600" y="5486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Oval 288"/>
          <p:cNvSpPr>
            <a:spLocks noChangeArrowheads="1"/>
          </p:cNvSpPr>
          <p:nvPr/>
        </p:nvSpPr>
        <p:spPr bwMode="auto">
          <a:xfrm>
            <a:off x="4343400" y="5791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" name="Oval 289"/>
          <p:cNvSpPr>
            <a:spLocks noChangeArrowheads="1"/>
          </p:cNvSpPr>
          <p:nvPr/>
        </p:nvSpPr>
        <p:spPr bwMode="auto">
          <a:xfrm>
            <a:off x="4038600" y="5791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Oval 290"/>
          <p:cNvSpPr>
            <a:spLocks noChangeArrowheads="1"/>
          </p:cNvSpPr>
          <p:nvPr/>
        </p:nvSpPr>
        <p:spPr bwMode="auto">
          <a:xfrm>
            <a:off x="3733800" y="5791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" name="Line 291"/>
          <p:cNvSpPr>
            <a:spLocks noChangeShapeType="1"/>
          </p:cNvSpPr>
          <p:nvPr/>
        </p:nvSpPr>
        <p:spPr bwMode="auto">
          <a:xfrm flipH="1" flipV="1">
            <a:off x="4419600" y="5105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292"/>
          <p:cNvSpPr>
            <a:spLocks noChangeShapeType="1"/>
          </p:cNvSpPr>
          <p:nvPr/>
        </p:nvSpPr>
        <p:spPr bwMode="auto">
          <a:xfrm>
            <a:off x="4572000" y="5486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Oval 293"/>
          <p:cNvSpPr>
            <a:spLocks noChangeArrowheads="1"/>
          </p:cNvSpPr>
          <p:nvPr/>
        </p:nvSpPr>
        <p:spPr bwMode="auto">
          <a:xfrm>
            <a:off x="4495800" y="54102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" name="Oval 294"/>
          <p:cNvSpPr>
            <a:spLocks noChangeArrowheads="1"/>
          </p:cNvSpPr>
          <p:nvPr/>
        </p:nvSpPr>
        <p:spPr bwMode="auto">
          <a:xfrm>
            <a:off x="4724400" y="579120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" name="Oval 295"/>
          <p:cNvSpPr>
            <a:spLocks noChangeArrowheads="1"/>
          </p:cNvSpPr>
          <p:nvPr/>
        </p:nvSpPr>
        <p:spPr bwMode="auto">
          <a:xfrm>
            <a:off x="4343400" y="5029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" name="Line 296"/>
          <p:cNvSpPr>
            <a:spLocks noChangeShapeType="1"/>
          </p:cNvSpPr>
          <p:nvPr/>
        </p:nvSpPr>
        <p:spPr bwMode="auto">
          <a:xfrm>
            <a:off x="4800600" y="2819400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297"/>
          <p:cNvSpPr>
            <a:spLocks noChangeShapeType="1"/>
          </p:cNvSpPr>
          <p:nvPr/>
        </p:nvSpPr>
        <p:spPr bwMode="auto">
          <a:xfrm flipH="1">
            <a:off x="3733800" y="2819400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Text Box 298"/>
          <p:cNvSpPr txBox="1">
            <a:spLocks noChangeArrowheads="1"/>
          </p:cNvSpPr>
          <p:nvPr/>
        </p:nvSpPr>
        <p:spPr bwMode="auto">
          <a:xfrm>
            <a:off x="5867400" y="1600200"/>
            <a:ext cx="14859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7</a:t>
            </a:r>
            <a:r>
              <a:rPr lang="ja-JP" altLang="en-US"/>
              <a:t> </a:t>
            </a:r>
            <a:r>
              <a:rPr lang="en-US" altLang="ja-JP"/>
              <a:t>vertices</a:t>
            </a:r>
          </a:p>
          <a:p>
            <a:r>
              <a:rPr lang="en-US" altLang="ja-JP"/>
              <a:t>diameter</a:t>
            </a:r>
            <a:r>
              <a:rPr lang="ja-JP" altLang="en-US"/>
              <a:t> </a:t>
            </a:r>
            <a:r>
              <a:rPr lang="ja-JP" altLang="en-US" b="1">
                <a:solidFill>
                  <a:schemeClr val="accent2"/>
                </a:solidFill>
              </a:rPr>
              <a:t>4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1169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268760"/>
            <a:ext cx="7776864" cy="108012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There are always </a:t>
            </a:r>
            <a:r>
              <a:rPr lang="en-US" altLang="ja-JP" sz="2400" dirty="0">
                <a:solidFill>
                  <a:srgbClr val="FF0000"/>
                </a:solidFill>
              </a:rPr>
              <a:t>two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centers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/>
              <a:t>Similar algorithm by considering two centers as </a:t>
            </a:r>
            <a:r>
              <a:rPr lang="en-US" altLang="ja-JP" sz="2400" dirty="0" smtClean="0"/>
              <a:t>the single </a:t>
            </a:r>
            <a:r>
              <a:rPr lang="en-US" altLang="ja-JP" sz="2400" dirty="0"/>
              <a:t>root vertex</a:t>
            </a:r>
            <a:endParaRPr lang="ja-JP" altLang="en-US" sz="2400" dirty="0"/>
          </a:p>
          <a:p>
            <a:pPr algn="l"/>
            <a:r>
              <a:rPr lang="ja-JP" altLang="en-US" sz="2400" dirty="0"/>
              <a:t>(</a:t>
            </a:r>
            <a:r>
              <a:rPr lang="en-US" altLang="ja-JP" sz="2400" dirty="0"/>
              <a:t>the order of children of the root has to be an exception)</a:t>
            </a:r>
            <a:endParaRPr lang="ja-JP" altLang="en-US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Odd Diameter</a:t>
            </a: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2771800" y="2060848"/>
            <a:ext cx="2895600" cy="1219200"/>
            <a:chOff x="1152" y="1296"/>
            <a:chExt cx="1824" cy="768"/>
          </a:xfrm>
        </p:grpSpPr>
        <p:sp>
          <p:nvSpPr>
            <p:cNvPr id="5" name="Oval 43"/>
            <p:cNvSpPr>
              <a:spLocks noChangeArrowheads="1"/>
            </p:cNvSpPr>
            <p:nvPr/>
          </p:nvSpPr>
          <p:spPr bwMode="auto">
            <a:xfrm>
              <a:off x="2688" y="1296"/>
              <a:ext cx="288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Oval 42"/>
            <p:cNvSpPr>
              <a:spLocks noChangeArrowheads="1"/>
            </p:cNvSpPr>
            <p:nvPr/>
          </p:nvSpPr>
          <p:spPr bwMode="auto">
            <a:xfrm>
              <a:off x="1152" y="1776"/>
              <a:ext cx="86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" name="Line 37"/>
          <p:cNvSpPr>
            <a:spLocks noChangeShapeType="1"/>
          </p:cNvSpPr>
          <p:nvPr/>
        </p:nvSpPr>
        <p:spPr bwMode="auto">
          <a:xfrm>
            <a:off x="3152800" y="305144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 flipH="1" flipV="1">
            <a:off x="5667400" y="388964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5210200" y="335624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 flipV="1">
            <a:off x="5438800" y="3356248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3152800" y="358484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3152800" y="30514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838600" y="30514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2771800" y="358484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 flipV="1">
            <a:off x="3152800" y="35848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076600" y="4042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3076600" y="297524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3076600" y="35086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3838600" y="35848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6"/>
          <p:cNvSpPr>
            <a:spLocks noChangeArrowheads="1"/>
          </p:cNvSpPr>
          <p:nvPr/>
        </p:nvSpPr>
        <p:spPr bwMode="auto">
          <a:xfrm>
            <a:off x="3457600" y="4042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3762400" y="35086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2695600" y="4042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9"/>
          <p:cNvSpPr>
            <a:spLocks noChangeArrowheads="1"/>
          </p:cNvSpPr>
          <p:nvPr/>
        </p:nvSpPr>
        <p:spPr bwMode="auto">
          <a:xfrm>
            <a:off x="3762400" y="4042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H="1" flipV="1">
            <a:off x="5438800" y="282284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 flipV="1">
            <a:off x="5438800" y="228944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6124600" y="22894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5057800" y="282284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 flipH="1" flipV="1">
            <a:off x="5438800" y="28228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Oval 25"/>
          <p:cNvSpPr>
            <a:spLocks noChangeArrowheads="1"/>
          </p:cNvSpPr>
          <p:nvPr/>
        </p:nvSpPr>
        <p:spPr bwMode="auto">
          <a:xfrm>
            <a:off x="5362600" y="3280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auto">
          <a:xfrm>
            <a:off x="6048400" y="22132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6124600" y="28228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5743600" y="3280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5591200" y="38134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5134000" y="38134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Oval 33"/>
          <p:cNvSpPr>
            <a:spLocks noChangeArrowheads="1"/>
          </p:cNvSpPr>
          <p:nvPr/>
        </p:nvSpPr>
        <p:spPr bwMode="auto">
          <a:xfrm>
            <a:off x="4981600" y="3280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6048400" y="3280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Oval 35"/>
          <p:cNvSpPr>
            <a:spLocks noChangeArrowheads="1"/>
          </p:cNvSpPr>
          <p:nvPr/>
        </p:nvSpPr>
        <p:spPr bwMode="auto">
          <a:xfrm>
            <a:off x="5819800" y="43468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3762400" y="297524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 flipV="1">
            <a:off x="5438800" y="22894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6124600" y="2822848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6505600" y="32800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" name="Oval 30"/>
          <p:cNvSpPr>
            <a:spLocks noChangeArrowheads="1"/>
          </p:cNvSpPr>
          <p:nvPr/>
        </p:nvSpPr>
        <p:spPr bwMode="auto">
          <a:xfrm>
            <a:off x="6048400" y="27466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Oval 38"/>
          <p:cNvSpPr>
            <a:spLocks noChangeArrowheads="1"/>
          </p:cNvSpPr>
          <p:nvPr/>
        </p:nvSpPr>
        <p:spPr bwMode="auto">
          <a:xfrm>
            <a:off x="5362600" y="221324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26"/>
          <p:cNvSpPr>
            <a:spLocks noChangeArrowheads="1"/>
          </p:cNvSpPr>
          <p:nvPr/>
        </p:nvSpPr>
        <p:spPr bwMode="auto">
          <a:xfrm>
            <a:off x="5362600" y="274664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9943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6-5 Free Trees and Colored Version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6239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Colored Tree (c-tree)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219200"/>
            <a:ext cx="8569325" cy="820738"/>
          </a:xfrm>
        </p:spPr>
        <p:txBody>
          <a:bodyPr/>
          <a:lstStyle/>
          <a:p>
            <a:pPr algn="l"/>
            <a:r>
              <a:rPr lang="en-US" altLang="ja-JP" sz="2200"/>
              <a:t>Colored tree is a tree s.t. each vertex has a color taken from a color set</a:t>
            </a:r>
            <a:endParaRPr lang="ja-JP" altLang="en-US" sz="2200">
              <a:solidFill>
                <a:srgbClr val="FF0000"/>
              </a:solidFill>
            </a:endParaRP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flipV="1">
            <a:off x="2606675" y="2154238"/>
            <a:ext cx="454025" cy="576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3060700" y="2154238"/>
            <a:ext cx="71438" cy="576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91" name="Oval 23"/>
          <p:cNvSpPr>
            <a:spLocks noChangeArrowheads="1"/>
          </p:cNvSpPr>
          <p:nvPr/>
        </p:nvSpPr>
        <p:spPr bwMode="auto">
          <a:xfrm>
            <a:off x="2987675" y="2586038"/>
            <a:ext cx="287338" cy="287337"/>
          </a:xfrm>
          <a:prstGeom prst="ellipse">
            <a:avLst/>
          </a:prstGeom>
          <a:solidFill>
            <a:srgbClr val="0505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2195513" y="2701925"/>
            <a:ext cx="433387" cy="604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 flipH="1" flipV="1">
            <a:off x="2628900" y="2701925"/>
            <a:ext cx="215900" cy="604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94" name="Oval 26"/>
          <p:cNvSpPr>
            <a:spLocks noChangeArrowheads="1"/>
          </p:cNvSpPr>
          <p:nvPr/>
        </p:nvSpPr>
        <p:spPr bwMode="auto">
          <a:xfrm>
            <a:off x="2700338" y="3163888"/>
            <a:ext cx="287337" cy="287337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5" name="Oval 27"/>
          <p:cNvSpPr>
            <a:spLocks noChangeArrowheads="1"/>
          </p:cNvSpPr>
          <p:nvPr/>
        </p:nvSpPr>
        <p:spPr bwMode="auto">
          <a:xfrm>
            <a:off x="2052638" y="3163888"/>
            <a:ext cx="287337" cy="287337"/>
          </a:xfrm>
          <a:prstGeom prst="ellipse">
            <a:avLst/>
          </a:prstGeom>
          <a:solidFill>
            <a:srgbClr val="00CC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6" name="Line 28"/>
          <p:cNvSpPr>
            <a:spLocks noChangeShapeType="1"/>
          </p:cNvSpPr>
          <p:nvPr/>
        </p:nvSpPr>
        <p:spPr bwMode="auto">
          <a:xfrm>
            <a:off x="3060700" y="2154238"/>
            <a:ext cx="576263" cy="576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98" name="Line 30"/>
          <p:cNvSpPr>
            <a:spLocks noChangeShapeType="1"/>
          </p:cNvSpPr>
          <p:nvPr/>
        </p:nvSpPr>
        <p:spPr bwMode="auto">
          <a:xfrm flipH="1">
            <a:off x="3492500" y="2732088"/>
            <a:ext cx="142875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99" name="Oval 31"/>
          <p:cNvSpPr>
            <a:spLocks noChangeArrowheads="1"/>
          </p:cNvSpPr>
          <p:nvPr/>
        </p:nvSpPr>
        <p:spPr bwMode="auto">
          <a:xfrm>
            <a:off x="3348038" y="3163888"/>
            <a:ext cx="287337" cy="287337"/>
          </a:xfrm>
          <a:prstGeom prst="ellipse">
            <a:avLst/>
          </a:prstGeom>
          <a:solidFill>
            <a:srgbClr val="00CC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9" name="Oval 21"/>
          <p:cNvSpPr>
            <a:spLocks noChangeArrowheads="1"/>
          </p:cNvSpPr>
          <p:nvPr/>
        </p:nvSpPr>
        <p:spPr bwMode="auto">
          <a:xfrm>
            <a:off x="2916238" y="2011363"/>
            <a:ext cx="287337" cy="287337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0" name="Oval 22"/>
          <p:cNvSpPr>
            <a:spLocks noChangeArrowheads="1"/>
          </p:cNvSpPr>
          <p:nvPr/>
        </p:nvSpPr>
        <p:spPr bwMode="auto">
          <a:xfrm>
            <a:off x="2484438" y="2586038"/>
            <a:ext cx="287337" cy="287337"/>
          </a:xfrm>
          <a:prstGeom prst="ellipse">
            <a:avLst/>
          </a:prstGeom>
          <a:solidFill>
            <a:srgbClr val="0505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7" name="Oval 29"/>
          <p:cNvSpPr>
            <a:spLocks noChangeArrowheads="1"/>
          </p:cNvSpPr>
          <p:nvPr/>
        </p:nvSpPr>
        <p:spPr bwMode="auto">
          <a:xfrm>
            <a:off x="3492500" y="2587625"/>
            <a:ext cx="287338" cy="287338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755650" y="1795463"/>
            <a:ext cx="157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color =</a:t>
            </a:r>
          </a:p>
          <a:p>
            <a:r>
              <a:rPr lang="en-US" altLang="ja-JP"/>
              <a:t>{</a:t>
            </a:r>
            <a:r>
              <a:rPr lang="en-US" altLang="ja-JP">
                <a:solidFill>
                  <a:srgbClr val="FF0000"/>
                </a:solidFill>
                <a:cs typeface="Times New Roman" panose="02020603050405020304" pitchFamily="18" charset="0"/>
              </a:rPr>
              <a:t>●</a:t>
            </a:r>
            <a:r>
              <a:rPr lang="en-US" altLang="ja-JP">
                <a:solidFill>
                  <a:srgbClr val="000099"/>
                </a:solidFill>
              </a:rPr>
              <a:t>●</a:t>
            </a:r>
            <a:r>
              <a:rPr lang="en-US" altLang="ja-JP">
                <a:solidFill>
                  <a:srgbClr val="FF3399"/>
                </a:solidFill>
              </a:rPr>
              <a:t>●</a:t>
            </a:r>
            <a:r>
              <a:rPr lang="en-US" altLang="ja-JP">
                <a:solidFill>
                  <a:srgbClr val="00CC00"/>
                </a:solidFill>
              </a:rPr>
              <a:t>●</a:t>
            </a:r>
            <a:r>
              <a:rPr lang="en-US" altLang="ja-JP"/>
              <a:t>}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264025" y="231933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or</a:t>
            </a:r>
          </a:p>
        </p:txBody>
      </p:sp>
      <p:grpSp>
        <p:nvGrpSpPr>
          <p:cNvPr id="58543" name="Group 175"/>
          <p:cNvGrpSpPr>
            <a:grpSpLocks/>
          </p:cNvGrpSpPr>
          <p:nvPr/>
        </p:nvGrpSpPr>
        <p:grpSpPr bwMode="auto">
          <a:xfrm>
            <a:off x="6445250" y="2011363"/>
            <a:ext cx="1727200" cy="1439862"/>
            <a:chOff x="4060" y="1389"/>
            <a:chExt cx="1088" cy="907"/>
          </a:xfrm>
        </p:grpSpPr>
        <p:sp>
          <p:nvSpPr>
            <p:cNvPr id="58405" name="Line 37"/>
            <p:cNvSpPr>
              <a:spLocks noChangeShapeType="1"/>
            </p:cNvSpPr>
            <p:nvPr/>
          </p:nvSpPr>
          <p:spPr bwMode="auto">
            <a:xfrm flipV="1">
              <a:off x="4409" y="1479"/>
              <a:ext cx="286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06" name="Line 38"/>
            <p:cNvSpPr>
              <a:spLocks noChangeShapeType="1"/>
            </p:cNvSpPr>
            <p:nvPr/>
          </p:nvSpPr>
          <p:spPr bwMode="auto">
            <a:xfrm>
              <a:off x="4695" y="1479"/>
              <a:ext cx="45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07" name="Oval 39"/>
            <p:cNvSpPr>
              <a:spLocks noChangeArrowheads="1"/>
            </p:cNvSpPr>
            <p:nvPr/>
          </p:nvSpPr>
          <p:spPr bwMode="auto">
            <a:xfrm>
              <a:off x="4649" y="175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58408" name="Line 40"/>
            <p:cNvSpPr>
              <a:spLocks noChangeShapeType="1"/>
            </p:cNvSpPr>
            <p:nvPr/>
          </p:nvSpPr>
          <p:spPr bwMode="auto">
            <a:xfrm flipV="1">
              <a:off x="4150" y="1824"/>
              <a:ext cx="273" cy="3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09" name="Line 41"/>
            <p:cNvSpPr>
              <a:spLocks noChangeShapeType="1"/>
            </p:cNvSpPr>
            <p:nvPr/>
          </p:nvSpPr>
          <p:spPr bwMode="auto">
            <a:xfrm flipH="1" flipV="1">
              <a:off x="4423" y="1824"/>
              <a:ext cx="136" cy="3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10" name="Oval 42"/>
            <p:cNvSpPr>
              <a:spLocks noChangeArrowheads="1"/>
            </p:cNvSpPr>
            <p:nvPr/>
          </p:nvSpPr>
          <p:spPr bwMode="auto">
            <a:xfrm>
              <a:off x="4468" y="211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58411" name="Oval 43"/>
            <p:cNvSpPr>
              <a:spLocks noChangeArrowheads="1"/>
            </p:cNvSpPr>
            <p:nvPr/>
          </p:nvSpPr>
          <p:spPr bwMode="auto">
            <a:xfrm>
              <a:off x="4060" y="211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d</a:t>
              </a:r>
            </a:p>
          </p:txBody>
        </p:sp>
        <p:sp>
          <p:nvSpPr>
            <p:cNvPr id="58412" name="Line 44"/>
            <p:cNvSpPr>
              <a:spLocks noChangeShapeType="1"/>
            </p:cNvSpPr>
            <p:nvPr/>
          </p:nvSpPr>
          <p:spPr bwMode="auto">
            <a:xfrm>
              <a:off x="4695" y="1479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13" name="Line 45"/>
            <p:cNvSpPr>
              <a:spLocks noChangeShapeType="1"/>
            </p:cNvSpPr>
            <p:nvPr/>
          </p:nvSpPr>
          <p:spPr bwMode="auto">
            <a:xfrm flipH="1">
              <a:off x="4967" y="1843"/>
              <a:ext cx="90" cy="3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14" name="Oval 46"/>
            <p:cNvSpPr>
              <a:spLocks noChangeArrowheads="1"/>
            </p:cNvSpPr>
            <p:nvPr/>
          </p:nvSpPr>
          <p:spPr bwMode="auto">
            <a:xfrm>
              <a:off x="4876" y="211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d</a:t>
              </a:r>
            </a:p>
          </p:txBody>
        </p:sp>
        <p:sp>
          <p:nvSpPr>
            <p:cNvPr id="58415" name="Oval 47"/>
            <p:cNvSpPr>
              <a:spLocks noChangeArrowheads="1"/>
            </p:cNvSpPr>
            <p:nvPr/>
          </p:nvSpPr>
          <p:spPr bwMode="auto">
            <a:xfrm>
              <a:off x="4604" y="1389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58416" name="Oval 48"/>
            <p:cNvSpPr>
              <a:spLocks noChangeArrowheads="1"/>
            </p:cNvSpPr>
            <p:nvPr/>
          </p:nvSpPr>
          <p:spPr bwMode="auto">
            <a:xfrm>
              <a:off x="4332" y="175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58417" name="Oval 49"/>
            <p:cNvSpPr>
              <a:spLocks noChangeArrowheads="1"/>
            </p:cNvSpPr>
            <p:nvPr/>
          </p:nvSpPr>
          <p:spPr bwMode="auto">
            <a:xfrm>
              <a:off x="4967" y="1752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</p:grp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5364163" y="1795463"/>
            <a:ext cx="13319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color =</a:t>
            </a:r>
          </a:p>
          <a:p>
            <a:r>
              <a:rPr lang="en-US" altLang="ja-JP"/>
              <a:t>{</a:t>
            </a:r>
            <a:r>
              <a:rPr lang="en-US" altLang="ja-JP" b="1">
                <a:solidFill>
                  <a:srgbClr val="CC3300"/>
                </a:solidFill>
                <a:cs typeface="Times New Roman" panose="02020603050405020304" pitchFamily="18" charset="0"/>
              </a:rPr>
              <a:t>a,b,c,d</a:t>
            </a:r>
            <a:r>
              <a:rPr lang="en-US" altLang="ja-JP"/>
              <a:t>}</a:t>
            </a:r>
          </a:p>
        </p:txBody>
      </p:sp>
      <p:sp>
        <p:nvSpPr>
          <p:cNvPr id="58419" name="Rectangle 51"/>
          <p:cNvSpPr>
            <a:spLocks noChangeArrowheads="1"/>
          </p:cNvSpPr>
          <p:nvPr/>
        </p:nvSpPr>
        <p:spPr bwMode="auto">
          <a:xfrm>
            <a:off x="539750" y="4170363"/>
            <a:ext cx="8064500" cy="11525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ja-JP" sz="2400"/>
              <a:t>For given </a:t>
            </a:r>
            <a:r>
              <a:rPr lang="en-US" altLang="ja-JP" sz="2400" b="1">
                <a:solidFill>
                  <a:schemeClr val="accent2"/>
                </a:solidFill>
              </a:rPr>
              <a:t>n</a:t>
            </a:r>
            <a:r>
              <a:rPr lang="en-US" altLang="ja-JP" sz="2400"/>
              <a:t>, </a:t>
            </a:r>
            <a:r>
              <a:rPr lang="en-US" altLang="ja-JP" sz="2400" b="1">
                <a:solidFill>
                  <a:schemeClr val="accent2"/>
                </a:solidFill>
              </a:rPr>
              <a:t>m </a:t>
            </a:r>
            <a:r>
              <a:rPr lang="en-US" altLang="ja-JP" sz="2400"/>
              <a:t>and </a:t>
            </a:r>
            <a:r>
              <a:rPr lang="en-US" altLang="ja-JP" sz="2400" b="1">
                <a:solidFill>
                  <a:schemeClr val="accent2"/>
                </a:solidFill>
              </a:rPr>
              <a:t>d</a:t>
            </a:r>
            <a:r>
              <a:rPr lang="en-US" altLang="ja-JP" sz="2400"/>
              <a:t>, enumerate all “</a:t>
            </a:r>
            <a:r>
              <a:rPr lang="en-US" altLang="ja-JP" sz="2400" b="1">
                <a:solidFill>
                  <a:srgbClr val="FF0000"/>
                </a:solidFill>
              </a:rPr>
              <a:t>non-isomorphic</a:t>
            </a:r>
            <a:r>
              <a:rPr lang="en-US" altLang="ja-JP" sz="2400"/>
              <a:t>” colored trees of</a:t>
            </a:r>
            <a:r>
              <a:rPr lang="en-US" altLang="ja-JP" sz="2400" b="1">
                <a:solidFill>
                  <a:schemeClr val="accent2"/>
                </a:solidFill>
              </a:rPr>
              <a:t> n</a:t>
            </a:r>
            <a:r>
              <a:rPr lang="en-US" altLang="ja-JP" sz="2400"/>
              <a:t> vertices of diameter </a:t>
            </a:r>
            <a:r>
              <a:rPr lang="en-US" altLang="ja-JP" sz="2400" b="1">
                <a:solidFill>
                  <a:schemeClr val="accent2"/>
                </a:solidFill>
              </a:rPr>
              <a:t>d</a:t>
            </a:r>
            <a:r>
              <a:rPr lang="en-US" altLang="ja-JP" sz="2400"/>
              <a:t> with at most </a:t>
            </a:r>
            <a:r>
              <a:rPr lang="en-US" altLang="ja-JP" sz="2400" b="1">
                <a:solidFill>
                  <a:schemeClr val="accent2"/>
                </a:solidFill>
              </a:rPr>
              <a:t>m</a:t>
            </a:r>
            <a:r>
              <a:rPr lang="en-US" altLang="ja-JP" sz="2400"/>
              <a:t> colors,     without duplications</a:t>
            </a:r>
            <a:endParaRPr lang="ja-JP" altLang="en-US" sz="2400"/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395288" y="3811588"/>
            <a:ext cx="1816100" cy="3937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18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b="1"/>
              <a:t>PROBLEM</a:t>
            </a:r>
          </a:p>
        </p:txBody>
      </p:sp>
      <p:grpSp>
        <p:nvGrpSpPr>
          <p:cNvPr id="58534" name="Group 166"/>
          <p:cNvGrpSpPr>
            <a:grpSpLocks/>
          </p:cNvGrpSpPr>
          <p:nvPr/>
        </p:nvGrpSpPr>
        <p:grpSpPr bwMode="auto">
          <a:xfrm>
            <a:off x="539750" y="5684838"/>
            <a:ext cx="646113" cy="719137"/>
            <a:chOff x="340" y="3522"/>
            <a:chExt cx="407" cy="453"/>
          </a:xfrm>
        </p:grpSpPr>
        <p:sp>
          <p:nvSpPr>
            <p:cNvPr id="58424" name="Line 56"/>
            <p:cNvSpPr>
              <a:spLocks noChangeShapeType="1"/>
            </p:cNvSpPr>
            <p:nvPr/>
          </p:nvSpPr>
          <p:spPr bwMode="auto">
            <a:xfrm flipV="1">
              <a:off x="430" y="3567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25" name="Line 57"/>
            <p:cNvSpPr>
              <a:spLocks noChangeShapeType="1"/>
            </p:cNvSpPr>
            <p:nvPr/>
          </p:nvSpPr>
          <p:spPr bwMode="auto">
            <a:xfrm flipV="1">
              <a:off x="566" y="3567"/>
              <a:ext cx="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26" name="Line 58"/>
            <p:cNvSpPr>
              <a:spLocks noChangeShapeType="1"/>
            </p:cNvSpPr>
            <p:nvPr/>
          </p:nvSpPr>
          <p:spPr bwMode="auto">
            <a:xfrm flipH="1" flipV="1">
              <a:off x="567" y="3567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27" name="Line 59"/>
            <p:cNvSpPr>
              <a:spLocks noChangeShapeType="1"/>
            </p:cNvSpPr>
            <p:nvPr/>
          </p:nvSpPr>
          <p:spPr bwMode="auto">
            <a:xfrm flipV="1">
              <a:off x="384" y="3749"/>
              <a:ext cx="46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28" name="Line 60"/>
            <p:cNvSpPr>
              <a:spLocks noChangeShapeType="1"/>
            </p:cNvSpPr>
            <p:nvPr/>
          </p:nvSpPr>
          <p:spPr bwMode="auto">
            <a:xfrm flipH="1" flipV="1">
              <a:off x="430" y="3748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29" name="Line 61"/>
            <p:cNvSpPr>
              <a:spLocks noChangeShapeType="1"/>
            </p:cNvSpPr>
            <p:nvPr/>
          </p:nvSpPr>
          <p:spPr bwMode="auto">
            <a:xfrm flipV="1">
              <a:off x="656" y="3747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22" name="Oval 54"/>
            <p:cNvSpPr>
              <a:spLocks noChangeArrowheads="1"/>
            </p:cNvSpPr>
            <p:nvPr/>
          </p:nvSpPr>
          <p:spPr bwMode="auto">
            <a:xfrm>
              <a:off x="521" y="352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1" name="Oval 63"/>
            <p:cNvSpPr>
              <a:spLocks noChangeArrowheads="1"/>
            </p:cNvSpPr>
            <p:nvPr/>
          </p:nvSpPr>
          <p:spPr bwMode="auto">
            <a:xfrm>
              <a:off x="520" y="370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2" name="Oval 64"/>
            <p:cNvSpPr>
              <a:spLocks noChangeArrowheads="1"/>
            </p:cNvSpPr>
            <p:nvPr/>
          </p:nvSpPr>
          <p:spPr bwMode="auto">
            <a:xfrm>
              <a:off x="657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3" name="Oval 65"/>
            <p:cNvSpPr>
              <a:spLocks noChangeArrowheads="1"/>
            </p:cNvSpPr>
            <p:nvPr/>
          </p:nvSpPr>
          <p:spPr bwMode="auto">
            <a:xfrm>
              <a:off x="611" y="3885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4" name="Oval 66"/>
            <p:cNvSpPr>
              <a:spLocks noChangeArrowheads="1"/>
            </p:cNvSpPr>
            <p:nvPr/>
          </p:nvSpPr>
          <p:spPr bwMode="auto">
            <a:xfrm>
              <a:off x="475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5" name="Oval 67"/>
            <p:cNvSpPr>
              <a:spLocks noChangeArrowheads="1"/>
            </p:cNvSpPr>
            <p:nvPr/>
          </p:nvSpPr>
          <p:spPr bwMode="auto">
            <a:xfrm>
              <a:off x="340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36" name="Oval 68"/>
            <p:cNvSpPr>
              <a:spLocks noChangeArrowheads="1"/>
            </p:cNvSpPr>
            <p:nvPr/>
          </p:nvSpPr>
          <p:spPr bwMode="auto">
            <a:xfrm>
              <a:off x="384" y="370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35" name="Group 167"/>
          <p:cNvGrpSpPr>
            <a:grpSpLocks/>
          </p:cNvGrpSpPr>
          <p:nvPr/>
        </p:nvGrpSpPr>
        <p:grpSpPr bwMode="auto">
          <a:xfrm>
            <a:off x="1403350" y="5683250"/>
            <a:ext cx="646113" cy="719138"/>
            <a:chOff x="884" y="3521"/>
            <a:chExt cx="407" cy="453"/>
          </a:xfrm>
        </p:grpSpPr>
        <p:sp>
          <p:nvSpPr>
            <p:cNvPr id="58437" name="Line 69"/>
            <p:cNvSpPr>
              <a:spLocks noChangeShapeType="1"/>
            </p:cNvSpPr>
            <p:nvPr/>
          </p:nvSpPr>
          <p:spPr bwMode="auto">
            <a:xfrm flipV="1">
              <a:off x="974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38" name="Line 70"/>
            <p:cNvSpPr>
              <a:spLocks noChangeShapeType="1"/>
            </p:cNvSpPr>
            <p:nvPr/>
          </p:nvSpPr>
          <p:spPr bwMode="auto">
            <a:xfrm flipV="1">
              <a:off x="1110" y="3566"/>
              <a:ext cx="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39" name="Line 71"/>
            <p:cNvSpPr>
              <a:spLocks noChangeShapeType="1"/>
            </p:cNvSpPr>
            <p:nvPr/>
          </p:nvSpPr>
          <p:spPr bwMode="auto">
            <a:xfrm flipH="1" flipV="1">
              <a:off x="1111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40" name="Line 72"/>
            <p:cNvSpPr>
              <a:spLocks noChangeShapeType="1"/>
            </p:cNvSpPr>
            <p:nvPr/>
          </p:nvSpPr>
          <p:spPr bwMode="auto">
            <a:xfrm flipV="1">
              <a:off x="929" y="3748"/>
              <a:ext cx="45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41" name="Line 73"/>
            <p:cNvSpPr>
              <a:spLocks noChangeShapeType="1"/>
            </p:cNvSpPr>
            <p:nvPr/>
          </p:nvSpPr>
          <p:spPr bwMode="auto">
            <a:xfrm flipH="1" flipV="1">
              <a:off x="974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42" name="Line 74"/>
            <p:cNvSpPr>
              <a:spLocks noChangeShapeType="1"/>
            </p:cNvSpPr>
            <p:nvPr/>
          </p:nvSpPr>
          <p:spPr bwMode="auto">
            <a:xfrm flipV="1">
              <a:off x="1200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43" name="Oval 75"/>
            <p:cNvSpPr>
              <a:spLocks noChangeArrowheads="1"/>
            </p:cNvSpPr>
            <p:nvPr/>
          </p:nvSpPr>
          <p:spPr bwMode="auto">
            <a:xfrm>
              <a:off x="1065" y="3521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44" name="Oval 76"/>
            <p:cNvSpPr>
              <a:spLocks noChangeArrowheads="1"/>
            </p:cNvSpPr>
            <p:nvPr/>
          </p:nvSpPr>
          <p:spPr bwMode="auto">
            <a:xfrm>
              <a:off x="1064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45" name="Oval 77"/>
            <p:cNvSpPr>
              <a:spLocks noChangeArrowheads="1"/>
            </p:cNvSpPr>
            <p:nvPr/>
          </p:nvSpPr>
          <p:spPr bwMode="auto">
            <a:xfrm>
              <a:off x="1201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46" name="Oval 78"/>
            <p:cNvSpPr>
              <a:spLocks noChangeArrowheads="1"/>
            </p:cNvSpPr>
            <p:nvPr/>
          </p:nvSpPr>
          <p:spPr bwMode="auto">
            <a:xfrm>
              <a:off x="1155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47" name="Oval 79"/>
            <p:cNvSpPr>
              <a:spLocks noChangeArrowheads="1"/>
            </p:cNvSpPr>
            <p:nvPr/>
          </p:nvSpPr>
          <p:spPr bwMode="auto">
            <a:xfrm>
              <a:off x="1019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48" name="Oval 80"/>
            <p:cNvSpPr>
              <a:spLocks noChangeArrowheads="1"/>
            </p:cNvSpPr>
            <p:nvPr/>
          </p:nvSpPr>
          <p:spPr bwMode="auto">
            <a:xfrm>
              <a:off x="884" y="388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23" name="Oval 55"/>
            <p:cNvSpPr>
              <a:spLocks noChangeArrowheads="1"/>
            </p:cNvSpPr>
            <p:nvPr/>
          </p:nvSpPr>
          <p:spPr bwMode="auto">
            <a:xfrm>
              <a:off x="929" y="3703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36" name="Group 168"/>
          <p:cNvGrpSpPr>
            <a:grpSpLocks/>
          </p:cNvGrpSpPr>
          <p:nvPr/>
        </p:nvGrpSpPr>
        <p:grpSpPr bwMode="auto">
          <a:xfrm>
            <a:off x="2266950" y="5683250"/>
            <a:ext cx="646113" cy="719138"/>
            <a:chOff x="1428" y="3521"/>
            <a:chExt cx="407" cy="453"/>
          </a:xfrm>
        </p:grpSpPr>
        <p:sp>
          <p:nvSpPr>
            <p:cNvPr id="58451" name="Line 83"/>
            <p:cNvSpPr>
              <a:spLocks noChangeShapeType="1"/>
            </p:cNvSpPr>
            <p:nvPr/>
          </p:nvSpPr>
          <p:spPr bwMode="auto">
            <a:xfrm flipV="1">
              <a:off x="1518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52" name="Line 84"/>
            <p:cNvSpPr>
              <a:spLocks noChangeShapeType="1"/>
            </p:cNvSpPr>
            <p:nvPr/>
          </p:nvSpPr>
          <p:spPr bwMode="auto">
            <a:xfrm flipV="1">
              <a:off x="1654" y="3566"/>
              <a:ext cx="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53" name="Line 85"/>
            <p:cNvSpPr>
              <a:spLocks noChangeShapeType="1"/>
            </p:cNvSpPr>
            <p:nvPr/>
          </p:nvSpPr>
          <p:spPr bwMode="auto">
            <a:xfrm flipH="1" flipV="1">
              <a:off x="1655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54" name="Line 86"/>
            <p:cNvSpPr>
              <a:spLocks noChangeShapeType="1"/>
            </p:cNvSpPr>
            <p:nvPr/>
          </p:nvSpPr>
          <p:spPr bwMode="auto">
            <a:xfrm flipV="1">
              <a:off x="1473" y="3748"/>
              <a:ext cx="45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55" name="Line 87"/>
            <p:cNvSpPr>
              <a:spLocks noChangeShapeType="1"/>
            </p:cNvSpPr>
            <p:nvPr/>
          </p:nvSpPr>
          <p:spPr bwMode="auto">
            <a:xfrm flipH="1" flipV="1">
              <a:off x="1518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56" name="Line 88"/>
            <p:cNvSpPr>
              <a:spLocks noChangeShapeType="1"/>
            </p:cNvSpPr>
            <p:nvPr/>
          </p:nvSpPr>
          <p:spPr bwMode="auto">
            <a:xfrm flipV="1">
              <a:off x="1744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58" name="Oval 90"/>
            <p:cNvSpPr>
              <a:spLocks noChangeArrowheads="1"/>
            </p:cNvSpPr>
            <p:nvPr/>
          </p:nvSpPr>
          <p:spPr bwMode="auto">
            <a:xfrm>
              <a:off x="1608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59" name="Oval 91"/>
            <p:cNvSpPr>
              <a:spLocks noChangeArrowheads="1"/>
            </p:cNvSpPr>
            <p:nvPr/>
          </p:nvSpPr>
          <p:spPr bwMode="auto">
            <a:xfrm>
              <a:off x="1745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60" name="Oval 92"/>
            <p:cNvSpPr>
              <a:spLocks noChangeArrowheads="1"/>
            </p:cNvSpPr>
            <p:nvPr/>
          </p:nvSpPr>
          <p:spPr bwMode="auto">
            <a:xfrm>
              <a:off x="1699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61" name="Oval 93"/>
            <p:cNvSpPr>
              <a:spLocks noChangeArrowheads="1"/>
            </p:cNvSpPr>
            <p:nvPr/>
          </p:nvSpPr>
          <p:spPr bwMode="auto">
            <a:xfrm>
              <a:off x="1563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62" name="Oval 94"/>
            <p:cNvSpPr>
              <a:spLocks noChangeArrowheads="1"/>
            </p:cNvSpPr>
            <p:nvPr/>
          </p:nvSpPr>
          <p:spPr bwMode="auto">
            <a:xfrm>
              <a:off x="1428" y="388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63" name="Oval 95"/>
            <p:cNvSpPr>
              <a:spLocks noChangeArrowheads="1"/>
            </p:cNvSpPr>
            <p:nvPr/>
          </p:nvSpPr>
          <p:spPr bwMode="auto">
            <a:xfrm>
              <a:off x="1473" y="3703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64" name="Oval 96"/>
            <p:cNvSpPr>
              <a:spLocks noChangeArrowheads="1"/>
            </p:cNvSpPr>
            <p:nvPr/>
          </p:nvSpPr>
          <p:spPr bwMode="auto">
            <a:xfrm>
              <a:off x="1609" y="3521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37" name="Group 169"/>
          <p:cNvGrpSpPr>
            <a:grpSpLocks/>
          </p:cNvGrpSpPr>
          <p:nvPr/>
        </p:nvGrpSpPr>
        <p:grpSpPr bwMode="auto">
          <a:xfrm>
            <a:off x="3132138" y="5683250"/>
            <a:ext cx="646112" cy="720725"/>
            <a:chOff x="1973" y="3521"/>
            <a:chExt cx="407" cy="454"/>
          </a:xfrm>
        </p:grpSpPr>
        <p:sp>
          <p:nvSpPr>
            <p:cNvPr id="58465" name="Line 97"/>
            <p:cNvSpPr>
              <a:spLocks noChangeShapeType="1"/>
            </p:cNvSpPr>
            <p:nvPr/>
          </p:nvSpPr>
          <p:spPr bwMode="auto">
            <a:xfrm flipV="1">
              <a:off x="2063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66" name="Line 98"/>
            <p:cNvSpPr>
              <a:spLocks noChangeShapeType="1"/>
            </p:cNvSpPr>
            <p:nvPr/>
          </p:nvSpPr>
          <p:spPr bwMode="auto">
            <a:xfrm flipV="1">
              <a:off x="2199" y="3566"/>
              <a:ext cx="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67" name="Line 99"/>
            <p:cNvSpPr>
              <a:spLocks noChangeShapeType="1"/>
            </p:cNvSpPr>
            <p:nvPr/>
          </p:nvSpPr>
          <p:spPr bwMode="auto">
            <a:xfrm flipH="1" flipV="1">
              <a:off x="2200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68" name="Line 100"/>
            <p:cNvSpPr>
              <a:spLocks noChangeShapeType="1"/>
            </p:cNvSpPr>
            <p:nvPr/>
          </p:nvSpPr>
          <p:spPr bwMode="auto">
            <a:xfrm flipV="1">
              <a:off x="2018" y="3748"/>
              <a:ext cx="45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69" name="Line 101"/>
            <p:cNvSpPr>
              <a:spLocks noChangeShapeType="1"/>
            </p:cNvSpPr>
            <p:nvPr/>
          </p:nvSpPr>
          <p:spPr bwMode="auto">
            <a:xfrm flipH="1" flipV="1">
              <a:off x="2063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70" name="Line 102"/>
            <p:cNvSpPr>
              <a:spLocks noChangeShapeType="1"/>
            </p:cNvSpPr>
            <p:nvPr/>
          </p:nvSpPr>
          <p:spPr bwMode="auto">
            <a:xfrm flipV="1">
              <a:off x="2289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71" name="Oval 103"/>
            <p:cNvSpPr>
              <a:spLocks noChangeArrowheads="1"/>
            </p:cNvSpPr>
            <p:nvPr/>
          </p:nvSpPr>
          <p:spPr bwMode="auto">
            <a:xfrm>
              <a:off x="2153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72" name="Oval 104"/>
            <p:cNvSpPr>
              <a:spLocks noChangeArrowheads="1"/>
            </p:cNvSpPr>
            <p:nvPr/>
          </p:nvSpPr>
          <p:spPr bwMode="auto">
            <a:xfrm>
              <a:off x="2290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74" name="Oval 106"/>
            <p:cNvSpPr>
              <a:spLocks noChangeArrowheads="1"/>
            </p:cNvSpPr>
            <p:nvPr/>
          </p:nvSpPr>
          <p:spPr bwMode="auto">
            <a:xfrm>
              <a:off x="2108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75" name="Oval 107"/>
            <p:cNvSpPr>
              <a:spLocks noChangeArrowheads="1"/>
            </p:cNvSpPr>
            <p:nvPr/>
          </p:nvSpPr>
          <p:spPr bwMode="auto">
            <a:xfrm>
              <a:off x="1973" y="388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76" name="Oval 108"/>
            <p:cNvSpPr>
              <a:spLocks noChangeArrowheads="1"/>
            </p:cNvSpPr>
            <p:nvPr/>
          </p:nvSpPr>
          <p:spPr bwMode="auto">
            <a:xfrm>
              <a:off x="2018" y="3703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77" name="Oval 109"/>
            <p:cNvSpPr>
              <a:spLocks noChangeArrowheads="1"/>
            </p:cNvSpPr>
            <p:nvPr/>
          </p:nvSpPr>
          <p:spPr bwMode="auto">
            <a:xfrm>
              <a:off x="2154" y="3521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78" name="Oval 110"/>
            <p:cNvSpPr>
              <a:spLocks noChangeArrowheads="1"/>
            </p:cNvSpPr>
            <p:nvPr/>
          </p:nvSpPr>
          <p:spPr bwMode="auto">
            <a:xfrm>
              <a:off x="2244" y="3884"/>
              <a:ext cx="90" cy="9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38" name="Group 170"/>
          <p:cNvGrpSpPr>
            <a:grpSpLocks/>
          </p:cNvGrpSpPr>
          <p:nvPr/>
        </p:nvGrpSpPr>
        <p:grpSpPr bwMode="auto">
          <a:xfrm>
            <a:off x="3994150" y="5683250"/>
            <a:ext cx="646113" cy="720725"/>
            <a:chOff x="2516" y="3521"/>
            <a:chExt cx="407" cy="454"/>
          </a:xfrm>
        </p:grpSpPr>
        <p:sp>
          <p:nvSpPr>
            <p:cNvPr id="58479" name="Line 111"/>
            <p:cNvSpPr>
              <a:spLocks noChangeShapeType="1"/>
            </p:cNvSpPr>
            <p:nvPr/>
          </p:nvSpPr>
          <p:spPr bwMode="auto">
            <a:xfrm flipV="1">
              <a:off x="2606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80" name="Line 112"/>
            <p:cNvSpPr>
              <a:spLocks noChangeShapeType="1"/>
            </p:cNvSpPr>
            <p:nvPr/>
          </p:nvSpPr>
          <p:spPr bwMode="auto">
            <a:xfrm flipV="1">
              <a:off x="2742" y="3566"/>
              <a:ext cx="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81" name="Line 113"/>
            <p:cNvSpPr>
              <a:spLocks noChangeShapeType="1"/>
            </p:cNvSpPr>
            <p:nvPr/>
          </p:nvSpPr>
          <p:spPr bwMode="auto">
            <a:xfrm flipH="1" flipV="1">
              <a:off x="2743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82" name="Line 114"/>
            <p:cNvSpPr>
              <a:spLocks noChangeShapeType="1"/>
            </p:cNvSpPr>
            <p:nvPr/>
          </p:nvSpPr>
          <p:spPr bwMode="auto">
            <a:xfrm flipV="1">
              <a:off x="2561" y="3748"/>
              <a:ext cx="45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83" name="Line 115"/>
            <p:cNvSpPr>
              <a:spLocks noChangeShapeType="1"/>
            </p:cNvSpPr>
            <p:nvPr/>
          </p:nvSpPr>
          <p:spPr bwMode="auto">
            <a:xfrm flipH="1" flipV="1">
              <a:off x="2606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84" name="Line 116"/>
            <p:cNvSpPr>
              <a:spLocks noChangeShapeType="1"/>
            </p:cNvSpPr>
            <p:nvPr/>
          </p:nvSpPr>
          <p:spPr bwMode="auto">
            <a:xfrm flipV="1">
              <a:off x="2832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85" name="Oval 117"/>
            <p:cNvSpPr>
              <a:spLocks noChangeArrowheads="1"/>
            </p:cNvSpPr>
            <p:nvPr/>
          </p:nvSpPr>
          <p:spPr bwMode="auto">
            <a:xfrm>
              <a:off x="2696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86" name="Oval 118"/>
            <p:cNvSpPr>
              <a:spLocks noChangeArrowheads="1"/>
            </p:cNvSpPr>
            <p:nvPr/>
          </p:nvSpPr>
          <p:spPr bwMode="auto">
            <a:xfrm>
              <a:off x="2833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88" name="Oval 120"/>
            <p:cNvSpPr>
              <a:spLocks noChangeArrowheads="1"/>
            </p:cNvSpPr>
            <p:nvPr/>
          </p:nvSpPr>
          <p:spPr bwMode="auto">
            <a:xfrm>
              <a:off x="2516" y="388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89" name="Oval 121"/>
            <p:cNvSpPr>
              <a:spLocks noChangeArrowheads="1"/>
            </p:cNvSpPr>
            <p:nvPr/>
          </p:nvSpPr>
          <p:spPr bwMode="auto">
            <a:xfrm>
              <a:off x="2561" y="3703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90" name="Oval 122"/>
            <p:cNvSpPr>
              <a:spLocks noChangeArrowheads="1"/>
            </p:cNvSpPr>
            <p:nvPr/>
          </p:nvSpPr>
          <p:spPr bwMode="auto">
            <a:xfrm>
              <a:off x="2697" y="3521"/>
              <a:ext cx="91" cy="9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91" name="Oval 123"/>
            <p:cNvSpPr>
              <a:spLocks noChangeArrowheads="1"/>
            </p:cNvSpPr>
            <p:nvPr/>
          </p:nvSpPr>
          <p:spPr bwMode="auto">
            <a:xfrm>
              <a:off x="2787" y="3884"/>
              <a:ext cx="90" cy="9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92" name="Oval 124"/>
            <p:cNvSpPr>
              <a:spLocks noChangeArrowheads="1"/>
            </p:cNvSpPr>
            <p:nvPr/>
          </p:nvSpPr>
          <p:spPr bwMode="auto">
            <a:xfrm>
              <a:off x="2653" y="3884"/>
              <a:ext cx="90" cy="9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39" name="Group 171"/>
          <p:cNvGrpSpPr>
            <a:grpSpLocks/>
          </p:cNvGrpSpPr>
          <p:nvPr/>
        </p:nvGrpSpPr>
        <p:grpSpPr bwMode="auto">
          <a:xfrm>
            <a:off x="4933950" y="5683250"/>
            <a:ext cx="862013" cy="719138"/>
            <a:chOff x="3108" y="3521"/>
            <a:chExt cx="543" cy="453"/>
          </a:xfrm>
        </p:grpSpPr>
        <p:sp>
          <p:nvSpPr>
            <p:cNvPr id="58493" name="Line 125"/>
            <p:cNvSpPr>
              <a:spLocks noChangeShapeType="1"/>
            </p:cNvSpPr>
            <p:nvPr/>
          </p:nvSpPr>
          <p:spPr bwMode="auto">
            <a:xfrm flipV="1">
              <a:off x="3334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94" name="Line 126"/>
            <p:cNvSpPr>
              <a:spLocks noChangeShapeType="1"/>
            </p:cNvSpPr>
            <p:nvPr/>
          </p:nvSpPr>
          <p:spPr bwMode="auto">
            <a:xfrm flipV="1">
              <a:off x="3153" y="3748"/>
              <a:ext cx="183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95" name="Line 127"/>
            <p:cNvSpPr>
              <a:spLocks noChangeShapeType="1"/>
            </p:cNvSpPr>
            <p:nvPr/>
          </p:nvSpPr>
          <p:spPr bwMode="auto">
            <a:xfrm flipH="1" flipV="1">
              <a:off x="3471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96" name="Line 128"/>
            <p:cNvSpPr>
              <a:spLocks noChangeShapeType="1"/>
            </p:cNvSpPr>
            <p:nvPr/>
          </p:nvSpPr>
          <p:spPr bwMode="auto">
            <a:xfrm flipV="1">
              <a:off x="3288" y="3748"/>
              <a:ext cx="46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97" name="Line 129"/>
            <p:cNvSpPr>
              <a:spLocks noChangeShapeType="1"/>
            </p:cNvSpPr>
            <p:nvPr/>
          </p:nvSpPr>
          <p:spPr bwMode="auto">
            <a:xfrm flipH="1" flipV="1">
              <a:off x="3334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98" name="Line 130"/>
            <p:cNvSpPr>
              <a:spLocks noChangeShapeType="1"/>
            </p:cNvSpPr>
            <p:nvPr/>
          </p:nvSpPr>
          <p:spPr bwMode="auto">
            <a:xfrm flipV="1">
              <a:off x="3560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99" name="Oval 131"/>
            <p:cNvSpPr>
              <a:spLocks noChangeArrowheads="1"/>
            </p:cNvSpPr>
            <p:nvPr/>
          </p:nvSpPr>
          <p:spPr bwMode="auto">
            <a:xfrm>
              <a:off x="3425" y="3521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00" name="Oval 132"/>
            <p:cNvSpPr>
              <a:spLocks noChangeArrowheads="1"/>
            </p:cNvSpPr>
            <p:nvPr/>
          </p:nvSpPr>
          <p:spPr bwMode="auto">
            <a:xfrm>
              <a:off x="3108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01" name="Oval 133"/>
            <p:cNvSpPr>
              <a:spLocks noChangeArrowheads="1"/>
            </p:cNvSpPr>
            <p:nvPr/>
          </p:nvSpPr>
          <p:spPr bwMode="auto">
            <a:xfrm>
              <a:off x="3561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02" name="Oval 134"/>
            <p:cNvSpPr>
              <a:spLocks noChangeArrowheads="1"/>
            </p:cNvSpPr>
            <p:nvPr/>
          </p:nvSpPr>
          <p:spPr bwMode="auto">
            <a:xfrm>
              <a:off x="3515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03" name="Oval 135"/>
            <p:cNvSpPr>
              <a:spLocks noChangeArrowheads="1"/>
            </p:cNvSpPr>
            <p:nvPr/>
          </p:nvSpPr>
          <p:spPr bwMode="auto">
            <a:xfrm>
              <a:off x="3379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04" name="Oval 136"/>
            <p:cNvSpPr>
              <a:spLocks noChangeArrowheads="1"/>
            </p:cNvSpPr>
            <p:nvPr/>
          </p:nvSpPr>
          <p:spPr bwMode="auto">
            <a:xfrm>
              <a:off x="3244" y="388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05" name="Oval 137"/>
            <p:cNvSpPr>
              <a:spLocks noChangeArrowheads="1"/>
            </p:cNvSpPr>
            <p:nvPr/>
          </p:nvSpPr>
          <p:spPr bwMode="auto">
            <a:xfrm>
              <a:off x="3288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40" name="Group 172"/>
          <p:cNvGrpSpPr>
            <a:grpSpLocks/>
          </p:cNvGrpSpPr>
          <p:nvPr/>
        </p:nvGrpSpPr>
        <p:grpSpPr bwMode="auto">
          <a:xfrm>
            <a:off x="5942013" y="5683250"/>
            <a:ext cx="862012" cy="719138"/>
            <a:chOff x="3743" y="3521"/>
            <a:chExt cx="543" cy="453"/>
          </a:xfrm>
        </p:grpSpPr>
        <p:sp>
          <p:nvSpPr>
            <p:cNvPr id="58506" name="Line 138"/>
            <p:cNvSpPr>
              <a:spLocks noChangeShapeType="1"/>
            </p:cNvSpPr>
            <p:nvPr/>
          </p:nvSpPr>
          <p:spPr bwMode="auto">
            <a:xfrm flipV="1">
              <a:off x="3969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07" name="Line 139"/>
            <p:cNvSpPr>
              <a:spLocks noChangeShapeType="1"/>
            </p:cNvSpPr>
            <p:nvPr/>
          </p:nvSpPr>
          <p:spPr bwMode="auto">
            <a:xfrm flipV="1">
              <a:off x="3788" y="3748"/>
              <a:ext cx="183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08" name="Line 140"/>
            <p:cNvSpPr>
              <a:spLocks noChangeShapeType="1"/>
            </p:cNvSpPr>
            <p:nvPr/>
          </p:nvSpPr>
          <p:spPr bwMode="auto">
            <a:xfrm flipH="1" flipV="1">
              <a:off x="4106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09" name="Line 141"/>
            <p:cNvSpPr>
              <a:spLocks noChangeShapeType="1"/>
            </p:cNvSpPr>
            <p:nvPr/>
          </p:nvSpPr>
          <p:spPr bwMode="auto">
            <a:xfrm flipV="1">
              <a:off x="3923" y="3748"/>
              <a:ext cx="46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10" name="Line 142"/>
            <p:cNvSpPr>
              <a:spLocks noChangeShapeType="1"/>
            </p:cNvSpPr>
            <p:nvPr/>
          </p:nvSpPr>
          <p:spPr bwMode="auto">
            <a:xfrm flipH="1" flipV="1">
              <a:off x="3969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11" name="Line 143"/>
            <p:cNvSpPr>
              <a:spLocks noChangeShapeType="1"/>
            </p:cNvSpPr>
            <p:nvPr/>
          </p:nvSpPr>
          <p:spPr bwMode="auto">
            <a:xfrm flipV="1">
              <a:off x="4195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13" name="Oval 145"/>
            <p:cNvSpPr>
              <a:spLocks noChangeArrowheads="1"/>
            </p:cNvSpPr>
            <p:nvPr/>
          </p:nvSpPr>
          <p:spPr bwMode="auto">
            <a:xfrm>
              <a:off x="3743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14" name="Oval 146"/>
            <p:cNvSpPr>
              <a:spLocks noChangeArrowheads="1"/>
            </p:cNvSpPr>
            <p:nvPr/>
          </p:nvSpPr>
          <p:spPr bwMode="auto">
            <a:xfrm>
              <a:off x="4196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15" name="Oval 147"/>
            <p:cNvSpPr>
              <a:spLocks noChangeArrowheads="1"/>
            </p:cNvSpPr>
            <p:nvPr/>
          </p:nvSpPr>
          <p:spPr bwMode="auto">
            <a:xfrm>
              <a:off x="4150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16" name="Oval 148"/>
            <p:cNvSpPr>
              <a:spLocks noChangeArrowheads="1"/>
            </p:cNvSpPr>
            <p:nvPr/>
          </p:nvSpPr>
          <p:spPr bwMode="auto">
            <a:xfrm>
              <a:off x="4014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17" name="Oval 149"/>
            <p:cNvSpPr>
              <a:spLocks noChangeArrowheads="1"/>
            </p:cNvSpPr>
            <p:nvPr/>
          </p:nvSpPr>
          <p:spPr bwMode="auto">
            <a:xfrm>
              <a:off x="3879" y="388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18" name="Oval 150"/>
            <p:cNvSpPr>
              <a:spLocks noChangeArrowheads="1"/>
            </p:cNvSpPr>
            <p:nvPr/>
          </p:nvSpPr>
          <p:spPr bwMode="auto">
            <a:xfrm>
              <a:off x="3923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19" name="Oval 151"/>
            <p:cNvSpPr>
              <a:spLocks noChangeArrowheads="1"/>
            </p:cNvSpPr>
            <p:nvPr/>
          </p:nvSpPr>
          <p:spPr bwMode="auto">
            <a:xfrm>
              <a:off x="4060" y="3521"/>
              <a:ext cx="90" cy="9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541" name="Group 173"/>
          <p:cNvGrpSpPr>
            <a:grpSpLocks/>
          </p:cNvGrpSpPr>
          <p:nvPr/>
        </p:nvGrpSpPr>
        <p:grpSpPr bwMode="auto">
          <a:xfrm>
            <a:off x="7019925" y="5683250"/>
            <a:ext cx="792163" cy="719138"/>
            <a:chOff x="4422" y="3521"/>
            <a:chExt cx="499" cy="453"/>
          </a:xfrm>
        </p:grpSpPr>
        <p:sp>
          <p:nvSpPr>
            <p:cNvPr id="58520" name="Line 152"/>
            <p:cNvSpPr>
              <a:spLocks noChangeShapeType="1"/>
            </p:cNvSpPr>
            <p:nvPr/>
          </p:nvSpPr>
          <p:spPr bwMode="auto">
            <a:xfrm flipV="1">
              <a:off x="4604" y="3566"/>
              <a:ext cx="137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21" name="Line 153"/>
            <p:cNvSpPr>
              <a:spLocks noChangeShapeType="1"/>
            </p:cNvSpPr>
            <p:nvPr/>
          </p:nvSpPr>
          <p:spPr bwMode="auto">
            <a:xfrm flipV="1">
              <a:off x="4468" y="3567"/>
              <a:ext cx="273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22" name="Line 154"/>
            <p:cNvSpPr>
              <a:spLocks noChangeShapeType="1"/>
            </p:cNvSpPr>
            <p:nvPr/>
          </p:nvSpPr>
          <p:spPr bwMode="auto">
            <a:xfrm flipH="1" flipV="1">
              <a:off x="4741" y="3566"/>
              <a:ext cx="135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23" name="Line 155"/>
            <p:cNvSpPr>
              <a:spLocks noChangeShapeType="1"/>
            </p:cNvSpPr>
            <p:nvPr/>
          </p:nvSpPr>
          <p:spPr bwMode="auto">
            <a:xfrm flipV="1">
              <a:off x="4740" y="3566"/>
              <a:ext cx="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24" name="Line 156"/>
            <p:cNvSpPr>
              <a:spLocks noChangeShapeType="1"/>
            </p:cNvSpPr>
            <p:nvPr/>
          </p:nvSpPr>
          <p:spPr bwMode="auto">
            <a:xfrm flipH="1" flipV="1">
              <a:off x="4604" y="3747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25" name="Line 157"/>
            <p:cNvSpPr>
              <a:spLocks noChangeShapeType="1"/>
            </p:cNvSpPr>
            <p:nvPr/>
          </p:nvSpPr>
          <p:spPr bwMode="auto">
            <a:xfrm flipV="1">
              <a:off x="4830" y="3746"/>
              <a:ext cx="46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526" name="Oval 158"/>
            <p:cNvSpPr>
              <a:spLocks noChangeArrowheads="1"/>
            </p:cNvSpPr>
            <p:nvPr/>
          </p:nvSpPr>
          <p:spPr bwMode="auto">
            <a:xfrm>
              <a:off x="4695" y="3521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27" name="Oval 159"/>
            <p:cNvSpPr>
              <a:spLocks noChangeArrowheads="1"/>
            </p:cNvSpPr>
            <p:nvPr/>
          </p:nvSpPr>
          <p:spPr bwMode="auto">
            <a:xfrm>
              <a:off x="4422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28" name="Oval 160"/>
            <p:cNvSpPr>
              <a:spLocks noChangeArrowheads="1"/>
            </p:cNvSpPr>
            <p:nvPr/>
          </p:nvSpPr>
          <p:spPr bwMode="auto">
            <a:xfrm>
              <a:off x="4831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29" name="Oval 161"/>
            <p:cNvSpPr>
              <a:spLocks noChangeArrowheads="1"/>
            </p:cNvSpPr>
            <p:nvPr/>
          </p:nvSpPr>
          <p:spPr bwMode="auto">
            <a:xfrm>
              <a:off x="4785" y="3884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30" name="Oval 162"/>
            <p:cNvSpPr>
              <a:spLocks noChangeArrowheads="1"/>
            </p:cNvSpPr>
            <p:nvPr/>
          </p:nvSpPr>
          <p:spPr bwMode="auto">
            <a:xfrm>
              <a:off x="4649" y="388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31" name="Oval 163"/>
            <p:cNvSpPr>
              <a:spLocks noChangeArrowheads="1"/>
            </p:cNvSpPr>
            <p:nvPr/>
          </p:nvSpPr>
          <p:spPr bwMode="auto">
            <a:xfrm>
              <a:off x="4694" y="3702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532" name="Oval 164"/>
            <p:cNvSpPr>
              <a:spLocks noChangeArrowheads="1"/>
            </p:cNvSpPr>
            <p:nvPr/>
          </p:nvSpPr>
          <p:spPr bwMode="auto">
            <a:xfrm>
              <a:off x="4558" y="3703"/>
              <a:ext cx="90" cy="90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8533" name="Text Box 165"/>
          <p:cNvSpPr txBox="1">
            <a:spLocks noChangeArrowheads="1"/>
          </p:cNvSpPr>
          <p:nvPr/>
        </p:nvSpPr>
        <p:spPr bwMode="auto">
          <a:xfrm>
            <a:off x="7983538" y="5538788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 b="1"/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2796647"/>
      </p:ext>
    </p:extLst>
  </p:cSld>
  <p:clrMapOvr>
    <a:masterClrMapping/>
  </p:clrMapOvr>
  <p:transition advTm="134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18" grpId="0"/>
      <p:bldP spid="58419" grpId="0" animBg="1"/>
      <p:bldP spid="58420" grpId="0" animBg="1"/>
      <p:bldP spid="5853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Isomorphism and Duplication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8950" y="1124744"/>
            <a:ext cx="7559675" cy="82073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Two </a:t>
            </a:r>
            <a:r>
              <a:rPr lang="en-US" altLang="ja-JP" sz="2400" dirty="0"/>
              <a:t>colored trees are isomorphic </a:t>
            </a:r>
            <a:r>
              <a:rPr lang="en-US" altLang="ja-JP" sz="2400" dirty="0" err="1"/>
              <a:t>iff</a:t>
            </a:r>
            <a:r>
              <a:rPr lang="en-US" altLang="ja-JP" sz="2400" dirty="0"/>
              <a:t> there is a mapping of the vertices preserving the adjacency and colors</a:t>
            </a:r>
          </a:p>
        </p:txBody>
      </p:sp>
      <p:grpSp>
        <p:nvGrpSpPr>
          <p:cNvPr id="81007" name="Group 111"/>
          <p:cNvGrpSpPr>
            <a:grpSpLocks/>
          </p:cNvGrpSpPr>
          <p:nvPr/>
        </p:nvGrpSpPr>
        <p:grpSpPr bwMode="auto">
          <a:xfrm>
            <a:off x="920750" y="1727200"/>
            <a:ext cx="7056438" cy="2376488"/>
            <a:chOff x="567" y="1162"/>
            <a:chExt cx="4445" cy="1497"/>
          </a:xfrm>
        </p:grpSpPr>
        <p:sp>
          <p:nvSpPr>
            <p:cNvPr id="80938" name="Line 42"/>
            <p:cNvSpPr>
              <a:spLocks noChangeShapeType="1"/>
            </p:cNvSpPr>
            <p:nvPr/>
          </p:nvSpPr>
          <p:spPr bwMode="auto">
            <a:xfrm flipH="1">
              <a:off x="2382" y="2205"/>
              <a:ext cx="90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0" name="Line 4"/>
            <p:cNvSpPr>
              <a:spLocks noChangeShapeType="1"/>
            </p:cNvSpPr>
            <p:nvPr/>
          </p:nvSpPr>
          <p:spPr bwMode="auto">
            <a:xfrm flipV="1">
              <a:off x="916" y="1796"/>
              <a:ext cx="286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1" name="Line 5"/>
            <p:cNvSpPr>
              <a:spLocks noChangeShapeType="1"/>
            </p:cNvSpPr>
            <p:nvPr/>
          </p:nvSpPr>
          <p:spPr bwMode="auto">
            <a:xfrm>
              <a:off x="1202" y="1796"/>
              <a:ext cx="45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2" name="Oval 6"/>
            <p:cNvSpPr>
              <a:spLocks noChangeArrowheads="1"/>
            </p:cNvSpPr>
            <p:nvPr/>
          </p:nvSpPr>
          <p:spPr bwMode="auto">
            <a:xfrm>
              <a:off x="1156" y="2068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03" name="Line 7"/>
            <p:cNvSpPr>
              <a:spLocks noChangeShapeType="1"/>
            </p:cNvSpPr>
            <p:nvPr/>
          </p:nvSpPr>
          <p:spPr bwMode="auto">
            <a:xfrm flipV="1">
              <a:off x="657" y="2141"/>
              <a:ext cx="273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4" name="Line 8"/>
            <p:cNvSpPr>
              <a:spLocks noChangeShapeType="1"/>
            </p:cNvSpPr>
            <p:nvPr/>
          </p:nvSpPr>
          <p:spPr bwMode="auto">
            <a:xfrm flipH="1" flipV="1">
              <a:off x="930" y="2141"/>
              <a:ext cx="136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5" name="Oval 9"/>
            <p:cNvSpPr>
              <a:spLocks noChangeArrowheads="1"/>
            </p:cNvSpPr>
            <p:nvPr/>
          </p:nvSpPr>
          <p:spPr bwMode="auto">
            <a:xfrm>
              <a:off x="975" y="2432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06" name="Oval 10"/>
            <p:cNvSpPr>
              <a:spLocks noChangeArrowheads="1"/>
            </p:cNvSpPr>
            <p:nvPr/>
          </p:nvSpPr>
          <p:spPr bwMode="auto">
            <a:xfrm>
              <a:off x="567" y="2432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07" name="Line 11"/>
            <p:cNvSpPr>
              <a:spLocks noChangeShapeType="1"/>
            </p:cNvSpPr>
            <p:nvPr/>
          </p:nvSpPr>
          <p:spPr bwMode="auto">
            <a:xfrm>
              <a:off x="1202" y="1796"/>
              <a:ext cx="363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8" name="Line 12"/>
            <p:cNvSpPr>
              <a:spLocks noChangeShapeType="1"/>
            </p:cNvSpPr>
            <p:nvPr/>
          </p:nvSpPr>
          <p:spPr bwMode="auto">
            <a:xfrm flipH="1">
              <a:off x="1474" y="2160"/>
              <a:ext cx="90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9" name="Oval 13"/>
            <p:cNvSpPr>
              <a:spLocks noChangeArrowheads="1"/>
            </p:cNvSpPr>
            <p:nvPr/>
          </p:nvSpPr>
          <p:spPr bwMode="auto">
            <a:xfrm>
              <a:off x="1383" y="2432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10" name="Oval 14"/>
            <p:cNvSpPr>
              <a:spLocks noChangeArrowheads="1"/>
            </p:cNvSpPr>
            <p:nvPr/>
          </p:nvSpPr>
          <p:spPr bwMode="auto">
            <a:xfrm>
              <a:off x="1111" y="1706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11" name="Oval 15"/>
            <p:cNvSpPr>
              <a:spLocks noChangeArrowheads="1"/>
            </p:cNvSpPr>
            <p:nvPr/>
          </p:nvSpPr>
          <p:spPr bwMode="auto">
            <a:xfrm>
              <a:off x="839" y="2068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12" name="Oval 16"/>
            <p:cNvSpPr>
              <a:spLocks noChangeArrowheads="1"/>
            </p:cNvSpPr>
            <p:nvPr/>
          </p:nvSpPr>
          <p:spPr bwMode="auto">
            <a:xfrm>
              <a:off x="1474" y="2069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30" name="Line 34"/>
            <p:cNvSpPr>
              <a:spLocks noChangeShapeType="1"/>
            </p:cNvSpPr>
            <p:nvPr/>
          </p:nvSpPr>
          <p:spPr bwMode="auto">
            <a:xfrm flipV="1">
              <a:off x="2459" y="1842"/>
              <a:ext cx="286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31" name="Line 35"/>
            <p:cNvSpPr>
              <a:spLocks noChangeShapeType="1"/>
            </p:cNvSpPr>
            <p:nvPr/>
          </p:nvSpPr>
          <p:spPr bwMode="auto">
            <a:xfrm>
              <a:off x="2745" y="1842"/>
              <a:ext cx="45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32" name="Oval 36"/>
            <p:cNvSpPr>
              <a:spLocks noChangeArrowheads="1"/>
            </p:cNvSpPr>
            <p:nvPr/>
          </p:nvSpPr>
          <p:spPr bwMode="auto">
            <a:xfrm>
              <a:off x="2699" y="2114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33" name="Line 37"/>
            <p:cNvSpPr>
              <a:spLocks noChangeShapeType="1"/>
            </p:cNvSpPr>
            <p:nvPr/>
          </p:nvSpPr>
          <p:spPr bwMode="auto">
            <a:xfrm flipV="1">
              <a:off x="2835" y="2205"/>
              <a:ext cx="273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34" name="Line 38"/>
            <p:cNvSpPr>
              <a:spLocks noChangeShapeType="1"/>
            </p:cNvSpPr>
            <p:nvPr/>
          </p:nvSpPr>
          <p:spPr bwMode="auto">
            <a:xfrm flipH="1" flipV="1">
              <a:off x="3107" y="2205"/>
              <a:ext cx="136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35" name="Oval 39"/>
            <p:cNvSpPr>
              <a:spLocks noChangeArrowheads="1"/>
            </p:cNvSpPr>
            <p:nvPr/>
          </p:nvSpPr>
          <p:spPr bwMode="auto">
            <a:xfrm>
              <a:off x="2745" y="247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36" name="Oval 40"/>
            <p:cNvSpPr>
              <a:spLocks noChangeArrowheads="1"/>
            </p:cNvSpPr>
            <p:nvPr/>
          </p:nvSpPr>
          <p:spPr bwMode="auto">
            <a:xfrm>
              <a:off x="2291" y="247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37" name="Line 41"/>
            <p:cNvSpPr>
              <a:spLocks noChangeShapeType="1"/>
            </p:cNvSpPr>
            <p:nvPr/>
          </p:nvSpPr>
          <p:spPr bwMode="auto">
            <a:xfrm>
              <a:off x="2745" y="1842"/>
              <a:ext cx="363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39" name="Oval 43"/>
            <p:cNvSpPr>
              <a:spLocks noChangeArrowheads="1"/>
            </p:cNvSpPr>
            <p:nvPr/>
          </p:nvSpPr>
          <p:spPr bwMode="auto">
            <a:xfrm>
              <a:off x="3153" y="247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40" name="Oval 44"/>
            <p:cNvSpPr>
              <a:spLocks noChangeArrowheads="1"/>
            </p:cNvSpPr>
            <p:nvPr/>
          </p:nvSpPr>
          <p:spPr bwMode="auto">
            <a:xfrm>
              <a:off x="2654" y="1752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41" name="Oval 45"/>
            <p:cNvSpPr>
              <a:spLocks noChangeArrowheads="1"/>
            </p:cNvSpPr>
            <p:nvPr/>
          </p:nvSpPr>
          <p:spPr bwMode="auto">
            <a:xfrm>
              <a:off x="3017" y="2114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42" name="Oval 46"/>
            <p:cNvSpPr>
              <a:spLocks noChangeArrowheads="1"/>
            </p:cNvSpPr>
            <p:nvPr/>
          </p:nvSpPr>
          <p:spPr bwMode="auto">
            <a:xfrm>
              <a:off x="2382" y="2114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43" name="Line 47"/>
            <p:cNvSpPr>
              <a:spLocks noChangeShapeType="1"/>
            </p:cNvSpPr>
            <p:nvPr/>
          </p:nvSpPr>
          <p:spPr bwMode="auto">
            <a:xfrm flipH="1">
              <a:off x="4060" y="2206"/>
              <a:ext cx="90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44" name="Line 48"/>
            <p:cNvSpPr>
              <a:spLocks noChangeShapeType="1"/>
            </p:cNvSpPr>
            <p:nvPr/>
          </p:nvSpPr>
          <p:spPr bwMode="auto">
            <a:xfrm flipV="1">
              <a:off x="4137" y="1843"/>
              <a:ext cx="286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45" name="Line 49"/>
            <p:cNvSpPr>
              <a:spLocks noChangeShapeType="1"/>
            </p:cNvSpPr>
            <p:nvPr/>
          </p:nvSpPr>
          <p:spPr bwMode="auto">
            <a:xfrm flipH="1" flipV="1">
              <a:off x="4105" y="1797"/>
              <a:ext cx="318" cy="4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46" name="Oval 50"/>
            <p:cNvSpPr>
              <a:spLocks noChangeArrowheads="1"/>
            </p:cNvSpPr>
            <p:nvPr/>
          </p:nvSpPr>
          <p:spPr bwMode="auto">
            <a:xfrm>
              <a:off x="3969" y="1706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47" name="Line 51"/>
            <p:cNvSpPr>
              <a:spLocks noChangeShapeType="1"/>
            </p:cNvSpPr>
            <p:nvPr/>
          </p:nvSpPr>
          <p:spPr bwMode="auto">
            <a:xfrm flipH="1">
              <a:off x="4696" y="1298"/>
              <a:ext cx="180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48" name="Line 52"/>
            <p:cNvSpPr>
              <a:spLocks noChangeShapeType="1"/>
            </p:cNvSpPr>
            <p:nvPr/>
          </p:nvSpPr>
          <p:spPr bwMode="auto">
            <a:xfrm>
              <a:off x="4377" y="1479"/>
              <a:ext cx="318" cy="4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49" name="Oval 53"/>
            <p:cNvSpPr>
              <a:spLocks noChangeArrowheads="1"/>
            </p:cNvSpPr>
            <p:nvPr/>
          </p:nvSpPr>
          <p:spPr bwMode="auto">
            <a:xfrm>
              <a:off x="4831" y="1162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50" name="Oval 54"/>
            <p:cNvSpPr>
              <a:spLocks noChangeArrowheads="1"/>
            </p:cNvSpPr>
            <p:nvPr/>
          </p:nvSpPr>
          <p:spPr bwMode="auto">
            <a:xfrm>
              <a:off x="3969" y="2478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51" name="Line 55"/>
            <p:cNvSpPr>
              <a:spLocks noChangeShapeType="1"/>
            </p:cNvSpPr>
            <p:nvPr/>
          </p:nvSpPr>
          <p:spPr bwMode="auto">
            <a:xfrm flipV="1">
              <a:off x="4423" y="1525"/>
              <a:ext cx="272" cy="3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52" name="Oval 56"/>
            <p:cNvSpPr>
              <a:spLocks noChangeArrowheads="1"/>
            </p:cNvSpPr>
            <p:nvPr/>
          </p:nvSpPr>
          <p:spPr bwMode="auto">
            <a:xfrm>
              <a:off x="4286" y="1389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53" name="Oval 57"/>
            <p:cNvSpPr>
              <a:spLocks noChangeArrowheads="1"/>
            </p:cNvSpPr>
            <p:nvPr/>
          </p:nvSpPr>
          <p:spPr bwMode="auto">
            <a:xfrm>
              <a:off x="4332" y="1753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54" name="Oval 58"/>
            <p:cNvSpPr>
              <a:spLocks noChangeArrowheads="1"/>
            </p:cNvSpPr>
            <p:nvPr/>
          </p:nvSpPr>
          <p:spPr bwMode="auto">
            <a:xfrm>
              <a:off x="4604" y="1434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55" name="Oval 59"/>
            <p:cNvSpPr>
              <a:spLocks noChangeArrowheads="1"/>
            </p:cNvSpPr>
            <p:nvPr/>
          </p:nvSpPr>
          <p:spPr bwMode="auto">
            <a:xfrm>
              <a:off x="4060" y="2115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1008" name="Group 112"/>
          <p:cNvGrpSpPr>
            <a:grpSpLocks/>
          </p:cNvGrpSpPr>
          <p:nvPr/>
        </p:nvGrpSpPr>
        <p:grpSpPr bwMode="auto">
          <a:xfrm>
            <a:off x="3008313" y="3095625"/>
            <a:ext cx="2879725" cy="579438"/>
            <a:chOff x="1882" y="2024"/>
            <a:chExt cx="1814" cy="365"/>
          </a:xfrm>
        </p:grpSpPr>
        <p:sp>
          <p:nvSpPr>
            <p:cNvPr id="80915" name="Text Box 19"/>
            <p:cNvSpPr txBox="1">
              <a:spLocks noChangeArrowheads="1"/>
            </p:cNvSpPr>
            <p:nvPr/>
          </p:nvSpPr>
          <p:spPr bwMode="auto">
            <a:xfrm>
              <a:off x="1882" y="2024"/>
              <a:ext cx="22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3200" b="1"/>
                <a:t>=</a:t>
              </a:r>
            </a:p>
          </p:txBody>
        </p:sp>
        <p:sp>
          <p:nvSpPr>
            <p:cNvPr id="80956" name="Text Box 60"/>
            <p:cNvSpPr txBox="1">
              <a:spLocks noChangeArrowheads="1"/>
            </p:cNvSpPr>
            <p:nvPr/>
          </p:nvSpPr>
          <p:spPr bwMode="auto">
            <a:xfrm>
              <a:off x="3469" y="2024"/>
              <a:ext cx="22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3200" b="1"/>
                <a:t>=</a:t>
              </a:r>
            </a:p>
          </p:txBody>
        </p:sp>
      </p:grpSp>
      <p:grpSp>
        <p:nvGrpSpPr>
          <p:cNvPr id="81009" name="Group 113"/>
          <p:cNvGrpSpPr>
            <a:grpSpLocks/>
          </p:cNvGrpSpPr>
          <p:nvPr/>
        </p:nvGrpSpPr>
        <p:grpSpPr bwMode="auto">
          <a:xfrm>
            <a:off x="849313" y="4608513"/>
            <a:ext cx="7056437" cy="1439862"/>
            <a:chOff x="522" y="2977"/>
            <a:chExt cx="4445" cy="907"/>
          </a:xfrm>
        </p:grpSpPr>
        <p:sp>
          <p:nvSpPr>
            <p:cNvPr id="80958" name="Line 62"/>
            <p:cNvSpPr>
              <a:spLocks noChangeShapeType="1"/>
            </p:cNvSpPr>
            <p:nvPr/>
          </p:nvSpPr>
          <p:spPr bwMode="auto">
            <a:xfrm flipV="1">
              <a:off x="2549" y="3067"/>
              <a:ext cx="286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59" name="Line 63"/>
            <p:cNvSpPr>
              <a:spLocks noChangeShapeType="1"/>
            </p:cNvSpPr>
            <p:nvPr/>
          </p:nvSpPr>
          <p:spPr bwMode="auto">
            <a:xfrm>
              <a:off x="2835" y="3067"/>
              <a:ext cx="45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61" name="Line 65"/>
            <p:cNvSpPr>
              <a:spLocks noChangeShapeType="1"/>
            </p:cNvSpPr>
            <p:nvPr/>
          </p:nvSpPr>
          <p:spPr bwMode="auto">
            <a:xfrm flipV="1">
              <a:off x="2290" y="3412"/>
              <a:ext cx="273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62" name="Line 66"/>
            <p:cNvSpPr>
              <a:spLocks noChangeShapeType="1"/>
            </p:cNvSpPr>
            <p:nvPr/>
          </p:nvSpPr>
          <p:spPr bwMode="auto">
            <a:xfrm flipH="1" flipV="1">
              <a:off x="2563" y="3412"/>
              <a:ext cx="136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63" name="Oval 67"/>
            <p:cNvSpPr>
              <a:spLocks noChangeArrowheads="1"/>
            </p:cNvSpPr>
            <p:nvPr/>
          </p:nvSpPr>
          <p:spPr bwMode="auto">
            <a:xfrm>
              <a:off x="2608" y="3703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64" name="Oval 68"/>
            <p:cNvSpPr>
              <a:spLocks noChangeArrowheads="1"/>
            </p:cNvSpPr>
            <p:nvPr/>
          </p:nvSpPr>
          <p:spPr bwMode="auto">
            <a:xfrm>
              <a:off x="2200" y="3703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65" name="Line 69"/>
            <p:cNvSpPr>
              <a:spLocks noChangeShapeType="1"/>
            </p:cNvSpPr>
            <p:nvPr/>
          </p:nvSpPr>
          <p:spPr bwMode="auto">
            <a:xfrm>
              <a:off x="2835" y="3067"/>
              <a:ext cx="363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66" name="Line 70"/>
            <p:cNvSpPr>
              <a:spLocks noChangeShapeType="1"/>
            </p:cNvSpPr>
            <p:nvPr/>
          </p:nvSpPr>
          <p:spPr bwMode="auto">
            <a:xfrm flipH="1">
              <a:off x="3107" y="3431"/>
              <a:ext cx="90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67" name="Oval 71"/>
            <p:cNvSpPr>
              <a:spLocks noChangeArrowheads="1"/>
            </p:cNvSpPr>
            <p:nvPr/>
          </p:nvSpPr>
          <p:spPr bwMode="auto">
            <a:xfrm>
              <a:off x="3016" y="3703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68" name="Oval 72"/>
            <p:cNvSpPr>
              <a:spLocks noChangeArrowheads="1"/>
            </p:cNvSpPr>
            <p:nvPr/>
          </p:nvSpPr>
          <p:spPr bwMode="auto">
            <a:xfrm>
              <a:off x="2744" y="297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70" name="Oval 74"/>
            <p:cNvSpPr>
              <a:spLocks noChangeArrowheads="1"/>
            </p:cNvSpPr>
            <p:nvPr/>
          </p:nvSpPr>
          <p:spPr bwMode="auto">
            <a:xfrm>
              <a:off x="3107" y="3340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71" name="Line 75"/>
            <p:cNvSpPr>
              <a:spLocks noChangeShapeType="1"/>
            </p:cNvSpPr>
            <p:nvPr/>
          </p:nvSpPr>
          <p:spPr bwMode="auto">
            <a:xfrm flipV="1">
              <a:off x="4228" y="3067"/>
              <a:ext cx="286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72" name="Line 76"/>
            <p:cNvSpPr>
              <a:spLocks noChangeShapeType="1"/>
            </p:cNvSpPr>
            <p:nvPr/>
          </p:nvSpPr>
          <p:spPr bwMode="auto">
            <a:xfrm>
              <a:off x="4514" y="3067"/>
              <a:ext cx="45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74" name="Line 78"/>
            <p:cNvSpPr>
              <a:spLocks noChangeShapeType="1"/>
            </p:cNvSpPr>
            <p:nvPr/>
          </p:nvSpPr>
          <p:spPr bwMode="auto">
            <a:xfrm flipV="1">
              <a:off x="3969" y="3412"/>
              <a:ext cx="273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75" name="Line 79"/>
            <p:cNvSpPr>
              <a:spLocks noChangeShapeType="1"/>
            </p:cNvSpPr>
            <p:nvPr/>
          </p:nvSpPr>
          <p:spPr bwMode="auto">
            <a:xfrm flipH="1" flipV="1">
              <a:off x="4242" y="3412"/>
              <a:ext cx="136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78" name="Line 82"/>
            <p:cNvSpPr>
              <a:spLocks noChangeShapeType="1"/>
            </p:cNvSpPr>
            <p:nvPr/>
          </p:nvSpPr>
          <p:spPr bwMode="auto">
            <a:xfrm>
              <a:off x="4514" y="3067"/>
              <a:ext cx="363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79" name="Line 83"/>
            <p:cNvSpPr>
              <a:spLocks noChangeShapeType="1"/>
            </p:cNvSpPr>
            <p:nvPr/>
          </p:nvSpPr>
          <p:spPr bwMode="auto">
            <a:xfrm flipH="1">
              <a:off x="4786" y="3431"/>
              <a:ext cx="90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84" name="Oval 88"/>
            <p:cNvSpPr>
              <a:spLocks noChangeArrowheads="1"/>
            </p:cNvSpPr>
            <p:nvPr/>
          </p:nvSpPr>
          <p:spPr bwMode="auto">
            <a:xfrm>
              <a:off x="2789" y="3340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85" name="Oval 89"/>
            <p:cNvSpPr>
              <a:spLocks noChangeArrowheads="1"/>
            </p:cNvSpPr>
            <p:nvPr/>
          </p:nvSpPr>
          <p:spPr bwMode="auto">
            <a:xfrm>
              <a:off x="2472" y="3340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86" name="Oval 90"/>
            <p:cNvSpPr>
              <a:spLocks noChangeArrowheads="1"/>
            </p:cNvSpPr>
            <p:nvPr/>
          </p:nvSpPr>
          <p:spPr bwMode="auto">
            <a:xfrm>
              <a:off x="3878" y="3703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73" name="Oval 77"/>
            <p:cNvSpPr>
              <a:spLocks noChangeArrowheads="1"/>
            </p:cNvSpPr>
            <p:nvPr/>
          </p:nvSpPr>
          <p:spPr bwMode="auto">
            <a:xfrm>
              <a:off x="4695" y="3703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87" name="Oval 91"/>
            <p:cNvSpPr>
              <a:spLocks noChangeArrowheads="1"/>
            </p:cNvSpPr>
            <p:nvPr/>
          </p:nvSpPr>
          <p:spPr bwMode="auto">
            <a:xfrm>
              <a:off x="4468" y="3340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88" name="Oval 92"/>
            <p:cNvSpPr>
              <a:spLocks noChangeArrowheads="1"/>
            </p:cNvSpPr>
            <p:nvPr/>
          </p:nvSpPr>
          <p:spPr bwMode="auto">
            <a:xfrm>
              <a:off x="4786" y="3339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89" name="Oval 93"/>
            <p:cNvSpPr>
              <a:spLocks noChangeArrowheads="1"/>
            </p:cNvSpPr>
            <p:nvPr/>
          </p:nvSpPr>
          <p:spPr bwMode="auto">
            <a:xfrm>
              <a:off x="4151" y="3338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90" name="Oval 94"/>
            <p:cNvSpPr>
              <a:spLocks noChangeArrowheads="1"/>
            </p:cNvSpPr>
            <p:nvPr/>
          </p:nvSpPr>
          <p:spPr bwMode="auto">
            <a:xfrm>
              <a:off x="4287" y="3703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77" name="Oval 81"/>
            <p:cNvSpPr>
              <a:spLocks noChangeArrowheads="1"/>
            </p:cNvSpPr>
            <p:nvPr/>
          </p:nvSpPr>
          <p:spPr bwMode="auto">
            <a:xfrm>
              <a:off x="4423" y="297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91" name="Line 95"/>
            <p:cNvSpPr>
              <a:spLocks noChangeShapeType="1"/>
            </p:cNvSpPr>
            <p:nvPr/>
          </p:nvSpPr>
          <p:spPr bwMode="auto">
            <a:xfrm flipV="1">
              <a:off x="871" y="3067"/>
              <a:ext cx="286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92" name="Line 96"/>
            <p:cNvSpPr>
              <a:spLocks noChangeShapeType="1"/>
            </p:cNvSpPr>
            <p:nvPr/>
          </p:nvSpPr>
          <p:spPr bwMode="auto">
            <a:xfrm>
              <a:off x="884" y="3430"/>
              <a:ext cx="272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93" name="Line 97"/>
            <p:cNvSpPr>
              <a:spLocks noChangeShapeType="1"/>
            </p:cNvSpPr>
            <p:nvPr/>
          </p:nvSpPr>
          <p:spPr bwMode="auto">
            <a:xfrm flipV="1">
              <a:off x="612" y="3412"/>
              <a:ext cx="273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94" name="Line 98"/>
            <p:cNvSpPr>
              <a:spLocks noChangeShapeType="1"/>
            </p:cNvSpPr>
            <p:nvPr/>
          </p:nvSpPr>
          <p:spPr bwMode="auto">
            <a:xfrm flipV="1">
              <a:off x="884" y="3412"/>
              <a:ext cx="1" cy="3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95" name="Oval 99"/>
            <p:cNvSpPr>
              <a:spLocks noChangeArrowheads="1"/>
            </p:cNvSpPr>
            <p:nvPr/>
          </p:nvSpPr>
          <p:spPr bwMode="auto">
            <a:xfrm>
              <a:off x="793" y="3702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96" name="Oval 100"/>
            <p:cNvSpPr>
              <a:spLocks noChangeArrowheads="1"/>
            </p:cNvSpPr>
            <p:nvPr/>
          </p:nvSpPr>
          <p:spPr bwMode="auto">
            <a:xfrm>
              <a:off x="522" y="3703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97" name="Line 101"/>
            <p:cNvSpPr>
              <a:spLocks noChangeShapeType="1"/>
            </p:cNvSpPr>
            <p:nvPr/>
          </p:nvSpPr>
          <p:spPr bwMode="auto">
            <a:xfrm>
              <a:off x="1157" y="3067"/>
              <a:ext cx="363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98" name="Line 102"/>
            <p:cNvSpPr>
              <a:spLocks noChangeShapeType="1"/>
            </p:cNvSpPr>
            <p:nvPr/>
          </p:nvSpPr>
          <p:spPr bwMode="auto">
            <a:xfrm flipH="1">
              <a:off x="1429" y="3431"/>
              <a:ext cx="90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99" name="Oval 103"/>
            <p:cNvSpPr>
              <a:spLocks noChangeArrowheads="1"/>
            </p:cNvSpPr>
            <p:nvPr/>
          </p:nvSpPr>
          <p:spPr bwMode="auto">
            <a:xfrm>
              <a:off x="1338" y="3703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000" name="Oval 104"/>
            <p:cNvSpPr>
              <a:spLocks noChangeArrowheads="1"/>
            </p:cNvSpPr>
            <p:nvPr/>
          </p:nvSpPr>
          <p:spPr bwMode="auto">
            <a:xfrm>
              <a:off x="1066" y="297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001" name="Oval 105"/>
            <p:cNvSpPr>
              <a:spLocks noChangeArrowheads="1"/>
            </p:cNvSpPr>
            <p:nvPr/>
          </p:nvSpPr>
          <p:spPr bwMode="auto">
            <a:xfrm>
              <a:off x="1429" y="3340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002" name="Oval 106"/>
            <p:cNvSpPr>
              <a:spLocks noChangeArrowheads="1"/>
            </p:cNvSpPr>
            <p:nvPr/>
          </p:nvSpPr>
          <p:spPr bwMode="auto">
            <a:xfrm>
              <a:off x="1066" y="3702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003" name="Oval 107"/>
            <p:cNvSpPr>
              <a:spLocks noChangeArrowheads="1"/>
            </p:cNvSpPr>
            <p:nvPr/>
          </p:nvSpPr>
          <p:spPr bwMode="auto">
            <a:xfrm>
              <a:off x="794" y="3340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1010" name="Group 114"/>
          <p:cNvGrpSpPr>
            <a:grpSpLocks/>
          </p:cNvGrpSpPr>
          <p:nvPr/>
        </p:nvGrpSpPr>
        <p:grpSpPr bwMode="auto">
          <a:xfrm>
            <a:off x="3008313" y="4968875"/>
            <a:ext cx="3081337" cy="528638"/>
            <a:chOff x="1882" y="3204"/>
            <a:chExt cx="1941" cy="333"/>
          </a:xfrm>
        </p:grpSpPr>
        <p:sp>
          <p:nvSpPr>
            <p:cNvPr id="80957" name="Rectangle 61"/>
            <p:cNvSpPr>
              <a:spLocks noChangeArrowheads="1"/>
            </p:cNvSpPr>
            <p:nvPr/>
          </p:nvSpPr>
          <p:spPr bwMode="auto">
            <a:xfrm>
              <a:off x="3515" y="3204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b="1"/>
                <a:t>≠</a:t>
              </a:r>
              <a:endParaRPr lang="ja-JP" altLang="en-US" b="1"/>
            </a:p>
          </p:txBody>
        </p:sp>
        <p:sp>
          <p:nvSpPr>
            <p:cNvPr id="81004" name="Rectangle 108"/>
            <p:cNvSpPr>
              <a:spLocks noChangeArrowheads="1"/>
            </p:cNvSpPr>
            <p:nvPr/>
          </p:nvSpPr>
          <p:spPr bwMode="auto">
            <a:xfrm>
              <a:off x="1882" y="3249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b="1"/>
                <a:t>≠</a:t>
              </a:r>
              <a:endParaRPr lang="ja-JP" altLang="en-US" b="1"/>
            </a:p>
          </p:txBody>
        </p:sp>
      </p:grpSp>
      <p:sp>
        <p:nvSpPr>
          <p:cNvPr id="81011" name="Text Box 115"/>
          <p:cNvSpPr txBox="1">
            <a:spLocks noChangeArrowheads="1"/>
          </p:cNvSpPr>
          <p:nvPr/>
        </p:nvSpPr>
        <p:spPr bwMode="auto">
          <a:xfrm>
            <a:off x="7308850" y="3259138"/>
            <a:ext cx="92075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same!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6798145"/>
      </p:ext>
    </p:extLst>
  </p:cSld>
  <p:clrMapOvr>
    <a:masterClrMapping/>
  </p:clrMapOvr>
  <p:transition advTm="52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Necklace is a cyclic string, in that the first and last letters are adjacent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Complete enumeration of necklace, of length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with alphabet Σ is easy; just enumerate all the strings of length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However several 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) strings give the same necklace, so we have duplicates…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Problem Definition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1093003" y="2306489"/>
            <a:ext cx="1238966" cy="1152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" name="楕円 4"/>
          <p:cNvSpPr/>
          <p:nvPr/>
        </p:nvSpPr>
        <p:spPr bwMode="auto">
          <a:xfrm>
            <a:off x="1344189" y="2522513"/>
            <a:ext cx="756926" cy="749127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3075361">
            <a:off x="1165011" y="3103046"/>
            <a:ext cx="40748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D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8712178">
            <a:off x="1886366" y="3101561"/>
            <a:ext cx="407484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C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4730916">
            <a:off x="2074064" y="2559847"/>
            <a:ext cx="389851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B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49615" y="2132856"/>
            <a:ext cx="407484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A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 rot="17500941">
            <a:off x="991185" y="2450505"/>
            <a:ext cx="38985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E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426162" y="1545217"/>
            <a:ext cx="1544545" cy="2019494"/>
            <a:chOff x="3426162" y="1545217"/>
            <a:chExt cx="1544545" cy="2019494"/>
          </a:xfrm>
        </p:grpSpPr>
        <p:sp>
          <p:nvSpPr>
            <p:cNvPr id="17" name="楕円 16"/>
            <p:cNvSpPr/>
            <p:nvPr/>
          </p:nvSpPr>
          <p:spPr bwMode="auto">
            <a:xfrm>
              <a:off x="3563888" y="2306489"/>
              <a:ext cx="1238966" cy="115212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8" name="楕円 17"/>
            <p:cNvSpPr/>
            <p:nvPr/>
          </p:nvSpPr>
          <p:spPr bwMode="auto">
            <a:xfrm>
              <a:off x="3815074" y="2522513"/>
              <a:ext cx="756926" cy="74912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rot="13075361">
              <a:off x="3644712" y="3103046"/>
              <a:ext cx="38985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B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8712178">
              <a:off x="4357251" y="3101561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A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4730916">
              <a:off x="4544950" y="2559847"/>
              <a:ext cx="38985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rgbClr val="0000FF"/>
                  </a:solidFill>
                </a:rPr>
                <a:t>E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020501" y="2132856"/>
              <a:ext cx="4074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D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rot="17500941">
              <a:off x="3453253" y="2450505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C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4" name="環状矢印 3"/>
            <p:cNvSpPr/>
            <p:nvPr/>
          </p:nvSpPr>
          <p:spPr bwMode="auto">
            <a:xfrm rot="4563393">
              <a:off x="3507232" y="1624442"/>
              <a:ext cx="1510418" cy="1351967"/>
            </a:xfrm>
            <a:prstGeom prst="circularArrow">
              <a:avLst>
                <a:gd name="adj1" fmla="val 6122"/>
                <a:gd name="adj2" fmla="val 1587756"/>
                <a:gd name="adj3" fmla="val 14669610"/>
                <a:gd name="adj4" fmla="val 8174354"/>
                <a:gd name="adj5" fmla="val 16861"/>
              </a:avLst>
            </a:prstGeom>
            <a:solidFill>
              <a:srgbClr val="FFFFCC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5868144" y="1484784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68144" y="2057891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B C D E A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68144" y="2630998"/>
            <a:ext cx="153728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C D E </a:t>
            </a:r>
            <a:r>
              <a:rPr lang="en-US" altLang="ja-JP" dirty="0">
                <a:solidFill>
                  <a:srgbClr val="0000FF"/>
                </a:solidFill>
              </a:rPr>
              <a:t>A </a:t>
            </a:r>
            <a:r>
              <a:rPr lang="en-US" altLang="ja-JP" dirty="0" smtClean="0">
                <a:solidFill>
                  <a:srgbClr val="0000FF"/>
                </a:solidFill>
              </a:rPr>
              <a:t>B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68144" y="3204105"/>
            <a:ext cx="153728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D E </a:t>
            </a:r>
            <a:r>
              <a:rPr lang="en-US" altLang="ja-JP" dirty="0">
                <a:solidFill>
                  <a:srgbClr val="0000FF"/>
                </a:solidFill>
              </a:rPr>
              <a:t>A B </a:t>
            </a:r>
            <a:r>
              <a:rPr lang="en-US" altLang="ja-JP" dirty="0" smtClean="0">
                <a:solidFill>
                  <a:srgbClr val="0000FF"/>
                </a:solidFill>
              </a:rPr>
              <a:t>C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68144" y="3777212"/>
            <a:ext cx="153728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>
                <a:solidFill>
                  <a:srgbClr val="0000FF"/>
                </a:solidFill>
              </a:rPr>
              <a:t>E </a:t>
            </a:r>
            <a:r>
              <a:rPr kumimoji="1" lang="en-US" altLang="ja-JP" dirty="0" smtClean="0">
                <a:solidFill>
                  <a:srgbClr val="0000FF"/>
                </a:solidFill>
              </a:rPr>
              <a:t>A B C D</a:t>
            </a:r>
          </a:p>
        </p:txBody>
      </p:sp>
    </p:spTree>
    <p:extLst>
      <p:ext uri="{BB962C8B-B14F-4D97-AF65-F5344CB8AC3E}">
        <p14:creationId xmlns:p14="http://schemas.microsoft.com/office/powerpoint/2010/main" val="206051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Difficult?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925" y="1052736"/>
            <a:ext cx="8891588" cy="165735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Any </a:t>
            </a:r>
            <a:r>
              <a:rPr lang="en-US" altLang="ja-JP" sz="2400" dirty="0"/>
              <a:t>colored tree can be generated by adding vertex and edge one-by-one, so we can incrementally generate all colored trees, but…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4716463" y="2654300"/>
            <a:ext cx="287337" cy="287338"/>
          </a:xfrm>
          <a:prstGeom prst="ellipse">
            <a:avLst/>
          </a:prstGeom>
          <a:solidFill>
            <a:srgbClr val="0505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1835150" y="2654300"/>
            <a:ext cx="287338" cy="287338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11" name="AutoShape 19"/>
          <p:cNvSpPr>
            <a:spLocks noChangeArrowheads="1"/>
          </p:cNvSpPr>
          <p:nvPr/>
        </p:nvSpPr>
        <p:spPr bwMode="auto">
          <a:xfrm rot="879383">
            <a:off x="5508625" y="2293938"/>
            <a:ext cx="1657350" cy="144462"/>
          </a:xfrm>
          <a:prstGeom prst="rightArrow">
            <a:avLst>
              <a:gd name="adj1" fmla="val 50000"/>
              <a:gd name="adj2" fmla="val 286814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12" name="AutoShape 20"/>
          <p:cNvSpPr>
            <a:spLocks noChangeArrowheads="1"/>
          </p:cNvSpPr>
          <p:nvPr/>
        </p:nvSpPr>
        <p:spPr bwMode="auto">
          <a:xfrm rot="9823894">
            <a:off x="2700338" y="2293938"/>
            <a:ext cx="1511300" cy="144462"/>
          </a:xfrm>
          <a:prstGeom prst="rightArrow">
            <a:avLst>
              <a:gd name="adj1" fmla="val 50000"/>
              <a:gd name="adj2" fmla="val 261539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15" name="AutoShape 23"/>
          <p:cNvSpPr>
            <a:spLocks noChangeArrowheads="1"/>
          </p:cNvSpPr>
          <p:nvPr/>
        </p:nvSpPr>
        <p:spPr bwMode="auto">
          <a:xfrm rot="5400000">
            <a:off x="4645025" y="2292350"/>
            <a:ext cx="430213" cy="144463"/>
          </a:xfrm>
          <a:prstGeom prst="rightArrow">
            <a:avLst>
              <a:gd name="adj1" fmla="val 50000"/>
              <a:gd name="adj2" fmla="val 7445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24" name="Oval 32"/>
          <p:cNvSpPr>
            <a:spLocks noChangeArrowheads="1"/>
          </p:cNvSpPr>
          <p:nvPr/>
        </p:nvSpPr>
        <p:spPr bwMode="auto">
          <a:xfrm>
            <a:off x="7597775" y="2654300"/>
            <a:ext cx="287338" cy="287338"/>
          </a:xfrm>
          <a:prstGeom prst="ellipse">
            <a:avLst/>
          </a:prstGeom>
          <a:solidFill>
            <a:srgbClr val="00CC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5102" name="Group 110"/>
          <p:cNvGrpSpPr>
            <a:grpSpLocks/>
          </p:cNvGrpSpPr>
          <p:nvPr/>
        </p:nvGrpSpPr>
        <p:grpSpPr bwMode="auto">
          <a:xfrm>
            <a:off x="2773363" y="3446463"/>
            <a:ext cx="287337" cy="719137"/>
            <a:chOff x="1747" y="2387"/>
            <a:chExt cx="181" cy="453"/>
          </a:xfrm>
        </p:grpSpPr>
        <p:sp>
          <p:nvSpPr>
            <p:cNvPr id="84997" name="Line 5"/>
            <p:cNvSpPr>
              <a:spLocks noChangeShapeType="1"/>
            </p:cNvSpPr>
            <p:nvPr/>
          </p:nvSpPr>
          <p:spPr bwMode="auto">
            <a:xfrm>
              <a:off x="1838" y="2478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07" name="Oval 15"/>
            <p:cNvSpPr>
              <a:spLocks noChangeArrowheads="1"/>
            </p:cNvSpPr>
            <p:nvPr/>
          </p:nvSpPr>
          <p:spPr bwMode="auto">
            <a:xfrm>
              <a:off x="1747" y="2659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08" name="Oval 16"/>
            <p:cNvSpPr>
              <a:spLocks noChangeArrowheads="1"/>
            </p:cNvSpPr>
            <p:nvPr/>
          </p:nvSpPr>
          <p:spPr bwMode="auto">
            <a:xfrm>
              <a:off x="1747" y="238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0" name="Group 108"/>
          <p:cNvGrpSpPr>
            <a:grpSpLocks/>
          </p:cNvGrpSpPr>
          <p:nvPr/>
        </p:nvGrpSpPr>
        <p:grpSpPr bwMode="auto">
          <a:xfrm>
            <a:off x="900113" y="3446463"/>
            <a:ext cx="287337" cy="719137"/>
            <a:chOff x="567" y="2387"/>
            <a:chExt cx="181" cy="453"/>
          </a:xfrm>
        </p:grpSpPr>
        <p:sp>
          <p:nvSpPr>
            <p:cNvPr id="85000" name="Line 8"/>
            <p:cNvSpPr>
              <a:spLocks noChangeShapeType="1"/>
            </p:cNvSpPr>
            <p:nvPr/>
          </p:nvSpPr>
          <p:spPr bwMode="auto">
            <a:xfrm flipH="1" flipV="1">
              <a:off x="658" y="2432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01" name="Oval 9"/>
            <p:cNvSpPr>
              <a:spLocks noChangeArrowheads="1"/>
            </p:cNvSpPr>
            <p:nvPr/>
          </p:nvSpPr>
          <p:spPr bwMode="auto">
            <a:xfrm>
              <a:off x="567" y="238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20" name="Oval 28"/>
            <p:cNvSpPr>
              <a:spLocks noChangeArrowheads="1"/>
            </p:cNvSpPr>
            <p:nvPr/>
          </p:nvSpPr>
          <p:spPr bwMode="auto">
            <a:xfrm>
              <a:off x="567" y="2659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1" name="Group 109"/>
          <p:cNvGrpSpPr>
            <a:grpSpLocks/>
          </p:cNvGrpSpPr>
          <p:nvPr/>
        </p:nvGrpSpPr>
        <p:grpSpPr bwMode="auto">
          <a:xfrm>
            <a:off x="1835150" y="3446463"/>
            <a:ext cx="287338" cy="717550"/>
            <a:chOff x="1156" y="2387"/>
            <a:chExt cx="181" cy="452"/>
          </a:xfrm>
        </p:grpSpPr>
        <p:sp>
          <p:nvSpPr>
            <p:cNvPr id="84996" name="Line 4"/>
            <p:cNvSpPr>
              <a:spLocks noChangeShapeType="1"/>
            </p:cNvSpPr>
            <p:nvPr/>
          </p:nvSpPr>
          <p:spPr bwMode="auto">
            <a:xfrm flipV="1">
              <a:off x="1247" y="2477"/>
              <a:ext cx="0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02" name="Oval 10"/>
            <p:cNvSpPr>
              <a:spLocks noChangeArrowheads="1"/>
            </p:cNvSpPr>
            <p:nvPr/>
          </p:nvSpPr>
          <p:spPr bwMode="auto">
            <a:xfrm>
              <a:off x="1156" y="2658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26" name="Oval 34"/>
            <p:cNvSpPr>
              <a:spLocks noChangeArrowheads="1"/>
            </p:cNvSpPr>
            <p:nvPr/>
          </p:nvSpPr>
          <p:spPr bwMode="auto">
            <a:xfrm>
              <a:off x="1156" y="238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5032" name="AutoShape 40"/>
          <p:cNvSpPr>
            <a:spLocks noChangeArrowheads="1"/>
          </p:cNvSpPr>
          <p:nvPr/>
        </p:nvSpPr>
        <p:spPr bwMode="auto">
          <a:xfrm rot="5400000">
            <a:off x="1799431" y="3121820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3" name="AutoShape 41"/>
          <p:cNvSpPr>
            <a:spLocks noChangeArrowheads="1"/>
          </p:cNvSpPr>
          <p:nvPr/>
        </p:nvSpPr>
        <p:spPr bwMode="auto">
          <a:xfrm rot="2353069">
            <a:off x="2193925" y="3086100"/>
            <a:ext cx="577850" cy="144463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4" name="AutoShape 42"/>
          <p:cNvSpPr>
            <a:spLocks noChangeArrowheads="1"/>
          </p:cNvSpPr>
          <p:nvPr/>
        </p:nvSpPr>
        <p:spPr bwMode="auto">
          <a:xfrm rot="8599213">
            <a:off x="4002088" y="3106738"/>
            <a:ext cx="576262" cy="144462"/>
          </a:xfrm>
          <a:prstGeom prst="rightArrow">
            <a:avLst>
              <a:gd name="adj1" fmla="val 50000"/>
              <a:gd name="adj2" fmla="val 99726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5" name="AutoShape 43"/>
          <p:cNvSpPr>
            <a:spLocks noChangeArrowheads="1"/>
          </p:cNvSpPr>
          <p:nvPr/>
        </p:nvSpPr>
        <p:spPr bwMode="auto">
          <a:xfrm rot="5400000">
            <a:off x="4681538" y="3122612"/>
            <a:ext cx="357188" cy="144463"/>
          </a:xfrm>
          <a:prstGeom prst="rightArrow">
            <a:avLst>
              <a:gd name="adj1" fmla="val 50000"/>
              <a:gd name="adj2" fmla="val 61813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6" name="AutoShape 44"/>
          <p:cNvSpPr>
            <a:spLocks noChangeArrowheads="1"/>
          </p:cNvSpPr>
          <p:nvPr/>
        </p:nvSpPr>
        <p:spPr bwMode="auto">
          <a:xfrm rot="2353069">
            <a:off x="5146675" y="3086100"/>
            <a:ext cx="577850" cy="144463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7" name="AutoShape 45"/>
          <p:cNvSpPr>
            <a:spLocks noChangeArrowheads="1"/>
          </p:cNvSpPr>
          <p:nvPr/>
        </p:nvSpPr>
        <p:spPr bwMode="auto">
          <a:xfrm rot="8599213">
            <a:off x="1120775" y="3106738"/>
            <a:ext cx="576263" cy="144462"/>
          </a:xfrm>
          <a:prstGeom prst="rightArrow">
            <a:avLst>
              <a:gd name="adj1" fmla="val 50000"/>
              <a:gd name="adj2" fmla="val 99726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8" name="AutoShape 46"/>
          <p:cNvSpPr>
            <a:spLocks noChangeArrowheads="1"/>
          </p:cNvSpPr>
          <p:nvPr/>
        </p:nvSpPr>
        <p:spPr bwMode="auto">
          <a:xfrm rot="8599213">
            <a:off x="6948488" y="3086100"/>
            <a:ext cx="576262" cy="144463"/>
          </a:xfrm>
          <a:prstGeom prst="rightArrow">
            <a:avLst>
              <a:gd name="adj1" fmla="val 50000"/>
              <a:gd name="adj2" fmla="val 99725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39" name="AutoShape 47"/>
          <p:cNvSpPr>
            <a:spLocks noChangeArrowheads="1"/>
          </p:cNvSpPr>
          <p:nvPr/>
        </p:nvSpPr>
        <p:spPr bwMode="auto">
          <a:xfrm rot="5400000">
            <a:off x="7560469" y="3121819"/>
            <a:ext cx="358775" cy="144463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040" name="AutoShape 48"/>
          <p:cNvSpPr>
            <a:spLocks noChangeArrowheads="1"/>
          </p:cNvSpPr>
          <p:nvPr/>
        </p:nvSpPr>
        <p:spPr bwMode="auto">
          <a:xfrm rot="2353069">
            <a:off x="7956550" y="3084513"/>
            <a:ext cx="577850" cy="14446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5105" name="Group 113"/>
          <p:cNvGrpSpPr>
            <a:grpSpLocks/>
          </p:cNvGrpSpPr>
          <p:nvPr/>
        </p:nvGrpSpPr>
        <p:grpSpPr bwMode="auto">
          <a:xfrm>
            <a:off x="5653088" y="3446463"/>
            <a:ext cx="287337" cy="719137"/>
            <a:chOff x="3561" y="2387"/>
            <a:chExt cx="181" cy="453"/>
          </a:xfrm>
        </p:grpSpPr>
        <p:sp>
          <p:nvSpPr>
            <p:cNvPr id="85044" name="Line 52"/>
            <p:cNvSpPr>
              <a:spLocks noChangeShapeType="1"/>
            </p:cNvSpPr>
            <p:nvPr/>
          </p:nvSpPr>
          <p:spPr bwMode="auto">
            <a:xfrm flipV="1">
              <a:off x="3651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45" name="Oval 53"/>
            <p:cNvSpPr>
              <a:spLocks noChangeArrowheads="1"/>
            </p:cNvSpPr>
            <p:nvPr/>
          </p:nvSpPr>
          <p:spPr bwMode="auto">
            <a:xfrm>
              <a:off x="3561" y="2659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46" name="Oval 54"/>
            <p:cNvSpPr>
              <a:spLocks noChangeArrowheads="1"/>
            </p:cNvSpPr>
            <p:nvPr/>
          </p:nvSpPr>
          <p:spPr bwMode="auto">
            <a:xfrm>
              <a:off x="3561" y="2387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3" name="Group 111"/>
          <p:cNvGrpSpPr>
            <a:grpSpLocks/>
          </p:cNvGrpSpPr>
          <p:nvPr/>
        </p:nvGrpSpPr>
        <p:grpSpPr bwMode="auto">
          <a:xfrm>
            <a:off x="3779838" y="3446463"/>
            <a:ext cx="288925" cy="719137"/>
            <a:chOff x="2381" y="2387"/>
            <a:chExt cx="182" cy="453"/>
          </a:xfrm>
        </p:grpSpPr>
        <p:sp>
          <p:nvSpPr>
            <p:cNvPr id="85041" name="Line 49"/>
            <p:cNvSpPr>
              <a:spLocks noChangeShapeType="1"/>
            </p:cNvSpPr>
            <p:nvPr/>
          </p:nvSpPr>
          <p:spPr bwMode="auto">
            <a:xfrm flipV="1">
              <a:off x="2471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43" name="Oval 51"/>
            <p:cNvSpPr>
              <a:spLocks noChangeArrowheads="1"/>
            </p:cNvSpPr>
            <p:nvPr/>
          </p:nvSpPr>
          <p:spPr bwMode="auto">
            <a:xfrm>
              <a:off x="2381" y="2387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47" name="Oval 55"/>
            <p:cNvSpPr>
              <a:spLocks noChangeArrowheads="1"/>
            </p:cNvSpPr>
            <p:nvPr/>
          </p:nvSpPr>
          <p:spPr bwMode="auto">
            <a:xfrm>
              <a:off x="2382" y="2659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4" name="Group 112"/>
          <p:cNvGrpSpPr>
            <a:grpSpLocks/>
          </p:cNvGrpSpPr>
          <p:nvPr/>
        </p:nvGrpSpPr>
        <p:grpSpPr bwMode="auto">
          <a:xfrm>
            <a:off x="4716463" y="3446463"/>
            <a:ext cx="287337" cy="719137"/>
            <a:chOff x="2971" y="2387"/>
            <a:chExt cx="181" cy="453"/>
          </a:xfrm>
        </p:grpSpPr>
        <p:sp>
          <p:nvSpPr>
            <p:cNvPr id="84999" name="Line 7"/>
            <p:cNvSpPr>
              <a:spLocks noChangeShapeType="1"/>
            </p:cNvSpPr>
            <p:nvPr/>
          </p:nvSpPr>
          <p:spPr bwMode="auto">
            <a:xfrm flipV="1">
              <a:off x="3061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25" name="Oval 33"/>
            <p:cNvSpPr>
              <a:spLocks noChangeArrowheads="1"/>
            </p:cNvSpPr>
            <p:nvPr/>
          </p:nvSpPr>
          <p:spPr bwMode="auto">
            <a:xfrm>
              <a:off x="2971" y="2387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48" name="Oval 56"/>
            <p:cNvSpPr>
              <a:spLocks noChangeArrowheads="1"/>
            </p:cNvSpPr>
            <p:nvPr/>
          </p:nvSpPr>
          <p:spPr bwMode="auto">
            <a:xfrm>
              <a:off x="2971" y="2659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6" name="Group 114"/>
          <p:cNvGrpSpPr>
            <a:grpSpLocks/>
          </p:cNvGrpSpPr>
          <p:nvPr/>
        </p:nvGrpSpPr>
        <p:grpSpPr bwMode="auto">
          <a:xfrm>
            <a:off x="6661150" y="3446463"/>
            <a:ext cx="287338" cy="719137"/>
            <a:chOff x="4196" y="2387"/>
            <a:chExt cx="181" cy="453"/>
          </a:xfrm>
        </p:grpSpPr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 flipV="1">
              <a:off x="4287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50" name="Oval 58"/>
            <p:cNvSpPr>
              <a:spLocks noChangeArrowheads="1"/>
            </p:cNvSpPr>
            <p:nvPr/>
          </p:nvSpPr>
          <p:spPr bwMode="auto">
            <a:xfrm>
              <a:off x="4196" y="238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51" name="Oval 59"/>
            <p:cNvSpPr>
              <a:spLocks noChangeArrowheads="1"/>
            </p:cNvSpPr>
            <p:nvPr/>
          </p:nvSpPr>
          <p:spPr bwMode="auto">
            <a:xfrm>
              <a:off x="4196" y="2659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8" name="Group 116"/>
          <p:cNvGrpSpPr>
            <a:grpSpLocks/>
          </p:cNvGrpSpPr>
          <p:nvPr/>
        </p:nvGrpSpPr>
        <p:grpSpPr bwMode="auto">
          <a:xfrm>
            <a:off x="8532813" y="3446463"/>
            <a:ext cx="287337" cy="719137"/>
            <a:chOff x="5375" y="2387"/>
            <a:chExt cx="181" cy="453"/>
          </a:xfrm>
        </p:grpSpPr>
        <p:sp>
          <p:nvSpPr>
            <p:cNvPr id="85055" name="Line 63"/>
            <p:cNvSpPr>
              <a:spLocks noChangeShapeType="1"/>
            </p:cNvSpPr>
            <p:nvPr/>
          </p:nvSpPr>
          <p:spPr bwMode="auto">
            <a:xfrm flipV="1">
              <a:off x="5466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56" name="Oval 64"/>
            <p:cNvSpPr>
              <a:spLocks noChangeArrowheads="1"/>
            </p:cNvSpPr>
            <p:nvPr/>
          </p:nvSpPr>
          <p:spPr bwMode="auto">
            <a:xfrm>
              <a:off x="5375" y="238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58" name="Oval 66"/>
            <p:cNvSpPr>
              <a:spLocks noChangeArrowheads="1"/>
            </p:cNvSpPr>
            <p:nvPr/>
          </p:nvSpPr>
          <p:spPr bwMode="auto">
            <a:xfrm>
              <a:off x="5375" y="2659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07" name="Group 115"/>
          <p:cNvGrpSpPr>
            <a:grpSpLocks/>
          </p:cNvGrpSpPr>
          <p:nvPr/>
        </p:nvGrpSpPr>
        <p:grpSpPr bwMode="auto">
          <a:xfrm>
            <a:off x="7597775" y="3446463"/>
            <a:ext cx="287338" cy="719137"/>
            <a:chOff x="4786" y="2387"/>
            <a:chExt cx="181" cy="453"/>
          </a:xfrm>
        </p:grpSpPr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4877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53" name="Oval 61"/>
            <p:cNvSpPr>
              <a:spLocks noChangeArrowheads="1"/>
            </p:cNvSpPr>
            <p:nvPr/>
          </p:nvSpPr>
          <p:spPr bwMode="auto">
            <a:xfrm>
              <a:off x="4786" y="238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59" name="Oval 67"/>
            <p:cNvSpPr>
              <a:spLocks noChangeArrowheads="1"/>
            </p:cNvSpPr>
            <p:nvPr/>
          </p:nvSpPr>
          <p:spPr bwMode="auto">
            <a:xfrm>
              <a:off x="4786" y="2659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2" name="Group 120"/>
          <p:cNvGrpSpPr>
            <a:grpSpLocks/>
          </p:cNvGrpSpPr>
          <p:nvPr/>
        </p:nvGrpSpPr>
        <p:grpSpPr bwMode="auto">
          <a:xfrm>
            <a:off x="4932363" y="4741863"/>
            <a:ext cx="287337" cy="1150937"/>
            <a:chOff x="3107" y="3203"/>
            <a:chExt cx="181" cy="725"/>
          </a:xfrm>
        </p:grpSpPr>
        <p:sp>
          <p:nvSpPr>
            <p:cNvPr id="85063" name="Line 71"/>
            <p:cNvSpPr>
              <a:spLocks noChangeShapeType="1"/>
            </p:cNvSpPr>
            <p:nvPr/>
          </p:nvSpPr>
          <p:spPr bwMode="auto">
            <a:xfrm>
              <a:off x="3198" y="3294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64" name="Oval 72"/>
            <p:cNvSpPr>
              <a:spLocks noChangeArrowheads="1"/>
            </p:cNvSpPr>
            <p:nvPr/>
          </p:nvSpPr>
          <p:spPr bwMode="auto">
            <a:xfrm>
              <a:off x="3107" y="3203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60" name="Line 68"/>
            <p:cNvSpPr>
              <a:spLocks noChangeShapeType="1"/>
            </p:cNvSpPr>
            <p:nvPr/>
          </p:nvSpPr>
          <p:spPr bwMode="auto">
            <a:xfrm flipV="1">
              <a:off x="3197" y="3566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61" name="Oval 69"/>
            <p:cNvSpPr>
              <a:spLocks noChangeArrowheads="1"/>
            </p:cNvSpPr>
            <p:nvPr/>
          </p:nvSpPr>
          <p:spPr bwMode="auto">
            <a:xfrm>
              <a:off x="3107" y="374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62" name="Oval 70"/>
            <p:cNvSpPr>
              <a:spLocks noChangeArrowheads="1"/>
            </p:cNvSpPr>
            <p:nvPr/>
          </p:nvSpPr>
          <p:spPr bwMode="auto">
            <a:xfrm>
              <a:off x="3107" y="3475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1" name="Group 119"/>
          <p:cNvGrpSpPr>
            <a:grpSpLocks/>
          </p:cNvGrpSpPr>
          <p:nvPr/>
        </p:nvGrpSpPr>
        <p:grpSpPr bwMode="auto">
          <a:xfrm>
            <a:off x="2771775" y="4743450"/>
            <a:ext cx="287338" cy="1150938"/>
            <a:chOff x="1746" y="3204"/>
            <a:chExt cx="181" cy="725"/>
          </a:xfrm>
        </p:grpSpPr>
        <p:sp>
          <p:nvSpPr>
            <p:cNvPr id="85090" name="Line 98"/>
            <p:cNvSpPr>
              <a:spLocks noChangeShapeType="1"/>
            </p:cNvSpPr>
            <p:nvPr/>
          </p:nvSpPr>
          <p:spPr bwMode="auto">
            <a:xfrm>
              <a:off x="1837" y="3295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91" name="Oval 99"/>
            <p:cNvSpPr>
              <a:spLocks noChangeArrowheads="1"/>
            </p:cNvSpPr>
            <p:nvPr/>
          </p:nvSpPr>
          <p:spPr bwMode="auto">
            <a:xfrm>
              <a:off x="1746" y="3204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92" name="Line 100"/>
            <p:cNvSpPr>
              <a:spLocks noChangeShapeType="1"/>
            </p:cNvSpPr>
            <p:nvPr/>
          </p:nvSpPr>
          <p:spPr bwMode="auto">
            <a:xfrm flipV="1">
              <a:off x="1836" y="3567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93" name="Oval 101"/>
            <p:cNvSpPr>
              <a:spLocks noChangeArrowheads="1"/>
            </p:cNvSpPr>
            <p:nvPr/>
          </p:nvSpPr>
          <p:spPr bwMode="auto">
            <a:xfrm>
              <a:off x="1746" y="3748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94" name="Oval 102"/>
            <p:cNvSpPr>
              <a:spLocks noChangeArrowheads="1"/>
            </p:cNvSpPr>
            <p:nvPr/>
          </p:nvSpPr>
          <p:spPr bwMode="auto">
            <a:xfrm>
              <a:off x="1746" y="3476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3" name="Group 121"/>
          <p:cNvGrpSpPr>
            <a:grpSpLocks/>
          </p:cNvGrpSpPr>
          <p:nvPr/>
        </p:nvGrpSpPr>
        <p:grpSpPr bwMode="auto">
          <a:xfrm>
            <a:off x="6659563" y="4743450"/>
            <a:ext cx="287337" cy="1150938"/>
            <a:chOff x="4195" y="3204"/>
            <a:chExt cx="181" cy="725"/>
          </a:xfrm>
        </p:grpSpPr>
        <p:sp>
          <p:nvSpPr>
            <p:cNvPr id="85084" name="Line 92"/>
            <p:cNvSpPr>
              <a:spLocks noChangeShapeType="1"/>
            </p:cNvSpPr>
            <p:nvPr/>
          </p:nvSpPr>
          <p:spPr bwMode="auto">
            <a:xfrm>
              <a:off x="4286" y="3294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86" name="Line 94"/>
            <p:cNvSpPr>
              <a:spLocks noChangeShapeType="1"/>
            </p:cNvSpPr>
            <p:nvPr/>
          </p:nvSpPr>
          <p:spPr bwMode="auto">
            <a:xfrm flipV="1">
              <a:off x="4285" y="3567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87" name="Oval 95"/>
            <p:cNvSpPr>
              <a:spLocks noChangeArrowheads="1"/>
            </p:cNvSpPr>
            <p:nvPr/>
          </p:nvSpPr>
          <p:spPr bwMode="auto">
            <a:xfrm>
              <a:off x="4195" y="3204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88" name="Oval 96"/>
            <p:cNvSpPr>
              <a:spLocks noChangeArrowheads="1"/>
            </p:cNvSpPr>
            <p:nvPr/>
          </p:nvSpPr>
          <p:spPr bwMode="auto">
            <a:xfrm>
              <a:off x="4195" y="3475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85" name="Oval 93"/>
            <p:cNvSpPr>
              <a:spLocks noChangeArrowheads="1"/>
            </p:cNvSpPr>
            <p:nvPr/>
          </p:nvSpPr>
          <p:spPr bwMode="auto">
            <a:xfrm>
              <a:off x="4195" y="3748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9" name="Group 127"/>
          <p:cNvGrpSpPr>
            <a:grpSpLocks/>
          </p:cNvGrpSpPr>
          <p:nvPr/>
        </p:nvGrpSpPr>
        <p:grpSpPr bwMode="auto">
          <a:xfrm>
            <a:off x="4494213" y="4238625"/>
            <a:ext cx="439737" cy="219075"/>
            <a:chOff x="2831" y="2660"/>
            <a:chExt cx="277" cy="138"/>
          </a:xfrm>
        </p:grpSpPr>
        <p:sp>
          <p:nvSpPr>
            <p:cNvPr id="85070" name="AutoShape 78"/>
            <p:cNvSpPr>
              <a:spLocks noChangeArrowheads="1"/>
            </p:cNvSpPr>
            <p:nvPr/>
          </p:nvSpPr>
          <p:spPr bwMode="auto">
            <a:xfrm rot="5400000">
              <a:off x="2996" y="2686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75" name="AutoShape 83"/>
            <p:cNvSpPr>
              <a:spLocks noChangeArrowheads="1"/>
            </p:cNvSpPr>
            <p:nvPr/>
          </p:nvSpPr>
          <p:spPr bwMode="auto">
            <a:xfrm rot="9291200">
              <a:off x="2831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8" name="Group 126"/>
          <p:cNvGrpSpPr>
            <a:grpSpLocks/>
          </p:cNvGrpSpPr>
          <p:nvPr/>
        </p:nvGrpSpPr>
        <p:grpSpPr bwMode="auto">
          <a:xfrm>
            <a:off x="3651250" y="4238625"/>
            <a:ext cx="417513" cy="231775"/>
            <a:chOff x="2300" y="2660"/>
            <a:chExt cx="263" cy="146"/>
          </a:xfrm>
        </p:grpSpPr>
        <p:sp>
          <p:nvSpPr>
            <p:cNvPr id="85074" name="AutoShape 82"/>
            <p:cNvSpPr>
              <a:spLocks noChangeArrowheads="1"/>
            </p:cNvSpPr>
            <p:nvPr/>
          </p:nvSpPr>
          <p:spPr bwMode="auto">
            <a:xfrm rot="5400000">
              <a:off x="2451" y="2694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76" name="AutoShape 84"/>
            <p:cNvSpPr>
              <a:spLocks noChangeArrowheads="1"/>
            </p:cNvSpPr>
            <p:nvPr/>
          </p:nvSpPr>
          <p:spPr bwMode="auto">
            <a:xfrm rot="9291200">
              <a:off x="2300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6" name="Group 124"/>
          <p:cNvGrpSpPr>
            <a:grpSpLocks/>
          </p:cNvGrpSpPr>
          <p:nvPr/>
        </p:nvGrpSpPr>
        <p:grpSpPr bwMode="auto">
          <a:xfrm>
            <a:off x="1562100" y="4238625"/>
            <a:ext cx="490538" cy="225425"/>
            <a:chOff x="984" y="2660"/>
            <a:chExt cx="309" cy="142"/>
          </a:xfrm>
        </p:grpSpPr>
        <p:sp>
          <p:nvSpPr>
            <p:cNvPr id="85072" name="AutoShape 80"/>
            <p:cNvSpPr>
              <a:spLocks noChangeArrowheads="1"/>
            </p:cNvSpPr>
            <p:nvPr/>
          </p:nvSpPr>
          <p:spPr bwMode="auto">
            <a:xfrm rot="5400000">
              <a:off x="1181" y="2690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78" name="AutoShape 86"/>
            <p:cNvSpPr>
              <a:spLocks noChangeArrowheads="1"/>
            </p:cNvSpPr>
            <p:nvPr/>
          </p:nvSpPr>
          <p:spPr bwMode="auto">
            <a:xfrm rot="9291200">
              <a:off x="984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5" name="Group 123"/>
          <p:cNvGrpSpPr>
            <a:grpSpLocks/>
          </p:cNvGrpSpPr>
          <p:nvPr/>
        </p:nvGrpSpPr>
        <p:grpSpPr bwMode="auto">
          <a:xfrm>
            <a:off x="611188" y="4238625"/>
            <a:ext cx="506412" cy="222250"/>
            <a:chOff x="385" y="2660"/>
            <a:chExt cx="319" cy="140"/>
          </a:xfrm>
        </p:grpSpPr>
        <p:sp>
          <p:nvSpPr>
            <p:cNvPr id="85071" name="AutoShape 79"/>
            <p:cNvSpPr>
              <a:spLocks noChangeArrowheads="1"/>
            </p:cNvSpPr>
            <p:nvPr/>
          </p:nvSpPr>
          <p:spPr bwMode="auto">
            <a:xfrm rot="5400000">
              <a:off x="592" y="2688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79" name="AutoShape 87"/>
            <p:cNvSpPr>
              <a:spLocks noChangeArrowheads="1"/>
            </p:cNvSpPr>
            <p:nvPr/>
          </p:nvSpPr>
          <p:spPr bwMode="auto">
            <a:xfrm rot="9291200">
              <a:off x="385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23" name="Group 131"/>
          <p:cNvGrpSpPr>
            <a:grpSpLocks/>
          </p:cNvGrpSpPr>
          <p:nvPr/>
        </p:nvGrpSpPr>
        <p:grpSpPr bwMode="auto">
          <a:xfrm>
            <a:off x="8259763" y="4238625"/>
            <a:ext cx="488950" cy="215900"/>
            <a:chOff x="5203" y="2660"/>
            <a:chExt cx="308" cy="136"/>
          </a:xfrm>
        </p:grpSpPr>
        <p:sp>
          <p:nvSpPr>
            <p:cNvPr id="85069" name="AutoShape 77"/>
            <p:cNvSpPr>
              <a:spLocks noChangeArrowheads="1"/>
            </p:cNvSpPr>
            <p:nvPr/>
          </p:nvSpPr>
          <p:spPr bwMode="auto">
            <a:xfrm rot="5400000">
              <a:off x="5399" y="2684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81" name="AutoShape 89"/>
            <p:cNvSpPr>
              <a:spLocks noChangeArrowheads="1"/>
            </p:cNvSpPr>
            <p:nvPr/>
          </p:nvSpPr>
          <p:spPr bwMode="auto">
            <a:xfrm rot="9291200">
              <a:off x="5203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22" name="Group 130"/>
          <p:cNvGrpSpPr>
            <a:grpSpLocks/>
          </p:cNvGrpSpPr>
          <p:nvPr/>
        </p:nvGrpSpPr>
        <p:grpSpPr bwMode="auto">
          <a:xfrm>
            <a:off x="7308850" y="4238625"/>
            <a:ext cx="504825" cy="212725"/>
            <a:chOff x="4604" y="2660"/>
            <a:chExt cx="318" cy="134"/>
          </a:xfrm>
        </p:grpSpPr>
        <p:sp>
          <p:nvSpPr>
            <p:cNvPr id="85068" name="AutoShape 76"/>
            <p:cNvSpPr>
              <a:spLocks noChangeArrowheads="1"/>
            </p:cNvSpPr>
            <p:nvPr/>
          </p:nvSpPr>
          <p:spPr bwMode="auto">
            <a:xfrm rot="5400000">
              <a:off x="4810" y="2682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82" name="AutoShape 90"/>
            <p:cNvSpPr>
              <a:spLocks noChangeArrowheads="1"/>
            </p:cNvSpPr>
            <p:nvPr/>
          </p:nvSpPr>
          <p:spPr bwMode="auto">
            <a:xfrm rot="9291200">
              <a:off x="4604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20" name="Group 128"/>
          <p:cNvGrpSpPr>
            <a:grpSpLocks/>
          </p:cNvGrpSpPr>
          <p:nvPr/>
        </p:nvGrpSpPr>
        <p:grpSpPr bwMode="auto">
          <a:xfrm>
            <a:off x="5076825" y="4238625"/>
            <a:ext cx="793750" cy="215900"/>
            <a:chOff x="3198" y="2660"/>
            <a:chExt cx="500" cy="136"/>
          </a:xfrm>
        </p:grpSpPr>
        <p:sp>
          <p:nvSpPr>
            <p:cNvPr id="85013" name="AutoShape 21"/>
            <p:cNvSpPr>
              <a:spLocks noChangeArrowheads="1"/>
            </p:cNvSpPr>
            <p:nvPr/>
          </p:nvSpPr>
          <p:spPr bwMode="auto">
            <a:xfrm rot="9291200">
              <a:off x="3198" y="2705"/>
              <a:ext cx="408" cy="91"/>
            </a:xfrm>
            <a:prstGeom prst="rightArrow">
              <a:avLst>
                <a:gd name="adj1" fmla="val 50000"/>
                <a:gd name="adj2" fmla="val 1120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83" name="AutoShape 91"/>
            <p:cNvSpPr>
              <a:spLocks noChangeArrowheads="1"/>
            </p:cNvSpPr>
            <p:nvPr/>
          </p:nvSpPr>
          <p:spPr bwMode="auto">
            <a:xfrm rot="5400000">
              <a:off x="3586" y="2680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21" name="Group 129"/>
          <p:cNvGrpSpPr>
            <a:grpSpLocks/>
          </p:cNvGrpSpPr>
          <p:nvPr/>
        </p:nvGrpSpPr>
        <p:grpSpPr bwMode="auto">
          <a:xfrm>
            <a:off x="6386513" y="4238625"/>
            <a:ext cx="490537" cy="358775"/>
            <a:chOff x="4023" y="2660"/>
            <a:chExt cx="309" cy="226"/>
          </a:xfrm>
        </p:grpSpPr>
        <p:sp>
          <p:nvSpPr>
            <p:cNvPr id="85080" name="AutoShape 88"/>
            <p:cNvSpPr>
              <a:spLocks noChangeArrowheads="1"/>
            </p:cNvSpPr>
            <p:nvPr/>
          </p:nvSpPr>
          <p:spPr bwMode="auto">
            <a:xfrm rot="9291200">
              <a:off x="4023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89" name="AutoShape 97"/>
            <p:cNvSpPr>
              <a:spLocks noChangeArrowheads="1"/>
            </p:cNvSpPr>
            <p:nvPr/>
          </p:nvSpPr>
          <p:spPr bwMode="auto">
            <a:xfrm rot="5400000">
              <a:off x="4174" y="2727"/>
              <a:ext cx="226" cy="91"/>
            </a:xfrm>
            <a:prstGeom prst="rightArrow">
              <a:avLst>
                <a:gd name="adj1" fmla="val 50000"/>
                <a:gd name="adj2" fmla="val 620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5117" name="Group 125"/>
          <p:cNvGrpSpPr>
            <a:grpSpLocks/>
          </p:cNvGrpSpPr>
          <p:nvPr/>
        </p:nvGrpSpPr>
        <p:grpSpPr bwMode="auto">
          <a:xfrm>
            <a:off x="2411413" y="4238625"/>
            <a:ext cx="576262" cy="358775"/>
            <a:chOff x="1519" y="2660"/>
            <a:chExt cx="363" cy="226"/>
          </a:xfrm>
        </p:grpSpPr>
        <p:sp>
          <p:nvSpPr>
            <p:cNvPr id="85077" name="AutoShape 85"/>
            <p:cNvSpPr>
              <a:spLocks noChangeArrowheads="1"/>
            </p:cNvSpPr>
            <p:nvPr/>
          </p:nvSpPr>
          <p:spPr bwMode="auto">
            <a:xfrm rot="9291200">
              <a:off x="1519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95" name="AutoShape 103"/>
            <p:cNvSpPr>
              <a:spLocks noChangeArrowheads="1"/>
            </p:cNvSpPr>
            <p:nvPr/>
          </p:nvSpPr>
          <p:spPr bwMode="auto">
            <a:xfrm rot="5400000">
              <a:off x="1724" y="2727"/>
              <a:ext cx="226" cy="91"/>
            </a:xfrm>
            <a:prstGeom prst="rightArrow">
              <a:avLst>
                <a:gd name="adj1" fmla="val 50000"/>
                <a:gd name="adj2" fmla="val 620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5114" name="Text Box 122"/>
          <p:cNvSpPr txBox="1">
            <a:spLocks noChangeArrowheads="1"/>
          </p:cNvSpPr>
          <p:nvPr/>
        </p:nvSpPr>
        <p:spPr bwMode="auto">
          <a:xfrm>
            <a:off x="2195513" y="6067425"/>
            <a:ext cx="5184775" cy="4762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ja-JP"/>
              <a:t>We have many duplications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154462"/>
      </p:ext>
    </p:extLst>
  </p:cSld>
  <p:clrMapOvr>
    <a:masterClrMapping/>
  </p:clrMapOvr>
  <p:transition advTm="99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51 -0.12578 L 0.00017 0.00023 " pathEditMode="relative" ptsTypes="AA">
                                      <p:cBhvr>
                                        <p:cTn id="10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12578 L -3.61111E-6 0.00023 " pathEditMode="relative" ptsTypes="AA">
                                      <p:cBhvr>
                                        <p:cTn id="17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511 -0.12578 L 2.22222E-6 0.00023 " pathEditMode="relative" ptsTypes="AA">
                                      <p:cBhvr>
                                        <p:cTn id="24" dur="500" fill="hold"/>
                                        <p:tgtEl>
                                          <p:spTgt spid="85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3 -0.14659 L -2.5E-6 0.00023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85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7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14659 L 0.00017 0.00023 " pathEditMode="relative" ptsTypes="AA">
                                      <p:cBhvr>
                                        <p:cTn id="39" dur="500" fill="hold"/>
                                        <p:tgtEl>
                                          <p:spTgt spid="85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43 -0.14659 L -3.61111E-6 0.00023 " pathEditMode="relative" ptsTypes="AA">
                                      <p:cBhvr>
                                        <p:cTn id="46" dur="500" fill="hold"/>
                                        <p:tgtEl>
                                          <p:spTgt spid="85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25 -0.14659 L 3.33333E-6 0.00023 " pathEditMode="relative" ptsTypes="AA">
                                      <p:cBhvr>
                                        <p:cTn id="53" dur="500" fill="hold"/>
                                        <p:tgtEl>
                                          <p:spTgt spid="85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14659 L -3.61111E-6 0.00023 " pathEditMode="relative" ptsTypes="AA">
                                      <p:cBhvr>
                                        <p:cTn id="60" dur="500" fill="hold"/>
                                        <p:tgtEl>
                                          <p:spTgt spid="85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43 -0.14659 L -4.16667E-6 0.00023 " pathEditMode="relative" ptsTypes="AA">
                                      <p:cBhvr>
                                        <p:cTn id="67" dur="500" fill="hold"/>
                                        <p:tgtEl>
                                          <p:spTgt spid="85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3 -0.14659 L 2.77778E-6 0.00023 " pathEditMode="relative" ptsTypes="AA">
                                      <p:cBhvr>
                                        <p:cTn id="74" dur="500" fill="hold"/>
                                        <p:tgtEl>
                                          <p:spTgt spid="85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14659 L 2.22222E-6 0.00023 " pathEditMode="relative" ptsTypes="AA">
                                      <p:cBhvr>
                                        <p:cTn id="81" dur="500" fill="hold"/>
                                        <p:tgtEl>
                                          <p:spTgt spid="85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5 -0.14659 L -4.72222E-6 0.00023 " pathEditMode="relative" ptsTypes="AA">
                                      <p:cBhvr>
                                        <p:cTn id="88" dur="500" fill="hold"/>
                                        <p:tgtEl>
                                          <p:spTgt spid="85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22012 L 0.00017 1.32948E-6 " pathEditMode="relative" ptsTypes="AA">
                                      <p:cBhvr>
                                        <p:cTn id="102" dur="500" fill="hold"/>
                                        <p:tgtEl>
                                          <p:spTgt spid="85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-0.21989 L 0.00018 0.00023 " pathEditMode="relative" ptsTypes="AA">
                                      <p:cBhvr>
                                        <p:cTn id="115" dur="500" fill="hold"/>
                                        <p:tgtEl>
                                          <p:spTgt spid="85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22012 L 0.00018 1.32948E-6 " pathEditMode="relative" ptsTypes="AA">
                                      <p:cBhvr>
                                        <p:cTn id="122" dur="500" fill="hold"/>
                                        <p:tgtEl>
                                          <p:spTgt spid="85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1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3" name="Line 23"/>
          <p:cNvSpPr>
            <a:spLocks noChangeShapeType="1"/>
          </p:cNvSpPr>
          <p:nvPr/>
        </p:nvSpPr>
        <p:spPr bwMode="auto">
          <a:xfrm>
            <a:off x="539750" y="2514600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 flipV="1">
            <a:off x="863600" y="2947988"/>
            <a:ext cx="250825" cy="646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75" name="Line 35"/>
          <p:cNvSpPr>
            <a:spLocks noChangeShapeType="1"/>
          </p:cNvSpPr>
          <p:nvPr/>
        </p:nvSpPr>
        <p:spPr bwMode="auto">
          <a:xfrm flipH="1">
            <a:off x="1619250" y="2370138"/>
            <a:ext cx="1444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to be efficient?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219200"/>
            <a:ext cx="8223250" cy="1008063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To avoid duplications,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give </a:t>
            </a:r>
            <a:r>
              <a:rPr lang="en-US" altLang="ja-JP" sz="2400" b="1" dirty="0">
                <a:solidFill>
                  <a:srgbClr val="0505FF"/>
                </a:solidFill>
              </a:rPr>
              <a:t>canonical form</a:t>
            </a:r>
            <a:r>
              <a:rPr lang="en-US" altLang="ja-JP" sz="2400" dirty="0"/>
              <a:t> and </a:t>
            </a:r>
            <a:r>
              <a:rPr lang="en-US" altLang="ja-JP" sz="2400" b="1" dirty="0">
                <a:solidFill>
                  <a:srgbClr val="008000"/>
                </a:solidFill>
              </a:rPr>
              <a:t>unique name </a:t>
            </a:r>
            <a:r>
              <a:rPr lang="en-US" altLang="ja-JP" sz="2400" dirty="0"/>
              <a:t>to each tree</a:t>
            </a:r>
          </a:p>
        </p:txBody>
      </p:sp>
      <p:sp>
        <p:nvSpPr>
          <p:cNvPr id="87060" name="Line 20"/>
          <p:cNvSpPr>
            <a:spLocks noChangeShapeType="1"/>
          </p:cNvSpPr>
          <p:nvPr/>
        </p:nvSpPr>
        <p:spPr bwMode="auto">
          <a:xfrm>
            <a:off x="625475" y="3017838"/>
            <a:ext cx="4889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61" name="Line 21"/>
          <p:cNvSpPr>
            <a:spLocks noChangeShapeType="1"/>
          </p:cNvSpPr>
          <p:nvPr/>
        </p:nvSpPr>
        <p:spPr bwMode="auto">
          <a:xfrm>
            <a:off x="1079500" y="2441575"/>
            <a:ext cx="714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62" name="Oval 22"/>
          <p:cNvSpPr>
            <a:spLocks noChangeArrowheads="1"/>
          </p:cNvSpPr>
          <p:nvPr/>
        </p:nvSpPr>
        <p:spPr bwMode="auto">
          <a:xfrm>
            <a:off x="1006475" y="2873375"/>
            <a:ext cx="287338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87065" name="Oval 25"/>
          <p:cNvSpPr>
            <a:spLocks noChangeArrowheads="1"/>
          </p:cNvSpPr>
          <p:nvPr/>
        </p:nvSpPr>
        <p:spPr bwMode="auto">
          <a:xfrm>
            <a:off x="719138" y="345122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7066" name="Oval 26"/>
          <p:cNvSpPr>
            <a:spLocks noChangeArrowheads="1"/>
          </p:cNvSpPr>
          <p:nvPr/>
        </p:nvSpPr>
        <p:spPr bwMode="auto">
          <a:xfrm>
            <a:off x="395288" y="237172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>
            <a:off x="1079500" y="2441575"/>
            <a:ext cx="5762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 flipH="1">
            <a:off x="1511300" y="3019425"/>
            <a:ext cx="14287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69" name="Oval 29"/>
          <p:cNvSpPr>
            <a:spLocks noChangeArrowheads="1"/>
          </p:cNvSpPr>
          <p:nvPr/>
        </p:nvSpPr>
        <p:spPr bwMode="auto">
          <a:xfrm>
            <a:off x="1366838" y="345122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87070" name="Oval 30"/>
          <p:cNvSpPr>
            <a:spLocks noChangeArrowheads="1"/>
          </p:cNvSpPr>
          <p:nvPr/>
        </p:nvSpPr>
        <p:spPr bwMode="auto">
          <a:xfrm>
            <a:off x="935038" y="2298700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7071" name="Oval 31"/>
          <p:cNvSpPr>
            <a:spLocks noChangeArrowheads="1"/>
          </p:cNvSpPr>
          <p:nvPr/>
        </p:nvSpPr>
        <p:spPr bwMode="auto">
          <a:xfrm>
            <a:off x="503238" y="287337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87072" name="Oval 32"/>
          <p:cNvSpPr>
            <a:spLocks noChangeArrowheads="1"/>
          </p:cNvSpPr>
          <p:nvPr/>
        </p:nvSpPr>
        <p:spPr bwMode="auto">
          <a:xfrm>
            <a:off x="1511300" y="2874963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7074" name="Oval 34"/>
          <p:cNvSpPr>
            <a:spLocks noChangeArrowheads="1"/>
          </p:cNvSpPr>
          <p:nvPr/>
        </p:nvSpPr>
        <p:spPr bwMode="auto">
          <a:xfrm>
            <a:off x="1619250" y="2298700"/>
            <a:ext cx="287338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grpSp>
        <p:nvGrpSpPr>
          <p:cNvPr id="87115" name="Group 75"/>
          <p:cNvGrpSpPr>
            <a:grpSpLocks/>
          </p:cNvGrpSpPr>
          <p:nvPr/>
        </p:nvGrpSpPr>
        <p:grpSpPr bwMode="auto">
          <a:xfrm>
            <a:off x="323850" y="2298700"/>
            <a:ext cx="4678363" cy="2232025"/>
            <a:chOff x="204" y="1570"/>
            <a:chExt cx="2947" cy="1406"/>
          </a:xfrm>
        </p:grpSpPr>
        <p:sp>
          <p:nvSpPr>
            <p:cNvPr id="87076" name="AutoShape 36"/>
            <p:cNvSpPr>
              <a:spLocks noChangeArrowheads="1"/>
            </p:cNvSpPr>
            <p:nvPr/>
          </p:nvSpPr>
          <p:spPr bwMode="auto">
            <a:xfrm>
              <a:off x="1428" y="1843"/>
              <a:ext cx="363" cy="318"/>
            </a:xfrm>
            <a:prstGeom prst="rightArrow">
              <a:avLst>
                <a:gd name="adj1" fmla="val 50000"/>
                <a:gd name="adj2" fmla="val 2853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7077" name="Rectangle 37"/>
            <p:cNvSpPr>
              <a:spLocks noChangeArrowheads="1"/>
            </p:cNvSpPr>
            <p:nvPr/>
          </p:nvSpPr>
          <p:spPr bwMode="auto">
            <a:xfrm>
              <a:off x="204" y="2659"/>
              <a:ext cx="2631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algn="ctr">
                <a:spcBef>
                  <a:spcPct val="20000"/>
                </a:spcBef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algn="ctr">
                <a:spcBef>
                  <a:spcPct val="20000"/>
                </a:spcBef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algn="ctr">
                <a:spcBef>
                  <a:spcPct val="20000"/>
                </a:spcBef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algn="ctr">
                <a:spcBef>
                  <a:spcPct val="20000"/>
                </a:spcBef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l">
                <a:lnSpc>
                  <a:spcPct val="90000"/>
                </a:lnSpc>
              </a:pPr>
              <a:r>
                <a:rPr lang="en-US" altLang="ja-JP" sz="2400" b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•</a:t>
              </a:r>
              <a:r>
                <a:rPr lang="ja-JP" altLang="en-US" sz="2400" b="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400" b="0" dirty="0"/>
                <a:t>Choose the center as the root</a:t>
              </a:r>
            </a:p>
          </p:txBody>
        </p:sp>
        <p:grpSp>
          <p:nvGrpSpPr>
            <p:cNvPr id="87112" name="Group 72"/>
            <p:cNvGrpSpPr>
              <a:grpSpLocks/>
            </p:cNvGrpSpPr>
            <p:nvPr/>
          </p:nvGrpSpPr>
          <p:grpSpPr bwMode="auto">
            <a:xfrm>
              <a:off x="1927" y="1570"/>
              <a:ext cx="1224" cy="907"/>
              <a:chOff x="1791" y="1570"/>
              <a:chExt cx="1224" cy="907"/>
            </a:xfrm>
          </p:grpSpPr>
          <p:sp>
            <p:nvSpPr>
              <p:cNvPr id="87082" name="Line 42"/>
              <p:cNvSpPr>
                <a:spLocks noChangeShapeType="1"/>
              </p:cNvSpPr>
              <p:nvPr/>
            </p:nvSpPr>
            <p:spPr bwMode="auto">
              <a:xfrm flipH="1">
                <a:off x="2199" y="1660"/>
                <a:ext cx="205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84" name="Oval 44"/>
              <p:cNvSpPr>
                <a:spLocks noChangeArrowheads="1"/>
              </p:cNvSpPr>
              <p:nvPr/>
            </p:nvSpPr>
            <p:spPr bwMode="auto">
              <a:xfrm>
                <a:off x="2290" y="2296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a</a:t>
                </a:r>
              </a:p>
            </p:txBody>
          </p:sp>
          <p:sp>
            <p:nvSpPr>
              <p:cNvPr id="87085" name="Oval 45"/>
              <p:cNvSpPr>
                <a:spLocks noChangeArrowheads="1"/>
              </p:cNvSpPr>
              <p:nvPr/>
            </p:nvSpPr>
            <p:spPr bwMode="auto">
              <a:xfrm>
                <a:off x="1791" y="2296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c</a:t>
                </a:r>
              </a:p>
            </p:txBody>
          </p:sp>
          <p:sp>
            <p:nvSpPr>
              <p:cNvPr id="87086" name="Line 46"/>
              <p:cNvSpPr>
                <a:spLocks noChangeShapeType="1"/>
              </p:cNvSpPr>
              <p:nvPr/>
            </p:nvSpPr>
            <p:spPr bwMode="auto">
              <a:xfrm>
                <a:off x="2404" y="1660"/>
                <a:ext cx="294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87" name="Line 47"/>
              <p:cNvSpPr>
                <a:spLocks noChangeShapeType="1"/>
              </p:cNvSpPr>
              <p:nvPr/>
            </p:nvSpPr>
            <p:spPr bwMode="auto">
              <a:xfrm flipH="1">
                <a:off x="2698" y="2024"/>
                <a:ext cx="6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88" name="Oval 48"/>
              <p:cNvSpPr>
                <a:spLocks noChangeArrowheads="1"/>
              </p:cNvSpPr>
              <p:nvPr/>
            </p:nvSpPr>
            <p:spPr bwMode="auto">
              <a:xfrm>
                <a:off x="2585" y="2296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c</a:t>
                </a:r>
              </a:p>
            </p:txBody>
          </p:sp>
          <p:sp>
            <p:nvSpPr>
              <p:cNvPr id="87090" name="Oval 50"/>
              <p:cNvSpPr>
                <a:spLocks noChangeArrowheads="1"/>
              </p:cNvSpPr>
              <p:nvPr/>
            </p:nvSpPr>
            <p:spPr bwMode="auto">
              <a:xfrm>
                <a:off x="2063" y="2296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b</a:t>
                </a:r>
              </a:p>
            </p:txBody>
          </p:sp>
          <p:sp>
            <p:nvSpPr>
              <p:cNvPr id="87092" name="Oval 52"/>
              <p:cNvSpPr>
                <a:spLocks noChangeArrowheads="1"/>
              </p:cNvSpPr>
              <p:nvPr/>
            </p:nvSpPr>
            <p:spPr bwMode="auto">
              <a:xfrm>
                <a:off x="2834" y="2296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b</a:t>
                </a:r>
              </a:p>
            </p:txBody>
          </p:sp>
          <p:sp>
            <p:nvSpPr>
              <p:cNvPr id="87093" name="Line 53"/>
              <p:cNvSpPr>
                <a:spLocks noChangeShapeType="1"/>
              </p:cNvSpPr>
              <p:nvPr/>
            </p:nvSpPr>
            <p:spPr bwMode="auto">
              <a:xfrm>
                <a:off x="2766" y="2069"/>
                <a:ext cx="114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94" name="Line 54"/>
              <p:cNvSpPr>
                <a:spLocks noChangeShapeType="1"/>
              </p:cNvSpPr>
              <p:nvPr/>
            </p:nvSpPr>
            <p:spPr bwMode="auto">
              <a:xfrm>
                <a:off x="2199" y="2069"/>
                <a:ext cx="16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95" name="Line 55"/>
              <p:cNvSpPr>
                <a:spLocks noChangeShapeType="1"/>
              </p:cNvSpPr>
              <p:nvPr/>
            </p:nvSpPr>
            <p:spPr bwMode="auto">
              <a:xfrm>
                <a:off x="2154" y="2069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96" name="Line 56"/>
              <p:cNvSpPr>
                <a:spLocks noChangeShapeType="1"/>
              </p:cNvSpPr>
              <p:nvPr/>
            </p:nvSpPr>
            <p:spPr bwMode="auto">
              <a:xfrm flipH="1">
                <a:off x="1927" y="2069"/>
                <a:ext cx="182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083" name="Oval 43"/>
              <p:cNvSpPr>
                <a:spLocks noChangeArrowheads="1"/>
              </p:cNvSpPr>
              <p:nvPr/>
            </p:nvSpPr>
            <p:spPr bwMode="auto">
              <a:xfrm>
                <a:off x="2063" y="1932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b</a:t>
                </a:r>
              </a:p>
            </p:txBody>
          </p:sp>
          <p:sp>
            <p:nvSpPr>
              <p:cNvPr id="87089" name="Oval 49"/>
              <p:cNvSpPr>
                <a:spLocks noChangeArrowheads="1"/>
              </p:cNvSpPr>
              <p:nvPr/>
            </p:nvSpPr>
            <p:spPr bwMode="auto">
              <a:xfrm>
                <a:off x="2313" y="1570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a</a:t>
                </a:r>
              </a:p>
            </p:txBody>
          </p:sp>
          <p:sp>
            <p:nvSpPr>
              <p:cNvPr id="87091" name="Oval 51"/>
              <p:cNvSpPr>
                <a:spLocks noChangeArrowheads="1"/>
              </p:cNvSpPr>
              <p:nvPr/>
            </p:nvSpPr>
            <p:spPr bwMode="auto">
              <a:xfrm>
                <a:off x="2676" y="1933"/>
                <a:ext cx="181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b="1">
                    <a:solidFill>
                      <a:srgbClr val="CC3300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87117" name="Group 77"/>
          <p:cNvGrpSpPr>
            <a:grpSpLocks/>
          </p:cNvGrpSpPr>
          <p:nvPr/>
        </p:nvGrpSpPr>
        <p:grpSpPr bwMode="auto">
          <a:xfrm>
            <a:off x="6299200" y="2298700"/>
            <a:ext cx="1944688" cy="1439863"/>
            <a:chOff x="3968" y="1570"/>
            <a:chExt cx="1225" cy="907"/>
          </a:xfrm>
        </p:grpSpPr>
        <p:sp>
          <p:nvSpPr>
            <p:cNvPr id="87097" name="Line 57"/>
            <p:cNvSpPr>
              <a:spLocks noChangeShapeType="1"/>
            </p:cNvSpPr>
            <p:nvPr/>
          </p:nvSpPr>
          <p:spPr bwMode="auto">
            <a:xfrm flipH="1">
              <a:off x="4240" y="1660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098" name="Oval 58"/>
            <p:cNvSpPr>
              <a:spLocks noChangeArrowheads="1"/>
            </p:cNvSpPr>
            <p:nvPr/>
          </p:nvSpPr>
          <p:spPr bwMode="auto">
            <a:xfrm>
              <a:off x="4513" y="229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7099" name="Oval 59"/>
            <p:cNvSpPr>
              <a:spLocks noChangeArrowheads="1"/>
            </p:cNvSpPr>
            <p:nvPr/>
          </p:nvSpPr>
          <p:spPr bwMode="auto">
            <a:xfrm>
              <a:off x="5012" y="229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7100" name="Line 60"/>
            <p:cNvSpPr>
              <a:spLocks noChangeShapeType="1"/>
            </p:cNvSpPr>
            <p:nvPr/>
          </p:nvSpPr>
          <p:spPr bwMode="auto">
            <a:xfrm>
              <a:off x="4536" y="1660"/>
              <a:ext cx="294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101" name="Line 61"/>
            <p:cNvSpPr>
              <a:spLocks noChangeShapeType="1"/>
            </p:cNvSpPr>
            <p:nvPr/>
          </p:nvSpPr>
          <p:spPr bwMode="auto">
            <a:xfrm flipH="1">
              <a:off x="4104" y="2024"/>
              <a:ext cx="6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102" name="Oval 62"/>
            <p:cNvSpPr>
              <a:spLocks noChangeArrowheads="1"/>
            </p:cNvSpPr>
            <p:nvPr/>
          </p:nvSpPr>
          <p:spPr bwMode="auto">
            <a:xfrm>
              <a:off x="4240" y="229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7103" name="Oval 63"/>
            <p:cNvSpPr>
              <a:spLocks noChangeArrowheads="1"/>
            </p:cNvSpPr>
            <p:nvPr/>
          </p:nvSpPr>
          <p:spPr bwMode="auto">
            <a:xfrm>
              <a:off x="4785" y="229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7104" name="Oval 64"/>
            <p:cNvSpPr>
              <a:spLocks noChangeArrowheads="1"/>
            </p:cNvSpPr>
            <p:nvPr/>
          </p:nvSpPr>
          <p:spPr bwMode="auto">
            <a:xfrm>
              <a:off x="3968" y="229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7105" name="Line 65"/>
            <p:cNvSpPr>
              <a:spLocks noChangeShapeType="1"/>
            </p:cNvSpPr>
            <p:nvPr/>
          </p:nvSpPr>
          <p:spPr bwMode="auto">
            <a:xfrm>
              <a:off x="4172" y="2069"/>
              <a:ext cx="11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106" name="Line 66"/>
            <p:cNvSpPr>
              <a:spLocks noChangeShapeType="1"/>
            </p:cNvSpPr>
            <p:nvPr/>
          </p:nvSpPr>
          <p:spPr bwMode="auto">
            <a:xfrm>
              <a:off x="4921" y="2069"/>
              <a:ext cx="16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107" name="Line 67"/>
            <p:cNvSpPr>
              <a:spLocks noChangeShapeType="1"/>
            </p:cNvSpPr>
            <p:nvPr/>
          </p:nvSpPr>
          <p:spPr bwMode="auto">
            <a:xfrm>
              <a:off x="4876" y="206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108" name="Line 68"/>
            <p:cNvSpPr>
              <a:spLocks noChangeShapeType="1"/>
            </p:cNvSpPr>
            <p:nvPr/>
          </p:nvSpPr>
          <p:spPr bwMode="auto">
            <a:xfrm flipH="1">
              <a:off x="4649" y="2069"/>
              <a:ext cx="182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109" name="Oval 69"/>
            <p:cNvSpPr>
              <a:spLocks noChangeArrowheads="1"/>
            </p:cNvSpPr>
            <p:nvPr/>
          </p:nvSpPr>
          <p:spPr bwMode="auto">
            <a:xfrm>
              <a:off x="4785" y="1932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7110" name="Oval 70"/>
            <p:cNvSpPr>
              <a:spLocks noChangeArrowheads="1"/>
            </p:cNvSpPr>
            <p:nvPr/>
          </p:nvSpPr>
          <p:spPr bwMode="auto">
            <a:xfrm>
              <a:off x="4445" y="157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7111" name="Oval 71"/>
            <p:cNvSpPr>
              <a:spLocks noChangeArrowheads="1"/>
            </p:cNvSpPr>
            <p:nvPr/>
          </p:nvSpPr>
          <p:spPr bwMode="auto">
            <a:xfrm>
              <a:off x="4082" y="193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</p:grpSp>
      <p:sp>
        <p:nvSpPr>
          <p:cNvPr id="87113" name="AutoShape 73"/>
          <p:cNvSpPr>
            <a:spLocks noChangeArrowheads="1"/>
          </p:cNvSpPr>
          <p:nvPr/>
        </p:nvSpPr>
        <p:spPr bwMode="auto">
          <a:xfrm>
            <a:off x="5291138" y="2730500"/>
            <a:ext cx="576262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114" name="Rectangle 74"/>
          <p:cNvSpPr>
            <a:spLocks noChangeArrowheads="1"/>
          </p:cNvSpPr>
          <p:nvPr/>
        </p:nvSpPr>
        <p:spPr bwMode="auto">
          <a:xfrm>
            <a:off x="323850" y="4459288"/>
            <a:ext cx="561630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0" dirty="0"/>
              <a:t>Sort the each siblings </a:t>
            </a:r>
            <a:r>
              <a:rPr lang="en-US" altLang="ja-JP" sz="2400" dirty="0"/>
              <a:t>(=</a:t>
            </a:r>
            <a:r>
              <a:rPr lang="en-US" altLang="ja-JP" sz="2400" dirty="0">
                <a:solidFill>
                  <a:srgbClr val="0505FF"/>
                </a:solidFill>
              </a:rPr>
              <a:t>canonical form</a:t>
            </a:r>
            <a:r>
              <a:rPr lang="en-US" altLang="ja-JP" sz="2400" dirty="0"/>
              <a:t>)</a:t>
            </a:r>
          </a:p>
        </p:txBody>
      </p:sp>
      <p:sp>
        <p:nvSpPr>
          <p:cNvPr id="87116" name="AutoShape 76"/>
          <p:cNvSpPr>
            <a:spLocks noChangeArrowheads="1"/>
          </p:cNvSpPr>
          <p:nvPr/>
        </p:nvSpPr>
        <p:spPr bwMode="auto">
          <a:xfrm rot="5400000">
            <a:off x="6984206" y="4134644"/>
            <a:ext cx="576263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118" name="Rectangle 78"/>
          <p:cNvSpPr>
            <a:spLocks noChangeArrowheads="1"/>
          </p:cNvSpPr>
          <p:nvPr/>
        </p:nvSpPr>
        <p:spPr bwMode="auto">
          <a:xfrm>
            <a:off x="323850" y="4964113"/>
            <a:ext cx="4319588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008000"/>
                </a:solidFill>
              </a:rPr>
              <a:t>Unique </a:t>
            </a:r>
            <a:r>
              <a:rPr lang="en-US" altLang="ja-JP" sz="2400" b="0" dirty="0">
                <a:solidFill>
                  <a:srgbClr val="008000"/>
                </a:solidFill>
              </a:rPr>
              <a:t>name</a:t>
            </a:r>
            <a:r>
              <a:rPr lang="en-US" altLang="ja-JP" sz="2400" b="0" dirty="0"/>
              <a:t> is the sequence of depth-color pair in a preorder of left-to-right depth-first search</a:t>
            </a:r>
          </a:p>
        </p:txBody>
      </p:sp>
      <p:sp>
        <p:nvSpPr>
          <p:cNvPr id="87119" name="Freeform 79"/>
          <p:cNvSpPr>
            <a:spLocks/>
          </p:cNvSpPr>
          <p:nvPr/>
        </p:nvSpPr>
        <p:spPr bwMode="auto">
          <a:xfrm>
            <a:off x="6300788" y="2298700"/>
            <a:ext cx="1874837" cy="1565275"/>
          </a:xfrm>
          <a:custGeom>
            <a:avLst/>
            <a:gdLst>
              <a:gd name="T0" fmla="*/ 460 w 1181"/>
              <a:gd name="T1" fmla="*/ 0 h 986"/>
              <a:gd name="T2" fmla="*/ 214 w 1181"/>
              <a:gd name="T3" fmla="*/ 256 h 986"/>
              <a:gd name="T4" fmla="*/ 111 w 1181"/>
              <a:gd name="T5" fmla="*/ 462 h 986"/>
              <a:gd name="T6" fmla="*/ 8 w 1181"/>
              <a:gd name="T7" fmla="*/ 770 h 986"/>
              <a:gd name="T8" fmla="*/ 60 w 1181"/>
              <a:gd name="T9" fmla="*/ 935 h 986"/>
              <a:gd name="T10" fmla="*/ 163 w 1181"/>
              <a:gd name="T11" fmla="*/ 791 h 986"/>
              <a:gd name="T12" fmla="*/ 233 w 1181"/>
              <a:gd name="T13" fmla="*/ 635 h 986"/>
              <a:gd name="T14" fmla="*/ 286 w 1181"/>
              <a:gd name="T15" fmla="*/ 781 h 986"/>
              <a:gd name="T16" fmla="*/ 379 w 1181"/>
              <a:gd name="T17" fmla="*/ 945 h 986"/>
              <a:gd name="T18" fmla="*/ 440 w 1181"/>
              <a:gd name="T19" fmla="*/ 781 h 986"/>
              <a:gd name="T20" fmla="*/ 358 w 1181"/>
              <a:gd name="T21" fmla="*/ 595 h 986"/>
              <a:gd name="T22" fmla="*/ 324 w 1181"/>
              <a:gd name="T23" fmla="*/ 408 h 986"/>
              <a:gd name="T24" fmla="*/ 574 w 1181"/>
              <a:gd name="T25" fmla="*/ 194 h 986"/>
              <a:gd name="T26" fmla="*/ 780 w 1181"/>
              <a:gd name="T27" fmla="*/ 328 h 986"/>
              <a:gd name="T28" fmla="*/ 780 w 1181"/>
              <a:gd name="T29" fmla="*/ 451 h 986"/>
              <a:gd name="T30" fmla="*/ 574 w 1181"/>
              <a:gd name="T31" fmla="*/ 678 h 986"/>
              <a:gd name="T32" fmla="*/ 551 w 1181"/>
              <a:gd name="T33" fmla="*/ 816 h 986"/>
              <a:gd name="T34" fmla="*/ 615 w 1181"/>
              <a:gd name="T35" fmla="*/ 945 h 986"/>
              <a:gd name="T36" fmla="*/ 687 w 1181"/>
              <a:gd name="T37" fmla="*/ 863 h 986"/>
              <a:gd name="T38" fmla="*/ 868 w 1181"/>
              <a:gd name="T39" fmla="*/ 544 h 986"/>
              <a:gd name="T40" fmla="*/ 821 w 1181"/>
              <a:gd name="T41" fmla="*/ 822 h 986"/>
              <a:gd name="T42" fmla="*/ 913 w 1181"/>
              <a:gd name="T43" fmla="*/ 955 h 986"/>
              <a:gd name="T44" fmla="*/ 965 w 1181"/>
              <a:gd name="T45" fmla="*/ 811 h 986"/>
              <a:gd name="T46" fmla="*/ 955 w 1181"/>
              <a:gd name="T47" fmla="*/ 575 h 986"/>
              <a:gd name="T48" fmla="*/ 1181 w 1181"/>
              <a:gd name="T49" fmla="*/ 986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81" h="986">
                <a:moveTo>
                  <a:pt x="460" y="0"/>
                </a:moveTo>
                <a:cubicBezTo>
                  <a:pt x="419" y="43"/>
                  <a:pt x="272" y="179"/>
                  <a:pt x="214" y="256"/>
                </a:cubicBezTo>
                <a:cubicBezTo>
                  <a:pt x="156" y="333"/>
                  <a:pt x="145" y="376"/>
                  <a:pt x="111" y="462"/>
                </a:cubicBezTo>
                <a:cubicBezTo>
                  <a:pt x="77" y="548"/>
                  <a:pt x="16" y="691"/>
                  <a:pt x="8" y="770"/>
                </a:cubicBezTo>
                <a:cubicBezTo>
                  <a:pt x="0" y="849"/>
                  <a:pt x="34" y="932"/>
                  <a:pt x="60" y="935"/>
                </a:cubicBezTo>
                <a:cubicBezTo>
                  <a:pt x="86" y="938"/>
                  <a:pt x="134" y="841"/>
                  <a:pt x="163" y="791"/>
                </a:cubicBezTo>
                <a:cubicBezTo>
                  <a:pt x="192" y="741"/>
                  <a:pt x="213" y="637"/>
                  <a:pt x="233" y="635"/>
                </a:cubicBezTo>
                <a:cubicBezTo>
                  <a:pt x="253" y="633"/>
                  <a:pt x="262" y="729"/>
                  <a:pt x="286" y="781"/>
                </a:cubicBezTo>
                <a:cubicBezTo>
                  <a:pt x="310" y="833"/>
                  <a:pt x="353" y="945"/>
                  <a:pt x="379" y="945"/>
                </a:cubicBezTo>
                <a:cubicBezTo>
                  <a:pt x="405" y="945"/>
                  <a:pt x="444" y="839"/>
                  <a:pt x="440" y="781"/>
                </a:cubicBezTo>
                <a:cubicBezTo>
                  <a:pt x="436" y="723"/>
                  <a:pt x="377" y="657"/>
                  <a:pt x="358" y="595"/>
                </a:cubicBezTo>
                <a:cubicBezTo>
                  <a:pt x="339" y="533"/>
                  <a:pt x="288" y="475"/>
                  <a:pt x="324" y="408"/>
                </a:cubicBezTo>
                <a:cubicBezTo>
                  <a:pt x="360" y="341"/>
                  <a:pt x="498" y="207"/>
                  <a:pt x="574" y="194"/>
                </a:cubicBezTo>
                <a:cubicBezTo>
                  <a:pt x="650" y="181"/>
                  <a:pt x="746" y="285"/>
                  <a:pt x="780" y="328"/>
                </a:cubicBezTo>
                <a:cubicBezTo>
                  <a:pt x="814" y="371"/>
                  <a:pt x="814" y="393"/>
                  <a:pt x="780" y="451"/>
                </a:cubicBezTo>
                <a:cubicBezTo>
                  <a:pt x="746" y="509"/>
                  <a:pt x="612" y="617"/>
                  <a:pt x="574" y="678"/>
                </a:cubicBezTo>
                <a:cubicBezTo>
                  <a:pt x="536" y="739"/>
                  <a:pt x="544" y="772"/>
                  <a:pt x="551" y="816"/>
                </a:cubicBezTo>
                <a:cubicBezTo>
                  <a:pt x="558" y="860"/>
                  <a:pt x="592" y="937"/>
                  <a:pt x="615" y="945"/>
                </a:cubicBezTo>
                <a:cubicBezTo>
                  <a:pt x="638" y="953"/>
                  <a:pt x="645" y="930"/>
                  <a:pt x="687" y="863"/>
                </a:cubicBezTo>
                <a:cubicBezTo>
                  <a:pt x="729" y="796"/>
                  <a:pt x="846" y="551"/>
                  <a:pt x="868" y="544"/>
                </a:cubicBezTo>
                <a:cubicBezTo>
                  <a:pt x="890" y="537"/>
                  <a:pt x="814" y="754"/>
                  <a:pt x="821" y="822"/>
                </a:cubicBezTo>
                <a:cubicBezTo>
                  <a:pt x="828" y="890"/>
                  <a:pt x="889" y="957"/>
                  <a:pt x="913" y="955"/>
                </a:cubicBezTo>
                <a:cubicBezTo>
                  <a:pt x="937" y="953"/>
                  <a:pt x="958" y="874"/>
                  <a:pt x="965" y="811"/>
                </a:cubicBezTo>
                <a:cubicBezTo>
                  <a:pt x="972" y="748"/>
                  <a:pt x="919" y="546"/>
                  <a:pt x="955" y="575"/>
                </a:cubicBezTo>
                <a:cubicBezTo>
                  <a:pt x="991" y="604"/>
                  <a:pt x="1134" y="901"/>
                  <a:pt x="1181" y="986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121" name="Rectangle 81"/>
          <p:cNvSpPr>
            <a:spLocks noChangeArrowheads="1"/>
          </p:cNvSpPr>
          <p:nvPr/>
        </p:nvSpPr>
        <p:spPr bwMode="auto">
          <a:xfrm>
            <a:off x="5435600" y="5035550"/>
            <a:ext cx="32400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/>
              <a:t>0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87122" name="Text Box 82"/>
          <p:cNvSpPr txBox="1">
            <a:spLocks noChangeArrowheads="1"/>
          </p:cNvSpPr>
          <p:nvPr/>
        </p:nvSpPr>
        <p:spPr bwMode="auto">
          <a:xfrm>
            <a:off x="5580063" y="5467350"/>
            <a:ext cx="2779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u="sng"/>
              <a:t>depth-color sequence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4068428"/>
      </p:ext>
    </p:extLst>
  </p:cSld>
  <p:clrMapOvr>
    <a:masterClrMapping/>
  </p:clrMapOvr>
  <p:transition advTm="44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14" grpId="0"/>
      <p:bldP spid="8712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name is unique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71463" y="836712"/>
            <a:ext cx="6048375" cy="503238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If there are two centers, (the diameter is odd)</a:t>
            </a:r>
          </a:p>
        </p:txBody>
      </p:sp>
      <p:sp>
        <p:nvSpPr>
          <p:cNvPr id="88084" name="AutoShape 20"/>
          <p:cNvSpPr>
            <a:spLocks noChangeArrowheads="1"/>
          </p:cNvSpPr>
          <p:nvPr/>
        </p:nvSpPr>
        <p:spPr bwMode="auto">
          <a:xfrm>
            <a:off x="4737100" y="1771750"/>
            <a:ext cx="576263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85" name="Rectangle 21"/>
          <p:cNvSpPr>
            <a:spLocks noChangeArrowheads="1"/>
          </p:cNvSpPr>
          <p:nvPr/>
        </p:nvSpPr>
        <p:spPr bwMode="auto">
          <a:xfrm>
            <a:off x="4232275" y="2925862"/>
            <a:ext cx="46799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 b="0" dirty="0"/>
              <a:t>choose both centers as a pseudo root</a:t>
            </a:r>
          </a:p>
        </p:txBody>
      </p:sp>
      <p:grpSp>
        <p:nvGrpSpPr>
          <p:cNvPr id="88198" name="Group 134"/>
          <p:cNvGrpSpPr>
            <a:grpSpLocks/>
          </p:cNvGrpSpPr>
          <p:nvPr/>
        </p:nvGrpSpPr>
        <p:grpSpPr bwMode="auto">
          <a:xfrm>
            <a:off x="1855788" y="1484412"/>
            <a:ext cx="1873250" cy="1439863"/>
            <a:chOff x="1156" y="1253"/>
            <a:chExt cx="1180" cy="907"/>
          </a:xfrm>
        </p:grpSpPr>
        <p:sp>
          <p:nvSpPr>
            <p:cNvPr id="88125" name="Line 61"/>
            <p:cNvSpPr>
              <a:spLocks noChangeShapeType="1"/>
            </p:cNvSpPr>
            <p:nvPr/>
          </p:nvSpPr>
          <p:spPr bwMode="auto">
            <a:xfrm>
              <a:off x="1609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66" name="Line 2"/>
            <p:cNvSpPr>
              <a:spLocks noChangeShapeType="1"/>
            </p:cNvSpPr>
            <p:nvPr/>
          </p:nvSpPr>
          <p:spPr bwMode="auto">
            <a:xfrm>
              <a:off x="1247" y="1389"/>
              <a:ext cx="408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67" name="Line 3"/>
            <p:cNvSpPr>
              <a:spLocks noChangeShapeType="1"/>
            </p:cNvSpPr>
            <p:nvPr/>
          </p:nvSpPr>
          <p:spPr bwMode="auto">
            <a:xfrm flipV="1">
              <a:off x="1451" y="1662"/>
              <a:ext cx="158" cy="4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68" name="Line 4"/>
            <p:cNvSpPr>
              <a:spLocks noChangeShapeType="1"/>
            </p:cNvSpPr>
            <p:nvPr/>
          </p:nvSpPr>
          <p:spPr bwMode="auto">
            <a:xfrm flipH="1">
              <a:off x="2155" y="1298"/>
              <a:ext cx="91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71" name="Line 7"/>
            <p:cNvSpPr>
              <a:spLocks noChangeShapeType="1"/>
            </p:cNvSpPr>
            <p:nvPr/>
          </p:nvSpPr>
          <p:spPr bwMode="auto">
            <a:xfrm>
              <a:off x="1301" y="1706"/>
              <a:ext cx="30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72" name="Line 8"/>
            <p:cNvSpPr>
              <a:spLocks noChangeShapeType="1"/>
            </p:cNvSpPr>
            <p:nvPr/>
          </p:nvSpPr>
          <p:spPr bwMode="auto">
            <a:xfrm>
              <a:off x="1587" y="1343"/>
              <a:ext cx="4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73" name="Oval 9"/>
            <p:cNvSpPr>
              <a:spLocks noChangeArrowheads="1"/>
            </p:cNvSpPr>
            <p:nvPr/>
          </p:nvSpPr>
          <p:spPr bwMode="auto">
            <a:xfrm>
              <a:off x="1541" y="161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074" name="Oval 10"/>
            <p:cNvSpPr>
              <a:spLocks noChangeArrowheads="1"/>
            </p:cNvSpPr>
            <p:nvPr/>
          </p:nvSpPr>
          <p:spPr bwMode="auto">
            <a:xfrm>
              <a:off x="1360" y="1979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075" name="Oval 11"/>
            <p:cNvSpPr>
              <a:spLocks noChangeArrowheads="1"/>
            </p:cNvSpPr>
            <p:nvPr/>
          </p:nvSpPr>
          <p:spPr bwMode="auto">
            <a:xfrm>
              <a:off x="1156" y="1299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076" name="Line 12"/>
            <p:cNvSpPr>
              <a:spLocks noChangeShapeType="1"/>
            </p:cNvSpPr>
            <p:nvPr/>
          </p:nvSpPr>
          <p:spPr bwMode="auto">
            <a:xfrm>
              <a:off x="1972" y="1344"/>
              <a:ext cx="206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77" name="Line 13"/>
            <p:cNvSpPr>
              <a:spLocks noChangeShapeType="1"/>
            </p:cNvSpPr>
            <p:nvPr/>
          </p:nvSpPr>
          <p:spPr bwMode="auto">
            <a:xfrm flipH="1">
              <a:off x="2087" y="1707"/>
              <a:ext cx="9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78" name="Oval 14"/>
            <p:cNvSpPr>
              <a:spLocks noChangeArrowheads="1"/>
            </p:cNvSpPr>
            <p:nvPr/>
          </p:nvSpPr>
          <p:spPr bwMode="auto">
            <a:xfrm>
              <a:off x="1996" y="1979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079" name="Oval 15"/>
            <p:cNvSpPr>
              <a:spLocks noChangeArrowheads="1"/>
            </p:cNvSpPr>
            <p:nvPr/>
          </p:nvSpPr>
          <p:spPr bwMode="auto">
            <a:xfrm>
              <a:off x="1496" y="125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080" name="Oval 16"/>
            <p:cNvSpPr>
              <a:spLocks noChangeArrowheads="1"/>
            </p:cNvSpPr>
            <p:nvPr/>
          </p:nvSpPr>
          <p:spPr bwMode="auto">
            <a:xfrm>
              <a:off x="1224" y="161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081" name="Oval 17"/>
            <p:cNvSpPr>
              <a:spLocks noChangeArrowheads="1"/>
            </p:cNvSpPr>
            <p:nvPr/>
          </p:nvSpPr>
          <p:spPr bwMode="auto">
            <a:xfrm>
              <a:off x="2087" y="161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082" name="Oval 18"/>
            <p:cNvSpPr>
              <a:spLocks noChangeArrowheads="1"/>
            </p:cNvSpPr>
            <p:nvPr/>
          </p:nvSpPr>
          <p:spPr bwMode="auto">
            <a:xfrm>
              <a:off x="2155" y="125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26" name="Oval 62"/>
            <p:cNvSpPr>
              <a:spLocks noChangeArrowheads="1"/>
            </p:cNvSpPr>
            <p:nvPr/>
          </p:nvSpPr>
          <p:spPr bwMode="auto">
            <a:xfrm>
              <a:off x="1836" y="125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</p:grpSp>
      <p:grpSp>
        <p:nvGrpSpPr>
          <p:cNvPr id="88196" name="Group 132"/>
          <p:cNvGrpSpPr>
            <a:grpSpLocks/>
          </p:cNvGrpSpPr>
          <p:nvPr/>
        </p:nvGrpSpPr>
        <p:grpSpPr bwMode="auto">
          <a:xfrm>
            <a:off x="5888038" y="1412975"/>
            <a:ext cx="1943100" cy="1366837"/>
            <a:chOff x="3380" y="1208"/>
            <a:chExt cx="1224" cy="861"/>
          </a:xfrm>
        </p:grpSpPr>
        <p:sp>
          <p:nvSpPr>
            <p:cNvPr id="88129" name="AutoShape 65"/>
            <p:cNvSpPr>
              <a:spLocks noChangeArrowheads="1"/>
            </p:cNvSpPr>
            <p:nvPr/>
          </p:nvSpPr>
          <p:spPr bwMode="auto">
            <a:xfrm>
              <a:off x="3742" y="1208"/>
              <a:ext cx="590" cy="272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8128" name="Line 64"/>
            <p:cNvSpPr>
              <a:spLocks noChangeShapeType="1"/>
            </p:cNvSpPr>
            <p:nvPr/>
          </p:nvSpPr>
          <p:spPr bwMode="auto">
            <a:xfrm flipH="1" flipV="1">
              <a:off x="3878" y="1344"/>
              <a:ext cx="31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87" name="Line 23"/>
            <p:cNvSpPr>
              <a:spLocks noChangeShapeType="1"/>
            </p:cNvSpPr>
            <p:nvPr/>
          </p:nvSpPr>
          <p:spPr bwMode="auto">
            <a:xfrm flipH="1">
              <a:off x="3787" y="1344"/>
              <a:ext cx="9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88" name="Oval 24"/>
            <p:cNvSpPr>
              <a:spLocks noChangeArrowheads="1"/>
            </p:cNvSpPr>
            <p:nvPr/>
          </p:nvSpPr>
          <p:spPr bwMode="auto">
            <a:xfrm>
              <a:off x="3879" y="188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089" name="Oval 25"/>
            <p:cNvSpPr>
              <a:spLocks noChangeArrowheads="1"/>
            </p:cNvSpPr>
            <p:nvPr/>
          </p:nvSpPr>
          <p:spPr bwMode="auto">
            <a:xfrm>
              <a:off x="3380" y="188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090" name="Line 26"/>
            <p:cNvSpPr>
              <a:spLocks noChangeShapeType="1"/>
            </p:cNvSpPr>
            <p:nvPr/>
          </p:nvSpPr>
          <p:spPr bwMode="auto">
            <a:xfrm>
              <a:off x="4195" y="1344"/>
              <a:ext cx="137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1" name="Line 27"/>
            <p:cNvSpPr>
              <a:spLocks noChangeShapeType="1"/>
            </p:cNvSpPr>
            <p:nvPr/>
          </p:nvSpPr>
          <p:spPr bwMode="auto">
            <a:xfrm flipH="1">
              <a:off x="4286" y="1661"/>
              <a:ext cx="6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2" name="Oval 28"/>
            <p:cNvSpPr>
              <a:spLocks noChangeArrowheads="1"/>
            </p:cNvSpPr>
            <p:nvPr/>
          </p:nvSpPr>
          <p:spPr bwMode="auto">
            <a:xfrm>
              <a:off x="4174" y="188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093" name="Oval 29"/>
            <p:cNvSpPr>
              <a:spLocks noChangeArrowheads="1"/>
            </p:cNvSpPr>
            <p:nvPr/>
          </p:nvSpPr>
          <p:spPr bwMode="auto">
            <a:xfrm>
              <a:off x="3652" y="188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094" name="Oval 30"/>
            <p:cNvSpPr>
              <a:spLocks noChangeArrowheads="1"/>
            </p:cNvSpPr>
            <p:nvPr/>
          </p:nvSpPr>
          <p:spPr bwMode="auto">
            <a:xfrm>
              <a:off x="4423" y="188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095" name="Line 31"/>
            <p:cNvSpPr>
              <a:spLocks noChangeShapeType="1"/>
            </p:cNvSpPr>
            <p:nvPr/>
          </p:nvSpPr>
          <p:spPr bwMode="auto">
            <a:xfrm>
              <a:off x="4355" y="1706"/>
              <a:ext cx="11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6" name="Line 32"/>
            <p:cNvSpPr>
              <a:spLocks noChangeShapeType="1"/>
            </p:cNvSpPr>
            <p:nvPr/>
          </p:nvSpPr>
          <p:spPr bwMode="auto">
            <a:xfrm>
              <a:off x="3788" y="1706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7" name="Line 33"/>
            <p:cNvSpPr>
              <a:spLocks noChangeShapeType="1"/>
            </p:cNvSpPr>
            <p:nvPr/>
          </p:nvSpPr>
          <p:spPr bwMode="auto">
            <a:xfrm flipH="1">
              <a:off x="3742" y="1706"/>
              <a:ext cx="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8" name="Line 34"/>
            <p:cNvSpPr>
              <a:spLocks noChangeShapeType="1"/>
            </p:cNvSpPr>
            <p:nvPr/>
          </p:nvSpPr>
          <p:spPr bwMode="auto">
            <a:xfrm flipH="1">
              <a:off x="3515" y="1706"/>
              <a:ext cx="18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099" name="Oval 35"/>
            <p:cNvSpPr>
              <a:spLocks noChangeArrowheads="1"/>
            </p:cNvSpPr>
            <p:nvPr/>
          </p:nvSpPr>
          <p:spPr bwMode="auto">
            <a:xfrm>
              <a:off x="3652" y="1569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00" name="Oval 36"/>
            <p:cNvSpPr>
              <a:spLocks noChangeArrowheads="1"/>
            </p:cNvSpPr>
            <p:nvPr/>
          </p:nvSpPr>
          <p:spPr bwMode="auto">
            <a:xfrm>
              <a:off x="3788" y="125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01" name="Oval 37"/>
            <p:cNvSpPr>
              <a:spLocks noChangeArrowheads="1"/>
            </p:cNvSpPr>
            <p:nvPr/>
          </p:nvSpPr>
          <p:spPr bwMode="auto">
            <a:xfrm>
              <a:off x="4265" y="157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27" name="Oval 63"/>
            <p:cNvSpPr>
              <a:spLocks noChangeArrowheads="1"/>
            </p:cNvSpPr>
            <p:nvPr/>
          </p:nvSpPr>
          <p:spPr bwMode="auto">
            <a:xfrm>
              <a:off x="4105" y="125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</p:grpSp>
      <p:sp>
        <p:nvSpPr>
          <p:cNvPr id="88132" name="AutoShape 68"/>
          <p:cNvSpPr>
            <a:spLocks noChangeArrowheads="1"/>
          </p:cNvSpPr>
          <p:nvPr/>
        </p:nvSpPr>
        <p:spPr bwMode="auto">
          <a:xfrm>
            <a:off x="4664075" y="4580037"/>
            <a:ext cx="576263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133" name="Rectangle 69"/>
          <p:cNvSpPr>
            <a:spLocks noChangeArrowheads="1"/>
          </p:cNvSpPr>
          <p:nvPr/>
        </p:nvSpPr>
        <p:spPr bwMode="auto">
          <a:xfrm>
            <a:off x="1115616" y="6382147"/>
            <a:ext cx="69135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 b="0" dirty="0"/>
              <a:t>sort by the names of the subtrees rooted at the children</a:t>
            </a:r>
          </a:p>
        </p:txBody>
      </p:sp>
      <p:sp>
        <p:nvSpPr>
          <p:cNvPr id="88150" name="Rectangle 86"/>
          <p:cNvSpPr>
            <a:spLocks noChangeArrowheads="1"/>
          </p:cNvSpPr>
          <p:nvPr/>
        </p:nvSpPr>
        <p:spPr bwMode="auto">
          <a:xfrm>
            <a:off x="271463" y="3357662"/>
            <a:ext cx="604837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/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0" dirty="0"/>
              <a:t>If some children have the same color,</a:t>
            </a:r>
          </a:p>
        </p:txBody>
      </p:sp>
      <p:grpSp>
        <p:nvGrpSpPr>
          <p:cNvPr id="88197" name="Group 133"/>
          <p:cNvGrpSpPr>
            <a:grpSpLocks/>
          </p:cNvGrpSpPr>
          <p:nvPr/>
        </p:nvGrpSpPr>
        <p:grpSpPr bwMode="auto">
          <a:xfrm>
            <a:off x="1965325" y="3932337"/>
            <a:ext cx="1906588" cy="1800225"/>
            <a:chOff x="1225" y="2795"/>
            <a:chExt cx="1201" cy="1134"/>
          </a:xfrm>
        </p:grpSpPr>
        <p:sp>
          <p:nvSpPr>
            <p:cNvPr id="88169" name="Line 105"/>
            <p:cNvSpPr>
              <a:spLocks noChangeShapeType="1"/>
            </p:cNvSpPr>
            <p:nvPr/>
          </p:nvSpPr>
          <p:spPr bwMode="auto">
            <a:xfrm flipH="1">
              <a:off x="1588" y="3566"/>
              <a:ext cx="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71" name="Line 107"/>
            <p:cNvSpPr>
              <a:spLocks noChangeShapeType="1"/>
            </p:cNvSpPr>
            <p:nvPr/>
          </p:nvSpPr>
          <p:spPr bwMode="auto">
            <a:xfrm flipH="1">
              <a:off x="1996" y="3566"/>
              <a:ext cx="4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72" name="Line 108"/>
            <p:cNvSpPr>
              <a:spLocks noChangeShapeType="1"/>
            </p:cNvSpPr>
            <p:nvPr/>
          </p:nvSpPr>
          <p:spPr bwMode="auto">
            <a:xfrm>
              <a:off x="2087" y="3566"/>
              <a:ext cx="9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53" name="Line 89"/>
            <p:cNvSpPr>
              <a:spLocks noChangeShapeType="1"/>
            </p:cNvSpPr>
            <p:nvPr/>
          </p:nvSpPr>
          <p:spPr bwMode="auto">
            <a:xfrm flipH="1">
              <a:off x="1632" y="2840"/>
              <a:ext cx="22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54" name="Oval 90"/>
            <p:cNvSpPr>
              <a:spLocks noChangeArrowheads="1"/>
            </p:cNvSpPr>
            <p:nvPr/>
          </p:nvSpPr>
          <p:spPr bwMode="auto">
            <a:xfrm>
              <a:off x="1724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55" name="Oval 91"/>
            <p:cNvSpPr>
              <a:spLocks noChangeArrowheads="1"/>
            </p:cNvSpPr>
            <p:nvPr/>
          </p:nvSpPr>
          <p:spPr bwMode="auto">
            <a:xfrm>
              <a:off x="1225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56" name="Line 92"/>
            <p:cNvSpPr>
              <a:spLocks noChangeShapeType="1"/>
            </p:cNvSpPr>
            <p:nvPr/>
          </p:nvSpPr>
          <p:spPr bwMode="auto">
            <a:xfrm>
              <a:off x="1860" y="2886"/>
              <a:ext cx="227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57" name="Line 93"/>
            <p:cNvSpPr>
              <a:spLocks noChangeShapeType="1"/>
            </p:cNvSpPr>
            <p:nvPr/>
          </p:nvSpPr>
          <p:spPr bwMode="auto">
            <a:xfrm flipH="1">
              <a:off x="2108" y="3204"/>
              <a:ext cx="6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58" name="Oval 94"/>
            <p:cNvSpPr>
              <a:spLocks noChangeArrowheads="1"/>
            </p:cNvSpPr>
            <p:nvPr/>
          </p:nvSpPr>
          <p:spPr bwMode="auto">
            <a:xfrm>
              <a:off x="1996" y="34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59" name="Oval 95"/>
            <p:cNvSpPr>
              <a:spLocks noChangeArrowheads="1"/>
            </p:cNvSpPr>
            <p:nvPr/>
          </p:nvSpPr>
          <p:spPr bwMode="auto">
            <a:xfrm>
              <a:off x="1497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60" name="Oval 96"/>
            <p:cNvSpPr>
              <a:spLocks noChangeArrowheads="1"/>
            </p:cNvSpPr>
            <p:nvPr/>
          </p:nvSpPr>
          <p:spPr bwMode="auto">
            <a:xfrm>
              <a:off x="2245" y="34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61" name="Line 97"/>
            <p:cNvSpPr>
              <a:spLocks noChangeShapeType="1"/>
            </p:cNvSpPr>
            <p:nvPr/>
          </p:nvSpPr>
          <p:spPr bwMode="auto">
            <a:xfrm>
              <a:off x="2177" y="3249"/>
              <a:ext cx="11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62" name="Line 98"/>
            <p:cNvSpPr>
              <a:spLocks noChangeShapeType="1"/>
            </p:cNvSpPr>
            <p:nvPr/>
          </p:nvSpPr>
          <p:spPr bwMode="auto">
            <a:xfrm>
              <a:off x="1633" y="3248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63" name="Line 99"/>
            <p:cNvSpPr>
              <a:spLocks noChangeShapeType="1"/>
            </p:cNvSpPr>
            <p:nvPr/>
          </p:nvSpPr>
          <p:spPr bwMode="auto">
            <a:xfrm flipH="1">
              <a:off x="1587" y="3248"/>
              <a:ext cx="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64" name="Line 100"/>
            <p:cNvSpPr>
              <a:spLocks noChangeShapeType="1"/>
            </p:cNvSpPr>
            <p:nvPr/>
          </p:nvSpPr>
          <p:spPr bwMode="auto">
            <a:xfrm flipH="1">
              <a:off x="1360" y="3248"/>
              <a:ext cx="18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65" name="Oval 101"/>
            <p:cNvSpPr>
              <a:spLocks noChangeArrowheads="1"/>
            </p:cNvSpPr>
            <p:nvPr/>
          </p:nvSpPr>
          <p:spPr bwMode="auto">
            <a:xfrm>
              <a:off x="1497" y="311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66" name="Oval 102"/>
            <p:cNvSpPr>
              <a:spLocks noChangeArrowheads="1"/>
            </p:cNvSpPr>
            <p:nvPr/>
          </p:nvSpPr>
          <p:spPr bwMode="auto">
            <a:xfrm>
              <a:off x="1769" y="279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67" name="Oval 103"/>
            <p:cNvSpPr>
              <a:spLocks noChangeArrowheads="1"/>
            </p:cNvSpPr>
            <p:nvPr/>
          </p:nvSpPr>
          <p:spPr bwMode="auto">
            <a:xfrm>
              <a:off x="2087" y="311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68" name="Oval 104"/>
            <p:cNvSpPr>
              <a:spLocks noChangeArrowheads="1"/>
            </p:cNvSpPr>
            <p:nvPr/>
          </p:nvSpPr>
          <p:spPr bwMode="auto">
            <a:xfrm>
              <a:off x="1497" y="374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70" name="Oval 106"/>
            <p:cNvSpPr>
              <a:spLocks noChangeArrowheads="1"/>
            </p:cNvSpPr>
            <p:nvPr/>
          </p:nvSpPr>
          <p:spPr bwMode="auto">
            <a:xfrm>
              <a:off x="1905" y="374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73" name="Oval 109"/>
            <p:cNvSpPr>
              <a:spLocks noChangeArrowheads="1"/>
            </p:cNvSpPr>
            <p:nvPr/>
          </p:nvSpPr>
          <p:spPr bwMode="auto">
            <a:xfrm>
              <a:off x="2132" y="374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</p:grpSp>
      <p:grpSp>
        <p:nvGrpSpPr>
          <p:cNvPr id="88195" name="Group 131"/>
          <p:cNvGrpSpPr>
            <a:grpSpLocks/>
          </p:cNvGrpSpPr>
          <p:nvPr/>
        </p:nvGrpSpPr>
        <p:grpSpPr bwMode="auto">
          <a:xfrm>
            <a:off x="6032500" y="3860900"/>
            <a:ext cx="2089150" cy="1800225"/>
            <a:chOff x="3424" y="2750"/>
            <a:chExt cx="1316" cy="1134"/>
          </a:xfrm>
        </p:grpSpPr>
        <p:sp>
          <p:nvSpPr>
            <p:cNvPr id="88174" name="Line 110"/>
            <p:cNvSpPr>
              <a:spLocks noChangeShapeType="1"/>
            </p:cNvSpPr>
            <p:nvPr/>
          </p:nvSpPr>
          <p:spPr bwMode="auto">
            <a:xfrm flipH="1">
              <a:off x="4128" y="3521"/>
              <a:ext cx="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75" name="Line 111"/>
            <p:cNvSpPr>
              <a:spLocks noChangeShapeType="1"/>
            </p:cNvSpPr>
            <p:nvPr/>
          </p:nvSpPr>
          <p:spPr bwMode="auto">
            <a:xfrm flipH="1">
              <a:off x="3515" y="3521"/>
              <a:ext cx="4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76" name="Line 112"/>
            <p:cNvSpPr>
              <a:spLocks noChangeShapeType="1"/>
            </p:cNvSpPr>
            <p:nvPr/>
          </p:nvSpPr>
          <p:spPr bwMode="auto">
            <a:xfrm>
              <a:off x="3606" y="3521"/>
              <a:ext cx="9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77" name="Line 113"/>
            <p:cNvSpPr>
              <a:spLocks noChangeShapeType="1"/>
            </p:cNvSpPr>
            <p:nvPr/>
          </p:nvSpPr>
          <p:spPr bwMode="auto">
            <a:xfrm flipH="1">
              <a:off x="3696" y="2795"/>
              <a:ext cx="432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78" name="Oval 114"/>
            <p:cNvSpPr>
              <a:spLocks noChangeArrowheads="1"/>
            </p:cNvSpPr>
            <p:nvPr/>
          </p:nvSpPr>
          <p:spPr bwMode="auto">
            <a:xfrm>
              <a:off x="4559" y="338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79" name="Oval 115"/>
            <p:cNvSpPr>
              <a:spLocks noChangeArrowheads="1"/>
            </p:cNvSpPr>
            <p:nvPr/>
          </p:nvSpPr>
          <p:spPr bwMode="auto">
            <a:xfrm>
              <a:off x="4060" y="338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80" name="Line 116"/>
            <p:cNvSpPr>
              <a:spLocks noChangeShapeType="1"/>
            </p:cNvSpPr>
            <p:nvPr/>
          </p:nvSpPr>
          <p:spPr bwMode="auto">
            <a:xfrm>
              <a:off x="4128" y="2841"/>
              <a:ext cx="227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81" name="Line 117"/>
            <p:cNvSpPr>
              <a:spLocks noChangeShapeType="1"/>
            </p:cNvSpPr>
            <p:nvPr/>
          </p:nvSpPr>
          <p:spPr bwMode="auto">
            <a:xfrm flipH="1">
              <a:off x="3627" y="3159"/>
              <a:ext cx="6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82" name="Oval 118"/>
            <p:cNvSpPr>
              <a:spLocks noChangeArrowheads="1"/>
            </p:cNvSpPr>
            <p:nvPr/>
          </p:nvSpPr>
          <p:spPr bwMode="auto">
            <a:xfrm>
              <a:off x="3515" y="338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83" name="Oval 119"/>
            <p:cNvSpPr>
              <a:spLocks noChangeArrowheads="1"/>
            </p:cNvSpPr>
            <p:nvPr/>
          </p:nvSpPr>
          <p:spPr bwMode="auto">
            <a:xfrm>
              <a:off x="4332" y="338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84" name="Oval 120"/>
            <p:cNvSpPr>
              <a:spLocks noChangeArrowheads="1"/>
            </p:cNvSpPr>
            <p:nvPr/>
          </p:nvSpPr>
          <p:spPr bwMode="auto">
            <a:xfrm>
              <a:off x="3764" y="338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8185" name="Line 121"/>
            <p:cNvSpPr>
              <a:spLocks noChangeShapeType="1"/>
            </p:cNvSpPr>
            <p:nvPr/>
          </p:nvSpPr>
          <p:spPr bwMode="auto">
            <a:xfrm>
              <a:off x="3696" y="3204"/>
              <a:ext cx="11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86" name="Line 122"/>
            <p:cNvSpPr>
              <a:spLocks noChangeShapeType="1"/>
            </p:cNvSpPr>
            <p:nvPr/>
          </p:nvSpPr>
          <p:spPr bwMode="auto">
            <a:xfrm>
              <a:off x="4468" y="3203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87" name="Line 123"/>
            <p:cNvSpPr>
              <a:spLocks noChangeShapeType="1"/>
            </p:cNvSpPr>
            <p:nvPr/>
          </p:nvSpPr>
          <p:spPr bwMode="auto">
            <a:xfrm flipH="1">
              <a:off x="4422" y="3203"/>
              <a:ext cx="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88" name="Line 124"/>
            <p:cNvSpPr>
              <a:spLocks noChangeShapeType="1"/>
            </p:cNvSpPr>
            <p:nvPr/>
          </p:nvSpPr>
          <p:spPr bwMode="auto">
            <a:xfrm flipH="1">
              <a:off x="4195" y="3203"/>
              <a:ext cx="183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189" name="Oval 125"/>
            <p:cNvSpPr>
              <a:spLocks noChangeArrowheads="1"/>
            </p:cNvSpPr>
            <p:nvPr/>
          </p:nvSpPr>
          <p:spPr bwMode="auto">
            <a:xfrm>
              <a:off x="4332" y="3066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90" name="Oval 126"/>
            <p:cNvSpPr>
              <a:spLocks noChangeArrowheads="1"/>
            </p:cNvSpPr>
            <p:nvPr/>
          </p:nvSpPr>
          <p:spPr bwMode="auto">
            <a:xfrm>
              <a:off x="4037" y="275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91" name="Oval 127"/>
            <p:cNvSpPr>
              <a:spLocks noChangeArrowheads="1"/>
            </p:cNvSpPr>
            <p:nvPr/>
          </p:nvSpPr>
          <p:spPr bwMode="auto">
            <a:xfrm>
              <a:off x="3606" y="3068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8192" name="Oval 128"/>
            <p:cNvSpPr>
              <a:spLocks noChangeArrowheads="1"/>
            </p:cNvSpPr>
            <p:nvPr/>
          </p:nvSpPr>
          <p:spPr bwMode="auto">
            <a:xfrm>
              <a:off x="4037" y="370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93" name="Oval 129"/>
            <p:cNvSpPr>
              <a:spLocks noChangeArrowheads="1"/>
            </p:cNvSpPr>
            <p:nvPr/>
          </p:nvSpPr>
          <p:spPr bwMode="auto">
            <a:xfrm>
              <a:off x="3424" y="370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8194" name="Oval 130"/>
            <p:cNvSpPr>
              <a:spLocks noChangeArrowheads="1"/>
            </p:cNvSpPr>
            <p:nvPr/>
          </p:nvSpPr>
          <p:spPr bwMode="auto">
            <a:xfrm>
              <a:off x="3651" y="370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</p:grpSp>
      <p:sp>
        <p:nvSpPr>
          <p:cNvPr id="88199" name="Text Box 135"/>
          <p:cNvSpPr txBox="1">
            <a:spLocks noChangeArrowheads="1"/>
          </p:cNvSpPr>
          <p:nvPr/>
        </p:nvSpPr>
        <p:spPr bwMode="auto">
          <a:xfrm>
            <a:off x="791385" y="5919663"/>
            <a:ext cx="7678705" cy="46166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0"/>
              <a:t>Then, canonical form and name are well-defined, and unique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329661"/>
      </p:ext>
    </p:extLst>
  </p:cSld>
  <p:clrMapOvr>
    <a:masterClrMapping/>
  </p:clrMapOvr>
  <p:transition advTm="51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8.33333E-7 -0.07361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8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1.11022E-16 -0.07361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8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-1.94444E-6 -0.07361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88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8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-3.61111E-6 -0.07362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8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8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7 L 0.00018 -0.13102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8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55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 -0.15764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8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89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7 L 0.00208 -0.14144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8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708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00399 -0.14166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8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708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0" grpId="0" build="p"/>
      <p:bldP spid="88085" grpId="0"/>
      <p:bldP spid="88085" grpId="1"/>
      <p:bldP spid="88133" grpId="0"/>
      <p:bldP spid="88133" grpId="1"/>
      <p:bldP spid="88150" grpId="0"/>
      <p:bldP spid="88150" grpId="1"/>
      <p:bldP spid="8819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Idea with </a:t>
            </a:r>
            <a:r>
              <a:rPr lang="en-US" altLang="ja-JP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Unique Name</a:t>
            </a:r>
            <a:endParaRPr lang="en-US" altLang="ja-JP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0728"/>
            <a:ext cx="8223250" cy="1008063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∙ </a:t>
            </a:r>
            <a:r>
              <a:rPr lang="en-US" altLang="ja-JP" sz="2400" dirty="0"/>
              <a:t>Enumerate all depth-color sequences representing colored trees,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 by extending the sequences one-by-one.</a:t>
            </a:r>
          </a:p>
        </p:txBody>
      </p:sp>
      <p:sp>
        <p:nvSpPr>
          <p:cNvPr id="89130" name="Oval 42"/>
          <p:cNvSpPr>
            <a:spLocks noChangeArrowheads="1"/>
          </p:cNvSpPr>
          <p:nvPr/>
        </p:nvSpPr>
        <p:spPr bwMode="auto">
          <a:xfrm>
            <a:off x="8101013" y="5688013"/>
            <a:ext cx="287337" cy="287337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9137" name="Line 49"/>
          <p:cNvSpPr>
            <a:spLocks noChangeShapeType="1"/>
          </p:cNvSpPr>
          <p:nvPr/>
        </p:nvSpPr>
        <p:spPr bwMode="auto">
          <a:xfrm>
            <a:off x="7956550" y="5327650"/>
            <a:ext cx="254000" cy="360363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9200" name="Group 112"/>
          <p:cNvGrpSpPr>
            <a:grpSpLocks/>
          </p:cNvGrpSpPr>
          <p:nvPr/>
        </p:nvGrpSpPr>
        <p:grpSpPr bwMode="auto">
          <a:xfrm>
            <a:off x="6516688" y="4535488"/>
            <a:ext cx="1511300" cy="1439862"/>
            <a:chOff x="4105" y="2931"/>
            <a:chExt cx="952" cy="907"/>
          </a:xfrm>
        </p:grpSpPr>
        <p:sp>
          <p:nvSpPr>
            <p:cNvPr id="89128" name="Line 40"/>
            <p:cNvSpPr>
              <a:spLocks noChangeShapeType="1"/>
            </p:cNvSpPr>
            <p:nvPr/>
          </p:nvSpPr>
          <p:spPr bwMode="auto">
            <a:xfrm flipH="1">
              <a:off x="4377" y="3021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29" name="Oval 41"/>
            <p:cNvSpPr>
              <a:spLocks noChangeArrowheads="1"/>
            </p:cNvSpPr>
            <p:nvPr/>
          </p:nvSpPr>
          <p:spPr bwMode="auto">
            <a:xfrm>
              <a:off x="4650" y="365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9131" name="Line 43"/>
            <p:cNvSpPr>
              <a:spLocks noChangeShapeType="1"/>
            </p:cNvSpPr>
            <p:nvPr/>
          </p:nvSpPr>
          <p:spPr bwMode="auto">
            <a:xfrm>
              <a:off x="4650" y="3021"/>
              <a:ext cx="294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32" name="Line 44"/>
            <p:cNvSpPr>
              <a:spLocks noChangeShapeType="1"/>
            </p:cNvSpPr>
            <p:nvPr/>
          </p:nvSpPr>
          <p:spPr bwMode="auto">
            <a:xfrm flipH="1">
              <a:off x="4241" y="3385"/>
              <a:ext cx="6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33" name="Oval 45"/>
            <p:cNvSpPr>
              <a:spLocks noChangeArrowheads="1"/>
            </p:cNvSpPr>
            <p:nvPr/>
          </p:nvSpPr>
          <p:spPr bwMode="auto">
            <a:xfrm>
              <a:off x="4377" y="365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9134" name="Oval 46"/>
            <p:cNvSpPr>
              <a:spLocks noChangeArrowheads="1"/>
            </p:cNvSpPr>
            <p:nvPr/>
          </p:nvSpPr>
          <p:spPr bwMode="auto">
            <a:xfrm>
              <a:off x="4876" y="365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9135" name="Oval 47"/>
            <p:cNvSpPr>
              <a:spLocks noChangeArrowheads="1"/>
            </p:cNvSpPr>
            <p:nvPr/>
          </p:nvSpPr>
          <p:spPr bwMode="auto">
            <a:xfrm>
              <a:off x="4105" y="365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9136" name="Line 48"/>
            <p:cNvSpPr>
              <a:spLocks noChangeShapeType="1"/>
            </p:cNvSpPr>
            <p:nvPr/>
          </p:nvSpPr>
          <p:spPr bwMode="auto">
            <a:xfrm>
              <a:off x="4309" y="3430"/>
              <a:ext cx="11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38" name="Line 50"/>
            <p:cNvSpPr>
              <a:spLocks noChangeShapeType="1"/>
            </p:cNvSpPr>
            <p:nvPr/>
          </p:nvSpPr>
          <p:spPr bwMode="auto">
            <a:xfrm>
              <a:off x="4967" y="343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39" name="Line 51"/>
            <p:cNvSpPr>
              <a:spLocks noChangeShapeType="1"/>
            </p:cNvSpPr>
            <p:nvPr/>
          </p:nvSpPr>
          <p:spPr bwMode="auto">
            <a:xfrm flipH="1">
              <a:off x="4785" y="3430"/>
              <a:ext cx="137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40" name="Oval 52"/>
            <p:cNvSpPr>
              <a:spLocks noChangeArrowheads="1"/>
            </p:cNvSpPr>
            <p:nvPr/>
          </p:nvSpPr>
          <p:spPr bwMode="auto">
            <a:xfrm>
              <a:off x="4876" y="32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41" name="Oval 53"/>
            <p:cNvSpPr>
              <a:spLocks noChangeArrowheads="1"/>
            </p:cNvSpPr>
            <p:nvPr/>
          </p:nvSpPr>
          <p:spPr bwMode="auto">
            <a:xfrm>
              <a:off x="4559" y="29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42" name="Oval 54"/>
            <p:cNvSpPr>
              <a:spLocks noChangeArrowheads="1"/>
            </p:cNvSpPr>
            <p:nvPr/>
          </p:nvSpPr>
          <p:spPr bwMode="auto">
            <a:xfrm>
              <a:off x="4219" y="3294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</p:grpSp>
      <p:sp>
        <p:nvSpPr>
          <p:cNvPr id="89143" name="AutoShape 55"/>
          <p:cNvSpPr>
            <a:spLocks noChangeArrowheads="1"/>
          </p:cNvSpPr>
          <p:nvPr/>
        </p:nvSpPr>
        <p:spPr bwMode="auto">
          <a:xfrm rot="2736103">
            <a:off x="1943894" y="4210844"/>
            <a:ext cx="576263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45" name="AutoShape 57"/>
          <p:cNvSpPr>
            <a:spLocks noChangeArrowheads="1"/>
          </p:cNvSpPr>
          <p:nvPr/>
        </p:nvSpPr>
        <p:spPr bwMode="auto">
          <a:xfrm rot="2477867">
            <a:off x="6516688" y="4103688"/>
            <a:ext cx="576262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48" name="Rectangle 60"/>
          <p:cNvSpPr>
            <a:spLocks noChangeArrowheads="1"/>
          </p:cNvSpPr>
          <p:nvPr/>
        </p:nvSpPr>
        <p:spPr bwMode="auto">
          <a:xfrm>
            <a:off x="5724525" y="6046788"/>
            <a:ext cx="3454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/>
              <a:t>0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</a:t>
            </a:r>
            <a:r>
              <a:rPr lang="en-US" altLang="ja-JP" b="1" i="1"/>
              <a:t>2</a:t>
            </a:r>
            <a:r>
              <a:rPr lang="en-US" altLang="ja-JP" b="1" i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9149" name="Line 61"/>
          <p:cNvSpPr>
            <a:spLocks noChangeShapeType="1"/>
          </p:cNvSpPr>
          <p:nvPr/>
        </p:nvSpPr>
        <p:spPr bwMode="auto">
          <a:xfrm flipH="1">
            <a:off x="898525" y="2951163"/>
            <a:ext cx="469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150" name="Oval 62"/>
          <p:cNvSpPr>
            <a:spLocks noChangeArrowheads="1"/>
          </p:cNvSpPr>
          <p:nvPr/>
        </p:nvSpPr>
        <p:spPr bwMode="auto">
          <a:xfrm>
            <a:off x="1331913" y="3960813"/>
            <a:ext cx="287337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89152" name="Line 64"/>
          <p:cNvSpPr>
            <a:spLocks noChangeShapeType="1"/>
          </p:cNvSpPr>
          <p:nvPr/>
        </p:nvSpPr>
        <p:spPr bwMode="auto">
          <a:xfrm>
            <a:off x="1331913" y="2951163"/>
            <a:ext cx="4667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153" name="Line 65"/>
          <p:cNvSpPr>
            <a:spLocks noChangeShapeType="1"/>
          </p:cNvSpPr>
          <p:nvPr/>
        </p:nvSpPr>
        <p:spPr bwMode="auto">
          <a:xfrm flipH="1">
            <a:off x="682625" y="3529013"/>
            <a:ext cx="1079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156" name="Oval 68"/>
          <p:cNvSpPr>
            <a:spLocks noChangeArrowheads="1"/>
          </p:cNvSpPr>
          <p:nvPr/>
        </p:nvSpPr>
        <p:spPr bwMode="auto">
          <a:xfrm>
            <a:off x="466725" y="3960813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89160" name="Line 72"/>
          <p:cNvSpPr>
            <a:spLocks noChangeShapeType="1"/>
          </p:cNvSpPr>
          <p:nvPr/>
        </p:nvSpPr>
        <p:spPr bwMode="auto">
          <a:xfrm flipH="1">
            <a:off x="1546225" y="3600450"/>
            <a:ext cx="21748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161" name="Oval 73"/>
          <p:cNvSpPr>
            <a:spLocks noChangeArrowheads="1"/>
          </p:cNvSpPr>
          <p:nvPr/>
        </p:nvSpPr>
        <p:spPr bwMode="auto">
          <a:xfrm>
            <a:off x="1690688" y="3382963"/>
            <a:ext cx="287337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9162" name="Oval 74"/>
          <p:cNvSpPr>
            <a:spLocks noChangeArrowheads="1"/>
          </p:cNvSpPr>
          <p:nvPr/>
        </p:nvSpPr>
        <p:spPr bwMode="auto">
          <a:xfrm>
            <a:off x="1187450" y="2808288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9163" name="Oval 75"/>
          <p:cNvSpPr>
            <a:spLocks noChangeArrowheads="1"/>
          </p:cNvSpPr>
          <p:nvPr/>
        </p:nvSpPr>
        <p:spPr bwMode="auto">
          <a:xfrm>
            <a:off x="647700" y="3384550"/>
            <a:ext cx="287338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89164" name="Rectangle 76"/>
          <p:cNvSpPr>
            <a:spLocks noChangeArrowheads="1"/>
          </p:cNvSpPr>
          <p:nvPr/>
        </p:nvSpPr>
        <p:spPr bwMode="auto">
          <a:xfrm>
            <a:off x="250825" y="2303463"/>
            <a:ext cx="20875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/>
              <a:t>0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89165" name="AutoShape 77"/>
          <p:cNvSpPr>
            <a:spLocks noChangeArrowheads="1"/>
          </p:cNvSpPr>
          <p:nvPr/>
        </p:nvSpPr>
        <p:spPr bwMode="auto">
          <a:xfrm rot="-2579497">
            <a:off x="3708400" y="4175125"/>
            <a:ext cx="576263" cy="504825"/>
          </a:xfrm>
          <a:prstGeom prst="rightArrow">
            <a:avLst>
              <a:gd name="adj1" fmla="val 50000"/>
              <a:gd name="adj2" fmla="val 28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66" name="Rectangle 78"/>
          <p:cNvSpPr>
            <a:spLocks noChangeArrowheads="1"/>
          </p:cNvSpPr>
          <p:nvPr/>
        </p:nvSpPr>
        <p:spPr bwMode="auto">
          <a:xfrm>
            <a:off x="1979613" y="6048375"/>
            <a:ext cx="25923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/>
              <a:t>0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</a:t>
            </a:r>
            <a:r>
              <a:rPr lang="en-US" altLang="ja-JP" b="1" i="1"/>
              <a:t>2</a:t>
            </a:r>
            <a:r>
              <a:rPr lang="en-US" altLang="ja-JP" b="1" i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89172" name="Oval 84"/>
          <p:cNvSpPr>
            <a:spLocks noChangeArrowheads="1"/>
          </p:cNvSpPr>
          <p:nvPr/>
        </p:nvSpPr>
        <p:spPr bwMode="auto">
          <a:xfrm>
            <a:off x="2700338" y="5688013"/>
            <a:ext cx="287337" cy="287337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89175" name="Line 87"/>
          <p:cNvSpPr>
            <a:spLocks noChangeShapeType="1"/>
          </p:cNvSpPr>
          <p:nvPr/>
        </p:nvSpPr>
        <p:spPr bwMode="auto">
          <a:xfrm>
            <a:off x="2593975" y="5326063"/>
            <a:ext cx="177800" cy="36195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9198" name="Group 110"/>
          <p:cNvGrpSpPr>
            <a:grpSpLocks/>
          </p:cNvGrpSpPr>
          <p:nvPr/>
        </p:nvGrpSpPr>
        <p:grpSpPr bwMode="auto">
          <a:xfrm>
            <a:off x="2268538" y="4535488"/>
            <a:ext cx="1511300" cy="1439862"/>
            <a:chOff x="1520" y="2931"/>
            <a:chExt cx="952" cy="907"/>
          </a:xfrm>
        </p:grpSpPr>
        <p:sp>
          <p:nvSpPr>
            <p:cNvPr id="89167" name="Line 79"/>
            <p:cNvSpPr>
              <a:spLocks noChangeShapeType="1"/>
            </p:cNvSpPr>
            <p:nvPr/>
          </p:nvSpPr>
          <p:spPr bwMode="auto">
            <a:xfrm flipH="1">
              <a:off x="1792" y="3021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68" name="Oval 80"/>
            <p:cNvSpPr>
              <a:spLocks noChangeArrowheads="1"/>
            </p:cNvSpPr>
            <p:nvPr/>
          </p:nvSpPr>
          <p:spPr bwMode="auto">
            <a:xfrm>
              <a:off x="2065" y="365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9170" name="Line 82"/>
            <p:cNvSpPr>
              <a:spLocks noChangeShapeType="1"/>
            </p:cNvSpPr>
            <p:nvPr/>
          </p:nvSpPr>
          <p:spPr bwMode="auto">
            <a:xfrm>
              <a:off x="2065" y="3021"/>
              <a:ext cx="294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71" name="Line 83"/>
            <p:cNvSpPr>
              <a:spLocks noChangeShapeType="1"/>
            </p:cNvSpPr>
            <p:nvPr/>
          </p:nvSpPr>
          <p:spPr bwMode="auto">
            <a:xfrm flipH="1">
              <a:off x="1656" y="3385"/>
              <a:ext cx="6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74" name="Oval 86"/>
            <p:cNvSpPr>
              <a:spLocks noChangeArrowheads="1"/>
            </p:cNvSpPr>
            <p:nvPr/>
          </p:nvSpPr>
          <p:spPr bwMode="auto">
            <a:xfrm>
              <a:off x="1520" y="365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9178" name="Line 90"/>
            <p:cNvSpPr>
              <a:spLocks noChangeShapeType="1"/>
            </p:cNvSpPr>
            <p:nvPr/>
          </p:nvSpPr>
          <p:spPr bwMode="auto">
            <a:xfrm flipH="1">
              <a:off x="2200" y="3430"/>
              <a:ext cx="137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79" name="Oval 91"/>
            <p:cNvSpPr>
              <a:spLocks noChangeArrowheads="1"/>
            </p:cNvSpPr>
            <p:nvPr/>
          </p:nvSpPr>
          <p:spPr bwMode="auto">
            <a:xfrm>
              <a:off x="2291" y="32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80" name="Oval 92"/>
            <p:cNvSpPr>
              <a:spLocks noChangeArrowheads="1"/>
            </p:cNvSpPr>
            <p:nvPr/>
          </p:nvSpPr>
          <p:spPr bwMode="auto">
            <a:xfrm>
              <a:off x="1974" y="29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81" name="Oval 93"/>
            <p:cNvSpPr>
              <a:spLocks noChangeArrowheads="1"/>
            </p:cNvSpPr>
            <p:nvPr/>
          </p:nvSpPr>
          <p:spPr bwMode="auto">
            <a:xfrm>
              <a:off x="1634" y="3294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</p:grpSp>
      <p:sp>
        <p:nvSpPr>
          <p:cNvPr id="89188" name="Oval 100"/>
          <p:cNvSpPr>
            <a:spLocks noChangeArrowheads="1"/>
          </p:cNvSpPr>
          <p:nvPr/>
        </p:nvSpPr>
        <p:spPr bwMode="auto">
          <a:xfrm>
            <a:off x="5724525" y="3887788"/>
            <a:ext cx="287338" cy="287337"/>
          </a:xfrm>
          <a:prstGeom prst="ellipse">
            <a:avLst/>
          </a:prstGeom>
          <a:solidFill>
            <a:srgbClr val="FFCC99"/>
          </a:solidFill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89192" name="Line 104"/>
          <p:cNvSpPr>
            <a:spLocks noChangeShapeType="1"/>
          </p:cNvSpPr>
          <p:nvPr/>
        </p:nvSpPr>
        <p:spPr bwMode="auto">
          <a:xfrm>
            <a:off x="5868988" y="3527425"/>
            <a:ext cx="0" cy="360363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9199" name="Group 111"/>
          <p:cNvGrpSpPr>
            <a:grpSpLocks/>
          </p:cNvGrpSpPr>
          <p:nvPr/>
        </p:nvGrpSpPr>
        <p:grpSpPr bwMode="auto">
          <a:xfrm>
            <a:off x="4500563" y="2735263"/>
            <a:ext cx="1511300" cy="1439862"/>
            <a:chOff x="2971" y="1797"/>
            <a:chExt cx="952" cy="907"/>
          </a:xfrm>
        </p:grpSpPr>
        <p:sp>
          <p:nvSpPr>
            <p:cNvPr id="89182" name="Line 94"/>
            <p:cNvSpPr>
              <a:spLocks noChangeShapeType="1"/>
            </p:cNvSpPr>
            <p:nvPr/>
          </p:nvSpPr>
          <p:spPr bwMode="auto">
            <a:xfrm flipH="1">
              <a:off x="3243" y="1887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83" name="Oval 95"/>
            <p:cNvSpPr>
              <a:spLocks noChangeArrowheads="1"/>
            </p:cNvSpPr>
            <p:nvPr/>
          </p:nvSpPr>
          <p:spPr bwMode="auto">
            <a:xfrm>
              <a:off x="3516" y="252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89185" name="Line 97"/>
            <p:cNvSpPr>
              <a:spLocks noChangeShapeType="1"/>
            </p:cNvSpPr>
            <p:nvPr/>
          </p:nvSpPr>
          <p:spPr bwMode="auto">
            <a:xfrm>
              <a:off x="3516" y="1887"/>
              <a:ext cx="294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86" name="Line 98"/>
            <p:cNvSpPr>
              <a:spLocks noChangeShapeType="1"/>
            </p:cNvSpPr>
            <p:nvPr/>
          </p:nvSpPr>
          <p:spPr bwMode="auto">
            <a:xfrm flipH="1">
              <a:off x="3107" y="2251"/>
              <a:ext cx="6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87" name="Oval 99"/>
            <p:cNvSpPr>
              <a:spLocks noChangeArrowheads="1"/>
            </p:cNvSpPr>
            <p:nvPr/>
          </p:nvSpPr>
          <p:spPr bwMode="auto">
            <a:xfrm>
              <a:off x="3243" y="252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89" name="Oval 101"/>
            <p:cNvSpPr>
              <a:spLocks noChangeArrowheads="1"/>
            </p:cNvSpPr>
            <p:nvPr/>
          </p:nvSpPr>
          <p:spPr bwMode="auto">
            <a:xfrm>
              <a:off x="2971" y="252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89190" name="Line 102"/>
            <p:cNvSpPr>
              <a:spLocks noChangeShapeType="1"/>
            </p:cNvSpPr>
            <p:nvPr/>
          </p:nvSpPr>
          <p:spPr bwMode="auto">
            <a:xfrm>
              <a:off x="3175" y="2296"/>
              <a:ext cx="11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93" name="Line 105"/>
            <p:cNvSpPr>
              <a:spLocks noChangeShapeType="1"/>
            </p:cNvSpPr>
            <p:nvPr/>
          </p:nvSpPr>
          <p:spPr bwMode="auto">
            <a:xfrm flipH="1">
              <a:off x="3651" y="2296"/>
              <a:ext cx="137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94" name="Oval 106"/>
            <p:cNvSpPr>
              <a:spLocks noChangeArrowheads="1"/>
            </p:cNvSpPr>
            <p:nvPr/>
          </p:nvSpPr>
          <p:spPr bwMode="auto">
            <a:xfrm>
              <a:off x="3742" y="2159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95" name="Oval 107"/>
            <p:cNvSpPr>
              <a:spLocks noChangeArrowheads="1"/>
            </p:cNvSpPr>
            <p:nvPr/>
          </p:nvSpPr>
          <p:spPr bwMode="auto">
            <a:xfrm>
              <a:off x="3425" y="1797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89196" name="Oval 108"/>
            <p:cNvSpPr>
              <a:spLocks noChangeArrowheads="1"/>
            </p:cNvSpPr>
            <p:nvPr/>
          </p:nvSpPr>
          <p:spPr bwMode="auto">
            <a:xfrm>
              <a:off x="3085" y="216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</p:grpSp>
      <p:sp>
        <p:nvSpPr>
          <p:cNvPr id="89197" name="Rectangle 109"/>
          <p:cNvSpPr>
            <a:spLocks noChangeArrowheads="1"/>
          </p:cNvSpPr>
          <p:nvPr/>
        </p:nvSpPr>
        <p:spPr bwMode="auto">
          <a:xfrm>
            <a:off x="3348038" y="2159000"/>
            <a:ext cx="3024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/>
              <a:t>0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  <a:r>
              <a:rPr lang="en-US" altLang="ja-JP" b="1" i="1"/>
              <a:t> 2</a:t>
            </a:r>
            <a:r>
              <a:rPr lang="en-US" altLang="ja-JP" b="1" i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89201" name="Text Box 113"/>
          <p:cNvSpPr txBox="1">
            <a:spLocks noChangeArrowheads="1"/>
          </p:cNvSpPr>
          <p:nvPr/>
        </p:nvSpPr>
        <p:spPr bwMode="auto">
          <a:xfrm>
            <a:off x="6804025" y="1871663"/>
            <a:ext cx="2105025" cy="1196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0"/>
              <a:t>Note: not all</a:t>
            </a:r>
          </a:p>
          <a:p>
            <a:r>
              <a:rPr lang="en-US" altLang="ja-JP" b="0"/>
              <a:t> sequences give</a:t>
            </a:r>
          </a:p>
          <a:p>
            <a:r>
              <a:rPr lang="en-US" altLang="ja-JP" b="0"/>
              <a:t> colored trees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0547388"/>
      </p:ext>
    </p:extLst>
  </p:cSld>
  <p:clrMapOvr>
    <a:masterClrMapping/>
  </p:clrMapOvr>
  <p:transition advTm="66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0" grpId="0" animBg="1"/>
      <p:bldP spid="89148" grpId="0"/>
      <p:bldP spid="89166" grpId="0"/>
      <p:bldP spid="89172" grpId="0" animBg="1"/>
      <p:bldP spid="89188" grpId="0" animBg="1"/>
      <p:bldP spid="8919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Avoid Duplication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2413" y="1219200"/>
            <a:ext cx="8891587" cy="71913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Generate unique names, we can avoid duplications</a:t>
            </a:r>
          </a:p>
        </p:txBody>
      </p:sp>
      <p:sp>
        <p:nvSpPr>
          <p:cNvPr id="93188" name="Oval 4"/>
          <p:cNvSpPr>
            <a:spLocks noChangeArrowheads="1"/>
          </p:cNvSpPr>
          <p:nvPr/>
        </p:nvSpPr>
        <p:spPr bwMode="auto">
          <a:xfrm>
            <a:off x="4716463" y="2370138"/>
            <a:ext cx="287337" cy="287337"/>
          </a:xfrm>
          <a:prstGeom prst="ellipse">
            <a:avLst/>
          </a:prstGeom>
          <a:solidFill>
            <a:srgbClr val="0505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1835150" y="2370138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0" name="AutoShape 6"/>
          <p:cNvSpPr>
            <a:spLocks noChangeArrowheads="1"/>
          </p:cNvSpPr>
          <p:nvPr/>
        </p:nvSpPr>
        <p:spPr bwMode="auto">
          <a:xfrm rot="879383">
            <a:off x="5508625" y="2009775"/>
            <a:ext cx="1657350" cy="144463"/>
          </a:xfrm>
          <a:prstGeom prst="rightArrow">
            <a:avLst>
              <a:gd name="adj1" fmla="val 50000"/>
              <a:gd name="adj2" fmla="val 286812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auto">
          <a:xfrm rot="9823894">
            <a:off x="2700338" y="2009775"/>
            <a:ext cx="1511300" cy="144463"/>
          </a:xfrm>
          <a:prstGeom prst="rightArrow">
            <a:avLst>
              <a:gd name="adj1" fmla="val 50000"/>
              <a:gd name="adj2" fmla="val 26153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 rot="5400000">
            <a:off x="4645026" y="2008187"/>
            <a:ext cx="430212" cy="144463"/>
          </a:xfrm>
          <a:prstGeom prst="rightArrow">
            <a:avLst>
              <a:gd name="adj1" fmla="val 50000"/>
              <a:gd name="adj2" fmla="val 7445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7597775" y="2370138"/>
            <a:ext cx="287338" cy="287337"/>
          </a:xfrm>
          <a:prstGeom prst="ellipse">
            <a:avLst/>
          </a:prstGeom>
          <a:solidFill>
            <a:srgbClr val="00CC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94" name="Group 10"/>
          <p:cNvGrpSpPr>
            <a:grpSpLocks/>
          </p:cNvGrpSpPr>
          <p:nvPr/>
        </p:nvGrpSpPr>
        <p:grpSpPr bwMode="auto">
          <a:xfrm>
            <a:off x="2773363" y="3162300"/>
            <a:ext cx="287337" cy="719138"/>
            <a:chOff x="1747" y="2387"/>
            <a:chExt cx="181" cy="453"/>
          </a:xfrm>
        </p:grpSpPr>
        <p:sp>
          <p:nvSpPr>
            <p:cNvPr id="93195" name="Line 11"/>
            <p:cNvSpPr>
              <a:spLocks noChangeShapeType="1"/>
            </p:cNvSpPr>
            <p:nvPr/>
          </p:nvSpPr>
          <p:spPr bwMode="auto">
            <a:xfrm>
              <a:off x="1838" y="2478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196" name="Oval 12"/>
            <p:cNvSpPr>
              <a:spLocks noChangeArrowheads="1"/>
            </p:cNvSpPr>
            <p:nvPr/>
          </p:nvSpPr>
          <p:spPr bwMode="auto">
            <a:xfrm>
              <a:off x="1747" y="2659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7" name="Oval 13"/>
            <p:cNvSpPr>
              <a:spLocks noChangeArrowheads="1"/>
            </p:cNvSpPr>
            <p:nvPr/>
          </p:nvSpPr>
          <p:spPr bwMode="auto">
            <a:xfrm>
              <a:off x="1747" y="238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198" name="Group 14"/>
          <p:cNvGrpSpPr>
            <a:grpSpLocks/>
          </p:cNvGrpSpPr>
          <p:nvPr/>
        </p:nvGrpSpPr>
        <p:grpSpPr bwMode="auto">
          <a:xfrm>
            <a:off x="900113" y="3162300"/>
            <a:ext cx="287337" cy="719138"/>
            <a:chOff x="567" y="2387"/>
            <a:chExt cx="181" cy="453"/>
          </a:xfrm>
        </p:grpSpPr>
        <p:sp>
          <p:nvSpPr>
            <p:cNvPr id="93199" name="Line 15"/>
            <p:cNvSpPr>
              <a:spLocks noChangeShapeType="1"/>
            </p:cNvSpPr>
            <p:nvPr/>
          </p:nvSpPr>
          <p:spPr bwMode="auto">
            <a:xfrm flipH="1" flipV="1">
              <a:off x="658" y="2432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00" name="Oval 16"/>
            <p:cNvSpPr>
              <a:spLocks noChangeArrowheads="1"/>
            </p:cNvSpPr>
            <p:nvPr/>
          </p:nvSpPr>
          <p:spPr bwMode="auto">
            <a:xfrm>
              <a:off x="567" y="238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1" name="Oval 17"/>
            <p:cNvSpPr>
              <a:spLocks noChangeArrowheads="1"/>
            </p:cNvSpPr>
            <p:nvPr/>
          </p:nvSpPr>
          <p:spPr bwMode="auto">
            <a:xfrm>
              <a:off x="567" y="2659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02" name="Group 18"/>
          <p:cNvGrpSpPr>
            <a:grpSpLocks/>
          </p:cNvGrpSpPr>
          <p:nvPr/>
        </p:nvGrpSpPr>
        <p:grpSpPr bwMode="auto">
          <a:xfrm>
            <a:off x="1835150" y="3162300"/>
            <a:ext cx="287338" cy="717550"/>
            <a:chOff x="1156" y="2387"/>
            <a:chExt cx="181" cy="452"/>
          </a:xfrm>
        </p:grpSpPr>
        <p:sp>
          <p:nvSpPr>
            <p:cNvPr id="93203" name="Line 19"/>
            <p:cNvSpPr>
              <a:spLocks noChangeShapeType="1"/>
            </p:cNvSpPr>
            <p:nvPr/>
          </p:nvSpPr>
          <p:spPr bwMode="auto">
            <a:xfrm flipV="1">
              <a:off x="1247" y="2477"/>
              <a:ext cx="0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04" name="Oval 20"/>
            <p:cNvSpPr>
              <a:spLocks noChangeArrowheads="1"/>
            </p:cNvSpPr>
            <p:nvPr/>
          </p:nvSpPr>
          <p:spPr bwMode="auto">
            <a:xfrm>
              <a:off x="1156" y="2658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5" name="Oval 21"/>
            <p:cNvSpPr>
              <a:spLocks noChangeArrowheads="1"/>
            </p:cNvSpPr>
            <p:nvPr/>
          </p:nvSpPr>
          <p:spPr bwMode="auto">
            <a:xfrm>
              <a:off x="1156" y="2387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3206" name="AutoShape 22"/>
          <p:cNvSpPr>
            <a:spLocks noChangeArrowheads="1"/>
          </p:cNvSpPr>
          <p:nvPr/>
        </p:nvSpPr>
        <p:spPr bwMode="auto">
          <a:xfrm rot="5400000">
            <a:off x="1799431" y="2837657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7" name="AutoShape 23"/>
          <p:cNvSpPr>
            <a:spLocks noChangeArrowheads="1"/>
          </p:cNvSpPr>
          <p:nvPr/>
        </p:nvSpPr>
        <p:spPr bwMode="auto">
          <a:xfrm rot="2353069">
            <a:off x="2193925" y="2801938"/>
            <a:ext cx="577850" cy="14446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09" name="AutoShape 25"/>
          <p:cNvSpPr>
            <a:spLocks noChangeArrowheads="1"/>
          </p:cNvSpPr>
          <p:nvPr/>
        </p:nvSpPr>
        <p:spPr bwMode="auto">
          <a:xfrm rot="5400000">
            <a:off x="4681538" y="2838450"/>
            <a:ext cx="357187" cy="144463"/>
          </a:xfrm>
          <a:prstGeom prst="rightArrow">
            <a:avLst>
              <a:gd name="adj1" fmla="val 50000"/>
              <a:gd name="adj2" fmla="val 61813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0" name="AutoShape 26"/>
          <p:cNvSpPr>
            <a:spLocks noChangeArrowheads="1"/>
          </p:cNvSpPr>
          <p:nvPr/>
        </p:nvSpPr>
        <p:spPr bwMode="auto">
          <a:xfrm rot="2353069">
            <a:off x="5146675" y="2801938"/>
            <a:ext cx="577850" cy="14446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1" name="AutoShape 27"/>
          <p:cNvSpPr>
            <a:spLocks noChangeArrowheads="1"/>
          </p:cNvSpPr>
          <p:nvPr/>
        </p:nvSpPr>
        <p:spPr bwMode="auto">
          <a:xfrm rot="8599213">
            <a:off x="1120775" y="2822575"/>
            <a:ext cx="576263" cy="144463"/>
          </a:xfrm>
          <a:prstGeom prst="rightArrow">
            <a:avLst>
              <a:gd name="adj1" fmla="val 50000"/>
              <a:gd name="adj2" fmla="val 99725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4" name="AutoShape 30"/>
          <p:cNvSpPr>
            <a:spLocks noChangeArrowheads="1"/>
          </p:cNvSpPr>
          <p:nvPr/>
        </p:nvSpPr>
        <p:spPr bwMode="auto">
          <a:xfrm rot="2353069">
            <a:off x="7956550" y="2800350"/>
            <a:ext cx="577850" cy="144463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215" name="Group 31"/>
          <p:cNvGrpSpPr>
            <a:grpSpLocks/>
          </p:cNvGrpSpPr>
          <p:nvPr/>
        </p:nvGrpSpPr>
        <p:grpSpPr bwMode="auto">
          <a:xfrm>
            <a:off x="5653088" y="3162300"/>
            <a:ext cx="287337" cy="719138"/>
            <a:chOff x="3561" y="2387"/>
            <a:chExt cx="181" cy="453"/>
          </a:xfrm>
        </p:grpSpPr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 flipV="1">
              <a:off x="3651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17" name="Oval 33"/>
            <p:cNvSpPr>
              <a:spLocks noChangeArrowheads="1"/>
            </p:cNvSpPr>
            <p:nvPr/>
          </p:nvSpPr>
          <p:spPr bwMode="auto">
            <a:xfrm>
              <a:off x="3561" y="2659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18" name="Oval 34"/>
            <p:cNvSpPr>
              <a:spLocks noChangeArrowheads="1"/>
            </p:cNvSpPr>
            <p:nvPr/>
          </p:nvSpPr>
          <p:spPr bwMode="auto">
            <a:xfrm>
              <a:off x="3561" y="2387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23" name="Group 39"/>
          <p:cNvGrpSpPr>
            <a:grpSpLocks/>
          </p:cNvGrpSpPr>
          <p:nvPr/>
        </p:nvGrpSpPr>
        <p:grpSpPr bwMode="auto">
          <a:xfrm>
            <a:off x="4716463" y="3162300"/>
            <a:ext cx="287337" cy="719138"/>
            <a:chOff x="2971" y="2387"/>
            <a:chExt cx="181" cy="453"/>
          </a:xfrm>
        </p:grpSpPr>
        <p:sp>
          <p:nvSpPr>
            <p:cNvPr id="93224" name="Line 40"/>
            <p:cNvSpPr>
              <a:spLocks noChangeShapeType="1"/>
            </p:cNvSpPr>
            <p:nvPr/>
          </p:nvSpPr>
          <p:spPr bwMode="auto">
            <a:xfrm flipV="1">
              <a:off x="3061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25" name="Oval 41"/>
            <p:cNvSpPr>
              <a:spLocks noChangeArrowheads="1"/>
            </p:cNvSpPr>
            <p:nvPr/>
          </p:nvSpPr>
          <p:spPr bwMode="auto">
            <a:xfrm>
              <a:off x="2971" y="2387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26" name="Oval 42"/>
            <p:cNvSpPr>
              <a:spLocks noChangeArrowheads="1"/>
            </p:cNvSpPr>
            <p:nvPr/>
          </p:nvSpPr>
          <p:spPr bwMode="auto">
            <a:xfrm>
              <a:off x="2971" y="2659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31" name="Group 47"/>
          <p:cNvGrpSpPr>
            <a:grpSpLocks/>
          </p:cNvGrpSpPr>
          <p:nvPr/>
        </p:nvGrpSpPr>
        <p:grpSpPr bwMode="auto">
          <a:xfrm>
            <a:off x="8532813" y="3162300"/>
            <a:ext cx="287337" cy="719138"/>
            <a:chOff x="5375" y="2387"/>
            <a:chExt cx="181" cy="453"/>
          </a:xfrm>
        </p:grpSpPr>
        <p:sp>
          <p:nvSpPr>
            <p:cNvPr id="93232" name="Line 48"/>
            <p:cNvSpPr>
              <a:spLocks noChangeShapeType="1"/>
            </p:cNvSpPr>
            <p:nvPr/>
          </p:nvSpPr>
          <p:spPr bwMode="auto">
            <a:xfrm flipV="1">
              <a:off x="5466" y="2478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33" name="Oval 49"/>
            <p:cNvSpPr>
              <a:spLocks noChangeArrowheads="1"/>
            </p:cNvSpPr>
            <p:nvPr/>
          </p:nvSpPr>
          <p:spPr bwMode="auto">
            <a:xfrm>
              <a:off x="5375" y="2387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34" name="Oval 50"/>
            <p:cNvSpPr>
              <a:spLocks noChangeArrowheads="1"/>
            </p:cNvSpPr>
            <p:nvPr/>
          </p:nvSpPr>
          <p:spPr bwMode="auto">
            <a:xfrm>
              <a:off x="5375" y="2659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45" name="Group 61"/>
          <p:cNvGrpSpPr>
            <a:grpSpLocks/>
          </p:cNvGrpSpPr>
          <p:nvPr/>
        </p:nvGrpSpPr>
        <p:grpSpPr bwMode="auto">
          <a:xfrm>
            <a:off x="2771775" y="4459288"/>
            <a:ext cx="287338" cy="1150937"/>
            <a:chOff x="1746" y="3204"/>
            <a:chExt cx="181" cy="725"/>
          </a:xfrm>
        </p:grpSpPr>
        <p:sp>
          <p:nvSpPr>
            <p:cNvPr id="93246" name="Line 62"/>
            <p:cNvSpPr>
              <a:spLocks noChangeShapeType="1"/>
            </p:cNvSpPr>
            <p:nvPr/>
          </p:nvSpPr>
          <p:spPr bwMode="auto">
            <a:xfrm>
              <a:off x="1837" y="3295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47" name="Oval 63"/>
            <p:cNvSpPr>
              <a:spLocks noChangeArrowheads="1"/>
            </p:cNvSpPr>
            <p:nvPr/>
          </p:nvSpPr>
          <p:spPr bwMode="auto">
            <a:xfrm>
              <a:off x="1746" y="3204"/>
              <a:ext cx="181" cy="181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48" name="Line 64"/>
            <p:cNvSpPr>
              <a:spLocks noChangeShapeType="1"/>
            </p:cNvSpPr>
            <p:nvPr/>
          </p:nvSpPr>
          <p:spPr bwMode="auto">
            <a:xfrm flipV="1">
              <a:off x="1836" y="3567"/>
              <a:ext cx="1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49" name="Oval 65"/>
            <p:cNvSpPr>
              <a:spLocks noChangeArrowheads="1"/>
            </p:cNvSpPr>
            <p:nvPr/>
          </p:nvSpPr>
          <p:spPr bwMode="auto">
            <a:xfrm>
              <a:off x="1746" y="3748"/>
              <a:ext cx="181" cy="181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50" name="Oval 66"/>
            <p:cNvSpPr>
              <a:spLocks noChangeArrowheads="1"/>
            </p:cNvSpPr>
            <p:nvPr/>
          </p:nvSpPr>
          <p:spPr bwMode="auto">
            <a:xfrm>
              <a:off x="1746" y="3476"/>
              <a:ext cx="181" cy="181"/>
            </a:xfrm>
            <a:prstGeom prst="ellipse">
              <a:avLst/>
            </a:prstGeom>
            <a:solidFill>
              <a:srgbClr val="0505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57" name="Group 73"/>
          <p:cNvGrpSpPr>
            <a:grpSpLocks/>
          </p:cNvGrpSpPr>
          <p:nvPr/>
        </p:nvGrpSpPr>
        <p:grpSpPr bwMode="auto">
          <a:xfrm>
            <a:off x="4494213" y="3954463"/>
            <a:ext cx="439737" cy="219075"/>
            <a:chOff x="2831" y="2660"/>
            <a:chExt cx="277" cy="138"/>
          </a:xfrm>
        </p:grpSpPr>
        <p:sp>
          <p:nvSpPr>
            <p:cNvPr id="93258" name="AutoShape 74"/>
            <p:cNvSpPr>
              <a:spLocks noChangeArrowheads="1"/>
            </p:cNvSpPr>
            <p:nvPr/>
          </p:nvSpPr>
          <p:spPr bwMode="auto">
            <a:xfrm rot="5400000">
              <a:off x="2996" y="2686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59" name="AutoShape 75"/>
            <p:cNvSpPr>
              <a:spLocks noChangeArrowheads="1"/>
            </p:cNvSpPr>
            <p:nvPr/>
          </p:nvSpPr>
          <p:spPr bwMode="auto">
            <a:xfrm rot="9291200">
              <a:off x="2831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63" name="Group 79"/>
          <p:cNvGrpSpPr>
            <a:grpSpLocks/>
          </p:cNvGrpSpPr>
          <p:nvPr/>
        </p:nvGrpSpPr>
        <p:grpSpPr bwMode="auto">
          <a:xfrm>
            <a:off x="1562100" y="3954463"/>
            <a:ext cx="490538" cy="225425"/>
            <a:chOff x="984" y="2660"/>
            <a:chExt cx="309" cy="142"/>
          </a:xfrm>
        </p:grpSpPr>
        <p:sp>
          <p:nvSpPr>
            <p:cNvPr id="93264" name="AutoShape 80"/>
            <p:cNvSpPr>
              <a:spLocks noChangeArrowheads="1"/>
            </p:cNvSpPr>
            <p:nvPr/>
          </p:nvSpPr>
          <p:spPr bwMode="auto">
            <a:xfrm rot="5400000">
              <a:off x="1181" y="2690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65" name="AutoShape 81"/>
            <p:cNvSpPr>
              <a:spLocks noChangeArrowheads="1"/>
            </p:cNvSpPr>
            <p:nvPr/>
          </p:nvSpPr>
          <p:spPr bwMode="auto">
            <a:xfrm rot="9291200">
              <a:off x="984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66" name="Group 82"/>
          <p:cNvGrpSpPr>
            <a:grpSpLocks/>
          </p:cNvGrpSpPr>
          <p:nvPr/>
        </p:nvGrpSpPr>
        <p:grpSpPr bwMode="auto">
          <a:xfrm>
            <a:off x="611188" y="3954463"/>
            <a:ext cx="506412" cy="222250"/>
            <a:chOff x="385" y="2660"/>
            <a:chExt cx="319" cy="140"/>
          </a:xfrm>
        </p:grpSpPr>
        <p:sp>
          <p:nvSpPr>
            <p:cNvPr id="93267" name="AutoShape 83"/>
            <p:cNvSpPr>
              <a:spLocks noChangeArrowheads="1"/>
            </p:cNvSpPr>
            <p:nvPr/>
          </p:nvSpPr>
          <p:spPr bwMode="auto">
            <a:xfrm rot="5400000">
              <a:off x="592" y="2688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68" name="AutoShape 84"/>
            <p:cNvSpPr>
              <a:spLocks noChangeArrowheads="1"/>
            </p:cNvSpPr>
            <p:nvPr/>
          </p:nvSpPr>
          <p:spPr bwMode="auto">
            <a:xfrm rot="9291200">
              <a:off x="385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69" name="Group 85"/>
          <p:cNvGrpSpPr>
            <a:grpSpLocks/>
          </p:cNvGrpSpPr>
          <p:nvPr/>
        </p:nvGrpSpPr>
        <p:grpSpPr bwMode="auto">
          <a:xfrm>
            <a:off x="8259763" y="3954463"/>
            <a:ext cx="488950" cy="215900"/>
            <a:chOff x="5203" y="2660"/>
            <a:chExt cx="308" cy="136"/>
          </a:xfrm>
        </p:grpSpPr>
        <p:sp>
          <p:nvSpPr>
            <p:cNvPr id="93270" name="AutoShape 86"/>
            <p:cNvSpPr>
              <a:spLocks noChangeArrowheads="1"/>
            </p:cNvSpPr>
            <p:nvPr/>
          </p:nvSpPr>
          <p:spPr bwMode="auto">
            <a:xfrm rot="5400000">
              <a:off x="5399" y="2684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71" name="AutoShape 87"/>
            <p:cNvSpPr>
              <a:spLocks noChangeArrowheads="1"/>
            </p:cNvSpPr>
            <p:nvPr/>
          </p:nvSpPr>
          <p:spPr bwMode="auto">
            <a:xfrm rot="9291200">
              <a:off x="5203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75" name="Group 91"/>
          <p:cNvGrpSpPr>
            <a:grpSpLocks/>
          </p:cNvGrpSpPr>
          <p:nvPr/>
        </p:nvGrpSpPr>
        <p:grpSpPr bwMode="auto">
          <a:xfrm>
            <a:off x="5076825" y="3954463"/>
            <a:ext cx="793750" cy="215900"/>
            <a:chOff x="3198" y="2660"/>
            <a:chExt cx="500" cy="136"/>
          </a:xfrm>
        </p:grpSpPr>
        <p:sp>
          <p:nvSpPr>
            <p:cNvPr id="93276" name="AutoShape 92"/>
            <p:cNvSpPr>
              <a:spLocks noChangeArrowheads="1"/>
            </p:cNvSpPr>
            <p:nvPr/>
          </p:nvSpPr>
          <p:spPr bwMode="auto">
            <a:xfrm rot="9291200">
              <a:off x="3198" y="2705"/>
              <a:ext cx="408" cy="91"/>
            </a:xfrm>
            <a:prstGeom prst="rightArrow">
              <a:avLst>
                <a:gd name="adj1" fmla="val 50000"/>
                <a:gd name="adj2" fmla="val 1120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77" name="AutoShape 93"/>
            <p:cNvSpPr>
              <a:spLocks noChangeArrowheads="1"/>
            </p:cNvSpPr>
            <p:nvPr/>
          </p:nvSpPr>
          <p:spPr bwMode="auto">
            <a:xfrm rot="5400000">
              <a:off x="3586" y="2680"/>
              <a:ext cx="132" cy="92"/>
            </a:xfrm>
            <a:prstGeom prst="rightArrow">
              <a:avLst>
                <a:gd name="adj1" fmla="val 50000"/>
                <a:gd name="adj2" fmla="val 3587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81" name="Group 97"/>
          <p:cNvGrpSpPr>
            <a:grpSpLocks/>
          </p:cNvGrpSpPr>
          <p:nvPr/>
        </p:nvGrpSpPr>
        <p:grpSpPr bwMode="auto">
          <a:xfrm>
            <a:off x="2411413" y="3954463"/>
            <a:ext cx="576262" cy="358775"/>
            <a:chOff x="1519" y="2660"/>
            <a:chExt cx="363" cy="226"/>
          </a:xfrm>
        </p:grpSpPr>
        <p:sp>
          <p:nvSpPr>
            <p:cNvPr id="93282" name="AutoShape 98"/>
            <p:cNvSpPr>
              <a:spLocks noChangeArrowheads="1"/>
            </p:cNvSpPr>
            <p:nvPr/>
          </p:nvSpPr>
          <p:spPr bwMode="auto">
            <a:xfrm rot="9291200">
              <a:off x="1519" y="2660"/>
              <a:ext cx="172" cy="85"/>
            </a:xfrm>
            <a:prstGeom prst="rightArrow">
              <a:avLst>
                <a:gd name="adj1" fmla="val 50000"/>
                <a:gd name="adj2" fmla="val 505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83" name="AutoShape 99"/>
            <p:cNvSpPr>
              <a:spLocks noChangeArrowheads="1"/>
            </p:cNvSpPr>
            <p:nvPr/>
          </p:nvSpPr>
          <p:spPr bwMode="auto">
            <a:xfrm rot="5400000">
              <a:off x="1724" y="2727"/>
              <a:ext cx="226" cy="91"/>
            </a:xfrm>
            <a:prstGeom prst="rightArrow">
              <a:avLst>
                <a:gd name="adj1" fmla="val 50000"/>
                <a:gd name="adj2" fmla="val 62088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3285" name="Text Box 101"/>
          <p:cNvSpPr txBox="1">
            <a:spLocks noChangeArrowheads="1"/>
          </p:cNvSpPr>
          <p:nvPr/>
        </p:nvSpPr>
        <p:spPr bwMode="auto">
          <a:xfrm>
            <a:off x="3563938" y="4602163"/>
            <a:ext cx="5184775" cy="193899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b="0" dirty="0"/>
              <a:t>In our algorithm </a:t>
            </a:r>
            <a:endParaRPr lang="en-US" altLang="ja-JP" b="0" dirty="0">
              <a:solidFill>
                <a:schemeClr val="accent2"/>
              </a:solidFill>
            </a:endParaRPr>
          </a:p>
          <a:p>
            <a:pPr algn="l"/>
            <a:r>
              <a:rPr lang="en-US" altLang="ja-JP" dirty="0">
                <a:solidFill>
                  <a:schemeClr val="accent2"/>
                </a:solidFill>
              </a:rPr>
              <a:t>1.</a:t>
            </a:r>
            <a:r>
              <a:rPr lang="en-US" altLang="ja-JP" dirty="0"/>
              <a:t> </a:t>
            </a:r>
            <a:r>
              <a:rPr lang="en-US" altLang="ja-JP" b="0" dirty="0"/>
              <a:t>one insertion makes a new tree</a:t>
            </a:r>
          </a:p>
          <a:p>
            <a:pPr algn="l"/>
            <a:r>
              <a:rPr lang="en-US" altLang="ja-JP" dirty="0">
                <a:solidFill>
                  <a:srgbClr val="0000FF"/>
                </a:solidFill>
              </a:rPr>
              <a:t>2.</a:t>
            </a:r>
            <a:r>
              <a:rPr lang="en-US" altLang="ja-JP" dirty="0"/>
              <a:t> </a:t>
            </a:r>
            <a:r>
              <a:rPr lang="en-US" altLang="ja-JP" b="0" dirty="0"/>
              <a:t>for each tree, insertions occur on </a:t>
            </a:r>
          </a:p>
          <a:p>
            <a:pPr algn="l"/>
            <a:r>
              <a:rPr lang="en-US" altLang="ja-JP" b="0" dirty="0"/>
              <a:t>      at most two positions</a:t>
            </a:r>
            <a:r>
              <a:rPr lang="en-US" altLang="ja-JP" dirty="0"/>
              <a:t> </a:t>
            </a:r>
          </a:p>
          <a:p>
            <a:pPr algn="l"/>
            <a:r>
              <a:rPr lang="en-US" altLang="ja-JP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dirty="0" smtClean="0"/>
              <a:t>  </a:t>
            </a:r>
            <a:r>
              <a:rPr lang="en-US" altLang="ja-JP" b="0" dirty="0"/>
              <a:t>make each tree in constant time</a:t>
            </a:r>
          </a:p>
        </p:txBody>
      </p:sp>
      <p:sp>
        <p:nvSpPr>
          <p:cNvPr id="93286" name="Rectangle 102"/>
          <p:cNvSpPr>
            <a:spLocks noChangeArrowheads="1"/>
          </p:cNvSpPr>
          <p:nvPr/>
        </p:nvSpPr>
        <p:spPr bwMode="auto">
          <a:xfrm>
            <a:off x="5795963" y="4241800"/>
            <a:ext cx="2592387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ja-JP" sz="2400"/>
              <a:t>0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b</a:t>
            </a:r>
            <a:r>
              <a:rPr lang="en-US" altLang="ja-JP" sz="2400"/>
              <a:t> </a:t>
            </a:r>
            <a:r>
              <a:rPr lang="en-US" altLang="ja-JP" b="1" i="1"/>
              <a:t>2</a:t>
            </a:r>
            <a:r>
              <a:rPr lang="en-US" altLang="ja-JP" b="1" i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1</a:t>
            </a:r>
            <a:r>
              <a:rPr lang="en-US" altLang="ja-JP" sz="2400" b="1">
                <a:solidFill>
                  <a:srgbClr val="CC3300"/>
                </a:solidFill>
              </a:rPr>
              <a:t>a</a:t>
            </a:r>
            <a:r>
              <a:rPr lang="en-US" altLang="ja-JP" sz="2400"/>
              <a:t> 2</a:t>
            </a:r>
            <a:r>
              <a:rPr lang="en-US" altLang="ja-JP" sz="2400" b="1">
                <a:solidFill>
                  <a:srgbClr val="CC3300"/>
                </a:solidFill>
              </a:rPr>
              <a:t>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2140131"/>
      </p:ext>
    </p:extLst>
  </p:cSld>
  <p:clrMapOvr>
    <a:masterClrMapping/>
  </p:clrMapOvr>
  <p:transition advTm="106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51 -0.12578 L 0.00017 0.00023 " pathEditMode="relative" ptsTypes="AA">
                                      <p:cBhvr>
                                        <p:cTn id="10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12578 L -3.61111E-6 0.00023 " pathEditMode="relative" ptsTypes="AA">
                                      <p:cBhvr>
                                        <p:cTn id="17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511 -0.12578 L 2.22222E-6 0.00023 " pathEditMode="relative" ptsTypes="AA">
                                      <p:cBhvr>
                                        <p:cTn id="24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3 -0.14659 L -2.5E-6 0.00023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7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14659 L 0.00017 0.00023 " pathEditMode="relative" ptsTypes="AA">
                                      <p:cBhvr>
                                        <p:cTn id="39" dur="5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43 -0.14659 L -3.61111E-6 0.00023 " pathEditMode="relative" ptsTypes="AA">
                                      <p:cBhvr>
                                        <p:cTn id="46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14659 L -3.61111E-6 0.00023 " pathEditMode="relative" ptsTypes="AA">
                                      <p:cBhvr>
                                        <p:cTn id="53" dur="500" fill="hold"/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43 -0.14659 L -4.16667E-6 0.00023 " pathEditMode="relative" ptsTypes="AA">
                                      <p:cBhvr>
                                        <p:cTn id="60" dur="500" fill="hold"/>
                                        <p:tgtEl>
                                          <p:spTgt spid="93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5 -0.14659 L -4.72222E-6 0.00023 " pathEditMode="relative" ptsTypes="AA">
                                      <p:cBhvr>
                                        <p:cTn id="67" dur="500" fill="hold"/>
                                        <p:tgtEl>
                                          <p:spTgt spid="93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22012 L 0.00017 1.32948E-6 " pathEditMode="relative" ptsTypes="AA">
                                      <p:cBhvr>
                                        <p:cTn id="81" dur="500" fill="hold"/>
                                        <p:tgtEl>
                                          <p:spTgt spid="93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5" grpId="0" animBg="1"/>
      <p:bldP spid="9328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Let’s See the Details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556792"/>
            <a:ext cx="7705725" cy="4678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 idea of our algorithm is simple; enumerate depth-color sequences in an incremental way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But, not all depth-color sequences give colored trees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We can not generate them in a straightforward way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/>
              <a:t>Let’s see the details.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31123966"/>
      </p:ext>
    </p:extLst>
  </p:cSld>
  <p:clrMapOvr>
    <a:masterClrMapping/>
  </p:clrMapOvr>
  <p:transition advTm="1061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Recent Related Researches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5500688" y="1489075"/>
            <a:ext cx="1357312" cy="415925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0099"/>
                </a:solidFill>
              </a:rPr>
              <a:t>Nakano '99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934200" y="2590800"/>
            <a:ext cx="1922463" cy="415925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0099"/>
                </a:solidFill>
              </a:rPr>
              <a:t>Nakano, Uno '03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152400" y="2667000"/>
            <a:ext cx="2971800" cy="415925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2000">
                <a:solidFill>
                  <a:srgbClr val="000099"/>
                </a:solidFill>
              </a:rPr>
              <a:t>Arimura, Asai,  '01, etc.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2344738" cy="720725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0099"/>
                </a:solidFill>
              </a:rPr>
              <a:t>Arimura, Asai, </a:t>
            </a:r>
          </a:p>
          <a:p>
            <a:r>
              <a:rPr lang="en-US" altLang="ja-JP" sz="2000">
                <a:solidFill>
                  <a:srgbClr val="000099"/>
                </a:solidFill>
              </a:rPr>
              <a:t>Nakano, Uno '03, etc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04025" y="4645025"/>
            <a:ext cx="1922463" cy="720725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0099"/>
                </a:solidFill>
              </a:rPr>
              <a:t>Nakano, Uno '04</a:t>
            </a:r>
          </a:p>
          <a:p>
            <a:r>
              <a:rPr lang="en-US" altLang="ja-JP" sz="2000">
                <a:solidFill>
                  <a:srgbClr val="000099"/>
                </a:solidFill>
              </a:rPr>
              <a:t> (WG2004)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H="1">
            <a:off x="3124200" y="1524000"/>
            <a:ext cx="685800" cy="38100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>
            <a:off x="5105400" y="1600200"/>
            <a:ext cx="187325" cy="59690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 flipH="1">
            <a:off x="3276600" y="2667000"/>
            <a:ext cx="1676400" cy="76200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>
            <a:off x="5724525" y="2771775"/>
            <a:ext cx="647700" cy="1296988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3200400" y="1143000"/>
            <a:ext cx="2514600" cy="415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000" b="1"/>
              <a:t>rooted ordered trees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914400" y="1981200"/>
            <a:ext cx="2544763" cy="720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000" b="1"/>
              <a:t>rooted ordered trees</a:t>
            </a:r>
          </a:p>
          <a:p>
            <a:r>
              <a:rPr lang="en-US" altLang="ja-JP" sz="2000" b="1"/>
              <a:t>with colors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4572000" y="2209800"/>
            <a:ext cx="2951163" cy="415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b="1"/>
              <a:t>rooted (un-ordered) trees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533400" y="3505200"/>
            <a:ext cx="2951163" cy="720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b="1"/>
              <a:t>rooted (un-ordered) trees</a:t>
            </a:r>
          </a:p>
          <a:p>
            <a:r>
              <a:rPr lang="en-US" altLang="ja-JP" sz="2000" b="1"/>
              <a:t>with colors</a:t>
            </a:r>
          </a:p>
        </p:txBody>
      </p:sp>
      <p:sp>
        <p:nvSpPr>
          <p:cNvPr id="66584" name="Line 24"/>
          <p:cNvSpPr>
            <a:spLocks noChangeShapeType="1"/>
          </p:cNvSpPr>
          <p:nvPr/>
        </p:nvSpPr>
        <p:spPr bwMode="auto">
          <a:xfrm flipH="1">
            <a:off x="3708400" y="4860925"/>
            <a:ext cx="2303463" cy="655638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1979613" y="5940425"/>
            <a:ext cx="1636712" cy="5381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 b="1">
                <a:solidFill>
                  <a:srgbClr val="000099"/>
                </a:solidFill>
              </a:rPr>
              <a:t>this work</a:t>
            </a:r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5100638" y="4284663"/>
            <a:ext cx="3149600" cy="415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b="1"/>
              <a:t>un-rooted un-ordered trees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533400" y="5364163"/>
            <a:ext cx="2832100" cy="6731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3600" b="1"/>
              <a:t>colored trees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702009"/>
      </p:ext>
    </p:extLst>
  </p:cSld>
  <p:clrMapOvr>
    <a:masterClrMapping/>
  </p:clrMapOvr>
  <p:transition advTm="65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8" grpId="0" animBg="1"/>
      <p:bldP spid="66569" grpId="0" animBg="1"/>
      <p:bldP spid="66570" grpId="0" animBg="1"/>
      <p:bldP spid="66571" grpId="0" animBg="1"/>
      <p:bldP spid="66578" grpId="0" animBg="1"/>
      <p:bldP spid="66564" grpId="0" animBg="1"/>
      <p:bldP spid="66566" grpId="0" animBg="1"/>
      <p:bldP spid="66567" grpId="0" animBg="1"/>
      <p:bldP spid="66572" grpId="0" animBg="1"/>
      <p:bldP spid="66575" grpId="0" animBg="1"/>
      <p:bldP spid="66585" grpId="0" animBg="1"/>
      <p:bldP spid="6657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69" name="AutoShape 161"/>
          <p:cNvSpPr>
            <a:spLocks noChangeArrowheads="1"/>
          </p:cNvSpPr>
          <p:nvPr/>
        </p:nvSpPr>
        <p:spPr bwMode="auto">
          <a:xfrm>
            <a:off x="6996113" y="5106988"/>
            <a:ext cx="720725" cy="10795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70" name="AutoShape 162"/>
          <p:cNvSpPr>
            <a:spLocks noChangeArrowheads="1"/>
          </p:cNvSpPr>
          <p:nvPr/>
        </p:nvSpPr>
        <p:spPr bwMode="auto">
          <a:xfrm>
            <a:off x="6132513" y="5106988"/>
            <a:ext cx="792162" cy="10795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Enumerate Rooted Ordered Trees</a:t>
            </a:r>
            <a:endParaRPr lang="ja-JP" alt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10356" y="1745380"/>
            <a:ext cx="6565900" cy="136842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Add a vertex to be the</a:t>
            </a:r>
            <a:r>
              <a:rPr lang="en-US" altLang="ja-JP" sz="2400" dirty="0">
                <a:solidFill>
                  <a:srgbClr val="FF0000"/>
                </a:solidFill>
              </a:rPr>
              <a:t> rightmost leaf</a:t>
            </a:r>
          </a:p>
          <a:p>
            <a:pPr algn="l"/>
            <a:r>
              <a:rPr lang="en-US" altLang="ja-JP" sz="2400" dirty="0"/>
              <a:t>(Add a vertex at the right side of the rightmost path)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704" name="Line 96"/>
          <p:cNvSpPr>
            <a:spLocks noChangeShapeType="1"/>
          </p:cNvSpPr>
          <p:nvPr/>
        </p:nvSpPr>
        <p:spPr bwMode="auto">
          <a:xfrm>
            <a:off x="7964488" y="5376863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05" name="Line 97"/>
          <p:cNvSpPr>
            <a:spLocks noChangeShapeType="1"/>
          </p:cNvSpPr>
          <p:nvPr/>
        </p:nvSpPr>
        <p:spPr bwMode="auto">
          <a:xfrm flipH="1">
            <a:off x="7535863" y="2100263"/>
            <a:ext cx="192087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06" name="Oval 98"/>
          <p:cNvSpPr>
            <a:spLocks noChangeArrowheads="1"/>
          </p:cNvSpPr>
          <p:nvPr/>
        </p:nvSpPr>
        <p:spPr bwMode="auto">
          <a:xfrm>
            <a:off x="8523288" y="1930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07" name="Oval 99"/>
          <p:cNvSpPr>
            <a:spLocks noChangeArrowheads="1"/>
          </p:cNvSpPr>
          <p:nvPr/>
        </p:nvSpPr>
        <p:spPr bwMode="auto">
          <a:xfrm>
            <a:off x="7651750" y="20240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08" name="Oval 100"/>
          <p:cNvSpPr>
            <a:spLocks noChangeArrowheads="1"/>
          </p:cNvSpPr>
          <p:nvPr/>
        </p:nvSpPr>
        <p:spPr bwMode="auto">
          <a:xfrm>
            <a:off x="7423150" y="2481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09" name="Line 101"/>
          <p:cNvSpPr>
            <a:spLocks noChangeShapeType="1"/>
          </p:cNvSpPr>
          <p:nvPr/>
        </p:nvSpPr>
        <p:spPr bwMode="auto">
          <a:xfrm>
            <a:off x="7812088" y="3700463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10" name="Oval 102"/>
          <p:cNvSpPr>
            <a:spLocks noChangeArrowheads="1"/>
          </p:cNvSpPr>
          <p:nvPr/>
        </p:nvSpPr>
        <p:spPr bwMode="auto">
          <a:xfrm>
            <a:off x="7964488" y="4081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11" name="Line 103"/>
          <p:cNvSpPr>
            <a:spLocks noChangeShapeType="1"/>
          </p:cNvSpPr>
          <p:nvPr/>
        </p:nvSpPr>
        <p:spPr bwMode="auto">
          <a:xfrm flipH="1">
            <a:off x="7583488" y="3700463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12" name="Oval 104"/>
          <p:cNvSpPr>
            <a:spLocks noChangeArrowheads="1"/>
          </p:cNvSpPr>
          <p:nvPr/>
        </p:nvSpPr>
        <p:spPr bwMode="auto">
          <a:xfrm>
            <a:off x="7507288" y="4081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13" name="Oval 105"/>
          <p:cNvSpPr>
            <a:spLocks noChangeArrowheads="1"/>
          </p:cNvSpPr>
          <p:nvPr/>
        </p:nvSpPr>
        <p:spPr bwMode="auto">
          <a:xfrm>
            <a:off x="7735888" y="36242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14" name="Line 106"/>
          <p:cNvSpPr>
            <a:spLocks noChangeShapeType="1"/>
          </p:cNvSpPr>
          <p:nvPr/>
        </p:nvSpPr>
        <p:spPr bwMode="auto">
          <a:xfrm>
            <a:off x="79644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15" name="Oval 107"/>
          <p:cNvSpPr>
            <a:spLocks noChangeArrowheads="1"/>
          </p:cNvSpPr>
          <p:nvPr/>
        </p:nvSpPr>
        <p:spPr bwMode="auto">
          <a:xfrm>
            <a:off x="80406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16" name="Line 108"/>
          <p:cNvSpPr>
            <a:spLocks noChangeShapeType="1"/>
          </p:cNvSpPr>
          <p:nvPr/>
        </p:nvSpPr>
        <p:spPr bwMode="auto">
          <a:xfrm flipH="1">
            <a:off x="78120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17" name="Oval 109"/>
          <p:cNvSpPr>
            <a:spLocks noChangeArrowheads="1"/>
          </p:cNvSpPr>
          <p:nvPr/>
        </p:nvSpPr>
        <p:spPr bwMode="auto">
          <a:xfrm>
            <a:off x="77358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18" name="Oval 110"/>
          <p:cNvSpPr>
            <a:spLocks noChangeArrowheads="1"/>
          </p:cNvSpPr>
          <p:nvPr/>
        </p:nvSpPr>
        <p:spPr bwMode="auto">
          <a:xfrm>
            <a:off x="7888288" y="53006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19" name="Line 111"/>
          <p:cNvSpPr>
            <a:spLocks noChangeShapeType="1"/>
          </p:cNvSpPr>
          <p:nvPr/>
        </p:nvSpPr>
        <p:spPr bwMode="auto">
          <a:xfrm flipH="1">
            <a:off x="4840288" y="59864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20" name="Line 112"/>
          <p:cNvSpPr>
            <a:spLocks noChangeShapeType="1"/>
          </p:cNvSpPr>
          <p:nvPr/>
        </p:nvSpPr>
        <p:spPr bwMode="auto">
          <a:xfrm flipH="1">
            <a:off x="4992688" y="56816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21" name="Line 113"/>
          <p:cNvSpPr>
            <a:spLocks noChangeShapeType="1"/>
          </p:cNvSpPr>
          <p:nvPr/>
        </p:nvSpPr>
        <p:spPr bwMode="auto">
          <a:xfrm flipH="1">
            <a:off x="51450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22" name="Oval 114"/>
          <p:cNvSpPr>
            <a:spLocks noChangeArrowheads="1"/>
          </p:cNvSpPr>
          <p:nvPr/>
        </p:nvSpPr>
        <p:spPr bwMode="auto">
          <a:xfrm flipH="1">
            <a:off x="4916488" y="5910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23" name="Oval 115"/>
          <p:cNvSpPr>
            <a:spLocks noChangeArrowheads="1"/>
          </p:cNvSpPr>
          <p:nvPr/>
        </p:nvSpPr>
        <p:spPr bwMode="auto">
          <a:xfrm flipH="1">
            <a:off x="50688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24" name="Oval 116"/>
          <p:cNvSpPr>
            <a:spLocks noChangeArrowheads="1"/>
          </p:cNvSpPr>
          <p:nvPr/>
        </p:nvSpPr>
        <p:spPr bwMode="auto">
          <a:xfrm flipH="1">
            <a:off x="5221288" y="53006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25" name="Oval 117"/>
          <p:cNvSpPr>
            <a:spLocks noChangeArrowheads="1"/>
          </p:cNvSpPr>
          <p:nvPr/>
        </p:nvSpPr>
        <p:spPr bwMode="auto">
          <a:xfrm flipH="1">
            <a:off x="4764088" y="62150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26" name="Line 118"/>
          <p:cNvSpPr>
            <a:spLocks noChangeShapeType="1"/>
          </p:cNvSpPr>
          <p:nvPr/>
        </p:nvSpPr>
        <p:spPr bwMode="auto">
          <a:xfrm flipH="1">
            <a:off x="6516688" y="3776663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27" name="Line 119"/>
          <p:cNvSpPr>
            <a:spLocks noChangeShapeType="1"/>
          </p:cNvSpPr>
          <p:nvPr/>
        </p:nvSpPr>
        <p:spPr bwMode="auto">
          <a:xfrm flipH="1">
            <a:off x="6745288" y="3319463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28" name="Oval 120"/>
          <p:cNvSpPr>
            <a:spLocks noChangeArrowheads="1"/>
          </p:cNvSpPr>
          <p:nvPr/>
        </p:nvSpPr>
        <p:spPr bwMode="auto">
          <a:xfrm flipH="1">
            <a:off x="6669088" y="3700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29" name="Oval 121"/>
          <p:cNvSpPr>
            <a:spLocks noChangeArrowheads="1"/>
          </p:cNvSpPr>
          <p:nvPr/>
        </p:nvSpPr>
        <p:spPr bwMode="auto">
          <a:xfrm flipH="1">
            <a:off x="6897688" y="32432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0" name="Oval 122"/>
          <p:cNvSpPr>
            <a:spLocks noChangeArrowheads="1"/>
          </p:cNvSpPr>
          <p:nvPr/>
        </p:nvSpPr>
        <p:spPr bwMode="auto">
          <a:xfrm flipH="1">
            <a:off x="6440488" y="41576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1" name="Oval 123"/>
          <p:cNvSpPr>
            <a:spLocks noChangeArrowheads="1"/>
          </p:cNvSpPr>
          <p:nvPr/>
        </p:nvSpPr>
        <p:spPr bwMode="auto">
          <a:xfrm>
            <a:off x="83454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2" name="Line 124"/>
          <p:cNvSpPr>
            <a:spLocks noChangeShapeType="1"/>
          </p:cNvSpPr>
          <p:nvPr/>
        </p:nvSpPr>
        <p:spPr bwMode="auto">
          <a:xfrm>
            <a:off x="5754688" y="56816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33" name="Line 125"/>
          <p:cNvSpPr>
            <a:spLocks noChangeShapeType="1"/>
          </p:cNvSpPr>
          <p:nvPr/>
        </p:nvSpPr>
        <p:spPr bwMode="auto">
          <a:xfrm flipH="1">
            <a:off x="5602288" y="56816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34" name="Line 126"/>
          <p:cNvSpPr>
            <a:spLocks noChangeShapeType="1"/>
          </p:cNvSpPr>
          <p:nvPr/>
        </p:nvSpPr>
        <p:spPr bwMode="auto">
          <a:xfrm flipH="1">
            <a:off x="57546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35" name="Oval 127"/>
          <p:cNvSpPr>
            <a:spLocks noChangeArrowheads="1"/>
          </p:cNvSpPr>
          <p:nvPr/>
        </p:nvSpPr>
        <p:spPr bwMode="auto">
          <a:xfrm flipH="1">
            <a:off x="5526088" y="5910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6" name="Oval 128"/>
          <p:cNvSpPr>
            <a:spLocks noChangeArrowheads="1"/>
          </p:cNvSpPr>
          <p:nvPr/>
        </p:nvSpPr>
        <p:spPr bwMode="auto">
          <a:xfrm flipH="1">
            <a:off x="56784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7" name="Oval 129"/>
          <p:cNvSpPr>
            <a:spLocks noChangeArrowheads="1"/>
          </p:cNvSpPr>
          <p:nvPr/>
        </p:nvSpPr>
        <p:spPr bwMode="auto">
          <a:xfrm flipH="1">
            <a:off x="5830888" y="53006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8" name="Oval 130"/>
          <p:cNvSpPr>
            <a:spLocks noChangeArrowheads="1"/>
          </p:cNvSpPr>
          <p:nvPr/>
        </p:nvSpPr>
        <p:spPr bwMode="auto">
          <a:xfrm flipH="1">
            <a:off x="5830888" y="5910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39" name="Line 131"/>
          <p:cNvSpPr>
            <a:spLocks noChangeShapeType="1"/>
          </p:cNvSpPr>
          <p:nvPr/>
        </p:nvSpPr>
        <p:spPr bwMode="auto">
          <a:xfrm>
            <a:off x="65928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40" name="Line 132"/>
          <p:cNvSpPr>
            <a:spLocks noChangeShapeType="1"/>
          </p:cNvSpPr>
          <p:nvPr/>
        </p:nvSpPr>
        <p:spPr bwMode="auto">
          <a:xfrm flipH="1">
            <a:off x="6288088" y="56816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41" name="Line 133"/>
          <p:cNvSpPr>
            <a:spLocks noChangeShapeType="1"/>
          </p:cNvSpPr>
          <p:nvPr/>
        </p:nvSpPr>
        <p:spPr bwMode="auto">
          <a:xfrm flipH="1">
            <a:off x="64404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42" name="Oval 134"/>
          <p:cNvSpPr>
            <a:spLocks noChangeArrowheads="1"/>
          </p:cNvSpPr>
          <p:nvPr/>
        </p:nvSpPr>
        <p:spPr bwMode="auto">
          <a:xfrm flipH="1">
            <a:off x="6211888" y="5910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43" name="Oval 135"/>
          <p:cNvSpPr>
            <a:spLocks noChangeArrowheads="1"/>
          </p:cNvSpPr>
          <p:nvPr/>
        </p:nvSpPr>
        <p:spPr bwMode="auto">
          <a:xfrm flipH="1">
            <a:off x="63642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44" name="Oval 136"/>
          <p:cNvSpPr>
            <a:spLocks noChangeArrowheads="1"/>
          </p:cNvSpPr>
          <p:nvPr/>
        </p:nvSpPr>
        <p:spPr bwMode="auto">
          <a:xfrm flipH="1">
            <a:off x="6516688" y="53006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45" name="Oval 137"/>
          <p:cNvSpPr>
            <a:spLocks noChangeArrowheads="1"/>
          </p:cNvSpPr>
          <p:nvPr/>
        </p:nvSpPr>
        <p:spPr bwMode="auto">
          <a:xfrm flipH="1">
            <a:off x="66690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53" name="Line 145"/>
          <p:cNvSpPr>
            <a:spLocks noChangeShapeType="1"/>
          </p:cNvSpPr>
          <p:nvPr/>
        </p:nvSpPr>
        <p:spPr bwMode="auto">
          <a:xfrm>
            <a:off x="73548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54" name="Line 146"/>
          <p:cNvSpPr>
            <a:spLocks noChangeShapeType="1"/>
          </p:cNvSpPr>
          <p:nvPr/>
        </p:nvSpPr>
        <p:spPr bwMode="auto">
          <a:xfrm flipH="1">
            <a:off x="7354888" y="56816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55" name="Line 147"/>
          <p:cNvSpPr>
            <a:spLocks noChangeShapeType="1"/>
          </p:cNvSpPr>
          <p:nvPr/>
        </p:nvSpPr>
        <p:spPr bwMode="auto">
          <a:xfrm flipH="1">
            <a:off x="7202488" y="5376863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56" name="Oval 148"/>
          <p:cNvSpPr>
            <a:spLocks noChangeArrowheads="1"/>
          </p:cNvSpPr>
          <p:nvPr/>
        </p:nvSpPr>
        <p:spPr bwMode="auto">
          <a:xfrm flipH="1">
            <a:off x="7278688" y="5910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57" name="Oval 149"/>
          <p:cNvSpPr>
            <a:spLocks noChangeArrowheads="1"/>
          </p:cNvSpPr>
          <p:nvPr/>
        </p:nvSpPr>
        <p:spPr bwMode="auto">
          <a:xfrm flipH="1">
            <a:off x="71262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58" name="Oval 150"/>
          <p:cNvSpPr>
            <a:spLocks noChangeArrowheads="1"/>
          </p:cNvSpPr>
          <p:nvPr/>
        </p:nvSpPr>
        <p:spPr bwMode="auto">
          <a:xfrm flipH="1">
            <a:off x="7278688" y="5300663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59" name="Oval 151"/>
          <p:cNvSpPr>
            <a:spLocks noChangeArrowheads="1"/>
          </p:cNvSpPr>
          <p:nvPr/>
        </p:nvSpPr>
        <p:spPr bwMode="auto">
          <a:xfrm flipH="1">
            <a:off x="7431088" y="560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760" name="Line 152"/>
          <p:cNvSpPr>
            <a:spLocks noChangeShapeType="1"/>
          </p:cNvSpPr>
          <p:nvPr/>
        </p:nvSpPr>
        <p:spPr bwMode="auto">
          <a:xfrm flipH="1">
            <a:off x="6592888" y="4462463"/>
            <a:ext cx="0" cy="6858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1" name="Line 153"/>
          <p:cNvSpPr>
            <a:spLocks noChangeShapeType="1"/>
          </p:cNvSpPr>
          <p:nvPr/>
        </p:nvSpPr>
        <p:spPr bwMode="auto">
          <a:xfrm flipH="1">
            <a:off x="5221288" y="4386263"/>
            <a:ext cx="1066800" cy="8382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2" name="Line 154"/>
          <p:cNvSpPr>
            <a:spLocks noChangeShapeType="1"/>
          </p:cNvSpPr>
          <p:nvPr/>
        </p:nvSpPr>
        <p:spPr bwMode="auto">
          <a:xfrm flipH="1">
            <a:off x="5907088" y="4462463"/>
            <a:ext cx="533400" cy="7620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4" name="Line 156"/>
          <p:cNvSpPr>
            <a:spLocks noChangeShapeType="1"/>
          </p:cNvSpPr>
          <p:nvPr/>
        </p:nvSpPr>
        <p:spPr bwMode="auto">
          <a:xfrm flipH="1">
            <a:off x="7431088" y="4386263"/>
            <a:ext cx="304800" cy="7620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5" name="Line 157"/>
          <p:cNvSpPr>
            <a:spLocks noChangeShapeType="1"/>
          </p:cNvSpPr>
          <p:nvPr/>
        </p:nvSpPr>
        <p:spPr bwMode="auto">
          <a:xfrm flipH="1">
            <a:off x="8040688" y="4386263"/>
            <a:ext cx="0" cy="7620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6" name="Line 158"/>
          <p:cNvSpPr>
            <a:spLocks noChangeShapeType="1"/>
          </p:cNvSpPr>
          <p:nvPr/>
        </p:nvSpPr>
        <p:spPr bwMode="auto">
          <a:xfrm flipH="1">
            <a:off x="7875588" y="2074863"/>
            <a:ext cx="504825" cy="2159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7" name="Line 159"/>
          <p:cNvSpPr>
            <a:spLocks noChangeShapeType="1"/>
          </p:cNvSpPr>
          <p:nvPr/>
        </p:nvSpPr>
        <p:spPr bwMode="auto">
          <a:xfrm flipH="1">
            <a:off x="7202488" y="2786063"/>
            <a:ext cx="228600" cy="4572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68" name="Line 160"/>
          <p:cNvSpPr>
            <a:spLocks noChangeShapeType="1"/>
          </p:cNvSpPr>
          <p:nvPr/>
        </p:nvSpPr>
        <p:spPr bwMode="auto">
          <a:xfrm>
            <a:off x="7659688" y="2709863"/>
            <a:ext cx="76200" cy="7620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71" name="Rectangle 163"/>
          <p:cNvSpPr>
            <a:spLocks noChangeArrowheads="1"/>
          </p:cNvSpPr>
          <p:nvPr/>
        </p:nvSpPr>
        <p:spPr bwMode="auto">
          <a:xfrm>
            <a:off x="327025" y="3236119"/>
            <a:ext cx="5427663" cy="122396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/>
            <a:r>
              <a:rPr lang="en-US" altLang="ja-JP" sz="2400" b="0"/>
              <a:t>Thus, we sort the children to get canonical forms, and enumerate rooted ordered trees being canonical</a:t>
            </a:r>
          </a:p>
        </p:txBody>
      </p:sp>
      <p:sp>
        <p:nvSpPr>
          <p:cNvPr id="68772" name="Text Box 164"/>
          <p:cNvSpPr txBox="1">
            <a:spLocks noChangeArrowheads="1"/>
          </p:cNvSpPr>
          <p:nvPr/>
        </p:nvSpPr>
        <p:spPr bwMode="auto">
          <a:xfrm>
            <a:off x="5795963" y="1066800"/>
            <a:ext cx="3084512" cy="482600"/>
          </a:xfrm>
          <a:prstGeom prst="rect">
            <a:avLst/>
          </a:prstGeom>
          <a:solidFill>
            <a:srgbClr val="CC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Nakano, Arimura, et 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2948669"/>
      </p:ext>
    </p:extLst>
  </p:cSld>
  <p:clrMapOvr>
    <a:masterClrMapping/>
  </p:clrMapOvr>
  <p:transition advTm="28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7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49" name="AutoShape 145"/>
          <p:cNvSpPr>
            <a:spLocks noChangeArrowheads="1"/>
          </p:cNvSpPr>
          <p:nvPr/>
        </p:nvSpPr>
        <p:spPr bwMode="auto">
          <a:xfrm>
            <a:off x="6659563" y="5359400"/>
            <a:ext cx="1081087" cy="11525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50" name="AutoShape 146"/>
          <p:cNvSpPr>
            <a:spLocks noChangeArrowheads="1"/>
          </p:cNvSpPr>
          <p:nvPr/>
        </p:nvSpPr>
        <p:spPr bwMode="auto">
          <a:xfrm>
            <a:off x="5003800" y="5359400"/>
            <a:ext cx="1008063" cy="11525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8" name="AutoShape 144"/>
          <p:cNvSpPr>
            <a:spLocks noChangeArrowheads="1"/>
          </p:cNvSpPr>
          <p:nvPr/>
        </p:nvSpPr>
        <p:spPr bwMode="auto">
          <a:xfrm>
            <a:off x="611188" y="5072063"/>
            <a:ext cx="1584325" cy="15573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7" name="AutoShape 143"/>
          <p:cNvSpPr>
            <a:spLocks noChangeArrowheads="1"/>
          </p:cNvSpPr>
          <p:nvPr/>
        </p:nvSpPr>
        <p:spPr bwMode="auto">
          <a:xfrm>
            <a:off x="3059113" y="5072063"/>
            <a:ext cx="1225550" cy="15573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6" name="Line 2"/>
          <p:cNvSpPr>
            <a:spLocks noChangeShapeType="1"/>
          </p:cNvSpPr>
          <p:nvPr/>
        </p:nvSpPr>
        <p:spPr bwMode="auto">
          <a:xfrm>
            <a:off x="1981200" y="6015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>
            <a:off x="4419600" y="5938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5410200" y="42624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H="1">
            <a:off x="6858000" y="38814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 flipH="1" flipV="1">
            <a:off x="8458200" y="5557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Enumerating Rooted </a:t>
            </a:r>
            <a:r>
              <a:rPr lang="en-US" altLang="ja-JP" sz="2800">
                <a:solidFill>
                  <a:schemeClr val="bg1"/>
                </a:solidFill>
              </a:rPr>
              <a:t>(un-ordered)</a:t>
            </a:r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Trees</a:t>
            </a:r>
            <a:endParaRPr lang="ja-JP" alt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71613"/>
            <a:ext cx="4968875" cy="10795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Add a vertex to be a rightmost leaf so that the order changes on no siblings</a:t>
            </a: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5410200" y="3195638"/>
            <a:ext cx="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8380413" y="16589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6781800" y="2052638"/>
            <a:ext cx="4572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H="1">
            <a:off x="5791200" y="1976438"/>
            <a:ext cx="4572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8305800" y="4643438"/>
            <a:ext cx="7620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8" name="Line 14"/>
          <p:cNvSpPr>
            <a:spLocks noChangeShapeType="1"/>
          </p:cNvSpPr>
          <p:nvPr/>
        </p:nvSpPr>
        <p:spPr bwMode="auto">
          <a:xfrm>
            <a:off x="5562600" y="4872038"/>
            <a:ext cx="762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9" name="Line 15"/>
          <p:cNvSpPr>
            <a:spLocks noChangeShapeType="1"/>
          </p:cNvSpPr>
          <p:nvPr/>
        </p:nvSpPr>
        <p:spPr bwMode="auto">
          <a:xfrm flipV="1">
            <a:off x="8001000" y="5557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 flipH="1">
            <a:off x="8305800" y="5557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21" name="Oval 17"/>
          <p:cNvSpPr>
            <a:spLocks noChangeArrowheads="1"/>
          </p:cNvSpPr>
          <p:nvPr/>
        </p:nvSpPr>
        <p:spPr bwMode="auto">
          <a:xfrm>
            <a:off x="79248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82296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23" name="Line 19"/>
          <p:cNvSpPr>
            <a:spLocks noChangeShapeType="1"/>
          </p:cNvSpPr>
          <p:nvPr/>
        </p:nvSpPr>
        <p:spPr bwMode="auto">
          <a:xfrm flipH="1" flipV="1">
            <a:off x="8458200" y="5557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24" name="Oval 20"/>
          <p:cNvSpPr>
            <a:spLocks noChangeArrowheads="1"/>
          </p:cNvSpPr>
          <p:nvPr/>
        </p:nvSpPr>
        <p:spPr bwMode="auto">
          <a:xfrm>
            <a:off x="8839200" y="58626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25" name="Oval 21"/>
          <p:cNvSpPr>
            <a:spLocks noChangeArrowheads="1"/>
          </p:cNvSpPr>
          <p:nvPr/>
        </p:nvSpPr>
        <p:spPr bwMode="auto">
          <a:xfrm>
            <a:off x="8382000" y="54816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85344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>
            <a:off x="6934200" y="4719638"/>
            <a:ext cx="22860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 flipV="1">
            <a:off x="6475413" y="17351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29" name="Oval 25"/>
          <p:cNvSpPr>
            <a:spLocks noChangeArrowheads="1"/>
          </p:cNvSpPr>
          <p:nvPr/>
        </p:nvSpPr>
        <p:spPr bwMode="auto">
          <a:xfrm>
            <a:off x="6856413" y="16589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 flipH="1">
            <a:off x="7389813" y="1735138"/>
            <a:ext cx="6858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31" name="Oval 27"/>
          <p:cNvSpPr>
            <a:spLocks noChangeArrowheads="1"/>
          </p:cNvSpPr>
          <p:nvPr/>
        </p:nvSpPr>
        <p:spPr bwMode="auto">
          <a:xfrm>
            <a:off x="6399213" y="20399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32" name="Line 28"/>
          <p:cNvSpPr>
            <a:spLocks noChangeShapeType="1"/>
          </p:cNvSpPr>
          <p:nvPr/>
        </p:nvSpPr>
        <p:spPr bwMode="auto">
          <a:xfrm flipV="1">
            <a:off x="5257800" y="22812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33" name="Line 29"/>
          <p:cNvSpPr>
            <a:spLocks noChangeShapeType="1"/>
          </p:cNvSpPr>
          <p:nvPr/>
        </p:nvSpPr>
        <p:spPr bwMode="auto">
          <a:xfrm flipV="1">
            <a:off x="5105400" y="26622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34" name="Oval 30"/>
          <p:cNvSpPr>
            <a:spLocks noChangeArrowheads="1"/>
          </p:cNvSpPr>
          <p:nvPr/>
        </p:nvSpPr>
        <p:spPr bwMode="auto">
          <a:xfrm>
            <a:off x="5181600" y="25860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35" name="Oval 31"/>
          <p:cNvSpPr>
            <a:spLocks noChangeArrowheads="1"/>
          </p:cNvSpPr>
          <p:nvPr/>
        </p:nvSpPr>
        <p:spPr bwMode="auto">
          <a:xfrm>
            <a:off x="5029200" y="29670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36" name="Oval 32"/>
          <p:cNvSpPr>
            <a:spLocks noChangeArrowheads="1"/>
          </p:cNvSpPr>
          <p:nvPr/>
        </p:nvSpPr>
        <p:spPr bwMode="auto">
          <a:xfrm>
            <a:off x="5638800" y="22050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 flipV="1">
            <a:off x="7239000" y="27384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 flipH="1">
            <a:off x="7543800" y="27384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39" name="Oval 35"/>
          <p:cNvSpPr>
            <a:spLocks noChangeArrowheads="1"/>
          </p:cNvSpPr>
          <p:nvPr/>
        </p:nvSpPr>
        <p:spPr bwMode="auto">
          <a:xfrm>
            <a:off x="7162800" y="30432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40" name="Oval 36"/>
          <p:cNvSpPr>
            <a:spLocks noChangeArrowheads="1"/>
          </p:cNvSpPr>
          <p:nvPr/>
        </p:nvSpPr>
        <p:spPr bwMode="auto">
          <a:xfrm>
            <a:off x="7467600" y="30432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41" name="Oval 37"/>
          <p:cNvSpPr>
            <a:spLocks noChangeArrowheads="1"/>
          </p:cNvSpPr>
          <p:nvPr/>
        </p:nvSpPr>
        <p:spPr bwMode="auto">
          <a:xfrm>
            <a:off x="7620000" y="26622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 flipV="1">
            <a:off x="3581400" y="34242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 flipH="1">
            <a:off x="3276600" y="41862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44" name="Line 40"/>
          <p:cNvSpPr>
            <a:spLocks noChangeShapeType="1"/>
          </p:cNvSpPr>
          <p:nvPr/>
        </p:nvSpPr>
        <p:spPr bwMode="auto">
          <a:xfrm flipV="1">
            <a:off x="3429000" y="38052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45" name="Oval 41"/>
          <p:cNvSpPr>
            <a:spLocks noChangeArrowheads="1"/>
          </p:cNvSpPr>
          <p:nvPr/>
        </p:nvSpPr>
        <p:spPr bwMode="auto">
          <a:xfrm>
            <a:off x="3505200" y="37290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46" name="Oval 42"/>
          <p:cNvSpPr>
            <a:spLocks noChangeArrowheads="1"/>
          </p:cNvSpPr>
          <p:nvPr/>
        </p:nvSpPr>
        <p:spPr bwMode="auto">
          <a:xfrm>
            <a:off x="3200400" y="44910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47" name="Oval 43"/>
          <p:cNvSpPr>
            <a:spLocks noChangeArrowheads="1"/>
          </p:cNvSpPr>
          <p:nvPr/>
        </p:nvSpPr>
        <p:spPr bwMode="auto">
          <a:xfrm>
            <a:off x="3962400" y="33480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48" name="Line 44"/>
          <p:cNvSpPr>
            <a:spLocks noChangeShapeType="1"/>
          </p:cNvSpPr>
          <p:nvPr/>
        </p:nvSpPr>
        <p:spPr bwMode="auto">
          <a:xfrm flipH="1">
            <a:off x="4114800" y="3195638"/>
            <a:ext cx="6858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49" name="Line 45"/>
          <p:cNvSpPr>
            <a:spLocks noChangeShapeType="1"/>
          </p:cNvSpPr>
          <p:nvPr/>
        </p:nvSpPr>
        <p:spPr bwMode="auto">
          <a:xfrm flipV="1">
            <a:off x="7848600" y="4033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50" name="Line 46"/>
          <p:cNvSpPr>
            <a:spLocks noChangeShapeType="1"/>
          </p:cNvSpPr>
          <p:nvPr/>
        </p:nvSpPr>
        <p:spPr bwMode="auto">
          <a:xfrm flipH="1">
            <a:off x="8153400" y="4033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51" name="Oval 47"/>
          <p:cNvSpPr>
            <a:spLocks noChangeArrowheads="1"/>
          </p:cNvSpPr>
          <p:nvPr/>
        </p:nvSpPr>
        <p:spPr bwMode="auto">
          <a:xfrm>
            <a:off x="7772400" y="4338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52" name="Oval 48"/>
          <p:cNvSpPr>
            <a:spLocks noChangeArrowheads="1"/>
          </p:cNvSpPr>
          <p:nvPr/>
        </p:nvSpPr>
        <p:spPr bwMode="auto">
          <a:xfrm>
            <a:off x="8077200" y="4338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 flipH="1" flipV="1">
            <a:off x="8305800" y="4033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54" name="Oval 50"/>
          <p:cNvSpPr>
            <a:spLocks noChangeArrowheads="1"/>
          </p:cNvSpPr>
          <p:nvPr/>
        </p:nvSpPr>
        <p:spPr bwMode="auto">
          <a:xfrm>
            <a:off x="8382000" y="43386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55" name="Oval 51"/>
          <p:cNvSpPr>
            <a:spLocks noChangeArrowheads="1"/>
          </p:cNvSpPr>
          <p:nvPr/>
        </p:nvSpPr>
        <p:spPr bwMode="auto">
          <a:xfrm>
            <a:off x="8229600" y="39576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56" name="Line 52"/>
          <p:cNvSpPr>
            <a:spLocks noChangeShapeType="1"/>
          </p:cNvSpPr>
          <p:nvPr/>
        </p:nvSpPr>
        <p:spPr bwMode="auto">
          <a:xfrm>
            <a:off x="7696200" y="3195638"/>
            <a:ext cx="38100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57" name="Oval 53"/>
          <p:cNvSpPr>
            <a:spLocks noChangeArrowheads="1"/>
          </p:cNvSpPr>
          <p:nvPr/>
        </p:nvSpPr>
        <p:spPr bwMode="auto">
          <a:xfrm>
            <a:off x="3352800" y="41100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58" name="Line 54"/>
          <p:cNvSpPr>
            <a:spLocks noChangeShapeType="1"/>
          </p:cNvSpPr>
          <p:nvPr/>
        </p:nvSpPr>
        <p:spPr bwMode="auto">
          <a:xfrm flipV="1">
            <a:off x="6553200" y="38814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59" name="Line 55"/>
          <p:cNvSpPr>
            <a:spLocks noChangeShapeType="1"/>
          </p:cNvSpPr>
          <p:nvPr/>
        </p:nvSpPr>
        <p:spPr bwMode="auto">
          <a:xfrm flipV="1">
            <a:off x="6400800" y="42624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60" name="Oval 56"/>
          <p:cNvSpPr>
            <a:spLocks noChangeArrowheads="1"/>
          </p:cNvSpPr>
          <p:nvPr/>
        </p:nvSpPr>
        <p:spPr bwMode="auto">
          <a:xfrm>
            <a:off x="6477000" y="41862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1" name="Oval 57"/>
          <p:cNvSpPr>
            <a:spLocks noChangeArrowheads="1"/>
          </p:cNvSpPr>
          <p:nvPr/>
        </p:nvSpPr>
        <p:spPr bwMode="auto">
          <a:xfrm>
            <a:off x="6934200" y="38052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2" name="Oval 58"/>
          <p:cNvSpPr>
            <a:spLocks noChangeArrowheads="1"/>
          </p:cNvSpPr>
          <p:nvPr/>
        </p:nvSpPr>
        <p:spPr bwMode="auto">
          <a:xfrm>
            <a:off x="6324600" y="45672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3" name="Line 59"/>
          <p:cNvSpPr>
            <a:spLocks noChangeShapeType="1"/>
          </p:cNvSpPr>
          <p:nvPr/>
        </p:nvSpPr>
        <p:spPr bwMode="auto">
          <a:xfrm flipV="1">
            <a:off x="5410200" y="38814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64" name="Line 60"/>
          <p:cNvSpPr>
            <a:spLocks noChangeShapeType="1"/>
          </p:cNvSpPr>
          <p:nvPr/>
        </p:nvSpPr>
        <p:spPr bwMode="auto">
          <a:xfrm flipV="1">
            <a:off x="5257800" y="42624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65" name="Oval 61"/>
          <p:cNvSpPr>
            <a:spLocks noChangeArrowheads="1"/>
          </p:cNvSpPr>
          <p:nvPr/>
        </p:nvSpPr>
        <p:spPr bwMode="auto">
          <a:xfrm>
            <a:off x="5334000" y="41862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6" name="Oval 62"/>
          <p:cNvSpPr>
            <a:spLocks noChangeArrowheads="1"/>
          </p:cNvSpPr>
          <p:nvPr/>
        </p:nvSpPr>
        <p:spPr bwMode="auto">
          <a:xfrm>
            <a:off x="5791200" y="38052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7" name="Oval 63"/>
          <p:cNvSpPr>
            <a:spLocks noChangeArrowheads="1"/>
          </p:cNvSpPr>
          <p:nvPr/>
        </p:nvSpPr>
        <p:spPr bwMode="auto">
          <a:xfrm>
            <a:off x="5181600" y="45672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8" name="Oval 64"/>
          <p:cNvSpPr>
            <a:spLocks noChangeArrowheads="1"/>
          </p:cNvSpPr>
          <p:nvPr/>
        </p:nvSpPr>
        <p:spPr bwMode="auto">
          <a:xfrm>
            <a:off x="5486400" y="45672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69" name="Oval 65"/>
          <p:cNvSpPr>
            <a:spLocks noChangeArrowheads="1"/>
          </p:cNvSpPr>
          <p:nvPr/>
        </p:nvSpPr>
        <p:spPr bwMode="auto">
          <a:xfrm>
            <a:off x="6781800" y="41862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70" name="Line 66"/>
          <p:cNvSpPr>
            <a:spLocks noChangeShapeType="1"/>
          </p:cNvSpPr>
          <p:nvPr/>
        </p:nvSpPr>
        <p:spPr bwMode="auto">
          <a:xfrm>
            <a:off x="5867400" y="3195638"/>
            <a:ext cx="6096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71" name="Line 67"/>
          <p:cNvSpPr>
            <a:spLocks noChangeShapeType="1"/>
          </p:cNvSpPr>
          <p:nvPr/>
        </p:nvSpPr>
        <p:spPr bwMode="auto">
          <a:xfrm flipV="1">
            <a:off x="1524000" y="52530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72" name="Line 68"/>
          <p:cNvSpPr>
            <a:spLocks noChangeShapeType="1"/>
          </p:cNvSpPr>
          <p:nvPr/>
        </p:nvSpPr>
        <p:spPr bwMode="auto">
          <a:xfrm flipH="1">
            <a:off x="1219200" y="6015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73" name="Line 69"/>
          <p:cNvSpPr>
            <a:spLocks noChangeShapeType="1"/>
          </p:cNvSpPr>
          <p:nvPr/>
        </p:nvSpPr>
        <p:spPr bwMode="auto">
          <a:xfrm flipV="1">
            <a:off x="1371600" y="5634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74" name="Oval 70"/>
          <p:cNvSpPr>
            <a:spLocks noChangeArrowheads="1"/>
          </p:cNvSpPr>
          <p:nvPr/>
        </p:nvSpPr>
        <p:spPr bwMode="auto">
          <a:xfrm>
            <a:off x="1447800" y="5557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75" name="Oval 71"/>
          <p:cNvSpPr>
            <a:spLocks noChangeArrowheads="1"/>
          </p:cNvSpPr>
          <p:nvPr/>
        </p:nvSpPr>
        <p:spPr bwMode="auto">
          <a:xfrm>
            <a:off x="1905000" y="51768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76" name="Oval 72"/>
          <p:cNvSpPr>
            <a:spLocks noChangeArrowheads="1"/>
          </p:cNvSpPr>
          <p:nvPr/>
        </p:nvSpPr>
        <p:spPr bwMode="auto">
          <a:xfrm>
            <a:off x="1295400" y="5938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77" name="Line 73"/>
          <p:cNvSpPr>
            <a:spLocks noChangeShapeType="1"/>
          </p:cNvSpPr>
          <p:nvPr/>
        </p:nvSpPr>
        <p:spPr bwMode="auto">
          <a:xfrm flipH="1">
            <a:off x="914400" y="63960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78" name="Oval 74"/>
          <p:cNvSpPr>
            <a:spLocks noChangeArrowheads="1"/>
          </p:cNvSpPr>
          <p:nvPr/>
        </p:nvSpPr>
        <p:spPr bwMode="auto">
          <a:xfrm>
            <a:off x="1143000" y="6319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79" name="Oval 75"/>
          <p:cNvSpPr>
            <a:spLocks noChangeArrowheads="1"/>
          </p:cNvSpPr>
          <p:nvPr/>
        </p:nvSpPr>
        <p:spPr bwMode="auto">
          <a:xfrm>
            <a:off x="838200" y="64722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80" name="Line 76"/>
          <p:cNvSpPr>
            <a:spLocks noChangeShapeType="1"/>
          </p:cNvSpPr>
          <p:nvPr/>
        </p:nvSpPr>
        <p:spPr bwMode="auto">
          <a:xfrm flipH="1">
            <a:off x="2209800" y="4414838"/>
            <a:ext cx="83820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81" name="Line 77"/>
          <p:cNvSpPr>
            <a:spLocks noChangeShapeType="1"/>
          </p:cNvSpPr>
          <p:nvPr/>
        </p:nvSpPr>
        <p:spPr bwMode="auto">
          <a:xfrm flipV="1">
            <a:off x="6248400" y="5557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82" name="Line 78"/>
          <p:cNvSpPr>
            <a:spLocks noChangeShapeType="1"/>
          </p:cNvSpPr>
          <p:nvPr/>
        </p:nvSpPr>
        <p:spPr bwMode="auto">
          <a:xfrm flipH="1">
            <a:off x="6553200" y="5557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83" name="Line 79"/>
          <p:cNvSpPr>
            <a:spLocks noChangeShapeType="1"/>
          </p:cNvSpPr>
          <p:nvPr/>
        </p:nvSpPr>
        <p:spPr bwMode="auto">
          <a:xfrm flipV="1">
            <a:off x="6096000" y="5938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84" name="Oval 80"/>
          <p:cNvSpPr>
            <a:spLocks noChangeArrowheads="1"/>
          </p:cNvSpPr>
          <p:nvPr/>
        </p:nvSpPr>
        <p:spPr bwMode="auto">
          <a:xfrm>
            <a:off x="61722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85" name="Line 81"/>
          <p:cNvSpPr>
            <a:spLocks noChangeShapeType="1"/>
          </p:cNvSpPr>
          <p:nvPr/>
        </p:nvSpPr>
        <p:spPr bwMode="auto">
          <a:xfrm flipH="1">
            <a:off x="6477000" y="5938838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86" name="Oval 82"/>
          <p:cNvSpPr>
            <a:spLocks noChangeArrowheads="1"/>
          </p:cNvSpPr>
          <p:nvPr/>
        </p:nvSpPr>
        <p:spPr bwMode="auto">
          <a:xfrm>
            <a:off x="64770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87" name="Oval 83"/>
          <p:cNvSpPr>
            <a:spLocks noChangeArrowheads="1"/>
          </p:cNvSpPr>
          <p:nvPr/>
        </p:nvSpPr>
        <p:spPr bwMode="auto">
          <a:xfrm>
            <a:off x="6019800" y="6243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88" name="Oval 84"/>
          <p:cNvSpPr>
            <a:spLocks noChangeArrowheads="1"/>
          </p:cNvSpPr>
          <p:nvPr/>
        </p:nvSpPr>
        <p:spPr bwMode="auto">
          <a:xfrm>
            <a:off x="6400800" y="62436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89" name="Oval 85"/>
          <p:cNvSpPr>
            <a:spLocks noChangeArrowheads="1"/>
          </p:cNvSpPr>
          <p:nvPr/>
        </p:nvSpPr>
        <p:spPr bwMode="auto">
          <a:xfrm>
            <a:off x="6629400" y="54816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90" name="Line 86"/>
          <p:cNvSpPr>
            <a:spLocks noChangeShapeType="1"/>
          </p:cNvSpPr>
          <p:nvPr/>
        </p:nvSpPr>
        <p:spPr bwMode="auto">
          <a:xfrm flipV="1">
            <a:off x="6934200" y="5557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91" name="Line 87"/>
          <p:cNvSpPr>
            <a:spLocks noChangeShapeType="1"/>
          </p:cNvSpPr>
          <p:nvPr/>
        </p:nvSpPr>
        <p:spPr bwMode="auto">
          <a:xfrm flipH="1">
            <a:off x="7239000" y="5557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92" name="Line 88"/>
          <p:cNvSpPr>
            <a:spLocks noChangeShapeType="1"/>
          </p:cNvSpPr>
          <p:nvPr/>
        </p:nvSpPr>
        <p:spPr bwMode="auto">
          <a:xfrm flipV="1">
            <a:off x="6781800" y="5938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93" name="Oval 89"/>
          <p:cNvSpPr>
            <a:spLocks noChangeArrowheads="1"/>
          </p:cNvSpPr>
          <p:nvPr/>
        </p:nvSpPr>
        <p:spPr bwMode="auto">
          <a:xfrm>
            <a:off x="68580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94" name="Oval 90"/>
          <p:cNvSpPr>
            <a:spLocks noChangeArrowheads="1"/>
          </p:cNvSpPr>
          <p:nvPr/>
        </p:nvSpPr>
        <p:spPr bwMode="auto">
          <a:xfrm>
            <a:off x="71628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95" name="Oval 91"/>
          <p:cNvSpPr>
            <a:spLocks noChangeArrowheads="1"/>
          </p:cNvSpPr>
          <p:nvPr/>
        </p:nvSpPr>
        <p:spPr bwMode="auto">
          <a:xfrm>
            <a:off x="6705600" y="6243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96" name="Line 92"/>
          <p:cNvSpPr>
            <a:spLocks noChangeShapeType="1"/>
          </p:cNvSpPr>
          <p:nvPr/>
        </p:nvSpPr>
        <p:spPr bwMode="auto">
          <a:xfrm flipH="1" flipV="1">
            <a:off x="7391400" y="5557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97" name="Oval 93"/>
          <p:cNvSpPr>
            <a:spLocks noChangeArrowheads="1"/>
          </p:cNvSpPr>
          <p:nvPr/>
        </p:nvSpPr>
        <p:spPr bwMode="auto">
          <a:xfrm>
            <a:off x="7467600" y="58626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98" name="Oval 94"/>
          <p:cNvSpPr>
            <a:spLocks noChangeArrowheads="1"/>
          </p:cNvSpPr>
          <p:nvPr/>
        </p:nvSpPr>
        <p:spPr bwMode="auto">
          <a:xfrm>
            <a:off x="7315200" y="54816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99" name="Line 95"/>
          <p:cNvSpPr>
            <a:spLocks noChangeShapeType="1"/>
          </p:cNvSpPr>
          <p:nvPr/>
        </p:nvSpPr>
        <p:spPr bwMode="auto">
          <a:xfrm>
            <a:off x="4419600" y="5938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00" name="Line 96"/>
          <p:cNvSpPr>
            <a:spLocks noChangeShapeType="1"/>
          </p:cNvSpPr>
          <p:nvPr/>
        </p:nvSpPr>
        <p:spPr bwMode="auto">
          <a:xfrm flipV="1">
            <a:off x="4419600" y="5557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01" name="Line 97"/>
          <p:cNvSpPr>
            <a:spLocks noChangeShapeType="1"/>
          </p:cNvSpPr>
          <p:nvPr/>
        </p:nvSpPr>
        <p:spPr bwMode="auto">
          <a:xfrm flipV="1">
            <a:off x="4267200" y="5938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02" name="Oval 98"/>
          <p:cNvSpPr>
            <a:spLocks noChangeArrowheads="1"/>
          </p:cNvSpPr>
          <p:nvPr/>
        </p:nvSpPr>
        <p:spPr bwMode="auto">
          <a:xfrm>
            <a:off x="43434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03" name="Oval 99"/>
          <p:cNvSpPr>
            <a:spLocks noChangeArrowheads="1"/>
          </p:cNvSpPr>
          <p:nvPr/>
        </p:nvSpPr>
        <p:spPr bwMode="auto">
          <a:xfrm>
            <a:off x="4800600" y="54816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04" name="Oval 100"/>
          <p:cNvSpPr>
            <a:spLocks noChangeArrowheads="1"/>
          </p:cNvSpPr>
          <p:nvPr/>
        </p:nvSpPr>
        <p:spPr bwMode="auto">
          <a:xfrm>
            <a:off x="4191000" y="6243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05" name="Oval 101"/>
          <p:cNvSpPr>
            <a:spLocks noChangeArrowheads="1"/>
          </p:cNvSpPr>
          <p:nvPr/>
        </p:nvSpPr>
        <p:spPr bwMode="auto">
          <a:xfrm>
            <a:off x="4800600" y="62436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06" name="Oval 102"/>
          <p:cNvSpPr>
            <a:spLocks noChangeArrowheads="1"/>
          </p:cNvSpPr>
          <p:nvPr/>
        </p:nvSpPr>
        <p:spPr bwMode="auto">
          <a:xfrm>
            <a:off x="4495800" y="6243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07" name="Line 103"/>
          <p:cNvSpPr>
            <a:spLocks noChangeShapeType="1"/>
          </p:cNvSpPr>
          <p:nvPr/>
        </p:nvSpPr>
        <p:spPr bwMode="auto">
          <a:xfrm flipH="1">
            <a:off x="5715000" y="5557838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08" name="Line 104"/>
          <p:cNvSpPr>
            <a:spLocks noChangeShapeType="1"/>
          </p:cNvSpPr>
          <p:nvPr/>
        </p:nvSpPr>
        <p:spPr bwMode="auto">
          <a:xfrm>
            <a:off x="5334000" y="5938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09" name="Line 105"/>
          <p:cNvSpPr>
            <a:spLocks noChangeShapeType="1"/>
          </p:cNvSpPr>
          <p:nvPr/>
        </p:nvSpPr>
        <p:spPr bwMode="auto">
          <a:xfrm flipV="1">
            <a:off x="5334000" y="55578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10" name="Line 106"/>
          <p:cNvSpPr>
            <a:spLocks noChangeShapeType="1"/>
          </p:cNvSpPr>
          <p:nvPr/>
        </p:nvSpPr>
        <p:spPr bwMode="auto">
          <a:xfrm flipV="1">
            <a:off x="5181600" y="59388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11" name="Oval 107"/>
          <p:cNvSpPr>
            <a:spLocks noChangeArrowheads="1"/>
          </p:cNvSpPr>
          <p:nvPr/>
        </p:nvSpPr>
        <p:spPr bwMode="auto">
          <a:xfrm>
            <a:off x="5257800" y="5862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12" name="Oval 108"/>
          <p:cNvSpPr>
            <a:spLocks noChangeArrowheads="1"/>
          </p:cNvSpPr>
          <p:nvPr/>
        </p:nvSpPr>
        <p:spPr bwMode="auto">
          <a:xfrm>
            <a:off x="5715000" y="54816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13" name="Oval 109"/>
          <p:cNvSpPr>
            <a:spLocks noChangeArrowheads="1"/>
          </p:cNvSpPr>
          <p:nvPr/>
        </p:nvSpPr>
        <p:spPr bwMode="auto">
          <a:xfrm>
            <a:off x="5105400" y="6243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14" name="Oval 110"/>
          <p:cNvSpPr>
            <a:spLocks noChangeArrowheads="1"/>
          </p:cNvSpPr>
          <p:nvPr/>
        </p:nvSpPr>
        <p:spPr bwMode="auto">
          <a:xfrm>
            <a:off x="5638800" y="58626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15" name="Oval 111"/>
          <p:cNvSpPr>
            <a:spLocks noChangeArrowheads="1"/>
          </p:cNvSpPr>
          <p:nvPr/>
        </p:nvSpPr>
        <p:spPr bwMode="auto">
          <a:xfrm>
            <a:off x="5410200" y="62436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16" name="Line 112"/>
          <p:cNvSpPr>
            <a:spLocks noChangeShapeType="1"/>
          </p:cNvSpPr>
          <p:nvPr/>
        </p:nvSpPr>
        <p:spPr bwMode="auto">
          <a:xfrm>
            <a:off x="6629400" y="4795838"/>
            <a:ext cx="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17" name="Line 113"/>
          <p:cNvSpPr>
            <a:spLocks noChangeShapeType="1"/>
          </p:cNvSpPr>
          <p:nvPr/>
        </p:nvSpPr>
        <p:spPr bwMode="auto">
          <a:xfrm flipH="1">
            <a:off x="5105400" y="4872038"/>
            <a:ext cx="1524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18" name="Line 114"/>
          <p:cNvSpPr>
            <a:spLocks noChangeShapeType="1"/>
          </p:cNvSpPr>
          <p:nvPr/>
        </p:nvSpPr>
        <p:spPr bwMode="auto">
          <a:xfrm flipV="1">
            <a:off x="2133600" y="52530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19" name="Line 115"/>
          <p:cNvSpPr>
            <a:spLocks noChangeShapeType="1"/>
          </p:cNvSpPr>
          <p:nvPr/>
        </p:nvSpPr>
        <p:spPr bwMode="auto">
          <a:xfrm flipH="1">
            <a:off x="1828800" y="6015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20" name="Line 116"/>
          <p:cNvSpPr>
            <a:spLocks noChangeShapeType="1"/>
          </p:cNvSpPr>
          <p:nvPr/>
        </p:nvSpPr>
        <p:spPr bwMode="auto">
          <a:xfrm flipV="1">
            <a:off x="1981200" y="5634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21" name="Oval 117"/>
          <p:cNvSpPr>
            <a:spLocks noChangeArrowheads="1"/>
          </p:cNvSpPr>
          <p:nvPr/>
        </p:nvSpPr>
        <p:spPr bwMode="auto">
          <a:xfrm>
            <a:off x="2057400" y="5557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22" name="Oval 118"/>
          <p:cNvSpPr>
            <a:spLocks noChangeArrowheads="1"/>
          </p:cNvSpPr>
          <p:nvPr/>
        </p:nvSpPr>
        <p:spPr bwMode="auto">
          <a:xfrm>
            <a:off x="2514600" y="51768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23" name="Oval 119"/>
          <p:cNvSpPr>
            <a:spLocks noChangeArrowheads="1"/>
          </p:cNvSpPr>
          <p:nvPr/>
        </p:nvSpPr>
        <p:spPr bwMode="auto">
          <a:xfrm>
            <a:off x="1905000" y="5938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24" name="Oval 120"/>
          <p:cNvSpPr>
            <a:spLocks noChangeArrowheads="1"/>
          </p:cNvSpPr>
          <p:nvPr/>
        </p:nvSpPr>
        <p:spPr bwMode="auto">
          <a:xfrm>
            <a:off x="1752600" y="6319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25" name="Oval 121"/>
          <p:cNvSpPr>
            <a:spLocks noChangeArrowheads="1"/>
          </p:cNvSpPr>
          <p:nvPr/>
        </p:nvSpPr>
        <p:spPr bwMode="auto">
          <a:xfrm>
            <a:off x="2057400" y="63198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26" name="Line 122"/>
          <p:cNvSpPr>
            <a:spLocks noChangeShapeType="1"/>
          </p:cNvSpPr>
          <p:nvPr/>
        </p:nvSpPr>
        <p:spPr bwMode="auto">
          <a:xfrm>
            <a:off x="2819400" y="5634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27" name="Line 123"/>
          <p:cNvSpPr>
            <a:spLocks noChangeShapeType="1"/>
          </p:cNvSpPr>
          <p:nvPr/>
        </p:nvSpPr>
        <p:spPr bwMode="auto">
          <a:xfrm flipV="1">
            <a:off x="2819400" y="52530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28" name="Line 124"/>
          <p:cNvSpPr>
            <a:spLocks noChangeShapeType="1"/>
          </p:cNvSpPr>
          <p:nvPr/>
        </p:nvSpPr>
        <p:spPr bwMode="auto">
          <a:xfrm flipH="1">
            <a:off x="2514600" y="6015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29" name="Line 125"/>
          <p:cNvSpPr>
            <a:spLocks noChangeShapeType="1"/>
          </p:cNvSpPr>
          <p:nvPr/>
        </p:nvSpPr>
        <p:spPr bwMode="auto">
          <a:xfrm flipV="1">
            <a:off x="2667000" y="56340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30" name="Oval 126"/>
          <p:cNvSpPr>
            <a:spLocks noChangeArrowheads="1"/>
          </p:cNvSpPr>
          <p:nvPr/>
        </p:nvSpPr>
        <p:spPr bwMode="auto">
          <a:xfrm>
            <a:off x="2743200" y="5557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31" name="Oval 127"/>
          <p:cNvSpPr>
            <a:spLocks noChangeArrowheads="1"/>
          </p:cNvSpPr>
          <p:nvPr/>
        </p:nvSpPr>
        <p:spPr bwMode="auto">
          <a:xfrm>
            <a:off x="3200400" y="51768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32" name="Oval 128"/>
          <p:cNvSpPr>
            <a:spLocks noChangeArrowheads="1"/>
          </p:cNvSpPr>
          <p:nvPr/>
        </p:nvSpPr>
        <p:spPr bwMode="auto">
          <a:xfrm>
            <a:off x="2590800" y="5938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33" name="Oval 129"/>
          <p:cNvSpPr>
            <a:spLocks noChangeArrowheads="1"/>
          </p:cNvSpPr>
          <p:nvPr/>
        </p:nvSpPr>
        <p:spPr bwMode="auto">
          <a:xfrm>
            <a:off x="2438400" y="63198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34" name="Oval 130"/>
          <p:cNvSpPr>
            <a:spLocks noChangeArrowheads="1"/>
          </p:cNvSpPr>
          <p:nvPr/>
        </p:nvSpPr>
        <p:spPr bwMode="auto">
          <a:xfrm>
            <a:off x="2895600" y="59388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35" name="Line 131"/>
          <p:cNvSpPr>
            <a:spLocks noChangeShapeType="1"/>
          </p:cNvSpPr>
          <p:nvPr/>
        </p:nvSpPr>
        <p:spPr bwMode="auto">
          <a:xfrm flipH="1">
            <a:off x="3962400" y="5329238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36" name="Line 132"/>
          <p:cNvSpPr>
            <a:spLocks noChangeShapeType="1"/>
          </p:cNvSpPr>
          <p:nvPr/>
        </p:nvSpPr>
        <p:spPr bwMode="auto">
          <a:xfrm flipV="1">
            <a:off x="3581400" y="53292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37" name="Line 133"/>
          <p:cNvSpPr>
            <a:spLocks noChangeShapeType="1"/>
          </p:cNvSpPr>
          <p:nvPr/>
        </p:nvSpPr>
        <p:spPr bwMode="auto">
          <a:xfrm flipH="1">
            <a:off x="3276600" y="60912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38" name="Line 134"/>
          <p:cNvSpPr>
            <a:spLocks noChangeShapeType="1"/>
          </p:cNvSpPr>
          <p:nvPr/>
        </p:nvSpPr>
        <p:spPr bwMode="auto">
          <a:xfrm flipV="1">
            <a:off x="3429000" y="57102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39" name="Oval 135"/>
          <p:cNvSpPr>
            <a:spLocks noChangeArrowheads="1"/>
          </p:cNvSpPr>
          <p:nvPr/>
        </p:nvSpPr>
        <p:spPr bwMode="auto">
          <a:xfrm>
            <a:off x="3505200" y="56340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0" name="Oval 136"/>
          <p:cNvSpPr>
            <a:spLocks noChangeArrowheads="1"/>
          </p:cNvSpPr>
          <p:nvPr/>
        </p:nvSpPr>
        <p:spPr bwMode="auto">
          <a:xfrm>
            <a:off x="3962400" y="52530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1" name="Oval 137"/>
          <p:cNvSpPr>
            <a:spLocks noChangeArrowheads="1"/>
          </p:cNvSpPr>
          <p:nvPr/>
        </p:nvSpPr>
        <p:spPr bwMode="auto">
          <a:xfrm>
            <a:off x="3352800" y="60150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2" name="Oval 138"/>
          <p:cNvSpPr>
            <a:spLocks noChangeArrowheads="1"/>
          </p:cNvSpPr>
          <p:nvPr/>
        </p:nvSpPr>
        <p:spPr bwMode="auto">
          <a:xfrm>
            <a:off x="3200400" y="63960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3" name="Oval 139"/>
          <p:cNvSpPr>
            <a:spLocks noChangeArrowheads="1"/>
          </p:cNvSpPr>
          <p:nvPr/>
        </p:nvSpPr>
        <p:spPr bwMode="auto">
          <a:xfrm>
            <a:off x="3886200" y="56340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844" name="Line 140"/>
          <p:cNvSpPr>
            <a:spLocks noChangeShapeType="1"/>
          </p:cNvSpPr>
          <p:nvPr/>
        </p:nvSpPr>
        <p:spPr bwMode="auto">
          <a:xfrm flipH="1">
            <a:off x="2743200" y="4643438"/>
            <a:ext cx="3048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45" name="Line 141"/>
          <p:cNvSpPr>
            <a:spLocks noChangeShapeType="1"/>
          </p:cNvSpPr>
          <p:nvPr/>
        </p:nvSpPr>
        <p:spPr bwMode="auto">
          <a:xfrm flipH="1">
            <a:off x="3352800" y="4719638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46" name="Line 142"/>
          <p:cNvSpPr>
            <a:spLocks noChangeShapeType="1"/>
          </p:cNvSpPr>
          <p:nvPr/>
        </p:nvSpPr>
        <p:spPr bwMode="auto">
          <a:xfrm>
            <a:off x="3505200" y="4567238"/>
            <a:ext cx="3810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851" name="Rectangle 147"/>
          <p:cNvSpPr>
            <a:spLocks noChangeArrowheads="1"/>
          </p:cNvSpPr>
          <p:nvPr/>
        </p:nvSpPr>
        <p:spPr bwMode="auto">
          <a:xfrm>
            <a:off x="305313" y="2401887"/>
            <a:ext cx="3671887" cy="16557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/>
            <a:r>
              <a:rPr lang="en-US" altLang="ja-JP" sz="2400" b="0"/>
              <a:t>We set the root to the center to be canonical, and add vertices so that the center does not move</a:t>
            </a:r>
          </a:p>
          <a:p>
            <a:pPr algn="l"/>
            <a:endParaRPr lang="en-US" altLang="ja-JP" sz="2400" b="0"/>
          </a:p>
        </p:txBody>
      </p:sp>
      <p:sp>
        <p:nvSpPr>
          <p:cNvPr id="72852" name="Text Box 148"/>
          <p:cNvSpPr txBox="1">
            <a:spLocks noChangeArrowheads="1"/>
          </p:cNvSpPr>
          <p:nvPr/>
        </p:nvSpPr>
        <p:spPr bwMode="auto">
          <a:xfrm>
            <a:off x="5076825" y="917575"/>
            <a:ext cx="3846513" cy="482600"/>
          </a:xfrm>
          <a:prstGeom prst="rect">
            <a:avLst/>
          </a:prstGeom>
          <a:solidFill>
            <a:srgbClr val="CC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Nakano&amp;Uno, Arimura, et 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4848528"/>
      </p:ext>
    </p:extLst>
  </p:cSld>
  <p:clrMapOvr>
    <a:masterClrMapping/>
  </p:clrMapOvr>
  <p:transition advTm="36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5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Line 2"/>
          <p:cNvSpPr>
            <a:spLocks noChangeShapeType="1"/>
          </p:cNvSpPr>
          <p:nvPr/>
        </p:nvSpPr>
        <p:spPr bwMode="auto">
          <a:xfrm flipH="1" flipV="1">
            <a:off x="7710488" y="53927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 flipH="1">
            <a:off x="6719888" y="5773738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>
            <a:off x="5195888" y="5392738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5348288" y="56975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 of </a:t>
            </a:r>
            <a:r>
              <a:rPr lang="en-US" altLang="ja-JP" sz="2800">
                <a:solidFill>
                  <a:schemeClr val="bg1"/>
                </a:solidFill>
              </a:rPr>
              <a:t>(Un-rooted)</a:t>
            </a:r>
            <a:r>
              <a:rPr lang="en-US" altLang="ja-JP" sz="3600">
                <a:solidFill>
                  <a:schemeClr val="bg1"/>
                </a:solidFill>
              </a:rPr>
              <a:t> </a:t>
            </a:r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Trees</a:t>
            </a:r>
            <a:endParaRPr lang="ja-JP" alt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 flipH="1">
            <a:off x="2909888" y="4554538"/>
            <a:ext cx="13716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5043488" y="4630738"/>
            <a:ext cx="2286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 flipV="1">
            <a:off x="5729288" y="20399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H="1">
            <a:off x="6034088" y="20399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V="1">
            <a:off x="5576888" y="24209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9" name="Oval 13"/>
          <p:cNvSpPr>
            <a:spLocks noChangeArrowheads="1"/>
          </p:cNvSpPr>
          <p:nvPr/>
        </p:nvSpPr>
        <p:spPr bwMode="auto">
          <a:xfrm>
            <a:off x="5653088" y="23447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 flipH="1">
            <a:off x="5957888" y="24209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1" name="Oval 15"/>
          <p:cNvSpPr>
            <a:spLocks noChangeArrowheads="1"/>
          </p:cNvSpPr>
          <p:nvPr/>
        </p:nvSpPr>
        <p:spPr bwMode="auto">
          <a:xfrm>
            <a:off x="5881688" y="27257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92" name="Oval 16"/>
          <p:cNvSpPr>
            <a:spLocks noChangeArrowheads="1"/>
          </p:cNvSpPr>
          <p:nvPr/>
        </p:nvSpPr>
        <p:spPr bwMode="auto">
          <a:xfrm>
            <a:off x="5957888" y="23447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93" name="Oval 17"/>
          <p:cNvSpPr>
            <a:spLocks noChangeArrowheads="1"/>
          </p:cNvSpPr>
          <p:nvPr/>
        </p:nvSpPr>
        <p:spPr bwMode="auto">
          <a:xfrm>
            <a:off x="5500688" y="27257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94" name="Oval 18"/>
          <p:cNvSpPr>
            <a:spLocks noChangeArrowheads="1"/>
          </p:cNvSpPr>
          <p:nvPr/>
        </p:nvSpPr>
        <p:spPr bwMode="auto">
          <a:xfrm>
            <a:off x="6110288" y="19637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 flipV="1">
            <a:off x="4510088" y="36401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>
            <a:off x="4510088" y="40211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V="1">
            <a:off x="4357688" y="40211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8" name="Oval 22"/>
          <p:cNvSpPr>
            <a:spLocks noChangeArrowheads="1"/>
          </p:cNvSpPr>
          <p:nvPr/>
        </p:nvSpPr>
        <p:spPr bwMode="auto">
          <a:xfrm>
            <a:off x="4433888" y="39449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>
            <a:off x="4891088" y="40211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0" name="Oval 24"/>
          <p:cNvSpPr>
            <a:spLocks noChangeArrowheads="1"/>
          </p:cNvSpPr>
          <p:nvPr/>
        </p:nvSpPr>
        <p:spPr bwMode="auto">
          <a:xfrm>
            <a:off x="4891088" y="43259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01" name="Oval 25"/>
          <p:cNvSpPr>
            <a:spLocks noChangeArrowheads="1"/>
          </p:cNvSpPr>
          <p:nvPr/>
        </p:nvSpPr>
        <p:spPr bwMode="auto">
          <a:xfrm>
            <a:off x="4586288" y="43259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02" name="Oval 26"/>
          <p:cNvSpPr>
            <a:spLocks noChangeArrowheads="1"/>
          </p:cNvSpPr>
          <p:nvPr/>
        </p:nvSpPr>
        <p:spPr bwMode="auto">
          <a:xfrm>
            <a:off x="4281488" y="43259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03" name="Line 27"/>
          <p:cNvSpPr>
            <a:spLocks noChangeShapeType="1"/>
          </p:cNvSpPr>
          <p:nvPr/>
        </p:nvSpPr>
        <p:spPr bwMode="auto">
          <a:xfrm flipV="1">
            <a:off x="4891088" y="36401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4" name="Oval 28"/>
          <p:cNvSpPr>
            <a:spLocks noChangeArrowheads="1"/>
          </p:cNvSpPr>
          <p:nvPr/>
        </p:nvSpPr>
        <p:spPr bwMode="auto">
          <a:xfrm>
            <a:off x="4814888" y="39449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05" name="Oval 29"/>
          <p:cNvSpPr>
            <a:spLocks noChangeArrowheads="1"/>
          </p:cNvSpPr>
          <p:nvPr/>
        </p:nvSpPr>
        <p:spPr bwMode="auto">
          <a:xfrm>
            <a:off x="4891088" y="35639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06" name="Line 30"/>
          <p:cNvSpPr>
            <a:spLocks noChangeShapeType="1"/>
          </p:cNvSpPr>
          <p:nvPr/>
        </p:nvSpPr>
        <p:spPr bwMode="auto">
          <a:xfrm flipV="1">
            <a:off x="6643688" y="37163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7" name="Line 31"/>
          <p:cNvSpPr>
            <a:spLocks noChangeShapeType="1"/>
          </p:cNvSpPr>
          <p:nvPr/>
        </p:nvSpPr>
        <p:spPr bwMode="auto">
          <a:xfrm flipH="1">
            <a:off x="6948488" y="37163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8" name="Line 32"/>
          <p:cNvSpPr>
            <a:spLocks noChangeShapeType="1"/>
          </p:cNvSpPr>
          <p:nvPr/>
        </p:nvSpPr>
        <p:spPr bwMode="auto">
          <a:xfrm flipV="1">
            <a:off x="6491288" y="40973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9" name="Oval 33"/>
          <p:cNvSpPr>
            <a:spLocks noChangeArrowheads="1"/>
          </p:cNvSpPr>
          <p:nvPr/>
        </p:nvSpPr>
        <p:spPr bwMode="auto">
          <a:xfrm>
            <a:off x="6567488" y="40211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0" name="Line 34"/>
          <p:cNvSpPr>
            <a:spLocks noChangeShapeType="1"/>
          </p:cNvSpPr>
          <p:nvPr/>
        </p:nvSpPr>
        <p:spPr bwMode="auto">
          <a:xfrm flipH="1">
            <a:off x="6872288" y="40973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1" name="Oval 35"/>
          <p:cNvSpPr>
            <a:spLocks noChangeArrowheads="1"/>
          </p:cNvSpPr>
          <p:nvPr/>
        </p:nvSpPr>
        <p:spPr bwMode="auto">
          <a:xfrm>
            <a:off x="6796088" y="44021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2" name="Oval 36"/>
          <p:cNvSpPr>
            <a:spLocks noChangeArrowheads="1"/>
          </p:cNvSpPr>
          <p:nvPr/>
        </p:nvSpPr>
        <p:spPr bwMode="auto">
          <a:xfrm>
            <a:off x="6872288" y="40211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3" name="Oval 37"/>
          <p:cNvSpPr>
            <a:spLocks noChangeArrowheads="1"/>
          </p:cNvSpPr>
          <p:nvPr/>
        </p:nvSpPr>
        <p:spPr bwMode="auto">
          <a:xfrm>
            <a:off x="6415088" y="44021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4" name="Line 38"/>
          <p:cNvSpPr>
            <a:spLocks noChangeShapeType="1"/>
          </p:cNvSpPr>
          <p:nvPr/>
        </p:nvSpPr>
        <p:spPr bwMode="auto">
          <a:xfrm flipH="1" flipV="1">
            <a:off x="7100888" y="37163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5" name="Oval 39"/>
          <p:cNvSpPr>
            <a:spLocks noChangeArrowheads="1"/>
          </p:cNvSpPr>
          <p:nvPr/>
        </p:nvSpPr>
        <p:spPr bwMode="auto">
          <a:xfrm>
            <a:off x="7177088" y="40211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6" name="Oval 40"/>
          <p:cNvSpPr>
            <a:spLocks noChangeArrowheads="1"/>
          </p:cNvSpPr>
          <p:nvPr/>
        </p:nvSpPr>
        <p:spPr bwMode="auto">
          <a:xfrm>
            <a:off x="7024688" y="36401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7" name="Line 41"/>
          <p:cNvSpPr>
            <a:spLocks noChangeShapeType="1"/>
          </p:cNvSpPr>
          <p:nvPr/>
        </p:nvSpPr>
        <p:spPr bwMode="auto">
          <a:xfrm flipV="1">
            <a:off x="1995488" y="53927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8" name="Line 42"/>
          <p:cNvSpPr>
            <a:spLocks noChangeShapeType="1"/>
          </p:cNvSpPr>
          <p:nvPr/>
        </p:nvSpPr>
        <p:spPr bwMode="auto">
          <a:xfrm>
            <a:off x="1995488" y="57737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9" name="Line 43"/>
          <p:cNvSpPr>
            <a:spLocks noChangeShapeType="1"/>
          </p:cNvSpPr>
          <p:nvPr/>
        </p:nvSpPr>
        <p:spPr bwMode="auto">
          <a:xfrm flipV="1">
            <a:off x="1843088" y="5773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0" name="Line 44"/>
          <p:cNvSpPr>
            <a:spLocks noChangeShapeType="1"/>
          </p:cNvSpPr>
          <p:nvPr/>
        </p:nvSpPr>
        <p:spPr bwMode="auto">
          <a:xfrm>
            <a:off x="1995488" y="577373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1" name="Oval 45"/>
          <p:cNvSpPr>
            <a:spLocks noChangeArrowheads="1"/>
          </p:cNvSpPr>
          <p:nvPr/>
        </p:nvSpPr>
        <p:spPr bwMode="auto">
          <a:xfrm>
            <a:off x="2376488" y="60785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22" name="Oval 46"/>
          <p:cNvSpPr>
            <a:spLocks noChangeArrowheads="1"/>
          </p:cNvSpPr>
          <p:nvPr/>
        </p:nvSpPr>
        <p:spPr bwMode="auto">
          <a:xfrm>
            <a:off x="20716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23" name="Oval 47"/>
          <p:cNvSpPr>
            <a:spLocks noChangeArrowheads="1"/>
          </p:cNvSpPr>
          <p:nvPr/>
        </p:nvSpPr>
        <p:spPr bwMode="auto">
          <a:xfrm>
            <a:off x="17668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24" name="Line 48"/>
          <p:cNvSpPr>
            <a:spLocks noChangeShapeType="1"/>
          </p:cNvSpPr>
          <p:nvPr/>
        </p:nvSpPr>
        <p:spPr bwMode="auto">
          <a:xfrm flipH="1" flipV="1">
            <a:off x="2452688" y="53927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5" name="Line 49"/>
          <p:cNvSpPr>
            <a:spLocks noChangeShapeType="1"/>
          </p:cNvSpPr>
          <p:nvPr/>
        </p:nvSpPr>
        <p:spPr bwMode="auto">
          <a:xfrm>
            <a:off x="2528888" y="5773738"/>
            <a:ext cx="2286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6" name="Oval 50"/>
          <p:cNvSpPr>
            <a:spLocks noChangeArrowheads="1"/>
          </p:cNvSpPr>
          <p:nvPr/>
        </p:nvSpPr>
        <p:spPr bwMode="auto">
          <a:xfrm>
            <a:off x="24526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27" name="Oval 51"/>
          <p:cNvSpPr>
            <a:spLocks noChangeArrowheads="1"/>
          </p:cNvSpPr>
          <p:nvPr/>
        </p:nvSpPr>
        <p:spPr bwMode="auto">
          <a:xfrm>
            <a:off x="26812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28" name="Oval 52"/>
          <p:cNvSpPr>
            <a:spLocks noChangeArrowheads="1"/>
          </p:cNvSpPr>
          <p:nvPr/>
        </p:nvSpPr>
        <p:spPr bwMode="auto">
          <a:xfrm>
            <a:off x="2376488" y="53165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29" name="Oval 53"/>
          <p:cNvSpPr>
            <a:spLocks noChangeArrowheads="1"/>
          </p:cNvSpPr>
          <p:nvPr/>
        </p:nvSpPr>
        <p:spPr bwMode="auto">
          <a:xfrm>
            <a:off x="19192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30" name="Line 54"/>
          <p:cNvSpPr>
            <a:spLocks noChangeShapeType="1"/>
          </p:cNvSpPr>
          <p:nvPr/>
        </p:nvSpPr>
        <p:spPr bwMode="auto">
          <a:xfrm flipV="1">
            <a:off x="3367088" y="53927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1" name="Line 55"/>
          <p:cNvSpPr>
            <a:spLocks noChangeShapeType="1"/>
          </p:cNvSpPr>
          <p:nvPr/>
        </p:nvSpPr>
        <p:spPr bwMode="auto">
          <a:xfrm>
            <a:off x="3367088" y="57737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2" name="Line 56"/>
          <p:cNvSpPr>
            <a:spLocks noChangeShapeType="1"/>
          </p:cNvSpPr>
          <p:nvPr/>
        </p:nvSpPr>
        <p:spPr bwMode="auto">
          <a:xfrm flipV="1">
            <a:off x="3214688" y="5773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3" name="Oval 57"/>
          <p:cNvSpPr>
            <a:spLocks noChangeArrowheads="1"/>
          </p:cNvSpPr>
          <p:nvPr/>
        </p:nvSpPr>
        <p:spPr bwMode="auto">
          <a:xfrm>
            <a:off x="32908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34" name="Line 58"/>
          <p:cNvSpPr>
            <a:spLocks noChangeShapeType="1"/>
          </p:cNvSpPr>
          <p:nvPr/>
        </p:nvSpPr>
        <p:spPr bwMode="auto">
          <a:xfrm flipH="1">
            <a:off x="3824288" y="5773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5" name="Oval 59"/>
          <p:cNvSpPr>
            <a:spLocks noChangeArrowheads="1"/>
          </p:cNvSpPr>
          <p:nvPr/>
        </p:nvSpPr>
        <p:spPr bwMode="auto">
          <a:xfrm>
            <a:off x="37480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36" name="Oval 60"/>
          <p:cNvSpPr>
            <a:spLocks noChangeArrowheads="1"/>
          </p:cNvSpPr>
          <p:nvPr/>
        </p:nvSpPr>
        <p:spPr bwMode="auto">
          <a:xfrm>
            <a:off x="34432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37" name="Oval 61"/>
          <p:cNvSpPr>
            <a:spLocks noChangeArrowheads="1"/>
          </p:cNvSpPr>
          <p:nvPr/>
        </p:nvSpPr>
        <p:spPr bwMode="auto">
          <a:xfrm>
            <a:off x="31384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38" name="Line 62"/>
          <p:cNvSpPr>
            <a:spLocks noChangeShapeType="1"/>
          </p:cNvSpPr>
          <p:nvPr/>
        </p:nvSpPr>
        <p:spPr bwMode="auto">
          <a:xfrm flipH="1" flipV="1">
            <a:off x="3824288" y="5392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9" name="Line 63"/>
          <p:cNvSpPr>
            <a:spLocks noChangeShapeType="1"/>
          </p:cNvSpPr>
          <p:nvPr/>
        </p:nvSpPr>
        <p:spPr bwMode="auto">
          <a:xfrm>
            <a:off x="3976688" y="57737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40" name="Oval 64"/>
          <p:cNvSpPr>
            <a:spLocks noChangeArrowheads="1"/>
          </p:cNvSpPr>
          <p:nvPr/>
        </p:nvSpPr>
        <p:spPr bwMode="auto">
          <a:xfrm>
            <a:off x="39004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1" name="Oval 65"/>
          <p:cNvSpPr>
            <a:spLocks noChangeArrowheads="1"/>
          </p:cNvSpPr>
          <p:nvPr/>
        </p:nvSpPr>
        <p:spPr bwMode="auto">
          <a:xfrm>
            <a:off x="4052888" y="60785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2" name="Oval 66"/>
          <p:cNvSpPr>
            <a:spLocks noChangeArrowheads="1"/>
          </p:cNvSpPr>
          <p:nvPr/>
        </p:nvSpPr>
        <p:spPr bwMode="auto">
          <a:xfrm>
            <a:off x="3748088" y="53165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3" name="Line 67"/>
          <p:cNvSpPr>
            <a:spLocks noChangeShapeType="1"/>
          </p:cNvSpPr>
          <p:nvPr/>
        </p:nvSpPr>
        <p:spPr bwMode="auto">
          <a:xfrm>
            <a:off x="6034088" y="3030538"/>
            <a:ext cx="7620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44" name="Line 68"/>
          <p:cNvSpPr>
            <a:spLocks noChangeShapeType="1"/>
          </p:cNvSpPr>
          <p:nvPr/>
        </p:nvSpPr>
        <p:spPr bwMode="auto">
          <a:xfrm flipH="1">
            <a:off x="5043488" y="3030538"/>
            <a:ext cx="4572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45" name="Text Box 69"/>
          <p:cNvSpPr txBox="1">
            <a:spLocks noChangeArrowheads="1"/>
          </p:cNvSpPr>
          <p:nvPr/>
        </p:nvSpPr>
        <p:spPr bwMode="auto">
          <a:xfrm>
            <a:off x="900113" y="1693863"/>
            <a:ext cx="2357437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Fix diameter to </a:t>
            </a:r>
            <a:r>
              <a:rPr lang="en-US" altLang="ja-JP" b="1">
                <a:solidFill>
                  <a:schemeClr val="accent2"/>
                </a:solidFill>
              </a:rPr>
              <a:t>4 </a:t>
            </a:r>
            <a:endParaRPr lang="ja-JP" altLang="en-US"/>
          </a:p>
        </p:txBody>
      </p:sp>
      <p:sp>
        <p:nvSpPr>
          <p:cNvPr id="75846" name="Line 70"/>
          <p:cNvSpPr>
            <a:spLocks noChangeShapeType="1"/>
          </p:cNvSpPr>
          <p:nvPr/>
        </p:nvSpPr>
        <p:spPr bwMode="auto">
          <a:xfrm flipV="1">
            <a:off x="6186488" y="53927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47" name="Line 71"/>
          <p:cNvSpPr>
            <a:spLocks noChangeShapeType="1"/>
          </p:cNvSpPr>
          <p:nvPr/>
        </p:nvSpPr>
        <p:spPr bwMode="auto">
          <a:xfrm flipH="1">
            <a:off x="6491288" y="5392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48" name="Line 72"/>
          <p:cNvSpPr>
            <a:spLocks noChangeShapeType="1"/>
          </p:cNvSpPr>
          <p:nvPr/>
        </p:nvSpPr>
        <p:spPr bwMode="auto">
          <a:xfrm flipV="1">
            <a:off x="6110288" y="57737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49" name="Oval 73"/>
          <p:cNvSpPr>
            <a:spLocks noChangeArrowheads="1"/>
          </p:cNvSpPr>
          <p:nvPr/>
        </p:nvSpPr>
        <p:spPr bwMode="auto">
          <a:xfrm>
            <a:off x="61102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50" name="Line 74"/>
          <p:cNvSpPr>
            <a:spLocks noChangeShapeType="1"/>
          </p:cNvSpPr>
          <p:nvPr/>
        </p:nvSpPr>
        <p:spPr bwMode="auto">
          <a:xfrm flipH="1">
            <a:off x="6415088" y="57737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51" name="Oval 75"/>
          <p:cNvSpPr>
            <a:spLocks noChangeArrowheads="1"/>
          </p:cNvSpPr>
          <p:nvPr/>
        </p:nvSpPr>
        <p:spPr bwMode="auto">
          <a:xfrm>
            <a:off x="63388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52" name="Oval 76"/>
          <p:cNvSpPr>
            <a:spLocks noChangeArrowheads="1"/>
          </p:cNvSpPr>
          <p:nvPr/>
        </p:nvSpPr>
        <p:spPr bwMode="auto">
          <a:xfrm>
            <a:off x="64150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53" name="Oval 77"/>
          <p:cNvSpPr>
            <a:spLocks noChangeArrowheads="1"/>
          </p:cNvSpPr>
          <p:nvPr/>
        </p:nvSpPr>
        <p:spPr bwMode="auto">
          <a:xfrm>
            <a:off x="60340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54" name="Line 78"/>
          <p:cNvSpPr>
            <a:spLocks noChangeShapeType="1"/>
          </p:cNvSpPr>
          <p:nvPr/>
        </p:nvSpPr>
        <p:spPr bwMode="auto">
          <a:xfrm flipH="1" flipV="1">
            <a:off x="6643688" y="53927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55" name="Oval 79"/>
          <p:cNvSpPr>
            <a:spLocks noChangeArrowheads="1"/>
          </p:cNvSpPr>
          <p:nvPr/>
        </p:nvSpPr>
        <p:spPr bwMode="auto">
          <a:xfrm>
            <a:off x="6643688" y="60785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56" name="Oval 80"/>
          <p:cNvSpPr>
            <a:spLocks noChangeArrowheads="1"/>
          </p:cNvSpPr>
          <p:nvPr/>
        </p:nvSpPr>
        <p:spPr bwMode="auto">
          <a:xfrm>
            <a:off x="6567488" y="53165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57" name="Line 81"/>
          <p:cNvSpPr>
            <a:spLocks noChangeShapeType="1"/>
          </p:cNvSpPr>
          <p:nvPr/>
        </p:nvSpPr>
        <p:spPr bwMode="auto">
          <a:xfrm>
            <a:off x="7329488" y="4630738"/>
            <a:ext cx="3048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58" name="Line 82"/>
          <p:cNvSpPr>
            <a:spLocks noChangeShapeType="1"/>
          </p:cNvSpPr>
          <p:nvPr/>
        </p:nvSpPr>
        <p:spPr bwMode="auto">
          <a:xfrm flipH="1">
            <a:off x="4052888" y="4630738"/>
            <a:ext cx="533400" cy="533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59" name="Line 83"/>
          <p:cNvSpPr>
            <a:spLocks noChangeShapeType="1"/>
          </p:cNvSpPr>
          <p:nvPr/>
        </p:nvSpPr>
        <p:spPr bwMode="auto">
          <a:xfrm flipV="1">
            <a:off x="4738688" y="53927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60" name="Line 84"/>
          <p:cNvSpPr>
            <a:spLocks noChangeShapeType="1"/>
          </p:cNvSpPr>
          <p:nvPr/>
        </p:nvSpPr>
        <p:spPr bwMode="auto">
          <a:xfrm>
            <a:off x="4738688" y="57737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61" name="Line 85"/>
          <p:cNvSpPr>
            <a:spLocks noChangeShapeType="1"/>
          </p:cNvSpPr>
          <p:nvPr/>
        </p:nvSpPr>
        <p:spPr bwMode="auto">
          <a:xfrm flipV="1">
            <a:off x="4586288" y="5773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62" name="Oval 86"/>
          <p:cNvSpPr>
            <a:spLocks noChangeArrowheads="1"/>
          </p:cNvSpPr>
          <p:nvPr/>
        </p:nvSpPr>
        <p:spPr bwMode="auto">
          <a:xfrm>
            <a:off x="46624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63" name="Line 87"/>
          <p:cNvSpPr>
            <a:spLocks noChangeShapeType="1"/>
          </p:cNvSpPr>
          <p:nvPr/>
        </p:nvSpPr>
        <p:spPr bwMode="auto">
          <a:xfrm>
            <a:off x="5119688" y="57737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64" name="Oval 88"/>
          <p:cNvSpPr>
            <a:spLocks noChangeArrowheads="1"/>
          </p:cNvSpPr>
          <p:nvPr/>
        </p:nvSpPr>
        <p:spPr bwMode="auto">
          <a:xfrm>
            <a:off x="51196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66" name="Oval 90"/>
          <p:cNvSpPr>
            <a:spLocks noChangeArrowheads="1"/>
          </p:cNvSpPr>
          <p:nvPr/>
        </p:nvSpPr>
        <p:spPr bwMode="auto">
          <a:xfrm>
            <a:off x="45100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67" name="Line 91"/>
          <p:cNvSpPr>
            <a:spLocks noChangeShapeType="1"/>
          </p:cNvSpPr>
          <p:nvPr/>
        </p:nvSpPr>
        <p:spPr bwMode="auto">
          <a:xfrm flipV="1">
            <a:off x="5119688" y="53927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68" name="Oval 92"/>
          <p:cNvSpPr>
            <a:spLocks noChangeArrowheads="1"/>
          </p:cNvSpPr>
          <p:nvPr/>
        </p:nvSpPr>
        <p:spPr bwMode="auto">
          <a:xfrm>
            <a:off x="50434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69" name="Oval 93"/>
          <p:cNvSpPr>
            <a:spLocks noChangeArrowheads="1"/>
          </p:cNvSpPr>
          <p:nvPr/>
        </p:nvSpPr>
        <p:spPr bwMode="auto">
          <a:xfrm>
            <a:off x="5119688" y="53165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70" name="Line 94"/>
          <p:cNvSpPr>
            <a:spLocks noChangeShapeType="1"/>
          </p:cNvSpPr>
          <p:nvPr/>
        </p:nvSpPr>
        <p:spPr bwMode="auto">
          <a:xfrm flipV="1">
            <a:off x="7253288" y="5392738"/>
            <a:ext cx="457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71" name="Line 95"/>
          <p:cNvSpPr>
            <a:spLocks noChangeShapeType="1"/>
          </p:cNvSpPr>
          <p:nvPr/>
        </p:nvSpPr>
        <p:spPr bwMode="auto">
          <a:xfrm flipH="1">
            <a:off x="7558088" y="5392738"/>
            <a:ext cx="1524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72" name="Line 96"/>
          <p:cNvSpPr>
            <a:spLocks noChangeShapeType="1"/>
          </p:cNvSpPr>
          <p:nvPr/>
        </p:nvSpPr>
        <p:spPr bwMode="auto">
          <a:xfrm flipV="1">
            <a:off x="7177088" y="5773738"/>
            <a:ext cx="76200" cy="3048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73" name="Oval 97"/>
          <p:cNvSpPr>
            <a:spLocks noChangeArrowheads="1"/>
          </p:cNvSpPr>
          <p:nvPr/>
        </p:nvSpPr>
        <p:spPr bwMode="auto">
          <a:xfrm>
            <a:off x="71770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74" name="Line 98"/>
          <p:cNvSpPr>
            <a:spLocks noChangeShapeType="1"/>
          </p:cNvSpPr>
          <p:nvPr/>
        </p:nvSpPr>
        <p:spPr bwMode="auto">
          <a:xfrm flipH="1">
            <a:off x="7481888" y="5773738"/>
            <a:ext cx="76200" cy="381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75" name="Oval 99"/>
          <p:cNvSpPr>
            <a:spLocks noChangeArrowheads="1"/>
          </p:cNvSpPr>
          <p:nvPr/>
        </p:nvSpPr>
        <p:spPr bwMode="auto">
          <a:xfrm>
            <a:off x="74056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76" name="Oval 100"/>
          <p:cNvSpPr>
            <a:spLocks noChangeArrowheads="1"/>
          </p:cNvSpPr>
          <p:nvPr/>
        </p:nvSpPr>
        <p:spPr bwMode="auto">
          <a:xfrm>
            <a:off x="74818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77" name="Oval 101"/>
          <p:cNvSpPr>
            <a:spLocks noChangeArrowheads="1"/>
          </p:cNvSpPr>
          <p:nvPr/>
        </p:nvSpPr>
        <p:spPr bwMode="auto">
          <a:xfrm>
            <a:off x="71008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78" name="Line 102"/>
          <p:cNvSpPr>
            <a:spLocks noChangeShapeType="1"/>
          </p:cNvSpPr>
          <p:nvPr/>
        </p:nvSpPr>
        <p:spPr bwMode="auto">
          <a:xfrm flipH="1" flipV="1">
            <a:off x="7710488" y="53927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79" name="Oval 103"/>
          <p:cNvSpPr>
            <a:spLocks noChangeArrowheads="1"/>
          </p:cNvSpPr>
          <p:nvPr/>
        </p:nvSpPr>
        <p:spPr bwMode="auto">
          <a:xfrm>
            <a:off x="8091488" y="569753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80" name="Oval 104"/>
          <p:cNvSpPr>
            <a:spLocks noChangeArrowheads="1"/>
          </p:cNvSpPr>
          <p:nvPr/>
        </p:nvSpPr>
        <p:spPr bwMode="auto">
          <a:xfrm>
            <a:off x="7634288" y="5316538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81" name="Oval 105"/>
          <p:cNvSpPr>
            <a:spLocks noChangeArrowheads="1"/>
          </p:cNvSpPr>
          <p:nvPr/>
        </p:nvSpPr>
        <p:spPr bwMode="auto">
          <a:xfrm>
            <a:off x="67198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82" name="Oval 106"/>
          <p:cNvSpPr>
            <a:spLocks noChangeArrowheads="1"/>
          </p:cNvSpPr>
          <p:nvPr/>
        </p:nvSpPr>
        <p:spPr bwMode="auto">
          <a:xfrm>
            <a:off x="7786688" y="5697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83" name="Line 107"/>
          <p:cNvSpPr>
            <a:spLocks noChangeShapeType="1"/>
          </p:cNvSpPr>
          <p:nvPr/>
        </p:nvSpPr>
        <p:spPr bwMode="auto">
          <a:xfrm flipH="1">
            <a:off x="6643688" y="4706938"/>
            <a:ext cx="152400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85" name="Oval 109"/>
          <p:cNvSpPr>
            <a:spLocks noChangeArrowheads="1"/>
          </p:cNvSpPr>
          <p:nvPr/>
        </p:nvSpPr>
        <p:spPr bwMode="auto">
          <a:xfrm>
            <a:off x="4814888" y="607853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86" name="Text Box 110"/>
          <p:cNvSpPr txBox="1">
            <a:spLocks noChangeArrowheads="1"/>
          </p:cNvSpPr>
          <p:nvPr/>
        </p:nvSpPr>
        <p:spPr bwMode="auto">
          <a:xfrm>
            <a:off x="5648325" y="1066800"/>
            <a:ext cx="3316288" cy="482600"/>
          </a:xfrm>
          <a:prstGeom prst="rect">
            <a:avLst/>
          </a:prstGeom>
          <a:solidFill>
            <a:srgbClr val="CCFFFF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Nakano&amp;Uno (WG2004)</a:t>
            </a:r>
          </a:p>
        </p:txBody>
      </p:sp>
      <p:sp>
        <p:nvSpPr>
          <p:cNvPr id="75887" name="Rectangle 111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341563"/>
            <a:ext cx="3671887" cy="1295400"/>
          </a:xfr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Start from a path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Add vertex to be rightmost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/>
              <a:t>     or second rightmost</a:t>
            </a:r>
          </a:p>
        </p:txBody>
      </p:sp>
    </p:spTree>
    <p:extLst>
      <p:ext uri="{BB962C8B-B14F-4D97-AF65-F5344CB8AC3E}">
        <p14:creationId xmlns:p14="http://schemas.microsoft.com/office/powerpoint/2010/main" val="3845356343"/>
      </p:ext>
    </p:extLst>
  </p:cSld>
  <p:clrMapOvr>
    <a:masterClrMapping/>
  </p:clrMapOvr>
  <p:transition advTm="123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A typical way to avoiding the duplications is</a:t>
            </a:r>
          </a:p>
          <a:p>
            <a:pPr algn="l"/>
            <a:r>
              <a:rPr lang="en-US" altLang="ja-JP" sz="2400" dirty="0" smtClean="0"/>
              <a:t>store all the solutions in memory, </a:t>
            </a:r>
          </a:p>
          <a:p>
            <a:pPr algn="l"/>
            <a:r>
              <a:rPr lang="en-US" altLang="ja-JP" sz="2400" dirty="0"/>
              <a:t>c</a:t>
            </a:r>
            <a:r>
              <a:rPr lang="en-US" altLang="ja-JP" sz="2400" dirty="0" smtClean="0"/>
              <a:t>heck the existence for each new solution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checking the existence, we rotate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the query string in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ways; so we have </a:t>
            </a:r>
          </a:p>
          <a:p>
            <a:pPr algn="l"/>
            <a:r>
              <a:rPr lang="en-US" altLang="ja-JP" sz="2400" dirty="0"/>
              <a:t>t</a:t>
            </a:r>
            <a:r>
              <a:rPr lang="en-US" altLang="ja-JP" sz="2400" dirty="0" smtClean="0"/>
              <a:t>o </a:t>
            </a:r>
            <a:r>
              <a:rPr lang="en-US" altLang="ja-JP" sz="2400" dirty="0"/>
              <a:t>issue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queries</a:t>
            </a:r>
            <a:endParaRPr lang="en-US" altLang="ja-JP" sz="2400" dirty="0" smtClean="0"/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If we prepare all the rotations of strings</a:t>
            </a:r>
          </a:p>
          <a:p>
            <a:pPr algn="l"/>
            <a:r>
              <a:rPr lang="en-US" altLang="ja-JP" sz="2400" dirty="0" smtClean="0"/>
              <a:t>in the data, we need only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1</a:t>
            </a:r>
            <a:r>
              <a:rPr lang="en-US" altLang="ja-JP" sz="2400" dirty="0" smtClean="0"/>
              <a:t> query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On the other hand, memory consumption increases with factor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Avoiding Duplicates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3" name="フローチャート: 磁気ディスク 2"/>
          <p:cNvSpPr/>
          <p:nvPr/>
        </p:nvSpPr>
        <p:spPr bwMode="auto">
          <a:xfrm>
            <a:off x="6028457" y="1556792"/>
            <a:ext cx="2483792" cy="2465863"/>
          </a:xfrm>
          <a:prstGeom prst="flowChartMagneticDisk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</a:gra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12433" y="1895462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72473" y="2497393"/>
            <a:ext cx="146649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F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C </a:t>
            </a:r>
            <a:r>
              <a:rPr lang="en-US" altLang="ja-JP" dirty="0" err="1" smtClean="0">
                <a:solidFill>
                  <a:srgbClr val="0000FF"/>
                </a:solidFill>
              </a:rPr>
              <a:t>C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73159" y="1556792"/>
            <a:ext cx="1503297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A B A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905719" y="3174734"/>
            <a:ext cx="160653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D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253011" y="4221088"/>
            <a:ext cx="2135413" cy="856787"/>
            <a:chOff x="6253011" y="4221088"/>
            <a:chExt cx="2135413" cy="856787"/>
          </a:xfrm>
        </p:grpSpPr>
        <p:sp>
          <p:nvSpPr>
            <p:cNvPr id="7" name="角丸四角形吹き出し 6"/>
            <p:cNvSpPr/>
            <p:nvPr/>
          </p:nvSpPr>
          <p:spPr bwMode="auto">
            <a:xfrm>
              <a:off x="6253011" y="4221088"/>
              <a:ext cx="2135413" cy="856787"/>
            </a:xfrm>
            <a:prstGeom prst="wedgeRoundRectCallout">
              <a:avLst>
                <a:gd name="adj1" fmla="val -37869"/>
                <a:gd name="adj2" fmla="val 92337"/>
                <a:gd name="adj3" fmla="val 16667"/>
              </a:avLst>
            </a:prstGeom>
            <a:solidFill>
              <a:schemeClr val="bg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49846" y="4425882"/>
              <a:ext cx="153792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ja-JP" dirty="0">
                  <a:solidFill>
                    <a:srgbClr val="0000FF"/>
                  </a:solidFill>
                </a:rPr>
                <a:t>A</a:t>
              </a:r>
              <a:r>
                <a:rPr lang="en-US" altLang="ja-JP" dirty="0" smtClean="0">
                  <a:solidFill>
                    <a:srgbClr val="0000FF"/>
                  </a:solidFill>
                </a:rPr>
                <a:t> B A C D</a:t>
              </a:r>
              <a:endParaRPr kumimoji="1" lang="en-US" altLang="ja-JP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926565" y="4356393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?</a:t>
              </a:r>
              <a:endParaRPr kumimoji="1" lang="ja-JP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1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82" name="Group 194"/>
          <p:cNvGrpSpPr>
            <a:grpSpLocks/>
          </p:cNvGrpSpPr>
          <p:nvPr/>
        </p:nvGrpSpPr>
        <p:grpSpPr bwMode="auto">
          <a:xfrm>
            <a:off x="3348038" y="2725738"/>
            <a:ext cx="1081087" cy="720725"/>
            <a:chOff x="2290" y="1842"/>
            <a:chExt cx="681" cy="454"/>
          </a:xfrm>
        </p:grpSpPr>
        <p:sp>
          <p:nvSpPr>
            <p:cNvPr id="63680" name="Line 192"/>
            <p:cNvSpPr>
              <a:spLocks noChangeShapeType="1"/>
            </p:cNvSpPr>
            <p:nvPr/>
          </p:nvSpPr>
          <p:spPr bwMode="auto">
            <a:xfrm>
              <a:off x="2290" y="1842"/>
              <a:ext cx="591" cy="273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81" name="Oval 193"/>
            <p:cNvSpPr>
              <a:spLocks noChangeArrowheads="1"/>
            </p:cNvSpPr>
            <p:nvPr/>
          </p:nvSpPr>
          <p:spPr bwMode="auto">
            <a:xfrm>
              <a:off x="2790" y="2115"/>
              <a:ext cx="181" cy="18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d</a:t>
              </a:r>
            </a:p>
          </p:txBody>
        </p:sp>
      </p:grpSp>
      <p:sp>
        <p:nvSpPr>
          <p:cNvPr id="63677" name="Line 189"/>
          <p:cNvSpPr>
            <a:spLocks noChangeShapeType="1"/>
          </p:cNvSpPr>
          <p:nvPr/>
        </p:nvSpPr>
        <p:spPr bwMode="auto">
          <a:xfrm flipH="1">
            <a:off x="1692275" y="2725738"/>
            <a:ext cx="469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3669" name="Group 181"/>
          <p:cNvGrpSpPr>
            <a:grpSpLocks/>
          </p:cNvGrpSpPr>
          <p:nvPr/>
        </p:nvGrpSpPr>
        <p:grpSpPr bwMode="auto">
          <a:xfrm>
            <a:off x="3636963" y="3375025"/>
            <a:ext cx="287337" cy="574675"/>
            <a:chOff x="2472" y="2251"/>
            <a:chExt cx="181" cy="362"/>
          </a:xfrm>
        </p:grpSpPr>
        <p:sp>
          <p:nvSpPr>
            <p:cNvPr id="63596" name="Line 108"/>
            <p:cNvSpPr>
              <a:spLocks noChangeShapeType="1"/>
            </p:cNvSpPr>
            <p:nvPr/>
          </p:nvSpPr>
          <p:spPr bwMode="auto">
            <a:xfrm>
              <a:off x="2562" y="2251"/>
              <a:ext cx="0" cy="18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97" name="Oval 109"/>
            <p:cNvSpPr>
              <a:spLocks noChangeArrowheads="1"/>
            </p:cNvSpPr>
            <p:nvPr/>
          </p:nvSpPr>
          <p:spPr bwMode="auto">
            <a:xfrm>
              <a:off x="2472" y="2432"/>
              <a:ext cx="181" cy="18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</p:grpSp>
      <p:sp>
        <p:nvSpPr>
          <p:cNvPr id="63599" name="Line 111"/>
          <p:cNvSpPr>
            <a:spLocks noChangeShapeType="1"/>
          </p:cNvSpPr>
          <p:nvPr/>
        </p:nvSpPr>
        <p:spPr bwMode="auto">
          <a:xfrm flipH="1">
            <a:off x="2557463" y="33020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600" name="Oval 112"/>
          <p:cNvSpPr>
            <a:spLocks noChangeArrowheads="1"/>
          </p:cNvSpPr>
          <p:nvPr/>
        </p:nvSpPr>
        <p:spPr bwMode="auto">
          <a:xfrm>
            <a:off x="2413000" y="3662363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63578" name="Line 90"/>
          <p:cNvSpPr>
            <a:spLocks noChangeShapeType="1"/>
          </p:cNvSpPr>
          <p:nvPr/>
        </p:nvSpPr>
        <p:spPr bwMode="auto">
          <a:xfrm>
            <a:off x="3349625" y="2725738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73" name="Line 85"/>
          <p:cNvSpPr>
            <a:spLocks noChangeShapeType="1"/>
          </p:cNvSpPr>
          <p:nvPr/>
        </p:nvSpPr>
        <p:spPr bwMode="auto">
          <a:xfrm>
            <a:off x="3349625" y="33734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70" name="Line 82"/>
          <p:cNvSpPr>
            <a:spLocks noChangeShapeType="1"/>
          </p:cNvSpPr>
          <p:nvPr/>
        </p:nvSpPr>
        <p:spPr bwMode="auto">
          <a:xfrm flipH="1">
            <a:off x="2125663" y="33020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75" name="Line 87"/>
          <p:cNvSpPr>
            <a:spLocks noChangeShapeType="1"/>
          </p:cNvSpPr>
          <p:nvPr/>
        </p:nvSpPr>
        <p:spPr bwMode="auto">
          <a:xfrm>
            <a:off x="2125663" y="2725738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 of Colored Trees</a:t>
            </a:r>
            <a:endParaRPr lang="ja-JP" alt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935115"/>
            <a:ext cx="8382000" cy="1260475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We have unique name for colored trees, so we are motivated to add a vertex with color to be (second) rightmost leaf one-by-one.</a:t>
            </a:r>
          </a:p>
          <a:p>
            <a:pPr algn="l"/>
            <a:r>
              <a:rPr lang="en-US" altLang="ja-JP" sz="2400" dirty="0"/>
              <a:t>But...</a:t>
            </a:r>
            <a:endParaRPr lang="ja-JP" altLang="en-US" sz="2400" dirty="0"/>
          </a:p>
        </p:txBody>
      </p:sp>
      <p:sp>
        <p:nvSpPr>
          <p:cNvPr id="63561" name="Line 73"/>
          <p:cNvSpPr>
            <a:spLocks noChangeShapeType="1"/>
          </p:cNvSpPr>
          <p:nvPr/>
        </p:nvSpPr>
        <p:spPr bwMode="auto">
          <a:xfrm flipH="1">
            <a:off x="2266950" y="2149475"/>
            <a:ext cx="6873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62" name="Oval 74"/>
          <p:cNvSpPr>
            <a:spLocks noChangeArrowheads="1"/>
          </p:cNvSpPr>
          <p:nvPr/>
        </p:nvSpPr>
        <p:spPr bwMode="auto">
          <a:xfrm>
            <a:off x="3206750" y="3157538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63563" name="Line 75"/>
          <p:cNvSpPr>
            <a:spLocks noChangeShapeType="1"/>
          </p:cNvSpPr>
          <p:nvPr/>
        </p:nvSpPr>
        <p:spPr bwMode="auto">
          <a:xfrm>
            <a:off x="2846388" y="2219325"/>
            <a:ext cx="358775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64" name="Line 76"/>
          <p:cNvSpPr>
            <a:spLocks noChangeShapeType="1"/>
          </p:cNvSpPr>
          <p:nvPr/>
        </p:nvSpPr>
        <p:spPr bwMode="auto">
          <a:xfrm flipH="1">
            <a:off x="2125663" y="27257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65" name="Oval 77"/>
          <p:cNvSpPr>
            <a:spLocks noChangeArrowheads="1"/>
          </p:cNvSpPr>
          <p:nvPr/>
        </p:nvSpPr>
        <p:spPr bwMode="auto">
          <a:xfrm>
            <a:off x="1981200" y="3157538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63566" name="Line 78"/>
          <p:cNvSpPr>
            <a:spLocks noChangeShapeType="1"/>
          </p:cNvSpPr>
          <p:nvPr/>
        </p:nvSpPr>
        <p:spPr bwMode="auto">
          <a:xfrm>
            <a:off x="3349625" y="279876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567" name="Oval 79"/>
          <p:cNvSpPr>
            <a:spLocks noChangeArrowheads="1"/>
          </p:cNvSpPr>
          <p:nvPr/>
        </p:nvSpPr>
        <p:spPr bwMode="auto">
          <a:xfrm>
            <a:off x="3205163" y="258127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63568" name="Oval 80"/>
          <p:cNvSpPr>
            <a:spLocks noChangeArrowheads="1"/>
          </p:cNvSpPr>
          <p:nvPr/>
        </p:nvSpPr>
        <p:spPr bwMode="auto">
          <a:xfrm>
            <a:off x="2701925" y="2078038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63569" name="Oval 81"/>
          <p:cNvSpPr>
            <a:spLocks noChangeArrowheads="1"/>
          </p:cNvSpPr>
          <p:nvPr/>
        </p:nvSpPr>
        <p:spPr bwMode="auto">
          <a:xfrm>
            <a:off x="2017713" y="2582863"/>
            <a:ext cx="287337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63571" name="Oval 83"/>
          <p:cNvSpPr>
            <a:spLocks noChangeArrowheads="1"/>
          </p:cNvSpPr>
          <p:nvPr/>
        </p:nvSpPr>
        <p:spPr bwMode="auto">
          <a:xfrm>
            <a:off x="1982788" y="366077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63572" name="Oval 84"/>
          <p:cNvSpPr>
            <a:spLocks noChangeArrowheads="1"/>
          </p:cNvSpPr>
          <p:nvPr/>
        </p:nvSpPr>
        <p:spPr bwMode="auto">
          <a:xfrm>
            <a:off x="3206750" y="3662363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63574" name="Oval 86"/>
          <p:cNvSpPr>
            <a:spLocks noChangeArrowheads="1"/>
          </p:cNvSpPr>
          <p:nvPr/>
        </p:nvSpPr>
        <p:spPr bwMode="auto">
          <a:xfrm>
            <a:off x="2413000" y="3157538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a</a:t>
            </a:r>
          </a:p>
        </p:txBody>
      </p:sp>
      <p:grpSp>
        <p:nvGrpSpPr>
          <p:cNvPr id="63665" name="Group 177"/>
          <p:cNvGrpSpPr>
            <a:grpSpLocks/>
          </p:cNvGrpSpPr>
          <p:nvPr/>
        </p:nvGrpSpPr>
        <p:grpSpPr bwMode="auto">
          <a:xfrm>
            <a:off x="2989263" y="2220913"/>
            <a:ext cx="1079500" cy="647700"/>
            <a:chOff x="2064" y="1524"/>
            <a:chExt cx="680" cy="408"/>
          </a:xfrm>
        </p:grpSpPr>
        <p:sp>
          <p:nvSpPr>
            <p:cNvPr id="63576" name="Line 88"/>
            <p:cNvSpPr>
              <a:spLocks noChangeShapeType="1"/>
            </p:cNvSpPr>
            <p:nvPr/>
          </p:nvSpPr>
          <p:spPr bwMode="auto">
            <a:xfrm>
              <a:off x="2064" y="1524"/>
              <a:ext cx="590" cy="22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77" name="Oval 89"/>
            <p:cNvSpPr>
              <a:spLocks noChangeArrowheads="1"/>
            </p:cNvSpPr>
            <p:nvPr/>
          </p:nvSpPr>
          <p:spPr bwMode="auto">
            <a:xfrm>
              <a:off x="2563" y="1751"/>
              <a:ext cx="181" cy="18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</p:grpSp>
      <p:sp>
        <p:nvSpPr>
          <p:cNvPr id="63579" name="Oval 91"/>
          <p:cNvSpPr>
            <a:spLocks noChangeArrowheads="1"/>
          </p:cNvSpPr>
          <p:nvPr/>
        </p:nvSpPr>
        <p:spPr bwMode="auto">
          <a:xfrm>
            <a:off x="3638550" y="3157538"/>
            <a:ext cx="287338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63664" name="AutoShape 176"/>
          <p:cNvSpPr>
            <a:spLocks noChangeArrowheads="1"/>
          </p:cNvSpPr>
          <p:nvPr/>
        </p:nvSpPr>
        <p:spPr bwMode="auto">
          <a:xfrm rot="8021559">
            <a:off x="1853406" y="4364832"/>
            <a:ext cx="744537" cy="349250"/>
          </a:xfrm>
          <a:prstGeom prst="rightArrow">
            <a:avLst>
              <a:gd name="adj1" fmla="val 50000"/>
              <a:gd name="adj2" fmla="val 53295"/>
            </a:avLst>
          </a:prstGeom>
          <a:solidFill>
            <a:srgbClr val="993300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670" name="AutoShape 182"/>
          <p:cNvSpPr>
            <a:spLocks noChangeArrowheads="1"/>
          </p:cNvSpPr>
          <p:nvPr/>
        </p:nvSpPr>
        <p:spPr bwMode="auto">
          <a:xfrm rot="4618044">
            <a:off x="3287713" y="4448175"/>
            <a:ext cx="782637" cy="360363"/>
          </a:xfrm>
          <a:prstGeom prst="rightArrow">
            <a:avLst>
              <a:gd name="adj1" fmla="val 50000"/>
              <a:gd name="adj2" fmla="val 54295"/>
            </a:avLst>
          </a:prstGeom>
          <a:solidFill>
            <a:srgbClr val="993300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671" name="AutoShape 183"/>
          <p:cNvSpPr>
            <a:spLocks noChangeArrowheads="1"/>
          </p:cNvSpPr>
          <p:nvPr/>
        </p:nvSpPr>
        <p:spPr bwMode="auto">
          <a:xfrm rot="23790031">
            <a:off x="4478338" y="4375150"/>
            <a:ext cx="1655762" cy="360363"/>
          </a:xfrm>
          <a:prstGeom prst="rightArrow">
            <a:avLst>
              <a:gd name="adj1" fmla="val 50000"/>
              <a:gd name="adj2" fmla="val 114868"/>
            </a:avLst>
          </a:prstGeom>
          <a:solidFill>
            <a:srgbClr val="993300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676" name="Oval 188"/>
          <p:cNvSpPr>
            <a:spLocks noChangeArrowheads="1"/>
          </p:cNvSpPr>
          <p:nvPr/>
        </p:nvSpPr>
        <p:spPr bwMode="auto">
          <a:xfrm>
            <a:off x="1547813" y="3159125"/>
            <a:ext cx="287337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rgbClr val="CC3300"/>
                </a:solidFill>
              </a:rPr>
              <a:t>c</a:t>
            </a:r>
          </a:p>
        </p:txBody>
      </p:sp>
      <p:grpSp>
        <p:nvGrpSpPr>
          <p:cNvPr id="63689" name="Group 201"/>
          <p:cNvGrpSpPr>
            <a:grpSpLocks/>
          </p:cNvGrpSpPr>
          <p:nvPr/>
        </p:nvGrpSpPr>
        <p:grpSpPr bwMode="auto">
          <a:xfrm>
            <a:off x="323850" y="4743450"/>
            <a:ext cx="2305050" cy="1871663"/>
            <a:chOff x="204" y="3113"/>
            <a:chExt cx="1452" cy="1179"/>
          </a:xfrm>
        </p:grpSpPr>
        <p:sp>
          <p:nvSpPr>
            <p:cNvPr id="63683" name="Line 195"/>
            <p:cNvSpPr>
              <a:spLocks noChangeShapeType="1"/>
            </p:cNvSpPr>
            <p:nvPr/>
          </p:nvSpPr>
          <p:spPr bwMode="auto">
            <a:xfrm flipH="1">
              <a:off x="386" y="3520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2" name="Line 134"/>
            <p:cNvSpPr>
              <a:spLocks noChangeShapeType="1"/>
            </p:cNvSpPr>
            <p:nvPr/>
          </p:nvSpPr>
          <p:spPr bwMode="auto">
            <a:xfrm flipH="1">
              <a:off x="930" y="3884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3" name="Oval 135"/>
            <p:cNvSpPr>
              <a:spLocks noChangeArrowheads="1"/>
            </p:cNvSpPr>
            <p:nvPr/>
          </p:nvSpPr>
          <p:spPr bwMode="auto">
            <a:xfrm>
              <a:off x="840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24" name="Line 136"/>
            <p:cNvSpPr>
              <a:spLocks noChangeShapeType="1"/>
            </p:cNvSpPr>
            <p:nvPr/>
          </p:nvSpPr>
          <p:spPr bwMode="auto">
            <a:xfrm>
              <a:off x="1293" y="3521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5" name="Line 137"/>
            <p:cNvSpPr>
              <a:spLocks noChangeShapeType="1"/>
            </p:cNvSpPr>
            <p:nvPr/>
          </p:nvSpPr>
          <p:spPr bwMode="auto">
            <a:xfrm>
              <a:off x="1293" y="392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6" name="Line 138"/>
            <p:cNvSpPr>
              <a:spLocks noChangeShapeType="1"/>
            </p:cNvSpPr>
            <p:nvPr/>
          </p:nvSpPr>
          <p:spPr bwMode="auto">
            <a:xfrm flipH="1">
              <a:off x="658" y="3884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7" name="Line 139"/>
            <p:cNvSpPr>
              <a:spLocks noChangeShapeType="1"/>
            </p:cNvSpPr>
            <p:nvPr/>
          </p:nvSpPr>
          <p:spPr bwMode="auto">
            <a:xfrm>
              <a:off x="658" y="3521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8" name="Line 140"/>
            <p:cNvSpPr>
              <a:spLocks noChangeShapeType="1"/>
            </p:cNvSpPr>
            <p:nvPr/>
          </p:nvSpPr>
          <p:spPr bwMode="auto">
            <a:xfrm flipH="1">
              <a:off x="748" y="3158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29" name="Oval 141"/>
            <p:cNvSpPr>
              <a:spLocks noChangeArrowheads="1"/>
            </p:cNvSpPr>
            <p:nvPr/>
          </p:nvSpPr>
          <p:spPr bwMode="auto">
            <a:xfrm>
              <a:off x="1203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30" name="Line 142"/>
            <p:cNvSpPr>
              <a:spLocks noChangeShapeType="1"/>
            </p:cNvSpPr>
            <p:nvPr/>
          </p:nvSpPr>
          <p:spPr bwMode="auto">
            <a:xfrm>
              <a:off x="976" y="3202"/>
              <a:ext cx="226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31" name="Line 143"/>
            <p:cNvSpPr>
              <a:spLocks noChangeShapeType="1"/>
            </p:cNvSpPr>
            <p:nvPr/>
          </p:nvSpPr>
          <p:spPr bwMode="auto">
            <a:xfrm flipH="1">
              <a:off x="658" y="352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32" name="Oval 144"/>
            <p:cNvSpPr>
              <a:spLocks noChangeArrowheads="1"/>
            </p:cNvSpPr>
            <p:nvPr/>
          </p:nvSpPr>
          <p:spPr bwMode="auto">
            <a:xfrm>
              <a:off x="567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33" name="Line 145"/>
            <p:cNvSpPr>
              <a:spLocks noChangeShapeType="1"/>
            </p:cNvSpPr>
            <p:nvPr/>
          </p:nvSpPr>
          <p:spPr bwMode="auto">
            <a:xfrm>
              <a:off x="1293" y="3567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34" name="Oval 146"/>
            <p:cNvSpPr>
              <a:spLocks noChangeArrowheads="1"/>
            </p:cNvSpPr>
            <p:nvPr/>
          </p:nvSpPr>
          <p:spPr bwMode="auto">
            <a:xfrm>
              <a:off x="1202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36" name="Oval 148"/>
            <p:cNvSpPr>
              <a:spLocks noChangeArrowheads="1"/>
            </p:cNvSpPr>
            <p:nvPr/>
          </p:nvSpPr>
          <p:spPr bwMode="auto">
            <a:xfrm>
              <a:off x="590" y="34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37" name="Oval 149"/>
            <p:cNvSpPr>
              <a:spLocks noChangeArrowheads="1"/>
            </p:cNvSpPr>
            <p:nvPr/>
          </p:nvSpPr>
          <p:spPr bwMode="auto">
            <a:xfrm>
              <a:off x="568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38" name="Oval 150"/>
            <p:cNvSpPr>
              <a:spLocks noChangeArrowheads="1"/>
            </p:cNvSpPr>
            <p:nvPr/>
          </p:nvSpPr>
          <p:spPr bwMode="auto">
            <a:xfrm>
              <a:off x="1203" y="411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39" name="Oval 151"/>
            <p:cNvSpPr>
              <a:spLocks noChangeArrowheads="1"/>
            </p:cNvSpPr>
            <p:nvPr/>
          </p:nvSpPr>
          <p:spPr bwMode="auto">
            <a:xfrm>
              <a:off x="839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40" name="Line 152"/>
            <p:cNvSpPr>
              <a:spLocks noChangeShapeType="1"/>
            </p:cNvSpPr>
            <p:nvPr/>
          </p:nvSpPr>
          <p:spPr bwMode="auto">
            <a:xfrm flipH="1">
              <a:off x="386" y="3203"/>
              <a:ext cx="589" cy="22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1" name="Oval 153"/>
            <p:cNvSpPr>
              <a:spLocks noChangeArrowheads="1"/>
            </p:cNvSpPr>
            <p:nvPr/>
          </p:nvSpPr>
          <p:spPr bwMode="auto">
            <a:xfrm>
              <a:off x="204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42" name="Oval 154"/>
            <p:cNvSpPr>
              <a:spLocks noChangeArrowheads="1"/>
            </p:cNvSpPr>
            <p:nvPr/>
          </p:nvSpPr>
          <p:spPr bwMode="auto">
            <a:xfrm>
              <a:off x="1475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35" name="Oval 147"/>
            <p:cNvSpPr>
              <a:spLocks noChangeArrowheads="1"/>
            </p:cNvSpPr>
            <p:nvPr/>
          </p:nvSpPr>
          <p:spPr bwMode="auto">
            <a:xfrm>
              <a:off x="885" y="311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84" name="Oval 196"/>
            <p:cNvSpPr>
              <a:spLocks noChangeArrowheads="1"/>
            </p:cNvSpPr>
            <p:nvPr/>
          </p:nvSpPr>
          <p:spPr bwMode="auto">
            <a:xfrm>
              <a:off x="295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</p:grpSp>
      <p:grpSp>
        <p:nvGrpSpPr>
          <p:cNvPr id="63697" name="Group 209"/>
          <p:cNvGrpSpPr>
            <a:grpSpLocks/>
          </p:cNvGrpSpPr>
          <p:nvPr/>
        </p:nvGrpSpPr>
        <p:grpSpPr bwMode="auto">
          <a:xfrm>
            <a:off x="3236913" y="4743450"/>
            <a:ext cx="1839912" cy="1871663"/>
            <a:chOff x="2039" y="3113"/>
            <a:chExt cx="1159" cy="1179"/>
          </a:xfrm>
        </p:grpSpPr>
        <p:sp>
          <p:nvSpPr>
            <p:cNvPr id="63685" name="Line 197"/>
            <p:cNvSpPr>
              <a:spLocks noChangeShapeType="1"/>
            </p:cNvSpPr>
            <p:nvPr/>
          </p:nvSpPr>
          <p:spPr bwMode="auto">
            <a:xfrm flipH="1">
              <a:off x="2130" y="3521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67" name="Line 179"/>
            <p:cNvSpPr>
              <a:spLocks noChangeShapeType="1"/>
            </p:cNvSpPr>
            <p:nvPr/>
          </p:nvSpPr>
          <p:spPr bwMode="auto">
            <a:xfrm>
              <a:off x="2879" y="3929"/>
              <a:ext cx="0" cy="18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68" name="Oval 180"/>
            <p:cNvSpPr>
              <a:spLocks noChangeArrowheads="1"/>
            </p:cNvSpPr>
            <p:nvPr/>
          </p:nvSpPr>
          <p:spPr bwMode="auto">
            <a:xfrm>
              <a:off x="2789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01" name="Line 113"/>
            <p:cNvSpPr>
              <a:spLocks noChangeShapeType="1"/>
            </p:cNvSpPr>
            <p:nvPr/>
          </p:nvSpPr>
          <p:spPr bwMode="auto">
            <a:xfrm flipH="1">
              <a:off x="2653" y="3884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02" name="Oval 114"/>
            <p:cNvSpPr>
              <a:spLocks noChangeArrowheads="1"/>
            </p:cNvSpPr>
            <p:nvPr/>
          </p:nvSpPr>
          <p:spPr bwMode="auto">
            <a:xfrm>
              <a:off x="2563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03" name="Line 115"/>
            <p:cNvSpPr>
              <a:spLocks noChangeShapeType="1"/>
            </p:cNvSpPr>
            <p:nvPr/>
          </p:nvSpPr>
          <p:spPr bwMode="auto">
            <a:xfrm flipH="1">
              <a:off x="2925" y="3521"/>
              <a:ext cx="9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04" name="Line 116"/>
            <p:cNvSpPr>
              <a:spLocks noChangeShapeType="1"/>
            </p:cNvSpPr>
            <p:nvPr/>
          </p:nvSpPr>
          <p:spPr bwMode="auto">
            <a:xfrm>
              <a:off x="3107" y="392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05" name="Line 117"/>
            <p:cNvSpPr>
              <a:spLocks noChangeShapeType="1"/>
            </p:cNvSpPr>
            <p:nvPr/>
          </p:nvSpPr>
          <p:spPr bwMode="auto">
            <a:xfrm flipH="1">
              <a:off x="2381" y="3884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06" name="Line 118"/>
            <p:cNvSpPr>
              <a:spLocks noChangeShapeType="1"/>
            </p:cNvSpPr>
            <p:nvPr/>
          </p:nvSpPr>
          <p:spPr bwMode="auto">
            <a:xfrm>
              <a:off x="2381" y="3521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07" name="Line 119"/>
            <p:cNvSpPr>
              <a:spLocks noChangeShapeType="1"/>
            </p:cNvSpPr>
            <p:nvPr/>
          </p:nvSpPr>
          <p:spPr bwMode="auto">
            <a:xfrm flipH="1">
              <a:off x="2471" y="3158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08" name="Oval 120"/>
            <p:cNvSpPr>
              <a:spLocks noChangeArrowheads="1"/>
            </p:cNvSpPr>
            <p:nvPr/>
          </p:nvSpPr>
          <p:spPr bwMode="auto">
            <a:xfrm>
              <a:off x="3017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09" name="Line 121"/>
            <p:cNvSpPr>
              <a:spLocks noChangeShapeType="1"/>
            </p:cNvSpPr>
            <p:nvPr/>
          </p:nvSpPr>
          <p:spPr bwMode="auto">
            <a:xfrm>
              <a:off x="2699" y="3202"/>
              <a:ext cx="226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10" name="Line 122"/>
            <p:cNvSpPr>
              <a:spLocks noChangeShapeType="1"/>
            </p:cNvSpPr>
            <p:nvPr/>
          </p:nvSpPr>
          <p:spPr bwMode="auto">
            <a:xfrm flipH="1">
              <a:off x="2381" y="352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11" name="Oval 123"/>
            <p:cNvSpPr>
              <a:spLocks noChangeArrowheads="1"/>
            </p:cNvSpPr>
            <p:nvPr/>
          </p:nvSpPr>
          <p:spPr bwMode="auto">
            <a:xfrm>
              <a:off x="2290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12" name="Line 124"/>
            <p:cNvSpPr>
              <a:spLocks noChangeShapeType="1"/>
            </p:cNvSpPr>
            <p:nvPr/>
          </p:nvSpPr>
          <p:spPr bwMode="auto">
            <a:xfrm>
              <a:off x="3016" y="3567"/>
              <a:ext cx="9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13" name="Oval 125"/>
            <p:cNvSpPr>
              <a:spLocks noChangeArrowheads="1"/>
            </p:cNvSpPr>
            <p:nvPr/>
          </p:nvSpPr>
          <p:spPr bwMode="auto">
            <a:xfrm>
              <a:off x="2925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14" name="Oval 126"/>
            <p:cNvSpPr>
              <a:spLocks noChangeArrowheads="1"/>
            </p:cNvSpPr>
            <p:nvPr/>
          </p:nvSpPr>
          <p:spPr bwMode="auto">
            <a:xfrm>
              <a:off x="2608" y="311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15" name="Oval 127"/>
            <p:cNvSpPr>
              <a:spLocks noChangeArrowheads="1"/>
            </p:cNvSpPr>
            <p:nvPr/>
          </p:nvSpPr>
          <p:spPr bwMode="auto">
            <a:xfrm>
              <a:off x="2313" y="34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16" name="Oval 128"/>
            <p:cNvSpPr>
              <a:spLocks noChangeArrowheads="1"/>
            </p:cNvSpPr>
            <p:nvPr/>
          </p:nvSpPr>
          <p:spPr bwMode="auto">
            <a:xfrm>
              <a:off x="2291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17" name="Oval 129"/>
            <p:cNvSpPr>
              <a:spLocks noChangeArrowheads="1"/>
            </p:cNvSpPr>
            <p:nvPr/>
          </p:nvSpPr>
          <p:spPr bwMode="auto">
            <a:xfrm>
              <a:off x="3017" y="411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18" name="Oval 130"/>
            <p:cNvSpPr>
              <a:spLocks noChangeArrowheads="1"/>
            </p:cNvSpPr>
            <p:nvPr/>
          </p:nvSpPr>
          <p:spPr bwMode="auto">
            <a:xfrm>
              <a:off x="2562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21" name="Oval 133"/>
            <p:cNvSpPr>
              <a:spLocks noChangeArrowheads="1"/>
            </p:cNvSpPr>
            <p:nvPr/>
          </p:nvSpPr>
          <p:spPr bwMode="auto">
            <a:xfrm>
              <a:off x="2789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86" name="Oval 198"/>
            <p:cNvSpPr>
              <a:spLocks noChangeArrowheads="1"/>
            </p:cNvSpPr>
            <p:nvPr/>
          </p:nvSpPr>
          <p:spPr bwMode="auto">
            <a:xfrm>
              <a:off x="2039" y="3794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</p:grpSp>
      <p:grpSp>
        <p:nvGrpSpPr>
          <p:cNvPr id="63694" name="Group 206"/>
          <p:cNvGrpSpPr>
            <a:grpSpLocks/>
          </p:cNvGrpSpPr>
          <p:nvPr/>
        </p:nvGrpSpPr>
        <p:grpSpPr bwMode="auto">
          <a:xfrm>
            <a:off x="5940425" y="4743450"/>
            <a:ext cx="2447925" cy="1871663"/>
            <a:chOff x="3742" y="3113"/>
            <a:chExt cx="1542" cy="1179"/>
          </a:xfrm>
        </p:grpSpPr>
        <p:sp>
          <p:nvSpPr>
            <p:cNvPr id="63661" name="Line 173"/>
            <p:cNvSpPr>
              <a:spLocks noChangeShapeType="1"/>
            </p:cNvSpPr>
            <p:nvPr/>
          </p:nvSpPr>
          <p:spPr bwMode="auto">
            <a:xfrm flipH="1">
              <a:off x="3878" y="3521"/>
              <a:ext cx="227" cy="31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62" name="Oval 174"/>
            <p:cNvSpPr>
              <a:spLocks noChangeArrowheads="1"/>
            </p:cNvSpPr>
            <p:nvPr/>
          </p:nvSpPr>
          <p:spPr bwMode="auto">
            <a:xfrm>
              <a:off x="3742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d</a:t>
              </a:r>
            </a:p>
          </p:txBody>
        </p:sp>
        <p:sp>
          <p:nvSpPr>
            <p:cNvPr id="63687" name="Line 199"/>
            <p:cNvSpPr>
              <a:spLocks noChangeShapeType="1"/>
            </p:cNvSpPr>
            <p:nvPr/>
          </p:nvSpPr>
          <p:spPr bwMode="auto">
            <a:xfrm flipH="1">
              <a:off x="4649" y="3522"/>
              <a:ext cx="29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3" name="Line 155"/>
            <p:cNvSpPr>
              <a:spLocks noChangeShapeType="1"/>
            </p:cNvSpPr>
            <p:nvPr/>
          </p:nvSpPr>
          <p:spPr bwMode="auto">
            <a:xfrm flipH="1">
              <a:off x="5193" y="3884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4" name="Oval 156"/>
            <p:cNvSpPr>
              <a:spLocks noChangeArrowheads="1"/>
            </p:cNvSpPr>
            <p:nvPr/>
          </p:nvSpPr>
          <p:spPr bwMode="auto">
            <a:xfrm>
              <a:off x="5103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45" name="Line 157"/>
            <p:cNvSpPr>
              <a:spLocks noChangeShapeType="1"/>
            </p:cNvSpPr>
            <p:nvPr/>
          </p:nvSpPr>
          <p:spPr bwMode="auto">
            <a:xfrm>
              <a:off x="4105" y="3521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6" name="Line 158"/>
            <p:cNvSpPr>
              <a:spLocks noChangeShapeType="1"/>
            </p:cNvSpPr>
            <p:nvPr/>
          </p:nvSpPr>
          <p:spPr bwMode="auto">
            <a:xfrm>
              <a:off x="4105" y="392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7" name="Line 159"/>
            <p:cNvSpPr>
              <a:spLocks noChangeShapeType="1"/>
            </p:cNvSpPr>
            <p:nvPr/>
          </p:nvSpPr>
          <p:spPr bwMode="auto">
            <a:xfrm flipH="1">
              <a:off x="4921" y="3884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8" name="Line 160"/>
            <p:cNvSpPr>
              <a:spLocks noChangeShapeType="1"/>
            </p:cNvSpPr>
            <p:nvPr/>
          </p:nvSpPr>
          <p:spPr bwMode="auto">
            <a:xfrm>
              <a:off x="4921" y="3521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49" name="Line 161"/>
            <p:cNvSpPr>
              <a:spLocks noChangeShapeType="1"/>
            </p:cNvSpPr>
            <p:nvPr/>
          </p:nvSpPr>
          <p:spPr bwMode="auto">
            <a:xfrm flipH="1">
              <a:off x="4150" y="3203"/>
              <a:ext cx="272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50" name="Oval 162"/>
            <p:cNvSpPr>
              <a:spLocks noChangeArrowheads="1"/>
            </p:cNvSpPr>
            <p:nvPr/>
          </p:nvSpPr>
          <p:spPr bwMode="auto">
            <a:xfrm>
              <a:off x="4015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51" name="Line 163"/>
            <p:cNvSpPr>
              <a:spLocks noChangeShapeType="1"/>
            </p:cNvSpPr>
            <p:nvPr/>
          </p:nvSpPr>
          <p:spPr bwMode="auto">
            <a:xfrm>
              <a:off x="4423" y="3202"/>
              <a:ext cx="453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52" name="Line 164"/>
            <p:cNvSpPr>
              <a:spLocks noChangeShapeType="1"/>
            </p:cNvSpPr>
            <p:nvPr/>
          </p:nvSpPr>
          <p:spPr bwMode="auto">
            <a:xfrm flipH="1">
              <a:off x="4921" y="352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53" name="Oval 165"/>
            <p:cNvSpPr>
              <a:spLocks noChangeArrowheads="1"/>
            </p:cNvSpPr>
            <p:nvPr/>
          </p:nvSpPr>
          <p:spPr bwMode="auto">
            <a:xfrm>
              <a:off x="4830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54" name="Line 166"/>
            <p:cNvSpPr>
              <a:spLocks noChangeShapeType="1"/>
            </p:cNvSpPr>
            <p:nvPr/>
          </p:nvSpPr>
          <p:spPr bwMode="auto">
            <a:xfrm>
              <a:off x="4105" y="3567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655" name="Oval 167"/>
            <p:cNvSpPr>
              <a:spLocks noChangeArrowheads="1"/>
            </p:cNvSpPr>
            <p:nvPr/>
          </p:nvSpPr>
          <p:spPr bwMode="auto">
            <a:xfrm>
              <a:off x="4014" y="343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56" name="Oval 168"/>
            <p:cNvSpPr>
              <a:spLocks noChangeArrowheads="1"/>
            </p:cNvSpPr>
            <p:nvPr/>
          </p:nvSpPr>
          <p:spPr bwMode="auto">
            <a:xfrm>
              <a:off x="4332" y="311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57" name="Oval 169"/>
            <p:cNvSpPr>
              <a:spLocks noChangeArrowheads="1"/>
            </p:cNvSpPr>
            <p:nvPr/>
          </p:nvSpPr>
          <p:spPr bwMode="auto">
            <a:xfrm>
              <a:off x="4853" y="343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58" name="Oval 170"/>
            <p:cNvSpPr>
              <a:spLocks noChangeArrowheads="1"/>
            </p:cNvSpPr>
            <p:nvPr/>
          </p:nvSpPr>
          <p:spPr bwMode="auto">
            <a:xfrm>
              <a:off x="4831" y="4110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  <p:sp>
          <p:nvSpPr>
            <p:cNvPr id="63659" name="Oval 171"/>
            <p:cNvSpPr>
              <a:spLocks noChangeArrowheads="1"/>
            </p:cNvSpPr>
            <p:nvPr/>
          </p:nvSpPr>
          <p:spPr bwMode="auto">
            <a:xfrm>
              <a:off x="4015" y="4111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60" name="Oval 172"/>
            <p:cNvSpPr>
              <a:spLocks noChangeArrowheads="1"/>
            </p:cNvSpPr>
            <p:nvPr/>
          </p:nvSpPr>
          <p:spPr bwMode="auto">
            <a:xfrm>
              <a:off x="5102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a</a:t>
              </a:r>
            </a:p>
          </p:txBody>
        </p:sp>
        <p:sp>
          <p:nvSpPr>
            <p:cNvPr id="63663" name="Oval 175"/>
            <p:cNvSpPr>
              <a:spLocks noChangeArrowheads="1"/>
            </p:cNvSpPr>
            <p:nvPr/>
          </p:nvSpPr>
          <p:spPr bwMode="auto">
            <a:xfrm>
              <a:off x="4287" y="3793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b</a:t>
              </a:r>
            </a:p>
          </p:txBody>
        </p:sp>
        <p:sp>
          <p:nvSpPr>
            <p:cNvPr id="63688" name="Oval 200"/>
            <p:cNvSpPr>
              <a:spLocks noChangeArrowheads="1"/>
            </p:cNvSpPr>
            <p:nvPr/>
          </p:nvSpPr>
          <p:spPr bwMode="auto">
            <a:xfrm>
              <a:off x="4558" y="3795"/>
              <a:ext cx="181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b="1">
                  <a:solidFill>
                    <a:srgbClr val="CC3300"/>
                  </a:solidFill>
                </a:rPr>
                <a:t>c</a:t>
              </a:r>
            </a:p>
          </p:txBody>
        </p:sp>
      </p:grpSp>
      <p:sp>
        <p:nvSpPr>
          <p:cNvPr id="63693" name="Text Box 205"/>
          <p:cNvSpPr txBox="1">
            <a:spLocks noChangeArrowheads="1"/>
          </p:cNvSpPr>
          <p:nvPr/>
        </p:nvSpPr>
        <p:spPr bwMode="auto">
          <a:xfrm>
            <a:off x="4427538" y="1981200"/>
            <a:ext cx="4608512" cy="8413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0" dirty="0"/>
              <a:t>Be careful! sibling orders change by adding a new vertex of big color</a:t>
            </a:r>
          </a:p>
        </p:txBody>
      </p:sp>
      <p:sp>
        <p:nvSpPr>
          <p:cNvPr id="63695" name="Text Box 207"/>
          <p:cNvSpPr txBox="1">
            <a:spLocks noChangeArrowheads="1"/>
          </p:cNvSpPr>
          <p:nvPr/>
        </p:nvSpPr>
        <p:spPr bwMode="auto">
          <a:xfrm>
            <a:off x="5508625" y="2743200"/>
            <a:ext cx="2663825" cy="8413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0"/>
              <a:t>At which position,</a:t>
            </a:r>
          </a:p>
          <a:p>
            <a:r>
              <a:rPr lang="en-US" altLang="ja-JP" b="0"/>
              <a:t> with which color?</a:t>
            </a:r>
          </a:p>
        </p:txBody>
      </p:sp>
      <p:sp>
        <p:nvSpPr>
          <p:cNvPr id="63696" name="Text Box 208"/>
          <p:cNvSpPr txBox="1">
            <a:spLocks noChangeArrowheads="1"/>
          </p:cNvSpPr>
          <p:nvPr/>
        </p:nvSpPr>
        <p:spPr bwMode="auto">
          <a:xfrm>
            <a:off x="4953000" y="3505200"/>
            <a:ext cx="4067175" cy="12065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b="0"/>
              <a:t>Actually, there are 7 cases.</a:t>
            </a:r>
          </a:p>
          <a:p>
            <a:r>
              <a:rPr lang="en-US" altLang="ja-JP" b="0"/>
              <a:t>For each case, we generate each new tree in constant time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9150022"/>
      </p:ext>
    </p:extLst>
  </p:cSld>
  <p:clrMapOvr>
    <a:masterClrMapping/>
  </p:clrMapOvr>
  <p:transition advTm="85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" grpId="0" animBg="1"/>
      <p:bldP spid="63695" grpId="0" animBg="1"/>
      <p:bldP spid="63696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50" name="Group 346"/>
          <p:cNvGrpSpPr>
            <a:grpSpLocks/>
          </p:cNvGrpSpPr>
          <p:nvPr/>
        </p:nvGrpSpPr>
        <p:grpSpPr bwMode="auto">
          <a:xfrm>
            <a:off x="6138863" y="1219200"/>
            <a:ext cx="1592262" cy="1296988"/>
            <a:chOff x="3867" y="935"/>
            <a:chExt cx="1003" cy="817"/>
          </a:xfrm>
        </p:grpSpPr>
        <p:sp>
          <p:nvSpPr>
            <p:cNvPr id="47403" name="Line 299"/>
            <p:cNvSpPr>
              <a:spLocks noChangeShapeType="1"/>
            </p:cNvSpPr>
            <p:nvPr/>
          </p:nvSpPr>
          <p:spPr bwMode="auto">
            <a:xfrm>
              <a:off x="4320" y="981"/>
              <a:ext cx="49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07" name="Line 303"/>
            <p:cNvSpPr>
              <a:spLocks noChangeShapeType="1"/>
            </p:cNvSpPr>
            <p:nvPr/>
          </p:nvSpPr>
          <p:spPr bwMode="auto">
            <a:xfrm flipH="1">
              <a:off x="3915" y="146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05" name="Line 301"/>
            <p:cNvSpPr>
              <a:spLocks noChangeShapeType="1"/>
            </p:cNvSpPr>
            <p:nvPr/>
          </p:nvSpPr>
          <p:spPr bwMode="auto">
            <a:xfrm flipH="1">
              <a:off x="4142" y="146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35" name="Line 231"/>
            <p:cNvSpPr>
              <a:spLocks noChangeShapeType="1"/>
            </p:cNvSpPr>
            <p:nvPr/>
          </p:nvSpPr>
          <p:spPr bwMode="auto">
            <a:xfrm flipV="1">
              <a:off x="4054" y="981"/>
              <a:ext cx="272" cy="2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36" name="Line 232"/>
            <p:cNvSpPr>
              <a:spLocks noChangeShapeType="1"/>
            </p:cNvSpPr>
            <p:nvPr/>
          </p:nvSpPr>
          <p:spPr bwMode="auto">
            <a:xfrm flipH="1">
              <a:off x="4230" y="98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37" name="Line 233"/>
            <p:cNvSpPr>
              <a:spLocks noChangeShapeType="1"/>
            </p:cNvSpPr>
            <p:nvPr/>
          </p:nvSpPr>
          <p:spPr bwMode="auto">
            <a:xfrm flipV="1">
              <a:off x="3958" y="122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39" name="Oval 235"/>
            <p:cNvSpPr>
              <a:spLocks noChangeArrowheads="1"/>
            </p:cNvSpPr>
            <p:nvPr/>
          </p:nvSpPr>
          <p:spPr bwMode="auto">
            <a:xfrm>
              <a:off x="4003" y="11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40" name="Line 236"/>
            <p:cNvSpPr>
              <a:spLocks noChangeShapeType="1"/>
            </p:cNvSpPr>
            <p:nvPr/>
          </p:nvSpPr>
          <p:spPr bwMode="auto">
            <a:xfrm flipH="1">
              <a:off x="4187" y="1223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41" name="Oval 237"/>
            <p:cNvSpPr>
              <a:spLocks noChangeArrowheads="1"/>
            </p:cNvSpPr>
            <p:nvPr/>
          </p:nvSpPr>
          <p:spPr bwMode="auto">
            <a:xfrm>
              <a:off x="4139" y="141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42" name="Oval 238"/>
            <p:cNvSpPr>
              <a:spLocks noChangeArrowheads="1"/>
            </p:cNvSpPr>
            <p:nvPr/>
          </p:nvSpPr>
          <p:spPr bwMode="auto">
            <a:xfrm>
              <a:off x="4184" y="11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43" name="Oval 239"/>
            <p:cNvSpPr>
              <a:spLocks noChangeArrowheads="1"/>
            </p:cNvSpPr>
            <p:nvPr/>
          </p:nvSpPr>
          <p:spPr bwMode="auto">
            <a:xfrm>
              <a:off x="3912" y="141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44" name="Line 240"/>
            <p:cNvSpPr>
              <a:spLocks noChangeShapeType="1"/>
            </p:cNvSpPr>
            <p:nvPr/>
          </p:nvSpPr>
          <p:spPr bwMode="auto">
            <a:xfrm flipH="1" flipV="1">
              <a:off x="4326" y="98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45" name="Line 241"/>
            <p:cNvSpPr>
              <a:spLocks noChangeShapeType="1"/>
            </p:cNvSpPr>
            <p:nvPr/>
          </p:nvSpPr>
          <p:spPr bwMode="auto">
            <a:xfrm>
              <a:off x="4326" y="98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46" name="Oval 242"/>
            <p:cNvSpPr>
              <a:spLocks noChangeArrowheads="1"/>
            </p:cNvSpPr>
            <p:nvPr/>
          </p:nvSpPr>
          <p:spPr bwMode="auto">
            <a:xfrm>
              <a:off x="4374" y="11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47" name="Oval 243"/>
            <p:cNvSpPr>
              <a:spLocks noChangeArrowheads="1"/>
            </p:cNvSpPr>
            <p:nvPr/>
          </p:nvSpPr>
          <p:spPr bwMode="auto">
            <a:xfrm>
              <a:off x="4566" y="11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38" name="Oval 234"/>
            <p:cNvSpPr>
              <a:spLocks noChangeArrowheads="1"/>
            </p:cNvSpPr>
            <p:nvPr/>
          </p:nvSpPr>
          <p:spPr bwMode="auto">
            <a:xfrm>
              <a:off x="4278" y="935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04" name="Oval 300"/>
            <p:cNvSpPr>
              <a:spLocks noChangeArrowheads="1"/>
            </p:cNvSpPr>
            <p:nvPr/>
          </p:nvSpPr>
          <p:spPr bwMode="auto">
            <a:xfrm>
              <a:off x="4774" y="11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06" name="Oval 302"/>
            <p:cNvSpPr>
              <a:spLocks noChangeArrowheads="1"/>
            </p:cNvSpPr>
            <p:nvPr/>
          </p:nvSpPr>
          <p:spPr bwMode="auto">
            <a:xfrm>
              <a:off x="4094" y="165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08" name="Oval 304"/>
            <p:cNvSpPr>
              <a:spLocks noChangeArrowheads="1"/>
            </p:cNvSpPr>
            <p:nvPr/>
          </p:nvSpPr>
          <p:spPr bwMode="auto">
            <a:xfrm>
              <a:off x="3867" y="165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7447" name="Group 343"/>
          <p:cNvGrpSpPr>
            <a:grpSpLocks/>
          </p:cNvGrpSpPr>
          <p:nvPr/>
        </p:nvGrpSpPr>
        <p:grpSpPr bwMode="auto">
          <a:xfrm>
            <a:off x="7002463" y="2754313"/>
            <a:ext cx="1601787" cy="1298575"/>
            <a:chOff x="4411" y="1902"/>
            <a:chExt cx="1009" cy="818"/>
          </a:xfrm>
        </p:grpSpPr>
        <p:sp>
          <p:nvSpPr>
            <p:cNvPr id="47423" name="Line 319"/>
            <p:cNvSpPr>
              <a:spLocks noChangeShapeType="1"/>
            </p:cNvSpPr>
            <p:nvPr/>
          </p:nvSpPr>
          <p:spPr bwMode="auto">
            <a:xfrm>
              <a:off x="4870" y="1962"/>
              <a:ext cx="49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4" name="Oval 320"/>
            <p:cNvSpPr>
              <a:spLocks noChangeArrowheads="1"/>
            </p:cNvSpPr>
            <p:nvPr/>
          </p:nvSpPr>
          <p:spPr bwMode="auto">
            <a:xfrm>
              <a:off x="5324" y="2155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99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9" name="Line 315"/>
            <p:cNvSpPr>
              <a:spLocks noChangeShapeType="1"/>
            </p:cNvSpPr>
            <p:nvPr/>
          </p:nvSpPr>
          <p:spPr bwMode="auto">
            <a:xfrm>
              <a:off x="4870" y="196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0" name="Oval 316"/>
            <p:cNvSpPr>
              <a:spLocks noChangeArrowheads="1"/>
            </p:cNvSpPr>
            <p:nvPr/>
          </p:nvSpPr>
          <p:spPr bwMode="auto">
            <a:xfrm>
              <a:off x="5110" y="215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3" name="Line 309"/>
            <p:cNvSpPr>
              <a:spLocks noChangeShapeType="1"/>
            </p:cNvSpPr>
            <p:nvPr/>
          </p:nvSpPr>
          <p:spPr bwMode="auto">
            <a:xfrm flipH="1">
              <a:off x="4459" y="2432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14" name="Line 310"/>
            <p:cNvSpPr>
              <a:spLocks noChangeShapeType="1"/>
            </p:cNvSpPr>
            <p:nvPr/>
          </p:nvSpPr>
          <p:spPr bwMode="auto">
            <a:xfrm flipH="1">
              <a:off x="4686" y="2432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61" name="Line 257"/>
            <p:cNvSpPr>
              <a:spLocks noChangeShapeType="1"/>
            </p:cNvSpPr>
            <p:nvPr/>
          </p:nvSpPr>
          <p:spPr bwMode="auto">
            <a:xfrm flipV="1">
              <a:off x="4574" y="195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62" name="Line 258"/>
            <p:cNvSpPr>
              <a:spLocks noChangeShapeType="1"/>
            </p:cNvSpPr>
            <p:nvPr/>
          </p:nvSpPr>
          <p:spPr bwMode="auto">
            <a:xfrm flipH="1">
              <a:off x="4779" y="1950"/>
              <a:ext cx="83" cy="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63" name="Line 259"/>
            <p:cNvSpPr>
              <a:spLocks noChangeShapeType="1"/>
            </p:cNvSpPr>
            <p:nvPr/>
          </p:nvSpPr>
          <p:spPr bwMode="auto">
            <a:xfrm flipV="1">
              <a:off x="4507" y="2190"/>
              <a:ext cx="67" cy="2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64" name="Oval 260"/>
            <p:cNvSpPr>
              <a:spLocks noChangeArrowheads="1"/>
            </p:cNvSpPr>
            <p:nvPr/>
          </p:nvSpPr>
          <p:spPr bwMode="auto">
            <a:xfrm>
              <a:off x="4526" y="21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65" name="Line 261"/>
            <p:cNvSpPr>
              <a:spLocks noChangeShapeType="1"/>
            </p:cNvSpPr>
            <p:nvPr/>
          </p:nvSpPr>
          <p:spPr bwMode="auto">
            <a:xfrm flipH="1">
              <a:off x="4731" y="2205"/>
              <a:ext cx="48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66" name="Oval 262"/>
            <p:cNvSpPr>
              <a:spLocks noChangeArrowheads="1"/>
            </p:cNvSpPr>
            <p:nvPr/>
          </p:nvSpPr>
          <p:spPr bwMode="auto">
            <a:xfrm>
              <a:off x="4683" y="238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67" name="Oval 263"/>
            <p:cNvSpPr>
              <a:spLocks noChangeArrowheads="1"/>
            </p:cNvSpPr>
            <p:nvPr/>
          </p:nvSpPr>
          <p:spPr bwMode="auto">
            <a:xfrm>
              <a:off x="4729" y="215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68" name="Oval 264"/>
            <p:cNvSpPr>
              <a:spLocks noChangeArrowheads="1"/>
            </p:cNvSpPr>
            <p:nvPr/>
          </p:nvSpPr>
          <p:spPr bwMode="auto">
            <a:xfrm>
              <a:off x="4462" y="23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69" name="Line 265"/>
            <p:cNvSpPr>
              <a:spLocks noChangeShapeType="1"/>
            </p:cNvSpPr>
            <p:nvPr/>
          </p:nvSpPr>
          <p:spPr bwMode="auto">
            <a:xfrm flipH="1" flipV="1">
              <a:off x="4862" y="195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70" name="Line 266"/>
            <p:cNvSpPr>
              <a:spLocks noChangeShapeType="1"/>
            </p:cNvSpPr>
            <p:nvPr/>
          </p:nvSpPr>
          <p:spPr bwMode="auto">
            <a:xfrm>
              <a:off x="4958" y="21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71" name="Oval 267"/>
            <p:cNvSpPr>
              <a:spLocks noChangeArrowheads="1"/>
            </p:cNvSpPr>
            <p:nvPr/>
          </p:nvSpPr>
          <p:spPr bwMode="auto">
            <a:xfrm>
              <a:off x="4910" y="21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73" name="Oval 269"/>
            <p:cNvSpPr>
              <a:spLocks noChangeArrowheads="1"/>
            </p:cNvSpPr>
            <p:nvPr/>
          </p:nvSpPr>
          <p:spPr bwMode="auto">
            <a:xfrm>
              <a:off x="4814" y="190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5" name="Oval 311"/>
            <p:cNvSpPr>
              <a:spLocks noChangeArrowheads="1"/>
            </p:cNvSpPr>
            <p:nvPr/>
          </p:nvSpPr>
          <p:spPr bwMode="auto">
            <a:xfrm>
              <a:off x="4638" y="262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6" name="Oval 312"/>
            <p:cNvSpPr>
              <a:spLocks noChangeArrowheads="1"/>
            </p:cNvSpPr>
            <p:nvPr/>
          </p:nvSpPr>
          <p:spPr bwMode="auto">
            <a:xfrm>
              <a:off x="4411" y="262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7448" name="Group 344"/>
          <p:cNvGrpSpPr>
            <a:grpSpLocks/>
          </p:cNvGrpSpPr>
          <p:nvPr/>
        </p:nvGrpSpPr>
        <p:grpSpPr bwMode="auto">
          <a:xfrm>
            <a:off x="3546475" y="4892675"/>
            <a:ext cx="1601788" cy="1303338"/>
            <a:chOff x="2234" y="3249"/>
            <a:chExt cx="1009" cy="821"/>
          </a:xfrm>
        </p:grpSpPr>
        <p:sp>
          <p:nvSpPr>
            <p:cNvPr id="47433" name="Line 329"/>
            <p:cNvSpPr>
              <a:spLocks noChangeShapeType="1"/>
            </p:cNvSpPr>
            <p:nvPr/>
          </p:nvSpPr>
          <p:spPr bwMode="auto">
            <a:xfrm>
              <a:off x="2693" y="3294"/>
              <a:ext cx="499" cy="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34" name="Oval 330"/>
            <p:cNvSpPr>
              <a:spLocks noChangeArrowheads="1"/>
            </p:cNvSpPr>
            <p:nvPr/>
          </p:nvSpPr>
          <p:spPr bwMode="auto">
            <a:xfrm>
              <a:off x="3147" y="3516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99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35" name="Line 331"/>
            <p:cNvSpPr>
              <a:spLocks noChangeShapeType="1"/>
            </p:cNvSpPr>
            <p:nvPr/>
          </p:nvSpPr>
          <p:spPr bwMode="auto">
            <a:xfrm flipH="1">
              <a:off x="2835" y="3793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7" name="Line 323"/>
            <p:cNvSpPr>
              <a:spLocks noChangeShapeType="1"/>
            </p:cNvSpPr>
            <p:nvPr/>
          </p:nvSpPr>
          <p:spPr bwMode="auto">
            <a:xfrm>
              <a:off x="2693" y="3294"/>
              <a:ext cx="269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5" name="Line 321"/>
            <p:cNvSpPr>
              <a:spLocks noChangeShapeType="1"/>
            </p:cNvSpPr>
            <p:nvPr/>
          </p:nvSpPr>
          <p:spPr bwMode="auto">
            <a:xfrm flipH="1">
              <a:off x="2282" y="3787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6" name="Oval 322"/>
            <p:cNvSpPr>
              <a:spLocks noChangeArrowheads="1"/>
            </p:cNvSpPr>
            <p:nvPr/>
          </p:nvSpPr>
          <p:spPr bwMode="auto">
            <a:xfrm>
              <a:off x="2234" y="396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74" name="Line 270"/>
            <p:cNvSpPr>
              <a:spLocks noChangeShapeType="1"/>
            </p:cNvSpPr>
            <p:nvPr/>
          </p:nvSpPr>
          <p:spPr bwMode="auto">
            <a:xfrm flipV="1">
              <a:off x="2414" y="33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75" name="Line 271"/>
            <p:cNvSpPr>
              <a:spLocks noChangeShapeType="1"/>
            </p:cNvSpPr>
            <p:nvPr/>
          </p:nvSpPr>
          <p:spPr bwMode="auto">
            <a:xfrm>
              <a:off x="2421" y="3569"/>
              <a:ext cx="89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76" name="Line 272"/>
            <p:cNvSpPr>
              <a:spLocks noChangeShapeType="1"/>
            </p:cNvSpPr>
            <p:nvPr/>
          </p:nvSpPr>
          <p:spPr bwMode="auto">
            <a:xfrm flipV="1">
              <a:off x="2330" y="3550"/>
              <a:ext cx="84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78" name="Line 274"/>
            <p:cNvSpPr>
              <a:spLocks noChangeShapeType="1"/>
            </p:cNvSpPr>
            <p:nvPr/>
          </p:nvSpPr>
          <p:spPr bwMode="auto">
            <a:xfrm>
              <a:off x="2421" y="3566"/>
              <a:ext cx="281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80" name="Oval 276"/>
            <p:cNvSpPr>
              <a:spLocks noChangeArrowheads="1"/>
            </p:cNvSpPr>
            <p:nvPr/>
          </p:nvSpPr>
          <p:spPr bwMode="auto">
            <a:xfrm>
              <a:off x="2462" y="37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81" name="Oval 277"/>
            <p:cNvSpPr>
              <a:spLocks noChangeArrowheads="1"/>
            </p:cNvSpPr>
            <p:nvPr/>
          </p:nvSpPr>
          <p:spPr bwMode="auto">
            <a:xfrm>
              <a:off x="2279" y="37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82" name="Line 278"/>
            <p:cNvSpPr>
              <a:spLocks noChangeShapeType="1"/>
            </p:cNvSpPr>
            <p:nvPr/>
          </p:nvSpPr>
          <p:spPr bwMode="auto">
            <a:xfrm flipH="1" flipV="1">
              <a:off x="2702" y="331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83" name="Line 279"/>
            <p:cNvSpPr>
              <a:spLocks noChangeShapeType="1"/>
            </p:cNvSpPr>
            <p:nvPr/>
          </p:nvSpPr>
          <p:spPr bwMode="auto">
            <a:xfrm>
              <a:off x="2750" y="355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84" name="Oval 280"/>
            <p:cNvSpPr>
              <a:spLocks noChangeArrowheads="1"/>
            </p:cNvSpPr>
            <p:nvPr/>
          </p:nvSpPr>
          <p:spPr bwMode="auto">
            <a:xfrm>
              <a:off x="2702" y="35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85" name="Oval 281"/>
            <p:cNvSpPr>
              <a:spLocks noChangeArrowheads="1"/>
            </p:cNvSpPr>
            <p:nvPr/>
          </p:nvSpPr>
          <p:spPr bwMode="auto">
            <a:xfrm>
              <a:off x="2846" y="37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86" name="Oval 282"/>
            <p:cNvSpPr>
              <a:spLocks noChangeArrowheads="1"/>
            </p:cNvSpPr>
            <p:nvPr/>
          </p:nvSpPr>
          <p:spPr bwMode="auto">
            <a:xfrm>
              <a:off x="2647" y="324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77" name="Oval 273"/>
            <p:cNvSpPr>
              <a:spLocks noChangeArrowheads="1"/>
            </p:cNvSpPr>
            <p:nvPr/>
          </p:nvSpPr>
          <p:spPr bwMode="auto">
            <a:xfrm>
              <a:off x="2370" y="351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28" name="Oval 324"/>
            <p:cNvSpPr>
              <a:spLocks noChangeArrowheads="1"/>
            </p:cNvSpPr>
            <p:nvPr/>
          </p:nvSpPr>
          <p:spPr bwMode="auto">
            <a:xfrm>
              <a:off x="2914" y="351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36" name="Oval 332"/>
            <p:cNvSpPr>
              <a:spLocks noChangeArrowheads="1"/>
            </p:cNvSpPr>
            <p:nvPr/>
          </p:nvSpPr>
          <p:spPr bwMode="auto">
            <a:xfrm>
              <a:off x="2784" y="39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Exactly </a:t>
            </a:r>
            <a:r>
              <a:rPr lang="en-US" altLang="ja-JP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Vertices</a:t>
            </a:r>
            <a:endParaRPr lang="ja-JP" alt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7488" y="1292225"/>
            <a:ext cx="4714875" cy="1150938"/>
          </a:xfr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Enumeration of colored trees with</a:t>
            </a:r>
          </a:p>
          <a:p>
            <a:pPr algn="l">
              <a:lnSpc>
                <a:spcPct val="80000"/>
              </a:lnSpc>
            </a:pPr>
            <a:r>
              <a:rPr lang="en-US" altLang="ja-JP" sz="2400" dirty="0"/>
              <a:t> “at most </a:t>
            </a:r>
            <a:r>
              <a:rPr lang="en-US" altLang="ja-JP" sz="2400" b="1" dirty="0">
                <a:solidFill>
                  <a:srgbClr val="0505FF"/>
                </a:solidFill>
              </a:rPr>
              <a:t>n</a:t>
            </a:r>
            <a:r>
              <a:rPr lang="en-US" altLang="ja-JP" sz="2400" dirty="0"/>
              <a:t> vertices” is</a:t>
            </a:r>
            <a:r>
              <a:rPr lang="ja-JP" altLang="en-US" sz="2400" dirty="0"/>
              <a:t> </a:t>
            </a:r>
            <a:r>
              <a:rPr lang="en-US" altLang="ja-JP" sz="2400" dirty="0"/>
              <a:t>solved</a:t>
            </a:r>
          </a:p>
          <a:p>
            <a:pPr algn="l">
              <a:lnSpc>
                <a:spcPct val="8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How to, for “exactly </a:t>
            </a:r>
            <a:r>
              <a:rPr lang="en-US" altLang="ja-JP" sz="2400" b="1" dirty="0">
                <a:solidFill>
                  <a:srgbClr val="0505FF"/>
                </a:solidFill>
              </a:rPr>
              <a:t>n</a:t>
            </a:r>
            <a:r>
              <a:rPr lang="en-US" altLang="ja-JP" sz="2400" dirty="0"/>
              <a:t> vertices” ?</a:t>
            </a:r>
          </a:p>
        </p:txBody>
      </p:sp>
      <p:sp>
        <p:nvSpPr>
          <p:cNvPr id="47320" name="Line 216"/>
          <p:cNvSpPr>
            <a:spLocks noChangeShapeType="1"/>
          </p:cNvSpPr>
          <p:nvPr/>
        </p:nvSpPr>
        <p:spPr bwMode="auto">
          <a:xfrm flipH="1">
            <a:off x="4670425" y="4456113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31" name="Line 227"/>
          <p:cNvSpPr>
            <a:spLocks noChangeShapeType="1"/>
          </p:cNvSpPr>
          <p:nvPr/>
        </p:nvSpPr>
        <p:spPr bwMode="auto">
          <a:xfrm>
            <a:off x="5813425" y="4456113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72" name="Oval 268"/>
          <p:cNvSpPr>
            <a:spLocks noChangeArrowheads="1"/>
          </p:cNvSpPr>
          <p:nvPr/>
        </p:nvSpPr>
        <p:spPr bwMode="auto">
          <a:xfrm>
            <a:off x="8459788" y="316388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379" name="Oval 275"/>
          <p:cNvSpPr>
            <a:spLocks noChangeArrowheads="1"/>
          </p:cNvSpPr>
          <p:nvPr/>
        </p:nvSpPr>
        <p:spPr bwMode="auto">
          <a:xfrm>
            <a:off x="5003800" y="5324475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00" name="Line 296"/>
          <p:cNvSpPr>
            <a:spLocks noChangeShapeType="1"/>
          </p:cNvSpPr>
          <p:nvPr/>
        </p:nvSpPr>
        <p:spPr bwMode="auto">
          <a:xfrm>
            <a:off x="7083425" y="2155825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01" name="Line 297"/>
          <p:cNvSpPr>
            <a:spLocks noChangeShapeType="1"/>
          </p:cNvSpPr>
          <p:nvPr/>
        </p:nvSpPr>
        <p:spPr bwMode="auto">
          <a:xfrm flipH="1">
            <a:off x="5499100" y="2155825"/>
            <a:ext cx="38100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02" name="Text Box 298"/>
          <p:cNvSpPr txBox="1">
            <a:spLocks noChangeArrowheads="1"/>
          </p:cNvSpPr>
          <p:nvPr/>
        </p:nvSpPr>
        <p:spPr bwMode="auto">
          <a:xfrm>
            <a:off x="7449750" y="5645150"/>
            <a:ext cx="1524776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00FF"/>
                </a:solidFill>
              </a:rPr>
              <a:t>10</a:t>
            </a:r>
            <a:r>
              <a:rPr lang="en-US" altLang="ja-JP" dirty="0"/>
              <a:t> </a:t>
            </a:r>
            <a:r>
              <a:rPr lang="en-US" altLang="ja-JP" b="0" dirty="0"/>
              <a:t>vertices</a:t>
            </a:r>
          </a:p>
          <a:p>
            <a:r>
              <a:rPr lang="en-US" altLang="ja-JP" b="0" dirty="0"/>
              <a:t>diameter</a:t>
            </a:r>
            <a:r>
              <a:rPr lang="ja-JP" altLang="en-US" dirty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6</a:t>
            </a:r>
            <a:endParaRPr lang="en-US" altLang="ja-JP" dirty="0">
              <a:solidFill>
                <a:srgbClr val="0000FF"/>
              </a:solidFill>
            </a:endParaRPr>
          </a:p>
        </p:txBody>
      </p:sp>
      <p:grpSp>
        <p:nvGrpSpPr>
          <p:cNvPr id="47446" name="Group 342"/>
          <p:cNvGrpSpPr>
            <a:grpSpLocks/>
          </p:cNvGrpSpPr>
          <p:nvPr/>
        </p:nvGrpSpPr>
        <p:grpSpPr bwMode="auto">
          <a:xfrm>
            <a:off x="4770438" y="2803525"/>
            <a:ext cx="1665287" cy="1233488"/>
            <a:chOff x="3005" y="1933"/>
            <a:chExt cx="1049" cy="777"/>
          </a:xfrm>
        </p:grpSpPr>
        <p:sp>
          <p:nvSpPr>
            <p:cNvPr id="47421" name="Line 317"/>
            <p:cNvSpPr>
              <a:spLocks noChangeShapeType="1"/>
            </p:cNvSpPr>
            <p:nvPr/>
          </p:nvSpPr>
          <p:spPr bwMode="auto">
            <a:xfrm>
              <a:off x="3504" y="1979"/>
              <a:ext cx="49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2" name="Oval 318"/>
            <p:cNvSpPr>
              <a:spLocks noChangeArrowheads="1"/>
            </p:cNvSpPr>
            <p:nvPr/>
          </p:nvSpPr>
          <p:spPr bwMode="auto">
            <a:xfrm>
              <a:off x="3958" y="2172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99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7" name="Line 313"/>
            <p:cNvSpPr>
              <a:spLocks noChangeShapeType="1"/>
            </p:cNvSpPr>
            <p:nvPr/>
          </p:nvSpPr>
          <p:spPr bwMode="auto">
            <a:xfrm>
              <a:off x="3491" y="1979"/>
              <a:ext cx="336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09" name="Line 305"/>
            <p:cNvSpPr>
              <a:spLocks noChangeShapeType="1"/>
            </p:cNvSpPr>
            <p:nvPr/>
          </p:nvSpPr>
          <p:spPr bwMode="auto">
            <a:xfrm flipH="1">
              <a:off x="3053" y="2432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11" name="Line 307"/>
            <p:cNvSpPr>
              <a:spLocks noChangeShapeType="1"/>
            </p:cNvSpPr>
            <p:nvPr/>
          </p:nvSpPr>
          <p:spPr bwMode="auto">
            <a:xfrm flipH="1">
              <a:off x="3421" y="2462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48" name="Line 244"/>
            <p:cNvSpPr>
              <a:spLocks noChangeShapeType="1"/>
            </p:cNvSpPr>
            <p:nvPr/>
          </p:nvSpPr>
          <p:spPr bwMode="auto">
            <a:xfrm flipV="1">
              <a:off x="3200" y="198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49" name="Line 245"/>
            <p:cNvSpPr>
              <a:spLocks noChangeShapeType="1"/>
            </p:cNvSpPr>
            <p:nvPr/>
          </p:nvSpPr>
          <p:spPr bwMode="auto">
            <a:xfrm>
              <a:off x="3200" y="22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50" name="Line 246"/>
            <p:cNvSpPr>
              <a:spLocks noChangeShapeType="1"/>
            </p:cNvSpPr>
            <p:nvPr/>
          </p:nvSpPr>
          <p:spPr bwMode="auto">
            <a:xfrm flipV="1">
              <a:off x="3104" y="22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51" name="Oval 247"/>
            <p:cNvSpPr>
              <a:spLocks noChangeArrowheads="1"/>
            </p:cNvSpPr>
            <p:nvPr/>
          </p:nvSpPr>
          <p:spPr bwMode="auto">
            <a:xfrm>
              <a:off x="3152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52" name="Line 248"/>
            <p:cNvSpPr>
              <a:spLocks noChangeShapeType="1"/>
            </p:cNvSpPr>
            <p:nvPr/>
          </p:nvSpPr>
          <p:spPr bwMode="auto">
            <a:xfrm>
              <a:off x="3440" y="2221"/>
              <a:ext cx="24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53" name="Oval 249"/>
            <p:cNvSpPr>
              <a:spLocks noChangeArrowheads="1"/>
            </p:cNvSpPr>
            <p:nvPr/>
          </p:nvSpPr>
          <p:spPr bwMode="auto">
            <a:xfrm>
              <a:off x="3413" y="23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55" name="Oval 251"/>
            <p:cNvSpPr>
              <a:spLocks noChangeArrowheads="1"/>
            </p:cNvSpPr>
            <p:nvPr/>
          </p:nvSpPr>
          <p:spPr bwMode="auto">
            <a:xfrm>
              <a:off x="3056" y="23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56" name="Line 252"/>
            <p:cNvSpPr>
              <a:spLocks noChangeShapeType="1"/>
            </p:cNvSpPr>
            <p:nvPr/>
          </p:nvSpPr>
          <p:spPr bwMode="auto">
            <a:xfrm flipV="1">
              <a:off x="3440" y="198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57" name="Line 253"/>
            <p:cNvSpPr>
              <a:spLocks noChangeShapeType="1"/>
            </p:cNvSpPr>
            <p:nvPr/>
          </p:nvSpPr>
          <p:spPr bwMode="auto">
            <a:xfrm>
              <a:off x="3488" y="1981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58" name="Oval 254"/>
            <p:cNvSpPr>
              <a:spLocks noChangeArrowheads="1"/>
            </p:cNvSpPr>
            <p:nvPr/>
          </p:nvSpPr>
          <p:spPr bwMode="auto">
            <a:xfrm>
              <a:off x="3392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59" name="Oval 255"/>
            <p:cNvSpPr>
              <a:spLocks noChangeArrowheads="1"/>
            </p:cNvSpPr>
            <p:nvPr/>
          </p:nvSpPr>
          <p:spPr bwMode="auto">
            <a:xfrm>
              <a:off x="3584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60" name="Oval 256"/>
            <p:cNvSpPr>
              <a:spLocks noChangeArrowheads="1"/>
            </p:cNvSpPr>
            <p:nvPr/>
          </p:nvSpPr>
          <p:spPr bwMode="auto">
            <a:xfrm>
              <a:off x="3440" y="193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0" name="Oval 306"/>
            <p:cNvSpPr>
              <a:spLocks noChangeArrowheads="1"/>
            </p:cNvSpPr>
            <p:nvPr/>
          </p:nvSpPr>
          <p:spPr bwMode="auto">
            <a:xfrm>
              <a:off x="3005" y="261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2" name="Oval 308"/>
            <p:cNvSpPr>
              <a:spLocks noChangeArrowheads="1"/>
            </p:cNvSpPr>
            <p:nvPr/>
          </p:nvSpPr>
          <p:spPr bwMode="auto">
            <a:xfrm>
              <a:off x="3373" y="261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18" name="Oval 314"/>
            <p:cNvSpPr>
              <a:spLocks noChangeArrowheads="1"/>
            </p:cNvSpPr>
            <p:nvPr/>
          </p:nvSpPr>
          <p:spPr bwMode="auto">
            <a:xfrm>
              <a:off x="3781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7449" name="Group 345"/>
          <p:cNvGrpSpPr>
            <a:grpSpLocks/>
          </p:cNvGrpSpPr>
          <p:nvPr/>
        </p:nvGrpSpPr>
        <p:grpSpPr bwMode="auto">
          <a:xfrm>
            <a:off x="5795963" y="4913313"/>
            <a:ext cx="1655762" cy="1211262"/>
            <a:chOff x="3651" y="3262"/>
            <a:chExt cx="1043" cy="763"/>
          </a:xfrm>
        </p:grpSpPr>
        <p:sp>
          <p:nvSpPr>
            <p:cNvPr id="47431" name="Line 327"/>
            <p:cNvSpPr>
              <a:spLocks noChangeShapeType="1"/>
            </p:cNvSpPr>
            <p:nvPr/>
          </p:nvSpPr>
          <p:spPr bwMode="auto">
            <a:xfrm>
              <a:off x="4144" y="3294"/>
              <a:ext cx="499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32" name="Oval 328"/>
            <p:cNvSpPr>
              <a:spLocks noChangeArrowheads="1"/>
            </p:cNvSpPr>
            <p:nvPr/>
          </p:nvSpPr>
          <p:spPr bwMode="auto">
            <a:xfrm>
              <a:off x="4598" y="3475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99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37" name="Line 333"/>
            <p:cNvSpPr>
              <a:spLocks noChangeShapeType="1"/>
            </p:cNvSpPr>
            <p:nvPr/>
          </p:nvSpPr>
          <p:spPr bwMode="auto">
            <a:xfrm flipH="1">
              <a:off x="3702" y="374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39" name="Line 335"/>
            <p:cNvSpPr>
              <a:spLocks noChangeShapeType="1"/>
            </p:cNvSpPr>
            <p:nvPr/>
          </p:nvSpPr>
          <p:spPr bwMode="auto">
            <a:xfrm flipH="1">
              <a:off x="4102" y="374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429" name="Line 325"/>
            <p:cNvSpPr>
              <a:spLocks noChangeShapeType="1"/>
            </p:cNvSpPr>
            <p:nvPr/>
          </p:nvSpPr>
          <p:spPr bwMode="auto">
            <a:xfrm>
              <a:off x="4144" y="3294"/>
              <a:ext cx="272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87" name="Line 283"/>
            <p:cNvSpPr>
              <a:spLocks noChangeShapeType="1"/>
            </p:cNvSpPr>
            <p:nvPr/>
          </p:nvSpPr>
          <p:spPr bwMode="auto">
            <a:xfrm flipV="1">
              <a:off x="3854" y="33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88" name="Line 284"/>
            <p:cNvSpPr>
              <a:spLocks noChangeShapeType="1"/>
            </p:cNvSpPr>
            <p:nvPr/>
          </p:nvSpPr>
          <p:spPr bwMode="auto">
            <a:xfrm>
              <a:off x="3854" y="35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89" name="Line 285"/>
            <p:cNvSpPr>
              <a:spLocks noChangeShapeType="1"/>
            </p:cNvSpPr>
            <p:nvPr/>
          </p:nvSpPr>
          <p:spPr bwMode="auto">
            <a:xfrm flipV="1">
              <a:off x="3758" y="35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90" name="Oval 286"/>
            <p:cNvSpPr>
              <a:spLocks noChangeArrowheads="1"/>
            </p:cNvSpPr>
            <p:nvPr/>
          </p:nvSpPr>
          <p:spPr bwMode="auto">
            <a:xfrm>
              <a:off x="3806" y="34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91" name="Line 287"/>
            <p:cNvSpPr>
              <a:spLocks noChangeShapeType="1"/>
            </p:cNvSpPr>
            <p:nvPr/>
          </p:nvSpPr>
          <p:spPr bwMode="auto">
            <a:xfrm flipH="1">
              <a:off x="4142" y="35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92" name="Oval 288"/>
            <p:cNvSpPr>
              <a:spLocks noChangeArrowheads="1"/>
            </p:cNvSpPr>
            <p:nvPr/>
          </p:nvSpPr>
          <p:spPr bwMode="auto">
            <a:xfrm>
              <a:off x="4094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93" name="Oval 289"/>
            <p:cNvSpPr>
              <a:spLocks noChangeArrowheads="1"/>
            </p:cNvSpPr>
            <p:nvPr/>
          </p:nvSpPr>
          <p:spPr bwMode="auto">
            <a:xfrm>
              <a:off x="3902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94" name="Oval 290"/>
            <p:cNvSpPr>
              <a:spLocks noChangeArrowheads="1"/>
            </p:cNvSpPr>
            <p:nvPr/>
          </p:nvSpPr>
          <p:spPr bwMode="auto">
            <a:xfrm>
              <a:off x="3710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95" name="Line 291"/>
            <p:cNvSpPr>
              <a:spLocks noChangeShapeType="1"/>
            </p:cNvSpPr>
            <p:nvPr/>
          </p:nvSpPr>
          <p:spPr bwMode="auto">
            <a:xfrm flipH="1" flipV="1">
              <a:off x="4142" y="33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96" name="Line 292"/>
            <p:cNvSpPr>
              <a:spLocks noChangeShapeType="1"/>
            </p:cNvSpPr>
            <p:nvPr/>
          </p:nvSpPr>
          <p:spPr bwMode="auto">
            <a:xfrm>
              <a:off x="4235" y="3521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397" name="Oval 293"/>
            <p:cNvSpPr>
              <a:spLocks noChangeArrowheads="1"/>
            </p:cNvSpPr>
            <p:nvPr/>
          </p:nvSpPr>
          <p:spPr bwMode="auto">
            <a:xfrm>
              <a:off x="4190" y="34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399" name="Oval 295"/>
            <p:cNvSpPr>
              <a:spLocks noChangeArrowheads="1"/>
            </p:cNvSpPr>
            <p:nvPr/>
          </p:nvSpPr>
          <p:spPr bwMode="auto">
            <a:xfrm>
              <a:off x="4094" y="32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30" name="Oval 326"/>
            <p:cNvSpPr>
              <a:spLocks noChangeArrowheads="1"/>
            </p:cNvSpPr>
            <p:nvPr/>
          </p:nvSpPr>
          <p:spPr bwMode="auto">
            <a:xfrm>
              <a:off x="4365" y="347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38" name="Oval 334"/>
            <p:cNvSpPr>
              <a:spLocks noChangeArrowheads="1"/>
            </p:cNvSpPr>
            <p:nvPr/>
          </p:nvSpPr>
          <p:spPr bwMode="auto">
            <a:xfrm>
              <a:off x="3651" y="392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440" name="Oval 336"/>
            <p:cNvSpPr>
              <a:spLocks noChangeArrowheads="1"/>
            </p:cNvSpPr>
            <p:nvPr/>
          </p:nvSpPr>
          <p:spPr bwMode="auto">
            <a:xfrm>
              <a:off x="4051" y="392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7441" name="Oval 337"/>
          <p:cNvSpPr>
            <a:spLocks noChangeArrowheads="1"/>
          </p:cNvSpPr>
          <p:nvPr/>
        </p:nvSpPr>
        <p:spPr bwMode="auto">
          <a:xfrm>
            <a:off x="7308850" y="525145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42" name="Text Box 338"/>
          <p:cNvSpPr txBox="1">
            <a:spLocks noChangeArrowheads="1"/>
          </p:cNvSpPr>
          <p:nvPr/>
        </p:nvSpPr>
        <p:spPr bwMode="auto">
          <a:xfrm>
            <a:off x="218228" y="2587625"/>
            <a:ext cx="32736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b="0" dirty="0" smtClean="0"/>
              <a:t>Start </a:t>
            </a:r>
            <a:r>
              <a:rPr lang="en-US" altLang="ja-JP" b="0" dirty="0"/>
              <a:t>from “path + star”</a:t>
            </a:r>
          </a:p>
        </p:txBody>
      </p:sp>
      <p:sp>
        <p:nvSpPr>
          <p:cNvPr id="47444" name="Text Box 340"/>
          <p:cNvSpPr txBox="1">
            <a:spLocks noChangeArrowheads="1"/>
          </p:cNvSpPr>
          <p:nvPr/>
        </p:nvSpPr>
        <p:spPr bwMode="auto">
          <a:xfrm>
            <a:off x="207638" y="3092450"/>
            <a:ext cx="44662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b="0" dirty="0" smtClean="0"/>
              <a:t>Move </a:t>
            </a:r>
            <a:r>
              <a:rPr lang="en-US" altLang="ja-JP" b="0" dirty="0"/>
              <a:t>“rightmost leaf” to another</a:t>
            </a:r>
          </a:p>
          <a:p>
            <a:r>
              <a:rPr lang="en-US" altLang="ja-JP" b="0" dirty="0"/>
              <a:t> position in the same way</a:t>
            </a:r>
            <a:endParaRPr lang="ja-JP" altLang="en-US" b="0" dirty="0"/>
          </a:p>
        </p:txBody>
      </p:sp>
      <p:sp>
        <p:nvSpPr>
          <p:cNvPr id="47354" name="Oval 250"/>
          <p:cNvSpPr>
            <a:spLocks noChangeArrowheads="1"/>
          </p:cNvSpPr>
          <p:nvPr/>
        </p:nvSpPr>
        <p:spPr bwMode="auto">
          <a:xfrm>
            <a:off x="6300788" y="316388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51" name="Rectangle 347"/>
          <p:cNvSpPr>
            <a:spLocks noChangeArrowheads="1"/>
          </p:cNvSpPr>
          <p:nvPr/>
        </p:nvSpPr>
        <p:spPr bwMode="auto">
          <a:xfrm>
            <a:off x="250825" y="5395913"/>
            <a:ext cx="3097213" cy="79216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/>
            <a:r>
              <a:rPr lang="en-US" altLang="ja-JP" sz="2400" b="0" dirty="0"/>
              <a:t>We can enumeration in constant time for each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42971"/>
      </p:ext>
    </p:extLst>
  </p:cSld>
  <p:clrMapOvr>
    <a:masterClrMapping/>
  </p:clrMapOvr>
  <p:transition advTm="71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12604 0.0525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47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-0.08664 0.05255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47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0.04809 0.05185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47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3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-0.07083 0.05255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47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gradFill rotWithShape="0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57150" cmpd="thickThin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ja-JP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Result</a:t>
            </a:r>
            <a:endParaRPr lang="ja-JP" altLang="en-US" sz="3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447800"/>
            <a:ext cx="8280400" cy="965200"/>
          </a:xfr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ja-JP" sz="2800"/>
              <a:t>We propose an algorithm for the problem running in </a:t>
            </a:r>
            <a:r>
              <a:rPr lang="en-US" altLang="ja-JP" sz="2800" b="1">
                <a:solidFill>
                  <a:schemeClr val="accent2"/>
                </a:solidFill>
              </a:rPr>
              <a:t>O(1)</a:t>
            </a:r>
            <a:r>
              <a:rPr lang="en-US" altLang="ja-JP" sz="2800"/>
              <a:t> time for each, within </a:t>
            </a:r>
            <a:r>
              <a:rPr lang="en-US" altLang="ja-JP" sz="2800" b="1">
                <a:solidFill>
                  <a:schemeClr val="accent2"/>
                </a:solidFill>
              </a:rPr>
              <a:t>O(n)</a:t>
            </a:r>
            <a:r>
              <a:rPr lang="en-US" altLang="ja-JP" sz="2800"/>
              <a:t> memory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179388" y="2711450"/>
            <a:ext cx="88931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dirty="0"/>
              <a:t> </a:t>
            </a:r>
            <a:r>
              <a:rPr lang="en-US" altLang="ja-JP" u="sng" dirty="0"/>
              <a:t>In detail,</a:t>
            </a:r>
            <a:r>
              <a:rPr lang="en-US" altLang="ja-JP" dirty="0"/>
              <a:t> </a:t>
            </a:r>
          </a:p>
          <a:p>
            <a:pPr algn="l"/>
            <a:r>
              <a:rPr lang="en-US" altLang="ja-JP" dirty="0">
                <a:solidFill>
                  <a:srgbClr val="008000"/>
                </a:solidFill>
              </a:rPr>
              <a:t>time complexity</a:t>
            </a:r>
            <a:r>
              <a:rPr lang="en-US" altLang="ja-JP" dirty="0"/>
              <a:t>:      </a:t>
            </a: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constant </a:t>
            </a:r>
            <a:r>
              <a:rPr lang="en-US" altLang="ja-JP" dirty="0"/>
              <a:t>for each</a:t>
            </a:r>
          </a:p>
          <a:p>
            <a:pPr algn="l"/>
            <a:r>
              <a:rPr lang="en-US" altLang="ja-JP" dirty="0"/>
              <a:t>   (computation time is linear in #colored trees)</a:t>
            </a:r>
          </a:p>
          <a:p>
            <a:pPr algn="l"/>
            <a:r>
              <a:rPr lang="en-US" altLang="ja-JP" dirty="0">
                <a:solidFill>
                  <a:srgbClr val="008000"/>
                </a:solidFill>
              </a:rPr>
              <a:t>delay</a:t>
            </a:r>
            <a:r>
              <a:rPr lang="en-US" altLang="ja-JP" dirty="0"/>
              <a:t>:                       </a:t>
            </a: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constant</a:t>
            </a:r>
            <a:endParaRPr lang="en-US" altLang="ja-JP" dirty="0"/>
          </a:p>
          <a:p>
            <a:pPr algn="l"/>
            <a:r>
              <a:rPr lang="en-US" altLang="ja-JP" dirty="0">
                <a:solidFill>
                  <a:srgbClr val="008000"/>
                </a:solidFill>
              </a:rPr>
              <a:t>space complexity</a:t>
            </a:r>
            <a:r>
              <a:rPr lang="en-US" altLang="ja-JP" dirty="0"/>
              <a:t>: </a:t>
            </a:r>
            <a:r>
              <a:rPr lang="en-US" altLang="ja-JP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O(n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ja-JP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43522517"/>
      </p:ext>
    </p:extLst>
  </p:cSld>
  <p:clrMapOvr>
    <a:masterClrMapping/>
  </p:clrMapOvr>
  <p:transition advTm="1412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6-4 Floor Plans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0282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Floor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</a:t>
            </a: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8303840" cy="105410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Floor Plan: </a:t>
            </a:r>
            <a:r>
              <a:rPr lang="en-US" altLang="ja-JP" sz="2400" dirty="0" smtClean="0"/>
              <a:t>a partition of square into several rectangles so that no cross point happens (T-cross is allowed)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Floor plans have isomorphism on rotations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By considering the left-top rectangle as a root, we can distinguish them (rooted floor plans)</a:t>
            </a:r>
          </a:p>
          <a:p>
            <a:pPr algn="l"/>
            <a:endParaRPr lang="en-US" altLang="ja-JP" sz="2400" dirty="0"/>
          </a:p>
        </p:txBody>
      </p:sp>
      <p:sp>
        <p:nvSpPr>
          <p:cNvPr id="263181" name="Rectangle 13"/>
          <p:cNvSpPr>
            <a:spLocks noChangeArrowheads="1"/>
          </p:cNvSpPr>
          <p:nvPr/>
        </p:nvSpPr>
        <p:spPr bwMode="auto">
          <a:xfrm>
            <a:off x="1985199" y="2960467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2" name="Line 14"/>
          <p:cNvSpPr>
            <a:spLocks noChangeShapeType="1"/>
          </p:cNvSpPr>
          <p:nvPr/>
        </p:nvSpPr>
        <p:spPr bwMode="auto">
          <a:xfrm>
            <a:off x="2366199" y="3341467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3" name="Line 15"/>
          <p:cNvSpPr>
            <a:spLocks noChangeShapeType="1"/>
          </p:cNvSpPr>
          <p:nvPr/>
        </p:nvSpPr>
        <p:spPr bwMode="auto">
          <a:xfrm>
            <a:off x="2366199" y="2960467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5" name="Rectangle 27"/>
          <p:cNvSpPr>
            <a:spLocks noChangeArrowheads="1"/>
          </p:cNvSpPr>
          <p:nvPr/>
        </p:nvSpPr>
        <p:spPr bwMode="auto">
          <a:xfrm>
            <a:off x="1985199" y="2960467"/>
            <a:ext cx="3810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119158" y="3036667"/>
            <a:ext cx="609600" cy="609600"/>
            <a:chOff x="3024" y="3744"/>
            <a:chExt cx="480" cy="480"/>
          </a:xfrm>
        </p:grpSpPr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3024" y="3744"/>
              <a:ext cx="480" cy="480"/>
              <a:chOff x="4032" y="3312"/>
              <a:chExt cx="480" cy="480"/>
            </a:xfrm>
          </p:grpSpPr>
          <p:sp>
            <p:nvSpPr>
              <p:cNvPr id="263212" name="Rectangle 44"/>
              <p:cNvSpPr>
                <a:spLocks noChangeArrowheads="1"/>
              </p:cNvSpPr>
              <p:nvPr/>
            </p:nvSpPr>
            <p:spPr bwMode="auto">
              <a:xfrm>
                <a:off x="4032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3" name="Line 45"/>
              <p:cNvSpPr>
                <a:spLocks noChangeShapeType="1"/>
              </p:cNvSpPr>
              <p:nvPr/>
            </p:nvSpPr>
            <p:spPr bwMode="auto">
              <a:xfrm>
                <a:off x="4320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4" name="Line 46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5" name="Line 47"/>
              <p:cNvSpPr>
                <a:spLocks noChangeShapeType="1"/>
              </p:cNvSpPr>
              <p:nvPr/>
            </p:nvSpPr>
            <p:spPr bwMode="auto">
              <a:xfrm>
                <a:off x="4176" y="331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16" name="Rectangle 48"/>
            <p:cNvSpPr>
              <a:spLocks noChangeArrowheads="1"/>
            </p:cNvSpPr>
            <p:nvPr/>
          </p:nvSpPr>
          <p:spPr bwMode="auto">
            <a:xfrm>
              <a:off x="3024" y="3744"/>
              <a:ext cx="144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3124200" y="3036667"/>
            <a:ext cx="609600" cy="609600"/>
            <a:chOff x="96" y="3552"/>
            <a:chExt cx="480" cy="480"/>
          </a:xfrm>
        </p:grpSpPr>
        <p:grpSp>
          <p:nvGrpSpPr>
            <p:cNvPr id="20" name="Group 91"/>
            <p:cNvGrpSpPr>
              <a:grpSpLocks/>
            </p:cNvGrpSpPr>
            <p:nvPr/>
          </p:nvGrpSpPr>
          <p:grpSpPr bwMode="auto">
            <a:xfrm>
              <a:off x="96" y="3552"/>
              <a:ext cx="480" cy="480"/>
              <a:chOff x="2112" y="3264"/>
              <a:chExt cx="480" cy="480"/>
            </a:xfrm>
          </p:grpSpPr>
          <p:sp>
            <p:nvSpPr>
              <p:cNvPr id="263260" name="Rectangle 92"/>
              <p:cNvSpPr>
                <a:spLocks noChangeArrowheads="1"/>
              </p:cNvSpPr>
              <p:nvPr/>
            </p:nvSpPr>
            <p:spPr bwMode="auto">
              <a:xfrm>
                <a:off x="2112" y="326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1" name="Line 93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2" name="Line 94"/>
              <p:cNvSpPr>
                <a:spLocks noChangeShapeType="1"/>
              </p:cNvSpPr>
              <p:nvPr/>
            </p:nvSpPr>
            <p:spPr bwMode="auto">
              <a:xfrm>
                <a:off x="2400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3" name="Line 95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64" name="Rectangle 96"/>
            <p:cNvSpPr>
              <a:spLocks noChangeArrowheads="1"/>
            </p:cNvSpPr>
            <p:nvPr/>
          </p:nvSpPr>
          <p:spPr bwMode="auto">
            <a:xfrm>
              <a:off x="96" y="3552"/>
              <a:ext cx="144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5" name="Group 115"/>
          <p:cNvGrpSpPr>
            <a:grpSpLocks/>
          </p:cNvGrpSpPr>
          <p:nvPr/>
        </p:nvGrpSpPr>
        <p:grpSpPr bwMode="auto">
          <a:xfrm>
            <a:off x="5114116" y="3040108"/>
            <a:ext cx="609600" cy="609600"/>
            <a:chOff x="4992" y="3696"/>
            <a:chExt cx="480" cy="480"/>
          </a:xfrm>
        </p:grpSpPr>
        <p:grpSp>
          <p:nvGrpSpPr>
            <p:cNvPr id="26" name="Group 116"/>
            <p:cNvGrpSpPr>
              <a:grpSpLocks/>
            </p:cNvGrpSpPr>
            <p:nvPr/>
          </p:nvGrpSpPr>
          <p:grpSpPr bwMode="auto">
            <a:xfrm>
              <a:off x="4992" y="3696"/>
              <a:ext cx="480" cy="480"/>
              <a:chOff x="4848" y="3312"/>
              <a:chExt cx="480" cy="480"/>
            </a:xfrm>
          </p:grpSpPr>
          <p:sp>
            <p:nvSpPr>
              <p:cNvPr id="263285" name="Rectangle 117"/>
              <p:cNvSpPr>
                <a:spLocks noChangeArrowheads="1"/>
              </p:cNvSpPr>
              <p:nvPr/>
            </p:nvSpPr>
            <p:spPr bwMode="auto">
              <a:xfrm>
                <a:off x="4848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6" name="Line 118"/>
              <p:cNvSpPr>
                <a:spLocks noChangeShapeType="1"/>
              </p:cNvSpPr>
              <p:nvPr/>
            </p:nvSpPr>
            <p:spPr bwMode="auto">
              <a:xfrm>
                <a:off x="5040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7" name="Line 119"/>
              <p:cNvSpPr>
                <a:spLocks noChangeShapeType="1"/>
              </p:cNvSpPr>
              <p:nvPr/>
            </p:nvSpPr>
            <p:spPr bwMode="auto">
              <a:xfrm>
                <a:off x="5184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8" name="Line 120"/>
              <p:cNvSpPr>
                <a:spLocks noChangeShapeType="1"/>
              </p:cNvSpPr>
              <p:nvPr/>
            </p:nvSpPr>
            <p:spPr bwMode="auto">
              <a:xfrm>
                <a:off x="4944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89" name="Rectangle 121"/>
            <p:cNvSpPr>
              <a:spLocks noChangeArrowheads="1"/>
            </p:cNvSpPr>
            <p:nvPr/>
          </p:nvSpPr>
          <p:spPr bwMode="auto">
            <a:xfrm>
              <a:off x="4992" y="3696"/>
              <a:ext cx="96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60" name="テキスト ボックス 159"/>
          <p:cNvSpPr txBox="1"/>
          <p:nvPr/>
        </p:nvSpPr>
        <p:spPr>
          <a:xfrm>
            <a:off x="7380312" y="663079"/>
            <a:ext cx="162897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Nakano </a:t>
            </a:r>
            <a:r>
              <a:rPr kumimoji="1" lang="en-US" altLang="ja-JP" smtClean="0"/>
              <a:t>‘01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775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Line 2"/>
          <p:cNvSpPr>
            <a:spLocks noChangeShapeType="1"/>
          </p:cNvSpPr>
          <p:nvPr/>
        </p:nvSpPr>
        <p:spPr bwMode="auto">
          <a:xfrm flipV="1">
            <a:off x="3048000" y="4724400"/>
            <a:ext cx="457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1" name="Line 3"/>
          <p:cNvSpPr>
            <a:spLocks noChangeShapeType="1"/>
          </p:cNvSpPr>
          <p:nvPr/>
        </p:nvSpPr>
        <p:spPr bwMode="auto">
          <a:xfrm flipV="1">
            <a:off x="5867400" y="4724400"/>
            <a:ext cx="76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2" name="Line 4"/>
          <p:cNvSpPr>
            <a:spLocks noChangeShapeType="1"/>
          </p:cNvSpPr>
          <p:nvPr/>
        </p:nvSpPr>
        <p:spPr bwMode="auto">
          <a:xfrm flipH="1" flipV="1">
            <a:off x="8077200" y="4572000"/>
            <a:ext cx="152400" cy="1143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3" name="Line 5"/>
          <p:cNvSpPr>
            <a:spLocks noChangeShapeType="1"/>
          </p:cNvSpPr>
          <p:nvPr/>
        </p:nvSpPr>
        <p:spPr bwMode="auto">
          <a:xfrm flipV="1">
            <a:off x="762000" y="4572000"/>
            <a:ext cx="304800" cy="12192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Family Tree: Floor Plan</a:t>
            </a:r>
            <a:endParaRPr lang="ja-JP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4038600" cy="10541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Parent: </a:t>
            </a:r>
            <a:r>
              <a:rPr lang="en-US" altLang="ja-JP" sz="2400" dirty="0" smtClean="0"/>
              <a:t>obtained by shrink top-left </a:t>
            </a:r>
            <a:r>
              <a:rPr lang="en-US" altLang="ja-JP" sz="2400" dirty="0"/>
              <a:t>room by sliding</a:t>
            </a:r>
          </a:p>
        </p:txBody>
      </p:sp>
      <p:sp>
        <p:nvSpPr>
          <p:cNvPr id="263176" name="Rectangle 8"/>
          <p:cNvSpPr>
            <a:spLocks noChangeArrowheads="1"/>
          </p:cNvSpPr>
          <p:nvPr/>
        </p:nvSpPr>
        <p:spPr bwMode="auto">
          <a:xfrm>
            <a:off x="5410200" y="1524000"/>
            <a:ext cx="838200" cy="8382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77" name="Rectangle 9"/>
          <p:cNvSpPr>
            <a:spLocks noChangeArrowheads="1"/>
          </p:cNvSpPr>
          <p:nvPr/>
        </p:nvSpPr>
        <p:spPr bwMode="auto">
          <a:xfrm>
            <a:off x="3810000" y="2743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78" name="Line 10"/>
          <p:cNvSpPr>
            <a:spLocks noChangeShapeType="1"/>
          </p:cNvSpPr>
          <p:nvPr/>
        </p:nvSpPr>
        <p:spPr bwMode="auto">
          <a:xfrm>
            <a:off x="3810000" y="31242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9" name="Rectangle 11"/>
          <p:cNvSpPr>
            <a:spLocks noChangeArrowheads="1"/>
          </p:cNvSpPr>
          <p:nvPr/>
        </p:nvSpPr>
        <p:spPr bwMode="auto">
          <a:xfrm>
            <a:off x="6248400" y="2743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0" name="Line 12"/>
          <p:cNvSpPr>
            <a:spLocks noChangeShapeType="1"/>
          </p:cNvSpPr>
          <p:nvPr/>
        </p:nvSpPr>
        <p:spPr bwMode="auto">
          <a:xfrm>
            <a:off x="6629400" y="27432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1" name="Rectangle 13"/>
          <p:cNvSpPr>
            <a:spLocks noChangeArrowheads="1"/>
          </p:cNvSpPr>
          <p:nvPr/>
        </p:nvSpPr>
        <p:spPr bwMode="auto">
          <a:xfrm>
            <a:off x="914400" y="37338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2" name="Line 14"/>
          <p:cNvSpPr>
            <a:spLocks noChangeShapeType="1"/>
          </p:cNvSpPr>
          <p:nvPr/>
        </p:nvSpPr>
        <p:spPr bwMode="auto">
          <a:xfrm>
            <a:off x="1295400" y="4114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3" name="Line 15"/>
          <p:cNvSpPr>
            <a:spLocks noChangeShapeType="1"/>
          </p:cNvSpPr>
          <p:nvPr/>
        </p:nvSpPr>
        <p:spPr bwMode="auto">
          <a:xfrm>
            <a:off x="1295400" y="37338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4" name="Rectangle 16"/>
          <p:cNvSpPr>
            <a:spLocks noChangeArrowheads="1"/>
          </p:cNvSpPr>
          <p:nvPr/>
        </p:nvSpPr>
        <p:spPr bwMode="auto">
          <a:xfrm>
            <a:off x="5410200" y="3886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5" name="Line 17"/>
          <p:cNvSpPr>
            <a:spLocks noChangeShapeType="1"/>
          </p:cNvSpPr>
          <p:nvPr/>
        </p:nvSpPr>
        <p:spPr bwMode="auto">
          <a:xfrm>
            <a:off x="5791200" y="4191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6" name="Line 18"/>
          <p:cNvSpPr>
            <a:spLocks noChangeShapeType="1"/>
          </p:cNvSpPr>
          <p:nvPr/>
        </p:nvSpPr>
        <p:spPr bwMode="auto">
          <a:xfrm flipH="1">
            <a:off x="5410200" y="41910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7" name="Rectangle 19"/>
          <p:cNvSpPr>
            <a:spLocks noChangeArrowheads="1"/>
          </p:cNvSpPr>
          <p:nvPr/>
        </p:nvSpPr>
        <p:spPr bwMode="auto">
          <a:xfrm>
            <a:off x="3352800" y="3886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8" name="Line 20"/>
          <p:cNvSpPr>
            <a:spLocks noChangeShapeType="1"/>
          </p:cNvSpPr>
          <p:nvPr/>
        </p:nvSpPr>
        <p:spPr bwMode="auto">
          <a:xfrm>
            <a:off x="3352800" y="43434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9" name="Line 21"/>
          <p:cNvSpPr>
            <a:spLocks noChangeShapeType="1"/>
          </p:cNvSpPr>
          <p:nvPr/>
        </p:nvSpPr>
        <p:spPr bwMode="auto">
          <a:xfrm>
            <a:off x="3352800" y="41148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0" name="Rectangle 22"/>
          <p:cNvSpPr>
            <a:spLocks noChangeArrowheads="1"/>
          </p:cNvSpPr>
          <p:nvPr/>
        </p:nvSpPr>
        <p:spPr bwMode="auto">
          <a:xfrm>
            <a:off x="7391400" y="37338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91" name="Line 23"/>
          <p:cNvSpPr>
            <a:spLocks noChangeShapeType="1"/>
          </p:cNvSpPr>
          <p:nvPr/>
        </p:nvSpPr>
        <p:spPr bwMode="auto">
          <a:xfrm>
            <a:off x="7696200" y="37338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2" name="Line 24"/>
          <p:cNvSpPr>
            <a:spLocks noChangeShapeType="1"/>
          </p:cNvSpPr>
          <p:nvPr/>
        </p:nvSpPr>
        <p:spPr bwMode="auto">
          <a:xfrm>
            <a:off x="7924800" y="37338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3" name="Line 25"/>
          <p:cNvSpPr>
            <a:spLocks noChangeShapeType="1"/>
          </p:cNvSpPr>
          <p:nvPr/>
        </p:nvSpPr>
        <p:spPr bwMode="auto">
          <a:xfrm flipV="1">
            <a:off x="1752600" y="3200400"/>
            <a:ext cx="1981200" cy="609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4" name="Rectangle 26"/>
          <p:cNvSpPr>
            <a:spLocks noChangeArrowheads="1"/>
          </p:cNvSpPr>
          <p:nvPr/>
        </p:nvSpPr>
        <p:spPr bwMode="auto">
          <a:xfrm>
            <a:off x="3810000" y="2743200"/>
            <a:ext cx="762000" cy="381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95" name="Rectangle 27"/>
          <p:cNvSpPr>
            <a:spLocks noChangeArrowheads="1"/>
          </p:cNvSpPr>
          <p:nvPr/>
        </p:nvSpPr>
        <p:spPr bwMode="auto">
          <a:xfrm>
            <a:off x="914400" y="3733800"/>
            <a:ext cx="3810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52400" y="4953000"/>
            <a:ext cx="609600" cy="609600"/>
            <a:chOff x="96" y="3024"/>
            <a:chExt cx="480" cy="480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96" y="3024"/>
              <a:ext cx="480" cy="480"/>
              <a:chOff x="96" y="3024"/>
              <a:chExt cx="480" cy="480"/>
            </a:xfrm>
          </p:grpSpPr>
          <p:sp>
            <p:nvSpPr>
              <p:cNvPr id="263198" name="Rectangle 30"/>
              <p:cNvSpPr>
                <a:spLocks noChangeArrowheads="1"/>
              </p:cNvSpPr>
              <p:nvPr/>
            </p:nvSpPr>
            <p:spPr bwMode="auto">
              <a:xfrm>
                <a:off x="96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199" name="Line 31"/>
              <p:cNvSpPr>
                <a:spLocks noChangeShapeType="1"/>
              </p:cNvSpPr>
              <p:nvPr/>
            </p:nvSpPr>
            <p:spPr bwMode="auto">
              <a:xfrm>
                <a:off x="336" y="326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0" name="Line 32"/>
              <p:cNvSpPr>
                <a:spLocks noChangeShapeType="1"/>
              </p:cNvSpPr>
              <p:nvPr/>
            </p:nvSpPr>
            <p:spPr bwMode="auto">
              <a:xfrm>
                <a:off x="336" y="302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1" name="Line 33"/>
              <p:cNvSpPr>
                <a:spLocks noChangeShapeType="1"/>
              </p:cNvSpPr>
              <p:nvPr/>
            </p:nvSpPr>
            <p:spPr bwMode="auto">
              <a:xfrm>
                <a:off x="96" y="3168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02" name="Rectangle 34"/>
            <p:cNvSpPr>
              <a:spLocks noChangeArrowheads="1"/>
            </p:cNvSpPr>
            <p:nvPr/>
          </p:nvSpPr>
          <p:spPr bwMode="auto">
            <a:xfrm>
              <a:off x="96" y="3024"/>
              <a:ext cx="24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781800" y="4953000"/>
            <a:ext cx="609600" cy="609600"/>
            <a:chOff x="4272" y="3072"/>
            <a:chExt cx="480" cy="480"/>
          </a:xfrm>
        </p:grpSpPr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4272" y="3072"/>
              <a:ext cx="480" cy="480"/>
              <a:chOff x="4656" y="3744"/>
              <a:chExt cx="480" cy="480"/>
            </a:xfrm>
          </p:grpSpPr>
          <p:sp>
            <p:nvSpPr>
              <p:cNvPr id="263205" name="Rectangle 37"/>
              <p:cNvSpPr>
                <a:spLocks noChangeArrowheads="1"/>
              </p:cNvSpPr>
              <p:nvPr/>
            </p:nvSpPr>
            <p:spPr bwMode="auto">
              <a:xfrm>
                <a:off x="4656" y="374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6" name="Line 38"/>
              <p:cNvSpPr>
                <a:spLocks noChangeShapeType="1"/>
              </p:cNvSpPr>
              <p:nvPr/>
            </p:nvSpPr>
            <p:spPr bwMode="auto">
              <a:xfrm>
                <a:off x="4848" y="374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7" name="Line 39"/>
              <p:cNvSpPr>
                <a:spLocks noChangeShapeType="1"/>
              </p:cNvSpPr>
              <p:nvPr/>
            </p:nvSpPr>
            <p:spPr bwMode="auto">
              <a:xfrm>
                <a:off x="4992" y="374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8" name="Line 40"/>
              <p:cNvSpPr>
                <a:spLocks noChangeShapeType="1"/>
              </p:cNvSpPr>
              <p:nvPr/>
            </p:nvSpPr>
            <p:spPr bwMode="auto">
              <a:xfrm flipH="1">
                <a:off x="4656" y="398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09" name="Rectangle 41"/>
            <p:cNvSpPr>
              <a:spLocks noChangeArrowheads="1"/>
            </p:cNvSpPr>
            <p:nvPr/>
          </p:nvSpPr>
          <p:spPr bwMode="auto">
            <a:xfrm>
              <a:off x="4272" y="3072"/>
              <a:ext cx="192" cy="24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800600" y="6096000"/>
            <a:ext cx="609600" cy="609600"/>
            <a:chOff x="3024" y="3744"/>
            <a:chExt cx="480" cy="480"/>
          </a:xfrm>
        </p:grpSpPr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3024" y="3744"/>
              <a:ext cx="480" cy="480"/>
              <a:chOff x="4032" y="3312"/>
              <a:chExt cx="480" cy="480"/>
            </a:xfrm>
          </p:grpSpPr>
          <p:sp>
            <p:nvSpPr>
              <p:cNvPr id="263212" name="Rectangle 44"/>
              <p:cNvSpPr>
                <a:spLocks noChangeArrowheads="1"/>
              </p:cNvSpPr>
              <p:nvPr/>
            </p:nvSpPr>
            <p:spPr bwMode="auto">
              <a:xfrm>
                <a:off x="4032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3" name="Line 45"/>
              <p:cNvSpPr>
                <a:spLocks noChangeShapeType="1"/>
              </p:cNvSpPr>
              <p:nvPr/>
            </p:nvSpPr>
            <p:spPr bwMode="auto">
              <a:xfrm>
                <a:off x="4320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4" name="Line 46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5" name="Line 47"/>
              <p:cNvSpPr>
                <a:spLocks noChangeShapeType="1"/>
              </p:cNvSpPr>
              <p:nvPr/>
            </p:nvSpPr>
            <p:spPr bwMode="auto">
              <a:xfrm>
                <a:off x="4176" y="331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16" name="Rectangle 48"/>
            <p:cNvSpPr>
              <a:spLocks noChangeArrowheads="1"/>
            </p:cNvSpPr>
            <p:nvPr/>
          </p:nvSpPr>
          <p:spPr bwMode="auto">
            <a:xfrm>
              <a:off x="3024" y="3744"/>
              <a:ext cx="144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3124200" y="5257800"/>
            <a:ext cx="609600" cy="609600"/>
            <a:chOff x="1968" y="3216"/>
            <a:chExt cx="480" cy="480"/>
          </a:xfrm>
        </p:grpSpPr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1968" y="3216"/>
              <a:ext cx="480" cy="480"/>
              <a:chOff x="2976" y="3312"/>
              <a:chExt cx="480" cy="480"/>
            </a:xfrm>
          </p:grpSpPr>
          <p:sp>
            <p:nvSpPr>
              <p:cNvPr id="263219" name="Rectangle 51"/>
              <p:cNvSpPr>
                <a:spLocks noChangeArrowheads="1"/>
              </p:cNvSpPr>
              <p:nvPr/>
            </p:nvSpPr>
            <p:spPr bwMode="auto">
              <a:xfrm>
                <a:off x="2976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0" name="Line 52"/>
              <p:cNvSpPr>
                <a:spLocks noChangeShapeType="1"/>
              </p:cNvSpPr>
              <p:nvPr/>
            </p:nvSpPr>
            <p:spPr bwMode="auto">
              <a:xfrm>
                <a:off x="2976" y="364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1" name="Line 53"/>
              <p:cNvSpPr>
                <a:spLocks noChangeShapeType="1"/>
              </p:cNvSpPr>
              <p:nvPr/>
            </p:nvSpPr>
            <p:spPr bwMode="auto">
              <a:xfrm>
                <a:off x="2976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2" name="Line 54"/>
              <p:cNvSpPr>
                <a:spLocks noChangeShapeType="1"/>
              </p:cNvSpPr>
              <p:nvPr/>
            </p:nvSpPr>
            <p:spPr bwMode="auto">
              <a:xfrm>
                <a:off x="2976" y="340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23" name="Rectangle 55"/>
            <p:cNvSpPr>
              <a:spLocks noChangeArrowheads="1"/>
            </p:cNvSpPr>
            <p:nvPr/>
          </p:nvSpPr>
          <p:spPr bwMode="auto">
            <a:xfrm>
              <a:off x="1968" y="3216"/>
              <a:ext cx="480" cy="96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3657600" y="6096000"/>
            <a:ext cx="609600" cy="609600"/>
            <a:chOff x="2304" y="3744"/>
            <a:chExt cx="480" cy="480"/>
          </a:xfrm>
        </p:grpSpPr>
        <p:grpSp>
          <p:nvGrpSpPr>
            <p:cNvPr id="11" name="Group 57"/>
            <p:cNvGrpSpPr>
              <a:grpSpLocks/>
            </p:cNvGrpSpPr>
            <p:nvPr/>
          </p:nvGrpSpPr>
          <p:grpSpPr bwMode="auto">
            <a:xfrm>
              <a:off x="2304" y="3744"/>
              <a:ext cx="480" cy="480"/>
              <a:chOff x="4848" y="3408"/>
              <a:chExt cx="480" cy="480"/>
            </a:xfrm>
          </p:grpSpPr>
          <p:sp>
            <p:nvSpPr>
              <p:cNvPr id="263226" name="Rectangle 58"/>
              <p:cNvSpPr>
                <a:spLocks noChangeArrowheads="1"/>
              </p:cNvSpPr>
              <p:nvPr/>
            </p:nvSpPr>
            <p:spPr bwMode="auto">
              <a:xfrm>
                <a:off x="4848" y="3408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7" name="Line 59"/>
              <p:cNvSpPr>
                <a:spLocks noChangeShapeType="1"/>
              </p:cNvSpPr>
              <p:nvPr/>
            </p:nvSpPr>
            <p:spPr bwMode="auto">
              <a:xfrm>
                <a:off x="5040" y="3696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8" name="Line 60"/>
              <p:cNvSpPr>
                <a:spLocks noChangeShapeType="1"/>
              </p:cNvSpPr>
              <p:nvPr/>
            </p:nvSpPr>
            <p:spPr bwMode="auto">
              <a:xfrm>
                <a:off x="5040" y="355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9" name="Line 61"/>
              <p:cNvSpPr>
                <a:spLocks noChangeShapeType="1"/>
              </p:cNvSpPr>
              <p:nvPr/>
            </p:nvSpPr>
            <p:spPr bwMode="auto">
              <a:xfrm flipV="1">
                <a:off x="5040" y="3408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30" name="Rectangle 62"/>
            <p:cNvSpPr>
              <a:spLocks noChangeArrowheads="1"/>
            </p:cNvSpPr>
            <p:nvPr/>
          </p:nvSpPr>
          <p:spPr bwMode="auto">
            <a:xfrm>
              <a:off x="2304" y="3744"/>
              <a:ext cx="192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2" name="Group 63"/>
          <p:cNvGrpSpPr>
            <a:grpSpLocks/>
          </p:cNvGrpSpPr>
          <p:nvPr/>
        </p:nvGrpSpPr>
        <p:grpSpPr bwMode="auto">
          <a:xfrm>
            <a:off x="2895600" y="6096000"/>
            <a:ext cx="609600" cy="609600"/>
            <a:chOff x="1824" y="3744"/>
            <a:chExt cx="480" cy="480"/>
          </a:xfrm>
        </p:grpSpPr>
        <p:sp>
          <p:nvSpPr>
            <p:cNvPr id="263232" name="Rectangle 64"/>
            <p:cNvSpPr>
              <a:spLocks noChangeArrowheads="1"/>
            </p:cNvSpPr>
            <p:nvPr/>
          </p:nvSpPr>
          <p:spPr bwMode="auto">
            <a:xfrm>
              <a:off x="1824" y="3744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3" name="Line 65"/>
            <p:cNvSpPr>
              <a:spLocks noChangeShapeType="1"/>
            </p:cNvSpPr>
            <p:nvPr/>
          </p:nvSpPr>
          <p:spPr bwMode="auto">
            <a:xfrm>
              <a:off x="1824" y="4032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4" name="Line 66"/>
            <p:cNvSpPr>
              <a:spLocks noChangeShapeType="1"/>
            </p:cNvSpPr>
            <p:nvPr/>
          </p:nvSpPr>
          <p:spPr bwMode="auto">
            <a:xfrm>
              <a:off x="2064" y="3888"/>
              <a:ext cx="24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5" name="Line 67"/>
            <p:cNvSpPr>
              <a:spLocks noChangeShapeType="1"/>
            </p:cNvSpPr>
            <p:nvPr/>
          </p:nvSpPr>
          <p:spPr bwMode="auto">
            <a:xfrm flipV="1">
              <a:off x="2064" y="374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6" name="Rectangle 68"/>
            <p:cNvSpPr>
              <a:spLocks noChangeArrowheads="1"/>
            </p:cNvSpPr>
            <p:nvPr/>
          </p:nvSpPr>
          <p:spPr bwMode="auto">
            <a:xfrm>
              <a:off x="1824" y="3744"/>
              <a:ext cx="240" cy="288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2133600" y="6096000"/>
            <a:ext cx="609600" cy="609600"/>
            <a:chOff x="1344" y="3744"/>
            <a:chExt cx="480" cy="480"/>
          </a:xfrm>
        </p:grpSpPr>
        <p:grpSp>
          <p:nvGrpSpPr>
            <p:cNvPr id="14" name="Group 70"/>
            <p:cNvGrpSpPr>
              <a:grpSpLocks/>
            </p:cNvGrpSpPr>
            <p:nvPr/>
          </p:nvGrpSpPr>
          <p:grpSpPr bwMode="auto">
            <a:xfrm>
              <a:off x="1344" y="3744"/>
              <a:ext cx="480" cy="480"/>
              <a:chOff x="3600" y="3168"/>
              <a:chExt cx="480" cy="480"/>
            </a:xfrm>
          </p:grpSpPr>
          <p:sp>
            <p:nvSpPr>
              <p:cNvPr id="263239" name="Rectangle 71"/>
              <p:cNvSpPr>
                <a:spLocks noChangeArrowheads="1"/>
              </p:cNvSpPr>
              <p:nvPr/>
            </p:nvSpPr>
            <p:spPr bwMode="auto">
              <a:xfrm>
                <a:off x="3600" y="3168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0" name="Line 72"/>
              <p:cNvSpPr>
                <a:spLocks noChangeShapeType="1"/>
              </p:cNvSpPr>
              <p:nvPr/>
            </p:nvSpPr>
            <p:spPr bwMode="auto">
              <a:xfrm>
                <a:off x="3600" y="345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1" name="Line 73"/>
              <p:cNvSpPr>
                <a:spLocks noChangeShapeType="1"/>
              </p:cNvSpPr>
              <p:nvPr/>
            </p:nvSpPr>
            <p:spPr bwMode="auto">
              <a:xfrm>
                <a:off x="3600" y="3312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2" name="Line 74"/>
              <p:cNvSpPr>
                <a:spLocks noChangeShapeType="1"/>
              </p:cNvSpPr>
              <p:nvPr/>
            </p:nvSpPr>
            <p:spPr bwMode="auto">
              <a:xfrm flipV="1">
                <a:off x="3840" y="3168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43" name="Rectangle 75"/>
            <p:cNvSpPr>
              <a:spLocks noChangeArrowheads="1"/>
            </p:cNvSpPr>
            <p:nvPr/>
          </p:nvSpPr>
          <p:spPr bwMode="auto">
            <a:xfrm>
              <a:off x="1344" y="3744"/>
              <a:ext cx="24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1676400" y="4953000"/>
            <a:ext cx="685800" cy="609600"/>
            <a:chOff x="1056" y="3024"/>
            <a:chExt cx="480" cy="480"/>
          </a:xfrm>
        </p:grpSpPr>
        <p:grpSp>
          <p:nvGrpSpPr>
            <p:cNvPr id="16" name="Group 77"/>
            <p:cNvGrpSpPr>
              <a:grpSpLocks/>
            </p:cNvGrpSpPr>
            <p:nvPr/>
          </p:nvGrpSpPr>
          <p:grpSpPr bwMode="auto">
            <a:xfrm>
              <a:off x="1056" y="3024"/>
              <a:ext cx="480" cy="480"/>
              <a:chOff x="1440" y="3024"/>
              <a:chExt cx="480" cy="480"/>
            </a:xfrm>
          </p:grpSpPr>
          <p:sp>
            <p:nvSpPr>
              <p:cNvPr id="263246" name="Rectangle 78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7" name="Line 79"/>
              <p:cNvSpPr>
                <a:spLocks noChangeShapeType="1"/>
              </p:cNvSpPr>
              <p:nvPr/>
            </p:nvSpPr>
            <p:spPr bwMode="auto">
              <a:xfrm>
                <a:off x="1680" y="3312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8" name="Line 80"/>
              <p:cNvSpPr>
                <a:spLocks noChangeShapeType="1"/>
              </p:cNvSpPr>
              <p:nvPr/>
            </p:nvSpPr>
            <p:spPr bwMode="auto">
              <a:xfrm>
                <a:off x="1680" y="3168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9" name="Line 81"/>
              <p:cNvSpPr>
                <a:spLocks noChangeShapeType="1"/>
              </p:cNvSpPr>
              <p:nvPr/>
            </p:nvSpPr>
            <p:spPr bwMode="auto">
              <a:xfrm>
                <a:off x="1440" y="316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50" name="Rectangle 82"/>
            <p:cNvSpPr>
              <a:spLocks noChangeArrowheads="1"/>
            </p:cNvSpPr>
            <p:nvPr/>
          </p:nvSpPr>
          <p:spPr bwMode="auto">
            <a:xfrm>
              <a:off x="1056" y="3024"/>
              <a:ext cx="48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914400" y="4953000"/>
            <a:ext cx="609600" cy="609600"/>
            <a:chOff x="576" y="3024"/>
            <a:chExt cx="480" cy="480"/>
          </a:xfrm>
        </p:grpSpPr>
        <p:grpSp>
          <p:nvGrpSpPr>
            <p:cNvPr id="18" name="Group 84"/>
            <p:cNvGrpSpPr>
              <a:grpSpLocks/>
            </p:cNvGrpSpPr>
            <p:nvPr/>
          </p:nvGrpSpPr>
          <p:grpSpPr bwMode="auto">
            <a:xfrm>
              <a:off x="576" y="3024"/>
              <a:ext cx="480" cy="480"/>
              <a:chOff x="768" y="3024"/>
              <a:chExt cx="480" cy="480"/>
            </a:xfrm>
          </p:grpSpPr>
          <p:sp>
            <p:nvSpPr>
              <p:cNvPr id="263253" name="Rectangle 85"/>
              <p:cNvSpPr>
                <a:spLocks noChangeArrowheads="1"/>
              </p:cNvSpPr>
              <p:nvPr/>
            </p:nvSpPr>
            <p:spPr bwMode="auto">
              <a:xfrm>
                <a:off x="768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54" name="Line 86"/>
              <p:cNvSpPr>
                <a:spLocks noChangeShapeType="1"/>
              </p:cNvSpPr>
              <p:nvPr/>
            </p:nvSpPr>
            <p:spPr bwMode="auto">
              <a:xfrm>
                <a:off x="1008" y="326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55" name="Line 87"/>
              <p:cNvSpPr>
                <a:spLocks noChangeShapeType="1"/>
              </p:cNvSpPr>
              <p:nvPr/>
            </p:nvSpPr>
            <p:spPr bwMode="auto">
              <a:xfrm>
                <a:off x="1008" y="302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56" name="Line 88"/>
              <p:cNvSpPr>
                <a:spLocks noChangeShapeType="1"/>
              </p:cNvSpPr>
              <p:nvPr/>
            </p:nvSpPr>
            <p:spPr bwMode="auto">
              <a:xfrm>
                <a:off x="768" y="3360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57" name="Rectangle 89"/>
            <p:cNvSpPr>
              <a:spLocks noChangeArrowheads="1"/>
            </p:cNvSpPr>
            <p:nvPr/>
          </p:nvSpPr>
          <p:spPr bwMode="auto">
            <a:xfrm>
              <a:off x="576" y="3024"/>
              <a:ext cx="240" cy="336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152400" y="5791200"/>
            <a:ext cx="609600" cy="609600"/>
            <a:chOff x="96" y="3552"/>
            <a:chExt cx="480" cy="480"/>
          </a:xfrm>
        </p:grpSpPr>
        <p:grpSp>
          <p:nvGrpSpPr>
            <p:cNvPr id="20" name="Group 91"/>
            <p:cNvGrpSpPr>
              <a:grpSpLocks/>
            </p:cNvGrpSpPr>
            <p:nvPr/>
          </p:nvGrpSpPr>
          <p:grpSpPr bwMode="auto">
            <a:xfrm>
              <a:off x="96" y="3552"/>
              <a:ext cx="480" cy="480"/>
              <a:chOff x="2112" y="3264"/>
              <a:chExt cx="480" cy="480"/>
            </a:xfrm>
          </p:grpSpPr>
          <p:sp>
            <p:nvSpPr>
              <p:cNvPr id="263260" name="Rectangle 92"/>
              <p:cNvSpPr>
                <a:spLocks noChangeArrowheads="1"/>
              </p:cNvSpPr>
              <p:nvPr/>
            </p:nvSpPr>
            <p:spPr bwMode="auto">
              <a:xfrm>
                <a:off x="2112" y="326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1" name="Line 93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2" name="Line 94"/>
              <p:cNvSpPr>
                <a:spLocks noChangeShapeType="1"/>
              </p:cNvSpPr>
              <p:nvPr/>
            </p:nvSpPr>
            <p:spPr bwMode="auto">
              <a:xfrm>
                <a:off x="2400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3" name="Line 95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64" name="Rectangle 96"/>
            <p:cNvSpPr>
              <a:spLocks noChangeArrowheads="1"/>
            </p:cNvSpPr>
            <p:nvPr/>
          </p:nvSpPr>
          <p:spPr bwMode="auto">
            <a:xfrm>
              <a:off x="96" y="3552"/>
              <a:ext cx="144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63265" name="Rectangle 97"/>
          <p:cNvSpPr>
            <a:spLocks noChangeArrowheads="1"/>
          </p:cNvSpPr>
          <p:nvPr/>
        </p:nvSpPr>
        <p:spPr bwMode="auto">
          <a:xfrm>
            <a:off x="3352800" y="3886200"/>
            <a:ext cx="762000" cy="2286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266" name="Rectangle 98"/>
          <p:cNvSpPr>
            <a:spLocks noChangeArrowheads="1"/>
          </p:cNvSpPr>
          <p:nvPr/>
        </p:nvSpPr>
        <p:spPr bwMode="auto">
          <a:xfrm>
            <a:off x="5410200" y="3886200"/>
            <a:ext cx="762000" cy="3048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267" name="Rectangle 99"/>
          <p:cNvSpPr>
            <a:spLocks noChangeArrowheads="1"/>
          </p:cNvSpPr>
          <p:nvPr/>
        </p:nvSpPr>
        <p:spPr bwMode="auto">
          <a:xfrm>
            <a:off x="7391400" y="3733800"/>
            <a:ext cx="3048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268" name="Rectangle 100"/>
          <p:cNvSpPr>
            <a:spLocks noChangeArrowheads="1"/>
          </p:cNvSpPr>
          <p:nvPr/>
        </p:nvSpPr>
        <p:spPr bwMode="auto">
          <a:xfrm>
            <a:off x="6248400" y="2743200"/>
            <a:ext cx="3810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21" name="Group 101"/>
          <p:cNvGrpSpPr>
            <a:grpSpLocks/>
          </p:cNvGrpSpPr>
          <p:nvPr/>
        </p:nvGrpSpPr>
        <p:grpSpPr bwMode="auto">
          <a:xfrm>
            <a:off x="5334000" y="5257800"/>
            <a:ext cx="609600" cy="609600"/>
            <a:chOff x="3360" y="3216"/>
            <a:chExt cx="480" cy="480"/>
          </a:xfrm>
        </p:grpSpPr>
        <p:grpSp>
          <p:nvGrpSpPr>
            <p:cNvPr id="22" name="Group 102"/>
            <p:cNvGrpSpPr>
              <a:grpSpLocks/>
            </p:cNvGrpSpPr>
            <p:nvPr/>
          </p:nvGrpSpPr>
          <p:grpSpPr bwMode="auto">
            <a:xfrm>
              <a:off x="3360" y="3216"/>
              <a:ext cx="480" cy="480"/>
              <a:chOff x="3552" y="3216"/>
              <a:chExt cx="480" cy="480"/>
            </a:xfrm>
          </p:grpSpPr>
          <p:sp>
            <p:nvSpPr>
              <p:cNvPr id="263271" name="Rectangle 103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2" name="Line 104"/>
              <p:cNvSpPr>
                <a:spLocks noChangeShapeType="1"/>
              </p:cNvSpPr>
              <p:nvPr/>
            </p:nvSpPr>
            <p:spPr bwMode="auto">
              <a:xfrm>
                <a:off x="3792" y="350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3" name="Line 105"/>
              <p:cNvSpPr>
                <a:spLocks noChangeShapeType="1"/>
              </p:cNvSpPr>
              <p:nvPr/>
            </p:nvSpPr>
            <p:spPr bwMode="auto">
              <a:xfrm flipH="1">
                <a:off x="3552" y="3360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4" name="Line 106"/>
              <p:cNvSpPr>
                <a:spLocks noChangeShapeType="1"/>
              </p:cNvSpPr>
              <p:nvPr/>
            </p:nvSpPr>
            <p:spPr bwMode="auto">
              <a:xfrm flipH="1">
                <a:off x="355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75" name="Rectangle 107"/>
            <p:cNvSpPr>
              <a:spLocks noChangeArrowheads="1"/>
            </p:cNvSpPr>
            <p:nvPr/>
          </p:nvSpPr>
          <p:spPr bwMode="auto">
            <a:xfrm>
              <a:off x="3360" y="3216"/>
              <a:ext cx="48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3" name="Group 108"/>
          <p:cNvGrpSpPr>
            <a:grpSpLocks/>
          </p:cNvGrpSpPr>
          <p:nvPr/>
        </p:nvGrpSpPr>
        <p:grpSpPr bwMode="auto">
          <a:xfrm>
            <a:off x="7543800" y="4953000"/>
            <a:ext cx="609600" cy="609600"/>
            <a:chOff x="4752" y="3072"/>
            <a:chExt cx="480" cy="480"/>
          </a:xfrm>
        </p:grpSpPr>
        <p:grpSp>
          <p:nvGrpSpPr>
            <p:cNvPr id="24" name="Group 109"/>
            <p:cNvGrpSpPr>
              <a:grpSpLocks/>
            </p:cNvGrpSpPr>
            <p:nvPr/>
          </p:nvGrpSpPr>
          <p:grpSpPr bwMode="auto">
            <a:xfrm>
              <a:off x="4752" y="3072"/>
              <a:ext cx="480" cy="480"/>
              <a:chOff x="4368" y="2592"/>
              <a:chExt cx="480" cy="480"/>
            </a:xfrm>
          </p:grpSpPr>
          <p:sp>
            <p:nvSpPr>
              <p:cNvPr id="263278" name="Rectangle 110"/>
              <p:cNvSpPr>
                <a:spLocks noChangeArrowheads="1"/>
              </p:cNvSpPr>
              <p:nvPr/>
            </p:nvSpPr>
            <p:spPr bwMode="auto">
              <a:xfrm>
                <a:off x="4368" y="259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9" name="Line 111"/>
              <p:cNvSpPr>
                <a:spLocks noChangeShapeType="1"/>
              </p:cNvSpPr>
              <p:nvPr/>
            </p:nvSpPr>
            <p:spPr bwMode="auto">
              <a:xfrm>
                <a:off x="4560" y="278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0" name="Line 112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1" name="Line 113"/>
              <p:cNvSpPr>
                <a:spLocks noChangeShapeType="1"/>
              </p:cNvSpPr>
              <p:nvPr/>
            </p:nvSpPr>
            <p:spPr bwMode="auto">
              <a:xfrm flipH="1">
                <a:off x="4368" y="2784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82" name="Rectangle 114"/>
            <p:cNvSpPr>
              <a:spLocks noChangeArrowheads="1"/>
            </p:cNvSpPr>
            <p:nvPr/>
          </p:nvSpPr>
          <p:spPr bwMode="auto">
            <a:xfrm>
              <a:off x="4752" y="3072"/>
              <a:ext cx="336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5" name="Group 115"/>
          <p:cNvGrpSpPr>
            <a:grpSpLocks/>
          </p:cNvGrpSpPr>
          <p:nvPr/>
        </p:nvGrpSpPr>
        <p:grpSpPr bwMode="auto">
          <a:xfrm>
            <a:off x="7924800" y="5791200"/>
            <a:ext cx="609600" cy="609600"/>
            <a:chOff x="4992" y="3696"/>
            <a:chExt cx="480" cy="480"/>
          </a:xfrm>
        </p:grpSpPr>
        <p:grpSp>
          <p:nvGrpSpPr>
            <p:cNvPr id="26" name="Group 116"/>
            <p:cNvGrpSpPr>
              <a:grpSpLocks/>
            </p:cNvGrpSpPr>
            <p:nvPr/>
          </p:nvGrpSpPr>
          <p:grpSpPr bwMode="auto">
            <a:xfrm>
              <a:off x="4992" y="3696"/>
              <a:ext cx="480" cy="480"/>
              <a:chOff x="4848" y="3312"/>
              <a:chExt cx="480" cy="480"/>
            </a:xfrm>
          </p:grpSpPr>
          <p:sp>
            <p:nvSpPr>
              <p:cNvPr id="263285" name="Rectangle 117"/>
              <p:cNvSpPr>
                <a:spLocks noChangeArrowheads="1"/>
              </p:cNvSpPr>
              <p:nvPr/>
            </p:nvSpPr>
            <p:spPr bwMode="auto">
              <a:xfrm>
                <a:off x="4848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6" name="Line 118"/>
              <p:cNvSpPr>
                <a:spLocks noChangeShapeType="1"/>
              </p:cNvSpPr>
              <p:nvPr/>
            </p:nvSpPr>
            <p:spPr bwMode="auto">
              <a:xfrm>
                <a:off x="5040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7" name="Line 119"/>
              <p:cNvSpPr>
                <a:spLocks noChangeShapeType="1"/>
              </p:cNvSpPr>
              <p:nvPr/>
            </p:nvSpPr>
            <p:spPr bwMode="auto">
              <a:xfrm>
                <a:off x="5184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8" name="Line 120"/>
              <p:cNvSpPr>
                <a:spLocks noChangeShapeType="1"/>
              </p:cNvSpPr>
              <p:nvPr/>
            </p:nvSpPr>
            <p:spPr bwMode="auto">
              <a:xfrm>
                <a:off x="4944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89" name="Rectangle 121"/>
            <p:cNvSpPr>
              <a:spLocks noChangeArrowheads="1"/>
            </p:cNvSpPr>
            <p:nvPr/>
          </p:nvSpPr>
          <p:spPr bwMode="auto">
            <a:xfrm>
              <a:off x="4992" y="3696"/>
              <a:ext cx="96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7" name="Group 122"/>
          <p:cNvGrpSpPr>
            <a:grpSpLocks/>
          </p:cNvGrpSpPr>
          <p:nvPr/>
        </p:nvGrpSpPr>
        <p:grpSpPr bwMode="auto">
          <a:xfrm>
            <a:off x="6324600" y="6096000"/>
            <a:ext cx="609600" cy="609600"/>
            <a:chOff x="3984" y="3744"/>
            <a:chExt cx="480" cy="480"/>
          </a:xfrm>
        </p:grpSpPr>
        <p:grpSp>
          <p:nvGrpSpPr>
            <p:cNvPr id="28" name="Group 123"/>
            <p:cNvGrpSpPr>
              <a:grpSpLocks/>
            </p:cNvGrpSpPr>
            <p:nvPr/>
          </p:nvGrpSpPr>
          <p:grpSpPr bwMode="auto">
            <a:xfrm>
              <a:off x="3984" y="3744"/>
              <a:ext cx="480" cy="480"/>
              <a:chOff x="5328" y="3312"/>
              <a:chExt cx="480" cy="480"/>
            </a:xfrm>
          </p:grpSpPr>
          <p:sp>
            <p:nvSpPr>
              <p:cNvPr id="263292" name="Rectangle 124"/>
              <p:cNvSpPr>
                <a:spLocks noChangeArrowheads="1"/>
              </p:cNvSpPr>
              <p:nvPr/>
            </p:nvSpPr>
            <p:spPr bwMode="auto">
              <a:xfrm>
                <a:off x="5328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93" name="Line 125"/>
              <p:cNvSpPr>
                <a:spLocks noChangeShapeType="1"/>
              </p:cNvSpPr>
              <p:nvPr/>
            </p:nvSpPr>
            <p:spPr bwMode="auto">
              <a:xfrm>
                <a:off x="5664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94" name="Line 126"/>
              <p:cNvSpPr>
                <a:spLocks noChangeShapeType="1"/>
              </p:cNvSpPr>
              <p:nvPr/>
            </p:nvSpPr>
            <p:spPr bwMode="auto">
              <a:xfrm flipH="1">
                <a:off x="5472" y="3504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95" name="Line 127"/>
              <p:cNvSpPr>
                <a:spLocks noChangeShapeType="1"/>
              </p:cNvSpPr>
              <p:nvPr/>
            </p:nvSpPr>
            <p:spPr bwMode="auto">
              <a:xfrm>
                <a:off x="5472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96" name="Rectangle 128"/>
            <p:cNvSpPr>
              <a:spLocks noChangeArrowheads="1"/>
            </p:cNvSpPr>
            <p:nvPr/>
          </p:nvSpPr>
          <p:spPr bwMode="auto">
            <a:xfrm>
              <a:off x="3984" y="3744"/>
              <a:ext cx="144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9" name="Group 129"/>
          <p:cNvGrpSpPr>
            <a:grpSpLocks/>
          </p:cNvGrpSpPr>
          <p:nvPr/>
        </p:nvGrpSpPr>
        <p:grpSpPr bwMode="auto">
          <a:xfrm>
            <a:off x="5562600" y="6096000"/>
            <a:ext cx="609600" cy="609600"/>
            <a:chOff x="3504" y="3744"/>
            <a:chExt cx="480" cy="480"/>
          </a:xfrm>
        </p:grpSpPr>
        <p:grpSp>
          <p:nvGrpSpPr>
            <p:cNvPr id="30" name="Group 130"/>
            <p:cNvGrpSpPr>
              <a:grpSpLocks/>
            </p:cNvGrpSpPr>
            <p:nvPr/>
          </p:nvGrpSpPr>
          <p:grpSpPr bwMode="auto">
            <a:xfrm>
              <a:off x="3504" y="3744"/>
              <a:ext cx="480" cy="480"/>
              <a:chOff x="3936" y="3744"/>
              <a:chExt cx="480" cy="480"/>
            </a:xfrm>
          </p:grpSpPr>
          <p:sp>
            <p:nvSpPr>
              <p:cNvPr id="263299" name="Rectangle 131"/>
              <p:cNvSpPr>
                <a:spLocks noChangeArrowheads="1"/>
              </p:cNvSpPr>
              <p:nvPr/>
            </p:nvSpPr>
            <p:spPr bwMode="auto">
              <a:xfrm>
                <a:off x="3936" y="374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0" name="Line 132"/>
              <p:cNvSpPr>
                <a:spLocks noChangeShapeType="1"/>
              </p:cNvSpPr>
              <p:nvPr/>
            </p:nvSpPr>
            <p:spPr bwMode="auto">
              <a:xfrm>
                <a:off x="4128" y="393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1" name="Line 133"/>
              <p:cNvSpPr>
                <a:spLocks noChangeShapeType="1"/>
              </p:cNvSpPr>
              <p:nvPr/>
            </p:nvSpPr>
            <p:spPr bwMode="auto">
              <a:xfrm flipH="1">
                <a:off x="3936" y="393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2" name="Line 134"/>
              <p:cNvSpPr>
                <a:spLocks noChangeShapeType="1"/>
              </p:cNvSpPr>
              <p:nvPr/>
            </p:nvSpPr>
            <p:spPr bwMode="auto">
              <a:xfrm>
                <a:off x="4272" y="374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303" name="Rectangle 135"/>
            <p:cNvSpPr>
              <a:spLocks noChangeArrowheads="1"/>
            </p:cNvSpPr>
            <p:nvPr/>
          </p:nvSpPr>
          <p:spPr bwMode="auto">
            <a:xfrm>
              <a:off x="3504" y="3744"/>
              <a:ext cx="336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31" name="Group 136"/>
          <p:cNvGrpSpPr>
            <a:grpSpLocks/>
          </p:cNvGrpSpPr>
          <p:nvPr/>
        </p:nvGrpSpPr>
        <p:grpSpPr bwMode="auto">
          <a:xfrm>
            <a:off x="8305800" y="4953000"/>
            <a:ext cx="609600" cy="609600"/>
            <a:chOff x="5136" y="3072"/>
            <a:chExt cx="480" cy="480"/>
          </a:xfrm>
        </p:grpSpPr>
        <p:grpSp>
          <p:nvGrpSpPr>
            <p:cNvPr id="263203" name="Group 137"/>
            <p:cNvGrpSpPr>
              <a:grpSpLocks/>
            </p:cNvGrpSpPr>
            <p:nvPr/>
          </p:nvGrpSpPr>
          <p:grpSpPr bwMode="auto">
            <a:xfrm>
              <a:off x="5136" y="3072"/>
              <a:ext cx="480" cy="480"/>
              <a:chOff x="4896" y="3072"/>
              <a:chExt cx="480" cy="480"/>
            </a:xfrm>
          </p:grpSpPr>
          <p:sp>
            <p:nvSpPr>
              <p:cNvPr id="263306" name="Rectangle 138"/>
              <p:cNvSpPr>
                <a:spLocks noChangeArrowheads="1"/>
              </p:cNvSpPr>
              <p:nvPr/>
            </p:nvSpPr>
            <p:spPr bwMode="auto">
              <a:xfrm>
                <a:off x="4896" y="307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7" name="Line 139"/>
              <p:cNvSpPr>
                <a:spLocks noChangeShapeType="1"/>
              </p:cNvSpPr>
              <p:nvPr/>
            </p:nvSpPr>
            <p:spPr bwMode="auto">
              <a:xfrm>
                <a:off x="5088" y="32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8" name="Line 140"/>
              <p:cNvSpPr>
                <a:spLocks noChangeShapeType="1"/>
              </p:cNvSpPr>
              <p:nvPr/>
            </p:nvSpPr>
            <p:spPr bwMode="auto">
              <a:xfrm>
                <a:off x="5232" y="32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9" name="Line 141"/>
              <p:cNvSpPr>
                <a:spLocks noChangeShapeType="1"/>
              </p:cNvSpPr>
              <p:nvPr/>
            </p:nvSpPr>
            <p:spPr bwMode="auto">
              <a:xfrm flipH="1">
                <a:off x="4896" y="326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310" name="Rectangle 142"/>
            <p:cNvSpPr>
              <a:spLocks noChangeArrowheads="1"/>
            </p:cNvSpPr>
            <p:nvPr/>
          </p:nvSpPr>
          <p:spPr bwMode="auto">
            <a:xfrm>
              <a:off x="5136" y="3072"/>
              <a:ext cx="480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63311" name="Line 143"/>
          <p:cNvSpPr>
            <a:spLocks noChangeShapeType="1"/>
          </p:cNvSpPr>
          <p:nvPr/>
        </p:nvSpPr>
        <p:spPr bwMode="auto">
          <a:xfrm flipV="1">
            <a:off x="4572000" y="2286000"/>
            <a:ext cx="76200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2" name="Line 144"/>
          <p:cNvSpPr>
            <a:spLocks noChangeShapeType="1"/>
          </p:cNvSpPr>
          <p:nvPr/>
        </p:nvSpPr>
        <p:spPr bwMode="auto">
          <a:xfrm flipH="1" flipV="1">
            <a:off x="6324600" y="2438400"/>
            <a:ext cx="228600" cy="228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3" name="Line 145"/>
          <p:cNvSpPr>
            <a:spLocks noChangeShapeType="1"/>
          </p:cNvSpPr>
          <p:nvPr/>
        </p:nvSpPr>
        <p:spPr bwMode="auto">
          <a:xfrm flipH="1" flipV="1">
            <a:off x="7086600" y="3352800"/>
            <a:ext cx="6096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4" name="Line 146"/>
          <p:cNvSpPr>
            <a:spLocks noChangeShapeType="1"/>
          </p:cNvSpPr>
          <p:nvPr/>
        </p:nvSpPr>
        <p:spPr bwMode="auto">
          <a:xfrm flipV="1">
            <a:off x="5715000" y="3429000"/>
            <a:ext cx="45720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5" name="Line 147"/>
          <p:cNvSpPr>
            <a:spLocks noChangeShapeType="1"/>
          </p:cNvSpPr>
          <p:nvPr/>
        </p:nvSpPr>
        <p:spPr bwMode="auto">
          <a:xfrm flipV="1">
            <a:off x="3657600" y="3581400"/>
            <a:ext cx="228600" cy="228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6" name="Line 148"/>
          <p:cNvSpPr>
            <a:spLocks noChangeShapeType="1"/>
          </p:cNvSpPr>
          <p:nvPr/>
        </p:nvSpPr>
        <p:spPr bwMode="auto">
          <a:xfrm flipV="1">
            <a:off x="457200" y="4572000"/>
            <a:ext cx="4572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7" name="Line 149"/>
          <p:cNvSpPr>
            <a:spLocks noChangeShapeType="1"/>
          </p:cNvSpPr>
          <p:nvPr/>
        </p:nvSpPr>
        <p:spPr bwMode="auto">
          <a:xfrm flipV="1">
            <a:off x="1219200" y="4572000"/>
            <a:ext cx="762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8" name="Line 150"/>
          <p:cNvSpPr>
            <a:spLocks noChangeShapeType="1"/>
          </p:cNvSpPr>
          <p:nvPr/>
        </p:nvSpPr>
        <p:spPr bwMode="auto">
          <a:xfrm flipH="1" flipV="1">
            <a:off x="1676400" y="4572000"/>
            <a:ext cx="3810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9" name="Line 151"/>
          <p:cNvSpPr>
            <a:spLocks noChangeShapeType="1"/>
          </p:cNvSpPr>
          <p:nvPr/>
        </p:nvSpPr>
        <p:spPr bwMode="auto">
          <a:xfrm flipV="1">
            <a:off x="2514600" y="4648200"/>
            <a:ext cx="762000" cy="1371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0" name="Line 152"/>
          <p:cNvSpPr>
            <a:spLocks noChangeShapeType="1"/>
          </p:cNvSpPr>
          <p:nvPr/>
        </p:nvSpPr>
        <p:spPr bwMode="auto">
          <a:xfrm flipH="1" flipV="1">
            <a:off x="3962400" y="4724400"/>
            <a:ext cx="76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1" name="Line 153"/>
          <p:cNvSpPr>
            <a:spLocks noChangeShapeType="1"/>
          </p:cNvSpPr>
          <p:nvPr/>
        </p:nvSpPr>
        <p:spPr bwMode="auto">
          <a:xfrm flipV="1">
            <a:off x="5029200" y="4724400"/>
            <a:ext cx="457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2" name="Line 154"/>
          <p:cNvSpPr>
            <a:spLocks noChangeShapeType="1"/>
          </p:cNvSpPr>
          <p:nvPr/>
        </p:nvSpPr>
        <p:spPr bwMode="auto">
          <a:xfrm flipH="1" flipV="1">
            <a:off x="6172200" y="4724400"/>
            <a:ext cx="3810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3" name="Line 155"/>
          <p:cNvSpPr>
            <a:spLocks noChangeShapeType="1"/>
          </p:cNvSpPr>
          <p:nvPr/>
        </p:nvSpPr>
        <p:spPr bwMode="auto">
          <a:xfrm flipV="1">
            <a:off x="5638800" y="4724400"/>
            <a:ext cx="76200" cy="4572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4" name="Line 156"/>
          <p:cNvSpPr>
            <a:spLocks noChangeShapeType="1"/>
          </p:cNvSpPr>
          <p:nvPr/>
        </p:nvSpPr>
        <p:spPr bwMode="auto">
          <a:xfrm flipV="1">
            <a:off x="3657600" y="4724400"/>
            <a:ext cx="76200" cy="4572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5" name="Line 157"/>
          <p:cNvSpPr>
            <a:spLocks noChangeShapeType="1"/>
          </p:cNvSpPr>
          <p:nvPr/>
        </p:nvSpPr>
        <p:spPr bwMode="auto">
          <a:xfrm flipV="1">
            <a:off x="7010400" y="4343400"/>
            <a:ext cx="30480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6" name="Line 158"/>
          <p:cNvSpPr>
            <a:spLocks noChangeShapeType="1"/>
          </p:cNvSpPr>
          <p:nvPr/>
        </p:nvSpPr>
        <p:spPr bwMode="auto">
          <a:xfrm flipH="1" flipV="1">
            <a:off x="8229600" y="4343400"/>
            <a:ext cx="45720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7" name="Line 159"/>
          <p:cNvSpPr>
            <a:spLocks noChangeShapeType="1"/>
          </p:cNvSpPr>
          <p:nvPr/>
        </p:nvSpPr>
        <p:spPr bwMode="auto">
          <a:xfrm flipV="1">
            <a:off x="7772400" y="4572000"/>
            <a:ext cx="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7380312" y="663079"/>
            <a:ext cx="162897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Nakano </a:t>
            </a:r>
            <a:r>
              <a:rPr kumimoji="1" lang="en-US" altLang="ja-JP" smtClean="0"/>
              <a:t>‘01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4741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Listing Children</a:t>
            </a: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80728"/>
            <a:ext cx="8303840" cy="1054100"/>
          </a:xfrm>
        </p:spPr>
        <p:txBody>
          <a:bodyPr/>
          <a:lstStyle/>
          <a:p>
            <a:pPr algn="l"/>
            <a:r>
              <a:rPr lang="en-US" altLang="ja-JP" sz="2400" dirty="0" smtClean="0"/>
              <a:t>The parent of a child is generated by shrinking the top-left room</a:t>
            </a:r>
          </a:p>
          <a:p>
            <a:pPr algn="l"/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 </a:t>
            </a:r>
            <a:r>
              <a:rPr lang="en-US" altLang="ja-JP" sz="2400" dirty="0" smtClean="0"/>
              <a:t>by making a new room (by sliding), we can generate a child from its parent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There are two ways of sliding (left-direction, up-direction),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and several lengths of </a:t>
            </a:r>
            <a:r>
              <a:rPr lang="en-US" altLang="ja-JP" sz="2400" dirty="0"/>
              <a:t>slide </a:t>
            </a:r>
            <a:r>
              <a:rPr lang="en-US" altLang="ja-JP" sz="2400" dirty="0" smtClean="0"/>
              <a:t>edges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Any length determined by the vertices on the top/left surface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gives a child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O(1)</a:t>
            </a:r>
            <a:r>
              <a:rPr lang="en-US" altLang="ja-JP" sz="2400" dirty="0" smtClean="0">
                <a:sym typeface="Wingdings" panose="05000000000000000000" pitchFamily="2" charset="2"/>
              </a:rPr>
              <a:t> time for each</a:t>
            </a:r>
            <a:endParaRPr lang="en-US" altLang="ja-JP" sz="2400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4355976" y="2898895"/>
            <a:ext cx="1241276" cy="547113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3779912" y="2060848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4160912" y="2441848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4160912" y="2060848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35" name="Group 28"/>
          <p:cNvGrpSpPr>
            <a:grpSpLocks/>
          </p:cNvGrpSpPr>
          <p:nvPr/>
        </p:nvGrpSpPr>
        <p:grpSpPr bwMode="auto">
          <a:xfrm>
            <a:off x="2578224" y="3568080"/>
            <a:ext cx="609600" cy="609600"/>
            <a:chOff x="96" y="3024"/>
            <a:chExt cx="480" cy="480"/>
          </a:xfrm>
        </p:grpSpPr>
        <p:grpSp>
          <p:nvGrpSpPr>
            <p:cNvPr id="36" name="Group 29"/>
            <p:cNvGrpSpPr>
              <a:grpSpLocks/>
            </p:cNvGrpSpPr>
            <p:nvPr/>
          </p:nvGrpSpPr>
          <p:grpSpPr bwMode="auto">
            <a:xfrm>
              <a:off x="96" y="3024"/>
              <a:ext cx="480" cy="480"/>
              <a:chOff x="96" y="3024"/>
              <a:chExt cx="480" cy="480"/>
            </a:xfrm>
          </p:grpSpPr>
          <p:sp>
            <p:nvSpPr>
              <p:cNvPr id="38" name="Rectangle 30"/>
              <p:cNvSpPr>
                <a:spLocks noChangeArrowheads="1"/>
              </p:cNvSpPr>
              <p:nvPr/>
            </p:nvSpPr>
            <p:spPr bwMode="auto">
              <a:xfrm>
                <a:off x="96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336" y="326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336" y="302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96" y="3168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96" y="3024"/>
              <a:ext cx="24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5254352" y="3567928"/>
            <a:ext cx="685800" cy="609600"/>
            <a:chOff x="1056" y="3024"/>
            <a:chExt cx="480" cy="480"/>
          </a:xfrm>
        </p:grpSpPr>
        <p:grpSp>
          <p:nvGrpSpPr>
            <p:cNvPr id="43" name="Group 77"/>
            <p:cNvGrpSpPr>
              <a:grpSpLocks/>
            </p:cNvGrpSpPr>
            <p:nvPr/>
          </p:nvGrpSpPr>
          <p:grpSpPr bwMode="auto">
            <a:xfrm>
              <a:off x="1056" y="3024"/>
              <a:ext cx="480" cy="480"/>
              <a:chOff x="1440" y="3024"/>
              <a:chExt cx="480" cy="480"/>
            </a:xfrm>
          </p:grpSpPr>
          <p:sp>
            <p:nvSpPr>
              <p:cNvPr id="45" name="Rectangle 78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6" name="Line 79"/>
              <p:cNvSpPr>
                <a:spLocks noChangeShapeType="1"/>
              </p:cNvSpPr>
              <p:nvPr/>
            </p:nvSpPr>
            <p:spPr bwMode="auto">
              <a:xfrm>
                <a:off x="1680" y="3312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7" name="Line 80"/>
              <p:cNvSpPr>
                <a:spLocks noChangeShapeType="1"/>
              </p:cNvSpPr>
              <p:nvPr/>
            </p:nvSpPr>
            <p:spPr bwMode="auto">
              <a:xfrm>
                <a:off x="1680" y="3168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48" name="Line 81"/>
              <p:cNvSpPr>
                <a:spLocks noChangeShapeType="1"/>
              </p:cNvSpPr>
              <p:nvPr/>
            </p:nvSpPr>
            <p:spPr bwMode="auto">
              <a:xfrm>
                <a:off x="1440" y="316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1056" y="3024"/>
              <a:ext cx="48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49" name="Group 83"/>
          <p:cNvGrpSpPr>
            <a:grpSpLocks/>
          </p:cNvGrpSpPr>
          <p:nvPr/>
        </p:nvGrpSpPr>
        <p:grpSpPr bwMode="auto">
          <a:xfrm>
            <a:off x="3340224" y="3568080"/>
            <a:ext cx="609600" cy="609600"/>
            <a:chOff x="576" y="3024"/>
            <a:chExt cx="480" cy="480"/>
          </a:xfrm>
        </p:grpSpPr>
        <p:grpSp>
          <p:nvGrpSpPr>
            <p:cNvPr id="50" name="Group 84"/>
            <p:cNvGrpSpPr>
              <a:grpSpLocks/>
            </p:cNvGrpSpPr>
            <p:nvPr/>
          </p:nvGrpSpPr>
          <p:grpSpPr bwMode="auto">
            <a:xfrm>
              <a:off x="576" y="3024"/>
              <a:ext cx="480" cy="480"/>
              <a:chOff x="768" y="3024"/>
              <a:chExt cx="480" cy="480"/>
            </a:xfrm>
          </p:grpSpPr>
          <p:sp>
            <p:nvSpPr>
              <p:cNvPr id="52" name="Rectangle 85"/>
              <p:cNvSpPr>
                <a:spLocks noChangeArrowheads="1"/>
              </p:cNvSpPr>
              <p:nvPr/>
            </p:nvSpPr>
            <p:spPr bwMode="auto">
              <a:xfrm>
                <a:off x="768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53" name="Line 86"/>
              <p:cNvSpPr>
                <a:spLocks noChangeShapeType="1"/>
              </p:cNvSpPr>
              <p:nvPr/>
            </p:nvSpPr>
            <p:spPr bwMode="auto">
              <a:xfrm>
                <a:off x="1008" y="326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54" name="Line 87"/>
              <p:cNvSpPr>
                <a:spLocks noChangeShapeType="1"/>
              </p:cNvSpPr>
              <p:nvPr/>
            </p:nvSpPr>
            <p:spPr bwMode="auto">
              <a:xfrm>
                <a:off x="1008" y="302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55" name="Line 88"/>
              <p:cNvSpPr>
                <a:spLocks noChangeShapeType="1"/>
              </p:cNvSpPr>
              <p:nvPr/>
            </p:nvSpPr>
            <p:spPr bwMode="auto">
              <a:xfrm>
                <a:off x="768" y="3360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576" y="3024"/>
              <a:ext cx="240" cy="336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56" name="Group 90"/>
          <p:cNvGrpSpPr>
            <a:grpSpLocks/>
          </p:cNvGrpSpPr>
          <p:nvPr/>
        </p:nvGrpSpPr>
        <p:grpSpPr bwMode="auto">
          <a:xfrm>
            <a:off x="4322440" y="3567928"/>
            <a:ext cx="609600" cy="609600"/>
            <a:chOff x="96" y="3552"/>
            <a:chExt cx="480" cy="480"/>
          </a:xfrm>
        </p:grpSpPr>
        <p:grpSp>
          <p:nvGrpSpPr>
            <p:cNvPr id="57" name="Group 91"/>
            <p:cNvGrpSpPr>
              <a:grpSpLocks/>
            </p:cNvGrpSpPr>
            <p:nvPr/>
          </p:nvGrpSpPr>
          <p:grpSpPr bwMode="auto">
            <a:xfrm>
              <a:off x="96" y="3552"/>
              <a:ext cx="480" cy="480"/>
              <a:chOff x="2112" y="3264"/>
              <a:chExt cx="480" cy="480"/>
            </a:xfrm>
          </p:grpSpPr>
          <p:sp>
            <p:nvSpPr>
              <p:cNvPr id="59" name="Rectangle 92"/>
              <p:cNvSpPr>
                <a:spLocks noChangeArrowheads="1"/>
              </p:cNvSpPr>
              <p:nvPr/>
            </p:nvSpPr>
            <p:spPr bwMode="auto">
              <a:xfrm>
                <a:off x="2112" y="326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0" name="Line 93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1" name="Line 94"/>
              <p:cNvSpPr>
                <a:spLocks noChangeShapeType="1"/>
              </p:cNvSpPr>
              <p:nvPr/>
            </p:nvSpPr>
            <p:spPr bwMode="auto">
              <a:xfrm>
                <a:off x="2400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" name="Line 95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96" y="3552"/>
              <a:ext cx="144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63" name="Line 148"/>
          <p:cNvSpPr>
            <a:spLocks noChangeShapeType="1"/>
          </p:cNvSpPr>
          <p:nvPr/>
        </p:nvSpPr>
        <p:spPr bwMode="auto">
          <a:xfrm flipH="1">
            <a:off x="2883024" y="2928151"/>
            <a:ext cx="990600" cy="518009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4" name="Line 149"/>
          <p:cNvSpPr>
            <a:spLocks noChangeShapeType="1"/>
          </p:cNvSpPr>
          <p:nvPr/>
        </p:nvSpPr>
        <p:spPr bwMode="auto">
          <a:xfrm flipH="1">
            <a:off x="3645024" y="2928150"/>
            <a:ext cx="381000" cy="517858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5" name="Line 150"/>
          <p:cNvSpPr>
            <a:spLocks noChangeShapeType="1"/>
          </p:cNvSpPr>
          <p:nvPr/>
        </p:nvSpPr>
        <p:spPr bwMode="auto">
          <a:xfrm>
            <a:off x="4203576" y="2928150"/>
            <a:ext cx="372616" cy="517857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905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Non-rooted Floor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</a:t>
            </a: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72038" y="1179383"/>
            <a:ext cx="8303840" cy="10541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Consider the enumeration under the isomorphism</a:t>
            </a:r>
          </a:p>
          <a:p>
            <a:pPr algn="l"/>
            <a:r>
              <a:rPr lang="en-US" altLang="ja-JP" sz="2400" dirty="0" smtClean="0"/>
              <a:t> Then, we have to check the isomorphism, or use representatives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To obtain parent, we delete the top-left room by sliding, 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and the sliding is left direction or up direction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So, we can define deletion sequence for each rooted floor plan 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composed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(left/up, width, length)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2332464" y="2731867"/>
            <a:ext cx="609600" cy="609600"/>
            <a:chOff x="3024" y="3744"/>
            <a:chExt cx="480" cy="480"/>
          </a:xfrm>
        </p:grpSpPr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3024" y="3744"/>
              <a:ext cx="480" cy="480"/>
              <a:chOff x="4032" y="3312"/>
              <a:chExt cx="480" cy="480"/>
            </a:xfrm>
          </p:grpSpPr>
          <p:sp>
            <p:nvSpPr>
              <p:cNvPr id="263212" name="Rectangle 44"/>
              <p:cNvSpPr>
                <a:spLocks noChangeArrowheads="1"/>
              </p:cNvSpPr>
              <p:nvPr/>
            </p:nvSpPr>
            <p:spPr bwMode="auto">
              <a:xfrm>
                <a:off x="4032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3" name="Line 45"/>
              <p:cNvSpPr>
                <a:spLocks noChangeShapeType="1"/>
              </p:cNvSpPr>
              <p:nvPr/>
            </p:nvSpPr>
            <p:spPr bwMode="auto">
              <a:xfrm>
                <a:off x="4320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4" name="Line 46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5" name="Line 47"/>
              <p:cNvSpPr>
                <a:spLocks noChangeShapeType="1"/>
              </p:cNvSpPr>
              <p:nvPr/>
            </p:nvSpPr>
            <p:spPr bwMode="auto">
              <a:xfrm>
                <a:off x="4176" y="331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16" name="Rectangle 48"/>
            <p:cNvSpPr>
              <a:spLocks noChangeArrowheads="1"/>
            </p:cNvSpPr>
            <p:nvPr/>
          </p:nvSpPr>
          <p:spPr bwMode="auto">
            <a:xfrm>
              <a:off x="3024" y="3744"/>
              <a:ext cx="144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31" name="Group 43"/>
          <p:cNvGrpSpPr>
            <a:grpSpLocks/>
          </p:cNvGrpSpPr>
          <p:nvPr/>
        </p:nvGrpSpPr>
        <p:grpSpPr bwMode="auto">
          <a:xfrm rot="5400000">
            <a:off x="3307824" y="2731867"/>
            <a:ext cx="609600" cy="609600"/>
            <a:chOff x="4032" y="3312"/>
            <a:chExt cx="480" cy="480"/>
          </a:xfrm>
        </p:grpSpPr>
        <p:sp>
          <p:nvSpPr>
            <p:cNvPr id="33" name="Rectangle 44"/>
            <p:cNvSpPr>
              <a:spLocks noChangeArrowheads="1"/>
            </p:cNvSpPr>
            <p:nvPr/>
          </p:nvSpPr>
          <p:spPr bwMode="auto">
            <a:xfrm>
              <a:off x="4032" y="3312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4" name="Line 45"/>
            <p:cNvSpPr>
              <a:spLocks noChangeShapeType="1"/>
            </p:cNvSpPr>
            <p:nvPr/>
          </p:nvSpPr>
          <p:spPr bwMode="auto">
            <a:xfrm>
              <a:off x="4320" y="350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5" name="Line 46"/>
            <p:cNvSpPr>
              <a:spLocks noChangeShapeType="1"/>
            </p:cNvSpPr>
            <p:nvPr/>
          </p:nvSpPr>
          <p:spPr bwMode="auto">
            <a:xfrm flipH="1">
              <a:off x="4032" y="350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6" name="Line 47"/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2" name="Rectangle 48"/>
          <p:cNvSpPr>
            <a:spLocks noChangeArrowheads="1"/>
          </p:cNvSpPr>
          <p:nvPr/>
        </p:nvSpPr>
        <p:spPr bwMode="auto">
          <a:xfrm rot="5400000">
            <a:off x="3307823" y="2731867"/>
            <a:ext cx="365760" cy="365759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38" name="Group 43"/>
          <p:cNvGrpSpPr>
            <a:grpSpLocks/>
          </p:cNvGrpSpPr>
          <p:nvPr/>
        </p:nvGrpSpPr>
        <p:grpSpPr bwMode="auto">
          <a:xfrm rot="10800000">
            <a:off x="4283184" y="2731867"/>
            <a:ext cx="609600" cy="609600"/>
            <a:chOff x="4032" y="3312"/>
            <a:chExt cx="480" cy="480"/>
          </a:xfrm>
        </p:grpSpPr>
        <p:sp>
          <p:nvSpPr>
            <p:cNvPr id="40" name="Rectangle 44"/>
            <p:cNvSpPr>
              <a:spLocks noChangeArrowheads="1"/>
            </p:cNvSpPr>
            <p:nvPr/>
          </p:nvSpPr>
          <p:spPr bwMode="auto">
            <a:xfrm>
              <a:off x="4032" y="3312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4320" y="350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 flipH="1">
              <a:off x="4032" y="350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9" name="Rectangle 48"/>
          <p:cNvSpPr>
            <a:spLocks noChangeArrowheads="1"/>
          </p:cNvSpPr>
          <p:nvPr/>
        </p:nvSpPr>
        <p:spPr bwMode="auto">
          <a:xfrm rot="10800000">
            <a:off x="4287371" y="2731867"/>
            <a:ext cx="239652" cy="36576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 rot="16200000">
            <a:off x="5258544" y="2731867"/>
            <a:ext cx="609600" cy="609600"/>
            <a:chOff x="4032" y="3312"/>
            <a:chExt cx="480" cy="480"/>
          </a:xfrm>
        </p:grpSpPr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4032" y="3312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4320" y="350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 flipH="1">
              <a:off x="4032" y="350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46" name="Rectangle 48"/>
          <p:cNvSpPr>
            <a:spLocks noChangeArrowheads="1"/>
          </p:cNvSpPr>
          <p:nvPr/>
        </p:nvSpPr>
        <p:spPr bwMode="auto">
          <a:xfrm rot="16200000">
            <a:off x="5167104" y="2823306"/>
            <a:ext cx="426720" cy="243839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273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Representative</a:t>
            </a: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79512" y="980728"/>
            <a:ext cx="8764458" cy="10541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floor plans are different, their deletion sequences are different</a:t>
            </a: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Choose the lexicographically smallest, it is representative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Enumerate all rooted floor plans, and output only when being representative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Computing all deletion sequences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O(4×n)</a:t>
            </a:r>
            <a:r>
              <a:rPr lang="en-US" altLang="ja-JP" sz="2400" dirty="0" smtClean="0"/>
              <a:t>, thus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dirty="0" smtClean="0"/>
              <a:t> for each</a:t>
            </a:r>
          </a:p>
          <a:p>
            <a:pPr algn="l"/>
            <a:r>
              <a:rPr lang="en-US" altLang="ja-JP" sz="2400" dirty="0" smtClean="0"/>
              <a:t>Delay may be exponential</a:t>
            </a:r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/>
            <a:endParaRPr lang="en-US" altLang="ja-JP" sz="2400" b="1" dirty="0">
              <a:solidFill>
                <a:srgbClr val="0000FF"/>
              </a:solidFill>
            </a:endParaRPr>
          </a:p>
          <a:p>
            <a:pPr algn="l"/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/>
            <a:endParaRPr lang="en-US" altLang="ja-JP" sz="2400" b="1" dirty="0">
              <a:solidFill>
                <a:srgbClr val="0000FF"/>
              </a:solidFill>
            </a:endParaRPr>
          </a:p>
          <a:p>
            <a:pPr algn="l"/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/>
            <a:endParaRPr lang="en-US" altLang="ja-JP" sz="2400" b="1" dirty="0">
              <a:solidFill>
                <a:srgbClr val="0000FF"/>
              </a:solidFill>
            </a:endParaRPr>
          </a:p>
          <a:p>
            <a:pPr algn="l"/>
            <a:endParaRPr lang="en-US" altLang="ja-JP" sz="2400" b="1" dirty="0">
              <a:solidFill>
                <a:srgbClr val="0000FF"/>
              </a:solidFill>
            </a:endParaRP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187624" y="4795853"/>
            <a:ext cx="609600" cy="609600"/>
            <a:chOff x="3024" y="3744"/>
            <a:chExt cx="480" cy="480"/>
          </a:xfrm>
        </p:grpSpPr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3024" y="3744"/>
              <a:ext cx="480" cy="480"/>
              <a:chOff x="4032" y="3312"/>
              <a:chExt cx="480" cy="480"/>
            </a:xfrm>
          </p:grpSpPr>
          <p:sp>
            <p:nvSpPr>
              <p:cNvPr id="263212" name="Rectangle 44"/>
              <p:cNvSpPr>
                <a:spLocks noChangeArrowheads="1"/>
              </p:cNvSpPr>
              <p:nvPr/>
            </p:nvSpPr>
            <p:spPr bwMode="auto">
              <a:xfrm>
                <a:off x="4032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3" name="Line 45"/>
              <p:cNvSpPr>
                <a:spLocks noChangeShapeType="1"/>
              </p:cNvSpPr>
              <p:nvPr/>
            </p:nvSpPr>
            <p:spPr bwMode="auto">
              <a:xfrm>
                <a:off x="4320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4" name="Line 46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5" name="Line 47"/>
              <p:cNvSpPr>
                <a:spLocks noChangeShapeType="1"/>
              </p:cNvSpPr>
              <p:nvPr/>
            </p:nvSpPr>
            <p:spPr bwMode="auto">
              <a:xfrm>
                <a:off x="4176" y="331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16" name="Rectangle 48"/>
            <p:cNvSpPr>
              <a:spLocks noChangeArrowheads="1"/>
            </p:cNvSpPr>
            <p:nvPr/>
          </p:nvSpPr>
          <p:spPr bwMode="auto">
            <a:xfrm>
              <a:off x="3024" y="3744"/>
              <a:ext cx="144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31" name="Group 43"/>
          <p:cNvGrpSpPr>
            <a:grpSpLocks/>
          </p:cNvGrpSpPr>
          <p:nvPr/>
        </p:nvGrpSpPr>
        <p:grpSpPr bwMode="auto">
          <a:xfrm rot="5400000">
            <a:off x="3203849" y="4795853"/>
            <a:ext cx="609600" cy="609600"/>
            <a:chOff x="4032" y="3312"/>
            <a:chExt cx="480" cy="480"/>
          </a:xfrm>
        </p:grpSpPr>
        <p:sp>
          <p:nvSpPr>
            <p:cNvPr id="33" name="Rectangle 44"/>
            <p:cNvSpPr>
              <a:spLocks noChangeArrowheads="1"/>
            </p:cNvSpPr>
            <p:nvPr/>
          </p:nvSpPr>
          <p:spPr bwMode="auto">
            <a:xfrm>
              <a:off x="4032" y="3312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4" name="Line 45"/>
            <p:cNvSpPr>
              <a:spLocks noChangeShapeType="1"/>
            </p:cNvSpPr>
            <p:nvPr/>
          </p:nvSpPr>
          <p:spPr bwMode="auto">
            <a:xfrm>
              <a:off x="4320" y="350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5" name="Line 46"/>
            <p:cNvSpPr>
              <a:spLocks noChangeShapeType="1"/>
            </p:cNvSpPr>
            <p:nvPr/>
          </p:nvSpPr>
          <p:spPr bwMode="auto">
            <a:xfrm flipH="1">
              <a:off x="4032" y="350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6" name="Line 47"/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2" name="Rectangle 48"/>
          <p:cNvSpPr>
            <a:spLocks noChangeArrowheads="1"/>
          </p:cNvSpPr>
          <p:nvPr/>
        </p:nvSpPr>
        <p:spPr bwMode="auto">
          <a:xfrm rot="5400000">
            <a:off x="3203848" y="4795853"/>
            <a:ext cx="365760" cy="365759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38" name="Group 43"/>
          <p:cNvGrpSpPr>
            <a:grpSpLocks/>
          </p:cNvGrpSpPr>
          <p:nvPr/>
        </p:nvGrpSpPr>
        <p:grpSpPr bwMode="auto">
          <a:xfrm rot="10800000">
            <a:off x="5402560" y="4795852"/>
            <a:ext cx="609600" cy="609600"/>
            <a:chOff x="4032" y="3312"/>
            <a:chExt cx="480" cy="480"/>
          </a:xfrm>
        </p:grpSpPr>
        <p:sp>
          <p:nvSpPr>
            <p:cNvPr id="40" name="Rectangle 44"/>
            <p:cNvSpPr>
              <a:spLocks noChangeArrowheads="1"/>
            </p:cNvSpPr>
            <p:nvPr/>
          </p:nvSpPr>
          <p:spPr bwMode="auto">
            <a:xfrm>
              <a:off x="4032" y="3312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4320" y="350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 flipH="1">
              <a:off x="4032" y="350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9" name="Rectangle 48"/>
          <p:cNvSpPr>
            <a:spLocks noChangeArrowheads="1"/>
          </p:cNvSpPr>
          <p:nvPr/>
        </p:nvSpPr>
        <p:spPr bwMode="auto">
          <a:xfrm rot="10800000">
            <a:off x="5406747" y="4795852"/>
            <a:ext cx="239652" cy="36576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 rot="16200000">
            <a:off x="7562799" y="4829391"/>
            <a:ext cx="609600" cy="609600"/>
            <a:chOff x="4032" y="3312"/>
            <a:chExt cx="480" cy="480"/>
          </a:xfrm>
        </p:grpSpPr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4032" y="3312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4320" y="350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 flipH="1">
              <a:off x="4032" y="350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46" name="Rectangle 48"/>
          <p:cNvSpPr>
            <a:spLocks noChangeArrowheads="1"/>
          </p:cNvSpPr>
          <p:nvPr/>
        </p:nvSpPr>
        <p:spPr bwMode="auto">
          <a:xfrm rot="16200000">
            <a:off x="7471359" y="4920830"/>
            <a:ext cx="426720" cy="243839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" name="角丸四角形吹き出し 2"/>
          <p:cNvSpPr/>
          <p:nvPr/>
        </p:nvSpPr>
        <p:spPr bwMode="auto">
          <a:xfrm>
            <a:off x="344940" y="3429000"/>
            <a:ext cx="2021945" cy="936104"/>
          </a:xfrm>
          <a:prstGeom prst="wedgeRoundRectCallout">
            <a:avLst>
              <a:gd name="adj1" fmla="val -896"/>
              <a:gd name="adj2" fmla="val 8350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36000" tIns="46800" rIns="36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(L,1,1)(U,2,1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(</a:t>
            </a:r>
            <a:r>
              <a:rPr lang="en-US" altLang="ja-JP" dirty="0">
                <a:solidFill>
                  <a:srgbClr val="FF0000"/>
                </a:solidFill>
              </a:rPr>
              <a:t>L,1,1),(L,1,1)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7" name="角丸四角形吹き出し 36"/>
          <p:cNvSpPr/>
          <p:nvPr/>
        </p:nvSpPr>
        <p:spPr bwMode="auto">
          <a:xfrm>
            <a:off x="2555776" y="3446747"/>
            <a:ext cx="2021945" cy="936104"/>
          </a:xfrm>
          <a:prstGeom prst="wedgeRoundRectCallout">
            <a:avLst>
              <a:gd name="adj1" fmla="val -13539"/>
              <a:gd name="adj2" fmla="val 87708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36000" tIns="46800" rIns="36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(U,1,2)(L,2,1)</a:t>
            </a:r>
          </a:p>
          <a:p>
            <a:r>
              <a:rPr lang="en-US" altLang="ja-JP" dirty="0" smtClean="0"/>
              <a:t>(U,1,1),(L,1,1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44" name="角丸四角形吹き出し 43"/>
          <p:cNvSpPr/>
          <p:nvPr/>
        </p:nvSpPr>
        <p:spPr bwMode="auto">
          <a:xfrm>
            <a:off x="4788024" y="3464494"/>
            <a:ext cx="2021945" cy="936104"/>
          </a:xfrm>
          <a:prstGeom prst="wedgeRoundRectCallout">
            <a:avLst>
              <a:gd name="adj1" fmla="val -11107"/>
              <a:gd name="adj2" fmla="val 8455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36000" tIns="46800" rIns="36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(L,1,1)(</a:t>
            </a:r>
            <a:r>
              <a:rPr lang="en-US" altLang="ja-JP" dirty="0">
                <a:solidFill>
                  <a:srgbClr val="FF0000"/>
                </a:solidFill>
              </a:rPr>
              <a:t>U</a:t>
            </a:r>
            <a:r>
              <a:rPr lang="en-US" altLang="ja-JP" dirty="0" smtClean="0">
                <a:solidFill>
                  <a:srgbClr val="FF0000"/>
                </a:solidFill>
              </a:rPr>
              <a:t>,2,1)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(L,1,1),(L,1,1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1" name="角丸四角形吹き出し 50"/>
          <p:cNvSpPr/>
          <p:nvPr/>
        </p:nvSpPr>
        <p:spPr bwMode="auto">
          <a:xfrm>
            <a:off x="6948264" y="3473636"/>
            <a:ext cx="2021945" cy="936104"/>
          </a:xfrm>
          <a:prstGeom prst="wedgeRoundRectCallout">
            <a:avLst>
              <a:gd name="adj1" fmla="val -14511"/>
              <a:gd name="adj2" fmla="val 8455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36000" tIns="46800" rIns="36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(L,1,1)(</a:t>
            </a:r>
            <a:r>
              <a:rPr lang="en-US" altLang="ja-JP" dirty="0"/>
              <a:t>U</a:t>
            </a:r>
            <a:r>
              <a:rPr lang="en-US" altLang="ja-JP" dirty="0" smtClean="0"/>
              <a:t>,2,1)</a:t>
            </a:r>
          </a:p>
          <a:p>
            <a:r>
              <a:rPr lang="en-US" altLang="ja-JP" dirty="0" smtClean="0"/>
              <a:t>(L,1,1),(L,1,1</a:t>
            </a:r>
            <a:r>
              <a:rPr lang="en-US" altLang="ja-JP" dirty="0"/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1179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Geometric Object</a:t>
            </a: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72038" y="1179383"/>
            <a:ext cx="8303840" cy="10541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principle, any kind of geometric objects are tractable, if we </a:t>
            </a:r>
            <a:r>
              <a:rPr lang="en-US" altLang="ja-JP" sz="2400" dirty="0" smtClean="0"/>
              <a:t>define the root by an edge on the </a:t>
            </a:r>
            <a:r>
              <a:rPr lang="en-US" altLang="ja-JP" sz="2400" dirty="0" err="1" smtClean="0"/>
              <a:t>outerface</a:t>
            </a:r>
            <a:r>
              <a:rPr lang="en-US" altLang="ja-JP" sz="2400" dirty="0" smtClean="0"/>
              <a:t>, or vertex at the center, etc.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For example, plane triangulations can be enumerated in output linear time</a:t>
            </a:r>
          </a:p>
          <a:p>
            <a:pPr algn="l"/>
            <a:endParaRPr lang="en-US" altLang="ja-JP" sz="2400" dirty="0"/>
          </a:p>
          <a:p>
            <a:pPr algn="l"/>
            <a:endParaRPr lang="en-US" altLang="ja-JP" sz="2400" dirty="0" smtClean="0"/>
          </a:p>
        </p:txBody>
      </p:sp>
      <p:cxnSp>
        <p:nvCxnSpPr>
          <p:cNvPr id="3" name="直線コネクタ 2"/>
          <p:cNvCxnSpPr/>
          <p:nvPr/>
        </p:nvCxnSpPr>
        <p:spPr bwMode="auto">
          <a:xfrm flipH="1">
            <a:off x="3347864" y="4221088"/>
            <a:ext cx="432048" cy="576064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7" name="直線コネクタ 36"/>
          <p:cNvCxnSpPr/>
          <p:nvPr/>
        </p:nvCxnSpPr>
        <p:spPr bwMode="auto">
          <a:xfrm>
            <a:off x="3779912" y="4221088"/>
            <a:ext cx="288032" cy="648072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4" name="直線コネクタ 43"/>
          <p:cNvCxnSpPr/>
          <p:nvPr/>
        </p:nvCxnSpPr>
        <p:spPr bwMode="auto">
          <a:xfrm>
            <a:off x="3347864" y="4797152"/>
            <a:ext cx="720080" cy="72008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1" name="直線コネクタ 50"/>
          <p:cNvCxnSpPr/>
          <p:nvPr/>
        </p:nvCxnSpPr>
        <p:spPr bwMode="auto">
          <a:xfrm flipV="1">
            <a:off x="4063918" y="4644135"/>
            <a:ext cx="796114" cy="2250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2" name="直線コネクタ 51"/>
          <p:cNvCxnSpPr/>
          <p:nvPr/>
        </p:nvCxnSpPr>
        <p:spPr bwMode="auto">
          <a:xfrm>
            <a:off x="4283968" y="4437112"/>
            <a:ext cx="576064" cy="207023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3" name="直線コネクタ 52"/>
          <p:cNvCxnSpPr/>
          <p:nvPr/>
        </p:nvCxnSpPr>
        <p:spPr bwMode="auto">
          <a:xfrm flipV="1">
            <a:off x="3761167" y="4869160"/>
            <a:ext cx="302751" cy="432048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4" name="直線コネクタ 53"/>
          <p:cNvCxnSpPr/>
          <p:nvPr/>
        </p:nvCxnSpPr>
        <p:spPr bwMode="auto">
          <a:xfrm>
            <a:off x="3335367" y="4797152"/>
            <a:ext cx="432048" cy="50405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4063918" y="4455114"/>
            <a:ext cx="220050" cy="378042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6" name="直線コネクタ 55"/>
          <p:cNvCxnSpPr/>
          <p:nvPr/>
        </p:nvCxnSpPr>
        <p:spPr bwMode="auto">
          <a:xfrm flipV="1">
            <a:off x="4051421" y="3886685"/>
            <a:ext cx="122522" cy="98247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7" name="直線コネクタ 56"/>
          <p:cNvCxnSpPr/>
          <p:nvPr/>
        </p:nvCxnSpPr>
        <p:spPr bwMode="auto">
          <a:xfrm flipH="1" flipV="1">
            <a:off x="4180718" y="3886686"/>
            <a:ext cx="115747" cy="55042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8" name="直線コネクタ 57"/>
          <p:cNvCxnSpPr/>
          <p:nvPr/>
        </p:nvCxnSpPr>
        <p:spPr bwMode="auto">
          <a:xfrm flipH="1">
            <a:off x="3779912" y="3886686"/>
            <a:ext cx="394031" cy="334402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4173944" y="3886685"/>
            <a:ext cx="686088" cy="75745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" name="直線コネクタ 64"/>
          <p:cNvCxnSpPr/>
          <p:nvPr/>
        </p:nvCxnSpPr>
        <p:spPr bwMode="auto">
          <a:xfrm flipV="1">
            <a:off x="3779911" y="4662138"/>
            <a:ext cx="1080122" cy="63907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8" name="直線コネクタ 67"/>
          <p:cNvCxnSpPr/>
          <p:nvPr/>
        </p:nvCxnSpPr>
        <p:spPr bwMode="auto">
          <a:xfrm flipV="1">
            <a:off x="4572000" y="4693641"/>
            <a:ext cx="288032" cy="62557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1" name="直線コネクタ 70"/>
          <p:cNvCxnSpPr/>
          <p:nvPr/>
        </p:nvCxnSpPr>
        <p:spPr bwMode="auto">
          <a:xfrm>
            <a:off x="3767415" y="5301208"/>
            <a:ext cx="804585" cy="9002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930176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In such cases,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normal form</a:t>
            </a:r>
            <a:r>
              <a:rPr lang="en-US" altLang="ja-JP" sz="2400" dirty="0" smtClean="0"/>
              <a:t> 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representative</a:t>
            </a:r>
            <a:r>
              <a:rPr lang="en-US" altLang="ja-JP" sz="2400" dirty="0" smtClean="0"/>
              <a:t>)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does a good help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a necklace </a:t>
            </a:r>
            <a:r>
              <a:rPr lang="en-US" altLang="ja-JP" sz="2400" b="1" dirty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, consider all strings</a:t>
            </a:r>
          </a:p>
          <a:p>
            <a:pPr algn="l"/>
            <a:r>
              <a:rPr lang="en-US" altLang="ja-JP" sz="2400" dirty="0" smtClean="0"/>
              <a:t> corresponding to </a:t>
            </a:r>
            <a:r>
              <a:rPr lang="en-US" altLang="ja-JP" sz="2400" b="1" dirty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, and choose the </a:t>
            </a:r>
          </a:p>
          <a:p>
            <a:pPr algn="l"/>
            <a:r>
              <a:rPr lang="en-US" altLang="ja-JP" sz="2400" dirty="0" smtClean="0"/>
              <a:t> lexicographically minimum one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This is a representative, uniquely defined,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and computed in short time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representative of the corresponding</a:t>
            </a:r>
          </a:p>
          <a:p>
            <a:pPr algn="l"/>
            <a:r>
              <a:rPr lang="en-US" altLang="ja-JP" sz="2400" dirty="0" smtClean="0"/>
              <a:t> necklace is found by testing all the shifts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  of the string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Using Normal Form (Representative)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3" name="フローチャート: 磁気ディスク 2"/>
          <p:cNvSpPr/>
          <p:nvPr/>
        </p:nvSpPr>
        <p:spPr bwMode="auto">
          <a:xfrm>
            <a:off x="6028457" y="4131489"/>
            <a:ext cx="2483792" cy="2465863"/>
          </a:xfrm>
          <a:prstGeom prst="flowChartMagneticDisk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</a:gra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12433" y="4470159"/>
            <a:ext cx="1554272" cy="46166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72473" y="5072090"/>
            <a:ext cx="1477905" cy="46166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C </a:t>
            </a:r>
            <a:r>
              <a:rPr lang="en-US" altLang="ja-JP" dirty="0" err="1" smtClean="0">
                <a:solidFill>
                  <a:srgbClr val="0000FF"/>
                </a:solidFill>
              </a:rPr>
              <a:t>C</a:t>
            </a:r>
            <a:r>
              <a:rPr lang="en-US" altLang="ja-JP" dirty="0" smtClean="0">
                <a:solidFill>
                  <a:srgbClr val="0000FF"/>
                </a:solidFill>
              </a:rPr>
              <a:t> F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F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73159" y="4131489"/>
            <a:ext cx="1503297" cy="46166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A B A B A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905719" y="5749431"/>
            <a:ext cx="1606530" cy="46166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 smtClean="0">
                <a:solidFill>
                  <a:srgbClr val="0000FF"/>
                </a:solidFill>
              </a:rPr>
              <a:t>D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err="1" smtClean="0">
                <a:solidFill>
                  <a:srgbClr val="0000FF"/>
                </a:solidFill>
              </a:rPr>
              <a:t>D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508104" y="1201450"/>
            <a:ext cx="1544545" cy="2019494"/>
            <a:chOff x="3426162" y="1545217"/>
            <a:chExt cx="1544545" cy="2019494"/>
          </a:xfrm>
        </p:grpSpPr>
        <p:sp>
          <p:nvSpPr>
            <p:cNvPr id="14" name="楕円 13"/>
            <p:cNvSpPr/>
            <p:nvPr/>
          </p:nvSpPr>
          <p:spPr bwMode="auto">
            <a:xfrm>
              <a:off x="3563888" y="2306489"/>
              <a:ext cx="1238966" cy="115212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5" name="楕円 14"/>
            <p:cNvSpPr/>
            <p:nvPr/>
          </p:nvSpPr>
          <p:spPr bwMode="auto">
            <a:xfrm>
              <a:off x="3815074" y="2522513"/>
              <a:ext cx="756926" cy="74912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 rot="13075361">
              <a:off x="3644712" y="3103046"/>
              <a:ext cx="38985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B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8712178">
              <a:off x="4357251" y="3101561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A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 rot="4730916">
              <a:off x="4544950" y="2559847"/>
              <a:ext cx="38985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rgbClr val="0000FF"/>
                  </a:solidFill>
                </a:rPr>
                <a:t>E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020501" y="2132856"/>
              <a:ext cx="4074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D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17500941">
              <a:off x="3453253" y="2450505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C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21" name="環状矢印 20"/>
            <p:cNvSpPr/>
            <p:nvPr/>
          </p:nvSpPr>
          <p:spPr bwMode="auto">
            <a:xfrm rot="4563393">
              <a:off x="3507232" y="1624442"/>
              <a:ext cx="1510418" cy="1351967"/>
            </a:xfrm>
            <a:prstGeom prst="circularArrow">
              <a:avLst>
                <a:gd name="adj1" fmla="val 6122"/>
                <a:gd name="adj2" fmla="val 1587756"/>
                <a:gd name="adj3" fmla="val 14669610"/>
                <a:gd name="adj4" fmla="val 8174354"/>
                <a:gd name="adj5" fmla="val 16861"/>
              </a:avLst>
            </a:prstGeom>
            <a:solidFill>
              <a:srgbClr val="FFFFCC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7366705" y="1071542"/>
            <a:ext cx="1554272" cy="46166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A B C D E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66705" y="1644649"/>
            <a:ext cx="155427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B C D E A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366705" y="2217756"/>
            <a:ext cx="153728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C D E </a:t>
            </a:r>
            <a:r>
              <a:rPr lang="en-US" altLang="ja-JP" dirty="0">
                <a:solidFill>
                  <a:srgbClr val="0000FF"/>
                </a:solidFill>
              </a:rPr>
              <a:t>A </a:t>
            </a:r>
            <a:r>
              <a:rPr lang="en-US" altLang="ja-JP" dirty="0" smtClean="0">
                <a:solidFill>
                  <a:srgbClr val="0000FF"/>
                </a:solidFill>
              </a:rPr>
              <a:t>B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66705" y="2790863"/>
            <a:ext cx="153728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0000FF"/>
                </a:solidFill>
              </a:rPr>
              <a:t>D E </a:t>
            </a:r>
            <a:r>
              <a:rPr lang="en-US" altLang="ja-JP" dirty="0">
                <a:solidFill>
                  <a:srgbClr val="0000FF"/>
                </a:solidFill>
              </a:rPr>
              <a:t>A B </a:t>
            </a:r>
            <a:r>
              <a:rPr lang="en-US" altLang="ja-JP" dirty="0" smtClean="0">
                <a:solidFill>
                  <a:srgbClr val="0000FF"/>
                </a:solidFill>
              </a:rPr>
              <a:t>C</a:t>
            </a:r>
            <a:endParaRPr kumimoji="1"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366705" y="3363970"/>
            <a:ext cx="153728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altLang="ja-JP" dirty="0">
                <a:solidFill>
                  <a:srgbClr val="0000FF"/>
                </a:solidFill>
              </a:rPr>
              <a:t>E </a:t>
            </a:r>
            <a:r>
              <a:rPr kumimoji="1" lang="en-US" altLang="ja-JP" dirty="0" smtClean="0">
                <a:solidFill>
                  <a:srgbClr val="0000FF"/>
                </a:solidFill>
              </a:rPr>
              <a:t>A B C D</a:t>
            </a:r>
          </a:p>
        </p:txBody>
      </p:sp>
    </p:spTree>
    <p:extLst>
      <p:ext uri="{BB962C8B-B14F-4D97-AF65-F5344CB8AC3E}">
        <p14:creationId xmlns:p14="http://schemas.microsoft.com/office/powerpoint/2010/main" val="7581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712968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Ordered Trees &amp; Rooted Trees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</a:t>
            </a:r>
            <a:r>
              <a:rPr lang="en-US" altLang="ja-JP" sz="2000" dirty="0" err="1"/>
              <a:t>Asai</a:t>
            </a:r>
            <a:r>
              <a:rPr lang="en-US" altLang="ja-JP" sz="2000" dirty="0"/>
              <a:t>, </a:t>
            </a:r>
            <a:r>
              <a:rPr lang="en-US" altLang="ja-JP" sz="2000" dirty="0" smtClean="0"/>
              <a:t>K. </a:t>
            </a:r>
            <a:r>
              <a:rPr lang="en-US" altLang="ja-JP" sz="2000" dirty="0"/>
              <a:t>Abe, </a:t>
            </a:r>
            <a:r>
              <a:rPr lang="en-US" altLang="ja-JP" sz="2000" dirty="0" smtClean="0"/>
              <a:t>S. </a:t>
            </a:r>
            <a:r>
              <a:rPr lang="en-US" altLang="ja-JP" sz="2000" dirty="0"/>
              <a:t>Kawasoe, </a:t>
            </a:r>
            <a:r>
              <a:rPr lang="en-US" altLang="ja-JP" sz="2000" dirty="0" smtClean="0"/>
              <a:t>H. </a:t>
            </a:r>
            <a:r>
              <a:rPr lang="en-US" altLang="ja-JP" sz="2000" dirty="0" err="1"/>
              <a:t>Arimura</a:t>
            </a:r>
            <a:r>
              <a:rPr lang="en-US" altLang="ja-JP" sz="2000" dirty="0"/>
              <a:t>, </a:t>
            </a:r>
            <a:r>
              <a:rPr lang="en-US" altLang="ja-JP" sz="2000" dirty="0" smtClean="0"/>
              <a:t>H. </a:t>
            </a:r>
            <a:r>
              <a:rPr lang="en-US" altLang="ja-JP" sz="2000" dirty="0"/>
              <a:t>Sakamoto, </a:t>
            </a:r>
            <a:r>
              <a:rPr lang="en-US" altLang="ja-JP" sz="2000" dirty="0" smtClean="0"/>
              <a:t>S. </a:t>
            </a:r>
            <a:r>
              <a:rPr lang="en-US" altLang="ja-JP" sz="2000" dirty="0" err="1" smtClean="0"/>
              <a:t>Arikawa</a:t>
            </a:r>
            <a:r>
              <a:rPr lang="en-US" altLang="ja-JP" sz="2000" dirty="0" smtClean="0"/>
              <a:t>: Efficient </a:t>
            </a:r>
            <a:r>
              <a:rPr lang="en-US" altLang="ja-JP" sz="2000" dirty="0"/>
              <a:t>Substructure Discovery from Large Semi-structured </a:t>
            </a:r>
            <a:r>
              <a:rPr lang="en-US" altLang="ja-JP" sz="2000" dirty="0" smtClean="0"/>
              <a:t>Data, SDM </a:t>
            </a:r>
            <a:r>
              <a:rPr lang="en-US" altLang="ja-JP" sz="2000" dirty="0"/>
              <a:t>2002: </a:t>
            </a:r>
            <a:r>
              <a:rPr lang="en-US" altLang="ja-JP" sz="2000" dirty="0" smtClean="0"/>
              <a:t>158-174 (2002)</a:t>
            </a:r>
            <a:endParaRPr lang="en-US" altLang="ja-JP" sz="2000" dirty="0"/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Asai,</a:t>
            </a:r>
            <a:r>
              <a:rPr lang="ja-JP" altLang="ja-JP" sz="2000" dirty="0" smtClean="0"/>
              <a:t>　</a:t>
            </a:r>
            <a:r>
              <a:rPr lang="en-US" altLang="ja-JP" sz="2000" dirty="0" smtClean="0"/>
              <a:t>H. Arimura, T. Uno, S. Nakano, Discovering Frequent Substructures in Large Unordered Trees, DS2003, LNAI 2843, 47-61 (2003)</a:t>
            </a:r>
            <a:endParaRPr lang="ja-JP" altLang="ja-JP" sz="2000" dirty="0" smtClean="0"/>
          </a:p>
          <a:p>
            <a:pPr eaLnBrk="1" hangingPunct="1">
              <a:buNone/>
              <a:defRPr/>
            </a:pPr>
            <a:r>
              <a:rPr lang="en-US" altLang="ja-JP" sz="2000" dirty="0" smtClean="0"/>
              <a:t>S. Nakano, T. Uno, Constant Time Generation of Trees with Specified Diameter, WG2004, LNCS 3353, 33-45 (2004)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S. Nakano, T. Uno, Generating Colored Trees, WG2005, LNCS 3787, 249-260 (2005)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S. Nakano, T Uno, Efficient Generation of Rooted Trees, Tech. Rep. NII , 2003</a:t>
            </a:r>
          </a:p>
          <a:p>
            <a:pPr eaLnBrk="1" hangingPunct="1">
              <a:buNone/>
              <a:defRPr/>
            </a:pPr>
            <a:endParaRPr lang="ja-JP" altLang="ja-JP" sz="20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Floorplans 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000" dirty="0"/>
              <a:t>S. Nakano, Enumerating Floorplans with n Rooms, LNCS 2223, 107-115 (2001)</a:t>
            </a:r>
          </a:p>
          <a:p>
            <a:pPr eaLnBrk="1" hangingPunct="1">
              <a:buNone/>
              <a:defRPr/>
            </a:pPr>
            <a:endParaRPr lang="ja-JP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6156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499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1430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Check the time complexity of necklace enumeration, of each version (with/without database, representative)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6-2.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Instead of necklace, we want to enumerate all “joint of two necklaces”. Can you define some representatives and develop efficient algorithm? (two necklace are jointed at a letter)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6-3.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Can you define representative and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show efficient enumeration algorithm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for chain?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(several necklace are joined in the same way)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グループ化 1"/>
          <p:cNvGrpSpPr/>
          <p:nvPr/>
        </p:nvGrpSpPr>
        <p:grpSpPr>
          <a:xfrm rot="3060541">
            <a:off x="6718381" y="4196101"/>
            <a:ext cx="1544545" cy="1430370"/>
            <a:chOff x="7350220" y="4263479"/>
            <a:chExt cx="1544545" cy="1430370"/>
          </a:xfrm>
        </p:grpSpPr>
        <p:sp>
          <p:nvSpPr>
            <p:cNvPr id="11" name="楕円 10"/>
            <p:cNvSpPr/>
            <p:nvPr/>
          </p:nvSpPr>
          <p:spPr bwMode="auto">
            <a:xfrm>
              <a:off x="7487946" y="4437112"/>
              <a:ext cx="1238966" cy="115212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楕円 11"/>
            <p:cNvSpPr/>
            <p:nvPr/>
          </p:nvSpPr>
          <p:spPr bwMode="auto">
            <a:xfrm>
              <a:off x="7739132" y="4653136"/>
              <a:ext cx="756926" cy="74912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 rot="8712178">
              <a:off x="8281309" y="5232184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C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4730916">
              <a:off x="8469007" y="4690470"/>
              <a:ext cx="38985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B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944558" y="4263479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A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17500941">
              <a:off x="7386128" y="4581128"/>
              <a:ext cx="38985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E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 rot="5400000">
            <a:off x="5756057" y="4131838"/>
            <a:ext cx="1544545" cy="1431855"/>
            <a:chOff x="5298370" y="4263479"/>
            <a:chExt cx="1544545" cy="1431855"/>
          </a:xfrm>
        </p:grpSpPr>
        <p:sp>
          <p:nvSpPr>
            <p:cNvPr id="4" name="楕円 3"/>
            <p:cNvSpPr/>
            <p:nvPr/>
          </p:nvSpPr>
          <p:spPr bwMode="auto">
            <a:xfrm>
              <a:off x="5436096" y="4437112"/>
              <a:ext cx="1238966" cy="115212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" name="楕円 4"/>
            <p:cNvSpPr/>
            <p:nvPr/>
          </p:nvSpPr>
          <p:spPr bwMode="auto">
            <a:xfrm>
              <a:off x="5687282" y="4653136"/>
              <a:ext cx="756926" cy="74912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13075361">
              <a:off x="5508104" y="5233669"/>
              <a:ext cx="4074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D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 rot="8712178">
              <a:off x="6229459" y="5232184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C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4730916">
              <a:off x="6417157" y="4690470"/>
              <a:ext cx="38985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B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892708" y="4263479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A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 rot="17500941">
              <a:off x="5334278" y="4581128"/>
              <a:ext cx="38985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E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932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430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6-4.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Precisely prove (or check) that the correctness of the update process of copy position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6-5.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necklace enumeration, we change a letter of a representative and obtain other representative.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Instead of this operation, try to make an algorithm with starting from empty string, and add a letter at the last iteratively, so that the algorithm always outputs a representative at the bottom of the recursion; we have not to generate a partial string that is a prefix of no representative.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Prove the correctness, and complexity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9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430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6-6.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Precisely describe the algorithm for enumerating free trees of n vertices and odd diameter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6-7.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Make an algorithm for enumerating rooted trees such that each vertex has a label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6-8.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Can you define representative and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show efficient enumeration algorithm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for chain?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(several necklace are joined in the same way)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グループ化 1"/>
          <p:cNvGrpSpPr/>
          <p:nvPr/>
        </p:nvGrpSpPr>
        <p:grpSpPr>
          <a:xfrm rot="3060541">
            <a:off x="6718381" y="4196101"/>
            <a:ext cx="1544545" cy="1430370"/>
            <a:chOff x="7350220" y="4263479"/>
            <a:chExt cx="1544545" cy="1430370"/>
          </a:xfrm>
        </p:grpSpPr>
        <p:sp>
          <p:nvSpPr>
            <p:cNvPr id="11" name="楕円 10"/>
            <p:cNvSpPr/>
            <p:nvPr/>
          </p:nvSpPr>
          <p:spPr bwMode="auto">
            <a:xfrm>
              <a:off x="7487946" y="4437112"/>
              <a:ext cx="1238966" cy="115212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楕円 11"/>
            <p:cNvSpPr/>
            <p:nvPr/>
          </p:nvSpPr>
          <p:spPr bwMode="auto">
            <a:xfrm>
              <a:off x="7739132" y="4653136"/>
              <a:ext cx="756926" cy="74912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 rot="8712178">
              <a:off x="8281309" y="5232184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C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4730916">
              <a:off x="8469007" y="4690470"/>
              <a:ext cx="38985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B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944558" y="4263479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A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17500941">
              <a:off x="7386128" y="4581128"/>
              <a:ext cx="38985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E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 rot="5400000">
            <a:off x="5756057" y="4131838"/>
            <a:ext cx="1544545" cy="1431855"/>
            <a:chOff x="5298370" y="4263479"/>
            <a:chExt cx="1544545" cy="1431855"/>
          </a:xfrm>
        </p:grpSpPr>
        <p:sp>
          <p:nvSpPr>
            <p:cNvPr id="4" name="楕円 3"/>
            <p:cNvSpPr/>
            <p:nvPr/>
          </p:nvSpPr>
          <p:spPr bwMode="auto">
            <a:xfrm>
              <a:off x="5436096" y="4437112"/>
              <a:ext cx="1238966" cy="115212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" name="楕円 4"/>
            <p:cNvSpPr/>
            <p:nvPr/>
          </p:nvSpPr>
          <p:spPr bwMode="auto">
            <a:xfrm>
              <a:off x="5687282" y="4653136"/>
              <a:ext cx="756926" cy="74912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13075361">
              <a:off x="5508104" y="5233669"/>
              <a:ext cx="40748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D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 rot="8712178">
              <a:off x="6229459" y="5232184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C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4730916">
              <a:off x="6417157" y="4690470"/>
              <a:ext cx="38985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solidFill>
                    <a:srgbClr val="0000FF"/>
                  </a:solidFill>
                </a:rPr>
                <a:t>B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892708" y="4263479"/>
              <a:ext cx="40748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A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 rot="17500941">
              <a:off x="5334278" y="4581128"/>
              <a:ext cx="38985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</a:rPr>
                <a:t>E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49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1430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6-9.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Describe an algorithm to enumerate all labeled rooted trees where labels are taken from alphabet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Σ</a:t>
            </a:r>
            <a:r>
              <a:rPr lang="en-US" altLang="ja-JP" sz="2400" dirty="0" smtClean="0"/>
              <a:t> and put to each vertex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6-10.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Explain why labeled version is difficult for free trees but not for rooted trees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6-11.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Construct a representative for rotation trees where a rotation tree has a cyclic order on the children of each vertex (an ordering is given to children of each vertex, but rotation of the ordering is allowed)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6-12.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Construct </a:t>
            </a:r>
            <a:r>
              <a:rPr lang="en-US" altLang="ja-JP" sz="2400" dirty="0" smtClean="0"/>
              <a:t>an enumeration algorithm for rotation trees</a:t>
            </a:r>
          </a:p>
        </p:txBody>
      </p:sp>
    </p:spTree>
    <p:extLst>
      <p:ext uri="{BB962C8B-B14F-4D97-AF65-F5344CB8AC3E}">
        <p14:creationId xmlns:p14="http://schemas.microsoft.com/office/powerpoint/2010/main" val="9702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430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6-13.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Construct a floor plan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all four deletion sequences obtained from rotated ones are the same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(remind that no cross </a:t>
            </a:r>
            <a:r>
              <a:rPr lang="en-US" altLang="ja-JP" sz="2400" dirty="0"/>
              <a:t>point (degree 4</a:t>
            </a:r>
            <a:r>
              <a:rPr lang="en-US" altLang="ja-JP" sz="2400" dirty="0" smtClean="0"/>
              <a:t>) is </a:t>
            </a:r>
            <a:r>
              <a:rPr lang="en-US" altLang="ja-JP" sz="2400" dirty="0"/>
              <a:t>allowed)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6-14.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floor plan enumeration, explain why enumeration of only representative is difficult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6-15.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Precisely describe how to enumerate all children of a </a:t>
            </a:r>
            <a:r>
              <a:rPr lang="en-US" altLang="ja-JP" sz="2400" dirty="0"/>
              <a:t>floor plan </a:t>
            </a:r>
            <a:r>
              <a:rPr lang="en-US" altLang="ja-JP" sz="2400" dirty="0" smtClean="0"/>
              <a:t>in constant time for each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41093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024" y="980728"/>
            <a:ext cx="86764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6-16. </a:t>
            </a:r>
            <a:r>
              <a:rPr lang="en-US" altLang="ja-JP" sz="2400" dirty="0" smtClean="0"/>
              <a:t>Consider </a:t>
            </a:r>
            <a:r>
              <a:rPr lang="en-US" altLang="ja-JP" sz="2400" dirty="0" smtClean="0"/>
              <a:t>an isomorphism on matrices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we are allowed to rotate the rows and rotate the columns. How do you define the representatives?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6-17.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Consider whether the enumeration of only representative is possible in an efficient way or not, and if difficult, explain the reason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6-18.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Consider </a:t>
            </a:r>
            <a:r>
              <a:rPr lang="en-US" altLang="ja-JP" sz="2400" dirty="0" smtClean="0"/>
              <a:t>other isomorphism on matrices, and explain whether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representatives are hard or not, and enumeration is hard or </a:t>
            </a:r>
            <a:r>
              <a:rPr lang="en-US" altLang="ja-JP" sz="2400" dirty="0" smtClean="0"/>
              <a:t>not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6-19.</a:t>
            </a: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Show some geometric objects in plane whose rooted version seems to be enumerated efficiently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3305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representative must start from the smallest letter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To detect which is the minimum,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we extend each as a string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Keep those with the smallest letter</a:t>
            </a:r>
          </a:p>
          <a:p>
            <a:pPr algn="l"/>
            <a:r>
              <a:rPr lang="en-US" altLang="ja-JP" sz="2400" dirty="0" smtClean="0"/>
              <a:t>Delete the others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If the extensions touch the next,</a:t>
            </a:r>
          </a:p>
          <a:p>
            <a:pPr algn="l"/>
            <a:r>
              <a:rPr lang="en-US" altLang="ja-JP" sz="2400" dirty="0" smtClean="0"/>
              <a:t> (it means this is the current min)</a:t>
            </a:r>
          </a:p>
          <a:p>
            <a:pPr algn="l"/>
            <a:r>
              <a:rPr lang="en-US" altLang="ja-JP" sz="2400" dirty="0"/>
              <a:t>k</a:t>
            </a:r>
            <a:r>
              <a:rPr lang="en-US" altLang="ja-JP" sz="2400" dirty="0" smtClean="0"/>
              <a:t>eep them and delete the others</a:t>
            </a:r>
            <a:endParaRPr lang="en-US" altLang="ja-JP" sz="2400" dirty="0"/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If </a:t>
            </a:r>
            <a:r>
              <a:rPr lang="en-US" altLang="ja-JP" sz="2400" dirty="0" smtClean="0"/>
              <a:t>several touch, choose the longest ones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Computing Representative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4788024" y="1772816"/>
            <a:ext cx="4139952" cy="3789651"/>
            <a:chOff x="4788024" y="1772816"/>
            <a:chExt cx="4139952" cy="3789651"/>
          </a:xfrm>
        </p:grpSpPr>
        <p:sp>
          <p:nvSpPr>
            <p:cNvPr id="26" name="楕円 25"/>
            <p:cNvSpPr/>
            <p:nvPr/>
          </p:nvSpPr>
          <p:spPr bwMode="auto">
            <a:xfrm>
              <a:off x="4788024" y="1772816"/>
              <a:ext cx="4139952" cy="378965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2" name="楕円 31"/>
            <p:cNvSpPr/>
            <p:nvPr/>
          </p:nvSpPr>
          <p:spPr bwMode="auto">
            <a:xfrm>
              <a:off x="5004048" y="1962067"/>
              <a:ext cx="3672408" cy="3384376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4" name="楕円 3"/>
          <p:cNvSpPr/>
          <p:nvPr/>
        </p:nvSpPr>
        <p:spPr bwMode="auto">
          <a:xfrm>
            <a:off x="7884368" y="206084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3" name="楕円 32"/>
          <p:cNvSpPr/>
          <p:nvPr/>
        </p:nvSpPr>
        <p:spPr bwMode="auto">
          <a:xfrm>
            <a:off x="8604448" y="314096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楕円 33"/>
          <p:cNvSpPr/>
          <p:nvPr/>
        </p:nvSpPr>
        <p:spPr bwMode="auto">
          <a:xfrm>
            <a:off x="7236296" y="5157192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5" name="楕円 34"/>
          <p:cNvSpPr/>
          <p:nvPr/>
        </p:nvSpPr>
        <p:spPr bwMode="auto">
          <a:xfrm>
            <a:off x="6084168" y="5229200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楕円 35"/>
          <p:cNvSpPr/>
          <p:nvPr/>
        </p:nvSpPr>
        <p:spPr bwMode="auto">
          <a:xfrm>
            <a:off x="5148064" y="458112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7" name="楕円 36"/>
          <p:cNvSpPr/>
          <p:nvPr/>
        </p:nvSpPr>
        <p:spPr bwMode="auto">
          <a:xfrm>
            <a:off x="5004048" y="2492896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8639944" y="3542581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876256" y="5229200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724128" y="5085184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4932040" y="4293096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5292080" y="2132856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7236296" y="170080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" name="二等辺三角形 5"/>
          <p:cNvSpPr/>
          <p:nvPr/>
        </p:nvSpPr>
        <p:spPr bwMode="auto">
          <a:xfrm>
            <a:off x="7488324" y="1746328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星 5 6"/>
          <p:cNvSpPr/>
          <p:nvPr/>
        </p:nvSpPr>
        <p:spPr bwMode="auto">
          <a:xfrm>
            <a:off x="8109139" y="2322401"/>
            <a:ext cx="414554" cy="360561"/>
          </a:xfrm>
          <a:prstGeom prst="star5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 rot="3363052">
            <a:off x="7830395" y="1923346"/>
            <a:ext cx="485480" cy="716420"/>
            <a:chOff x="8038213" y="5821963"/>
            <a:chExt cx="230716" cy="411689"/>
          </a:xfrm>
        </p:grpSpPr>
        <p:cxnSp>
          <p:nvCxnSpPr>
            <p:cNvPr id="9" name="直線コネクタ 8"/>
            <p:cNvCxnSpPr/>
            <p:nvPr/>
          </p:nvCxnSpPr>
          <p:spPr bwMode="auto">
            <a:xfrm flipH="1">
              <a:off x="8040748" y="5824020"/>
              <a:ext cx="203660" cy="405274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  <p:cxnSp>
          <p:nvCxnSpPr>
            <p:cNvPr id="43" name="直線コネクタ 42"/>
            <p:cNvCxnSpPr/>
            <p:nvPr/>
          </p:nvCxnSpPr>
          <p:spPr bwMode="auto">
            <a:xfrm>
              <a:off x="8038213" y="5821963"/>
              <a:ext cx="230716" cy="411689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</p:grpSp>
      <p:grpSp>
        <p:nvGrpSpPr>
          <p:cNvPr id="62" name="グループ化 61"/>
          <p:cNvGrpSpPr/>
          <p:nvPr/>
        </p:nvGrpSpPr>
        <p:grpSpPr>
          <a:xfrm rot="1872596">
            <a:off x="7191071" y="1535327"/>
            <a:ext cx="485480" cy="716420"/>
            <a:chOff x="8038213" y="5821963"/>
            <a:chExt cx="230716" cy="411689"/>
          </a:xfrm>
        </p:grpSpPr>
        <p:cxnSp>
          <p:nvCxnSpPr>
            <p:cNvPr id="63" name="直線コネクタ 62"/>
            <p:cNvCxnSpPr/>
            <p:nvPr/>
          </p:nvCxnSpPr>
          <p:spPr bwMode="auto">
            <a:xfrm flipH="1">
              <a:off x="8040748" y="5824020"/>
              <a:ext cx="203660" cy="405274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  <p:cxnSp>
          <p:nvCxnSpPr>
            <p:cNvPr id="64" name="直線コネクタ 63"/>
            <p:cNvCxnSpPr/>
            <p:nvPr/>
          </p:nvCxnSpPr>
          <p:spPr bwMode="auto">
            <a:xfrm>
              <a:off x="8038213" y="5821963"/>
              <a:ext cx="230716" cy="411689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</p:grpSp>
      <p:sp>
        <p:nvSpPr>
          <p:cNvPr id="65" name="二等辺三角形 64"/>
          <p:cNvSpPr/>
          <p:nvPr/>
        </p:nvSpPr>
        <p:spPr bwMode="auto">
          <a:xfrm>
            <a:off x="6407950" y="5179952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6" name="二等辺三角形 65"/>
          <p:cNvSpPr/>
          <p:nvPr/>
        </p:nvSpPr>
        <p:spPr bwMode="auto">
          <a:xfrm>
            <a:off x="5355898" y="4711587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7" name="二等辺三角形 66"/>
          <p:cNvSpPr/>
          <p:nvPr/>
        </p:nvSpPr>
        <p:spPr bwMode="auto">
          <a:xfrm>
            <a:off x="4733510" y="3820588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8" name="二等辺三角形 67"/>
          <p:cNvSpPr/>
          <p:nvPr/>
        </p:nvSpPr>
        <p:spPr bwMode="auto">
          <a:xfrm>
            <a:off x="5662416" y="1831580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9" name="二等辺三角形 68"/>
          <p:cNvSpPr/>
          <p:nvPr/>
        </p:nvSpPr>
        <p:spPr bwMode="auto">
          <a:xfrm>
            <a:off x="8495928" y="3870279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99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6" grpId="0" animBg="1"/>
      <p:bldP spid="7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In each step, the extension seeks a new letter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   (had not been touched)</a:t>
            </a:r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When touching the next,</a:t>
            </a:r>
          </a:p>
          <a:p>
            <a:pPr algn="l"/>
            <a:r>
              <a:rPr lang="en-US" altLang="ja-JP" sz="2400" dirty="0"/>
              <a:t>t</a:t>
            </a:r>
            <a:r>
              <a:rPr lang="en-US" altLang="ja-JP" sz="2400" dirty="0" smtClean="0"/>
              <a:t>he next always deleted and </a:t>
            </a:r>
          </a:p>
          <a:p>
            <a:pPr algn="l"/>
            <a:r>
              <a:rPr lang="en-US" altLang="ja-JP" sz="2400" dirty="0" smtClean="0"/>
              <a:t>the head will be inside</a:t>
            </a:r>
          </a:p>
          <a:p>
            <a:pPr algn="l"/>
            <a:r>
              <a:rPr lang="en-US" altLang="ja-JP" sz="2400" dirty="0" smtClean="0"/>
              <a:t>(so, never be touched again)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In total, each letter is touched</a:t>
            </a:r>
          </a:p>
          <a:p>
            <a:pPr algn="l"/>
            <a:r>
              <a:rPr lang="en-US" altLang="ja-JP" sz="2400" dirty="0"/>
              <a:t> </a:t>
            </a:r>
            <a:r>
              <a:rPr lang="en-US" altLang="ja-JP" sz="2400" dirty="0" smtClean="0"/>
              <a:t>at most once,    meaning that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</a:rPr>
              <a:t> the algorithm is linear time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Computing Representative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4788024" y="1772816"/>
            <a:ext cx="4139952" cy="3789651"/>
            <a:chOff x="4788024" y="1772816"/>
            <a:chExt cx="4139952" cy="3789651"/>
          </a:xfrm>
        </p:grpSpPr>
        <p:sp>
          <p:nvSpPr>
            <p:cNvPr id="26" name="楕円 25"/>
            <p:cNvSpPr/>
            <p:nvPr/>
          </p:nvSpPr>
          <p:spPr bwMode="auto">
            <a:xfrm>
              <a:off x="4788024" y="1772816"/>
              <a:ext cx="4139952" cy="378965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2" name="楕円 31"/>
            <p:cNvSpPr/>
            <p:nvPr/>
          </p:nvSpPr>
          <p:spPr bwMode="auto">
            <a:xfrm>
              <a:off x="5004048" y="1962067"/>
              <a:ext cx="3672408" cy="3384376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4" name="楕円 3"/>
          <p:cNvSpPr/>
          <p:nvPr/>
        </p:nvSpPr>
        <p:spPr bwMode="auto">
          <a:xfrm>
            <a:off x="7884368" y="206084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3" name="楕円 32"/>
          <p:cNvSpPr/>
          <p:nvPr/>
        </p:nvSpPr>
        <p:spPr bwMode="auto">
          <a:xfrm>
            <a:off x="8604448" y="314096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楕円 33"/>
          <p:cNvSpPr/>
          <p:nvPr/>
        </p:nvSpPr>
        <p:spPr bwMode="auto">
          <a:xfrm>
            <a:off x="7236296" y="5157192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5" name="楕円 34"/>
          <p:cNvSpPr/>
          <p:nvPr/>
        </p:nvSpPr>
        <p:spPr bwMode="auto">
          <a:xfrm>
            <a:off x="6084168" y="5229200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楕円 35"/>
          <p:cNvSpPr/>
          <p:nvPr/>
        </p:nvSpPr>
        <p:spPr bwMode="auto">
          <a:xfrm>
            <a:off x="5148064" y="458112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7" name="楕円 36"/>
          <p:cNvSpPr/>
          <p:nvPr/>
        </p:nvSpPr>
        <p:spPr bwMode="auto">
          <a:xfrm>
            <a:off x="5004048" y="2492896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8639944" y="3542581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876256" y="5229200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724128" y="5085184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4932040" y="4293096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5292080" y="2132856"/>
            <a:ext cx="360040" cy="36004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7236296" y="1700808"/>
            <a:ext cx="360040" cy="360040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" name="二等辺三角形 5"/>
          <p:cNvSpPr/>
          <p:nvPr/>
        </p:nvSpPr>
        <p:spPr bwMode="auto">
          <a:xfrm>
            <a:off x="7488324" y="1746328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星 5 6"/>
          <p:cNvSpPr/>
          <p:nvPr/>
        </p:nvSpPr>
        <p:spPr bwMode="auto">
          <a:xfrm>
            <a:off x="8109139" y="2322401"/>
            <a:ext cx="414554" cy="360561"/>
          </a:xfrm>
          <a:prstGeom prst="star5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 rot="3363052">
            <a:off x="7830395" y="1923346"/>
            <a:ext cx="485480" cy="716420"/>
            <a:chOff x="8038213" y="5821963"/>
            <a:chExt cx="230716" cy="411689"/>
          </a:xfrm>
        </p:grpSpPr>
        <p:cxnSp>
          <p:nvCxnSpPr>
            <p:cNvPr id="9" name="直線コネクタ 8"/>
            <p:cNvCxnSpPr/>
            <p:nvPr/>
          </p:nvCxnSpPr>
          <p:spPr bwMode="auto">
            <a:xfrm flipH="1">
              <a:off x="8040748" y="5824020"/>
              <a:ext cx="203660" cy="405274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  <p:cxnSp>
          <p:nvCxnSpPr>
            <p:cNvPr id="43" name="直線コネクタ 42"/>
            <p:cNvCxnSpPr/>
            <p:nvPr/>
          </p:nvCxnSpPr>
          <p:spPr bwMode="auto">
            <a:xfrm>
              <a:off x="8038213" y="5821963"/>
              <a:ext cx="230716" cy="411689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</p:grpSp>
      <p:grpSp>
        <p:nvGrpSpPr>
          <p:cNvPr id="62" name="グループ化 61"/>
          <p:cNvGrpSpPr/>
          <p:nvPr/>
        </p:nvGrpSpPr>
        <p:grpSpPr>
          <a:xfrm rot="1872596">
            <a:off x="7191071" y="1535327"/>
            <a:ext cx="485480" cy="716420"/>
            <a:chOff x="8038213" y="5821963"/>
            <a:chExt cx="230716" cy="411689"/>
          </a:xfrm>
        </p:grpSpPr>
        <p:cxnSp>
          <p:nvCxnSpPr>
            <p:cNvPr id="63" name="直線コネクタ 62"/>
            <p:cNvCxnSpPr/>
            <p:nvPr/>
          </p:nvCxnSpPr>
          <p:spPr bwMode="auto">
            <a:xfrm flipH="1">
              <a:off x="8040748" y="5824020"/>
              <a:ext cx="203660" cy="405274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  <p:cxnSp>
          <p:nvCxnSpPr>
            <p:cNvPr id="64" name="直線コネクタ 63"/>
            <p:cNvCxnSpPr/>
            <p:nvPr/>
          </p:nvCxnSpPr>
          <p:spPr bwMode="auto">
            <a:xfrm>
              <a:off x="8038213" y="5821963"/>
              <a:ext cx="230716" cy="411689"/>
            </a:xfrm>
            <a:prstGeom prst="line">
              <a:avLst/>
            </a:prstGeom>
            <a:solidFill>
              <a:schemeClr val="bg1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5400" dir="2700000" algn="ctr" rotWithShape="0">
                <a:schemeClr val="bg2">
                  <a:alpha val="50000"/>
                </a:schemeClr>
              </a:outerShdw>
            </a:effectLst>
          </p:spPr>
        </p:cxnSp>
      </p:grpSp>
      <p:sp>
        <p:nvSpPr>
          <p:cNvPr id="65" name="二等辺三角形 64"/>
          <p:cNvSpPr/>
          <p:nvPr/>
        </p:nvSpPr>
        <p:spPr bwMode="auto">
          <a:xfrm>
            <a:off x="6407950" y="5179952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6" name="二等辺三角形 65"/>
          <p:cNvSpPr/>
          <p:nvPr/>
        </p:nvSpPr>
        <p:spPr bwMode="auto">
          <a:xfrm>
            <a:off x="5355898" y="4711587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7" name="二等辺三角形 66"/>
          <p:cNvSpPr/>
          <p:nvPr/>
        </p:nvSpPr>
        <p:spPr bwMode="auto">
          <a:xfrm>
            <a:off x="4733510" y="3820588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8" name="二等辺三角形 67"/>
          <p:cNvSpPr/>
          <p:nvPr/>
        </p:nvSpPr>
        <p:spPr bwMode="auto">
          <a:xfrm>
            <a:off x="5662416" y="1831580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9" name="二等辺三角形 68"/>
          <p:cNvSpPr/>
          <p:nvPr/>
        </p:nvSpPr>
        <p:spPr bwMode="auto">
          <a:xfrm>
            <a:off x="8495928" y="3870279"/>
            <a:ext cx="468052" cy="458536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28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5|1.5|1.1|1|1.2|1|0.9|1|0.9|0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|0.8|0.7|0.8|0.8|0.8|0.8|0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|0.9|0.7|0.7|0.7|0.7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1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8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9|1.1|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8|0.8|1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7|5.3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0.8|0.9|0.9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9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chemeClr val="bg2">
              <a:alpha val="50000"/>
            </a:schemeClr>
          </a:outerShdw>
        </a:effec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chemeClr val="bg2">
              <a:alpha val="50000"/>
            </a:schemeClr>
          </a:outerShdw>
        </a:effec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107926</TotalTime>
  <Words>4840</Words>
  <Application>Microsoft Office PowerPoint</Application>
  <PresentationFormat>画面に合わせる (4:3)</PresentationFormat>
  <Paragraphs>961</Paragraphs>
  <Slides>77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77</vt:i4>
      </vt:variant>
    </vt:vector>
  </HeadingPairs>
  <TitlesOfParts>
    <vt:vector size="84" baseType="lpstr">
      <vt:lpstr>HGP創英角ﾎﾟｯﾌﾟ体</vt:lpstr>
      <vt:lpstr>ＭＳ Ｐゴシック</vt:lpstr>
      <vt:lpstr>ＭＳ Ｐ明朝</vt:lpstr>
      <vt:lpstr>MS UI Gothic</vt:lpstr>
      <vt:lpstr>Times New Roman</vt:lpstr>
      <vt:lpstr>Wingdings</vt:lpstr>
      <vt:lpstr>標準デザイン</vt:lpstr>
      <vt:lpstr>Output Sensitive Enumeration</vt:lpstr>
      <vt:lpstr>Graph Enumeration</vt:lpstr>
      <vt:lpstr>Isomorphism</vt:lpstr>
      <vt:lpstr>6-1 Necklace Enumeration</vt:lpstr>
      <vt:lpstr>Problem Definition</vt:lpstr>
      <vt:lpstr>Avoiding Duplicates</vt:lpstr>
      <vt:lpstr>Using Normal Form (Representative)</vt:lpstr>
      <vt:lpstr>Computing Representative</vt:lpstr>
      <vt:lpstr>Computing Representative</vt:lpstr>
      <vt:lpstr>Avoiding with Representative</vt:lpstr>
      <vt:lpstr>Depth-First Way</vt:lpstr>
      <vt:lpstr>Enumerate Representatives, Directly</vt:lpstr>
      <vt:lpstr>Representative Enumeration</vt:lpstr>
      <vt:lpstr>Redundancy</vt:lpstr>
      <vt:lpstr>Conditions to be Representatives</vt:lpstr>
      <vt:lpstr>Handling Repetition</vt:lpstr>
      <vt:lpstr>Handling Repetition</vt:lpstr>
      <vt:lpstr>Multiple Repetitions</vt:lpstr>
      <vt:lpstr>Copy Position</vt:lpstr>
      <vt:lpstr>Algorithm with Copy Position</vt:lpstr>
      <vt:lpstr>Maintaining Copy Position</vt:lpstr>
      <vt:lpstr>6-2 Reverse Search for Ordered Trees</vt:lpstr>
      <vt:lpstr>               Ordered Tree</vt:lpstr>
      <vt:lpstr>Ambiguity on Representation</vt:lpstr>
      <vt:lpstr>Left-first DFS</vt:lpstr>
      <vt:lpstr>Depth Sequence</vt:lpstr>
      <vt:lpstr>Parent-Child Relation for Ordered Trees</vt:lpstr>
      <vt:lpstr>Family Tree of Ordered Trees</vt:lpstr>
      <vt:lpstr>Finding Children</vt:lpstr>
      <vt:lpstr>Pseudo Code</vt:lpstr>
      <vt:lpstr>6-3 Reverse Search for Rooted Trees</vt:lpstr>
      <vt:lpstr>Ordered Trees  Un-ordered Trees</vt:lpstr>
      <vt:lpstr>Canonical Form</vt:lpstr>
      <vt:lpstr>Parent-Child Relation for Canonical Forms</vt:lpstr>
      <vt:lpstr>Family Tree of Un-ordered Trees</vt:lpstr>
      <vt:lpstr>Finding Children</vt:lpstr>
      <vt:lpstr>Finding Children</vt:lpstr>
      <vt:lpstr>Copy Vertex</vt:lpstr>
      <vt:lpstr>Pseudo Code</vt:lpstr>
      <vt:lpstr>6-4 Free Trees</vt:lpstr>
      <vt:lpstr>Enumerate Un-rooted Trees</vt:lpstr>
      <vt:lpstr>Parent of Left Heavy Embedding</vt:lpstr>
      <vt:lpstr>Family Tree of (Un-rooted) Trees</vt:lpstr>
      <vt:lpstr>Generating Only Trees of n Vertices</vt:lpstr>
      <vt:lpstr>Family Tree of Trees of n Vertices</vt:lpstr>
      <vt:lpstr>Odd Diameter</vt:lpstr>
      <vt:lpstr>6-5 Free Trees and Colored Version</vt:lpstr>
      <vt:lpstr>Colored Tree (c-tree)</vt:lpstr>
      <vt:lpstr>Isomorphism and Duplication</vt:lpstr>
      <vt:lpstr>Why Difficult?</vt:lpstr>
      <vt:lpstr>How to be efficient?</vt:lpstr>
      <vt:lpstr>The name is unique</vt:lpstr>
      <vt:lpstr>Basic Idea with Unique Name</vt:lpstr>
      <vt:lpstr>Avoid Duplication</vt:lpstr>
      <vt:lpstr>Let’s See the Details</vt:lpstr>
      <vt:lpstr>Recent Related Researches</vt:lpstr>
      <vt:lpstr>Enumerate Rooted Ordered Trees</vt:lpstr>
      <vt:lpstr>Enumerating Rooted (un-ordered) Trees</vt:lpstr>
      <vt:lpstr>Enumeration of (Un-rooted) Trees</vt:lpstr>
      <vt:lpstr>Enumeration of Colored Trees</vt:lpstr>
      <vt:lpstr>Exactly n Vertices</vt:lpstr>
      <vt:lpstr>Result</vt:lpstr>
      <vt:lpstr>6-4 Floor Plans</vt:lpstr>
      <vt:lpstr>Floor Plan</vt:lpstr>
      <vt:lpstr>Other Family Tree: Floor Plan</vt:lpstr>
      <vt:lpstr>Listing Children</vt:lpstr>
      <vt:lpstr>Non-rooted Floor Plan</vt:lpstr>
      <vt:lpstr>Representative</vt:lpstr>
      <vt:lpstr>Other Geometric Object</vt:lpstr>
      <vt:lpstr>References</vt:lpstr>
      <vt:lpstr>Exercise</vt:lpstr>
      <vt:lpstr>Exercise</vt:lpstr>
      <vt:lpstr>Exercise</vt:lpstr>
      <vt:lpstr>Exercise</vt:lpstr>
      <vt:lpstr>Exercise</vt:lpstr>
      <vt:lpstr>Exercise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5785</cp:revision>
  <dcterms:created xsi:type="dcterms:W3CDTF">1601-01-01T00:00:00Z</dcterms:created>
  <dcterms:modified xsi:type="dcterms:W3CDTF">2018-06-12T06:12:03Z</dcterms:modified>
</cp:coreProperties>
</file>