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954" r:id="rId3"/>
    <p:sldId id="864" r:id="rId4"/>
    <p:sldId id="957" r:id="rId5"/>
    <p:sldId id="958" r:id="rId6"/>
    <p:sldId id="959" r:id="rId7"/>
    <p:sldId id="992" r:id="rId8"/>
    <p:sldId id="960" r:id="rId9"/>
    <p:sldId id="961" r:id="rId10"/>
    <p:sldId id="956" r:id="rId11"/>
    <p:sldId id="865" r:id="rId12"/>
    <p:sldId id="741" r:id="rId13"/>
    <p:sldId id="742" r:id="rId14"/>
    <p:sldId id="764" r:id="rId15"/>
    <p:sldId id="761" r:id="rId16"/>
    <p:sldId id="688" r:id="rId17"/>
    <p:sldId id="963" r:id="rId18"/>
    <p:sldId id="745" r:id="rId19"/>
    <p:sldId id="686" r:id="rId20"/>
    <p:sldId id="747" r:id="rId21"/>
    <p:sldId id="748" r:id="rId22"/>
    <p:sldId id="1003" r:id="rId23"/>
    <p:sldId id="755" r:id="rId24"/>
    <p:sldId id="746" r:id="rId25"/>
    <p:sldId id="689" r:id="rId26"/>
    <p:sldId id="962" r:id="rId27"/>
    <p:sldId id="790" r:id="rId28"/>
    <p:sldId id="762" r:id="rId29"/>
    <p:sldId id="765" r:id="rId30"/>
    <p:sldId id="756" r:id="rId31"/>
    <p:sldId id="757" r:id="rId32"/>
    <p:sldId id="763" r:id="rId33"/>
    <p:sldId id="750" r:id="rId34"/>
    <p:sldId id="754" r:id="rId35"/>
    <p:sldId id="758" r:id="rId36"/>
    <p:sldId id="760" r:id="rId37"/>
    <p:sldId id="753" r:id="rId38"/>
    <p:sldId id="993" r:id="rId39"/>
    <p:sldId id="995" r:id="rId40"/>
    <p:sldId id="996" r:id="rId41"/>
    <p:sldId id="997" r:id="rId42"/>
    <p:sldId id="998" r:id="rId43"/>
    <p:sldId id="999" r:id="rId44"/>
    <p:sldId id="1000" r:id="rId45"/>
    <p:sldId id="1001" r:id="rId46"/>
    <p:sldId id="682" r:id="rId47"/>
    <p:sldId id="1007" r:id="rId48"/>
    <p:sldId id="1009" r:id="rId49"/>
    <p:sldId id="1008" r:id="rId50"/>
    <p:sldId id="1010" r:id="rId51"/>
    <p:sldId id="1011" r:id="rId52"/>
    <p:sldId id="1012" r:id="rId53"/>
    <p:sldId id="1013" r:id="rId54"/>
    <p:sldId id="1014" r:id="rId55"/>
    <p:sldId id="994" r:id="rId56"/>
    <p:sldId id="1002" r:id="rId57"/>
    <p:sldId id="1005" r:id="rId58"/>
    <p:sldId id="1004" r:id="rId59"/>
    <p:sldId id="1006" r:id="rId60"/>
    <p:sldId id="1015" r:id="rId61"/>
    <p:sldId id="1017" r:id="rId62"/>
    <p:sldId id="1018" r:id="rId63"/>
    <p:sldId id="1019" r:id="rId64"/>
    <p:sldId id="1020" r:id="rId65"/>
    <p:sldId id="1021" r:id="rId66"/>
    <p:sldId id="1022" r:id="rId67"/>
    <p:sldId id="1023" r:id="rId68"/>
    <p:sldId id="1024" r:id="rId69"/>
    <p:sldId id="1028" r:id="rId70"/>
    <p:sldId id="1032" r:id="rId71"/>
    <p:sldId id="990" r:id="rId72"/>
    <p:sldId id="1031" r:id="rId73"/>
    <p:sldId id="991" r:id="rId74"/>
    <p:sldId id="886" r:id="rId75"/>
    <p:sldId id="1029" r:id="rId76"/>
    <p:sldId id="1030" r:id="rId77"/>
    <p:sldId id="948" r:id="rId78"/>
  </p:sldIdLst>
  <p:sldSz cx="9144000" cy="6858000" type="screen4x3"/>
  <p:notesSz cx="6858000" cy="9144000"/>
  <p:defaultTextStyle>
    <a:defPPr>
      <a:defRPr lang="en-US"/>
    </a:defPPr>
    <a:lvl1pPr algn="ctr" rtl="0" fontAlgn="base">
      <a:spcBef>
        <a:spcPct val="0"/>
      </a:spcBef>
      <a:spcAft>
        <a:spcPct val="0"/>
      </a:spcAft>
      <a:defRPr kumimoji="1" sz="2400" b="1" kern="1200">
        <a:solidFill>
          <a:schemeClr val="tx2"/>
        </a:solidFill>
        <a:latin typeface="Times New Roman" pitchFamily="18" charset="0"/>
        <a:ea typeface="ＭＳ Ｐゴシック" charset="-128"/>
        <a:cs typeface="+mn-cs"/>
      </a:defRPr>
    </a:lvl1pPr>
    <a:lvl2pPr marL="457200" algn="ctr" rtl="0" fontAlgn="base">
      <a:spcBef>
        <a:spcPct val="0"/>
      </a:spcBef>
      <a:spcAft>
        <a:spcPct val="0"/>
      </a:spcAft>
      <a:defRPr kumimoji="1" sz="2400" b="1" kern="1200">
        <a:solidFill>
          <a:schemeClr val="tx2"/>
        </a:solidFill>
        <a:latin typeface="Times New Roman" pitchFamily="18" charset="0"/>
        <a:ea typeface="ＭＳ Ｐゴシック" charset="-128"/>
        <a:cs typeface="+mn-cs"/>
      </a:defRPr>
    </a:lvl2pPr>
    <a:lvl3pPr marL="914400" algn="ctr" rtl="0" fontAlgn="base">
      <a:spcBef>
        <a:spcPct val="0"/>
      </a:spcBef>
      <a:spcAft>
        <a:spcPct val="0"/>
      </a:spcAft>
      <a:defRPr kumimoji="1" sz="2400" b="1" kern="1200">
        <a:solidFill>
          <a:schemeClr val="tx2"/>
        </a:solidFill>
        <a:latin typeface="Times New Roman" pitchFamily="18" charset="0"/>
        <a:ea typeface="ＭＳ Ｐゴシック" charset="-128"/>
        <a:cs typeface="+mn-cs"/>
      </a:defRPr>
    </a:lvl3pPr>
    <a:lvl4pPr marL="1371600" algn="ctr" rtl="0" fontAlgn="base">
      <a:spcBef>
        <a:spcPct val="0"/>
      </a:spcBef>
      <a:spcAft>
        <a:spcPct val="0"/>
      </a:spcAft>
      <a:defRPr kumimoji="1" sz="2400" b="1" kern="1200">
        <a:solidFill>
          <a:schemeClr val="tx2"/>
        </a:solidFill>
        <a:latin typeface="Times New Roman" pitchFamily="18" charset="0"/>
        <a:ea typeface="ＭＳ Ｐゴシック" charset="-128"/>
        <a:cs typeface="+mn-cs"/>
      </a:defRPr>
    </a:lvl4pPr>
    <a:lvl5pPr marL="1828800" algn="ctr" rtl="0" fontAlgn="base">
      <a:spcBef>
        <a:spcPct val="0"/>
      </a:spcBef>
      <a:spcAft>
        <a:spcPct val="0"/>
      </a:spcAft>
      <a:defRPr kumimoji="1" sz="2400" b="1" kern="1200">
        <a:solidFill>
          <a:schemeClr val="tx2"/>
        </a:solidFill>
        <a:latin typeface="Times New Roman" pitchFamily="18" charset="0"/>
        <a:ea typeface="ＭＳ Ｐゴシック" charset="-128"/>
        <a:cs typeface="+mn-cs"/>
      </a:defRPr>
    </a:lvl5pPr>
    <a:lvl6pPr marL="2286000" algn="l" defTabSz="914400" rtl="0" eaLnBrk="1" latinLnBrk="0" hangingPunct="1">
      <a:defRPr kumimoji="1" sz="2400" b="1" kern="1200">
        <a:solidFill>
          <a:schemeClr val="tx2"/>
        </a:solidFill>
        <a:latin typeface="Times New Roman" pitchFamily="18" charset="0"/>
        <a:ea typeface="ＭＳ Ｐゴシック" charset="-128"/>
        <a:cs typeface="+mn-cs"/>
      </a:defRPr>
    </a:lvl6pPr>
    <a:lvl7pPr marL="2743200" algn="l" defTabSz="914400" rtl="0" eaLnBrk="1" latinLnBrk="0" hangingPunct="1">
      <a:defRPr kumimoji="1" sz="2400" b="1" kern="1200">
        <a:solidFill>
          <a:schemeClr val="tx2"/>
        </a:solidFill>
        <a:latin typeface="Times New Roman" pitchFamily="18" charset="0"/>
        <a:ea typeface="ＭＳ Ｐゴシック" charset="-128"/>
        <a:cs typeface="+mn-cs"/>
      </a:defRPr>
    </a:lvl7pPr>
    <a:lvl8pPr marL="3200400" algn="l" defTabSz="914400" rtl="0" eaLnBrk="1" latinLnBrk="0" hangingPunct="1">
      <a:defRPr kumimoji="1" sz="2400" b="1" kern="1200">
        <a:solidFill>
          <a:schemeClr val="tx2"/>
        </a:solidFill>
        <a:latin typeface="Times New Roman" pitchFamily="18" charset="0"/>
        <a:ea typeface="ＭＳ Ｐゴシック" charset="-128"/>
        <a:cs typeface="+mn-cs"/>
      </a:defRPr>
    </a:lvl8pPr>
    <a:lvl9pPr marL="3657600" algn="l" defTabSz="914400" rtl="0" eaLnBrk="1" latinLnBrk="0" hangingPunct="1">
      <a:defRPr kumimoji="1" sz="2400" b="1" kern="1200">
        <a:solidFill>
          <a:schemeClr val="tx2"/>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FF0066"/>
    <a:srgbClr val="FFFF66"/>
    <a:srgbClr val="990033"/>
    <a:srgbClr val="FF6600"/>
    <a:srgbClr val="006600"/>
    <a:srgbClr val="0033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5" autoAdjust="0"/>
    <p:restoredTop sz="93919" autoAdjust="0"/>
  </p:normalViewPr>
  <p:slideViewPr>
    <p:cSldViewPr>
      <p:cViewPr varScale="1">
        <p:scale>
          <a:sx n="79" d="100"/>
          <a:sy n="79" d="100"/>
        </p:scale>
        <p:origin x="18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lvl1pPr>
          </a:lstStyle>
          <a:p>
            <a:pPr>
              <a:defRPr/>
            </a:pPr>
            <a:endParaRPr lang="en-US" altLang="ja-JP"/>
          </a:p>
        </p:txBody>
      </p:sp>
      <p:sp>
        <p:nvSpPr>
          <p:cNvPr id="173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ltLang="ja-JP"/>
          </a:p>
        </p:txBody>
      </p:sp>
      <p:sp>
        <p:nvSpPr>
          <p:cNvPr id="155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173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lvl1pPr>
          </a:lstStyle>
          <a:p>
            <a:pPr>
              <a:defRPr/>
            </a:pPr>
            <a:endParaRPr lang="en-US" altLang="ja-JP"/>
          </a:p>
        </p:txBody>
      </p:sp>
      <p:sp>
        <p:nvSpPr>
          <p:cNvPr id="173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E8C0EBB1-B966-4CDF-9BCE-9FAA59AEB208}"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C0EBB1-B966-4CDF-9BCE-9FAA59AEB208}" type="slidenum">
              <a:rPr lang="ja-JP" altLang="en-US" smtClean="0"/>
              <a:pPr>
                <a:defRPr/>
              </a:pPr>
              <a:t>58</a:t>
            </a:fld>
            <a:endParaRPr lang="en-US" altLang="ja-JP"/>
          </a:p>
        </p:txBody>
      </p:sp>
    </p:spTree>
    <p:extLst>
      <p:ext uri="{BB962C8B-B14F-4D97-AF65-F5344CB8AC3E}">
        <p14:creationId xmlns:p14="http://schemas.microsoft.com/office/powerpoint/2010/main" val="270632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C0EBB1-B966-4CDF-9BCE-9FAA59AEB208}" type="slidenum">
              <a:rPr lang="ja-JP" altLang="en-US" smtClean="0"/>
              <a:pPr>
                <a:defRPr/>
              </a:pPr>
              <a:t>59</a:t>
            </a:fld>
            <a:endParaRPr lang="en-US" altLang="ja-JP"/>
          </a:p>
        </p:txBody>
      </p:sp>
    </p:spTree>
    <p:extLst>
      <p:ext uri="{BB962C8B-B14F-4D97-AF65-F5344CB8AC3E}">
        <p14:creationId xmlns:p14="http://schemas.microsoft.com/office/powerpoint/2010/main" val="401411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C0EBB1-B966-4CDF-9BCE-9FAA59AEB208}" type="slidenum">
              <a:rPr lang="ja-JP" altLang="en-US" smtClean="0"/>
              <a:pPr>
                <a:defRPr/>
              </a:pPr>
              <a:t>60</a:t>
            </a:fld>
            <a:endParaRPr lang="en-US" altLang="ja-JP"/>
          </a:p>
        </p:txBody>
      </p:sp>
    </p:spTree>
    <p:extLst>
      <p:ext uri="{BB962C8B-B14F-4D97-AF65-F5344CB8AC3E}">
        <p14:creationId xmlns:p14="http://schemas.microsoft.com/office/powerpoint/2010/main" val="49379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C0EBB1-B966-4CDF-9BCE-9FAA59AEB208}" type="slidenum">
              <a:rPr lang="ja-JP" altLang="en-US" smtClean="0"/>
              <a:pPr>
                <a:defRPr/>
              </a:pPr>
              <a:t>61</a:t>
            </a:fld>
            <a:endParaRPr lang="en-US" altLang="ja-JP"/>
          </a:p>
        </p:txBody>
      </p:sp>
    </p:spTree>
    <p:extLst>
      <p:ext uri="{BB962C8B-B14F-4D97-AF65-F5344CB8AC3E}">
        <p14:creationId xmlns:p14="http://schemas.microsoft.com/office/powerpoint/2010/main" val="75743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C0EBB1-B966-4CDF-9BCE-9FAA59AEB208}" type="slidenum">
              <a:rPr lang="ja-JP" altLang="en-US" smtClean="0"/>
              <a:pPr>
                <a:defRPr/>
              </a:pPr>
              <a:t>62</a:t>
            </a:fld>
            <a:endParaRPr lang="en-US" altLang="ja-JP"/>
          </a:p>
        </p:txBody>
      </p:sp>
    </p:spTree>
    <p:extLst>
      <p:ext uri="{BB962C8B-B14F-4D97-AF65-F5344CB8AC3E}">
        <p14:creationId xmlns:p14="http://schemas.microsoft.com/office/powerpoint/2010/main" val="33350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FFC0BC2-642A-4B60-83B8-7A1D221C0C7C}"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FEC879-84C5-49EE-A6F4-1BC0754F83CD}"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5FDD62-B6F2-4A72-8184-0F2B17A445E7}"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F3958A-8B37-4D98-BE6A-D7BCE97A3EEE}"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CA3A39-BC2D-4582-866B-9A78B5F0B2A6}"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8C7AE9-C5C7-4AD4-A25F-ED24BF470C0E}"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F4113-6657-459C-BC75-9A34894563D6}"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5C822C-DBA2-401F-98C3-213AB95B8994}"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DDDE0A-E86E-4406-BB92-8F7E6F8F3EE1}"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05AC7-00CB-4063-B38A-5511BCD29B17}"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87F2B7-DF97-4E86-AD54-B6B083E0BAAF}"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64A27B-E500-4417-9D90-EE27ED7EBBF8}"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806326-81D6-4869-9CA9-E190EDC3DEBC}"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39AFF-9929-4690-8873-65A9F80814CA}"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784CCF-EA0A-4FC7-991F-283FCE69FEFA}"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AA430A-432B-4050-B2F8-C0C72761E6BB}"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F448897-F07B-4AE6-8FE5-E9F71A3C2DF9}"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F3DFAE2-406F-4D4F-9C73-1AC6A56C72F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0D4AE84-A807-4B1B-A381-B18A9C3EE39A}"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2013707-AB5B-43AB-B670-E305E2A9A4DB}"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A9A3027-99C8-4BEB-BA44-537D5D7E19DD}"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A3F85A2-3E9F-4BF2-8406-2FBA3D4C8E36}"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b="0" smtClean="0">
                <a:solidFill>
                  <a:schemeClr val="tx1"/>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smtClean="0">
                <a:solidFill>
                  <a:schemeClr val="tx1"/>
                </a:solidFill>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smtClean="0">
                <a:solidFill>
                  <a:schemeClr val="tx1"/>
                </a:solidFill>
              </a:defRPr>
            </a:lvl1pPr>
          </a:lstStyle>
          <a:p>
            <a:pPr>
              <a:defRPr/>
            </a:pPr>
            <a:fld id="{59779D69-D690-4ADD-8F57-6B46EDC7CE0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pPr algn="l">
              <a:defRPr/>
            </a:pPr>
            <a:endParaRPr lang="en-US" altLang="ja-JP"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ja-JP"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pPr>
              <a:defRPr/>
            </a:pPr>
            <a:fld id="{2C0C7572-3BD4-4592-B552-51AB70357E77}" type="slidenum">
              <a:rPr lang="ja-JP" altLang="en-US" b="0">
                <a:solidFill>
                  <a:srgbClr val="000000"/>
                </a:solidFill>
              </a:rPr>
              <a:pPr>
                <a:defRPr/>
              </a:pPr>
              <a:t>‹#›</a:t>
            </a:fld>
            <a:endParaRPr lang="en-US" altLang="ja-JP" b="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HGP創英角ﾎﾟｯﾌﾟ体" pitchFamily="50" charset="-128"/>
          <a:ea typeface="HGP創英角ﾎﾟｯﾌﾟ体" pitchFamily="50" charset="-128"/>
        </a:defRPr>
      </a:lvl2pPr>
      <a:lvl3pPr algn="ctr" rtl="0" eaLnBrk="0" fontAlgn="base" hangingPunct="0">
        <a:spcBef>
          <a:spcPct val="0"/>
        </a:spcBef>
        <a:spcAft>
          <a:spcPct val="0"/>
        </a:spcAft>
        <a:defRPr kumimoji="1" sz="4400">
          <a:solidFill>
            <a:schemeClr val="tx2"/>
          </a:solidFill>
          <a:latin typeface="HGP創英角ﾎﾟｯﾌﾟ体" pitchFamily="50" charset="-128"/>
          <a:ea typeface="HGP創英角ﾎﾟｯﾌﾟ体" pitchFamily="50" charset="-128"/>
        </a:defRPr>
      </a:lvl3pPr>
      <a:lvl4pPr algn="ctr" rtl="0" eaLnBrk="0" fontAlgn="base" hangingPunct="0">
        <a:spcBef>
          <a:spcPct val="0"/>
        </a:spcBef>
        <a:spcAft>
          <a:spcPct val="0"/>
        </a:spcAft>
        <a:defRPr kumimoji="1" sz="4400">
          <a:solidFill>
            <a:schemeClr val="tx2"/>
          </a:solidFill>
          <a:latin typeface="HGP創英角ﾎﾟｯﾌﾟ体" pitchFamily="50" charset="-128"/>
          <a:ea typeface="HGP創英角ﾎﾟｯﾌﾟ体" pitchFamily="50" charset="-128"/>
        </a:defRPr>
      </a:lvl4pPr>
      <a:lvl5pPr algn="ctr" rtl="0" eaLnBrk="0" fontAlgn="base" hangingPunct="0">
        <a:spcBef>
          <a:spcPct val="0"/>
        </a:spcBef>
        <a:spcAft>
          <a:spcPct val="0"/>
        </a:spcAft>
        <a:defRPr kumimoji="1" sz="4400">
          <a:solidFill>
            <a:schemeClr val="tx2"/>
          </a:solidFill>
          <a:latin typeface="HGP創英角ﾎﾟｯﾌﾟ体" pitchFamily="50" charset="-128"/>
          <a:ea typeface="HGP創英角ﾎﾟｯﾌﾟ体"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64704"/>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Output Sensitive Enumeration</a:t>
            </a:r>
            <a:endParaRPr lang="ja-JP" altLang="en-US" sz="3600" dirty="0" smtClean="0">
              <a:solidFill>
                <a:schemeClr val="bg1"/>
              </a:solidFill>
              <a:effectLst>
                <a:outerShdw blurRad="38100" dist="38100" dir="2700000" algn="tl">
                  <a:srgbClr val="000000"/>
                </a:outerShdw>
              </a:effectLst>
            </a:endParaRPr>
          </a:p>
        </p:txBody>
      </p:sp>
      <p:sp>
        <p:nvSpPr>
          <p:cNvPr id="2051" name="Rectangle 3"/>
          <p:cNvSpPr>
            <a:spLocks noGrp="1" noChangeArrowheads="1"/>
          </p:cNvSpPr>
          <p:nvPr>
            <p:ph type="body" idx="1"/>
          </p:nvPr>
        </p:nvSpPr>
        <p:spPr>
          <a:xfrm>
            <a:off x="1043608" y="3933056"/>
            <a:ext cx="7344816" cy="1910878"/>
          </a:xfrm>
        </p:spPr>
        <p:txBody>
          <a:bodyPr/>
          <a:lstStyle/>
          <a:p>
            <a:pPr eaLnBrk="1" hangingPunct="1"/>
            <a:r>
              <a:rPr lang="en-US" altLang="ja-JP" sz="2800" dirty="0" smtClean="0"/>
              <a:t>Frequent </a:t>
            </a:r>
            <a:r>
              <a:rPr lang="en-US" altLang="ja-JP" sz="2800" dirty="0" err="1" smtClean="0"/>
              <a:t>Itemset</a:t>
            </a:r>
            <a:r>
              <a:rPr lang="en-US" altLang="ja-JP" sz="2800" dirty="0" smtClean="0"/>
              <a:t> Mining</a:t>
            </a:r>
          </a:p>
          <a:p>
            <a:pPr eaLnBrk="1" hangingPunct="1"/>
            <a:r>
              <a:rPr lang="en-US" altLang="ja-JP" sz="2800" dirty="0" smtClean="0"/>
              <a:t>Fast Implementations</a:t>
            </a:r>
          </a:p>
          <a:p>
            <a:pPr eaLnBrk="1" hangingPunct="1"/>
            <a:r>
              <a:rPr lang="en-US" altLang="ja-JP" sz="2800" dirty="0" smtClean="0"/>
              <a:t>Sequence Mining</a:t>
            </a:r>
          </a:p>
          <a:p>
            <a:pPr eaLnBrk="1" hangingPunct="1"/>
            <a:r>
              <a:rPr lang="en-US" altLang="ja-JP" sz="2800" dirty="0" smtClean="0"/>
              <a:t>Graph mining</a:t>
            </a:r>
          </a:p>
          <a:p>
            <a:pPr eaLnBrk="1" hangingPunct="1"/>
            <a:r>
              <a:rPr lang="en-US" altLang="ja-JP" sz="2800" dirty="0" smtClean="0"/>
              <a:t>Tree Mining in Tree</a:t>
            </a:r>
          </a:p>
        </p:txBody>
      </p:sp>
      <p:sp>
        <p:nvSpPr>
          <p:cNvPr id="4" name="Rectangle 2"/>
          <p:cNvSpPr txBox="1">
            <a:spLocks noChangeArrowheads="1"/>
          </p:cNvSpPr>
          <p:nvPr/>
        </p:nvSpPr>
        <p:spPr bwMode="auto">
          <a:xfrm>
            <a:off x="0" y="2060848"/>
            <a:ext cx="9144000" cy="1584176"/>
          </a:xfrm>
          <a:prstGeom prst="rect">
            <a:avLst/>
          </a:prstGeom>
          <a:gradFill rotWithShape="1">
            <a:gsLst>
              <a:gs pos="0">
                <a:srgbClr val="006600"/>
              </a:gs>
              <a:gs pos="50000">
                <a:srgbClr val="008000"/>
              </a:gs>
              <a:gs pos="100000">
                <a:srgbClr val="006600"/>
              </a:gs>
            </a:gsLst>
            <a:lin ang="5400000" scaled="1"/>
          </a:gradFill>
          <a:ln w="9525">
            <a:noFill/>
            <a:miter lim="800000"/>
            <a:headEnd/>
            <a:tailEnd/>
          </a:ln>
          <a:effectLst>
            <a:outerShdw dist="53882"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lang="en-US" altLang="ja-JP" sz="4000" b="0" kern="0" dirty="0" smtClean="0">
                <a:solidFill>
                  <a:schemeClr val="bg1"/>
                </a:solidFill>
                <a:effectLst>
                  <a:outerShdw blurRad="38100" dist="38100" dir="2700000" algn="tl">
                    <a:srgbClr val="000000"/>
                  </a:outerShdw>
                </a:effectLst>
                <a:latin typeface="+mj-lt"/>
                <a:ea typeface="+mj-ea"/>
                <a:cs typeface="+mj-cs"/>
              </a:rPr>
              <a:t>7.  Frequent Pattern Mining</a:t>
            </a:r>
          </a:p>
          <a:p>
            <a:pPr marR="0" lvl="0" algn="ctr" defTabSz="914400" rtl="0" eaLnBrk="1" fontAlgn="base" latinLnBrk="0" hangingPunct="1">
              <a:lnSpc>
                <a:spcPct val="100000"/>
              </a:lnSpc>
              <a:spcBef>
                <a:spcPct val="0"/>
              </a:spcBef>
              <a:spcAft>
                <a:spcPct val="0"/>
              </a:spcAft>
              <a:buClrTx/>
              <a:buSzTx/>
              <a:tabLst/>
              <a:defRPr/>
            </a:pPr>
            <a:r>
              <a:rPr lang="en-US" altLang="ja-JP" sz="3200" b="0" kern="0" dirty="0" smtClean="0">
                <a:solidFill>
                  <a:schemeClr val="bg1"/>
                </a:solidFill>
                <a:effectLst>
                  <a:outerShdw blurRad="38100" dist="38100" dir="2700000" algn="tl">
                    <a:srgbClr val="000000"/>
                  </a:outerShdw>
                </a:effectLst>
                <a:latin typeface="+mj-lt"/>
                <a:ea typeface="+mj-ea"/>
                <a:cs typeface="+mj-cs"/>
              </a:rPr>
              <a:t>Data-Driven Fast Implementation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ctrTitle"/>
          </p:nvPr>
        </p:nvSpPr>
        <p:spPr>
          <a:xfrm>
            <a:off x="0" y="3175"/>
            <a:ext cx="9144000" cy="762000"/>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Itemset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70723" name="Rectangle 3"/>
          <p:cNvSpPr>
            <a:spLocks noGrp="1" noChangeArrowheads="1"/>
          </p:cNvSpPr>
          <p:nvPr>
            <p:ph type="subTitle" idx="1"/>
          </p:nvPr>
        </p:nvSpPr>
        <p:spPr>
          <a:xfrm>
            <a:off x="250825" y="1052513"/>
            <a:ext cx="8686800" cy="1944687"/>
          </a:xfrm>
        </p:spPr>
        <p:txBody>
          <a:bodyPr/>
          <a:lstStyle/>
          <a:p>
            <a:pPr algn="l" eaLnBrk="1" hangingPunct="1">
              <a:defRPr/>
            </a:pPr>
            <a:r>
              <a:rPr lang="en-US" altLang="ja-JP" sz="2400" b="1" dirty="0" smtClean="0">
                <a:solidFill>
                  <a:srgbClr val="006600"/>
                </a:solidFill>
                <a:effectLst>
                  <a:outerShdw blurRad="38100" dist="38100" dir="2700000" algn="tl">
                    <a:srgbClr val="C0C0C0"/>
                  </a:outerShdw>
                </a:effectLst>
              </a:rPr>
              <a:t>frequent itemset:</a:t>
            </a:r>
            <a:r>
              <a:rPr lang="ja-JP" altLang="en-US" sz="2400" b="1" i="1" dirty="0" smtClean="0">
                <a:solidFill>
                  <a:schemeClr val="accent2"/>
                </a:solidFill>
                <a:effectLst>
                  <a:outerShdw blurRad="38100" dist="38100" dir="2700000" algn="tl">
                    <a:srgbClr val="C0C0C0"/>
                  </a:outerShdw>
                </a:effectLst>
                <a:latin typeface="Vladimir Script" pitchFamily="66" charset="0"/>
              </a:rPr>
              <a:t> </a:t>
            </a:r>
            <a:r>
              <a:rPr lang="en-US" altLang="ja-JP" sz="2400" dirty="0" smtClean="0"/>
              <a:t>an itemset included in at least </a:t>
            </a:r>
            <a:r>
              <a:rPr lang="en-US" altLang="ja-JP" sz="2400" b="1" dirty="0" smtClean="0">
                <a:solidFill>
                  <a:schemeClr val="accent2"/>
                </a:solidFill>
              </a:rPr>
              <a:t>σ </a:t>
            </a:r>
            <a:r>
              <a:rPr lang="en-US" altLang="ja-JP" sz="2400" dirty="0" smtClean="0"/>
              <a:t>transactions of </a:t>
            </a:r>
            <a:r>
              <a:rPr lang="en-US" altLang="ja-JP" sz="2400" b="1" i="1" dirty="0" smtClean="0">
                <a:solidFill>
                  <a:schemeClr val="accent2"/>
                </a:solidFill>
                <a:effectLst>
                  <a:outerShdw blurRad="38100" dist="38100" dir="2700000" algn="tl">
                    <a:srgbClr val="C0C0C0"/>
                  </a:outerShdw>
                </a:effectLst>
              </a:rPr>
              <a:t>D </a:t>
            </a:r>
            <a:endParaRPr lang="en-US" altLang="ja-JP" sz="2400" dirty="0" smtClean="0"/>
          </a:p>
          <a:p>
            <a:pPr algn="l" eaLnBrk="1" hangingPunct="1">
              <a:defRPr/>
            </a:pPr>
            <a:r>
              <a:rPr lang="ja-JP" altLang="en-US" sz="2400" dirty="0" smtClean="0"/>
              <a:t>　（</a:t>
            </a:r>
            <a:r>
              <a:rPr lang="en-US" altLang="ja-JP" sz="2400" dirty="0" smtClean="0"/>
              <a:t>a set whose frequency is at least </a:t>
            </a:r>
            <a:r>
              <a:rPr lang="en-US" altLang="ja-JP" sz="2400" b="1" dirty="0" smtClean="0">
                <a:solidFill>
                  <a:schemeClr val="accent2"/>
                </a:solidFill>
              </a:rPr>
              <a:t>σ</a:t>
            </a:r>
            <a:r>
              <a:rPr lang="ja-JP" altLang="en-US" sz="2400" dirty="0" smtClean="0"/>
              <a:t>）（</a:t>
            </a:r>
            <a:r>
              <a:rPr lang="en-US" altLang="ja-JP" sz="2400" b="1" dirty="0" smtClean="0">
                <a:solidFill>
                  <a:schemeClr val="accent2"/>
                </a:solidFill>
              </a:rPr>
              <a:t>σ</a:t>
            </a:r>
            <a:r>
              <a:rPr lang="ja-JP" altLang="en-US" sz="2400" dirty="0" smtClean="0"/>
              <a:t> </a:t>
            </a:r>
            <a:r>
              <a:rPr lang="en-US" altLang="ja-JP" sz="2400" dirty="0" smtClean="0"/>
              <a:t>is given, and called </a:t>
            </a:r>
            <a:r>
              <a:rPr lang="en-US" altLang="ja-JP" sz="2400" b="1" dirty="0" smtClean="0">
                <a:solidFill>
                  <a:srgbClr val="006600"/>
                </a:solidFill>
              </a:rPr>
              <a:t>minimum support</a:t>
            </a:r>
            <a:r>
              <a:rPr lang="ja-JP" altLang="en-US" sz="2400" dirty="0" smtClean="0"/>
              <a:t>）</a:t>
            </a:r>
          </a:p>
          <a:p>
            <a:pPr algn="l" eaLnBrk="1" hangingPunct="1">
              <a:defRPr/>
            </a:pPr>
            <a:endParaRPr lang="ja-JP" altLang="en-US" sz="2400" dirty="0" smtClean="0"/>
          </a:p>
          <a:p>
            <a:pPr algn="l" eaLnBrk="1" hangingPunct="1">
              <a:defRPr/>
            </a:pPr>
            <a:r>
              <a:rPr lang="en-US" altLang="ja-JP" sz="2400" b="1" dirty="0" smtClean="0">
                <a:solidFill>
                  <a:srgbClr val="006600"/>
                </a:solidFill>
                <a:effectLst>
                  <a:outerShdw blurRad="38100" dist="38100" dir="2700000" algn="tl">
                    <a:srgbClr val="C0C0C0"/>
                  </a:outerShdw>
                </a:effectLst>
              </a:rPr>
              <a:t>Ex)</a:t>
            </a:r>
            <a:r>
              <a:rPr lang="ja-JP" altLang="en-US" sz="2400" dirty="0" smtClean="0"/>
              <a:t> </a:t>
            </a:r>
            <a:r>
              <a:rPr lang="en-US" altLang="ja-JP" sz="2400" dirty="0" smtClean="0"/>
              <a:t>itemsets included in at least </a:t>
            </a:r>
            <a:r>
              <a:rPr lang="ja-JP" altLang="en-US" sz="2400" dirty="0" smtClean="0"/>
              <a:t>3 </a:t>
            </a:r>
            <a:r>
              <a:rPr lang="en-US" altLang="ja-JP" sz="2400" dirty="0" smtClean="0"/>
              <a:t>transactions in </a:t>
            </a:r>
            <a:r>
              <a:rPr lang="en-US" altLang="ja-JP" sz="2400" b="1" i="1" dirty="0" smtClean="0">
                <a:solidFill>
                  <a:schemeClr val="accent2"/>
                </a:solidFill>
                <a:effectLst>
                  <a:outerShdw blurRad="38100" dist="38100" dir="2700000" algn="tl">
                    <a:srgbClr val="C0C0C0"/>
                  </a:outerShdw>
                </a:effectLst>
              </a:rPr>
              <a:t>D</a:t>
            </a:r>
            <a:endParaRPr lang="ja-JP" altLang="en-US" sz="2400" dirty="0" smtClean="0"/>
          </a:p>
        </p:txBody>
      </p:sp>
      <p:sp>
        <p:nvSpPr>
          <p:cNvPr id="670724" name="Text Box 4"/>
          <p:cNvSpPr txBox="1">
            <a:spLocks noChangeArrowheads="1"/>
          </p:cNvSpPr>
          <p:nvPr/>
        </p:nvSpPr>
        <p:spPr bwMode="auto">
          <a:xfrm>
            <a:off x="1930400" y="3378423"/>
            <a:ext cx="1476375" cy="228282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ja-JP" altLang="en-US" b="0" dirty="0">
                <a:solidFill>
                  <a:schemeClr val="accent2"/>
                </a:solidFill>
              </a:rPr>
              <a:t>1,2,5,6,7,9</a:t>
            </a:r>
          </a:p>
          <a:p>
            <a:pPr algn="l"/>
            <a:r>
              <a:rPr lang="ja-JP" altLang="en-US" b="0" dirty="0">
                <a:solidFill>
                  <a:schemeClr val="accent2"/>
                </a:solidFill>
              </a:rPr>
              <a:t>2,3,4,5</a:t>
            </a:r>
          </a:p>
          <a:p>
            <a:pPr algn="l"/>
            <a:r>
              <a:rPr lang="ja-JP" altLang="en-US" b="0" dirty="0">
                <a:solidFill>
                  <a:schemeClr val="accent2"/>
                </a:solidFill>
              </a:rPr>
              <a:t>1,2,7,8,9</a:t>
            </a:r>
          </a:p>
          <a:p>
            <a:pPr algn="l"/>
            <a:r>
              <a:rPr lang="ja-JP" altLang="en-US" b="0" dirty="0">
                <a:solidFill>
                  <a:schemeClr val="accent2"/>
                </a:solidFill>
              </a:rPr>
              <a:t>1,7,9</a:t>
            </a:r>
          </a:p>
          <a:p>
            <a:pPr algn="l"/>
            <a:r>
              <a:rPr lang="ja-JP" altLang="en-US" b="0" dirty="0">
                <a:solidFill>
                  <a:schemeClr val="accent2"/>
                </a:solidFill>
              </a:rPr>
              <a:t>2,7,9</a:t>
            </a:r>
          </a:p>
          <a:p>
            <a:pPr algn="l"/>
            <a:r>
              <a:rPr lang="ja-JP" altLang="en-US" b="0" dirty="0">
                <a:solidFill>
                  <a:schemeClr val="accent2"/>
                </a:solidFill>
              </a:rPr>
              <a:t>2</a:t>
            </a:r>
          </a:p>
        </p:txBody>
      </p:sp>
      <p:sp>
        <p:nvSpPr>
          <p:cNvPr id="670725" name="Text Box 5"/>
          <p:cNvSpPr txBox="1">
            <a:spLocks noChangeArrowheads="1"/>
          </p:cNvSpPr>
          <p:nvPr/>
        </p:nvSpPr>
        <p:spPr bwMode="auto">
          <a:xfrm>
            <a:off x="1047750" y="4118198"/>
            <a:ext cx="860425" cy="457200"/>
          </a:xfrm>
          <a:prstGeom prst="rect">
            <a:avLst/>
          </a:prstGeom>
          <a:noFill/>
          <a:ln w="19050">
            <a:noFill/>
            <a:miter lim="800000"/>
            <a:headEnd/>
            <a:tailEnd/>
          </a:ln>
          <a:effectLst/>
        </p:spPr>
        <p:txBody>
          <a:bodyPr wrap="none" lIns="90000" tIns="46800" rIns="90000" bIns="46800">
            <a:spAutoFit/>
          </a:bodyPr>
          <a:lstStyle/>
          <a:p>
            <a:pPr algn="l">
              <a:defRPr/>
            </a:pPr>
            <a:r>
              <a:rPr lang="en-US" altLang="ja-JP" i="1">
                <a:solidFill>
                  <a:schemeClr val="accent2"/>
                </a:solidFill>
                <a:effectLst>
                  <a:outerShdw blurRad="38100" dist="38100" dir="2700000" algn="tl">
                    <a:srgbClr val="C0C0C0"/>
                  </a:outerShdw>
                </a:effectLst>
              </a:rPr>
              <a:t>D</a:t>
            </a:r>
            <a:r>
              <a:rPr lang="en-US" altLang="ja-JP"/>
              <a:t> </a:t>
            </a:r>
            <a:r>
              <a:rPr lang="en-US" altLang="ja-JP">
                <a:solidFill>
                  <a:srgbClr val="FF0000"/>
                </a:solidFill>
                <a:effectLst>
                  <a:outerShdw blurRad="38100" dist="38100" dir="2700000" algn="tl">
                    <a:srgbClr val="C0C0C0"/>
                  </a:outerShdw>
                </a:effectLst>
              </a:rPr>
              <a:t>＝</a:t>
            </a:r>
            <a:r>
              <a:rPr lang="en-US" altLang="ja-JP">
                <a:solidFill>
                  <a:schemeClr val="accent2"/>
                </a:solidFill>
              </a:rPr>
              <a:t> </a:t>
            </a:r>
            <a:endParaRPr lang="ja-JP" altLang="en-US">
              <a:solidFill>
                <a:schemeClr val="accent2"/>
              </a:solidFill>
            </a:endParaRPr>
          </a:p>
        </p:txBody>
      </p:sp>
      <p:sp>
        <p:nvSpPr>
          <p:cNvPr id="670726" name="Text Box 6"/>
          <p:cNvSpPr txBox="1">
            <a:spLocks noChangeArrowheads="1"/>
          </p:cNvSpPr>
          <p:nvPr/>
        </p:nvSpPr>
        <p:spPr bwMode="auto">
          <a:xfrm>
            <a:off x="5116513" y="3322860"/>
            <a:ext cx="2911871" cy="1941173"/>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lgn="l">
              <a:defRPr/>
            </a:pPr>
            <a:r>
              <a:rPr lang="en-US" altLang="ja-JP" dirty="0" smtClean="0">
                <a:solidFill>
                  <a:srgbClr val="006600"/>
                </a:solidFill>
                <a:effectLst>
                  <a:outerShdw blurRad="38100" dist="38100" dir="2700000" algn="tl">
                    <a:srgbClr val="C0C0C0"/>
                  </a:outerShdw>
                </a:effectLst>
              </a:rPr>
              <a:t>included in at least 3</a:t>
            </a:r>
          </a:p>
          <a:p>
            <a:pPr algn="l">
              <a:defRPr/>
            </a:pPr>
            <a:r>
              <a:rPr lang="ja-JP" altLang="en-US" b="0" dirty="0" smtClean="0">
                <a:solidFill>
                  <a:schemeClr val="accent2"/>
                </a:solidFill>
              </a:rPr>
              <a:t>{</a:t>
            </a:r>
            <a:r>
              <a:rPr lang="ja-JP" altLang="en-US" b="0" dirty="0">
                <a:solidFill>
                  <a:schemeClr val="accent2"/>
                </a:solidFill>
              </a:rPr>
              <a:t>1}   {2}   {7}   {9}</a:t>
            </a:r>
          </a:p>
          <a:p>
            <a:pPr algn="l">
              <a:defRPr/>
            </a:pPr>
            <a:r>
              <a:rPr lang="ja-JP" altLang="en-US" b="0" dirty="0">
                <a:solidFill>
                  <a:schemeClr val="accent2"/>
                </a:solidFill>
              </a:rPr>
              <a:t>{1,7}  {1,9}</a:t>
            </a:r>
          </a:p>
          <a:p>
            <a:pPr algn="l">
              <a:defRPr/>
            </a:pPr>
            <a:r>
              <a:rPr lang="ja-JP" altLang="en-US" b="0" dirty="0">
                <a:solidFill>
                  <a:schemeClr val="accent2"/>
                </a:solidFill>
              </a:rPr>
              <a:t>{2,7} {2,9}  {7,9}</a:t>
            </a:r>
          </a:p>
          <a:p>
            <a:pPr algn="l">
              <a:defRPr/>
            </a:pPr>
            <a:r>
              <a:rPr lang="ja-JP" altLang="en-US" b="0" dirty="0">
                <a:solidFill>
                  <a:schemeClr val="accent2"/>
                </a:solidFill>
              </a:rPr>
              <a:t>{1,7,9} {2,7,9}</a:t>
            </a:r>
          </a:p>
        </p:txBody>
      </p:sp>
      <p:sp>
        <p:nvSpPr>
          <p:cNvPr id="670727" name="Text Box 7"/>
          <p:cNvSpPr txBox="1">
            <a:spLocks noChangeArrowheads="1"/>
          </p:cNvSpPr>
          <p:nvPr/>
        </p:nvSpPr>
        <p:spPr bwMode="auto">
          <a:xfrm>
            <a:off x="684213" y="5764174"/>
            <a:ext cx="7848600" cy="833178"/>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defRPr/>
            </a:pPr>
            <a:r>
              <a:rPr lang="en-US" altLang="ja-JP" dirty="0" smtClean="0">
                <a:solidFill>
                  <a:schemeClr val="tx1"/>
                </a:solidFill>
              </a:rPr>
              <a:t>Frequent itemset mining is to enumerate all frequent itemsets of the given database and minimum support </a:t>
            </a:r>
            <a:r>
              <a:rPr lang="en-US" altLang="ja-JP" dirty="0" smtClean="0">
                <a:solidFill>
                  <a:schemeClr val="accent2"/>
                </a:solidFill>
              </a:rPr>
              <a:t>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072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07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4" grpId="0" animBg="1"/>
      <p:bldP spid="670725" grpId="0"/>
      <p:bldP spid="670726" grpId="0" animBg="1"/>
      <p:bldP spid="670727"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Backtracking Algorithm</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33507" name="Rectangle 3"/>
          <p:cNvSpPr>
            <a:spLocks noGrp="1" noChangeArrowheads="1"/>
          </p:cNvSpPr>
          <p:nvPr>
            <p:ph type="subTitle" idx="1"/>
          </p:nvPr>
        </p:nvSpPr>
        <p:spPr>
          <a:xfrm>
            <a:off x="251520" y="908720"/>
            <a:ext cx="8091487" cy="4967287"/>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Set of frequent itemsets is monotone</a:t>
            </a:r>
          </a:p>
          <a:p>
            <a:pPr algn="l" eaLnBrk="1" hangingPunct="1">
              <a:defRPr/>
            </a:pPr>
            <a:r>
              <a:rPr lang="en-US" altLang="ja-JP" sz="2400" dirty="0" smtClean="0"/>
              <a:t>                    (any subset of a frequent itemset is also frequent)</a:t>
            </a:r>
          </a:p>
          <a:p>
            <a:pPr algn="l" eaLnBrk="1" hangingPunct="1">
              <a:defRPr/>
            </a:pPr>
            <a:r>
              <a:rPr lang="ja-JP" altLang="en-US" sz="2400" b="1" dirty="0" smtClean="0">
                <a:solidFill>
                  <a:srgbClr val="FF0000"/>
                </a:solidFill>
                <a:effectLst>
                  <a:outerShdw blurRad="38100" dist="38100" dir="2700000" algn="tl">
                    <a:srgbClr val="C0C0C0"/>
                  </a:outerShdw>
                </a:effectLst>
              </a:rPr>
              <a:t>　</a:t>
            </a:r>
            <a:r>
              <a:rPr lang="ja-JP" altLang="en-US"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backtrack algorithm is applicable</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sym typeface="Wingdings" pitchFamily="2" charset="2"/>
              </a:rPr>
              <a:t> </a:t>
            </a:r>
            <a:r>
              <a:rPr lang="en-US" altLang="ja-JP" sz="2400" dirty="0" smtClean="0"/>
              <a:t>#recursive calls = #frequent itemsets</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smtClean="0"/>
              <a:t>a recursive call</a:t>
            </a:r>
            <a:r>
              <a:rPr lang="ja-JP" altLang="en-US" sz="2400" dirty="0" smtClean="0"/>
              <a:t>（</a:t>
            </a:r>
            <a:r>
              <a:rPr lang="en-US" altLang="ja-JP" sz="2400" dirty="0" smtClean="0"/>
              <a:t>iteration</a:t>
            </a:r>
            <a:r>
              <a:rPr lang="ja-JP" altLang="en-US" sz="2400" dirty="0" smtClean="0"/>
              <a:t>）</a:t>
            </a:r>
            <a:r>
              <a:rPr lang="en-US" altLang="ja-JP" sz="2400" dirty="0" smtClean="0"/>
              <a:t>takes time</a:t>
            </a:r>
            <a:endParaRPr lang="ja-JP" altLang="en-US" sz="2400" dirty="0" smtClean="0"/>
          </a:p>
          <a:p>
            <a:pPr algn="l" eaLnBrk="1" hangingPunct="1">
              <a:defRPr/>
            </a:pPr>
            <a:r>
              <a:rPr lang="en-US" altLang="ja-JP" sz="2400" dirty="0" smtClean="0"/>
              <a:t>(</a:t>
            </a:r>
            <a:r>
              <a:rPr lang="en-US" altLang="ja-JP" sz="2400" b="1" dirty="0" smtClean="0">
                <a:solidFill>
                  <a:srgbClr val="0000FF"/>
                </a:solidFill>
              </a:rPr>
              <a:t>n</a:t>
            </a:r>
            <a:r>
              <a:rPr lang="en-US" altLang="ja-JP" sz="2400" b="1" dirty="0" smtClean="0">
                <a:solidFill>
                  <a:schemeClr val="accent2"/>
                </a:solidFill>
              </a:rPr>
              <a:t>-</a:t>
            </a:r>
            <a:r>
              <a:rPr lang="en-US" altLang="ja-JP" sz="2400" dirty="0" smtClean="0"/>
              <a:t> (tail of </a:t>
            </a:r>
            <a:r>
              <a:rPr lang="en-US" altLang="ja-JP" sz="2400" b="1" dirty="0" smtClean="0">
                <a:solidFill>
                  <a:srgbClr val="0000FF"/>
                </a:solidFill>
              </a:rPr>
              <a:t>S</a:t>
            </a:r>
            <a:r>
              <a:rPr lang="en-US" altLang="ja-JP" sz="2400" dirty="0" smtClean="0"/>
              <a:t>))</a:t>
            </a: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t>(time for frequency counting)</a:t>
            </a:r>
            <a:endParaRPr lang="ja-JP" altLang="en-US" sz="2400" dirty="0" smtClean="0"/>
          </a:p>
          <a:p>
            <a:pPr algn="l" eaLnBrk="1" hangingPunct="1">
              <a:defRPr/>
            </a:pPr>
            <a:endParaRPr lang="ja-JP" altLang="en-US" sz="2400" dirty="0" smtClean="0"/>
          </a:p>
        </p:txBody>
      </p:sp>
      <p:sp>
        <p:nvSpPr>
          <p:cNvPr id="533556" name="Text Box 52"/>
          <p:cNvSpPr txBox="1">
            <a:spLocks noChangeArrowheads="1"/>
          </p:cNvSpPr>
          <p:nvPr/>
        </p:nvSpPr>
        <p:spPr bwMode="auto">
          <a:xfrm>
            <a:off x="1043657" y="6165850"/>
            <a:ext cx="5040511" cy="476250"/>
          </a:xfrm>
          <a:prstGeom prst="rect">
            <a:avLst/>
          </a:prstGeom>
          <a:solidFill>
            <a:schemeClr val="bg1"/>
          </a:solidFill>
          <a:ln w="19050" algn="ctr">
            <a:solidFill>
              <a:srgbClr val="FF0000"/>
            </a:solid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spcBef>
                <a:spcPct val="20000"/>
              </a:spcBef>
              <a:defRPr/>
            </a:pPr>
            <a:r>
              <a:rPr lang="en-US" altLang="ja-JP" dirty="0" smtClean="0">
                <a:solidFill>
                  <a:srgbClr val="0000FF"/>
                </a:solidFill>
              </a:rPr>
              <a:t>O(n||</a:t>
            </a:r>
            <a:r>
              <a:rPr lang="en-US" altLang="ja-JP" i="1" dirty="0" smtClean="0">
                <a:solidFill>
                  <a:srgbClr val="0000FF"/>
                </a:solidFill>
              </a:rPr>
              <a:t>D</a:t>
            </a:r>
            <a:r>
              <a:rPr lang="en-US" altLang="ja-JP" dirty="0" smtClean="0">
                <a:solidFill>
                  <a:srgbClr val="0000FF"/>
                </a:solidFill>
              </a:rPr>
              <a:t>||)</a:t>
            </a:r>
            <a:r>
              <a:rPr lang="ja-JP" altLang="en-US" dirty="0" smtClean="0">
                <a:solidFill>
                  <a:srgbClr val="0000FF"/>
                </a:solidFill>
              </a:rPr>
              <a:t> </a:t>
            </a:r>
            <a:r>
              <a:rPr lang="en-US" altLang="ja-JP" dirty="0" smtClean="0">
                <a:solidFill>
                  <a:schemeClr val="tx1"/>
                </a:solidFill>
              </a:rPr>
              <a:t>per solution is too long</a:t>
            </a:r>
            <a:endParaRPr lang="ja-JP" altLang="en-US" dirty="0">
              <a:solidFill>
                <a:schemeClr val="tx1"/>
              </a:solidFill>
            </a:endParaRPr>
          </a:p>
        </p:txBody>
      </p:sp>
      <p:grpSp>
        <p:nvGrpSpPr>
          <p:cNvPr id="31749" name="Group 10"/>
          <p:cNvGrpSpPr>
            <a:grpSpLocks/>
          </p:cNvGrpSpPr>
          <p:nvPr/>
        </p:nvGrpSpPr>
        <p:grpSpPr bwMode="auto">
          <a:xfrm>
            <a:off x="5978971" y="4077072"/>
            <a:ext cx="3057525" cy="2581275"/>
            <a:chOff x="3061" y="2160"/>
            <a:chExt cx="2477" cy="2125"/>
          </a:xfrm>
        </p:grpSpPr>
        <p:sp>
          <p:nvSpPr>
            <p:cNvPr id="31751" name="Freeform 11"/>
            <p:cNvSpPr>
              <a:spLocks/>
            </p:cNvSpPr>
            <p:nvPr/>
          </p:nvSpPr>
          <p:spPr bwMode="auto">
            <a:xfrm>
              <a:off x="3061" y="2456"/>
              <a:ext cx="2477" cy="1829"/>
            </a:xfrm>
            <a:custGeom>
              <a:avLst/>
              <a:gdLst>
                <a:gd name="T0" fmla="*/ 252 w 2477"/>
                <a:gd name="T1" fmla="*/ 40 h 1829"/>
                <a:gd name="T2" fmla="*/ 828 w 2477"/>
                <a:gd name="T3" fmla="*/ 40 h 1829"/>
                <a:gd name="T4" fmla="*/ 1068 w 2477"/>
                <a:gd name="T5" fmla="*/ 136 h 1829"/>
                <a:gd name="T6" fmla="*/ 1065 w 2477"/>
                <a:gd name="T7" fmla="*/ 357 h 1829"/>
                <a:gd name="T8" fmla="*/ 1349 w 2477"/>
                <a:gd name="T9" fmla="*/ 495 h 1829"/>
                <a:gd name="T10" fmla="*/ 1727 w 2477"/>
                <a:gd name="T11" fmla="*/ 529 h 1829"/>
                <a:gd name="T12" fmla="*/ 1744 w 2477"/>
                <a:gd name="T13" fmla="*/ 890 h 1829"/>
                <a:gd name="T14" fmla="*/ 2037 w 2477"/>
                <a:gd name="T15" fmla="*/ 976 h 1829"/>
                <a:gd name="T16" fmla="*/ 2423 w 2477"/>
                <a:gd name="T17" fmla="*/ 985 h 1829"/>
                <a:gd name="T18" fmla="*/ 2363 w 2477"/>
                <a:gd name="T19" fmla="*/ 1415 h 1829"/>
                <a:gd name="T20" fmla="*/ 1740 w 2477"/>
                <a:gd name="T21" fmla="*/ 1816 h 1829"/>
                <a:gd name="T22" fmla="*/ 732 w 2477"/>
                <a:gd name="T23" fmla="*/ 1336 h 1829"/>
                <a:gd name="T24" fmla="*/ 154 w 2477"/>
                <a:gd name="T25" fmla="*/ 847 h 1829"/>
                <a:gd name="T26" fmla="*/ 16 w 2477"/>
                <a:gd name="T27" fmla="*/ 151 h 1829"/>
                <a:gd name="T28" fmla="*/ 252 w 2477"/>
                <a:gd name="T29" fmla="*/ 40 h 18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7"/>
                <a:gd name="T46" fmla="*/ 0 h 1829"/>
                <a:gd name="T47" fmla="*/ 2477 w 2477"/>
                <a:gd name="T48" fmla="*/ 1829 h 18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7" h="1829">
                  <a:moveTo>
                    <a:pt x="252" y="40"/>
                  </a:moveTo>
                  <a:cubicBezTo>
                    <a:pt x="396" y="0"/>
                    <a:pt x="692" y="24"/>
                    <a:pt x="828" y="40"/>
                  </a:cubicBezTo>
                  <a:cubicBezTo>
                    <a:pt x="964" y="56"/>
                    <a:pt x="1029" y="83"/>
                    <a:pt x="1068" y="136"/>
                  </a:cubicBezTo>
                  <a:cubicBezTo>
                    <a:pt x="1107" y="189"/>
                    <a:pt x="1018" y="297"/>
                    <a:pt x="1065" y="357"/>
                  </a:cubicBezTo>
                  <a:cubicBezTo>
                    <a:pt x="1112" y="417"/>
                    <a:pt x="1239" y="466"/>
                    <a:pt x="1349" y="495"/>
                  </a:cubicBezTo>
                  <a:cubicBezTo>
                    <a:pt x="1459" y="524"/>
                    <a:pt x="1661" y="463"/>
                    <a:pt x="1727" y="529"/>
                  </a:cubicBezTo>
                  <a:cubicBezTo>
                    <a:pt x="1793" y="595"/>
                    <a:pt x="1692" y="816"/>
                    <a:pt x="1744" y="890"/>
                  </a:cubicBezTo>
                  <a:cubicBezTo>
                    <a:pt x="1796" y="964"/>
                    <a:pt x="1924" y="960"/>
                    <a:pt x="2037" y="976"/>
                  </a:cubicBezTo>
                  <a:cubicBezTo>
                    <a:pt x="2150" y="992"/>
                    <a:pt x="2369" y="912"/>
                    <a:pt x="2423" y="985"/>
                  </a:cubicBezTo>
                  <a:cubicBezTo>
                    <a:pt x="2477" y="1058"/>
                    <a:pt x="2477" y="1276"/>
                    <a:pt x="2363" y="1415"/>
                  </a:cubicBezTo>
                  <a:cubicBezTo>
                    <a:pt x="2249" y="1554"/>
                    <a:pt x="2012" y="1829"/>
                    <a:pt x="1740" y="1816"/>
                  </a:cubicBezTo>
                  <a:cubicBezTo>
                    <a:pt x="1468" y="1803"/>
                    <a:pt x="996" y="1497"/>
                    <a:pt x="732" y="1336"/>
                  </a:cubicBezTo>
                  <a:cubicBezTo>
                    <a:pt x="468" y="1175"/>
                    <a:pt x="273" y="1044"/>
                    <a:pt x="154" y="847"/>
                  </a:cubicBezTo>
                  <a:cubicBezTo>
                    <a:pt x="35" y="650"/>
                    <a:pt x="0" y="285"/>
                    <a:pt x="16" y="151"/>
                  </a:cubicBezTo>
                  <a:cubicBezTo>
                    <a:pt x="32" y="17"/>
                    <a:pt x="203" y="63"/>
                    <a:pt x="252" y="40"/>
                  </a:cubicBezTo>
                  <a:close/>
                </a:path>
              </a:pathLst>
            </a:custGeom>
            <a:solidFill>
              <a:srgbClr val="FFCC00">
                <a:alpha val="50195"/>
              </a:srgbClr>
            </a:solidFill>
            <a:ln w="25400" cap="flat" cmpd="sng">
              <a:solidFill>
                <a:srgbClr val="FF0000"/>
              </a:solidFill>
              <a:prstDash val="solid"/>
              <a:round/>
              <a:headEnd/>
              <a:tailEnd/>
            </a:ln>
          </p:spPr>
          <p:txBody>
            <a:bodyPr wrap="none" lIns="90000" tIns="46800" rIns="90000" bIns="46800">
              <a:spAutoFit/>
            </a:bodyPr>
            <a:lstStyle/>
            <a:p>
              <a:endParaRPr lang="ja-JP" altLang="en-US"/>
            </a:p>
          </p:txBody>
        </p:sp>
        <p:sp>
          <p:nvSpPr>
            <p:cNvPr id="31752" name="Line 12"/>
            <p:cNvSpPr>
              <a:spLocks noChangeShapeType="1"/>
            </p:cNvSpPr>
            <p:nvPr/>
          </p:nvSpPr>
          <p:spPr bwMode="auto">
            <a:xfrm flipH="1">
              <a:off x="3313" y="2352"/>
              <a:ext cx="816" cy="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3" name="Line 13"/>
            <p:cNvSpPr>
              <a:spLocks noChangeShapeType="1"/>
            </p:cNvSpPr>
            <p:nvPr/>
          </p:nvSpPr>
          <p:spPr bwMode="auto">
            <a:xfrm>
              <a:off x="3409" y="3264"/>
              <a:ext cx="528" cy="24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4" name="Line 14"/>
            <p:cNvSpPr>
              <a:spLocks noChangeShapeType="1"/>
            </p:cNvSpPr>
            <p:nvPr/>
          </p:nvSpPr>
          <p:spPr bwMode="auto">
            <a:xfrm flipV="1">
              <a:off x="4801" y="3685"/>
              <a:ext cx="576" cy="384"/>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5" name="Line 15"/>
            <p:cNvSpPr>
              <a:spLocks noChangeShapeType="1"/>
            </p:cNvSpPr>
            <p:nvPr/>
          </p:nvSpPr>
          <p:spPr bwMode="auto">
            <a:xfrm flipV="1">
              <a:off x="4801" y="3733"/>
              <a:ext cx="192" cy="336"/>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6" name="Line 16"/>
            <p:cNvSpPr>
              <a:spLocks noChangeShapeType="1"/>
            </p:cNvSpPr>
            <p:nvPr/>
          </p:nvSpPr>
          <p:spPr bwMode="auto">
            <a:xfrm>
              <a:off x="4561" y="3733"/>
              <a:ext cx="240" cy="336"/>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7" name="Line 17"/>
            <p:cNvSpPr>
              <a:spLocks noChangeShapeType="1"/>
            </p:cNvSpPr>
            <p:nvPr/>
          </p:nvSpPr>
          <p:spPr bwMode="auto">
            <a:xfrm>
              <a:off x="3937" y="3696"/>
              <a:ext cx="864" cy="373"/>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8" name="Line 18"/>
            <p:cNvSpPr>
              <a:spLocks noChangeShapeType="1"/>
            </p:cNvSpPr>
            <p:nvPr/>
          </p:nvSpPr>
          <p:spPr bwMode="auto">
            <a:xfrm flipH="1">
              <a:off x="3937" y="3216"/>
              <a:ext cx="336" cy="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59" name="Text Box 19"/>
            <p:cNvSpPr txBox="1">
              <a:spLocks noChangeArrowheads="1"/>
            </p:cNvSpPr>
            <p:nvPr/>
          </p:nvSpPr>
          <p:spPr bwMode="auto">
            <a:xfrm>
              <a:off x="4656" y="3914"/>
              <a:ext cx="280"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en-US" altLang="ja-JP" sz="2000" b="0"/>
                <a:t>φ</a:t>
              </a:r>
            </a:p>
          </p:txBody>
        </p:sp>
        <p:sp>
          <p:nvSpPr>
            <p:cNvPr id="31760" name="Line 20"/>
            <p:cNvSpPr>
              <a:spLocks noChangeShapeType="1"/>
            </p:cNvSpPr>
            <p:nvPr/>
          </p:nvSpPr>
          <p:spPr bwMode="auto">
            <a:xfrm flipH="1">
              <a:off x="4993" y="3253"/>
              <a:ext cx="336" cy="24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1" name="Line 21"/>
            <p:cNvSpPr>
              <a:spLocks noChangeShapeType="1"/>
            </p:cNvSpPr>
            <p:nvPr/>
          </p:nvSpPr>
          <p:spPr bwMode="auto">
            <a:xfrm flipH="1">
              <a:off x="4561" y="3253"/>
              <a:ext cx="336" cy="24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2" name="Line 22"/>
            <p:cNvSpPr>
              <a:spLocks noChangeShapeType="1"/>
            </p:cNvSpPr>
            <p:nvPr/>
          </p:nvSpPr>
          <p:spPr bwMode="auto">
            <a:xfrm flipH="1">
              <a:off x="4561" y="3168"/>
              <a:ext cx="48" cy="3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3" name="Line 23"/>
            <p:cNvSpPr>
              <a:spLocks noChangeShapeType="1"/>
            </p:cNvSpPr>
            <p:nvPr/>
          </p:nvSpPr>
          <p:spPr bwMode="auto">
            <a:xfrm>
              <a:off x="3793" y="3216"/>
              <a:ext cx="144" cy="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4" name="Line 24"/>
            <p:cNvSpPr>
              <a:spLocks noChangeShapeType="1"/>
            </p:cNvSpPr>
            <p:nvPr/>
          </p:nvSpPr>
          <p:spPr bwMode="auto">
            <a:xfrm>
              <a:off x="3313" y="2784"/>
              <a:ext cx="96" cy="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5" name="Line 25"/>
            <p:cNvSpPr>
              <a:spLocks noChangeShapeType="1"/>
            </p:cNvSpPr>
            <p:nvPr/>
          </p:nvSpPr>
          <p:spPr bwMode="auto">
            <a:xfrm flipH="1">
              <a:off x="3409" y="2784"/>
              <a:ext cx="528" cy="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6" name="Line 26"/>
            <p:cNvSpPr>
              <a:spLocks noChangeShapeType="1"/>
            </p:cNvSpPr>
            <p:nvPr/>
          </p:nvSpPr>
          <p:spPr bwMode="auto">
            <a:xfrm flipH="1">
              <a:off x="3889" y="2784"/>
              <a:ext cx="576" cy="24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7" name="Line 27"/>
            <p:cNvSpPr>
              <a:spLocks noChangeShapeType="1"/>
            </p:cNvSpPr>
            <p:nvPr/>
          </p:nvSpPr>
          <p:spPr bwMode="auto">
            <a:xfrm flipH="1">
              <a:off x="4561" y="2832"/>
              <a:ext cx="384" cy="24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1768" name="Text Box 28"/>
            <p:cNvSpPr txBox="1">
              <a:spLocks noChangeArrowheads="1"/>
            </p:cNvSpPr>
            <p:nvPr/>
          </p:nvSpPr>
          <p:spPr bwMode="auto">
            <a:xfrm>
              <a:off x="3642" y="3024"/>
              <a:ext cx="332"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1,3</a:t>
              </a:r>
            </a:p>
          </p:txBody>
        </p:sp>
        <p:sp>
          <p:nvSpPr>
            <p:cNvPr id="31769" name="Text Box 29"/>
            <p:cNvSpPr txBox="1">
              <a:spLocks noChangeArrowheads="1"/>
            </p:cNvSpPr>
            <p:nvPr/>
          </p:nvSpPr>
          <p:spPr bwMode="auto">
            <a:xfrm>
              <a:off x="3259" y="3036"/>
              <a:ext cx="332" cy="326"/>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a:t>
              </a:r>
            </a:p>
          </p:txBody>
        </p:sp>
        <p:sp>
          <p:nvSpPr>
            <p:cNvPr id="31770" name="Text Box 30"/>
            <p:cNvSpPr txBox="1">
              <a:spLocks noChangeArrowheads="1"/>
            </p:cNvSpPr>
            <p:nvPr/>
          </p:nvSpPr>
          <p:spPr bwMode="auto">
            <a:xfrm>
              <a:off x="3115" y="2593"/>
              <a:ext cx="486" cy="326"/>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1,2,3</a:t>
              </a:r>
            </a:p>
          </p:txBody>
        </p:sp>
        <p:sp>
          <p:nvSpPr>
            <p:cNvPr id="31771" name="Text Box 31"/>
            <p:cNvSpPr txBox="1">
              <a:spLocks noChangeArrowheads="1"/>
            </p:cNvSpPr>
            <p:nvPr/>
          </p:nvSpPr>
          <p:spPr bwMode="auto">
            <a:xfrm>
              <a:off x="3595" y="2593"/>
              <a:ext cx="486" cy="326"/>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1,2,4</a:t>
              </a:r>
            </a:p>
          </p:txBody>
        </p:sp>
        <p:sp>
          <p:nvSpPr>
            <p:cNvPr id="31772" name="Text Box 32"/>
            <p:cNvSpPr txBox="1">
              <a:spLocks noChangeArrowheads="1"/>
            </p:cNvSpPr>
            <p:nvPr/>
          </p:nvSpPr>
          <p:spPr bwMode="auto">
            <a:xfrm>
              <a:off x="4171" y="2593"/>
              <a:ext cx="486" cy="326"/>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1,3,4</a:t>
              </a:r>
            </a:p>
          </p:txBody>
        </p:sp>
        <p:sp>
          <p:nvSpPr>
            <p:cNvPr id="31773" name="Text Box 33"/>
            <p:cNvSpPr txBox="1">
              <a:spLocks noChangeArrowheads="1"/>
            </p:cNvSpPr>
            <p:nvPr/>
          </p:nvSpPr>
          <p:spPr bwMode="auto">
            <a:xfrm>
              <a:off x="4699" y="2593"/>
              <a:ext cx="487" cy="326"/>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2,3,4</a:t>
              </a:r>
            </a:p>
          </p:txBody>
        </p:sp>
        <p:sp>
          <p:nvSpPr>
            <p:cNvPr id="31774" name="Text Box 34"/>
            <p:cNvSpPr txBox="1">
              <a:spLocks noChangeArrowheads="1"/>
            </p:cNvSpPr>
            <p:nvPr/>
          </p:nvSpPr>
          <p:spPr bwMode="auto">
            <a:xfrm>
              <a:off x="3840" y="3493"/>
              <a:ext cx="193" cy="327"/>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1</a:t>
              </a:r>
            </a:p>
          </p:txBody>
        </p:sp>
        <p:sp>
          <p:nvSpPr>
            <p:cNvPr id="31775" name="Text Box 35"/>
            <p:cNvSpPr txBox="1">
              <a:spLocks noChangeArrowheads="1"/>
            </p:cNvSpPr>
            <p:nvPr/>
          </p:nvSpPr>
          <p:spPr bwMode="auto">
            <a:xfrm>
              <a:off x="4465" y="3503"/>
              <a:ext cx="206" cy="327"/>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2</a:t>
              </a:r>
            </a:p>
          </p:txBody>
        </p:sp>
        <p:sp>
          <p:nvSpPr>
            <p:cNvPr id="31776" name="Text Box 36"/>
            <p:cNvSpPr txBox="1">
              <a:spLocks noChangeArrowheads="1"/>
            </p:cNvSpPr>
            <p:nvPr/>
          </p:nvSpPr>
          <p:spPr bwMode="auto">
            <a:xfrm>
              <a:off x="4849" y="3493"/>
              <a:ext cx="205" cy="327"/>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3</a:t>
              </a:r>
            </a:p>
          </p:txBody>
        </p:sp>
        <p:sp>
          <p:nvSpPr>
            <p:cNvPr id="31777" name="Text Box 37"/>
            <p:cNvSpPr txBox="1">
              <a:spLocks noChangeArrowheads="1"/>
            </p:cNvSpPr>
            <p:nvPr/>
          </p:nvSpPr>
          <p:spPr bwMode="auto">
            <a:xfrm>
              <a:off x="5233" y="3493"/>
              <a:ext cx="220" cy="327"/>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4</a:t>
              </a:r>
            </a:p>
          </p:txBody>
        </p:sp>
        <p:sp>
          <p:nvSpPr>
            <p:cNvPr id="31778" name="Text Box 38"/>
            <p:cNvSpPr txBox="1">
              <a:spLocks noChangeArrowheads="1"/>
            </p:cNvSpPr>
            <p:nvPr/>
          </p:nvSpPr>
          <p:spPr bwMode="auto">
            <a:xfrm>
              <a:off x="5192" y="3024"/>
              <a:ext cx="332"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3,4</a:t>
              </a:r>
            </a:p>
          </p:txBody>
        </p:sp>
        <p:sp>
          <p:nvSpPr>
            <p:cNvPr id="31779" name="Text Box 39"/>
            <p:cNvSpPr txBox="1">
              <a:spLocks noChangeArrowheads="1"/>
            </p:cNvSpPr>
            <p:nvPr/>
          </p:nvSpPr>
          <p:spPr bwMode="auto">
            <a:xfrm>
              <a:off x="4813" y="3024"/>
              <a:ext cx="331"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2,4</a:t>
              </a:r>
            </a:p>
          </p:txBody>
        </p:sp>
        <p:sp>
          <p:nvSpPr>
            <p:cNvPr id="31780" name="Text Box 40"/>
            <p:cNvSpPr txBox="1">
              <a:spLocks noChangeArrowheads="1"/>
            </p:cNvSpPr>
            <p:nvPr/>
          </p:nvSpPr>
          <p:spPr bwMode="auto">
            <a:xfrm>
              <a:off x="4045" y="3024"/>
              <a:ext cx="332"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1,4</a:t>
              </a:r>
            </a:p>
          </p:txBody>
        </p:sp>
        <p:sp>
          <p:nvSpPr>
            <p:cNvPr id="31781" name="Text Box 41"/>
            <p:cNvSpPr txBox="1">
              <a:spLocks noChangeArrowheads="1"/>
            </p:cNvSpPr>
            <p:nvPr/>
          </p:nvSpPr>
          <p:spPr bwMode="auto">
            <a:xfrm>
              <a:off x="4428" y="3024"/>
              <a:ext cx="332"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2,3</a:t>
              </a:r>
            </a:p>
          </p:txBody>
        </p:sp>
        <p:sp>
          <p:nvSpPr>
            <p:cNvPr id="31782" name="Text Box 42"/>
            <p:cNvSpPr txBox="1">
              <a:spLocks noChangeArrowheads="1"/>
            </p:cNvSpPr>
            <p:nvPr/>
          </p:nvSpPr>
          <p:spPr bwMode="auto">
            <a:xfrm>
              <a:off x="3826" y="2160"/>
              <a:ext cx="641" cy="327"/>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1,2,3,4</a:t>
              </a:r>
            </a:p>
          </p:txBody>
        </p:sp>
        <p:sp>
          <p:nvSpPr>
            <p:cNvPr id="533547" name="Line 43"/>
            <p:cNvSpPr>
              <a:spLocks noChangeShapeType="1"/>
            </p:cNvSpPr>
            <p:nvPr/>
          </p:nvSpPr>
          <p:spPr bwMode="auto">
            <a:xfrm flipH="1" flipV="1">
              <a:off x="3972" y="3649"/>
              <a:ext cx="769" cy="383"/>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sp>
          <p:nvSpPr>
            <p:cNvPr id="533548" name="Line 44"/>
            <p:cNvSpPr>
              <a:spLocks noChangeShapeType="1"/>
            </p:cNvSpPr>
            <p:nvPr/>
          </p:nvSpPr>
          <p:spPr bwMode="auto">
            <a:xfrm flipH="1" flipV="1">
              <a:off x="3492" y="3216"/>
              <a:ext cx="480" cy="384"/>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sp>
          <p:nvSpPr>
            <p:cNvPr id="533549" name="Line 45"/>
            <p:cNvSpPr>
              <a:spLocks noChangeShapeType="1"/>
            </p:cNvSpPr>
            <p:nvPr/>
          </p:nvSpPr>
          <p:spPr bwMode="auto">
            <a:xfrm flipH="1" flipV="1">
              <a:off x="3395" y="2736"/>
              <a:ext cx="49" cy="431"/>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sp>
          <p:nvSpPr>
            <p:cNvPr id="533550" name="Line 46"/>
            <p:cNvSpPr>
              <a:spLocks noChangeShapeType="1"/>
            </p:cNvSpPr>
            <p:nvPr/>
          </p:nvSpPr>
          <p:spPr bwMode="auto">
            <a:xfrm flipV="1">
              <a:off x="3395" y="2304"/>
              <a:ext cx="720" cy="336"/>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grpSp>
          <p:nvGrpSpPr>
            <p:cNvPr id="31787" name="Group 47"/>
            <p:cNvGrpSpPr>
              <a:grpSpLocks/>
            </p:cNvGrpSpPr>
            <p:nvPr/>
          </p:nvGrpSpPr>
          <p:grpSpPr bwMode="auto">
            <a:xfrm rot="3134514">
              <a:off x="3588" y="2304"/>
              <a:ext cx="336" cy="336"/>
              <a:chOff x="4560" y="3744"/>
              <a:chExt cx="336" cy="336"/>
            </a:xfrm>
          </p:grpSpPr>
          <p:sp>
            <p:nvSpPr>
              <p:cNvPr id="533552" name="Line 48"/>
              <p:cNvSpPr>
                <a:spLocks noChangeShapeType="1"/>
              </p:cNvSpPr>
              <p:nvPr/>
            </p:nvSpPr>
            <p:spPr bwMode="auto">
              <a:xfrm flipH="1">
                <a:off x="4560" y="3744"/>
                <a:ext cx="336" cy="336"/>
              </a:xfrm>
              <a:prstGeom prst="line">
                <a:avLst/>
              </a:prstGeom>
              <a:noFill/>
              <a:ln w="63500">
                <a:solidFill>
                  <a:srgbClr val="FF0000"/>
                </a:solidFill>
                <a:round/>
                <a:headEnd/>
                <a:tailEnd/>
              </a:ln>
              <a:effectLst>
                <a:outerShdw dist="35921" dir="2700000" algn="ctr" rotWithShape="0">
                  <a:schemeClr val="bg2"/>
                </a:outerShdw>
              </a:effectLst>
            </p:spPr>
            <p:txBody>
              <a:bodyPr lIns="90000" tIns="46800" rIns="90000" bIns="46800">
                <a:spAutoFit/>
              </a:bodyPr>
              <a:lstStyle/>
              <a:p>
                <a:pPr>
                  <a:defRPr/>
                </a:pPr>
                <a:endParaRPr lang="ja-JP" altLang="en-US"/>
              </a:p>
            </p:txBody>
          </p:sp>
          <p:sp>
            <p:nvSpPr>
              <p:cNvPr id="533553" name="Line 49"/>
              <p:cNvSpPr>
                <a:spLocks noChangeShapeType="1"/>
              </p:cNvSpPr>
              <p:nvPr/>
            </p:nvSpPr>
            <p:spPr bwMode="auto">
              <a:xfrm>
                <a:off x="4560" y="3744"/>
                <a:ext cx="336" cy="336"/>
              </a:xfrm>
              <a:prstGeom prst="line">
                <a:avLst/>
              </a:prstGeom>
              <a:noFill/>
              <a:ln w="63500">
                <a:solidFill>
                  <a:srgbClr val="FF0000"/>
                </a:solidFill>
                <a:round/>
                <a:headEnd/>
                <a:tailEnd/>
              </a:ln>
              <a:effectLst>
                <a:outerShdw dist="35921" dir="2700000" algn="ctr" rotWithShape="0">
                  <a:schemeClr val="bg2"/>
                </a:outerShdw>
              </a:effectLst>
            </p:spPr>
            <p:txBody>
              <a:bodyPr wrap="none" lIns="90000" tIns="46800" rIns="90000" bIns="46800">
                <a:spAutoFit/>
              </a:bodyPr>
              <a:lstStyle/>
              <a:p>
                <a:pPr>
                  <a:defRPr/>
                </a:pPr>
                <a:endParaRPr lang="ja-JP" altLang="en-US"/>
              </a:p>
            </p:txBody>
          </p:sp>
        </p:grpSp>
        <p:sp>
          <p:nvSpPr>
            <p:cNvPr id="533554" name="Line 50"/>
            <p:cNvSpPr>
              <a:spLocks noChangeShapeType="1"/>
            </p:cNvSpPr>
            <p:nvPr/>
          </p:nvSpPr>
          <p:spPr bwMode="auto">
            <a:xfrm>
              <a:off x="3348" y="2783"/>
              <a:ext cx="48" cy="384"/>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sp>
          <p:nvSpPr>
            <p:cNvPr id="533555" name="Line 51"/>
            <p:cNvSpPr>
              <a:spLocks noChangeShapeType="1"/>
            </p:cNvSpPr>
            <p:nvPr/>
          </p:nvSpPr>
          <p:spPr bwMode="auto">
            <a:xfrm flipV="1">
              <a:off x="3492" y="2736"/>
              <a:ext cx="432" cy="336"/>
            </a:xfrm>
            <a:prstGeom prst="line">
              <a:avLst/>
            </a:prstGeom>
            <a:noFill/>
            <a:ln w="63500">
              <a:solidFill>
                <a:srgbClr val="FF0000"/>
              </a:solidFill>
              <a:round/>
              <a:headEnd/>
              <a:tailEnd type="triangle" w="med" len="med"/>
            </a:ln>
            <a:effectLst>
              <a:outerShdw dist="35921" dir="2700000" algn="ctr" rotWithShape="0">
                <a:schemeClr val="bg2"/>
              </a:outerShdw>
            </a:effectLst>
          </p:spPr>
          <p:txBody>
            <a:bodyPr lIns="90000" tIns="46800" rIns="90000" bIns="46800">
              <a:spAutoFit/>
            </a:bodyPr>
            <a:lstStyle/>
            <a:p>
              <a:pPr>
                <a:defRPr/>
              </a:pPr>
              <a:endParaRPr lang="ja-JP" altLang="en-US"/>
            </a:p>
          </p:txBody>
        </p:sp>
      </p:grpSp>
      <p:sp>
        <p:nvSpPr>
          <p:cNvPr id="48" name="Rectangle 3"/>
          <p:cNvSpPr txBox="1">
            <a:spLocks noChangeArrowheads="1"/>
          </p:cNvSpPr>
          <p:nvPr/>
        </p:nvSpPr>
        <p:spPr bwMode="auto">
          <a:xfrm>
            <a:off x="395536" y="2492896"/>
            <a:ext cx="6768752" cy="1584176"/>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smtClean="0">
                <a:solidFill>
                  <a:srgbClr val="006600"/>
                </a:solidFill>
              </a:rPr>
              <a:t>Backtrack</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algn="l" eaLnBrk="1" hangingPunct="1">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output</a:t>
            </a:r>
            <a:r>
              <a:rPr lang="en-US" altLang="ja-JP" dirty="0" smtClean="0">
                <a:solidFill>
                  <a:schemeClr val="accent2"/>
                </a:solidFill>
              </a:rPr>
              <a:t> </a:t>
            </a:r>
            <a:r>
              <a:rPr lang="en-US" altLang="ja-JP" dirty="0" smtClean="0">
                <a:solidFill>
                  <a:srgbClr val="0000FF"/>
                </a:solidFill>
              </a:rPr>
              <a:t>S</a:t>
            </a:r>
          </a:p>
          <a:p>
            <a:pPr algn="l" eaLnBrk="1" hangingPunct="1">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for </a:t>
            </a:r>
            <a:r>
              <a:rPr lang="en-US" altLang="ja-JP" b="0" dirty="0" smtClean="0">
                <a:solidFill>
                  <a:schemeClr val="tx1"/>
                </a:solidFill>
              </a:rPr>
              <a:t>each</a:t>
            </a:r>
            <a:r>
              <a:rPr lang="en-US" altLang="ja-JP" dirty="0" smtClean="0">
                <a:solidFill>
                  <a:schemeClr val="tx1"/>
                </a:solidFill>
              </a:rPr>
              <a:t> </a:t>
            </a:r>
            <a:r>
              <a:rPr lang="en-US" altLang="ja-JP" dirty="0" smtClean="0">
                <a:solidFill>
                  <a:srgbClr val="0000FF"/>
                </a:solidFill>
              </a:rPr>
              <a:t>e</a:t>
            </a:r>
            <a:r>
              <a:rPr lang="en-US" altLang="ja-JP" dirty="0" smtClean="0">
                <a:solidFill>
                  <a:schemeClr val="accent2"/>
                </a:solidFill>
              </a:rPr>
              <a:t> </a:t>
            </a:r>
            <a:r>
              <a:rPr lang="ja-JP" altLang="en-US" dirty="0" smtClean="0">
                <a:solidFill>
                  <a:srgbClr val="FF0000"/>
                </a:solidFill>
                <a:effectLst>
                  <a:outerShdw blurRad="38100" dist="38100" dir="2700000" algn="tl">
                    <a:srgbClr val="C0C0C0"/>
                  </a:outerShdw>
                </a:effectLst>
              </a:rPr>
              <a:t>&gt; </a:t>
            </a:r>
            <a:r>
              <a:rPr lang="en-US" altLang="ja-JP" b="0" dirty="0" smtClean="0">
                <a:solidFill>
                  <a:schemeClr val="tx1"/>
                </a:solidFill>
              </a:rPr>
              <a:t>tail of </a:t>
            </a:r>
            <a:r>
              <a:rPr lang="en-US" altLang="ja-JP" dirty="0" smtClean="0">
                <a:solidFill>
                  <a:srgbClr val="0000FF"/>
                </a:solidFill>
              </a:rPr>
              <a:t>S</a:t>
            </a:r>
            <a:r>
              <a:rPr lang="en-US" altLang="ja-JP" i="1" dirty="0" smtClean="0">
                <a:solidFill>
                  <a:schemeClr val="accent2"/>
                </a:solidFill>
              </a:rPr>
              <a:t> </a:t>
            </a:r>
            <a:r>
              <a:rPr lang="en-US" altLang="ja-JP" b="0" dirty="0" smtClean="0">
                <a:solidFill>
                  <a:schemeClr val="tx1"/>
                </a:solidFill>
              </a:rPr>
              <a:t>(maximum item in</a:t>
            </a:r>
            <a:r>
              <a:rPr lang="ja-JP" altLang="en-US" b="0" dirty="0" smtClean="0">
                <a:solidFill>
                  <a:schemeClr val="tx1"/>
                </a:solidFill>
              </a:rPr>
              <a:t> </a:t>
            </a:r>
            <a:r>
              <a:rPr lang="en-US" altLang="ja-JP" dirty="0" smtClean="0">
                <a:solidFill>
                  <a:srgbClr val="0000FF"/>
                </a:solidFill>
              </a:rPr>
              <a:t>S</a:t>
            </a:r>
            <a:r>
              <a:rPr lang="en-US" altLang="ja-JP" b="0" dirty="0" smtClean="0">
                <a:solidFill>
                  <a:schemeClr val="tx1"/>
                </a:solidFill>
              </a:rPr>
              <a:t>)</a:t>
            </a:r>
          </a:p>
          <a:p>
            <a:pPr algn="l" eaLnBrk="1" hangingPunct="1">
              <a:defRPr/>
            </a:pPr>
            <a:r>
              <a:rPr lang="ja-JP" altLang="en-US" dirty="0" smtClean="0">
                <a:solidFill>
                  <a:srgbClr val="FF0000"/>
                </a:solidFill>
                <a:effectLst>
                  <a:outerShdw blurRad="38100" dist="38100" dir="2700000" algn="tl">
                    <a:srgbClr val="C0C0C0"/>
                  </a:outerShdw>
                </a:effectLst>
              </a:rPr>
              <a:t>       </a:t>
            </a:r>
            <a:r>
              <a:rPr lang="en-US" altLang="ja-JP" dirty="0" smtClean="0">
                <a:solidFill>
                  <a:schemeClr val="tx1"/>
                </a:solidFill>
              </a:rPr>
              <a:t>if</a:t>
            </a:r>
            <a:r>
              <a:rPr lang="en-US" altLang="ja-JP" dirty="0" smtClean="0">
                <a:solidFill>
                  <a:schemeClr val="accent2"/>
                </a:solidFill>
              </a:rPr>
              <a:t> </a:t>
            </a:r>
            <a:r>
              <a:rPr lang="en-US" altLang="ja-JP" dirty="0" smtClean="0">
                <a:solidFill>
                  <a:srgbClr val="0000FF"/>
                </a:solidFill>
              </a:rPr>
              <a:t>S</a:t>
            </a:r>
            <a:r>
              <a:rPr lang="ja-JP" altLang="en-US" dirty="0" smtClean="0">
                <a:solidFill>
                  <a:srgbClr val="0000FF"/>
                </a:solidFill>
              </a:rPr>
              <a:t>∪</a:t>
            </a:r>
            <a:r>
              <a:rPr lang="en-US" altLang="ja-JP" dirty="0" smtClean="0">
                <a:solidFill>
                  <a:srgbClr val="0000FF"/>
                </a:solidFill>
              </a:rPr>
              <a:t>e</a:t>
            </a:r>
            <a:r>
              <a:rPr lang="en-US" altLang="ja-JP" i="1" dirty="0" smtClean="0">
                <a:solidFill>
                  <a:schemeClr val="accent2"/>
                </a:solidFill>
              </a:rPr>
              <a:t> </a:t>
            </a:r>
            <a:r>
              <a:rPr lang="en-US" altLang="ja-JP" b="0" dirty="0" smtClean="0">
                <a:solidFill>
                  <a:schemeClr val="tx1"/>
                </a:solidFill>
              </a:rPr>
              <a:t>is frequent</a:t>
            </a:r>
            <a:r>
              <a:rPr lang="ja-JP" altLang="en-US" b="0" dirty="0" smtClean="0">
                <a:solidFill>
                  <a:schemeClr val="tx1"/>
                </a:solidFill>
              </a:rPr>
              <a:t> </a:t>
            </a:r>
            <a:r>
              <a:rPr lang="en-US" altLang="ja-JP" dirty="0" smtClean="0">
                <a:solidFill>
                  <a:schemeClr val="tx1"/>
                </a:solidFill>
              </a:rPr>
              <a:t>then call</a:t>
            </a:r>
            <a:r>
              <a:rPr lang="ja-JP" altLang="en-US" dirty="0" smtClean="0">
                <a:solidFill>
                  <a:srgbClr val="FF0000"/>
                </a:solidFill>
                <a:effectLst>
                  <a:outerShdw blurRad="38100" dist="38100" dir="2700000" algn="tl">
                    <a:srgbClr val="C0C0C0"/>
                  </a:outerShdw>
                </a:effectLst>
              </a:rPr>
              <a:t> </a:t>
            </a:r>
            <a:r>
              <a:rPr lang="en-US" altLang="ja-JP" dirty="0" smtClean="0">
                <a:solidFill>
                  <a:srgbClr val="006600"/>
                </a:solidFill>
              </a:rPr>
              <a:t>Backtrack</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ja-JP" altLang="en-US" dirty="0" smtClean="0">
                <a:solidFill>
                  <a:srgbClr val="0000FF"/>
                </a:solidFill>
              </a:rPr>
              <a:t>∪</a:t>
            </a:r>
            <a:r>
              <a:rPr lang="en-US" altLang="ja-JP" dirty="0" smtClean="0">
                <a:solidFill>
                  <a:srgbClr val="0000FF"/>
                </a:solidFill>
              </a:rPr>
              <a:t>e</a:t>
            </a:r>
            <a:r>
              <a:rPr lang="en-US" altLang="ja-JP" b="0" dirty="0" smtClean="0">
                <a:solidFill>
                  <a:schemeClr val="tx1"/>
                </a:solidFill>
              </a:rPr>
              <a:t>)</a:t>
            </a:r>
            <a:r>
              <a:rPr lang="en-US" altLang="ja-JP" dirty="0" smtClean="0">
                <a:solidFill>
                  <a:schemeClr val="accent2"/>
                </a:solidFill>
              </a:rPr>
              <a:t> </a:t>
            </a:r>
          </a:p>
        </p:txBody>
      </p:sp>
      <p:sp>
        <p:nvSpPr>
          <p:cNvPr id="533557" name="AutoShape 53"/>
          <p:cNvSpPr>
            <a:spLocks noChangeArrowheads="1"/>
          </p:cNvSpPr>
          <p:nvPr/>
        </p:nvSpPr>
        <p:spPr bwMode="auto">
          <a:xfrm>
            <a:off x="3707904" y="2843659"/>
            <a:ext cx="1223963" cy="441325"/>
          </a:xfrm>
          <a:prstGeom prst="wedgeRectCallout">
            <a:avLst>
              <a:gd name="adj1" fmla="val -64009"/>
              <a:gd name="adj2" fmla="val 151440"/>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lIns="90000" tIns="0" rIns="90000" bIns="46800"/>
          <a:lstStyle/>
          <a:p>
            <a:pPr>
              <a:defRPr/>
            </a:pPr>
            <a:r>
              <a:rPr lang="en-US" altLang="ja-JP" dirty="0">
                <a:solidFill>
                  <a:srgbClr val="0000FF"/>
                </a:solidFill>
              </a:rPr>
              <a:t>O</a:t>
            </a:r>
            <a:r>
              <a:rPr lang="en-US" altLang="ja-JP" dirty="0" smtClean="0">
                <a:solidFill>
                  <a:srgbClr val="0000FF"/>
                </a:solidFill>
              </a:rPr>
              <a:t>(||</a:t>
            </a:r>
            <a:r>
              <a:rPr lang="en-US" altLang="ja-JP" i="1" dirty="0" smtClean="0">
                <a:solidFill>
                  <a:srgbClr val="0000FF"/>
                </a:solidFill>
              </a:rPr>
              <a:t>D|</a:t>
            </a:r>
            <a:r>
              <a:rPr lang="en-US" altLang="ja-JP" dirty="0" smtClean="0">
                <a:solidFill>
                  <a:srgbClr val="0000FF"/>
                </a:solidFill>
              </a:rPr>
              <a:t>|)</a:t>
            </a:r>
            <a:endParaRPr lang="en-US" altLang="ja-JP"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50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3507">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3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56" grpId="0" animBg="1"/>
      <p:bldP spid="5335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Shorten “Time for One Solution”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34531" name="Rectangle 3"/>
          <p:cNvSpPr>
            <a:spLocks noGrp="1" noChangeArrowheads="1"/>
          </p:cNvSpPr>
          <p:nvPr>
            <p:ph type="subTitle" idx="1"/>
          </p:nvPr>
        </p:nvSpPr>
        <p:spPr>
          <a:xfrm>
            <a:off x="296863" y="1054100"/>
            <a:ext cx="8091487" cy="4607148"/>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 </a:t>
            </a:r>
            <a:r>
              <a:rPr lang="en-US" altLang="ja-JP" sz="2400" dirty="0" smtClean="0"/>
              <a:t>Time per solution is polynomial, but too long</a:t>
            </a:r>
          </a:p>
          <a:p>
            <a:pPr algn="l" eaLnBrk="1" hangingPunct="1">
              <a:defRPr/>
            </a:pPr>
            <a:endParaRPr lang="ja-JP" altLang="en-US" sz="2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Each</a:t>
            </a:r>
            <a:r>
              <a:rPr lang="ja-JP" altLang="en-US" sz="2400" dirty="0" smtClean="0"/>
              <a:t> </a:t>
            </a:r>
            <a:r>
              <a:rPr lang="en-US" altLang="ja-JP" sz="2400" b="1" dirty="0" smtClean="0">
                <a:solidFill>
                  <a:srgbClr val="0000FF"/>
                </a:solidFill>
              </a:rPr>
              <a:t>P</a:t>
            </a:r>
            <a:r>
              <a:rPr lang="ja-JP" altLang="en-US" sz="2400" b="1" dirty="0" smtClean="0">
                <a:solidFill>
                  <a:srgbClr val="0000FF"/>
                </a:solidFill>
              </a:rPr>
              <a:t>∪</a:t>
            </a:r>
            <a:r>
              <a:rPr lang="en-US" altLang="ja-JP" sz="2400" b="1" dirty="0" smtClean="0">
                <a:solidFill>
                  <a:srgbClr val="0000FF"/>
                </a:solidFill>
              </a:rPr>
              <a:t>e</a:t>
            </a:r>
            <a:r>
              <a:rPr lang="en-US" altLang="ja-JP" sz="2400" b="1" i="1" dirty="0" smtClean="0">
                <a:solidFill>
                  <a:schemeClr val="accent2"/>
                </a:solidFill>
              </a:rPr>
              <a:t> </a:t>
            </a:r>
            <a:r>
              <a:rPr lang="en-US" altLang="ja-JP" sz="2400" dirty="0" smtClean="0"/>
              <a:t>needs to compute its frequency</a:t>
            </a:r>
            <a:endParaRPr lang="ja-JP" altLang="en-US" sz="2400" dirty="0" smtClean="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Simply, check each transaction includes </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or not</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b="1" dirty="0" smtClean="0"/>
              <a:t>worst case</a:t>
            </a:r>
            <a:r>
              <a:rPr lang="en-US" altLang="ja-JP" sz="2400" dirty="0" smtClean="0"/>
              <a:t>: linear time in the database size</a:t>
            </a:r>
          </a:p>
          <a:p>
            <a:pPr algn="l" eaLnBrk="1" hangingPunct="1">
              <a:defRPr/>
            </a:pPr>
            <a:r>
              <a:rPr lang="ja-JP" altLang="en-US" sz="2400" dirty="0" smtClean="0"/>
              <a:t>　　　     </a:t>
            </a:r>
            <a:r>
              <a:rPr lang="en-US" altLang="ja-JP" sz="2400" b="1" dirty="0" smtClean="0"/>
              <a:t>average</a:t>
            </a:r>
            <a:r>
              <a:rPr lang="en-US" altLang="ja-JP" sz="2400" dirty="0" smtClean="0"/>
              <a:t>: </a:t>
            </a:r>
            <a:r>
              <a:rPr lang="en-US" altLang="ja-JP" sz="2400" b="1" dirty="0" smtClean="0">
                <a:solidFill>
                  <a:srgbClr val="0000FF"/>
                </a:solidFill>
              </a:rPr>
              <a:t>max{ </a:t>
            </a:r>
            <a:r>
              <a:rPr lang="en-US" altLang="ja-JP" sz="2400" dirty="0" smtClean="0"/>
              <a:t>#transactions, </a:t>
            </a:r>
            <a:r>
              <a:rPr lang="en-US" altLang="ja-JP" sz="2400" b="1" dirty="0" err="1" smtClean="0">
                <a:solidFill>
                  <a:srgbClr val="0000FF"/>
                </a:solidFill>
              </a:rPr>
              <a:t>frq</a:t>
            </a:r>
            <a:r>
              <a:rPr lang="en-US" altLang="ja-JP" sz="2400" b="1" dirty="0" smtClean="0">
                <a:solidFill>
                  <a:srgbClr val="0000FF"/>
                </a:solidFill>
              </a:rPr>
              <a:t>(S)×|S| }</a:t>
            </a:r>
            <a:endParaRPr lang="ja-JP" altLang="en-US" sz="2400" dirty="0" smtClean="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Constructing efficient index, such as binary tree, </a:t>
            </a:r>
          </a:p>
          <a:p>
            <a:pPr algn="l" eaLnBrk="1" hangingPunct="1">
              <a:defRPr/>
            </a:pPr>
            <a:r>
              <a:rPr lang="ja-JP" altLang="en-US" sz="2400" dirty="0" smtClean="0"/>
              <a:t>      </a:t>
            </a:r>
            <a:r>
              <a:rPr lang="en-US" altLang="ja-JP" sz="2400" dirty="0" smtClean="0"/>
              <a:t>is very difficult, for inclusion relation</a:t>
            </a:r>
            <a:endParaRPr lang="ja-JP" altLang="en-US" sz="2400" dirty="0" smtClean="0"/>
          </a:p>
        </p:txBody>
      </p:sp>
      <p:sp>
        <p:nvSpPr>
          <p:cNvPr id="534532" name="Text Box 4"/>
          <p:cNvSpPr txBox="1">
            <a:spLocks noChangeArrowheads="1"/>
          </p:cNvSpPr>
          <p:nvPr/>
        </p:nvSpPr>
        <p:spPr bwMode="auto">
          <a:xfrm>
            <a:off x="611634" y="5877272"/>
            <a:ext cx="6264622" cy="463846"/>
          </a:xfrm>
          <a:prstGeom prst="rect">
            <a:avLst/>
          </a:prstGeom>
          <a:solidFill>
            <a:schemeClr val="bg1"/>
          </a:solidFill>
          <a:ln w="19050" algn="ctr">
            <a:solidFill>
              <a:srgbClr val="FF0000"/>
            </a:solid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spcBef>
                <a:spcPct val="20000"/>
              </a:spcBef>
              <a:defRPr/>
            </a:pPr>
            <a:r>
              <a:rPr lang="en-US" altLang="ja-JP" dirty="0" smtClean="0">
                <a:solidFill>
                  <a:schemeClr val="tx1"/>
                </a:solidFill>
              </a:rPr>
              <a:t>Algorithm for fast computation is needed</a:t>
            </a:r>
            <a:endParaRPr lang="ja-JP" altLang="en-US" dirty="0">
              <a:solidFill>
                <a:schemeClr val="tx1"/>
              </a:solidFill>
            </a:endParaRPr>
          </a:p>
        </p:txBody>
      </p:sp>
      <p:sp>
        <p:nvSpPr>
          <p:cNvPr id="534576" name="Text Box 48"/>
          <p:cNvSpPr txBox="1">
            <a:spLocks noChangeArrowheads="1"/>
          </p:cNvSpPr>
          <p:nvPr/>
        </p:nvSpPr>
        <p:spPr bwMode="auto">
          <a:xfrm>
            <a:off x="7451725" y="4365625"/>
            <a:ext cx="1489808"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ja-JP" altLang="en-US" b="0" dirty="0">
                <a:solidFill>
                  <a:srgbClr val="0000FF"/>
                </a:solidFill>
              </a:rPr>
              <a:t>1,2,5,6,7,9</a:t>
            </a:r>
          </a:p>
          <a:p>
            <a:pPr algn="l"/>
            <a:r>
              <a:rPr lang="ja-JP" altLang="en-US" b="0" dirty="0">
                <a:solidFill>
                  <a:srgbClr val="0000FF"/>
                </a:solidFill>
              </a:rPr>
              <a:t>2,3,4,5</a:t>
            </a:r>
          </a:p>
          <a:p>
            <a:pPr algn="l"/>
            <a:r>
              <a:rPr lang="ja-JP" altLang="en-US" b="0" dirty="0">
                <a:solidFill>
                  <a:srgbClr val="0000FF"/>
                </a:solidFill>
              </a:rPr>
              <a:t>1,2,7,8,9</a:t>
            </a:r>
          </a:p>
          <a:p>
            <a:pPr algn="l"/>
            <a:r>
              <a:rPr lang="ja-JP" altLang="en-US" b="0" dirty="0">
                <a:solidFill>
                  <a:srgbClr val="0000FF"/>
                </a:solidFill>
              </a:rPr>
              <a:t>1,7,9</a:t>
            </a:r>
          </a:p>
          <a:p>
            <a:pPr algn="l"/>
            <a:r>
              <a:rPr lang="ja-JP" altLang="en-US" b="0" dirty="0">
                <a:solidFill>
                  <a:srgbClr val="0000FF"/>
                </a:solidFill>
              </a:rPr>
              <a:t>2,7,9</a:t>
            </a:r>
          </a:p>
          <a:p>
            <a:pPr algn="l"/>
            <a:r>
              <a:rPr lang="ja-JP" altLang="en-US" b="0" dirty="0">
                <a:solidFill>
                  <a:srgbClr val="0000FF"/>
                </a:solidFill>
              </a:rPr>
              <a:t>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Rectangle 3"/>
          <p:cNvSpPr>
            <a:spLocks noGrp="1" noChangeArrowheads="1"/>
          </p:cNvSpPr>
          <p:nvPr>
            <p:ph type="subTitle" idx="1"/>
          </p:nvPr>
        </p:nvSpPr>
        <p:spPr>
          <a:xfrm>
            <a:off x="62954" y="4077072"/>
            <a:ext cx="5941417" cy="208823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Before computing frequency of </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dirty="0" smtClean="0"/>
              <a:t>,</a:t>
            </a:r>
            <a:r>
              <a:rPr lang="en-US" altLang="ja-JP" sz="2400" b="1" dirty="0" smtClean="0">
                <a:solidFill>
                  <a:schemeClr val="accent2"/>
                </a:solidFill>
              </a:rPr>
              <a:t> </a:t>
            </a:r>
          </a:p>
          <a:p>
            <a:pPr algn="l" eaLnBrk="1" hangingPunct="1">
              <a:lnSpc>
                <a:spcPct val="90000"/>
              </a:lnSpc>
              <a:defRPr/>
            </a:pPr>
            <a:r>
              <a:rPr lang="en-US" altLang="ja-JP" sz="2400" dirty="0" smtClean="0"/>
              <a:t>    check whether </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 -f</a:t>
            </a:r>
            <a:r>
              <a:rPr lang="en-US" altLang="ja-JP" sz="2400" b="1" dirty="0" smtClean="0">
                <a:solidFill>
                  <a:schemeClr val="accent2"/>
                </a:solidFill>
              </a:rPr>
              <a:t>  </a:t>
            </a:r>
            <a:r>
              <a:rPr lang="en-US" altLang="ja-JP" sz="2400" dirty="0" smtClean="0"/>
              <a:t>is in </a:t>
            </a:r>
            <a:r>
              <a:rPr lang="en-US" altLang="ja-JP" sz="2400" b="1" i="1" dirty="0" err="1" smtClean="0">
                <a:solidFill>
                  <a:srgbClr val="0000FF"/>
                </a:solidFill>
              </a:rPr>
              <a:t>D</a:t>
            </a:r>
            <a:r>
              <a:rPr lang="en-US" altLang="ja-JP" sz="2400" b="1" baseline="-25000" dirty="0" err="1" smtClean="0">
                <a:solidFill>
                  <a:srgbClr val="0000FF"/>
                </a:solidFill>
              </a:rPr>
              <a:t>k</a:t>
            </a:r>
            <a:endParaRPr lang="en-US" altLang="ja-JP" sz="2400" b="1" baseline="-25000" dirty="0" smtClean="0">
              <a:solidFill>
                <a:srgbClr val="0000FF"/>
              </a:solidFill>
            </a:endParaRPr>
          </a:p>
          <a:p>
            <a:pPr algn="l" eaLnBrk="1" hangingPunct="1">
              <a:lnSpc>
                <a:spcPct val="90000"/>
              </a:lnSpc>
              <a:defRPr/>
            </a:pPr>
            <a:r>
              <a:rPr lang="en-US" altLang="ja-JP" sz="2400" b="1" baseline="-25000" dirty="0" smtClean="0">
                <a:solidFill>
                  <a:schemeClr val="accent2"/>
                </a:solidFill>
              </a:rPr>
              <a:t>      </a:t>
            </a:r>
            <a:r>
              <a:rPr lang="en-US" altLang="ja-JP" sz="2400" dirty="0" smtClean="0"/>
              <a:t>or not</a:t>
            </a:r>
            <a:r>
              <a:rPr lang="ja-JP" altLang="en-US" sz="2400" dirty="0" smtClean="0"/>
              <a:t> </a:t>
            </a:r>
            <a:r>
              <a:rPr lang="en-US" altLang="ja-JP" sz="2400" dirty="0" smtClean="0"/>
              <a:t>for all </a:t>
            </a:r>
            <a:r>
              <a:rPr lang="en-US" altLang="ja-JP" sz="2400" b="1" dirty="0" smtClean="0">
                <a:solidFill>
                  <a:srgbClr val="0000FF"/>
                </a:solidFill>
              </a:rPr>
              <a:t>f </a:t>
            </a:r>
            <a:r>
              <a:rPr lang="ja-JP" altLang="en-US" sz="2400" b="1" dirty="0" smtClean="0">
                <a:solidFill>
                  <a:srgbClr val="0000FF"/>
                </a:solidFill>
              </a:rPr>
              <a:t>∈</a:t>
            </a:r>
            <a:r>
              <a:rPr lang="en-US" altLang="ja-JP" sz="2400" b="1" dirty="0" smtClean="0">
                <a:solidFill>
                  <a:srgbClr val="0000FF"/>
                </a:solidFill>
              </a:rPr>
              <a:t>S</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If some are not, </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dirty="0" smtClean="0">
                <a:solidFill>
                  <a:srgbClr val="0000FF"/>
                </a:solidFill>
              </a:rPr>
              <a:t> </a:t>
            </a:r>
            <a:r>
              <a:rPr lang="en-US" altLang="ja-JP" sz="2400" dirty="0" smtClean="0"/>
              <a:t>is not frequent</a:t>
            </a:r>
            <a:endParaRPr lang="ja-JP" altLang="en-US" sz="2400" dirty="0" smtClean="0"/>
          </a:p>
          <a:p>
            <a:pPr algn="l" eaLnBrk="1" hangingPunct="1">
              <a:lnSpc>
                <a:spcPct val="90000"/>
              </a:lnSpc>
              <a:defRPr/>
            </a:pPr>
            <a:endParaRPr lang="ja-JP" altLang="en-US" sz="2400" dirty="0" smtClean="0"/>
          </a:p>
        </p:txBody>
      </p:sp>
      <p:sp>
        <p:nvSpPr>
          <p:cNvPr id="33795" name="Freeform 7"/>
          <p:cNvSpPr>
            <a:spLocks/>
          </p:cNvSpPr>
          <p:nvPr/>
        </p:nvSpPr>
        <p:spPr bwMode="auto">
          <a:xfrm>
            <a:off x="5089971" y="3837831"/>
            <a:ext cx="3932238" cy="2903537"/>
          </a:xfrm>
          <a:custGeom>
            <a:avLst/>
            <a:gdLst>
              <a:gd name="T0" fmla="*/ 252 w 2477"/>
              <a:gd name="T1" fmla="*/ 40 h 1829"/>
              <a:gd name="T2" fmla="*/ 828 w 2477"/>
              <a:gd name="T3" fmla="*/ 40 h 1829"/>
              <a:gd name="T4" fmla="*/ 1068 w 2477"/>
              <a:gd name="T5" fmla="*/ 136 h 1829"/>
              <a:gd name="T6" fmla="*/ 1065 w 2477"/>
              <a:gd name="T7" fmla="*/ 357 h 1829"/>
              <a:gd name="T8" fmla="*/ 1221 w 2477"/>
              <a:gd name="T9" fmla="*/ 534 h 1829"/>
              <a:gd name="T10" fmla="*/ 1729 w 2477"/>
              <a:gd name="T11" fmla="*/ 544 h 1829"/>
              <a:gd name="T12" fmla="*/ 2094 w 2477"/>
              <a:gd name="T13" fmla="*/ 573 h 1829"/>
              <a:gd name="T14" fmla="*/ 2123 w 2477"/>
              <a:gd name="T15" fmla="*/ 909 h 1829"/>
              <a:gd name="T16" fmla="*/ 2423 w 2477"/>
              <a:gd name="T17" fmla="*/ 985 h 1829"/>
              <a:gd name="T18" fmla="*/ 2363 w 2477"/>
              <a:gd name="T19" fmla="*/ 1415 h 1829"/>
              <a:gd name="T20" fmla="*/ 1740 w 2477"/>
              <a:gd name="T21" fmla="*/ 1816 h 1829"/>
              <a:gd name="T22" fmla="*/ 732 w 2477"/>
              <a:gd name="T23" fmla="*/ 1336 h 1829"/>
              <a:gd name="T24" fmla="*/ 154 w 2477"/>
              <a:gd name="T25" fmla="*/ 847 h 1829"/>
              <a:gd name="T26" fmla="*/ 16 w 2477"/>
              <a:gd name="T27" fmla="*/ 151 h 1829"/>
              <a:gd name="T28" fmla="*/ 252 w 2477"/>
              <a:gd name="T29" fmla="*/ 40 h 18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7"/>
              <a:gd name="T46" fmla="*/ 0 h 1829"/>
              <a:gd name="T47" fmla="*/ 2477 w 2477"/>
              <a:gd name="T48" fmla="*/ 1829 h 18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7" h="1829">
                <a:moveTo>
                  <a:pt x="252" y="40"/>
                </a:moveTo>
                <a:cubicBezTo>
                  <a:pt x="396" y="0"/>
                  <a:pt x="692" y="24"/>
                  <a:pt x="828" y="40"/>
                </a:cubicBezTo>
                <a:cubicBezTo>
                  <a:pt x="964" y="56"/>
                  <a:pt x="1029" y="83"/>
                  <a:pt x="1068" y="136"/>
                </a:cubicBezTo>
                <a:cubicBezTo>
                  <a:pt x="1107" y="189"/>
                  <a:pt x="1040" y="291"/>
                  <a:pt x="1065" y="357"/>
                </a:cubicBezTo>
                <a:cubicBezTo>
                  <a:pt x="1090" y="423"/>
                  <a:pt x="1110" y="503"/>
                  <a:pt x="1221" y="534"/>
                </a:cubicBezTo>
                <a:cubicBezTo>
                  <a:pt x="1332" y="565"/>
                  <a:pt x="1583" y="538"/>
                  <a:pt x="1729" y="544"/>
                </a:cubicBezTo>
                <a:cubicBezTo>
                  <a:pt x="1875" y="550"/>
                  <a:pt x="2028" y="512"/>
                  <a:pt x="2094" y="573"/>
                </a:cubicBezTo>
                <a:cubicBezTo>
                  <a:pt x="2160" y="634"/>
                  <a:pt x="2068" y="840"/>
                  <a:pt x="2123" y="909"/>
                </a:cubicBezTo>
                <a:cubicBezTo>
                  <a:pt x="2178" y="978"/>
                  <a:pt x="2383" y="901"/>
                  <a:pt x="2423" y="985"/>
                </a:cubicBezTo>
                <a:cubicBezTo>
                  <a:pt x="2463" y="1069"/>
                  <a:pt x="2477" y="1276"/>
                  <a:pt x="2363" y="1415"/>
                </a:cubicBezTo>
                <a:cubicBezTo>
                  <a:pt x="2249" y="1554"/>
                  <a:pt x="2012" y="1829"/>
                  <a:pt x="1740" y="1816"/>
                </a:cubicBezTo>
                <a:cubicBezTo>
                  <a:pt x="1468" y="1803"/>
                  <a:pt x="996" y="1497"/>
                  <a:pt x="732" y="1336"/>
                </a:cubicBezTo>
                <a:cubicBezTo>
                  <a:pt x="468" y="1175"/>
                  <a:pt x="273" y="1044"/>
                  <a:pt x="154" y="847"/>
                </a:cubicBezTo>
                <a:cubicBezTo>
                  <a:pt x="35" y="650"/>
                  <a:pt x="0" y="285"/>
                  <a:pt x="16" y="151"/>
                </a:cubicBezTo>
                <a:cubicBezTo>
                  <a:pt x="32" y="17"/>
                  <a:pt x="203" y="63"/>
                  <a:pt x="252" y="40"/>
                </a:cubicBezTo>
                <a:close/>
              </a:path>
            </a:pathLst>
          </a:custGeom>
          <a:solidFill>
            <a:srgbClr val="00FF00">
              <a:alpha val="50195"/>
            </a:srgbClr>
          </a:solidFill>
          <a:ln w="25400" cap="flat" cmpd="sng">
            <a:solidFill>
              <a:srgbClr val="008000"/>
            </a:solidFill>
            <a:prstDash val="solid"/>
            <a:round/>
            <a:headEnd/>
            <a:tailEnd/>
          </a:ln>
        </p:spPr>
        <p:txBody>
          <a:bodyPr wrap="none" lIns="90000" tIns="46800" rIns="90000" bIns="46800">
            <a:spAutoFit/>
          </a:bodyPr>
          <a:lstStyle/>
          <a:p>
            <a:endParaRPr lang="ja-JP" altLang="en-US"/>
          </a:p>
        </p:txBody>
      </p:sp>
      <p:sp>
        <p:nvSpPr>
          <p:cNvPr id="557131" name="AutoShape 75"/>
          <p:cNvSpPr>
            <a:spLocks noChangeArrowheads="1"/>
          </p:cNvSpPr>
          <p:nvPr/>
        </p:nvSpPr>
        <p:spPr bwMode="auto">
          <a:xfrm>
            <a:off x="7021959" y="6142881"/>
            <a:ext cx="1511300" cy="574675"/>
          </a:xfrm>
          <a:prstGeom prst="roundRect">
            <a:avLst>
              <a:gd name="adj" fmla="val 16667"/>
            </a:avLst>
          </a:prstGeom>
          <a:solidFill>
            <a:srgbClr val="FFCC99"/>
          </a:solidFill>
          <a:ln w="19050" algn="ctr">
            <a:solidFill>
              <a:srgbClr val="FF66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7132" name="AutoShape 76"/>
          <p:cNvSpPr>
            <a:spLocks noChangeArrowheads="1"/>
          </p:cNvSpPr>
          <p:nvPr/>
        </p:nvSpPr>
        <p:spPr bwMode="auto">
          <a:xfrm>
            <a:off x="6085334" y="5495181"/>
            <a:ext cx="2951162" cy="574675"/>
          </a:xfrm>
          <a:prstGeom prst="roundRect">
            <a:avLst>
              <a:gd name="adj" fmla="val 16667"/>
            </a:avLst>
          </a:prstGeom>
          <a:solidFill>
            <a:srgbClr val="FFCC99"/>
          </a:solidFill>
          <a:ln w="19050" algn="ctr">
            <a:solidFill>
              <a:srgbClr val="FF66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7133" name="AutoShape 77"/>
          <p:cNvSpPr>
            <a:spLocks noChangeArrowheads="1"/>
          </p:cNvSpPr>
          <p:nvPr/>
        </p:nvSpPr>
        <p:spPr bwMode="auto">
          <a:xfrm>
            <a:off x="5293171" y="4776043"/>
            <a:ext cx="3167063" cy="574675"/>
          </a:xfrm>
          <a:prstGeom prst="roundRect">
            <a:avLst>
              <a:gd name="adj" fmla="val 16667"/>
            </a:avLst>
          </a:prstGeom>
          <a:solidFill>
            <a:srgbClr val="FFCC99"/>
          </a:solidFill>
          <a:ln w="19050" algn="ctr">
            <a:solidFill>
              <a:srgbClr val="FF66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7134" name="AutoShape 78"/>
          <p:cNvSpPr>
            <a:spLocks noChangeArrowheads="1"/>
          </p:cNvSpPr>
          <p:nvPr/>
        </p:nvSpPr>
        <p:spPr bwMode="auto">
          <a:xfrm>
            <a:off x="5077271" y="4056906"/>
            <a:ext cx="1800225" cy="574675"/>
          </a:xfrm>
          <a:prstGeom prst="roundRect">
            <a:avLst>
              <a:gd name="adj" fmla="val 16667"/>
            </a:avLst>
          </a:prstGeom>
          <a:solidFill>
            <a:srgbClr val="FFCC99"/>
          </a:solidFill>
          <a:ln w="19050" algn="ctr">
            <a:solidFill>
              <a:srgbClr val="FF66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705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(a) Breadth-first Search</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33801" name="Line 5"/>
          <p:cNvSpPr>
            <a:spLocks noChangeShapeType="1"/>
          </p:cNvSpPr>
          <p:nvPr/>
        </p:nvSpPr>
        <p:spPr bwMode="auto">
          <a:xfrm>
            <a:off x="6526659" y="5895231"/>
            <a:ext cx="1371600" cy="592137"/>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2" name="Line 6"/>
          <p:cNvSpPr>
            <a:spLocks noChangeShapeType="1"/>
          </p:cNvSpPr>
          <p:nvPr/>
        </p:nvSpPr>
        <p:spPr bwMode="auto">
          <a:xfrm>
            <a:off x="6298059" y="5133231"/>
            <a:ext cx="228600" cy="4572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3" name="Line 8"/>
          <p:cNvSpPr>
            <a:spLocks noChangeShapeType="1"/>
          </p:cNvSpPr>
          <p:nvPr/>
        </p:nvSpPr>
        <p:spPr bwMode="auto">
          <a:xfrm flipH="1">
            <a:off x="5518596" y="3782268"/>
            <a:ext cx="1295400" cy="4572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4" name="Line 9"/>
          <p:cNvSpPr>
            <a:spLocks noChangeShapeType="1"/>
          </p:cNvSpPr>
          <p:nvPr/>
        </p:nvSpPr>
        <p:spPr bwMode="auto">
          <a:xfrm>
            <a:off x="5670996" y="5230068"/>
            <a:ext cx="838200" cy="3810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5" name="Line 10"/>
          <p:cNvSpPr>
            <a:spLocks noChangeShapeType="1"/>
          </p:cNvSpPr>
          <p:nvPr/>
        </p:nvSpPr>
        <p:spPr bwMode="auto">
          <a:xfrm flipV="1">
            <a:off x="7880796" y="5898406"/>
            <a:ext cx="914400" cy="6096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6" name="Line 11"/>
          <p:cNvSpPr>
            <a:spLocks noChangeShapeType="1"/>
          </p:cNvSpPr>
          <p:nvPr/>
        </p:nvSpPr>
        <p:spPr bwMode="auto">
          <a:xfrm flipV="1">
            <a:off x="7880796" y="5974606"/>
            <a:ext cx="304800" cy="5334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7" name="Line 12"/>
          <p:cNvSpPr>
            <a:spLocks noChangeShapeType="1"/>
          </p:cNvSpPr>
          <p:nvPr/>
        </p:nvSpPr>
        <p:spPr bwMode="auto">
          <a:xfrm>
            <a:off x="7499796" y="5974606"/>
            <a:ext cx="381000" cy="5334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8" name="Line 13"/>
          <p:cNvSpPr>
            <a:spLocks noChangeShapeType="1"/>
          </p:cNvSpPr>
          <p:nvPr/>
        </p:nvSpPr>
        <p:spPr bwMode="auto">
          <a:xfrm flipH="1">
            <a:off x="6509196" y="5153868"/>
            <a:ext cx="533400" cy="4572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09" name="Text Box 14"/>
          <p:cNvSpPr txBox="1">
            <a:spLocks noChangeArrowheads="1"/>
          </p:cNvSpPr>
          <p:nvPr/>
        </p:nvSpPr>
        <p:spPr bwMode="auto">
          <a:xfrm>
            <a:off x="7698234" y="6261943"/>
            <a:ext cx="3460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en-US" altLang="ja-JP" sz="2000" b="0"/>
              <a:t>φ</a:t>
            </a:r>
          </a:p>
        </p:txBody>
      </p:sp>
      <p:sp>
        <p:nvSpPr>
          <p:cNvPr id="33810" name="Line 15"/>
          <p:cNvSpPr>
            <a:spLocks noChangeShapeType="1"/>
          </p:cNvSpPr>
          <p:nvPr/>
        </p:nvSpPr>
        <p:spPr bwMode="auto">
          <a:xfrm flipH="1">
            <a:off x="8185596" y="5212606"/>
            <a:ext cx="533400" cy="3810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1" name="Line 16"/>
          <p:cNvSpPr>
            <a:spLocks noChangeShapeType="1"/>
          </p:cNvSpPr>
          <p:nvPr/>
        </p:nvSpPr>
        <p:spPr bwMode="auto">
          <a:xfrm flipH="1">
            <a:off x="7499796" y="5212606"/>
            <a:ext cx="533400" cy="3810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2" name="Line 17"/>
          <p:cNvSpPr>
            <a:spLocks noChangeShapeType="1"/>
          </p:cNvSpPr>
          <p:nvPr/>
        </p:nvSpPr>
        <p:spPr bwMode="auto">
          <a:xfrm flipH="1">
            <a:off x="7499796" y="5077668"/>
            <a:ext cx="76200" cy="51593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3" name="Line 18"/>
          <p:cNvSpPr>
            <a:spLocks noChangeShapeType="1"/>
          </p:cNvSpPr>
          <p:nvPr/>
        </p:nvSpPr>
        <p:spPr bwMode="auto">
          <a:xfrm>
            <a:off x="5518596" y="4468068"/>
            <a:ext cx="152400" cy="4572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4" name="Line 19"/>
          <p:cNvSpPr>
            <a:spLocks noChangeShapeType="1"/>
          </p:cNvSpPr>
          <p:nvPr/>
        </p:nvSpPr>
        <p:spPr bwMode="auto">
          <a:xfrm flipH="1">
            <a:off x="5670996" y="4468068"/>
            <a:ext cx="838200" cy="4572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5" name="Line 20"/>
          <p:cNvSpPr>
            <a:spLocks noChangeShapeType="1"/>
          </p:cNvSpPr>
          <p:nvPr/>
        </p:nvSpPr>
        <p:spPr bwMode="auto">
          <a:xfrm flipH="1">
            <a:off x="6432996" y="4468068"/>
            <a:ext cx="914400" cy="3810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6" name="Line 21"/>
          <p:cNvSpPr>
            <a:spLocks noChangeShapeType="1"/>
          </p:cNvSpPr>
          <p:nvPr/>
        </p:nvSpPr>
        <p:spPr bwMode="auto">
          <a:xfrm flipH="1">
            <a:off x="7499796" y="4544268"/>
            <a:ext cx="609600" cy="3810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7" name="Line 22"/>
          <p:cNvSpPr>
            <a:spLocks noChangeShapeType="1"/>
          </p:cNvSpPr>
          <p:nvPr/>
        </p:nvSpPr>
        <p:spPr bwMode="auto">
          <a:xfrm flipV="1">
            <a:off x="8761859" y="5204668"/>
            <a:ext cx="1587" cy="4333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8" name="Line 23"/>
          <p:cNvSpPr>
            <a:spLocks noChangeShapeType="1"/>
          </p:cNvSpPr>
          <p:nvPr/>
        </p:nvSpPr>
        <p:spPr bwMode="auto">
          <a:xfrm flipH="1" flipV="1">
            <a:off x="8258621" y="5204668"/>
            <a:ext cx="503238" cy="4333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19" name="Line 24"/>
          <p:cNvSpPr>
            <a:spLocks noChangeShapeType="1"/>
          </p:cNvSpPr>
          <p:nvPr/>
        </p:nvSpPr>
        <p:spPr bwMode="auto">
          <a:xfrm flipH="1" flipV="1">
            <a:off x="6817171" y="5204668"/>
            <a:ext cx="2089150" cy="4333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0" name="Line 25"/>
          <p:cNvSpPr>
            <a:spLocks noChangeShapeType="1"/>
          </p:cNvSpPr>
          <p:nvPr/>
        </p:nvSpPr>
        <p:spPr bwMode="auto">
          <a:xfrm flipH="1" flipV="1">
            <a:off x="5593209" y="5204668"/>
            <a:ext cx="1944687" cy="4333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1" name="Line 26"/>
          <p:cNvSpPr>
            <a:spLocks noChangeShapeType="1"/>
          </p:cNvSpPr>
          <p:nvPr/>
        </p:nvSpPr>
        <p:spPr bwMode="auto">
          <a:xfrm flipH="1" flipV="1">
            <a:off x="6242496" y="5220543"/>
            <a:ext cx="1990725" cy="40163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2" name="Line 27"/>
          <p:cNvSpPr>
            <a:spLocks noChangeShapeType="1"/>
          </p:cNvSpPr>
          <p:nvPr/>
        </p:nvSpPr>
        <p:spPr bwMode="auto">
          <a:xfrm flipH="1" flipV="1">
            <a:off x="7537896" y="5204668"/>
            <a:ext cx="576263" cy="40163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3" name="Line 28"/>
          <p:cNvSpPr>
            <a:spLocks noChangeShapeType="1"/>
          </p:cNvSpPr>
          <p:nvPr/>
        </p:nvSpPr>
        <p:spPr bwMode="auto">
          <a:xfrm>
            <a:off x="5450334" y="4485531"/>
            <a:ext cx="863600" cy="4318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4" name="Line 29"/>
          <p:cNvSpPr>
            <a:spLocks noChangeShapeType="1"/>
          </p:cNvSpPr>
          <p:nvPr/>
        </p:nvSpPr>
        <p:spPr bwMode="auto">
          <a:xfrm>
            <a:off x="5521771" y="4556968"/>
            <a:ext cx="2087563"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5" name="Line 30"/>
          <p:cNvSpPr>
            <a:spLocks noChangeShapeType="1"/>
          </p:cNvSpPr>
          <p:nvPr/>
        </p:nvSpPr>
        <p:spPr bwMode="auto">
          <a:xfrm>
            <a:off x="6313934" y="4556968"/>
            <a:ext cx="1871662"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6" name="Line 31"/>
          <p:cNvSpPr>
            <a:spLocks noChangeShapeType="1"/>
          </p:cNvSpPr>
          <p:nvPr/>
        </p:nvSpPr>
        <p:spPr bwMode="auto">
          <a:xfrm>
            <a:off x="7393434" y="4556968"/>
            <a:ext cx="1368425"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7" name="Line 32"/>
          <p:cNvSpPr>
            <a:spLocks noChangeShapeType="1"/>
          </p:cNvSpPr>
          <p:nvPr/>
        </p:nvSpPr>
        <p:spPr bwMode="auto">
          <a:xfrm>
            <a:off x="8185596" y="4556968"/>
            <a:ext cx="576263"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8" name="Line 33"/>
          <p:cNvSpPr>
            <a:spLocks noChangeShapeType="1"/>
          </p:cNvSpPr>
          <p:nvPr/>
        </p:nvSpPr>
        <p:spPr bwMode="auto">
          <a:xfrm flipH="1">
            <a:off x="6961634" y="4556968"/>
            <a:ext cx="288925"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29" name="Line 34"/>
          <p:cNvSpPr>
            <a:spLocks noChangeShapeType="1"/>
          </p:cNvSpPr>
          <p:nvPr/>
        </p:nvSpPr>
        <p:spPr bwMode="auto">
          <a:xfrm>
            <a:off x="6385371" y="4556968"/>
            <a:ext cx="576263" cy="288925"/>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30" name="Line 35"/>
          <p:cNvSpPr>
            <a:spLocks noChangeShapeType="1"/>
          </p:cNvSpPr>
          <p:nvPr/>
        </p:nvSpPr>
        <p:spPr bwMode="auto">
          <a:xfrm flipH="1">
            <a:off x="6242496" y="3764806"/>
            <a:ext cx="646113" cy="43180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31" name="Line 36"/>
          <p:cNvSpPr>
            <a:spLocks noChangeShapeType="1"/>
          </p:cNvSpPr>
          <p:nvPr/>
        </p:nvSpPr>
        <p:spPr bwMode="auto">
          <a:xfrm>
            <a:off x="6888609" y="3747343"/>
            <a:ext cx="433387" cy="522288"/>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32" name="Line 37"/>
          <p:cNvSpPr>
            <a:spLocks noChangeShapeType="1"/>
          </p:cNvSpPr>
          <p:nvPr/>
        </p:nvSpPr>
        <p:spPr bwMode="auto">
          <a:xfrm>
            <a:off x="6817171" y="3729881"/>
            <a:ext cx="1512888" cy="539750"/>
          </a:xfrm>
          <a:prstGeom prst="line">
            <a:avLst/>
          </a:prstGeom>
          <a:noFill/>
          <a:ln w="19050">
            <a:solidFill>
              <a:schemeClr val="tx1"/>
            </a:solidFill>
            <a:round/>
            <a:headEnd/>
            <a:tailEnd/>
          </a:ln>
        </p:spPr>
        <p:txBody>
          <a:bodyPr lIns="36000" tIns="36000" rIns="36000" bIns="36000">
            <a:spAutoFit/>
          </a:bodyPr>
          <a:lstStyle/>
          <a:p>
            <a:endParaRPr lang="ja-JP" altLang="en-US"/>
          </a:p>
        </p:txBody>
      </p:sp>
      <p:sp>
        <p:nvSpPr>
          <p:cNvPr id="33833" name="Text Box 38"/>
          <p:cNvSpPr txBox="1">
            <a:spLocks noChangeArrowheads="1"/>
          </p:cNvSpPr>
          <p:nvPr/>
        </p:nvSpPr>
        <p:spPr bwMode="auto">
          <a:xfrm>
            <a:off x="6099621" y="4849068"/>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1,3</a:t>
            </a:r>
          </a:p>
        </p:txBody>
      </p:sp>
      <p:sp>
        <p:nvSpPr>
          <p:cNvPr id="33834" name="Text Box 39"/>
          <p:cNvSpPr txBox="1">
            <a:spLocks noChangeArrowheads="1"/>
          </p:cNvSpPr>
          <p:nvPr/>
        </p:nvSpPr>
        <p:spPr bwMode="auto">
          <a:xfrm>
            <a:off x="5490021" y="4866531"/>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a:t>
            </a:r>
          </a:p>
        </p:txBody>
      </p:sp>
      <p:sp>
        <p:nvSpPr>
          <p:cNvPr id="33835" name="Text Box 40"/>
          <p:cNvSpPr txBox="1">
            <a:spLocks noChangeArrowheads="1"/>
          </p:cNvSpPr>
          <p:nvPr/>
        </p:nvSpPr>
        <p:spPr bwMode="auto">
          <a:xfrm>
            <a:off x="5289996" y="4163268"/>
            <a:ext cx="6000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1,2,3</a:t>
            </a:r>
          </a:p>
        </p:txBody>
      </p:sp>
      <p:sp>
        <p:nvSpPr>
          <p:cNvPr id="33836" name="Text Box 41"/>
          <p:cNvSpPr txBox="1">
            <a:spLocks noChangeArrowheads="1"/>
          </p:cNvSpPr>
          <p:nvPr/>
        </p:nvSpPr>
        <p:spPr bwMode="auto">
          <a:xfrm>
            <a:off x="6051996" y="4163268"/>
            <a:ext cx="6000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1,2,4</a:t>
            </a:r>
          </a:p>
        </p:txBody>
      </p:sp>
      <p:sp>
        <p:nvSpPr>
          <p:cNvPr id="33837" name="Text Box 42"/>
          <p:cNvSpPr txBox="1">
            <a:spLocks noChangeArrowheads="1"/>
          </p:cNvSpPr>
          <p:nvPr/>
        </p:nvSpPr>
        <p:spPr bwMode="auto">
          <a:xfrm>
            <a:off x="6966396" y="4163268"/>
            <a:ext cx="6000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1,3,4</a:t>
            </a:r>
          </a:p>
        </p:txBody>
      </p:sp>
      <p:sp>
        <p:nvSpPr>
          <p:cNvPr id="33838" name="Text Box 43"/>
          <p:cNvSpPr txBox="1">
            <a:spLocks noChangeArrowheads="1"/>
          </p:cNvSpPr>
          <p:nvPr/>
        </p:nvSpPr>
        <p:spPr bwMode="auto">
          <a:xfrm>
            <a:off x="7804596" y="4163268"/>
            <a:ext cx="6000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2,3,4</a:t>
            </a:r>
          </a:p>
        </p:txBody>
      </p:sp>
      <p:sp>
        <p:nvSpPr>
          <p:cNvPr id="33839" name="Text Box 44"/>
          <p:cNvSpPr txBox="1">
            <a:spLocks noChangeArrowheads="1"/>
          </p:cNvSpPr>
          <p:nvPr/>
        </p:nvSpPr>
        <p:spPr bwMode="auto">
          <a:xfrm>
            <a:off x="6356796" y="5593606"/>
            <a:ext cx="304800" cy="396875"/>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1</a:t>
            </a:r>
          </a:p>
        </p:txBody>
      </p:sp>
      <p:sp>
        <p:nvSpPr>
          <p:cNvPr id="33840" name="Text Box 45"/>
          <p:cNvSpPr txBox="1">
            <a:spLocks noChangeArrowheads="1"/>
          </p:cNvSpPr>
          <p:nvPr/>
        </p:nvSpPr>
        <p:spPr bwMode="auto">
          <a:xfrm>
            <a:off x="7347396" y="5611068"/>
            <a:ext cx="327025" cy="396875"/>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2</a:t>
            </a:r>
          </a:p>
        </p:txBody>
      </p:sp>
      <p:sp>
        <p:nvSpPr>
          <p:cNvPr id="33841" name="Text Box 46"/>
          <p:cNvSpPr txBox="1">
            <a:spLocks noChangeArrowheads="1"/>
          </p:cNvSpPr>
          <p:nvPr/>
        </p:nvSpPr>
        <p:spPr bwMode="auto">
          <a:xfrm>
            <a:off x="7956996" y="5593606"/>
            <a:ext cx="327025" cy="396875"/>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3</a:t>
            </a:r>
          </a:p>
        </p:txBody>
      </p:sp>
      <p:sp>
        <p:nvSpPr>
          <p:cNvPr id="33842" name="Text Box 47"/>
          <p:cNvSpPr txBox="1">
            <a:spLocks noChangeArrowheads="1"/>
          </p:cNvSpPr>
          <p:nvPr/>
        </p:nvSpPr>
        <p:spPr bwMode="auto">
          <a:xfrm>
            <a:off x="8566596" y="5593606"/>
            <a:ext cx="349250" cy="396875"/>
          </a:xfrm>
          <a:prstGeom prst="rect">
            <a:avLst/>
          </a:prstGeom>
          <a:solidFill>
            <a:srgbClr val="CCFFFF"/>
          </a:solidFill>
          <a:ln w="19050">
            <a:solidFill>
              <a:schemeClr val="tx1"/>
            </a:solidFill>
            <a:miter lim="800000"/>
            <a:headEnd/>
            <a:tailEnd/>
          </a:ln>
        </p:spPr>
        <p:txBody>
          <a:bodyPr lIns="36000" tIns="36000" rIns="36000" bIns="36000">
            <a:spAutoFit/>
          </a:bodyPr>
          <a:lstStyle/>
          <a:p>
            <a:r>
              <a:rPr lang="ja-JP" altLang="en-US" sz="2000" b="0"/>
              <a:t>4</a:t>
            </a:r>
          </a:p>
        </p:txBody>
      </p:sp>
      <p:sp>
        <p:nvSpPr>
          <p:cNvPr id="33843" name="Text Box 48"/>
          <p:cNvSpPr txBox="1">
            <a:spLocks noChangeArrowheads="1"/>
          </p:cNvSpPr>
          <p:nvPr/>
        </p:nvSpPr>
        <p:spPr bwMode="auto">
          <a:xfrm>
            <a:off x="8560246" y="4849068"/>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3,4</a:t>
            </a:r>
          </a:p>
        </p:txBody>
      </p:sp>
      <p:sp>
        <p:nvSpPr>
          <p:cNvPr id="33844" name="Text Box 49"/>
          <p:cNvSpPr txBox="1">
            <a:spLocks noChangeArrowheads="1"/>
          </p:cNvSpPr>
          <p:nvPr/>
        </p:nvSpPr>
        <p:spPr bwMode="auto">
          <a:xfrm>
            <a:off x="7956996" y="4849068"/>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2,4</a:t>
            </a:r>
          </a:p>
        </p:txBody>
      </p:sp>
      <p:sp>
        <p:nvSpPr>
          <p:cNvPr id="33845" name="Text Box 50"/>
          <p:cNvSpPr txBox="1">
            <a:spLocks noChangeArrowheads="1"/>
          </p:cNvSpPr>
          <p:nvPr/>
        </p:nvSpPr>
        <p:spPr bwMode="auto">
          <a:xfrm>
            <a:off x="6737796" y="4849068"/>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1,4</a:t>
            </a:r>
          </a:p>
        </p:txBody>
      </p:sp>
      <p:sp>
        <p:nvSpPr>
          <p:cNvPr id="33846" name="Text Box 51"/>
          <p:cNvSpPr txBox="1">
            <a:spLocks noChangeArrowheads="1"/>
          </p:cNvSpPr>
          <p:nvPr/>
        </p:nvSpPr>
        <p:spPr bwMode="auto">
          <a:xfrm>
            <a:off x="7347396" y="4849068"/>
            <a:ext cx="409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a:t>2,3</a:t>
            </a:r>
          </a:p>
        </p:txBody>
      </p:sp>
      <p:sp>
        <p:nvSpPr>
          <p:cNvPr id="557135" name="Text Box 79"/>
          <p:cNvSpPr txBox="1">
            <a:spLocks noChangeArrowheads="1"/>
          </p:cNvSpPr>
          <p:nvPr/>
        </p:nvSpPr>
        <p:spPr bwMode="auto">
          <a:xfrm>
            <a:off x="323529" y="5877272"/>
            <a:ext cx="5976663" cy="835230"/>
          </a:xfrm>
          <a:prstGeom prst="rect">
            <a:avLst/>
          </a:prstGeom>
          <a:solidFill>
            <a:schemeClr val="bg1"/>
          </a:solidFill>
          <a:ln w="19050">
            <a:solidFill>
              <a:schemeClr val="accent2"/>
            </a:solid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lnSpc>
                <a:spcPts val="2800"/>
              </a:lnSpc>
              <a:spcBef>
                <a:spcPts val="0"/>
              </a:spcBef>
              <a:defRPr/>
            </a:pPr>
            <a:r>
              <a:rPr lang="en-US" altLang="ja-JP" dirty="0" smtClean="0">
                <a:solidFill>
                  <a:schemeClr val="tx1"/>
                </a:solidFill>
              </a:rPr>
              <a:t>We can prune some infrequent itemsets,</a:t>
            </a:r>
          </a:p>
          <a:p>
            <a:pPr>
              <a:lnSpc>
                <a:spcPts val="2800"/>
              </a:lnSpc>
              <a:spcBef>
                <a:spcPts val="0"/>
              </a:spcBef>
              <a:defRPr/>
            </a:pPr>
            <a:r>
              <a:rPr lang="en-US" altLang="ja-JP" dirty="0" smtClean="0">
                <a:solidFill>
                  <a:schemeClr val="tx1"/>
                </a:solidFill>
              </a:rPr>
              <a:t>but takes much memory and time for search</a:t>
            </a:r>
            <a:endParaRPr lang="ja-JP" altLang="en-US" dirty="0">
              <a:solidFill>
                <a:schemeClr val="tx1"/>
              </a:solidFill>
            </a:endParaRPr>
          </a:p>
        </p:txBody>
      </p:sp>
      <p:sp>
        <p:nvSpPr>
          <p:cNvPr id="57" name="Rectangle 3"/>
          <p:cNvSpPr txBox="1">
            <a:spLocks noChangeArrowheads="1"/>
          </p:cNvSpPr>
          <p:nvPr/>
        </p:nvSpPr>
        <p:spPr bwMode="auto">
          <a:xfrm>
            <a:off x="323528" y="980727"/>
            <a:ext cx="6408712" cy="2871267"/>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Apriori</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0</a:t>
            </a:r>
            <a:r>
              <a:rPr lang="en-US" altLang="ja-JP" kern="0" dirty="0" smtClean="0">
                <a:solidFill>
                  <a:srgbClr val="2B0EFE"/>
                </a:solidFill>
                <a:latin typeface="Times New Roman"/>
                <a:ea typeface="ＭＳ Ｐゴシック"/>
              </a:rPr>
              <a:t>={</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Times New Roman"/>
                <a:ea typeface="ＭＳ Ｐゴシック"/>
              </a:rPr>
              <a:t>}, k := 1</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prstClr val="black"/>
                </a:solidFill>
                <a:latin typeface="Times New Roman"/>
                <a:ea typeface="ＭＳ Ｐゴシック"/>
              </a:rPr>
              <a:t>while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b="0" kern="0" dirty="0" smtClean="0">
                <a:solidFill>
                  <a:prstClr val="black"/>
                </a:solidFill>
                <a:latin typeface="Times New Roman"/>
                <a:ea typeface="ＭＳ Ｐゴシック"/>
              </a:rPr>
              <a:t> </a:t>
            </a:r>
            <a:r>
              <a:rPr lang="ja-JP" altLang="en-US" kern="0" dirty="0" smtClean="0">
                <a:solidFill>
                  <a:srgbClr val="2B0EFE"/>
                </a:solidFill>
                <a:latin typeface="ＭＳ Ｐゴシック"/>
                <a:ea typeface="ＭＳ Ｐゴシック"/>
              </a:rPr>
              <a:t>≠</a:t>
            </a:r>
            <a:r>
              <a:rPr lang="en-US" altLang="ja-JP" kern="0" dirty="0" smtClean="0">
                <a:solidFill>
                  <a:srgbClr val="2B0EFE"/>
                </a:solidFill>
                <a:latin typeface="ＭＳ Ｐゴシック"/>
                <a:ea typeface="ＭＳ Ｐゴシック"/>
              </a:rPr>
              <a:t>φ</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0000FF"/>
                </a:solidFill>
                <a:latin typeface="Times New Roman"/>
                <a:ea typeface="ＭＳ Ｐゴシック"/>
              </a:rPr>
              <a:t>S</a:t>
            </a:r>
            <a:r>
              <a:rPr lang="en-US" altLang="ja-JP" kern="0" dirty="0" smtClean="0">
                <a:solidFill>
                  <a:srgbClr val="2B0EFE"/>
                </a:solidFill>
                <a:latin typeface="Times New Roman"/>
                <a:ea typeface="ＭＳ Ｐゴシック"/>
              </a:rPr>
              <a:t> </a:t>
            </a:r>
            <a:r>
              <a:rPr lang="ja-JP" altLang="en-US" kern="0" dirty="0" smtClean="0">
                <a:solidFill>
                  <a:srgbClr val="2B0EFE"/>
                </a:solidFill>
                <a:latin typeface="Times New Roman"/>
                <a:ea typeface="ＭＳ Ｐゴシック"/>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kern="0" dirty="0" smtClean="0">
                <a:solidFill>
                  <a:srgbClr val="2B0EFE"/>
                </a:solidFill>
                <a:latin typeface="Times New Roman"/>
                <a:ea typeface="ＭＳ Ｐゴシック"/>
              </a:rPr>
              <a:t> </a:t>
            </a:r>
            <a:endParaRPr lang="ja-JP" altLang="en-US" kern="0" dirty="0" smtClean="0">
              <a:solidFill>
                <a:srgbClr val="2B0EFE"/>
              </a:solidFill>
              <a:latin typeface="Times New Roman"/>
              <a:ea typeface="ＭＳ Ｐゴシック"/>
            </a:endParaRPr>
          </a:p>
          <a:p>
            <a:pPr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4.</a:t>
            </a:r>
            <a:r>
              <a:rPr lang="en-US" altLang="ja-JP" kern="0" dirty="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     </a:t>
            </a:r>
            <a:r>
              <a:rPr lang="en-US" altLang="ja-JP" kern="0" dirty="0">
                <a:solidFill>
                  <a:prstClr val="black"/>
                </a:solidFill>
                <a:latin typeface="Times New Roman"/>
                <a:ea typeface="ＭＳ Ｐゴシック"/>
              </a:rPr>
              <a:t>output </a:t>
            </a:r>
            <a:r>
              <a:rPr lang="en-US" altLang="ja-JP" kern="0" dirty="0">
                <a:solidFill>
                  <a:srgbClr val="2B0EFE"/>
                </a:solidFill>
                <a:latin typeface="Times New Roman"/>
                <a:ea typeface="ＭＳ Ｐゴシック"/>
              </a:rPr>
              <a:t>S</a:t>
            </a:r>
            <a:endParaRPr lang="ja-JP" altLang="en-US" kern="0" dirty="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e</a:t>
            </a: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not in </a:t>
            </a:r>
            <a:r>
              <a:rPr lang="en-US" altLang="ja-JP" kern="0" dirty="0" smtClean="0">
                <a:solidFill>
                  <a:srgbClr val="2B0EFE"/>
                </a:solidFill>
                <a:latin typeface="Times New Roman"/>
                <a:ea typeface="ＭＳ Ｐゴシック"/>
              </a:rPr>
              <a:t>S</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6</a:t>
            </a:r>
            <a:r>
              <a:rPr lang="en-US" altLang="ja-JP" dirty="0" smtClean="0">
                <a:solidFill>
                  <a:srgbClr val="FF0000"/>
                </a:solidFill>
                <a:effectLst>
                  <a:outerShdw blurRad="38100" dist="38100" dir="2700000" algn="tl">
                    <a:srgbClr val="000000">
                      <a:alpha val="43137"/>
                    </a:srgbClr>
                  </a:outerShdw>
                </a:effectLst>
              </a:rPr>
              <a:t>.</a:t>
            </a:r>
            <a:r>
              <a:rPr lang="en-US" altLang="ja-JP" kern="0" dirty="0" smtClean="0">
                <a:solidFill>
                  <a:prstClr val="black"/>
                </a:solidFill>
                <a:latin typeface="Times New Roman"/>
                <a:ea typeface="ＭＳ Ｐゴシック"/>
              </a:rPr>
              <a:t>       if  </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e </a:t>
            </a:r>
            <a:r>
              <a:rPr lang="en-US" altLang="ja-JP" b="0" kern="0" dirty="0" smtClean="0">
                <a:solidFill>
                  <a:prstClr val="black"/>
                </a:solidFill>
                <a:latin typeface="Times New Roman"/>
                <a:ea typeface="ＭＳ Ｐゴシック"/>
              </a:rPr>
              <a:t>is frequent</a:t>
            </a:r>
            <a:r>
              <a:rPr lang="ja-JP" altLang="en-US"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e </a:t>
            </a:r>
            <a:r>
              <a:rPr lang="en-US" altLang="ja-JP" b="0" kern="0" dirty="0" smtClean="0">
                <a:solidFill>
                  <a:prstClr val="black"/>
                </a:solidFill>
                <a:latin typeface="Times New Roman"/>
                <a:ea typeface="ＭＳ Ｐゴシック"/>
              </a:rPr>
              <a:t>to</a:t>
            </a:r>
            <a:r>
              <a:rPr lang="ja-JP" altLang="en-US" b="0" kern="0" dirty="0" smtClean="0">
                <a:solidFill>
                  <a:prstClr val="black"/>
                </a:solidFill>
                <a:latin typeface="Times New Roman"/>
                <a:ea typeface="ＭＳ Ｐゴシック"/>
              </a:rPr>
              <a:t>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en-US" altLang="ja-JP" b="0" kern="0" dirty="0" smtClean="0">
                <a:solidFill>
                  <a:prstClr val="black"/>
                </a:solidFill>
                <a:latin typeface="Times New Roman"/>
                <a:ea typeface="ＭＳ Ｐゴシック"/>
              </a:rPr>
              <a:t> </a:t>
            </a:r>
            <a:endParaRPr lang="en-US" altLang="ja-JP" kern="0" dirty="0" smtClean="0">
              <a:solidFill>
                <a:srgbClr val="2B0EFE"/>
              </a:solidFill>
              <a:latin typeface="Times New Roman"/>
              <a:ea typeface="ＭＳ Ｐゴシック"/>
            </a:endParaRPr>
          </a:p>
        </p:txBody>
      </p:sp>
      <p:sp>
        <p:nvSpPr>
          <p:cNvPr id="33847" name="Text Box 52"/>
          <p:cNvSpPr txBox="1">
            <a:spLocks noChangeArrowheads="1"/>
          </p:cNvSpPr>
          <p:nvPr/>
        </p:nvSpPr>
        <p:spPr bwMode="auto">
          <a:xfrm>
            <a:off x="6660232" y="3501008"/>
            <a:ext cx="790575" cy="396875"/>
          </a:xfrm>
          <a:prstGeom prst="rect">
            <a:avLst/>
          </a:prstGeom>
          <a:solidFill>
            <a:srgbClr val="CCFFFF"/>
          </a:solidFill>
          <a:ln w="19050">
            <a:solidFill>
              <a:schemeClr val="tx1"/>
            </a:solidFill>
            <a:miter lim="800000"/>
            <a:headEnd/>
            <a:tailEnd/>
          </a:ln>
        </p:spPr>
        <p:txBody>
          <a:bodyPr wrap="none" lIns="36000" tIns="36000" rIns="36000" bIns="36000">
            <a:spAutoFit/>
          </a:bodyPr>
          <a:lstStyle/>
          <a:p>
            <a:r>
              <a:rPr lang="ja-JP" altLang="en-US" sz="2000" b="0" dirty="0"/>
              <a:t>1,2,3,4</a:t>
            </a:r>
          </a:p>
        </p:txBody>
      </p:sp>
      <p:sp>
        <p:nvSpPr>
          <p:cNvPr id="58" name="テキスト ボックス 57"/>
          <p:cNvSpPr txBox="1"/>
          <p:nvPr/>
        </p:nvSpPr>
        <p:spPr>
          <a:xfrm>
            <a:off x="6588224" y="692696"/>
            <a:ext cx="2404826" cy="830997"/>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a:t>
            </a:r>
            <a:r>
              <a:rPr lang="en-US" altLang="ja-JP" b="0" dirty="0" err="1" smtClean="0">
                <a:solidFill>
                  <a:schemeClr val="tx1"/>
                </a:solidFill>
              </a:rPr>
              <a:t>Apriori</a:t>
            </a:r>
            <a:r>
              <a:rPr lang="en-US" altLang="ja-JP" b="0" dirty="0" smtClean="0">
                <a:solidFill>
                  <a:schemeClr val="tx1"/>
                </a:solidFill>
              </a:rPr>
              <a:t>”</a:t>
            </a:r>
          </a:p>
          <a:p>
            <a:r>
              <a:rPr kumimoji="1" lang="en-US" altLang="ja-JP" b="0" dirty="0" err="1" smtClean="0">
                <a:solidFill>
                  <a:schemeClr val="tx1"/>
                </a:solidFill>
              </a:rPr>
              <a:t>Agrawal</a:t>
            </a:r>
            <a:r>
              <a:rPr kumimoji="1" lang="en-US" altLang="ja-JP" b="0" dirty="0" smtClean="0">
                <a:solidFill>
                  <a:schemeClr val="tx1"/>
                </a:solidFill>
              </a:rPr>
              <a:t> et al. ‘94</a:t>
            </a:r>
            <a:endParaRPr kumimoji="1" lang="ja-JP" alt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7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7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705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705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705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705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7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131" grpId="0" animBg="1"/>
      <p:bldP spid="557132" grpId="0" animBg="1"/>
      <p:bldP spid="557133" grpId="0" animBg="1"/>
      <p:bldP spid="557134" grpId="0" animBg="1"/>
      <p:bldP spid="557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(b) Using Bit Operations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53987" name="Rectangle 3"/>
          <p:cNvSpPr>
            <a:spLocks noGrp="1" noChangeArrowheads="1"/>
          </p:cNvSpPr>
          <p:nvPr>
            <p:ph type="subTitle" idx="1"/>
          </p:nvPr>
        </p:nvSpPr>
        <p:spPr>
          <a:xfrm>
            <a:off x="179388" y="1125538"/>
            <a:ext cx="8640762" cy="4751387"/>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Represent each transaction/itemset by a bit sequence</a:t>
            </a:r>
          </a:p>
          <a:p>
            <a:pPr algn="l" eaLnBrk="1" hangingPunct="1">
              <a:defRPr/>
            </a:pPr>
            <a:endParaRPr lang="ja-JP" altLang="en-US" sz="2400" dirty="0" smtClean="0"/>
          </a:p>
          <a:p>
            <a:pPr algn="l" eaLnBrk="1" hangingPunct="1">
              <a:defRPr/>
            </a:pPr>
            <a:r>
              <a:rPr lang="ja-JP" altLang="en-US" sz="2400" b="1" dirty="0" smtClean="0">
                <a:solidFill>
                  <a:schemeClr val="accent2"/>
                </a:solidFill>
                <a:effectLst>
                  <a:outerShdw blurRad="38100" dist="38100" dir="2700000" algn="tl">
                    <a:srgbClr val="C0C0C0"/>
                  </a:outerShdw>
                </a:effectLst>
              </a:rPr>
              <a:t>        </a:t>
            </a:r>
            <a:r>
              <a:rPr lang="en-US" altLang="ja-JP" sz="2400" b="1" dirty="0" smtClean="0">
                <a:solidFill>
                  <a:srgbClr val="0000FF"/>
                </a:solidFill>
                <a:effectLst>
                  <a:outerShdw blurRad="38100" dist="38100" dir="2700000" algn="tl">
                    <a:srgbClr val="C0C0C0"/>
                  </a:outerShdw>
                </a:effectLst>
              </a:rPr>
              <a:t>{1,3,7,8,9}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0000FF"/>
                </a:solidFill>
                <a:effectLst>
                  <a:outerShdw blurRad="38100" dist="38100" dir="2700000" algn="tl">
                    <a:srgbClr val="C0C0C0"/>
                  </a:outerShdw>
                </a:effectLst>
              </a:rPr>
              <a:t>[101000111]</a:t>
            </a:r>
            <a:r>
              <a:rPr lang="en-US" altLang="ja-JP" sz="2400" b="1" dirty="0" smtClean="0">
                <a:solidFill>
                  <a:srgbClr val="0000FF"/>
                </a:solidFill>
                <a:effectLst>
                  <a:outerShdw blurRad="38100" dist="38100" dir="2700000" algn="tl">
                    <a:srgbClr val="C0C0C0"/>
                  </a:outerShdw>
                </a:effectLst>
                <a:sym typeface="Wingdings" pitchFamily="2" charset="2"/>
              </a:rPr>
              <a:t> </a:t>
            </a:r>
            <a:endParaRPr lang="ja-JP" altLang="en-US" sz="2400" b="1" dirty="0" smtClean="0">
              <a:solidFill>
                <a:srgbClr val="0000FF"/>
              </a:solidFill>
              <a:effectLst>
                <a:outerShdw blurRad="38100" dist="38100" dir="2700000" algn="tl">
                  <a:srgbClr val="C0C0C0"/>
                </a:outerShdw>
              </a:effectLst>
            </a:endParaRPr>
          </a:p>
          <a:p>
            <a:pPr algn="l" eaLnBrk="1" hangingPunct="1">
              <a:defRPr/>
            </a:pPr>
            <a:r>
              <a:rPr lang="en-US" altLang="ja-JP" sz="2400" b="1" dirty="0" smtClean="0">
                <a:solidFill>
                  <a:schemeClr val="accent2"/>
                </a:solidFill>
                <a:effectLst>
                  <a:outerShdw blurRad="38100" dist="38100" dir="2700000" algn="tl">
                    <a:srgbClr val="C0C0C0"/>
                  </a:outerShdw>
                </a:effectLst>
              </a:rPr>
              <a:t>        </a:t>
            </a:r>
            <a:r>
              <a:rPr lang="en-US" altLang="ja-JP" sz="2400" b="1" dirty="0" smtClean="0">
                <a:solidFill>
                  <a:srgbClr val="0000FF"/>
                </a:solidFill>
                <a:effectLst>
                  <a:outerShdw blurRad="38100" dist="38100" dir="2700000" algn="tl">
                    <a:srgbClr val="C0C0C0"/>
                  </a:outerShdw>
                </a:effectLst>
              </a:rPr>
              <a:t>{1,2,4,7,9}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0000FF"/>
                </a:solidFill>
                <a:effectLst>
                  <a:outerShdw blurRad="38100" dist="38100" dir="2700000" algn="tl">
                    <a:srgbClr val="C0C0C0"/>
                  </a:outerShdw>
                </a:effectLst>
              </a:rPr>
              <a:t>[110100101]</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effectLst>
                  <a:outerShdw blurRad="38100" dist="38100" dir="2700000" algn="tl">
                    <a:srgbClr val="C0C0C0"/>
                  </a:outerShdw>
                </a:effectLst>
                <a:sym typeface="Wingdings" pitchFamily="2" charset="2"/>
              </a:rPr>
              <a:t>intersection</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0000FF"/>
                </a:solidFill>
                <a:effectLst>
                  <a:outerShdw blurRad="38100" dist="38100" dir="2700000" algn="tl">
                    <a:srgbClr val="C0C0C0"/>
                  </a:outerShdw>
                </a:effectLst>
              </a:rPr>
              <a:t>[100000101]</a:t>
            </a:r>
          </a:p>
          <a:p>
            <a:pPr algn="l" eaLnBrk="1" hangingPunct="1">
              <a:defRPr/>
            </a:pPr>
            <a:endParaRPr lang="ja-JP" altLang="en-US"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t> Intersection can be computed by AND operation</a:t>
            </a:r>
            <a:endParaRPr lang="ja-JP" altLang="en-US" sz="2400" dirty="0" smtClean="0"/>
          </a:p>
          <a:p>
            <a:pPr algn="l" eaLnBrk="1" hangingPunct="1">
              <a:defRPr/>
            </a:pPr>
            <a:r>
              <a:rPr lang="ja-JP" altLang="en-US" sz="2400" dirty="0" smtClean="0"/>
              <a:t>　　　　</a:t>
            </a:r>
            <a:r>
              <a:rPr lang="en-US" altLang="ja-JP" sz="2400" dirty="0" smtClean="0"/>
              <a:t>(64 bits can be computed at once!)</a:t>
            </a:r>
          </a:p>
          <a:p>
            <a:pPr algn="l" eaLnBrk="1" hangingPunct="1">
              <a:defRPr/>
            </a:pPr>
            <a:r>
              <a:rPr lang="ja-JP" altLang="en-US" sz="2400" dirty="0" smtClean="0"/>
              <a:t>　　</a:t>
            </a:r>
            <a:r>
              <a:rPr lang="en-US" altLang="ja-JP" sz="2400" dirty="0" smtClean="0"/>
              <a:t>Also, memory efficient, if the database is dense</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 On the other hand, very bad for sparse database</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p:txBody>
      </p:sp>
      <p:sp>
        <p:nvSpPr>
          <p:cNvPr id="553988" name="Text Box 4"/>
          <p:cNvSpPr txBox="1">
            <a:spLocks noChangeArrowheads="1"/>
          </p:cNvSpPr>
          <p:nvPr/>
        </p:nvSpPr>
        <p:spPr bwMode="auto">
          <a:xfrm>
            <a:off x="323528" y="5949280"/>
            <a:ext cx="8496944" cy="463846"/>
          </a:xfrm>
          <a:prstGeom prst="rect">
            <a:avLst/>
          </a:prstGeom>
          <a:solidFill>
            <a:schemeClr val="bg1"/>
          </a:solidFill>
          <a:ln w="19050">
            <a:solidFill>
              <a:schemeClr val="accent2"/>
            </a:solid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spcBef>
                <a:spcPct val="20000"/>
              </a:spcBef>
              <a:defRPr/>
            </a:pPr>
            <a:r>
              <a:rPr lang="en-US" altLang="ja-JP" dirty="0" smtClean="0">
                <a:solidFill>
                  <a:schemeClr val="tx1"/>
                </a:solidFill>
              </a:rPr>
              <a:t>But, incompatible with the database reduction, explained later</a:t>
            </a:r>
            <a:endParaRPr lang="ja-JP" altLang="en-US" dirty="0">
              <a:solidFill>
                <a:schemeClr val="tx1"/>
              </a:solidFill>
            </a:endParaRPr>
          </a:p>
        </p:txBody>
      </p:sp>
      <p:sp>
        <p:nvSpPr>
          <p:cNvPr id="6" name="テキスト ボックス 5"/>
          <p:cNvSpPr txBox="1"/>
          <p:nvPr/>
        </p:nvSpPr>
        <p:spPr>
          <a:xfrm>
            <a:off x="6516216" y="1700808"/>
            <a:ext cx="2335897" cy="830997"/>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“MAFIA”</a:t>
            </a:r>
          </a:p>
          <a:p>
            <a:r>
              <a:rPr lang="en-US" altLang="ja-JP" b="0" dirty="0" smtClean="0">
                <a:solidFill>
                  <a:schemeClr val="tx1"/>
                </a:solidFill>
              </a:rPr>
              <a:t>Burdick et </a:t>
            </a:r>
            <a:r>
              <a:rPr kumimoji="1" lang="en-US" altLang="ja-JP" b="0" dirty="0" smtClean="0">
                <a:solidFill>
                  <a:schemeClr val="tx1"/>
                </a:solidFill>
              </a:rPr>
              <a:t>al. ‘01</a:t>
            </a:r>
            <a:endParaRPr kumimoji="1" lang="ja-JP" alt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39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98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3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98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(c) Down Project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478211" name="Rectangle 3"/>
          <p:cNvSpPr>
            <a:spLocks noGrp="1" noChangeArrowheads="1"/>
          </p:cNvSpPr>
          <p:nvPr>
            <p:ph type="subTitle" idx="1"/>
          </p:nvPr>
        </p:nvSpPr>
        <p:spPr>
          <a:xfrm>
            <a:off x="250825" y="1268413"/>
            <a:ext cx="8641655" cy="4897437"/>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Any occurrence of </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includes </a:t>
            </a:r>
            <a:r>
              <a:rPr lang="en-US" altLang="ja-JP" sz="2400" b="1" dirty="0" smtClean="0">
                <a:solidFill>
                  <a:srgbClr val="0000FF"/>
                </a:solidFill>
              </a:rPr>
              <a:t>S</a:t>
            </a:r>
            <a:r>
              <a:rPr lang="en-US" altLang="ja-JP" sz="2400" dirty="0" smtClean="0">
                <a:solidFill>
                  <a:schemeClr val="accent2"/>
                </a:solidFill>
              </a:rPr>
              <a:t> </a:t>
            </a:r>
            <a:r>
              <a:rPr lang="en-US" altLang="ja-JP" sz="2400" dirty="0" smtClean="0"/>
              <a:t>(</a:t>
            </a:r>
            <a:r>
              <a:rPr lang="en-US" altLang="ja-JP" sz="2400" dirty="0" smtClean="0">
                <a:sym typeface="Wingdings" pitchFamily="2" charset="2"/>
              </a:rPr>
              <a:t></a:t>
            </a:r>
            <a:r>
              <a:rPr lang="ja-JP" altLang="en-US" sz="2400" dirty="0" smtClean="0"/>
              <a:t> </a:t>
            </a:r>
            <a:r>
              <a:rPr lang="en-US" altLang="ja-JP" sz="2400" dirty="0" smtClean="0"/>
              <a:t>included in </a:t>
            </a:r>
            <a:r>
              <a:rPr lang="en-US" altLang="ja-JP" sz="2400" dirty="0" smtClean="0">
                <a:solidFill>
                  <a:schemeClr val="accent2"/>
                </a:solidFill>
              </a:rPr>
              <a:t>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a:t>
            </a:r>
            <a:endParaRPr lang="ja-JP" altLang="en-US" sz="2400" dirty="0" smtClean="0"/>
          </a:p>
          <a:p>
            <a:pPr algn="l" eaLnBrk="1" hangingPunct="1">
              <a:lnSpc>
                <a:spcPct val="90000"/>
              </a:lnSpc>
              <a:defRPr/>
            </a:pPr>
            <a:r>
              <a:rPr lang="ja-JP" altLang="en-US" sz="2400" dirty="0" smtClean="0"/>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sym typeface="Wingdings" pitchFamily="2" charset="2"/>
              </a:rPr>
              <a:t> </a:t>
            </a:r>
            <a:r>
              <a:rPr lang="en-US" altLang="ja-JP" sz="2400" dirty="0" smtClean="0"/>
              <a:t>to find transactions including </a:t>
            </a:r>
            <a:r>
              <a:rPr lang="en-US" altLang="ja-JP" sz="2400" b="1" dirty="0" err="1" smtClean="0">
                <a:solidFill>
                  <a:srgbClr val="0000FF"/>
                </a:solidFill>
              </a:rPr>
              <a:t>S∪e</a:t>
            </a:r>
            <a:r>
              <a:rPr lang="en-US" altLang="ja-JP" sz="2400" b="1" dirty="0" smtClean="0">
                <a:solidFill>
                  <a:schemeClr val="accent2"/>
                </a:solidFill>
              </a:rPr>
              <a:t> </a:t>
            </a:r>
            <a:r>
              <a:rPr lang="en-US" altLang="ja-JP" sz="2400" dirty="0" smtClean="0"/>
              <a:t>, </a:t>
            </a:r>
          </a:p>
          <a:p>
            <a:pPr algn="l" eaLnBrk="1" hangingPunct="1">
              <a:lnSpc>
                <a:spcPct val="90000"/>
              </a:lnSpc>
              <a:defRPr/>
            </a:pPr>
            <a:r>
              <a:rPr lang="en-US" altLang="ja-JP" sz="2400" dirty="0" smtClean="0"/>
              <a:t>        we have to see only transactions in </a:t>
            </a:r>
            <a:r>
              <a:rPr lang="en-US" altLang="ja-JP" sz="2400" b="1" dirty="0" err="1" smtClean="0">
                <a:solidFill>
                  <a:srgbClr val="0000FF"/>
                </a:solidFill>
              </a:rPr>
              <a:t>Occ</a:t>
            </a:r>
            <a:r>
              <a:rPr lang="en-US" altLang="ja-JP" sz="2400" b="1" dirty="0" smtClean="0">
                <a:solidFill>
                  <a:srgbClr val="0000FF"/>
                </a:solidFill>
              </a:rPr>
              <a:t>(S)</a:t>
            </a:r>
          </a:p>
          <a:p>
            <a:pPr algn="l" eaLnBrk="1" hangingPunct="1">
              <a:lnSpc>
                <a:spcPct val="90000"/>
              </a:lnSpc>
              <a:defRPr/>
            </a:pPr>
            <a:endParaRPr lang="ja-JP" altLang="en-US"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b="1" dirty="0" smtClean="0">
                <a:solidFill>
                  <a:srgbClr val="0000FF"/>
                </a:solidFill>
              </a:rPr>
              <a:t>T</a:t>
            </a:r>
            <a:r>
              <a:rPr lang="ja-JP" altLang="en-US" sz="2400" b="1" dirty="0" smtClean="0">
                <a:solidFill>
                  <a:srgbClr val="0000FF"/>
                </a:solidFill>
              </a:rPr>
              <a:t>∈</a:t>
            </a:r>
            <a:r>
              <a:rPr lang="en-US" altLang="ja-JP" sz="2400" b="1" dirty="0" smtClean="0">
                <a:solidFill>
                  <a:srgbClr val="0000FF"/>
                </a:solidFill>
              </a:rPr>
              <a:t>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is included in </a:t>
            </a:r>
            <a:r>
              <a:rPr lang="en-US" altLang="ja-JP" sz="2400" b="1" dirty="0" err="1" smtClean="0">
                <a:solidFill>
                  <a:srgbClr val="0000FF"/>
                </a:solidFill>
              </a:rPr>
              <a:t>Occ</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p>
          <a:p>
            <a:pPr algn="l" eaLnBrk="1" hangingPunct="1">
              <a:lnSpc>
                <a:spcPct val="90000"/>
              </a:lnSpc>
              <a:defRPr/>
            </a:pPr>
            <a:r>
              <a:rPr lang="en-US" altLang="ja-JP" sz="2400" b="1" dirty="0" smtClean="0">
                <a:solidFill>
                  <a:schemeClr val="accent2"/>
                </a:solidFill>
              </a:rPr>
              <a:t>           </a:t>
            </a:r>
            <a:r>
              <a:rPr lang="en-US" altLang="ja-JP" sz="2400" dirty="0" smtClean="0"/>
              <a:t>if and only if </a:t>
            </a:r>
            <a:r>
              <a:rPr lang="en-US" altLang="ja-JP" sz="2400" b="1" dirty="0" smtClean="0">
                <a:solidFill>
                  <a:srgbClr val="0000FF"/>
                </a:solidFill>
              </a:rPr>
              <a:t>T</a:t>
            </a:r>
            <a:r>
              <a:rPr lang="en-US" altLang="ja-JP" sz="2400" dirty="0" smtClean="0"/>
              <a:t> includes</a:t>
            </a:r>
            <a:r>
              <a:rPr lang="ja-JP" altLang="en-US" sz="2400" dirty="0" smtClean="0"/>
              <a:t> </a:t>
            </a:r>
            <a:r>
              <a:rPr lang="en-US" altLang="ja-JP" sz="2400" b="1" dirty="0" smtClean="0">
                <a:solidFill>
                  <a:srgbClr val="0000FF"/>
                </a:solidFill>
              </a:rPr>
              <a:t>e</a:t>
            </a:r>
            <a:endParaRPr lang="en-US" altLang="ja-JP" sz="2400" dirty="0" smtClean="0">
              <a:solidFill>
                <a:srgbClr val="0000FF"/>
              </a:solidFill>
            </a:endParaRPr>
          </a:p>
          <a:p>
            <a:pPr algn="l" eaLnBrk="1" hangingPunct="1">
              <a:lnSpc>
                <a:spcPct val="90000"/>
              </a:lnSpc>
              <a:defRPr/>
            </a:pPr>
            <a:endParaRPr lang="ja-JP" altLang="en-US"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By computing </a:t>
            </a:r>
            <a:r>
              <a:rPr lang="en-US" altLang="ja-JP" sz="2400" b="1" dirty="0" err="1" smtClean="0">
                <a:solidFill>
                  <a:srgbClr val="0000FF"/>
                </a:solidFill>
              </a:rPr>
              <a:t>Occ</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from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a:t>
            </a:r>
          </a:p>
          <a:p>
            <a:pPr algn="l" eaLnBrk="1" hangingPunct="1">
              <a:lnSpc>
                <a:spcPct val="90000"/>
              </a:lnSpc>
              <a:defRPr/>
            </a:pPr>
            <a:r>
              <a:rPr lang="en-US" altLang="ja-JP" sz="2400" dirty="0" smtClean="0"/>
              <a:t>     we do not have to scan the whole database</a:t>
            </a:r>
          </a:p>
          <a:p>
            <a:pPr algn="l" eaLnBrk="1" hangingPunct="1">
              <a:lnSpc>
                <a:spcPct val="90000"/>
              </a:lnSpc>
              <a:defRPr/>
            </a:pPr>
            <a:endParaRPr lang="ja-JP" altLang="en-US"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sym typeface="Wingdings" pitchFamily="2" charset="2"/>
              </a:rPr>
              <a:t> </a:t>
            </a:r>
            <a:r>
              <a:rPr lang="en-US" altLang="ja-JP" sz="2400" dirty="0" smtClean="0"/>
              <a:t> Computation time is reduced much</a:t>
            </a:r>
            <a:endParaRPr lang="ja-JP" altLang="en-US" sz="2400" dirty="0" smtClean="0"/>
          </a:p>
          <a:p>
            <a:pPr algn="l" eaLnBrk="1" hangingPunct="1">
              <a:lnSpc>
                <a:spcPct val="90000"/>
              </a:lnSpc>
              <a:defRPr/>
            </a:pPr>
            <a:endParaRPr lang="ja-JP" altLang="en-US" sz="2400" dirty="0" smtClean="0"/>
          </a:p>
        </p:txBody>
      </p:sp>
      <p:grpSp>
        <p:nvGrpSpPr>
          <p:cNvPr id="34820" name="Group 4"/>
          <p:cNvGrpSpPr>
            <a:grpSpLocks/>
          </p:cNvGrpSpPr>
          <p:nvPr/>
        </p:nvGrpSpPr>
        <p:grpSpPr bwMode="auto">
          <a:xfrm>
            <a:off x="7164388" y="1838325"/>
            <a:ext cx="1584325" cy="2166938"/>
            <a:chOff x="4558" y="2115"/>
            <a:chExt cx="998" cy="1365"/>
          </a:xfrm>
        </p:grpSpPr>
        <p:sp>
          <p:nvSpPr>
            <p:cNvPr id="478213" name="Rectangle 5"/>
            <p:cNvSpPr>
              <a:spLocks noChangeArrowheads="1"/>
            </p:cNvSpPr>
            <p:nvPr/>
          </p:nvSpPr>
          <p:spPr bwMode="auto">
            <a:xfrm>
              <a:off x="4558" y="2115"/>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4" name="Rectangle 6"/>
            <p:cNvSpPr>
              <a:spLocks noChangeArrowheads="1"/>
            </p:cNvSpPr>
            <p:nvPr/>
          </p:nvSpPr>
          <p:spPr bwMode="auto">
            <a:xfrm>
              <a:off x="4649" y="2115"/>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5" name="Rectangle 7"/>
            <p:cNvSpPr>
              <a:spLocks noChangeArrowheads="1"/>
            </p:cNvSpPr>
            <p:nvPr/>
          </p:nvSpPr>
          <p:spPr bwMode="auto">
            <a:xfrm>
              <a:off x="4558" y="2206"/>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6" name="Rectangle 8"/>
            <p:cNvSpPr>
              <a:spLocks noChangeArrowheads="1"/>
            </p:cNvSpPr>
            <p:nvPr/>
          </p:nvSpPr>
          <p:spPr bwMode="auto">
            <a:xfrm>
              <a:off x="4649" y="2206"/>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7" name="Rectangle 9"/>
            <p:cNvSpPr>
              <a:spLocks noChangeArrowheads="1"/>
            </p:cNvSpPr>
            <p:nvPr/>
          </p:nvSpPr>
          <p:spPr bwMode="auto">
            <a:xfrm>
              <a:off x="4558" y="2297"/>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8" name="Rectangle 10"/>
            <p:cNvSpPr>
              <a:spLocks noChangeArrowheads="1"/>
            </p:cNvSpPr>
            <p:nvPr/>
          </p:nvSpPr>
          <p:spPr bwMode="auto">
            <a:xfrm>
              <a:off x="4649" y="2297"/>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19" name="Rectangle 11"/>
            <p:cNvSpPr>
              <a:spLocks noChangeArrowheads="1"/>
            </p:cNvSpPr>
            <p:nvPr/>
          </p:nvSpPr>
          <p:spPr bwMode="auto">
            <a:xfrm>
              <a:off x="4558" y="2388"/>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0" name="Rectangle 12"/>
            <p:cNvSpPr>
              <a:spLocks noChangeArrowheads="1"/>
            </p:cNvSpPr>
            <p:nvPr/>
          </p:nvSpPr>
          <p:spPr bwMode="auto">
            <a:xfrm>
              <a:off x="4649" y="2388"/>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1" name="Rectangle 13"/>
            <p:cNvSpPr>
              <a:spLocks noChangeArrowheads="1"/>
            </p:cNvSpPr>
            <p:nvPr/>
          </p:nvSpPr>
          <p:spPr bwMode="auto">
            <a:xfrm>
              <a:off x="4558" y="2479"/>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2" name="Rectangle 14"/>
            <p:cNvSpPr>
              <a:spLocks noChangeArrowheads="1"/>
            </p:cNvSpPr>
            <p:nvPr/>
          </p:nvSpPr>
          <p:spPr bwMode="auto">
            <a:xfrm>
              <a:off x="4649" y="2479"/>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3" name="Rectangle 15"/>
            <p:cNvSpPr>
              <a:spLocks noChangeArrowheads="1"/>
            </p:cNvSpPr>
            <p:nvPr/>
          </p:nvSpPr>
          <p:spPr bwMode="auto">
            <a:xfrm>
              <a:off x="4558" y="2570"/>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4" name="Rectangle 16"/>
            <p:cNvSpPr>
              <a:spLocks noChangeArrowheads="1"/>
            </p:cNvSpPr>
            <p:nvPr/>
          </p:nvSpPr>
          <p:spPr bwMode="auto">
            <a:xfrm>
              <a:off x="4649" y="2570"/>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5" name="Rectangle 17"/>
            <p:cNvSpPr>
              <a:spLocks noChangeArrowheads="1"/>
            </p:cNvSpPr>
            <p:nvPr/>
          </p:nvSpPr>
          <p:spPr bwMode="auto">
            <a:xfrm>
              <a:off x="4558" y="2661"/>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6" name="Rectangle 18"/>
            <p:cNvSpPr>
              <a:spLocks noChangeArrowheads="1"/>
            </p:cNvSpPr>
            <p:nvPr/>
          </p:nvSpPr>
          <p:spPr bwMode="auto">
            <a:xfrm>
              <a:off x="4649" y="2661"/>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7" name="Rectangle 19"/>
            <p:cNvSpPr>
              <a:spLocks noChangeArrowheads="1"/>
            </p:cNvSpPr>
            <p:nvPr/>
          </p:nvSpPr>
          <p:spPr bwMode="auto">
            <a:xfrm>
              <a:off x="4558" y="2752"/>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8" name="Rectangle 20"/>
            <p:cNvSpPr>
              <a:spLocks noChangeArrowheads="1"/>
            </p:cNvSpPr>
            <p:nvPr/>
          </p:nvSpPr>
          <p:spPr bwMode="auto">
            <a:xfrm>
              <a:off x="4649" y="2752"/>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29" name="Rectangle 21"/>
            <p:cNvSpPr>
              <a:spLocks noChangeArrowheads="1"/>
            </p:cNvSpPr>
            <p:nvPr/>
          </p:nvSpPr>
          <p:spPr bwMode="auto">
            <a:xfrm>
              <a:off x="4558" y="2843"/>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0" name="Rectangle 22"/>
            <p:cNvSpPr>
              <a:spLocks noChangeArrowheads="1"/>
            </p:cNvSpPr>
            <p:nvPr/>
          </p:nvSpPr>
          <p:spPr bwMode="auto">
            <a:xfrm>
              <a:off x="4649" y="2843"/>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1" name="Rectangle 23"/>
            <p:cNvSpPr>
              <a:spLocks noChangeArrowheads="1"/>
            </p:cNvSpPr>
            <p:nvPr/>
          </p:nvSpPr>
          <p:spPr bwMode="auto">
            <a:xfrm>
              <a:off x="4558" y="2934"/>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2" name="Rectangle 24"/>
            <p:cNvSpPr>
              <a:spLocks noChangeArrowheads="1"/>
            </p:cNvSpPr>
            <p:nvPr/>
          </p:nvSpPr>
          <p:spPr bwMode="auto">
            <a:xfrm>
              <a:off x="4649" y="2934"/>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3" name="Rectangle 25"/>
            <p:cNvSpPr>
              <a:spLocks noChangeArrowheads="1"/>
            </p:cNvSpPr>
            <p:nvPr/>
          </p:nvSpPr>
          <p:spPr bwMode="auto">
            <a:xfrm>
              <a:off x="4558" y="3025"/>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4" name="Rectangle 26"/>
            <p:cNvSpPr>
              <a:spLocks noChangeArrowheads="1"/>
            </p:cNvSpPr>
            <p:nvPr/>
          </p:nvSpPr>
          <p:spPr bwMode="auto">
            <a:xfrm>
              <a:off x="4649" y="3025"/>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5" name="Rectangle 27"/>
            <p:cNvSpPr>
              <a:spLocks noChangeArrowheads="1"/>
            </p:cNvSpPr>
            <p:nvPr/>
          </p:nvSpPr>
          <p:spPr bwMode="auto">
            <a:xfrm>
              <a:off x="4558" y="3116"/>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6" name="Rectangle 28"/>
            <p:cNvSpPr>
              <a:spLocks noChangeArrowheads="1"/>
            </p:cNvSpPr>
            <p:nvPr/>
          </p:nvSpPr>
          <p:spPr bwMode="auto">
            <a:xfrm>
              <a:off x="4649" y="3116"/>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7" name="Rectangle 29"/>
            <p:cNvSpPr>
              <a:spLocks noChangeArrowheads="1"/>
            </p:cNvSpPr>
            <p:nvPr/>
          </p:nvSpPr>
          <p:spPr bwMode="auto">
            <a:xfrm>
              <a:off x="4558" y="3207"/>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8" name="Rectangle 30"/>
            <p:cNvSpPr>
              <a:spLocks noChangeArrowheads="1"/>
            </p:cNvSpPr>
            <p:nvPr/>
          </p:nvSpPr>
          <p:spPr bwMode="auto">
            <a:xfrm>
              <a:off x="4649" y="3207"/>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39" name="Rectangle 31"/>
            <p:cNvSpPr>
              <a:spLocks noChangeArrowheads="1"/>
            </p:cNvSpPr>
            <p:nvPr/>
          </p:nvSpPr>
          <p:spPr bwMode="auto">
            <a:xfrm>
              <a:off x="4558" y="3298"/>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0" name="Rectangle 32"/>
            <p:cNvSpPr>
              <a:spLocks noChangeArrowheads="1"/>
            </p:cNvSpPr>
            <p:nvPr/>
          </p:nvSpPr>
          <p:spPr bwMode="auto">
            <a:xfrm>
              <a:off x="4649" y="3298"/>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1" name="Rectangle 33"/>
            <p:cNvSpPr>
              <a:spLocks noChangeArrowheads="1"/>
            </p:cNvSpPr>
            <p:nvPr/>
          </p:nvSpPr>
          <p:spPr bwMode="auto">
            <a:xfrm>
              <a:off x="4558" y="3389"/>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2" name="Rectangle 34"/>
            <p:cNvSpPr>
              <a:spLocks noChangeArrowheads="1"/>
            </p:cNvSpPr>
            <p:nvPr/>
          </p:nvSpPr>
          <p:spPr bwMode="auto">
            <a:xfrm>
              <a:off x="4649" y="3389"/>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478244" name="AutoShape 36"/>
          <p:cNvSpPr>
            <a:spLocks noChangeArrowheads="1"/>
          </p:cNvSpPr>
          <p:nvPr/>
        </p:nvSpPr>
        <p:spPr bwMode="auto">
          <a:xfrm>
            <a:off x="7461250" y="2014538"/>
            <a:ext cx="360363" cy="71437"/>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5" name="AutoShape 37"/>
          <p:cNvSpPr>
            <a:spLocks noChangeArrowheads="1"/>
          </p:cNvSpPr>
          <p:nvPr/>
        </p:nvSpPr>
        <p:spPr bwMode="auto">
          <a:xfrm>
            <a:off x="7978775" y="1870075"/>
            <a:ext cx="360363" cy="71438"/>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6" name="AutoShape 38"/>
          <p:cNvSpPr>
            <a:spLocks noChangeArrowheads="1"/>
          </p:cNvSpPr>
          <p:nvPr/>
        </p:nvSpPr>
        <p:spPr bwMode="auto">
          <a:xfrm>
            <a:off x="8093075" y="2198688"/>
            <a:ext cx="360363" cy="71437"/>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7" name="AutoShape 39"/>
          <p:cNvSpPr>
            <a:spLocks noChangeArrowheads="1"/>
          </p:cNvSpPr>
          <p:nvPr/>
        </p:nvSpPr>
        <p:spPr bwMode="auto">
          <a:xfrm>
            <a:off x="7524750" y="2598738"/>
            <a:ext cx="360363" cy="71437"/>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49" name="AutoShape 41"/>
          <p:cNvSpPr>
            <a:spLocks noChangeArrowheads="1"/>
          </p:cNvSpPr>
          <p:nvPr/>
        </p:nvSpPr>
        <p:spPr bwMode="auto">
          <a:xfrm>
            <a:off x="7667625" y="3622675"/>
            <a:ext cx="360363" cy="71438"/>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0" name="AutoShape 42"/>
          <p:cNvSpPr>
            <a:spLocks noChangeArrowheads="1"/>
          </p:cNvSpPr>
          <p:nvPr/>
        </p:nvSpPr>
        <p:spPr bwMode="auto">
          <a:xfrm>
            <a:off x="8148638" y="3190875"/>
            <a:ext cx="360362" cy="71438"/>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1" name="AutoShape 43"/>
          <p:cNvSpPr>
            <a:spLocks noChangeArrowheads="1"/>
          </p:cNvSpPr>
          <p:nvPr/>
        </p:nvSpPr>
        <p:spPr bwMode="auto">
          <a:xfrm>
            <a:off x="8069263" y="3014663"/>
            <a:ext cx="360362" cy="71437"/>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2" name="Oval 44"/>
          <p:cNvSpPr>
            <a:spLocks noChangeArrowheads="1"/>
          </p:cNvSpPr>
          <p:nvPr/>
        </p:nvSpPr>
        <p:spPr bwMode="auto">
          <a:xfrm>
            <a:off x="7164388" y="2125663"/>
            <a:ext cx="144462" cy="144462"/>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3" name="Oval 45"/>
          <p:cNvSpPr>
            <a:spLocks noChangeArrowheads="1"/>
          </p:cNvSpPr>
          <p:nvPr/>
        </p:nvSpPr>
        <p:spPr bwMode="auto">
          <a:xfrm>
            <a:off x="7164388" y="2557463"/>
            <a:ext cx="144462" cy="144462"/>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4" name="Oval 46"/>
          <p:cNvSpPr>
            <a:spLocks noChangeArrowheads="1"/>
          </p:cNvSpPr>
          <p:nvPr/>
        </p:nvSpPr>
        <p:spPr bwMode="auto">
          <a:xfrm>
            <a:off x="7164388" y="3133725"/>
            <a:ext cx="144462"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nvGrpSpPr>
          <p:cNvPr id="3" name="Group 47"/>
          <p:cNvGrpSpPr>
            <a:grpSpLocks/>
          </p:cNvGrpSpPr>
          <p:nvPr/>
        </p:nvGrpSpPr>
        <p:grpSpPr bwMode="auto">
          <a:xfrm>
            <a:off x="7164388" y="1838325"/>
            <a:ext cx="144462" cy="1871663"/>
            <a:chOff x="4694" y="2251"/>
            <a:chExt cx="91" cy="1179"/>
          </a:xfrm>
        </p:grpSpPr>
        <p:sp>
          <p:nvSpPr>
            <p:cNvPr id="478256" name="Oval 48"/>
            <p:cNvSpPr>
              <a:spLocks noChangeArrowheads="1"/>
            </p:cNvSpPr>
            <p:nvPr/>
          </p:nvSpPr>
          <p:spPr bwMode="auto">
            <a:xfrm>
              <a:off x="4694" y="2251"/>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7" name="Oval 49"/>
            <p:cNvSpPr>
              <a:spLocks noChangeArrowheads="1"/>
            </p:cNvSpPr>
            <p:nvPr/>
          </p:nvSpPr>
          <p:spPr bwMode="auto">
            <a:xfrm>
              <a:off x="4694" y="2342"/>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8" name="Oval 50"/>
            <p:cNvSpPr>
              <a:spLocks noChangeArrowheads="1"/>
            </p:cNvSpPr>
            <p:nvPr/>
          </p:nvSpPr>
          <p:spPr bwMode="auto">
            <a:xfrm>
              <a:off x="4694" y="2977"/>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59" name="Oval 51"/>
            <p:cNvSpPr>
              <a:spLocks noChangeArrowheads="1"/>
            </p:cNvSpPr>
            <p:nvPr/>
          </p:nvSpPr>
          <p:spPr bwMode="auto">
            <a:xfrm>
              <a:off x="4694" y="3339"/>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478260" name="AutoShape 52"/>
          <p:cNvSpPr>
            <a:spLocks noChangeArrowheads="1"/>
          </p:cNvSpPr>
          <p:nvPr/>
        </p:nvSpPr>
        <p:spPr bwMode="auto">
          <a:xfrm>
            <a:off x="6516688" y="2703513"/>
            <a:ext cx="360362" cy="71437"/>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61" name="Oval 53"/>
          <p:cNvSpPr>
            <a:spLocks noChangeArrowheads="1"/>
          </p:cNvSpPr>
          <p:nvPr/>
        </p:nvSpPr>
        <p:spPr bwMode="auto">
          <a:xfrm>
            <a:off x="6861175" y="2686050"/>
            <a:ext cx="107950" cy="107950"/>
          </a:xfrm>
          <a:prstGeom prst="ellipse">
            <a:avLst/>
          </a:prstGeom>
          <a:solidFill>
            <a:srgbClr val="FF9900"/>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62" name="Oval 54"/>
          <p:cNvSpPr>
            <a:spLocks noChangeArrowheads="1"/>
          </p:cNvSpPr>
          <p:nvPr/>
        </p:nvSpPr>
        <p:spPr bwMode="auto">
          <a:xfrm>
            <a:off x="7848600" y="2589213"/>
            <a:ext cx="107950" cy="107950"/>
          </a:xfrm>
          <a:prstGeom prst="ellipse">
            <a:avLst/>
          </a:prstGeom>
          <a:solidFill>
            <a:srgbClr val="FF9900"/>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63" name="Oval 55"/>
          <p:cNvSpPr>
            <a:spLocks noChangeArrowheads="1"/>
          </p:cNvSpPr>
          <p:nvPr/>
        </p:nvSpPr>
        <p:spPr bwMode="auto">
          <a:xfrm>
            <a:off x="8388350" y="2178050"/>
            <a:ext cx="107950" cy="107950"/>
          </a:xfrm>
          <a:prstGeom prst="ellipse">
            <a:avLst/>
          </a:prstGeom>
          <a:solidFill>
            <a:srgbClr val="FF9900"/>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8264" name="Oval 56"/>
          <p:cNvSpPr>
            <a:spLocks noChangeArrowheads="1"/>
          </p:cNvSpPr>
          <p:nvPr/>
        </p:nvSpPr>
        <p:spPr bwMode="auto">
          <a:xfrm>
            <a:off x="8461375" y="3178175"/>
            <a:ext cx="107950" cy="107950"/>
          </a:xfrm>
          <a:prstGeom prst="ellipse">
            <a:avLst/>
          </a:prstGeom>
          <a:solidFill>
            <a:srgbClr val="FF9900"/>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 name="テキスト ボックス 54"/>
          <p:cNvSpPr txBox="1"/>
          <p:nvPr/>
        </p:nvSpPr>
        <p:spPr>
          <a:xfrm>
            <a:off x="6577295" y="591071"/>
            <a:ext cx="2387193"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err="1" smtClean="0">
                <a:solidFill>
                  <a:schemeClr val="tx1"/>
                </a:solidFill>
              </a:rPr>
              <a:t>Bayardo</a:t>
            </a:r>
            <a:r>
              <a:rPr lang="en-US" altLang="ja-JP" b="0" dirty="0" smtClean="0">
                <a:solidFill>
                  <a:schemeClr val="tx1"/>
                </a:solidFill>
              </a:rPr>
              <a:t> et </a:t>
            </a:r>
            <a:r>
              <a:rPr kumimoji="1" lang="en-US" altLang="ja-JP" b="0" dirty="0" smtClean="0">
                <a:solidFill>
                  <a:schemeClr val="tx1"/>
                </a:solidFill>
              </a:rPr>
              <a:t>al. ‘98</a:t>
            </a:r>
            <a:endParaRPr kumimoji="1" lang="ja-JP" alt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82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82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82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82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78211">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78211">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78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61" grpId="0" animBg="1"/>
      <p:bldP spid="478262" grpId="0" animBg="1"/>
      <p:bldP spid="478263" grpId="0" animBg="1"/>
      <p:bldP spid="4782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Example: Down Project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478211" name="Rectangle 3"/>
          <p:cNvSpPr>
            <a:spLocks noGrp="1" noChangeArrowheads="1"/>
          </p:cNvSpPr>
          <p:nvPr>
            <p:ph type="subTitle" idx="1"/>
          </p:nvPr>
        </p:nvSpPr>
        <p:spPr>
          <a:xfrm>
            <a:off x="250825" y="1052736"/>
            <a:ext cx="8641655" cy="4897437"/>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See the update of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a:t>
            </a:r>
            <a:r>
              <a:rPr lang="en-US" altLang="ja-JP" sz="2400" b="1" dirty="0" smtClean="0">
                <a:solidFill>
                  <a:srgbClr val="0000FF"/>
                </a:solidFill>
                <a:latin typeface="+mn-ea"/>
              </a:rPr>
              <a:t>φ</a:t>
            </a:r>
            <a:r>
              <a:rPr lang="en-US" altLang="ja-JP" sz="2400" b="1" dirty="0" smtClean="0">
                <a:solidFill>
                  <a:srgbClr val="0000FF"/>
                </a:solidFill>
              </a:rPr>
              <a:t>)  =   {A,B,C,D,E,F}</a:t>
            </a: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 {2} )  =   {A,B,C,D,E,F} </a:t>
            </a:r>
            <a:r>
              <a:rPr lang="ja-JP" altLang="en-US" sz="2400" b="1" dirty="0" smtClean="0">
                <a:solidFill>
                  <a:srgbClr val="0000FF"/>
                </a:solidFill>
              </a:rPr>
              <a:t>∩ </a:t>
            </a:r>
            <a:r>
              <a:rPr lang="en-US" altLang="ja-JP" sz="2400" b="1" dirty="0" smtClean="0">
                <a:solidFill>
                  <a:srgbClr val="0000FF"/>
                </a:solidFill>
              </a:rPr>
              <a:t>{A,B,C,E,F}</a:t>
            </a:r>
          </a:p>
          <a:p>
            <a:pPr algn="l" eaLnBrk="1" hangingPunct="1">
              <a:lnSpc>
                <a:spcPct val="90000"/>
              </a:lnSpc>
              <a:defRPr/>
            </a:pPr>
            <a:r>
              <a:rPr lang="en-US" altLang="ja-JP" sz="2400" b="1" dirty="0" smtClean="0">
                <a:solidFill>
                  <a:srgbClr val="0000FF"/>
                </a:solidFill>
                <a:effectLst>
                  <a:outerShdw blurRad="38100" dist="38100" dir="2700000" algn="tl">
                    <a:srgbClr val="C0C0C0"/>
                  </a:outerShdw>
                </a:effectLst>
              </a:rPr>
              <a:t>                      </a:t>
            </a:r>
            <a:r>
              <a:rPr lang="en-US" altLang="ja-JP" sz="2400" b="1" dirty="0" smtClean="0">
                <a:solidFill>
                  <a:srgbClr val="0000FF"/>
                </a:solidFill>
              </a:rPr>
              <a:t>  =  </a:t>
            </a:r>
            <a:r>
              <a:rPr lang="ja-JP" altLang="en-US" sz="2400" b="1" dirty="0" smtClean="0">
                <a:solidFill>
                  <a:srgbClr val="0000FF"/>
                </a:solidFill>
              </a:rPr>
              <a:t> </a:t>
            </a:r>
            <a:r>
              <a:rPr lang="en-US" altLang="ja-JP" sz="2400" b="1" dirty="0" smtClean="0">
                <a:solidFill>
                  <a:srgbClr val="0000FF"/>
                </a:solidFill>
              </a:rPr>
              <a:t>{A,B,C,E,F}</a:t>
            </a:r>
          </a:p>
          <a:p>
            <a:pPr algn="l" eaLnBrk="1" hangingPunct="1">
              <a:lnSpc>
                <a:spcPct val="90000"/>
              </a:lnSpc>
              <a:defRPr/>
            </a:pPr>
            <a:endParaRPr lang="en-US" altLang="ja-JP" sz="2400" b="1" dirty="0" smtClean="0">
              <a:solidFill>
                <a:schemeClr val="accent2"/>
              </a:solidFill>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 {2,7} )  =   {A,B,C,E,F} </a:t>
            </a:r>
            <a:r>
              <a:rPr lang="ja-JP" altLang="en-US" sz="2400" b="1" dirty="0" smtClean="0">
                <a:solidFill>
                  <a:srgbClr val="0000FF"/>
                </a:solidFill>
              </a:rPr>
              <a:t>∩ </a:t>
            </a:r>
            <a:r>
              <a:rPr lang="en-US" altLang="ja-JP" sz="2400" b="1" dirty="0" smtClean="0">
                <a:solidFill>
                  <a:srgbClr val="0000FF"/>
                </a:solidFill>
              </a:rPr>
              <a:t>{A,C,D,E}</a:t>
            </a:r>
          </a:p>
          <a:p>
            <a:pPr algn="l" eaLnBrk="1" hangingPunct="1">
              <a:lnSpc>
                <a:spcPct val="90000"/>
              </a:lnSpc>
              <a:defRPr/>
            </a:pPr>
            <a:r>
              <a:rPr lang="en-US" altLang="ja-JP" sz="2400" b="1" dirty="0" smtClean="0">
                <a:solidFill>
                  <a:srgbClr val="0000FF"/>
                </a:solidFill>
                <a:effectLst>
                  <a:outerShdw blurRad="38100" dist="38100" dir="2700000" algn="tl">
                    <a:srgbClr val="C0C0C0"/>
                  </a:outerShdw>
                </a:effectLst>
              </a:rPr>
              <a:t>                     </a:t>
            </a:r>
            <a:r>
              <a:rPr lang="en-US" altLang="ja-JP" sz="2400" b="1" dirty="0" smtClean="0">
                <a:solidFill>
                  <a:srgbClr val="0000FF"/>
                </a:solidFill>
              </a:rPr>
              <a:t>      =  </a:t>
            </a:r>
            <a:r>
              <a:rPr lang="ja-JP" altLang="en-US" sz="2400" b="1" dirty="0" smtClean="0">
                <a:solidFill>
                  <a:srgbClr val="0000FF"/>
                </a:solidFill>
              </a:rPr>
              <a:t> </a:t>
            </a:r>
            <a:r>
              <a:rPr lang="en-US" altLang="ja-JP" sz="2400" b="1" dirty="0" smtClean="0">
                <a:solidFill>
                  <a:srgbClr val="0000FF"/>
                </a:solidFill>
              </a:rPr>
              <a:t>{A,C,E}</a:t>
            </a:r>
          </a:p>
          <a:p>
            <a:pPr algn="l" eaLnBrk="1" hangingPunct="1">
              <a:lnSpc>
                <a:spcPct val="90000"/>
              </a:lnSpc>
              <a:defRPr/>
            </a:pPr>
            <a:endParaRPr lang="en-US" altLang="ja-JP" sz="2400" b="1" dirty="0" smtClean="0">
              <a:solidFill>
                <a:schemeClr val="accent2"/>
              </a:solidFill>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 {2,7,9} )  =   {A,C,E} </a:t>
            </a:r>
            <a:r>
              <a:rPr lang="ja-JP" altLang="en-US" sz="2400" b="1" dirty="0" smtClean="0">
                <a:solidFill>
                  <a:srgbClr val="0000FF"/>
                </a:solidFill>
              </a:rPr>
              <a:t>∩ </a:t>
            </a:r>
            <a:r>
              <a:rPr lang="en-US" altLang="ja-JP" sz="2400" b="1" dirty="0" smtClean="0">
                <a:solidFill>
                  <a:srgbClr val="0000FF"/>
                </a:solidFill>
              </a:rPr>
              <a:t>{A,C,D,E}</a:t>
            </a:r>
          </a:p>
          <a:p>
            <a:pPr algn="l" eaLnBrk="1" hangingPunct="1">
              <a:lnSpc>
                <a:spcPct val="90000"/>
              </a:lnSpc>
              <a:defRPr/>
            </a:pPr>
            <a:r>
              <a:rPr lang="en-US" altLang="ja-JP" sz="2400" b="1" dirty="0" smtClean="0">
                <a:solidFill>
                  <a:srgbClr val="0000FF"/>
                </a:solidFill>
                <a:effectLst>
                  <a:outerShdw blurRad="38100" dist="38100" dir="2700000" algn="tl">
                    <a:srgbClr val="C0C0C0"/>
                  </a:outerShdw>
                </a:effectLst>
              </a:rPr>
              <a:t>                    </a:t>
            </a:r>
            <a:r>
              <a:rPr lang="en-US" altLang="ja-JP" sz="2400" b="1" dirty="0" smtClean="0">
                <a:solidFill>
                  <a:srgbClr val="0000FF"/>
                </a:solidFill>
              </a:rPr>
              <a:t>          =  </a:t>
            </a:r>
            <a:r>
              <a:rPr lang="ja-JP" altLang="en-US" sz="2400" b="1" dirty="0" smtClean="0">
                <a:solidFill>
                  <a:srgbClr val="0000FF"/>
                </a:solidFill>
              </a:rPr>
              <a:t> </a:t>
            </a:r>
            <a:r>
              <a:rPr lang="en-US" altLang="ja-JP" sz="2400" b="1" dirty="0" smtClean="0">
                <a:solidFill>
                  <a:srgbClr val="0000FF"/>
                </a:solidFill>
              </a:rPr>
              <a:t>{A,C,E}</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 {2,7,9,4} )  =   {A,C,E} </a:t>
            </a:r>
            <a:r>
              <a:rPr lang="ja-JP" altLang="en-US" sz="2400" b="1" dirty="0" smtClean="0">
                <a:solidFill>
                  <a:srgbClr val="0000FF"/>
                </a:solidFill>
              </a:rPr>
              <a:t>∩ </a:t>
            </a:r>
            <a:r>
              <a:rPr lang="en-US" altLang="ja-JP" sz="2400" b="1" dirty="0" smtClean="0">
                <a:solidFill>
                  <a:srgbClr val="0000FF"/>
                </a:solidFill>
              </a:rPr>
              <a:t>{B}</a:t>
            </a:r>
          </a:p>
          <a:p>
            <a:pPr algn="l" eaLnBrk="1" hangingPunct="1">
              <a:lnSpc>
                <a:spcPct val="90000"/>
              </a:lnSpc>
              <a:defRPr/>
            </a:pPr>
            <a:r>
              <a:rPr lang="en-US" altLang="ja-JP" sz="2400" b="1" dirty="0" smtClean="0">
                <a:solidFill>
                  <a:srgbClr val="0000FF"/>
                </a:solidFill>
                <a:effectLst>
                  <a:outerShdw blurRad="38100" dist="38100" dir="2700000" algn="tl">
                    <a:srgbClr val="C0C0C0"/>
                  </a:outerShdw>
                </a:effectLst>
              </a:rPr>
              <a:t>                    </a:t>
            </a:r>
            <a:r>
              <a:rPr lang="en-US" altLang="ja-JP" sz="2400" b="1" dirty="0" smtClean="0">
                <a:solidFill>
                  <a:srgbClr val="0000FF"/>
                </a:solidFill>
              </a:rPr>
              <a:t>            =  </a:t>
            </a:r>
            <a:r>
              <a:rPr lang="ja-JP" altLang="en-US" sz="2400" b="1" dirty="0" smtClean="0">
                <a:solidFill>
                  <a:srgbClr val="0000FF"/>
                </a:solidFill>
              </a:rPr>
              <a:t> </a:t>
            </a:r>
            <a:r>
              <a:rPr lang="en-US" altLang="ja-JP" sz="2400" b="1" dirty="0" smtClean="0">
                <a:solidFill>
                  <a:srgbClr val="0000FF"/>
                </a:solidFill>
                <a:latin typeface="+mn-ea"/>
              </a:rPr>
              <a:t>φ</a:t>
            </a:r>
            <a:endParaRPr lang="en-US" altLang="ja-JP" sz="2400" b="1" dirty="0" smtClean="0">
              <a:solidFill>
                <a:srgbClr val="0000FF"/>
              </a:solidFill>
            </a:endParaRPr>
          </a:p>
          <a:p>
            <a:pPr algn="l" eaLnBrk="1" hangingPunct="1">
              <a:lnSpc>
                <a:spcPct val="90000"/>
              </a:lnSpc>
              <a:defRPr/>
            </a:pPr>
            <a:endParaRPr lang="en-US" altLang="ja-JP" sz="2400" dirty="0" smtClean="0"/>
          </a:p>
        </p:txBody>
      </p:sp>
      <p:sp>
        <p:nvSpPr>
          <p:cNvPr id="55" name="Text Box 48"/>
          <p:cNvSpPr txBox="1">
            <a:spLocks noChangeArrowheads="1"/>
          </p:cNvSpPr>
          <p:nvPr/>
        </p:nvSpPr>
        <p:spPr bwMode="auto">
          <a:xfrm>
            <a:off x="6945943" y="4293096"/>
            <a:ext cx="1874529"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C00000"/>
                </a:solidFill>
              </a:rPr>
              <a:t>A:</a:t>
            </a:r>
            <a:r>
              <a:rPr lang="en-US" altLang="ja-JP" b="0" dirty="0" smtClean="0">
                <a:solidFill>
                  <a:schemeClr val="accent2"/>
                </a:solidFill>
              </a:rPr>
              <a:t> </a:t>
            </a:r>
            <a:r>
              <a:rPr lang="ja-JP" altLang="en-US" b="0" dirty="0" smtClean="0">
                <a:solidFill>
                  <a:srgbClr val="0000FF"/>
                </a:solidFill>
              </a:rPr>
              <a:t>1,2,5,6,7,9</a:t>
            </a:r>
            <a:endParaRPr lang="ja-JP" altLang="en-US" b="0" dirty="0">
              <a:solidFill>
                <a:srgbClr val="0000FF"/>
              </a:solidFill>
            </a:endParaRPr>
          </a:p>
          <a:p>
            <a:pPr algn="l"/>
            <a:r>
              <a:rPr lang="en-US" altLang="ja-JP" dirty="0" smtClean="0">
                <a:solidFill>
                  <a:srgbClr val="C00000"/>
                </a:solidFill>
              </a:rPr>
              <a:t>B:</a:t>
            </a:r>
            <a:r>
              <a:rPr lang="en-US" altLang="ja-JP" b="0" dirty="0" smtClean="0">
                <a:solidFill>
                  <a:schemeClr val="accent2"/>
                </a:solidFill>
              </a:rPr>
              <a:t> </a:t>
            </a:r>
            <a:r>
              <a:rPr lang="ja-JP" altLang="en-US" b="0" dirty="0" smtClean="0">
                <a:solidFill>
                  <a:srgbClr val="0000FF"/>
                </a:solidFill>
              </a:rPr>
              <a:t>2,3,4,5</a:t>
            </a:r>
            <a:endParaRPr lang="ja-JP" altLang="en-US" b="0" dirty="0">
              <a:solidFill>
                <a:srgbClr val="0000FF"/>
              </a:solidFill>
            </a:endParaRPr>
          </a:p>
          <a:p>
            <a:pPr algn="l"/>
            <a:r>
              <a:rPr lang="en-US" altLang="ja-JP" dirty="0" smtClean="0">
                <a:solidFill>
                  <a:srgbClr val="C00000"/>
                </a:solidFill>
              </a:rPr>
              <a:t>C: </a:t>
            </a:r>
            <a:r>
              <a:rPr lang="ja-JP" altLang="en-US" b="0" dirty="0" smtClean="0">
                <a:solidFill>
                  <a:srgbClr val="0000FF"/>
                </a:solidFill>
              </a:rPr>
              <a:t>1,2,7,8,9</a:t>
            </a:r>
            <a:endParaRPr lang="ja-JP" altLang="en-US" b="0" dirty="0">
              <a:solidFill>
                <a:srgbClr val="0000FF"/>
              </a:solidFill>
            </a:endParaRPr>
          </a:p>
          <a:p>
            <a:pPr algn="l"/>
            <a:r>
              <a:rPr lang="en-US" altLang="ja-JP" dirty="0" smtClean="0">
                <a:solidFill>
                  <a:srgbClr val="C00000"/>
                </a:solidFill>
              </a:rPr>
              <a:t>D: </a:t>
            </a:r>
            <a:r>
              <a:rPr lang="ja-JP" altLang="en-US" b="0" dirty="0" smtClean="0">
                <a:solidFill>
                  <a:srgbClr val="0000FF"/>
                </a:solidFill>
              </a:rPr>
              <a:t>1,7,9</a:t>
            </a:r>
            <a:endParaRPr lang="ja-JP" altLang="en-US" b="0" dirty="0">
              <a:solidFill>
                <a:srgbClr val="0000FF"/>
              </a:solidFill>
            </a:endParaRPr>
          </a:p>
          <a:p>
            <a:pPr algn="l"/>
            <a:r>
              <a:rPr lang="en-US" altLang="ja-JP" dirty="0" smtClean="0">
                <a:solidFill>
                  <a:srgbClr val="C00000"/>
                </a:solidFill>
              </a:rPr>
              <a:t>E: </a:t>
            </a:r>
            <a:r>
              <a:rPr lang="ja-JP" altLang="en-US" b="0" dirty="0" smtClean="0">
                <a:solidFill>
                  <a:srgbClr val="0000FF"/>
                </a:solidFill>
              </a:rPr>
              <a:t>2,7,9</a:t>
            </a:r>
            <a:endParaRPr lang="ja-JP" altLang="en-US" b="0" dirty="0">
              <a:solidFill>
                <a:srgbClr val="0000FF"/>
              </a:solidFill>
            </a:endParaRPr>
          </a:p>
          <a:p>
            <a:pPr algn="l"/>
            <a:r>
              <a:rPr lang="en-US" altLang="ja-JP" dirty="0" smtClean="0">
                <a:solidFill>
                  <a:srgbClr val="C00000"/>
                </a:solidFill>
              </a:rPr>
              <a:t>F: </a:t>
            </a:r>
            <a:r>
              <a:rPr lang="ja-JP" altLang="en-US" b="0" dirty="0" smtClean="0">
                <a:solidFill>
                  <a:srgbClr val="0000FF"/>
                </a:solidFill>
              </a:rPr>
              <a:t>2</a:t>
            </a:r>
            <a:endParaRPr lang="ja-JP" altLang="en-US" b="0" dirty="0">
              <a:solidFill>
                <a:srgbClr val="0000FF"/>
              </a:solidFill>
            </a:endParaRPr>
          </a:p>
        </p:txBody>
      </p:sp>
      <p:sp>
        <p:nvSpPr>
          <p:cNvPr id="56" name="四角形吹き出し 55"/>
          <p:cNvSpPr/>
          <p:nvPr/>
        </p:nvSpPr>
        <p:spPr bwMode="auto">
          <a:xfrm>
            <a:off x="5364088" y="1340768"/>
            <a:ext cx="1368152" cy="504056"/>
          </a:xfrm>
          <a:prstGeom prst="wedgeRectCallout">
            <a:avLst>
              <a:gd name="adj1" fmla="val -46124"/>
              <a:gd name="adj2" fmla="val 137801"/>
            </a:avLst>
          </a:prstGeom>
          <a:solidFill>
            <a:schemeClr val="bg1"/>
          </a:solidFill>
          <a:ln w="19050" cap="flat" cmpd="sng" algn="ctr">
            <a:solidFill>
              <a:srgbClr val="C0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r>
              <a:rPr lang="en-US" altLang="ja-JP" dirty="0" err="1" smtClean="0">
                <a:solidFill>
                  <a:srgbClr val="0000FF"/>
                </a:solidFill>
              </a:rPr>
              <a:t>Occ</a:t>
            </a:r>
            <a:r>
              <a:rPr lang="en-US" altLang="ja-JP" dirty="0" smtClean="0">
                <a:solidFill>
                  <a:srgbClr val="0000FF"/>
                </a:solidFill>
              </a:rPr>
              <a:t>({2})</a:t>
            </a:r>
            <a:endParaRPr kumimoji="1" lang="ja-JP" altLang="en-US" sz="2400" b="1" i="0" u="none" strike="noStrike" cap="none" normalizeH="0" baseline="0" dirty="0" smtClean="0">
              <a:ln>
                <a:noFill/>
              </a:ln>
              <a:solidFill>
                <a:srgbClr val="0000FF"/>
              </a:solidFill>
              <a:effectLst/>
            </a:endParaRPr>
          </a:p>
        </p:txBody>
      </p:sp>
      <p:sp>
        <p:nvSpPr>
          <p:cNvPr id="57" name="四角形吹き出し 56"/>
          <p:cNvSpPr/>
          <p:nvPr/>
        </p:nvSpPr>
        <p:spPr bwMode="auto">
          <a:xfrm>
            <a:off x="5580112" y="2852936"/>
            <a:ext cx="1368152" cy="504056"/>
          </a:xfrm>
          <a:prstGeom prst="wedgeRectCallout">
            <a:avLst>
              <a:gd name="adj1" fmla="val -46124"/>
              <a:gd name="adj2" fmla="val 83036"/>
            </a:avLst>
          </a:prstGeom>
          <a:solidFill>
            <a:schemeClr val="bg1"/>
          </a:solidFill>
          <a:ln w="19050" cap="flat" cmpd="sng" algn="ctr">
            <a:solidFill>
              <a:srgbClr val="C0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r>
              <a:rPr lang="en-US" altLang="ja-JP" dirty="0" err="1" smtClean="0">
                <a:solidFill>
                  <a:srgbClr val="0000FF"/>
                </a:solidFill>
              </a:rPr>
              <a:t>Occ</a:t>
            </a:r>
            <a:r>
              <a:rPr lang="en-US" altLang="ja-JP" dirty="0" smtClean="0">
                <a:solidFill>
                  <a:srgbClr val="0000FF"/>
                </a:solidFill>
              </a:rPr>
              <a:t>({7})</a:t>
            </a:r>
            <a:endParaRPr kumimoji="1" lang="ja-JP" altLang="en-US" sz="2400" b="1" i="0" u="none" strike="noStrike" cap="none" normalizeH="0" baseline="0" dirty="0" smtClean="0">
              <a:ln>
                <a:noFill/>
              </a:ln>
              <a:solidFill>
                <a:srgbClr val="0000FF"/>
              </a:solidFill>
              <a:effectLst/>
            </a:endParaRPr>
          </a:p>
        </p:txBody>
      </p:sp>
      <p:sp>
        <p:nvSpPr>
          <p:cNvPr id="58" name="四角形吹き出し 57"/>
          <p:cNvSpPr/>
          <p:nvPr/>
        </p:nvSpPr>
        <p:spPr bwMode="auto">
          <a:xfrm>
            <a:off x="5004048" y="4005064"/>
            <a:ext cx="1368152" cy="504056"/>
          </a:xfrm>
          <a:prstGeom prst="wedgeRectCallout">
            <a:avLst>
              <a:gd name="adj1" fmla="val -46124"/>
              <a:gd name="adj2" fmla="val 96727"/>
            </a:avLst>
          </a:prstGeom>
          <a:solidFill>
            <a:schemeClr val="bg1"/>
          </a:solidFill>
          <a:ln w="19050" cap="flat" cmpd="sng" algn="ctr">
            <a:solidFill>
              <a:srgbClr val="C0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r>
              <a:rPr lang="en-US" altLang="ja-JP" dirty="0" err="1" smtClean="0">
                <a:solidFill>
                  <a:srgbClr val="0000FF"/>
                </a:solidFill>
              </a:rPr>
              <a:t>Occ</a:t>
            </a:r>
            <a:r>
              <a:rPr lang="en-US" altLang="ja-JP" dirty="0" smtClean="0">
                <a:solidFill>
                  <a:srgbClr val="0000FF"/>
                </a:solidFill>
              </a:rPr>
              <a:t>({9})</a:t>
            </a:r>
            <a:endParaRPr kumimoji="1" lang="ja-JP" altLang="en-US" sz="2400" b="1" i="0" u="none" strike="noStrike" cap="none" normalizeH="0" baseline="0" dirty="0" smtClean="0">
              <a:ln>
                <a:noFill/>
              </a:ln>
              <a:solidFill>
                <a:srgbClr val="0000FF"/>
              </a:solidFill>
              <a:effectLst/>
            </a:endParaRPr>
          </a:p>
        </p:txBody>
      </p:sp>
      <p:sp>
        <p:nvSpPr>
          <p:cNvPr id="59" name="四角形吹き出し 58"/>
          <p:cNvSpPr/>
          <p:nvPr/>
        </p:nvSpPr>
        <p:spPr bwMode="auto">
          <a:xfrm>
            <a:off x="4716016" y="5301208"/>
            <a:ext cx="1368152" cy="504056"/>
          </a:xfrm>
          <a:prstGeom prst="wedgeRectCallout">
            <a:avLst>
              <a:gd name="adj1" fmla="val -46124"/>
              <a:gd name="adj2" fmla="val 83036"/>
            </a:avLst>
          </a:prstGeom>
          <a:solidFill>
            <a:schemeClr val="bg1"/>
          </a:solidFill>
          <a:ln w="19050" cap="flat" cmpd="sng" algn="ctr">
            <a:solidFill>
              <a:srgbClr val="C0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r>
              <a:rPr lang="en-US" altLang="ja-JP" dirty="0" err="1" smtClean="0">
                <a:solidFill>
                  <a:srgbClr val="0000FF"/>
                </a:solidFill>
              </a:rPr>
              <a:t>Occ</a:t>
            </a:r>
            <a:r>
              <a:rPr lang="en-US" altLang="ja-JP" dirty="0" smtClean="0">
                <a:solidFill>
                  <a:srgbClr val="0000FF"/>
                </a:solidFill>
              </a:rPr>
              <a:t>({4})</a:t>
            </a:r>
            <a:endParaRPr kumimoji="1" lang="ja-JP" altLang="en-US" sz="2400" b="1" i="0" u="none" strike="noStrike" cap="none" normalizeH="0" baseline="0" dirty="0" smtClean="0">
              <a:ln>
                <a:noFill/>
              </a:ln>
              <a:solidFill>
                <a:srgbClr val="0000FF"/>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82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821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82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8211">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82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8211">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Intersection Efficiently</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37603" name="Rectangle 3"/>
          <p:cNvSpPr>
            <a:spLocks noGrp="1" noChangeArrowheads="1"/>
          </p:cNvSpPr>
          <p:nvPr>
            <p:ph type="subTitle" idx="1"/>
          </p:nvPr>
        </p:nvSpPr>
        <p:spPr>
          <a:xfrm>
            <a:off x="250825" y="1052736"/>
            <a:ext cx="8497639" cy="4897437"/>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b="1" dirty="0" smtClean="0">
                <a:solidFill>
                  <a:srgbClr val="0000FF"/>
                </a:solidFill>
              </a:rPr>
              <a:t>T</a:t>
            </a:r>
            <a:r>
              <a:rPr lang="ja-JP" altLang="en-US" sz="2400" b="1" dirty="0" smtClean="0">
                <a:solidFill>
                  <a:srgbClr val="0000FF"/>
                </a:solidFill>
              </a:rPr>
              <a:t>∈</a:t>
            </a:r>
            <a:r>
              <a:rPr lang="en-US" altLang="ja-JP" sz="2400" b="1" dirty="0" smtClean="0">
                <a:solidFill>
                  <a:srgbClr val="0000FF"/>
                </a:solidFill>
              </a:rPr>
              <a:t>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is included in </a:t>
            </a:r>
            <a:r>
              <a:rPr lang="en-US" altLang="ja-JP" sz="2400" b="1" dirty="0" err="1" smtClean="0">
                <a:solidFill>
                  <a:srgbClr val="0000FF"/>
                </a:solidFill>
              </a:rPr>
              <a:t>Occ</a:t>
            </a:r>
            <a:r>
              <a:rPr lang="en-US" altLang="ja-JP" sz="2400" b="1" dirty="0" smtClean="0">
                <a:solidFill>
                  <a:srgbClr val="0000FF"/>
                </a:solidFill>
              </a:rPr>
              <a:t>(S</a:t>
            </a:r>
            <a:r>
              <a:rPr lang="ja-JP" altLang="en-US" sz="2400" b="1" dirty="0" smtClean="0">
                <a:solidFill>
                  <a:srgbClr val="0000FF"/>
                </a:solidFill>
              </a:rPr>
              <a:t>∪</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if and only if </a:t>
            </a:r>
            <a:r>
              <a:rPr lang="en-US" altLang="ja-JP" sz="2400" b="1" dirty="0" smtClean="0">
                <a:solidFill>
                  <a:srgbClr val="0000FF"/>
                </a:solidFill>
              </a:rPr>
              <a:t>T</a:t>
            </a:r>
            <a:r>
              <a:rPr lang="en-US" altLang="ja-JP" sz="2400" dirty="0" smtClean="0"/>
              <a:t> includes</a:t>
            </a:r>
            <a:r>
              <a:rPr lang="ja-JP" altLang="en-US" sz="2400" dirty="0" smtClean="0"/>
              <a:t> </a:t>
            </a:r>
            <a:r>
              <a:rPr lang="en-US" altLang="ja-JP" sz="2400" b="1" dirty="0" smtClean="0">
                <a:solidFill>
                  <a:srgbClr val="0000FF"/>
                </a:solidFill>
              </a:rPr>
              <a:t>e</a:t>
            </a:r>
            <a:endParaRPr lang="en-US" altLang="ja-JP" sz="2400" dirty="0" smtClean="0">
              <a:solidFill>
                <a:srgbClr val="0000FF"/>
              </a:solidFill>
            </a:endParaRPr>
          </a:p>
          <a:p>
            <a:pPr algn="l" eaLnBrk="1" hangingPunct="1">
              <a:defRPr/>
            </a:pPr>
            <a:endParaRPr lang="ja-JP" altLang="en-US" sz="2400" dirty="0" smtClean="0"/>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sym typeface="Wingdings" pitchFamily="2" charset="2"/>
              </a:rPr>
              <a:t> </a:t>
            </a:r>
            <a:r>
              <a:rPr lang="en-US" altLang="ja-JP" sz="2400" b="1" dirty="0" err="1" smtClean="0">
                <a:solidFill>
                  <a:srgbClr val="0000FF"/>
                </a:solidFill>
              </a:rPr>
              <a:t>Occ</a:t>
            </a:r>
            <a:r>
              <a:rPr lang="en-US" altLang="ja-JP" sz="2400" b="1" dirty="0" smtClean="0">
                <a:solidFill>
                  <a:srgbClr val="0000FF"/>
                </a:solidFill>
              </a:rPr>
              <a:t>(</a:t>
            </a:r>
            <a:r>
              <a:rPr lang="en-US" altLang="ja-JP" sz="2400" b="1" dirty="0" err="1" smtClean="0">
                <a:solidFill>
                  <a:srgbClr val="0000FF"/>
                </a:solidFill>
              </a:rPr>
              <a:t>S∪e</a:t>
            </a:r>
            <a:r>
              <a:rPr lang="en-US" altLang="ja-JP" sz="2400" b="1" dirty="0" smtClean="0">
                <a:solidFill>
                  <a:srgbClr val="0000FF"/>
                </a:solidFill>
              </a:rPr>
              <a:t>)</a:t>
            </a:r>
            <a:r>
              <a:rPr lang="en-US" altLang="ja-JP" sz="2400" b="1" dirty="0" smtClean="0">
                <a:solidFill>
                  <a:schemeClr val="accent2"/>
                </a:solidFill>
              </a:rPr>
              <a:t> </a:t>
            </a:r>
            <a:r>
              <a:rPr lang="en-US" altLang="ja-JP" sz="2400" dirty="0" smtClean="0"/>
              <a:t>is the intersection of</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(S)</a:t>
            </a:r>
            <a:r>
              <a:rPr lang="ja-JP" altLang="en-US" sz="2400" dirty="0" smtClean="0"/>
              <a:t> </a:t>
            </a:r>
            <a:r>
              <a:rPr lang="en-US" altLang="ja-JP" sz="2400" dirty="0" smtClean="0"/>
              <a:t>and </a:t>
            </a:r>
            <a:r>
              <a:rPr lang="en-US" altLang="ja-JP" sz="2400" b="1" dirty="0" err="1" smtClean="0">
                <a:solidFill>
                  <a:srgbClr val="0000FF"/>
                </a:solidFill>
              </a:rPr>
              <a:t>Occ</a:t>
            </a:r>
            <a:r>
              <a:rPr lang="en-US" altLang="ja-JP" sz="2400" b="1" dirty="0" smtClean="0">
                <a:solidFill>
                  <a:srgbClr val="0000FF"/>
                </a:solidFill>
              </a:rPr>
              <a:t>({e})</a:t>
            </a:r>
            <a:r>
              <a:rPr lang="en-US" altLang="ja-JP" sz="2400" b="1" dirty="0" smtClean="0">
                <a:solidFill>
                  <a:schemeClr val="accent2"/>
                </a:solidFill>
              </a:rPr>
              <a:t> </a:t>
            </a:r>
          </a:p>
          <a:p>
            <a:pPr algn="l" eaLnBrk="1" hangingPunct="1">
              <a:defRPr/>
            </a:pPr>
            <a:endParaRPr lang="ja-JP" altLang="en-US"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Taking the intersection of two itemsets can be done by scanning the itemsets simultaneously in the increasing order of items (itemsets have to be sorted)</a:t>
            </a:r>
          </a:p>
          <a:p>
            <a:pPr algn="l" eaLnBrk="1" hangingPunct="1">
              <a:defRPr/>
            </a:pPr>
            <a:endParaRPr lang="ja-JP" altLang="en-US" sz="2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0000FF"/>
                </a:solidFill>
                <a:effectLst>
                  <a:outerShdw blurRad="38100" dist="38100" dir="2700000" algn="tl">
                    <a:srgbClr val="C0C0C0"/>
                  </a:outerShdw>
                </a:effectLst>
              </a:rPr>
              <a:t>             {1,   3,   7,8,9}</a:t>
            </a:r>
          </a:p>
          <a:p>
            <a:pPr algn="l" eaLnBrk="1" hangingPunct="1">
              <a:defRPr/>
            </a:pPr>
            <a:r>
              <a:rPr lang="en-US" altLang="ja-JP" sz="2400" b="1" dirty="0" smtClean="0">
                <a:solidFill>
                  <a:srgbClr val="0000FF"/>
                </a:solidFill>
                <a:effectLst>
                  <a:outerShdw blurRad="38100" dist="38100" dir="2700000" algn="tl">
                    <a:srgbClr val="C0C0C0"/>
                  </a:outerShdw>
                </a:effectLst>
              </a:rPr>
              <a:t>          </a:t>
            </a:r>
            <a:r>
              <a:rPr lang="ja-JP" altLang="en-US" sz="2400" b="1" dirty="0" smtClean="0">
                <a:solidFill>
                  <a:srgbClr val="0000FF"/>
                </a:solidFill>
                <a:effectLst>
                  <a:outerShdw blurRad="38100" dist="38100" dir="2700000" algn="tl">
                    <a:srgbClr val="C0C0C0"/>
                  </a:outerShdw>
                </a:effectLst>
              </a:rPr>
              <a:t>∩</a:t>
            </a:r>
            <a:r>
              <a:rPr lang="en-US" altLang="ja-JP" sz="2400" b="1" dirty="0" smtClean="0">
                <a:solidFill>
                  <a:srgbClr val="0000FF"/>
                </a:solidFill>
                <a:effectLst>
                  <a:outerShdw blurRad="38100" dist="38100" dir="2700000" algn="tl">
                    <a:srgbClr val="C0C0C0"/>
                  </a:outerShdw>
                </a:effectLst>
              </a:rPr>
              <a:t>{1,2,   4,7,    9}</a:t>
            </a:r>
          </a:p>
          <a:p>
            <a:pPr algn="l" eaLnBrk="1" hangingPunct="1">
              <a:defRPr/>
            </a:pPr>
            <a:r>
              <a:rPr lang="ja-JP" altLang="en-US" sz="2400" b="1" dirty="0" smtClean="0">
                <a:solidFill>
                  <a:srgbClr val="0000FF"/>
                </a:solidFill>
                <a:effectLst>
                  <a:outerShdw blurRad="38100" dist="38100" dir="2700000" algn="tl">
                    <a:srgbClr val="C0C0C0"/>
                  </a:outerShdw>
                </a:effectLst>
              </a:rPr>
              <a:t>       ＝  </a:t>
            </a:r>
            <a:r>
              <a:rPr lang="en-US" altLang="ja-JP" sz="2400" b="1" dirty="0" smtClean="0">
                <a:solidFill>
                  <a:srgbClr val="0000FF"/>
                </a:solidFill>
                <a:effectLst>
                  <a:outerShdw blurRad="38100" dist="38100" dir="2700000" algn="tl">
                    <a:srgbClr val="C0C0C0"/>
                  </a:outerShdw>
                </a:effectLst>
              </a:rPr>
              <a:t>{1,         7,    9}</a:t>
            </a:r>
            <a:endParaRPr lang="ja-JP" altLang="en-US" sz="2400" b="1" dirty="0" smtClean="0">
              <a:solidFill>
                <a:srgbClr val="0000FF"/>
              </a:solidFill>
              <a:effectLst>
                <a:outerShdw blurRad="38100" dist="38100" dir="2700000" algn="tl">
                  <a:srgbClr val="C0C0C0"/>
                </a:outerShdw>
              </a:effectLst>
            </a:endParaRPr>
          </a:p>
        </p:txBody>
      </p:sp>
      <p:sp>
        <p:nvSpPr>
          <p:cNvPr id="537655" name="Text Box 55"/>
          <p:cNvSpPr txBox="1">
            <a:spLocks noChangeArrowheads="1"/>
          </p:cNvSpPr>
          <p:nvPr/>
        </p:nvSpPr>
        <p:spPr bwMode="auto">
          <a:xfrm>
            <a:off x="228600" y="6115050"/>
            <a:ext cx="8664575" cy="463846"/>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spcBef>
                <a:spcPct val="20000"/>
              </a:spcBef>
              <a:defRPr/>
            </a:pPr>
            <a:r>
              <a:rPr lang="en-US" altLang="ja-JP" dirty="0" smtClean="0">
                <a:solidFill>
                  <a:schemeClr val="tx1"/>
                </a:solidFill>
              </a:rPr>
              <a:t>Linear time in #scanned items</a:t>
            </a:r>
            <a:r>
              <a:rPr lang="ja-JP" altLang="en-US" dirty="0">
                <a:solidFill>
                  <a:schemeClr val="tx1"/>
                </a:solidFill>
              </a:rPr>
              <a:t>　</a:t>
            </a:r>
            <a:r>
              <a:rPr lang="en-US" altLang="ja-JP" dirty="0">
                <a:solidFill>
                  <a:schemeClr val="tx1"/>
                </a:solidFill>
                <a:sym typeface="Wingdings" pitchFamily="2" charset="2"/>
              </a:rPr>
              <a:t></a:t>
            </a:r>
            <a:r>
              <a:rPr lang="en-US" altLang="ja-JP" dirty="0">
                <a:solidFill>
                  <a:schemeClr val="tx1"/>
                </a:solidFill>
              </a:rPr>
              <a:t>  </a:t>
            </a:r>
            <a:r>
              <a:rPr lang="en-US" altLang="ja-JP" dirty="0" smtClean="0">
                <a:solidFill>
                  <a:schemeClr val="tx1"/>
                </a:solidFill>
              </a:rPr>
              <a:t>sum of their sizes</a:t>
            </a:r>
            <a:endParaRPr lang="ja-JP"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760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760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0" y="1341438"/>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b="1" dirty="0" smtClean="0">
                <a:solidFill>
                  <a:schemeClr val="bg1"/>
                </a:solidFill>
                <a:effectLst>
                  <a:outerShdw blurRad="38100" dist="38100" dir="2700000" algn="tl">
                    <a:srgbClr val="000000"/>
                  </a:outerShdw>
                </a:effectLst>
              </a:rPr>
              <a:t>7-2.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Fast Implementation</a:t>
            </a:r>
            <a:r>
              <a:rPr lang="ja-JP" altLang="en-US" sz="3600" dirty="0" smtClean="0">
                <a:solidFill>
                  <a:schemeClr val="bg1"/>
                </a:solidFill>
                <a:effectLst>
                  <a:outerShdw blurRad="38100" dist="38100" dir="2700000" algn="tl">
                    <a:srgbClr val="000000"/>
                  </a:outerShdw>
                </a:effectLst>
              </a:rPr>
              <a:t/>
            </a:r>
            <a:br>
              <a:rPr lang="ja-JP" altLang="en-US" sz="3600" dirty="0" smtClean="0">
                <a:solidFill>
                  <a:schemeClr val="bg1"/>
                </a:solidFill>
                <a:effectLst>
                  <a:outerShdw blurRad="38100" dist="38100" dir="2700000" algn="tl">
                    <a:srgbClr val="000000"/>
                  </a:outerShdw>
                </a:effectLst>
              </a:rPr>
            </a:br>
            <a:endParaRPr lang="ja-JP" altLang="en-US" sz="3600" dirty="0" smtClean="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Using Delivery</a:t>
            </a:r>
            <a:r>
              <a:rPr lang="en-US" altLang="ja-JP" sz="3600" dirty="0" smtClean="0">
                <a:solidFill>
                  <a:schemeClr val="bg1"/>
                </a:solidFill>
                <a:effectLst>
                  <a:outerShdw blurRad="38100" dist="38100" dir="2700000" algn="tl">
                    <a:srgbClr val="000000"/>
                  </a:outerShdw>
                </a:effectLst>
              </a:rPr>
              <a:t> </a:t>
            </a:r>
            <a:endParaRPr lang="ja-JP" altLang="en-US" sz="3600" dirty="0" smtClean="0">
              <a:solidFill>
                <a:schemeClr val="bg1"/>
              </a:solidFill>
              <a:effectLst>
                <a:outerShdw blurRad="38100" dist="38100" dir="2700000" algn="tl">
                  <a:srgbClr val="000000"/>
                </a:outerShdw>
              </a:effectLst>
            </a:endParaRPr>
          </a:p>
        </p:txBody>
      </p:sp>
      <p:sp>
        <p:nvSpPr>
          <p:cNvPr id="539651" name="Rectangle 3"/>
          <p:cNvSpPr>
            <a:spLocks noGrp="1" noChangeArrowheads="1"/>
          </p:cNvSpPr>
          <p:nvPr>
            <p:ph type="subTitle" idx="1"/>
          </p:nvPr>
        </p:nvSpPr>
        <p:spPr>
          <a:xfrm>
            <a:off x="179512" y="980728"/>
            <a:ext cx="8785225" cy="3456384"/>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Taking intersection for all </a:t>
            </a:r>
            <a:r>
              <a:rPr lang="en-US" altLang="ja-JP" sz="2400" b="1" dirty="0" smtClean="0">
                <a:solidFill>
                  <a:srgbClr val="0000FF"/>
                </a:solidFill>
              </a:rPr>
              <a:t>e</a:t>
            </a:r>
            <a:r>
              <a:rPr lang="en-US" altLang="ja-JP" sz="2400" dirty="0" smtClean="0"/>
              <a:t> at once, fast computation is available</a:t>
            </a: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1.</a:t>
            </a:r>
            <a:r>
              <a:rPr lang="ja-JP" altLang="en-US" sz="2400" b="1" dirty="0" smtClean="0">
                <a:solidFill>
                  <a:srgbClr val="FF0000"/>
                </a:solidFill>
                <a:effectLst>
                  <a:outerShdw blurRad="38100" dist="38100" dir="2700000" algn="tl">
                    <a:srgbClr val="C0C0C0"/>
                  </a:outerShdw>
                </a:effectLst>
              </a:rPr>
              <a:t> </a:t>
            </a:r>
            <a:r>
              <a:rPr lang="en-US" altLang="ja-JP" sz="2400" dirty="0" smtClean="0"/>
              <a:t>Set empty bucket for each item</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2.</a:t>
            </a:r>
            <a:r>
              <a:rPr lang="ja-JP" altLang="en-US" sz="2400" b="1" dirty="0" smtClean="0">
                <a:solidFill>
                  <a:srgbClr val="FF0000"/>
                </a:solidFill>
                <a:effectLst>
                  <a:outerShdw blurRad="38100" dist="38100" dir="2700000" algn="tl">
                    <a:srgbClr val="C0C0C0"/>
                  </a:outerShdw>
                </a:effectLst>
              </a:rPr>
              <a:t> </a:t>
            </a:r>
            <a:r>
              <a:rPr lang="en-US" altLang="ja-JP" sz="2400" dirty="0" smtClean="0"/>
              <a:t>For each transaction </a:t>
            </a:r>
            <a:r>
              <a:rPr lang="en-US" altLang="ja-JP" sz="2400" b="1" dirty="0" smtClean="0">
                <a:solidFill>
                  <a:srgbClr val="0000FF"/>
                </a:solidFill>
              </a:rPr>
              <a:t>T</a:t>
            </a:r>
            <a:r>
              <a:rPr lang="en-US" altLang="ja-JP" sz="2400" b="1" dirty="0" smtClean="0">
                <a:solidFill>
                  <a:schemeClr val="accent2"/>
                </a:solidFill>
              </a:rPr>
              <a:t> </a:t>
            </a:r>
            <a:r>
              <a:rPr lang="en-US" altLang="ja-JP" sz="2400" dirty="0" smtClean="0"/>
              <a:t>in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a:t>
            </a:r>
            <a:endParaRPr lang="ja-JP" altLang="en-US" sz="2400" dirty="0" smtClean="0"/>
          </a:p>
          <a:p>
            <a:pPr algn="l" eaLnBrk="1" hangingPunct="1">
              <a:lnSpc>
                <a:spcPct val="90000"/>
              </a:lnSpc>
              <a:defRPr/>
            </a:pPr>
            <a:r>
              <a:rPr lang="ja-JP" altLang="en-US" sz="2400" b="1" dirty="0" smtClean="0">
                <a:solidFill>
                  <a:schemeClr val="accent2"/>
                </a:solidFill>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chemeClr val="accent2"/>
                </a:solidFill>
              </a:rPr>
              <a:t> </a:t>
            </a:r>
            <a:r>
              <a:rPr lang="en-US" altLang="ja-JP" sz="2400" dirty="0" smtClean="0"/>
              <a:t>Insert </a:t>
            </a:r>
            <a:r>
              <a:rPr lang="en-US" altLang="ja-JP" sz="2400" b="1" dirty="0" smtClean="0">
                <a:solidFill>
                  <a:srgbClr val="0000FF"/>
                </a:solidFill>
              </a:rPr>
              <a:t>T</a:t>
            </a:r>
            <a:r>
              <a:rPr lang="en-US" altLang="ja-JP" sz="2400" dirty="0" smtClean="0"/>
              <a:t> to the buckets of all item </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included in </a:t>
            </a:r>
            <a:r>
              <a:rPr lang="en-US" altLang="ja-JP" sz="2400" b="1" dirty="0" smtClean="0">
                <a:solidFill>
                  <a:srgbClr val="0000FF"/>
                </a:solidFill>
              </a:rPr>
              <a:t>T</a:t>
            </a:r>
            <a:endParaRPr lang="ja-JP" altLang="en-US" sz="2400" dirty="0" smtClean="0">
              <a:solidFill>
                <a:srgbClr val="0000FF"/>
              </a:solidFill>
            </a:endParaRPr>
          </a:p>
          <a:p>
            <a:pPr algn="l" eaLnBrk="1" hangingPunct="1">
              <a:lnSpc>
                <a:spcPct val="90000"/>
              </a:lnSpc>
              <a:defRPr/>
            </a:pPr>
            <a:endParaRPr lang="en-US" altLang="ja-JP" sz="2400" b="1"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After the execution, the bucket of </a:t>
            </a:r>
            <a:r>
              <a:rPr lang="en-US" altLang="ja-JP" sz="2400" b="1" dirty="0" smtClean="0">
                <a:solidFill>
                  <a:srgbClr val="0000FF"/>
                </a:solidFill>
              </a:rPr>
              <a:t>e</a:t>
            </a:r>
            <a:r>
              <a:rPr lang="ja-JP" altLang="en-US" sz="2400" dirty="0" smtClean="0"/>
              <a:t> </a:t>
            </a:r>
            <a:endParaRPr lang="en-US" altLang="ja-JP" sz="2400" dirty="0" smtClean="0"/>
          </a:p>
          <a:p>
            <a:pPr algn="l" eaLnBrk="1" hangingPunct="1">
              <a:lnSpc>
                <a:spcPct val="90000"/>
              </a:lnSpc>
              <a:defRPr/>
            </a:pPr>
            <a:r>
              <a:rPr lang="ja-JP" altLang="en-US" sz="2400" dirty="0" smtClean="0"/>
              <a:t>         </a:t>
            </a:r>
            <a:r>
              <a:rPr lang="en-US" altLang="ja-JP" sz="2400" dirty="0" smtClean="0"/>
              <a:t>becomes </a:t>
            </a:r>
            <a:r>
              <a:rPr lang="en-US" altLang="ja-JP" sz="2400" b="1" dirty="0" err="1" smtClean="0">
                <a:solidFill>
                  <a:srgbClr val="0000FF"/>
                </a:solidFill>
              </a:rPr>
              <a:t>Occ</a:t>
            </a:r>
            <a:r>
              <a:rPr lang="en-US" altLang="ja-JP" sz="2400" b="1" dirty="0" smtClean="0">
                <a:solidFill>
                  <a:srgbClr val="0000FF"/>
                </a:solidFill>
              </a:rPr>
              <a:t>(</a:t>
            </a:r>
            <a:r>
              <a:rPr lang="en-US" altLang="ja-JP" sz="2400" b="1" dirty="0" err="1" smtClean="0">
                <a:solidFill>
                  <a:srgbClr val="0000FF"/>
                </a:solidFill>
              </a:rPr>
              <a:t>S∪e</a:t>
            </a:r>
            <a:r>
              <a:rPr lang="en-US" altLang="ja-JP" sz="2400" b="1" dirty="0" smtClean="0">
                <a:solidFill>
                  <a:srgbClr val="0000FF"/>
                </a:solidFill>
              </a:rPr>
              <a:t>)</a:t>
            </a:r>
            <a:endParaRPr lang="ja-JP" altLang="en-US" sz="2400" dirty="0" smtClean="0">
              <a:solidFill>
                <a:srgbClr val="0000FF"/>
              </a:solidFill>
            </a:endParaRPr>
          </a:p>
          <a:p>
            <a:pPr algn="l" eaLnBrk="1" hangingPunct="1">
              <a:lnSpc>
                <a:spcPct val="90000"/>
              </a:lnSpc>
              <a:defRPr/>
            </a:pPr>
            <a:endParaRPr lang="en-US" altLang="ja-JP" sz="2400" b="1" dirty="0" smtClean="0"/>
          </a:p>
        </p:txBody>
      </p:sp>
      <p:sp>
        <p:nvSpPr>
          <p:cNvPr id="539654" name="Text Box 6"/>
          <p:cNvSpPr txBox="1">
            <a:spLocks noChangeArrowheads="1"/>
          </p:cNvSpPr>
          <p:nvPr/>
        </p:nvSpPr>
        <p:spPr bwMode="auto">
          <a:xfrm>
            <a:off x="7254875" y="3357563"/>
            <a:ext cx="1798226" cy="3418501"/>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a:solidFill>
                  <a:srgbClr val="0000FF"/>
                </a:solidFill>
              </a:rPr>
              <a:t>1:</a:t>
            </a:r>
            <a:r>
              <a:rPr lang="en-US" altLang="ja-JP" b="0" dirty="0">
                <a:solidFill>
                  <a:schemeClr val="accent2"/>
                </a:solidFill>
              </a:rPr>
              <a:t> </a:t>
            </a:r>
            <a:r>
              <a:rPr lang="en-US" altLang="ja-JP" b="0" dirty="0">
                <a:solidFill>
                  <a:srgbClr val="C00000"/>
                </a:solidFill>
              </a:rPr>
              <a:t>A,C,D</a:t>
            </a:r>
          </a:p>
          <a:p>
            <a:pPr algn="l"/>
            <a:r>
              <a:rPr lang="en-US" altLang="ja-JP" dirty="0">
                <a:solidFill>
                  <a:srgbClr val="0000FF"/>
                </a:solidFill>
              </a:rPr>
              <a:t>2:</a:t>
            </a:r>
            <a:r>
              <a:rPr lang="en-US" altLang="ja-JP" b="0" dirty="0">
                <a:solidFill>
                  <a:schemeClr val="accent2"/>
                </a:solidFill>
              </a:rPr>
              <a:t> </a:t>
            </a:r>
            <a:r>
              <a:rPr lang="en-US" altLang="ja-JP" b="0" dirty="0">
                <a:solidFill>
                  <a:srgbClr val="C00000"/>
                </a:solidFill>
              </a:rPr>
              <a:t>A,B,C,E,F</a:t>
            </a:r>
          </a:p>
          <a:p>
            <a:pPr algn="l"/>
            <a:r>
              <a:rPr lang="en-US" altLang="ja-JP" dirty="0" smtClean="0">
                <a:solidFill>
                  <a:srgbClr val="0000FF"/>
                </a:solidFill>
              </a:rPr>
              <a:t>3:</a:t>
            </a:r>
            <a:r>
              <a:rPr lang="en-US" altLang="ja-JP" b="0" dirty="0" smtClean="0">
                <a:solidFill>
                  <a:schemeClr val="accent2"/>
                </a:solidFill>
              </a:rPr>
              <a:t> </a:t>
            </a:r>
            <a:r>
              <a:rPr lang="en-US" altLang="ja-JP" b="0" dirty="0">
                <a:solidFill>
                  <a:srgbClr val="C00000"/>
                </a:solidFill>
              </a:rPr>
              <a:t>B</a:t>
            </a:r>
          </a:p>
          <a:p>
            <a:pPr algn="l"/>
            <a:r>
              <a:rPr lang="en-US" altLang="ja-JP" dirty="0">
                <a:solidFill>
                  <a:srgbClr val="0000FF"/>
                </a:solidFill>
              </a:rPr>
              <a:t>4:</a:t>
            </a:r>
            <a:r>
              <a:rPr lang="en-US" altLang="ja-JP" b="0" dirty="0">
                <a:solidFill>
                  <a:schemeClr val="accent2"/>
                </a:solidFill>
              </a:rPr>
              <a:t> </a:t>
            </a:r>
            <a:r>
              <a:rPr lang="en-US" altLang="ja-JP" b="0" dirty="0">
                <a:solidFill>
                  <a:srgbClr val="C00000"/>
                </a:solidFill>
              </a:rPr>
              <a:t>B</a:t>
            </a:r>
          </a:p>
          <a:p>
            <a:pPr algn="l"/>
            <a:r>
              <a:rPr lang="en-US" altLang="ja-JP" dirty="0">
                <a:solidFill>
                  <a:srgbClr val="0000FF"/>
                </a:solidFill>
              </a:rPr>
              <a:t>5:</a:t>
            </a:r>
            <a:r>
              <a:rPr lang="en-US" altLang="ja-JP" b="0" dirty="0">
                <a:solidFill>
                  <a:schemeClr val="accent2"/>
                </a:solidFill>
              </a:rPr>
              <a:t> </a:t>
            </a:r>
            <a:r>
              <a:rPr lang="en-US" altLang="ja-JP" b="0" dirty="0">
                <a:solidFill>
                  <a:srgbClr val="C00000"/>
                </a:solidFill>
              </a:rPr>
              <a:t>A,B</a:t>
            </a:r>
          </a:p>
          <a:p>
            <a:pPr algn="l"/>
            <a:r>
              <a:rPr lang="en-US" altLang="ja-JP" dirty="0">
                <a:solidFill>
                  <a:srgbClr val="0000FF"/>
                </a:solidFill>
              </a:rPr>
              <a:t>6:</a:t>
            </a:r>
            <a:r>
              <a:rPr lang="en-US" altLang="ja-JP" b="0" dirty="0">
                <a:solidFill>
                  <a:schemeClr val="accent2"/>
                </a:solidFill>
              </a:rPr>
              <a:t> </a:t>
            </a:r>
            <a:r>
              <a:rPr lang="en-US" altLang="ja-JP" b="0" dirty="0">
                <a:solidFill>
                  <a:srgbClr val="C00000"/>
                </a:solidFill>
              </a:rPr>
              <a:t>A</a:t>
            </a:r>
          </a:p>
          <a:p>
            <a:pPr algn="l"/>
            <a:r>
              <a:rPr lang="en-US" altLang="ja-JP" dirty="0">
                <a:solidFill>
                  <a:srgbClr val="0000FF"/>
                </a:solidFill>
              </a:rPr>
              <a:t>7:</a:t>
            </a:r>
            <a:r>
              <a:rPr lang="en-US" altLang="ja-JP" b="0" dirty="0">
                <a:solidFill>
                  <a:schemeClr val="accent2"/>
                </a:solidFill>
              </a:rPr>
              <a:t> </a:t>
            </a:r>
            <a:r>
              <a:rPr lang="en-US" altLang="ja-JP" b="0" dirty="0">
                <a:solidFill>
                  <a:srgbClr val="C00000"/>
                </a:solidFill>
              </a:rPr>
              <a:t>A,C,D,E</a:t>
            </a:r>
          </a:p>
          <a:p>
            <a:pPr algn="l"/>
            <a:r>
              <a:rPr lang="en-US" altLang="ja-JP" dirty="0">
                <a:solidFill>
                  <a:srgbClr val="0000FF"/>
                </a:solidFill>
              </a:rPr>
              <a:t>8:</a:t>
            </a:r>
            <a:r>
              <a:rPr lang="en-US" altLang="ja-JP" b="0" dirty="0">
                <a:solidFill>
                  <a:schemeClr val="accent2"/>
                </a:solidFill>
              </a:rPr>
              <a:t> </a:t>
            </a:r>
            <a:r>
              <a:rPr lang="en-US" altLang="ja-JP" b="0" dirty="0">
                <a:solidFill>
                  <a:srgbClr val="C00000"/>
                </a:solidFill>
              </a:rPr>
              <a:t>C</a:t>
            </a:r>
          </a:p>
          <a:p>
            <a:pPr algn="l"/>
            <a:r>
              <a:rPr lang="en-US" altLang="ja-JP" dirty="0">
                <a:solidFill>
                  <a:srgbClr val="0000FF"/>
                </a:solidFill>
              </a:rPr>
              <a:t>9:</a:t>
            </a:r>
            <a:r>
              <a:rPr lang="en-US" altLang="ja-JP" b="0" dirty="0">
                <a:solidFill>
                  <a:schemeClr val="accent2"/>
                </a:solidFill>
              </a:rPr>
              <a:t> </a:t>
            </a:r>
            <a:r>
              <a:rPr lang="en-US" altLang="ja-JP" b="0" dirty="0">
                <a:solidFill>
                  <a:srgbClr val="C00000"/>
                </a:solidFill>
              </a:rPr>
              <a:t>A,C,D,E</a:t>
            </a:r>
          </a:p>
        </p:txBody>
      </p:sp>
      <p:sp>
        <p:nvSpPr>
          <p:cNvPr id="7" name="Rectangle 3"/>
          <p:cNvSpPr txBox="1">
            <a:spLocks noChangeArrowheads="1"/>
          </p:cNvSpPr>
          <p:nvPr/>
        </p:nvSpPr>
        <p:spPr bwMode="auto">
          <a:xfrm>
            <a:off x="323528" y="4365104"/>
            <a:ext cx="4032448" cy="2232248"/>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smtClean="0">
                <a:solidFill>
                  <a:srgbClr val="006600"/>
                </a:solidFill>
              </a:rPr>
              <a:t>Delivery</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 </a:t>
            </a:r>
            <a:r>
              <a:rPr lang="ja-JP" altLang="en-US" dirty="0" smtClean="0">
                <a:solidFill>
                  <a:schemeClr val="accent2"/>
                </a:solidFill>
                <a:effectLst>
                  <a:outerShdw blurRad="38100" dist="38100" dir="2700000" algn="tl">
                    <a:srgbClr val="000000">
                      <a:alpha val="43137"/>
                    </a:srgbClr>
                  </a:outerShdw>
                </a:effectLst>
              </a:rPr>
              <a:t> </a:t>
            </a:r>
            <a:r>
              <a:rPr lang="en-US" altLang="ja-JP" kern="0" dirty="0" smtClean="0">
                <a:solidFill>
                  <a:srgbClr val="2B0EFE"/>
                </a:solidFill>
                <a:latin typeface="Times New Roman"/>
                <a:ea typeface="ＭＳ Ｐゴシック"/>
              </a:rPr>
              <a:t>bucket[e] := </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HGP創英角ﾎﾟｯﾌﾟ体"/>
                <a:ea typeface="HGP創英角ﾎﾟｯﾌﾟ体"/>
              </a:rPr>
              <a:t> </a:t>
            </a:r>
            <a:r>
              <a:rPr lang="en-US" altLang="ja-JP" b="0" kern="0" dirty="0" smtClean="0">
                <a:solidFill>
                  <a:prstClr val="black"/>
                </a:solidFill>
                <a:latin typeface="Times New Roman"/>
                <a:ea typeface="ＭＳ Ｐゴシック"/>
              </a:rPr>
              <a:t>for all </a:t>
            </a:r>
            <a:r>
              <a:rPr lang="en-US" altLang="ja-JP" kern="0" dirty="0" smtClean="0">
                <a:solidFill>
                  <a:srgbClr val="2B0EFE"/>
                </a:solidFill>
                <a:latin typeface="Times New Roman"/>
                <a:ea typeface="ＭＳ Ｐゴシック"/>
              </a:rPr>
              <a:t>e</a:t>
            </a:r>
            <a:endParaRPr lang="en-US" altLang="ja-JP" kern="0" dirty="0" smtClean="0">
              <a:solidFill>
                <a:prstClr val="black"/>
              </a:solidFill>
              <a:latin typeface="HGP創英角ﾎﾟｯﾌﾟ体"/>
              <a:ea typeface="HGP創英角ﾎﾟｯﾌﾟ体"/>
            </a:endParaRP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prstClr val="black"/>
                </a:solidFill>
                <a:latin typeface="Times New Roman"/>
                <a:ea typeface="ＭＳ Ｐゴシック"/>
              </a:rPr>
              <a:t>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T</a:t>
            </a:r>
            <a:r>
              <a:rPr lang="ja-JP" altLang="en-US" kern="0" dirty="0" smtClean="0">
                <a:solidFill>
                  <a:srgbClr val="2B0EFE"/>
                </a:solidFill>
                <a:latin typeface="Times New Roman"/>
                <a:ea typeface="ＭＳ Ｐゴシック"/>
              </a:rPr>
              <a:t>∈</a:t>
            </a:r>
            <a:r>
              <a:rPr lang="en-US" altLang="ja-JP" kern="0" dirty="0" err="1" smtClean="0">
                <a:solidFill>
                  <a:srgbClr val="2B0EFE"/>
                </a:solidFill>
                <a:latin typeface="Times New Roman"/>
                <a:ea typeface="ＭＳ Ｐゴシック"/>
              </a:rPr>
              <a:t>Occ</a:t>
            </a:r>
            <a:r>
              <a:rPr lang="en-US" altLang="ja-JP" kern="0" dirty="0" smtClean="0">
                <a:solidFill>
                  <a:srgbClr val="2B0EFE"/>
                </a:solidFill>
                <a:latin typeface="Times New Roman"/>
                <a:ea typeface="ＭＳ Ｐゴシック"/>
              </a:rPr>
              <a:t>(S) </a:t>
            </a:r>
            <a:endParaRPr lang="ja-JP" altLang="en-US" kern="0" dirty="0" smtClean="0">
              <a:solidFill>
                <a:srgbClr val="2B0EFE"/>
              </a:solidFill>
              <a:latin typeface="Times New Roman"/>
              <a:ea typeface="ＭＳ Ｐゴシック"/>
            </a:endParaRP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e</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T, e &gt; tail(S)</a:t>
            </a:r>
          </a:p>
          <a:p>
            <a:pPr lvl="0" algn="l">
              <a:lnSpc>
                <a:spcPct val="90000"/>
              </a:lnSpc>
              <a:spcBef>
                <a:spcPct val="20000"/>
              </a:spcBef>
              <a:defRPr/>
            </a:pP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T</a:t>
            </a:r>
            <a:r>
              <a:rPr lang="en-US" altLang="ja-JP" b="0" kern="0" dirty="0" smtClean="0">
                <a:solidFill>
                  <a:prstClr val="black"/>
                </a:solidFill>
                <a:latin typeface="Times New Roman"/>
                <a:ea typeface="ＭＳ Ｐゴシック"/>
              </a:rPr>
              <a:t> to </a:t>
            </a:r>
            <a:r>
              <a:rPr lang="en-US" altLang="ja-JP" kern="0" dirty="0" smtClean="0">
                <a:solidFill>
                  <a:srgbClr val="2B0EFE"/>
                </a:solidFill>
                <a:latin typeface="Times New Roman"/>
                <a:ea typeface="ＭＳ Ｐゴシック"/>
              </a:rPr>
              <a:t>bucket[e] </a:t>
            </a:r>
          </a:p>
          <a:p>
            <a:pPr lvl="0" algn="l">
              <a:lnSpc>
                <a:spcPct val="90000"/>
              </a:lnSpc>
              <a:spcBef>
                <a:spcPct val="20000"/>
              </a:spcBef>
              <a:defRPr/>
            </a:pPr>
            <a:endParaRPr lang="en-US" altLang="ja-JP" kern="0" dirty="0" smtClean="0">
              <a:solidFill>
                <a:srgbClr val="006600"/>
              </a:solidFill>
              <a:latin typeface="Times New Roman"/>
              <a:ea typeface="ＭＳ Ｐゴシック"/>
            </a:endParaRPr>
          </a:p>
        </p:txBody>
      </p:sp>
      <p:sp>
        <p:nvSpPr>
          <p:cNvPr id="8" name="テキスト ボックス 7"/>
          <p:cNvSpPr txBox="1"/>
          <p:nvPr/>
        </p:nvSpPr>
        <p:spPr>
          <a:xfrm>
            <a:off x="6300192" y="476672"/>
            <a:ext cx="2704587"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LCM: Uno et </a:t>
            </a:r>
            <a:r>
              <a:rPr kumimoji="1" lang="en-US" altLang="ja-JP" b="0" dirty="0" smtClean="0">
                <a:solidFill>
                  <a:schemeClr val="tx1"/>
                </a:solidFill>
              </a:rPr>
              <a:t>al. ‘03</a:t>
            </a:r>
            <a:endParaRPr kumimoji="1" lang="ja-JP" altLang="en-US" b="0" dirty="0">
              <a:solidFill>
                <a:schemeClr val="tx1"/>
              </a:solidFill>
            </a:endParaRPr>
          </a:p>
        </p:txBody>
      </p:sp>
      <p:sp>
        <p:nvSpPr>
          <p:cNvPr id="9" name="Text Box 48"/>
          <p:cNvSpPr txBox="1">
            <a:spLocks noChangeArrowheads="1"/>
          </p:cNvSpPr>
          <p:nvPr/>
        </p:nvSpPr>
        <p:spPr bwMode="auto">
          <a:xfrm>
            <a:off x="4835522" y="4325975"/>
            <a:ext cx="1874529"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C00000"/>
                </a:solidFill>
              </a:rPr>
              <a:t>A:</a:t>
            </a:r>
            <a:r>
              <a:rPr lang="en-US" altLang="ja-JP" b="0" dirty="0" smtClean="0">
                <a:solidFill>
                  <a:schemeClr val="accent2"/>
                </a:solidFill>
              </a:rPr>
              <a:t> </a:t>
            </a:r>
            <a:r>
              <a:rPr lang="ja-JP" altLang="en-US" b="0" dirty="0" smtClean="0">
                <a:solidFill>
                  <a:srgbClr val="0000FF"/>
                </a:solidFill>
              </a:rPr>
              <a:t>1,2,5,6,7,9</a:t>
            </a:r>
            <a:endParaRPr lang="ja-JP" altLang="en-US" b="0" dirty="0">
              <a:solidFill>
                <a:srgbClr val="0000FF"/>
              </a:solidFill>
            </a:endParaRPr>
          </a:p>
          <a:p>
            <a:pPr algn="l"/>
            <a:r>
              <a:rPr lang="en-US" altLang="ja-JP" dirty="0" smtClean="0">
                <a:solidFill>
                  <a:srgbClr val="C00000"/>
                </a:solidFill>
              </a:rPr>
              <a:t>B:</a:t>
            </a:r>
            <a:r>
              <a:rPr lang="en-US" altLang="ja-JP" b="0" dirty="0" smtClean="0">
                <a:solidFill>
                  <a:schemeClr val="accent2"/>
                </a:solidFill>
              </a:rPr>
              <a:t> </a:t>
            </a:r>
            <a:r>
              <a:rPr lang="ja-JP" altLang="en-US" b="0" dirty="0" smtClean="0">
                <a:solidFill>
                  <a:srgbClr val="0000FF"/>
                </a:solidFill>
              </a:rPr>
              <a:t>2,3,4,5</a:t>
            </a:r>
            <a:endParaRPr lang="ja-JP" altLang="en-US" b="0" dirty="0">
              <a:solidFill>
                <a:srgbClr val="0000FF"/>
              </a:solidFill>
            </a:endParaRPr>
          </a:p>
          <a:p>
            <a:pPr algn="l"/>
            <a:r>
              <a:rPr lang="en-US" altLang="ja-JP" dirty="0" smtClean="0">
                <a:solidFill>
                  <a:srgbClr val="C00000"/>
                </a:solidFill>
              </a:rPr>
              <a:t>C: </a:t>
            </a:r>
            <a:r>
              <a:rPr lang="ja-JP" altLang="en-US" b="0" dirty="0" smtClean="0">
                <a:solidFill>
                  <a:srgbClr val="0000FF"/>
                </a:solidFill>
              </a:rPr>
              <a:t>1,2,7,8,9</a:t>
            </a:r>
            <a:endParaRPr lang="ja-JP" altLang="en-US" b="0" dirty="0">
              <a:solidFill>
                <a:srgbClr val="0000FF"/>
              </a:solidFill>
            </a:endParaRPr>
          </a:p>
          <a:p>
            <a:pPr algn="l"/>
            <a:r>
              <a:rPr lang="en-US" altLang="ja-JP" dirty="0" smtClean="0">
                <a:solidFill>
                  <a:srgbClr val="C00000"/>
                </a:solidFill>
              </a:rPr>
              <a:t>D: </a:t>
            </a:r>
            <a:r>
              <a:rPr lang="ja-JP" altLang="en-US" b="0" dirty="0" smtClean="0">
                <a:solidFill>
                  <a:srgbClr val="0000FF"/>
                </a:solidFill>
              </a:rPr>
              <a:t>1,7,9</a:t>
            </a:r>
            <a:endParaRPr lang="ja-JP" altLang="en-US" b="0" dirty="0">
              <a:solidFill>
                <a:srgbClr val="0000FF"/>
              </a:solidFill>
            </a:endParaRPr>
          </a:p>
          <a:p>
            <a:pPr algn="l"/>
            <a:r>
              <a:rPr lang="en-US" altLang="ja-JP" dirty="0" smtClean="0">
                <a:solidFill>
                  <a:srgbClr val="C00000"/>
                </a:solidFill>
              </a:rPr>
              <a:t>E: </a:t>
            </a:r>
            <a:r>
              <a:rPr lang="ja-JP" altLang="en-US" b="0" dirty="0" smtClean="0">
                <a:solidFill>
                  <a:srgbClr val="0000FF"/>
                </a:solidFill>
              </a:rPr>
              <a:t>2,7,9</a:t>
            </a:r>
            <a:endParaRPr lang="ja-JP" altLang="en-US" b="0" dirty="0">
              <a:solidFill>
                <a:srgbClr val="0000FF"/>
              </a:solidFill>
            </a:endParaRPr>
          </a:p>
          <a:p>
            <a:pPr algn="l"/>
            <a:r>
              <a:rPr lang="en-US" altLang="ja-JP" dirty="0" smtClean="0">
                <a:solidFill>
                  <a:srgbClr val="C00000"/>
                </a:solidFill>
              </a:rPr>
              <a:t>F: </a:t>
            </a:r>
            <a:r>
              <a:rPr lang="ja-JP" altLang="en-US" b="0" dirty="0" smtClean="0">
                <a:solidFill>
                  <a:srgbClr val="0000FF"/>
                </a:solidFill>
              </a:rPr>
              <a:t>2</a:t>
            </a:r>
            <a:endParaRPr lang="ja-JP" altLang="en-US" b="0" dirty="0">
              <a:solidFill>
                <a:srgbClr val="0000FF"/>
              </a:solidFill>
            </a:endParaRPr>
          </a:p>
        </p:txBody>
      </p:sp>
      <p:sp>
        <p:nvSpPr>
          <p:cNvPr id="539656" name="AutoShape 8"/>
          <p:cNvSpPr>
            <a:spLocks noChangeArrowheads="1"/>
          </p:cNvSpPr>
          <p:nvPr/>
        </p:nvSpPr>
        <p:spPr bwMode="auto">
          <a:xfrm>
            <a:off x="6661150" y="5302250"/>
            <a:ext cx="431800" cy="431800"/>
          </a:xfrm>
          <a:prstGeom prst="rightArrow">
            <a:avLst>
              <a:gd name="adj1" fmla="val 50000"/>
              <a:gd name="adj2" fmla="val 25000"/>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9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96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9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9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4" grpId="0" animBg="1"/>
      <p:bldP spid="5396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Enumeration is Already Efficient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68675" name="Rectangle 3"/>
          <p:cNvSpPr>
            <a:spLocks noGrp="1" noChangeArrowheads="1"/>
          </p:cNvSpPr>
          <p:nvPr>
            <p:ph type="subTitle" idx="1"/>
          </p:nvPr>
        </p:nvSpPr>
        <p:spPr>
          <a:xfrm>
            <a:off x="395536" y="1125538"/>
            <a:ext cx="8208912" cy="482441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Enumeration algorithms we have seen are output polynomial time, linear in output size in particular</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On the other hand, enumeration algorithms output exponentially many solutions, so we might think that the problem sizes are usually small (up to 100)</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…so, “input size is constant” would be valid</a:t>
            </a:r>
          </a:p>
          <a:p>
            <a:pPr algn="l" eaLnBrk="1" hangingPunct="1">
              <a:lnSpc>
                <a:spcPct val="90000"/>
              </a:lnSpc>
              <a:defRPr/>
            </a:pPr>
            <a:r>
              <a:rPr lang="en-US" altLang="ja-JP" sz="2400" dirty="0" smtClean="0"/>
              <a:t>   and thus enumeration algorithms are optimal.</a:t>
            </a:r>
          </a:p>
          <a:p>
            <a:pPr algn="l" eaLnBrk="1" hangingPunct="1">
              <a:lnSpc>
                <a:spcPct val="90000"/>
              </a:lnSpc>
              <a:defRPr/>
            </a:pPr>
            <a:r>
              <a:rPr lang="en-US" altLang="ja-JP" sz="2400" dirty="0" smtClean="0"/>
              <a:t>  (“less than 100”  is constant)</a:t>
            </a:r>
          </a:p>
          <a:p>
            <a:pPr algn="l" eaLnBrk="1" hangingPunct="1">
              <a:lnSpc>
                <a:spcPct val="90000"/>
              </a:lnSpc>
              <a:defRPr/>
            </a:pPr>
            <a:r>
              <a:rPr lang="en-US" altLang="ja-JP" sz="2400" dirty="0" smtClean="0"/>
              <a:t>      </a:t>
            </a:r>
            <a:r>
              <a:rPr lang="en-US" altLang="ja-JP" sz="2400" dirty="0" smtClean="0">
                <a:sym typeface="Wingdings" pitchFamily="2" charset="2"/>
              </a:rPr>
              <a:t> this would be true in “theoretical sense”</a:t>
            </a:r>
            <a:endParaRPr lang="en-US" altLang="ja-JP" sz="2400" dirty="0" smtClean="0"/>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…however, there exist other kinds of applications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Time for Delivery</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40675" name="Rectangle 3"/>
          <p:cNvSpPr>
            <a:spLocks noGrp="1" noChangeArrowheads="1"/>
          </p:cNvSpPr>
          <p:nvPr>
            <p:ph type="subTitle" idx="1"/>
          </p:nvPr>
        </p:nvSpPr>
        <p:spPr>
          <a:xfrm>
            <a:off x="251271" y="4509914"/>
            <a:ext cx="6264945" cy="1871414"/>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Comp. time is </a:t>
            </a:r>
            <a:r>
              <a:rPr lang="en-US" altLang="ja-JP" sz="2400" b="1" dirty="0" smtClean="0">
                <a:solidFill>
                  <a:srgbClr val="0000FF"/>
                </a:solidFill>
              </a:rPr>
              <a:t>Σ</a:t>
            </a:r>
            <a:r>
              <a:rPr lang="en-US" altLang="ja-JP" sz="2400" b="1" baseline="-25000" dirty="0" smtClean="0">
                <a:solidFill>
                  <a:srgbClr val="0000FF"/>
                </a:solidFill>
              </a:rPr>
              <a:t>T</a:t>
            </a:r>
            <a:r>
              <a:rPr lang="ja-JP" altLang="en-US" sz="2400" b="1" baseline="-25000" dirty="0" smtClean="0">
                <a:solidFill>
                  <a:srgbClr val="0000FF"/>
                </a:solidFill>
              </a:rPr>
              <a:t>∈</a:t>
            </a:r>
            <a:r>
              <a:rPr lang="en-US" altLang="ja-JP" sz="2400" b="1" baseline="-25000" dirty="0" err="1" smtClean="0">
                <a:solidFill>
                  <a:srgbClr val="0000FF"/>
                </a:solidFill>
              </a:rPr>
              <a:t>Occ</a:t>
            </a:r>
            <a:r>
              <a:rPr lang="en-US" altLang="ja-JP" sz="2400" b="1" baseline="-25000" dirty="0" smtClean="0">
                <a:solidFill>
                  <a:srgbClr val="0000FF"/>
                </a:solidFill>
              </a:rPr>
              <a:t>(S)</a:t>
            </a:r>
            <a:r>
              <a:rPr lang="ja-JP" altLang="en-US" sz="2400" b="1" dirty="0" smtClean="0">
                <a:solidFill>
                  <a:srgbClr val="0000FF"/>
                </a:solidFill>
              </a:rPr>
              <a:t> </a:t>
            </a:r>
            <a:r>
              <a:rPr lang="en-US" altLang="ja-JP" sz="2400" b="1" dirty="0" smtClean="0">
                <a:solidFill>
                  <a:srgbClr val="0000FF"/>
                </a:solidFill>
              </a:rPr>
              <a:t>|{e | e</a:t>
            </a:r>
            <a:r>
              <a:rPr lang="ja-JP" altLang="en-US" sz="2400" b="1" dirty="0" smtClean="0">
                <a:solidFill>
                  <a:srgbClr val="0000FF"/>
                </a:solidFill>
              </a:rPr>
              <a:t>∈</a:t>
            </a:r>
            <a:r>
              <a:rPr lang="en-US" altLang="ja-JP" sz="2400" b="1" dirty="0" smtClean="0">
                <a:solidFill>
                  <a:srgbClr val="0000FF"/>
                </a:solidFill>
              </a:rPr>
              <a:t>T, e &gt; tail(S)}|</a:t>
            </a:r>
          </a:p>
          <a:p>
            <a:pPr algn="l" eaLnBrk="1" hangingPunct="1">
              <a:defRPr/>
            </a:pPr>
            <a:endParaRPr lang="ja-JP" altLang="en-US"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Computation time is reduced by sorting the items in each transaction, in the initialization</a:t>
            </a:r>
          </a:p>
        </p:txBody>
      </p:sp>
      <p:sp>
        <p:nvSpPr>
          <p:cNvPr id="5" name="Rectangle 3"/>
          <p:cNvSpPr txBox="1">
            <a:spLocks noChangeArrowheads="1"/>
          </p:cNvSpPr>
          <p:nvPr/>
        </p:nvSpPr>
        <p:spPr bwMode="auto">
          <a:xfrm>
            <a:off x="683568" y="980728"/>
            <a:ext cx="6048672" cy="3384376"/>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smtClean="0">
                <a:solidFill>
                  <a:srgbClr val="006600"/>
                </a:solidFill>
              </a:rPr>
              <a:t>Delivery</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srgbClr val="2B0EFE"/>
                </a:solidFill>
                <a:latin typeface="Times New Roman"/>
                <a:ea typeface="ＭＳ Ｐゴシック"/>
              </a:rPr>
              <a:t>jump := </a:t>
            </a:r>
            <a:r>
              <a:rPr lang="en-US" altLang="ja-JP" kern="0" dirty="0" smtClean="0">
                <a:solidFill>
                  <a:srgbClr val="2B0EFE"/>
                </a:solidFill>
                <a:latin typeface="ＭＳ Ｐゴシック"/>
                <a:ea typeface="ＭＳ Ｐゴシック"/>
              </a:rPr>
              <a:t>φ</a:t>
            </a:r>
            <a:r>
              <a:rPr lang="en-US" altLang="ja-JP" b="0" kern="0" dirty="0" smtClean="0">
                <a:solidFill>
                  <a:prstClr val="black"/>
                </a:solidFill>
                <a:latin typeface="Times New Roman"/>
                <a:ea typeface="ＭＳ Ｐゴシック"/>
              </a:rPr>
              <a:t>,</a:t>
            </a:r>
            <a:r>
              <a:rPr lang="en-US" altLang="ja-JP" kern="0" dirty="0" smtClean="0">
                <a:solidFill>
                  <a:srgbClr val="2B0EFE"/>
                </a:solidFill>
                <a:latin typeface="HGP創英角ﾎﾟｯﾌﾟ体"/>
                <a:ea typeface="ＭＳ Ｐゴシック"/>
              </a:rPr>
              <a:t> </a:t>
            </a:r>
            <a:r>
              <a:rPr lang="en-US" altLang="ja-JP" kern="0" dirty="0" smtClean="0">
                <a:solidFill>
                  <a:srgbClr val="2B0EFE"/>
                </a:solidFill>
                <a:latin typeface="Times New Roman"/>
                <a:ea typeface="ＭＳ Ｐゴシック"/>
              </a:rPr>
              <a:t>bucket[e] := </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HGP創英角ﾎﾟｯﾌﾟ体"/>
                <a:ea typeface="ＭＳ Ｐゴシック"/>
              </a:rPr>
              <a:t> </a:t>
            </a:r>
            <a:r>
              <a:rPr lang="en-US" altLang="ja-JP" b="0" kern="0" dirty="0" smtClean="0">
                <a:solidFill>
                  <a:prstClr val="black"/>
                </a:solidFill>
                <a:latin typeface="Times New Roman"/>
                <a:ea typeface="ＭＳ Ｐゴシック"/>
              </a:rPr>
              <a:t>for all </a:t>
            </a:r>
            <a:r>
              <a:rPr lang="en-US" altLang="ja-JP" kern="0" dirty="0" smtClean="0">
                <a:solidFill>
                  <a:srgbClr val="0000FF"/>
                </a:solidFill>
                <a:latin typeface="Times New Roman"/>
                <a:ea typeface="ＭＳ Ｐゴシック"/>
              </a:rPr>
              <a:t>e</a:t>
            </a:r>
            <a:endParaRPr lang="en-US" altLang="ja-JP" kern="0" dirty="0" smtClean="0">
              <a:solidFill>
                <a:srgbClr val="0000FF"/>
              </a:solidFill>
              <a:latin typeface="HGP創英角ﾎﾟｯﾌﾟ体"/>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2.  </a:t>
            </a:r>
            <a:r>
              <a:rPr lang="en-US" altLang="ja-JP" kern="0" dirty="0" smtClean="0">
                <a:solidFill>
                  <a:prstClr val="black"/>
                </a:solidFill>
                <a:latin typeface="Times New Roman"/>
                <a:ea typeface="ＭＳ Ｐゴシック"/>
              </a:rPr>
              <a:t>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T</a:t>
            </a:r>
            <a:r>
              <a:rPr lang="ja-JP" altLang="en-US" kern="0" dirty="0" smtClean="0">
                <a:solidFill>
                  <a:srgbClr val="2B0EFE"/>
                </a:solidFill>
                <a:latin typeface="Times New Roman"/>
                <a:ea typeface="ＭＳ Ｐゴシック"/>
              </a:rPr>
              <a:t>∈</a:t>
            </a:r>
            <a:r>
              <a:rPr lang="en-US" altLang="ja-JP" kern="0" dirty="0" err="1" smtClean="0">
                <a:solidFill>
                  <a:srgbClr val="2B0EFE"/>
                </a:solidFill>
                <a:latin typeface="Times New Roman"/>
                <a:ea typeface="ＭＳ Ｐゴシック"/>
              </a:rPr>
              <a:t>Occ</a:t>
            </a:r>
            <a:r>
              <a:rPr lang="en-US" altLang="ja-JP" kern="0" dirty="0" smtClean="0">
                <a:solidFill>
                  <a:srgbClr val="2B0EFE"/>
                </a:solidFill>
                <a:latin typeface="Times New Roman"/>
                <a:ea typeface="ＭＳ Ｐゴシック"/>
              </a:rPr>
              <a:t>(S) </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e</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T, e &gt; tail(S)</a:t>
            </a: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4.</a:t>
            </a:r>
            <a:r>
              <a:rPr lang="en-US" altLang="ja-JP" kern="0" dirty="0" smtClean="0">
                <a:solidFill>
                  <a:srgbClr val="2B0EFE"/>
                </a:solidFill>
                <a:latin typeface="Times New Roman"/>
                <a:ea typeface="ＭＳ Ｐゴシック"/>
              </a:rPr>
              <a:t>         </a:t>
            </a:r>
            <a:r>
              <a:rPr lang="en-US" altLang="ja-JP" kern="0" dirty="0" smtClean="0">
                <a:solidFill>
                  <a:prstClr val="black"/>
                </a:solidFill>
                <a:latin typeface="Times New Roman"/>
                <a:ea typeface="ＭＳ Ｐゴシック"/>
              </a:rPr>
              <a:t>if</a:t>
            </a:r>
            <a:r>
              <a:rPr lang="en-US" altLang="ja-JP" b="0"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bucket[e] = </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HGP創英角ﾎﾟｯﾌﾟ体"/>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0000FF"/>
                </a:solidFill>
                <a:latin typeface="Times New Roman"/>
                <a:ea typeface="ＭＳ Ｐゴシック"/>
              </a:rPr>
              <a:t>e</a:t>
            </a:r>
            <a:r>
              <a:rPr lang="en-US" altLang="ja-JP" b="0" kern="0" dirty="0" smtClean="0">
                <a:solidFill>
                  <a:prstClr val="black"/>
                </a:solidFill>
                <a:latin typeface="Times New Roman"/>
                <a:ea typeface="ＭＳ Ｐゴシック"/>
              </a:rPr>
              <a:t> to </a:t>
            </a:r>
            <a:r>
              <a:rPr lang="en-US" altLang="ja-JP" kern="0" dirty="0" smtClean="0">
                <a:solidFill>
                  <a:srgbClr val="2B0EFE"/>
                </a:solidFill>
                <a:latin typeface="Times New Roman"/>
                <a:ea typeface="ＭＳ Ｐゴシック"/>
              </a:rPr>
              <a:t>jump</a:t>
            </a: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T</a:t>
            </a:r>
            <a:r>
              <a:rPr lang="en-US" altLang="ja-JP" b="0" kern="0" dirty="0" smtClean="0">
                <a:solidFill>
                  <a:prstClr val="black"/>
                </a:solidFill>
                <a:latin typeface="Times New Roman"/>
                <a:ea typeface="ＭＳ Ｐゴシック"/>
              </a:rPr>
              <a:t> to </a:t>
            </a:r>
            <a:r>
              <a:rPr lang="en-US" altLang="ja-JP" kern="0" dirty="0" smtClean="0">
                <a:solidFill>
                  <a:srgbClr val="2B0EFE"/>
                </a:solidFill>
                <a:latin typeface="Times New Roman"/>
                <a:ea typeface="ＭＳ Ｐゴシック"/>
              </a:rPr>
              <a:t>bucket[e]</a:t>
            </a:r>
          </a:p>
          <a:p>
            <a:pPr lvl="0" algn="l">
              <a:spcBef>
                <a:spcPct val="20000"/>
              </a:spcBef>
              <a:defRPr/>
            </a:pPr>
            <a:r>
              <a:rPr lang="en-US" altLang="ja-JP" dirty="0" smtClean="0">
                <a:solidFill>
                  <a:srgbClr val="FF0000"/>
                </a:solidFill>
                <a:effectLst>
                  <a:outerShdw blurRad="38100" dist="38100" dir="2700000" algn="tl">
                    <a:srgbClr val="000000">
                      <a:alpha val="43137"/>
                    </a:srgbClr>
                  </a:outerShdw>
                </a:effectLst>
              </a:rPr>
              <a:t>6.</a:t>
            </a:r>
            <a:r>
              <a:rPr lang="en-US" altLang="ja-JP"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end for</a:t>
            </a:r>
          </a:p>
          <a:p>
            <a:pPr lvl="0" algn="l">
              <a:spcBef>
                <a:spcPct val="20000"/>
              </a:spcBef>
              <a:defRPr/>
            </a:pPr>
            <a:r>
              <a:rPr lang="en-US" altLang="ja-JP" dirty="0" smtClean="0">
                <a:solidFill>
                  <a:srgbClr val="FF0000"/>
                </a:solidFill>
                <a:effectLst>
                  <a:outerShdw blurRad="38100" dist="38100" dir="2700000" algn="tl">
                    <a:srgbClr val="000000">
                      <a:alpha val="43137"/>
                    </a:srgbClr>
                  </a:outerShdw>
                </a:effectLst>
              </a:rPr>
              <a:t>7.</a:t>
            </a:r>
            <a:r>
              <a:rPr lang="en-US" altLang="ja-JP" kern="0" dirty="0" smtClean="0">
                <a:solidFill>
                  <a:prstClr val="black"/>
                </a:solidFill>
                <a:latin typeface="Times New Roman"/>
                <a:ea typeface="ＭＳ Ｐゴシック"/>
              </a:rPr>
              <a:t>  end for</a:t>
            </a:r>
            <a:endParaRPr lang="ja-JP" altLang="en-US" b="0" kern="0" dirty="0" smtClean="0">
              <a:solidFill>
                <a:prstClr val="black"/>
              </a:solidFill>
              <a:latin typeface="Times New Roman"/>
              <a:ea typeface="ＭＳ Ｐゴシック"/>
            </a:endParaRPr>
          </a:p>
        </p:txBody>
      </p:sp>
      <p:sp>
        <p:nvSpPr>
          <p:cNvPr id="7" name="Text Box 48"/>
          <p:cNvSpPr txBox="1">
            <a:spLocks noChangeArrowheads="1"/>
          </p:cNvSpPr>
          <p:nvPr/>
        </p:nvSpPr>
        <p:spPr bwMode="auto">
          <a:xfrm>
            <a:off x="6876256" y="4290368"/>
            <a:ext cx="1874529"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C00000"/>
                </a:solidFill>
              </a:rPr>
              <a:t>A:</a:t>
            </a:r>
            <a:r>
              <a:rPr lang="en-US" altLang="ja-JP" b="0" dirty="0" smtClean="0">
                <a:solidFill>
                  <a:schemeClr val="accent2"/>
                </a:solidFill>
              </a:rPr>
              <a:t> </a:t>
            </a:r>
            <a:r>
              <a:rPr lang="ja-JP" altLang="en-US" b="0" dirty="0" smtClean="0">
                <a:solidFill>
                  <a:srgbClr val="0000FF"/>
                </a:solidFill>
              </a:rPr>
              <a:t>1,2,5,6,7,9</a:t>
            </a:r>
            <a:endParaRPr lang="ja-JP" altLang="en-US" b="0" dirty="0">
              <a:solidFill>
                <a:srgbClr val="0000FF"/>
              </a:solidFill>
            </a:endParaRPr>
          </a:p>
          <a:p>
            <a:pPr algn="l"/>
            <a:r>
              <a:rPr lang="en-US" altLang="ja-JP" dirty="0" smtClean="0">
                <a:solidFill>
                  <a:srgbClr val="C00000"/>
                </a:solidFill>
              </a:rPr>
              <a:t>B:</a:t>
            </a:r>
            <a:r>
              <a:rPr lang="en-US" altLang="ja-JP" b="0" dirty="0" smtClean="0">
                <a:solidFill>
                  <a:schemeClr val="accent2"/>
                </a:solidFill>
              </a:rPr>
              <a:t> </a:t>
            </a:r>
            <a:r>
              <a:rPr lang="ja-JP" altLang="en-US" b="0" dirty="0" smtClean="0">
                <a:solidFill>
                  <a:srgbClr val="0000FF"/>
                </a:solidFill>
              </a:rPr>
              <a:t>2,3,4,5</a:t>
            </a:r>
            <a:endParaRPr lang="ja-JP" altLang="en-US" b="0" dirty="0">
              <a:solidFill>
                <a:srgbClr val="0000FF"/>
              </a:solidFill>
            </a:endParaRPr>
          </a:p>
          <a:p>
            <a:pPr algn="l"/>
            <a:r>
              <a:rPr lang="en-US" altLang="ja-JP" dirty="0" smtClean="0">
                <a:solidFill>
                  <a:srgbClr val="C00000"/>
                </a:solidFill>
              </a:rPr>
              <a:t>C: </a:t>
            </a:r>
            <a:r>
              <a:rPr lang="ja-JP" altLang="en-US" b="0" dirty="0" smtClean="0">
                <a:solidFill>
                  <a:srgbClr val="0000FF"/>
                </a:solidFill>
              </a:rPr>
              <a:t>1,2,7,8,9</a:t>
            </a:r>
            <a:endParaRPr lang="ja-JP" altLang="en-US" b="0" dirty="0">
              <a:solidFill>
                <a:srgbClr val="0000FF"/>
              </a:solidFill>
            </a:endParaRPr>
          </a:p>
          <a:p>
            <a:pPr algn="l"/>
            <a:r>
              <a:rPr lang="en-US" altLang="ja-JP" dirty="0" smtClean="0">
                <a:solidFill>
                  <a:srgbClr val="C00000"/>
                </a:solidFill>
              </a:rPr>
              <a:t>D: </a:t>
            </a:r>
            <a:r>
              <a:rPr lang="ja-JP" altLang="en-US" b="0" dirty="0" smtClean="0">
                <a:solidFill>
                  <a:srgbClr val="0000FF"/>
                </a:solidFill>
              </a:rPr>
              <a:t>1,7,9</a:t>
            </a:r>
            <a:endParaRPr lang="ja-JP" altLang="en-US" b="0" dirty="0">
              <a:solidFill>
                <a:srgbClr val="0000FF"/>
              </a:solidFill>
            </a:endParaRPr>
          </a:p>
          <a:p>
            <a:pPr algn="l"/>
            <a:r>
              <a:rPr lang="en-US" altLang="ja-JP" dirty="0" smtClean="0">
                <a:solidFill>
                  <a:srgbClr val="C00000"/>
                </a:solidFill>
              </a:rPr>
              <a:t>E: </a:t>
            </a:r>
            <a:r>
              <a:rPr lang="ja-JP" altLang="en-US" b="0" dirty="0" smtClean="0">
                <a:solidFill>
                  <a:srgbClr val="0000FF"/>
                </a:solidFill>
              </a:rPr>
              <a:t>2,7,9</a:t>
            </a:r>
            <a:endParaRPr lang="ja-JP" altLang="en-US" b="0" dirty="0">
              <a:solidFill>
                <a:srgbClr val="0000FF"/>
              </a:solidFill>
            </a:endParaRPr>
          </a:p>
          <a:p>
            <a:pPr algn="l"/>
            <a:r>
              <a:rPr lang="en-US" altLang="ja-JP" dirty="0" smtClean="0">
                <a:solidFill>
                  <a:srgbClr val="C00000"/>
                </a:solidFill>
              </a:rPr>
              <a:t>F: </a:t>
            </a:r>
            <a:r>
              <a:rPr lang="ja-JP" altLang="en-US" b="0" dirty="0" smtClean="0">
                <a:solidFill>
                  <a:srgbClr val="0000FF"/>
                </a:solidFill>
              </a:rPr>
              <a:t>2</a:t>
            </a:r>
            <a:endParaRPr lang="ja-JP" altLang="en-US" b="0"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Leftmost Sweep for Memory Reduction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40675" name="Rectangle 3"/>
          <p:cNvSpPr>
            <a:spLocks noGrp="1" noChangeArrowheads="1"/>
          </p:cNvSpPr>
          <p:nvPr>
            <p:ph type="subTitle" idx="1"/>
          </p:nvPr>
        </p:nvSpPr>
        <p:spPr>
          <a:xfrm>
            <a:off x="323528" y="980728"/>
            <a:ext cx="8496944" cy="1871414"/>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Delivery computes occurrences at once, thus needs </a:t>
            </a:r>
            <a:r>
              <a:rPr lang="en-US" altLang="ja-JP" sz="2400" b="1" dirty="0">
                <a:solidFill>
                  <a:srgbClr val="0000FF"/>
                </a:solidFill>
              </a:rPr>
              <a:t>O(||D</a:t>
            </a:r>
            <a:r>
              <a:rPr lang="en-US" altLang="ja-JP" sz="2400" b="1" dirty="0" smtClean="0">
                <a:solidFill>
                  <a:srgbClr val="0000FF"/>
                </a:solidFill>
              </a:rPr>
              <a:t>||) </a:t>
            </a:r>
            <a:r>
              <a:rPr lang="en-US" altLang="ja-JP" sz="2400" dirty="0" smtClean="0"/>
              <a:t>space</a:t>
            </a:r>
          </a:p>
          <a:p>
            <a:pPr algn="l" eaLnBrk="1" hangingPunct="1">
              <a:defRPr/>
            </a:pPr>
            <a:r>
              <a:rPr lang="en-US" altLang="ja-JP" sz="2400" dirty="0"/>
              <a:t> </a:t>
            </a:r>
            <a:r>
              <a:rPr lang="en-US" altLang="ja-JP" sz="2400" b="1" dirty="0" smtClean="0">
                <a:solidFill>
                  <a:srgbClr val="FF0000"/>
                </a:solidFill>
                <a:effectLst>
                  <a:outerShdw blurRad="38100" dist="38100" dir="2700000" algn="tl">
                    <a:srgbClr val="C0C0C0"/>
                  </a:outerShdw>
                </a:effectLst>
                <a:sym typeface="Wingdings" panose="05000000000000000000" pitchFamily="2" charset="2"/>
              </a:rPr>
              <a:t></a:t>
            </a:r>
            <a:r>
              <a:rPr lang="en-US" altLang="ja-JP" sz="2400" dirty="0" smtClean="0">
                <a:sym typeface="Wingdings" panose="05000000000000000000" pitchFamily="2" charset="2"/>
              </a:rPr>
              <a:t> accumulated recursively, thus </a:t>
            </a:r>
            <a:r>
              <a:rPr lang="en-US" altLang="ja-JP" sz="2400" b="1" dirty="0" smtClean="0">
                <a:solidFill>
                  <a:srgbClr val="0000FF"/>
                </a:solidFill>
              </a:rPr>
              <a:t>O(n||</a:t>
            </a:r>
            <a:r>
              <a:rPr lang="en-US" altLang="ja-JP" sz="2400" b="1" dirty="0">
                <a:solidFill>
                  <a:srgbClr val="0000FF"/>
                </a:solidFill>
              </a:rPr>
              <a:t>D||) </a:t>
            </a:r>
            <a:r>
              <a:rPr lang="en-US" altLang="ja-JP" sz="2400" dirty="0" smtClean="0"/>
              <a:t>in total</a:t>
            </a:r>
          </a:p>
          <a:p>
            <a:pPr algn="l" eaLnBrk="1" hangingPunct="1">
              <a:defRPr/>
            </a:pPr>
            <a:endParaRPr lang="ja-JP" altLang="en-US" sz="12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Generate recursive calls from smallest item;</a:t>
            </a:r>
          </a:p>
          <a:p>
            <a:pPr algn="l" eaLnBrk="1" hangingPunct="1">
              <a:defRPr/>
            </a:pPr>
            <a:r>
              <a:rPr lang="en-US" altLang="ja-JP" sz="2400" dirty="0"/>
              <a:t> </a:t>
            </a:r>
            <a:r>
              <a:rPr lang="en-US" altLang="ja-JP" sz="2400" dirty="0" smtClean="0"/>
              <a:t>   After the termination of recursive call for </a:t>
            </a:r>
            <a:r>
              <a:rPr lang="en-US" altLang="ja-JP" sz="2400" b="1" dirty="0" err="1" smtClean="0">
                <a:solidFill>
                  <a:srgbClr val="0000FF"/>
                </a:solidFill>
              </a:rPr>
              <a:t>i</a:t>
            </a:r>
            <a:r>
              <a:rPr lang="en-US" altLang="ja-JP" sz="2400" dirty="0" smtClean="0"/>
              <a:t>, the space</a:t>
            </a:r>
          </a:p>
          <a:p>
            <a:pPr algn="l" eaLnBrk="1" hangingPunct="1">
              <a:defRPr/>
            </a:pPr>
            <a:r>
              <a:rPr lang="en-US" altLang="ja-JP" sz="2400" dirty="0"/>
              <a:t> </a:t>
            </a:r>
            <a:r>
              <a:rPr lang="en-US" altLang="ja-JP" sz="2400" dirty="0" smtClean="0"/>
              <a:t>for items </a:t>
            </a:r>
            <a:r>
              <a:rPr lang="en-US" altLang="ja-JP" sz="2400" b="1" dirty="0" smtClean="0">
                <a:solidFill>
                  <a:srgbClr val="0000FF"/>
                </a:solidFill>
              </a:rPr>
              <a:t>&lt; </a:t>
            </a:r>
            <a:r>
              <a:rPr lang="en-US" altLang="ja-JP" sz="2400" b="1" dirty="0" err="1">
                <a:solidFill>
                  <a:srgbClr val="0000FF"/>
                </a:solidFill>
              </a:rPr>
              <a:t>i</a:t>
            </a:r>
            <a:r>
              <a:rPr lang="en-US" altLang="ja-JP" sz="2400" b="1" dirty="0" smtClean="0">
                <a:solidFill>
                  <a:srgbClr val="0000FF"/>
                </a:solidFill>
              </a:rPr>
              <a:t> </a:t>
            </a:r>
            <a:r>
              <a:rPr lang="en-US" altLang="ja-JP" sz="2400" dirty="0" smtClean="0"/>
              <a:t>are unnecessary, thus re-used</a:t>
            </a:r>
          </a:p>
          <a:p>
            <a:pPr algn="l" eaLnBrk="1" hangingPunct="1">
              <a:defRPr/>
            </a:pPr>
            <a:r>
              <a:rPr lang="en-US" altLang="ja-JP" sz="2400" dirty="0"/>
              <a:t> </a:t>
            </a:r>
            <a:r>
              <a:rPr lang="en-US" altLang="ja-JP" sz="2400" dirty="0" smtClean="0"/>
              <a:t>(the recursive call for </a:t>
            </a:r>
            <a:r>
              <a:rPr lang="en-US" altLang="ja-JP" sz="2400" b="1" dirty="0" err="1" smtClean="0">
                <a:solidFill>
                  <a:srgbClr val="0000FF"/>
                </a:solidFill>
              </a:rPr>
              <a:t>i</a:t>
            </a:r>
            <a:r>
              <a:rPr lang="en-US" altLang="ja-JP" sz="2400" b="1" dirty="0" smtClean="0">
                <a:solidFill>
                  <a:srgbClr val="0000FF"/>
                </a:solidFill>
              </a:rPr>
              <a:t> </a:t>
            </a:r>
            <a:r>
              <a:rPr lang="en-US" altLang="ja-JP" sz="2400" dirty="0" smtClean="0"/>
              <a:t>uses space for only items </a:t>
            </a:r>
            <a:r>
              <a:rPr lang="en-US" altLang="ja-JP" sz="2400" b="1" dirty="0">
                <a:solidFill>
                  <a:srgbClr val="0000FF"/>
                </a:solidFill>
              </a:rPr>
              <a:t>&lt; </a:t>
            </a:r>
            <a:r>
              <a:rPr lang="en-US" altLang="ja-JP" sz="2400" b="1" dirty="0" err="1">
                <a:solidFill>
                  <a:srgbClr val="0000FF"/>
                </a:solidFill>
              </a:rPr>
              <a:t>i</a:t>
            </a:r>
            <a:r>
              <a:rPr lang="en-US" altLang="ja-JP" sz="2400" b="1" dirty="0">
                <a:solidFill>
                  <a:srgbClr val="0000FF"/>
                </a:solidFill>
              </a:rPr>
              <a:t> </a:t>
            </a:r>
            <a:r>
              <a:rPr lang="en-US" altLang="ja-JP" sz="2400" dirty="0"/>
              <a:t>)</a:t>
            </a:r>
            <a:endParaRPr lang="en-US" altLang="ja-JP" sz="2400" dirty="0" smtClean="0"/>
          </a:p>
          <a:p>
            <a:pPr algn="l" eaLnBrk="1" hangingPunct="1">
              <a:defRPr/>
            </a:pPr>
            <a:endParaRPr lang="en-US" altLang="ja-JP" sz="2400" dirty="0"/>
          </a:p>
          <a:p>
            <a:pPr algn="l" eaLnBrk="1" hangingPunct="1">
              <a:defRPr/>
            </a:pPr>
            <a:endParaRPr lang="en-US" altLang="ja-JP" sz="2400" dirty="0" smtClean="0"/>
          </a:p>
        </p:txBody>
      </p:sp>
      <p:sp>
        <p:nvSpPr>
          <p:cNvPr id="8" name="Text Box 6"/>
          <p:cNvSpPr txBox="1">
            <a:spLocks noChangeArrowheads="1"/>
          </p:cNvSpPr>
          <p:nvPr/>
        </p:nvSpPr>
        <p:spPr bwMode="auto">
          <a:xfrm>
            <a:off x="3790365" y="5917482"/>
            <a:ext cx="2797859" cy="463846"/>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0000FF"/>
                </a:solidFill>
              </a:rPr>
              <a:t>1  2  3  4  5  6  7  8  9</a:t>
            </a:r>
          </a:p>
        </p:txBody>
      </p:sp>
      <p:sp>
        <p:nvSpPr>
          <p:cNvPr id="2" name="テキスト ボックス 1"/>
          <p:cNvSpPr txBox="1"/>
          <p:nvPr/>
        </p:nvSpPr>
        <p:spPr>
          <a:xfrm>
            <a:off x="3757086" y="4884748"/>
            <a:ext cx="407484" cy="1200329"/>
          </a:xfrm>
          <a:prstGeom prst="rect">
            <a:avLst/>
          </a:prstGeom>
          <a:noFill/>
        </p:spPr>
        <p:txBody>
          <a:bodyPr wrap="none" rtlCol="0">
            <a:spAutoFit/>
          </a:bodyPr>
          <a:lstStyle/>
          <a:p>
            <a:pPr algn="l"/>
            <a:r>
              <a:rPr lang="en-US" altLang="ja-JP" b="0" dirty="0">
                <a:solidFill>
                  <a:srgbClr val="C00000"/>
                </a:solidFill>
              </a:rPr>
              <a:t>A</a:t>
            </a:r>
          </a:p>
          <a:p>
            <a:pPr algn="l"/>
            <a:r>
              <a:rPr lang="en-US" altLang="ja-JP" b="0" dirty="0">
                <a:solidFill>
                  <a:srgbClr val="C00000"/>
                </a:solidFill>
              </a:rPr>
              <a:t>C</a:t>
            </a:r>
          </a:p>
          <a:p>
            <a:pPr algn="l"/>
            <a:r>
              <a:rPr lang="en-US" altLang="ja-JP" b="0" dirty="0" smtClean="0">
                <a:solidFill>
                  <a:srgbClr val="C00000"/>
                </a:solidFill>
              </a:rPr>
              <a:t>D</a:t>
            </a:r>
            <a:endParaRPr lang="en-US" altLang="ja-JP" b="0" dirty="0">
              <a:solidFill>
                <a:srgbClr val="C00000"/>
              </a:solidFill>
            </a:endParaRPr>
          </a:p>
        </p:txBody>
      </p:sp>
      <p:sp>
        <p:nvSpPr>
          <p:cNvPr id="3" name="テキスト ボックス 2"/>
          <p:cNvSpPr txBox="1"/>
          <p:nvPr/>
        </p:nvSpPr>
        <p:spPr>
          <a:xfrm>
            <a:off x="4079758" y="4148812"/>
            <a:ext cx="407483" cy="1938992"/>
          </a:xfrm>
          <a:prstGeom prst="rect">
            <a:avLst/>
          </a:prstGeom>
          <a:noFill/>
        </p:spPr>
        <p:txBody>
          <a:bodyPr wrap="none" rtlCol="0">
            <a:spAutoFit/>
          </a:bodyPr>
          <a:lstStyle/>
          <a:p>
            <a:r>
              <a:rPr lang="en-US" altLang="ja-JP" b="0" dirty="0" smtClean="0">
                <a:solidFill>
                  <a:srgbClr val="C00000"/>
                </a:solidFill>
              </a:rPr>
              <a:t>A</a:t>
            </a:r>
          </a:p>
          <a:p>
            <a:r>
              <a:rPr lang="en-US" altLang="ja-JP" b="0" dirty="0" smtClean="0">
                <a:solidFill>
                  <a:srgbClr val="C00000"/>
                </a:solidFill>
              </a:rPr>
              <a:t>B</a:t>
            </a:r>
          </a:p>
          <a:p>
            <a:r>
              <a:rPr lang="en-US" altLang="ja-JP" b="0" dirty="0" smtClean="0">
                <a:solidFill>
                  <a:srgbClr val="C00000"/>
                </a:solidFill>
              </a:rPr>
              <a:t>C</a:t>
            </a:r>
          </a:p>
          <a:p>
            <a:r>
              <a:rPr lang="en-US" altLang="ja-JP" b="0" dirty="0" smtClean="0">
                <a:solidFill>
                  <a:srgbClr val="C00000"/>
                </a:solidFill>
              </a:rPr>
              <a:t>E</a:t>
            </a:r>
          </a:p>
          <a:p>
            <a:r>
              <a:rPr lang="en-US" altLang="ja-JP" b="0" dirty="0" smtClean="0">
                <a:solidFill>
                  <a:srgbClr val="C00000"/>
                </a:solidFill>
              </a:rPr>
              <a:t>F</a:t>
            </a:r>
            <a:endParaRPr lang="en-US" altLang="ja-JP" b="0" dirty="0">
              <a:solidFill>
                <a:srgbClr val="C00000"/>
              </a:solidFill>
            </a:endParaRPr>
          </a:p>
        </p:txBody>
      </p:sp>
      <p:sp>
        <p:nvSpPr>
          <p:cNvPr id="4" name="テキスト ボックス 3"/>
          <p:cNvSpPr txBox="1"/>
          <p:nvPr/>
        </p:nvSpPr>
        <p:spPr>
          <a:xfrm>
            <a:off x="4655822" y="5591608"/>
            <a:ext cx="389851" cy="461665"/>
          </a:xfrm>
          <a:prstGeom prst="rect">
            <a:avLst/>
          </a:prstGeom>
          <a:noFill/>
        </p:spPr>
        <p:txBody>
          <a:bodyPr wrap="none" rtlCol="0">
            <a:spAutoFit/>
          </a:bodyPr>
          <a:lstStyle/>
          <a:p>
            <a:r>
              <a:rPr lang="en-US" altLang="ja-JP" b="0" dirty="0">
                <a:solidFill>
                  <a:srgbClr val="C00000"/>
                </a:solidFill>
              </a:rPr>
              <a:t>B</a:t>
            </a:r>
            <a:endParaRPr kumimoji="1" lang="ja-JP" altLang="en-US" dirty="0"/>
          </a:p>
        </p:txBody>
      </p:sp>
      <p:sp>
        <p:nvSpPr>
          <p:cNvPr id="11" name="テキスト ボックス 10"/>
          <p:cNvSpPr txBox="1"/>
          <p:nvPr/>
        </p:nvSpPr>
        <p:spPr>
          <a:xfrm>
            <a:off x="4367790" y="5591608"/>
            <a:ext cx="389851" cy="461665"/>
          </a:xfrm>
          <a:prstGeom prst="rect">
            <a:avLst/>
          </a:prstGeom>
          <a:noFill/>
        </p:spPr>
        <p:txBody>
          <a:bodyPr wrap="none" rtlCol="0">
            <a:spAutoFit/>
          </a:bodyPr>
          <a:lstStyle/>
          <a:p>
            <a:r>
              <a:rPr lang="en-US" altLang="ja-JP" b="0" dirty="0">
                <a:solidFill>
                  <a:srgbClr val="C00000"/>
                </a:solidFill>
              </a:rPr>
              <a:t>B</a:t>
            </a:r>
            <a:endParaRPr kumimoji="1" lang="ja-JP" altLang="en-US" dirty="0"/>
          </a:p>
        </p:txBody>
      </p:sp>
      <p:sp>
        <p:nvSpPr>
          <p:cNvPr id="12" name="テキスト ボックス 11"/>
          <p:cNvSpPr txBox="1"/>
          <p:nvPr/>
        </p:nvSpPr>
        <p:spPr>
          <a:xfrm>
            <a:off x="5303894" y="5591608"/>
            <a:ext cx="407483" cy="461665"/>
          </a:xfrm>
          <a:prstGeom prst="rect">
            <a:avLst/>
          </a:prstGeom>
          <a:noFill/>
        </p:spPr>
        <p:txBody>
          <a:bodyPr wrap="none" rtlCol="0">
            <a:spAutoFit/>
          </a:bodyPr>
          <a:lstStyle/>
          <a:p>
            <a:r>
              <a:rPr lang="en-US" altLang="ja-JP" b="0" dirty="0" smtClean="0">
                <a:solidFill>
                  <a:srgbClr val="C00000"/>
                </a:solidFill>
              </a:rPr>
              <a:t>A</a:t>
            </a:r>
            <a:endParaRPr kumimoji="1" lang="ja-JP" altLang="en-US" dirty="0"/>
          </a:p>
        </p:txBody>
      </p:sp>
      <p:sp>
        <p:nvSpPr>
          <p:cNvPr id="13" name="テキスト ボックス 12"/>
          <p:cNvSpPr txBox="1"/>
          <p:nvPr/>
        </p:nvSpPr>
        <p:spPr>
          <a:xfrm>
            <a:off x="5015862" y="5222276"/>
            <a:ext cx="407484" cy="830997"/>
          </a:xfrm>
          <a:prstGeom prst="rect">
            <a:avLst/>
          </a:prstGeom>
          <a:noFill/>
        </p:spPr>
        <p:txBody>
          <a:bodyPr wrap="none" rtlCol="0">
            <a:spAutoFit/>
          </a:bodyPr>
          <a:lstStyle/>
          <a:p>
            <a:r>
              <a:rPr lang="en-US" altLang="ja-JP" b="0" dirty="0" smtClean="0">
                <a:solidFill>
                  <a:srgbClr val="C00000"/>
                </a:solidFill>
              </a:rPr>
              <a:t>A</a:t>
            </a:r>
          </a:p>
          <a:p>
            <a:r>
              <a:rPr lang="en-US" altLang="ja-JP" b="0" dirty="0" smtClean="0">
                <a:solidFill>
                  <a:srgbClr val="C00000"/>
                </a:solidFill>
              </a:rPr>
              <a:t>B</a:t>
            </a:r>
            <a:endParaRPr kumimoji="1" lang="ja-JP" altLang="en-US" dirty="0"/>
          </a:p>
        </p:txBody>
      </p:sp>
      <p:sp>
        <p:nvSpPr>
          <p:cNvPr id="14" name="テキスト ボックス 13"/>
          <p:cNvSpPr txBox="1"/>
          <p:nvPr/>
        </p:nvSpPr>
        <p:spPr>
          <a:xfrm>
            <a:off x="5879958" y="5591608"/>
            <a:ext cx="389850" cy="461665"/>
          </a:xfrm>
          <a:prstGeom prst="rect">
            <a:avLst/>
          </a:prstGeom>
          <a:noFill/>
        </p:spPr>
        <p:txBody>
          <a:bodyPr wrap="none" rtlCol="0">
            <a:spAutoFit/>
          </a:bodyPr>
          <a:lstStyle/>
          <a:p>
            <a:r>
              <a:rPr lang="en-US" altLang="ja-JP" b="0" dirty="0" smtClean="0">
                <a:solidFill>
                  <a:srgbClr val="C00000"/>
                </a:solidFill>
              </a:rPr>
              <a:t>C</a:t>
            </a:r>
            <a:endParaRPr kumimoji="1" lang="ja-JP" altLang="en-US" dirty="0"/>
          </a:p>
        </p:txBody>
      </p:sp>
      <p:sp>
        <p:nvSpPr>
          <p:cNvPr id="15" name="テキスト ボックス 14"/>
          <p:cNvSpPr txBox="1"/>
          <p:nvPr/>
        </p:nvSpPr>
        <p:spPr>
          <a:xfrm>
            <a:off x="6167990" y="4491564"/>
            <a:ext cx="407483" cy="1569660"/>
          </a:xfrm>
          <a:prstGeom prst="rect">
            <a:avLst/>
          </a:prstGeom>
          <a:noFill/>
        </p:spPr>
        <p:txBody>
          <a:bodyPr wrap="none" rtlCol="0">
            <a:spAutoFit/>
          </a:bodyPr>
          <a:lstStyle/>
          <a:p>
            <a:r>
              <a:rPr lang="en-US" altLang="ja-JP" b="0" dirty="0" smtClean="0">
                <a:solidFill>
                  <a:srgbClr val="C00000"/>
                </a:solidFill>
              </a:rPr>
              <a:t>A</a:t>
            </a:r>
          </a:p>
          <a:p>
            <a:r>
              <a:rPr lang="en-US" altLang="ja-JP" b="0" dirty="0" smtClean="0">
                <a:solidFill>
                  <a:srgbClr val="C00000"/>
                </a:solidFill>
              </a:rPr>
              <a:t>C</a:t>
            </a:r>
          </a:p>
          <a:p>
            <a:r>
              <a:rPr kumimoji="1" lang="en-US" altLang="ja-JP" b="0" dirty="0" smtClean="0">
                <a:solidFill>
                  <a:srgbClr val="C00000"/>
                </a:solidFill>
              </a:rPr>
              <a:t>D</a:t>
            </a:r>
          </a:p>
          <a:p>
            <a:r>
              <a:rPr lang="en-US" altLang="ja-JP" b="0" dirty="0">
                <a:solidFill>
                  <a:srgbClr val="C00000"/>
                </a:solidFill>
              </a:rPr>
              <a:t>E</a:t>
            </a:r>
            <a:endParaRPr kumimoji="1" lang="ja-JP" altLang="en-US" dirty="0"/>
          </a:p>
        </p:txBody>
      </p:sp>
      <p:sp>
        <p:nvSpPr>
          <p:cNvPr id="16" name="テキスト ボックス 15"/>
          <p:cNvSpPr txBox="1"/>
          <p:nvPr/>
        </p:nvSpPr>
        <p:spPr>
          <a:xfrm>
            <a:off x="5591926" y="4491113"/>
            <a:ext cx="407483" cy="1569660"/>
          </a:xfrm>
          <a:prstGeom prst="rect">
            <a:avLst/>
          </a:prstGeom>
          <a:noFill/>
        </p:spPr>
        <p:txBody>
          <a:bodyPr wrap="none" rtlCol="0">
            <a:spAutoFit/>
          </a:bodyPr>
          <a:lstStyle/>
          <a:p>
            <a:r>
              <a:rPr lang="en-US" altLang="ja-JP" b="0" dirty="0" smtClean="0">
                <a:solidFill>
                  <a:srgbClr val="C00000"/>
                </a:solidFill>
              </a:rPr>
              <a:t>A</a:t>
            </a:r>
          </a:p>
          <a:p>
            <a:r>
              <a:rPr lang="en-US" altLang="ja-JP" b="0" dirty="0" smtClean="0">
                <a:solidFill>
                  <a:srgbClr val="C00000"/>
                </a:solidFill>
              </a:rPr>
              <a:t>C</a:t>
            </a:r>
          </a:p>
          <a:p>
            <a:r>
              <a:rPr kumimoji="1" lang="en-US" altLang="ja-JP" b="0" dirty="0" smtClean="0">
                <a:solidFill>
                  <a:srgbClr val="C00000"/>
                </a:solidFill>
              </a:rPr>
              <a:t>D</a:t>
            </a:r>
          </a:p>
          <a:p>
            <a:r>
              <a:rPr lang="en-US" altLang="ja-JP" b="0" dirty="0">
                <a:solidFill>
                  <a:srgbClr val="C00000"/>
                </a:solidFill>
              </a:rPr>
              <a:t>E</a:t>
            </a:r>
            <a:endParaRPr kumimoji="1" lang="ja-JP" altLang="en-US" dirty="0"/>
          </a:p>
        </p:txBody>
      </p:sp>
      <p:sp>
        <p:nvSpPr>
          <p:cNvPr id="17" name="Text Box 122"/>
          <p:cNvSpPr txBox="1">
            <a:spLocks noChangeArrowheads="1"/>
          </p:cNvSpPr>
          <p:nvPr/>
        </p:nvSpPr>
        <p:spPr bwMode="auto">
          <a:xfrm>
            <a:off x="345259" y="4365104"/>
            <a:ext cx="3233875" cy="463846"/>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defRPr/>
            </a:pPr>
            <a:r>
              <a:rPr lang="en-US" altLang="ja-JP" dirty="0" smtClean="0">
                <a:sym typeface="Wingdings" panose="05000000000000000000" pitchFamily="2" charset="2"/>
              </a:rPr>
              <a:t> </a:t>
            </a:r>
            <a:r>
              <a:rPr lang="en-US" altLang="ja-JP" dirty="0">
                <a:solidFill>
                  <a:srgbClr val="0000FF"/>
                </a:solidFill>
              </a:rPr>
              <a:t>O</a:t>
            </a:r>
            <a:r>
              <a:rPr lang="en-US" altLang="ja-JP" dirty="0" smtClean="0">
                <a:solidFill>
                  <a:srgbClr val="0000FF"/>
                </a:solidFill>
              </a:rPr>
              <a:t>(||</a:t>
            </a:r>
            <a:r>
              <a:rPr lang="en-US" altLang="ja-JP" dirty="0">
                <a:solidFill>
                  <a:srgbClr val="0000FF"/>
                </a:solidFill>
              </a:rPr>
              <a:t>D||) </a:t>
            </a:r>
            <a:r>
              <a:rPr lang="en-US" altLang="ja-JP" b="0" dirty="0" smtClean="0">
                <a:solidFill>
                  <a:schemeClr val="tx1"/>
                </a:solidFill>
              </a:rPr>
              <a:t>memory in total</a:t>
            </a:r>
          </a:p>
        </p:txBody>
      </p:sp>
      <p:sp>
        <p:nvSpPr>
          <p:cNvPr id="18" name="Text Box 122"/>
          <p:cNvSpPr txBox="1">
            <a:spLocks noChangeArrowheads="1"/>
          </p:cNvSpPr>
          <p:nvPr/>
        </p:nvSpPr>
        <p:spPr bwMode="auto">
          <a:xfrm>
            <a:off x="354630" y="5116102"/>
            <a:ext cx="2911672" cy="833178"/>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defRPr/>
            </a:pPr>
            <a:r>
              <a:rPr lang="en-US" altLang="ja-JP" b="0" dirty="0" smtClean="0">
                <a:solidFill>
                  <a:schemeClr val="tx1"/>
                </a:solidFill>
              </a:rPr>
              <a:t>no need of</a:t>
            </a:r>
          </a:p>
          <a:p>
            <a:pPr algn="l">
              <a:defRPr/>
            </a:pPr>
            <a:r>
              <a:rPr lang="en-US" altLang="ja-JP" b="0" dirty="0" smtClean="0">
                <a:solidFill>
                  <a:schemeClr val="tx1"/>
                </a:solidFill>
              </a:rPr>
              <a:t> memory re-allocation</a:t>
            </a:r>
          </a:p>
        </p:txBody>
      </p:sp>
      <p:sp>
        <p:nvSpPr>
          <p:cNvPr id="9" name="正方形/長方形 8"/>
          <p:cNvSpPr/>
          <p:nvPr/>
        </p:nvSpPr>
        <p:spPr bwMode="auto">
          <a:xfrm>
            <a:off x="3738403" y="4725144"/>
            <a:ext cx="379191" cy="1268224"/>
          </a:xfrm>
          <a:prstGeom prst="rect">
            <a:avLst/>
          </a:prstGeom>
          <a:solidFill>
            <a:srgbClr val="FFC000"/>
          </a:solidFill>
          <a:ln w="19050" cap="flat" cmpd="sng" algn="ctr">
            <a:solidFill>
              <a:srgbClr val="FF6600"/>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20" name="正方形/長方形 19"/>
          <p:cNvSpPr/>
          <p:nvPr/>
        </p:nvSpPr>
        <p:spPr bwMode="auto">
          <a:xfrm>
            <a:off x="3740927" y="4725144"/>
            <a:ext cx="609189" cy="1268224"/>
          </a:xfrm>
          <a:prstGeom prst="rect">
            <a:avLst/>
          </a:prstGeom>
          <a:solidFill>
            <a:srgbClr val="FFC000"/>
          </a:solidFill>
          <a:ln w="19050" cap="flat" cmpd="sng" algn="ctr">
            <a:solidFill>
              <a:srgbClr val="FF6600"/>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21" name="正方形/長方形 20"/>
          <p:cNvSpPr/>
          <p:nvPr/>
        </p:nvSpPr>
        <p:spPr bwMode="auto">
          <a:xfrm>
            <a:off x="3738403" y="4725144"/>
            <a:ext cx="917419" cy="1268224"/>
          </a:xfrm>
          <a:prstGeom prst="rect">
            <a:avLst/>
          </a:prstGeom>
          <a:solidFill>
            <a:srgbClr val="FFC000"/>
          </a:solidFill>
          <a:ln w="19050" cap="flat" cmpd="sng" algn="ctr">
            <a:solidFill>
              <a:srgbClr val="FF6600"/>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22" name="Text Box 48"/>
          <p:cNvSpPr txBox="1">
            <a:spLocks noChangeArrowheads="1"/>
          </p:cNvSpPr>
          <p:nvPr/>
        </p:nvSpPr>
        <p:spPr bwMode="auto">
          <a:xfrm>
            <a:off x="6989125" y="4148812"/>
            <a:ext cx="1874529"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C00000"/>
                </a:solidFill>
              </a:rPr>
              <a:t>A:</a:t>
            </a:r>
            <a:r>
              <a:rPr lang="en-US" altLang="ja-JP" b="0" dirty="0" smtClean="0">
                <a:solidFill>
                  <a:schemeClr val="accent2"/>
                </a:solidFill>
              </a:rPr>
              <a:t> </a:t>
            </a:r>
            <a:r>
              <a:rPr lang="ja-JP" altLang="en-US" b="0" dirty="0" smtClean="0">
                <a:solidFill>
                  <a:srgbClr val="0000FF"/>
                </a:solidFill>
              </a:rPr>
              <a:t>1,2,5,6,7,9</a:t>
            </a:r>
            <a:endParaRPr lang="ja-JP" altLang="en-US" b="0" dirty="0">
              <a:solidFill>
                <a:srgbClr val="0000FF"/>
              </a:solidFill>
            </a:endParaRPr>
          </a:p>
          <a:p>
            <a:pPr algn="l"/>
            <a:r>
              <a:rPr lang="en-US" altLang="ja-JP" dirty="0" smtClean="0">
                <a:solidFill>
                  <a:srgbClr val="C00000"/>
                </a:solidFill>
              </a:rPr>
              <a:t>B:</a:t>
            </a:r>
            <a:r>
              <a:rPr lang="en-US" altLang="ja-JP" b="0" dirty="0" smtClean="0">
                <a:solidFill>
                  <a:schemeClr val="accent2"/>
                </a:solidFill>
              </a:rPr>
              <a:t> </a:t>
            </a:r>
            <a:r>
              <a:rPr lang="ja-JP" altLang="en-US" b="0" dirty="0" smtClean="0">
                <a:solidFill>
                  <a:srgbClr val="0000FF"/>
                </a:solidFill>
              </a:rPr>
              <a:t>2,3,4,5</a:t>
            </a:r>
            <a:endParaRPr lang="ja-JP" altLang="en-US" b="0" dirty="0">
              <a:solidFill>
                <a:srgbClr val="0000FF"/>
              </a:solidFill>
            </a:endParaRPr>
          </a:p>
          <a:p>
            <a:pPr algn="l"/>
            <a:r>
              <a:rPr lang="en-US" altLang="ja-JP" dirty="0" smtClean="0">
                <a:solidFill>
                  <a:srgbClr val="C00000"/>
                </a:solidFill>
              </a:rPr>
              <a:t>C: </a:t>
            </a:r>
            <a:r>
              <a:rPr lang="ja-JP" altLang="en-US" b="0" dirty="0" smtClean="0">
                <a:solidFill>
                  <a:srgbClr val="0000FF"/>
                </a:solidFill>
              </a:rPr>
              <a:t>1,2,7,8,9</a:t>
            </a:r>
            <a:endParaRPr lang="ja-JP" altLang="en-US" b="0" dirty="0">
              <a:solidFill>
                <a:srgbClr val="0000FF"/>
              </a:solidFill>
            </a:endParaRPr>
          </a:p>
          <a:p>
            <a:pPr algn="l"/>
            <a:r>
              <a:rPr lang="en-US" altLang="ja-JP" dirty="0" smtClean="0">
                <a:solidFill>
                  <a:srgbClr val="C00000"/>
                </a:solidFill>
              </a:rPr>
              <a:t>D: </a:t>
            </a:r>
            <a:r>
              <a:rPr lang="ja-JP" altLang="en-US" b="0" dirty="0" smtClean="0">
                <a:solidFill>
                  <a:srgbClr val="0000FF"/>
                </a:solidFill>
              </a:rPr>
              <a:t>1,7,9</a:t>
            </a:r>
            <a:endParaRPr lang="ja-JP" altLang="en-US" b="0" dirty="0">
              <a:solidFill>
                <a:srgbClr val="0000FF"/>
              </a:solidFill>
            </a:endParaRPr>
          </a:p>
          <a:p>
            <a:pPr algn="l"/>
            <a:r>
              <a:rPr lang="en-US" altLang="ja-JP" dirty="0" smtClean="0">
                <a:solidFill>
                  <a:srgbClr val="C00000"/>
                </a:solidFill>
              </a:rPr>
              <a:t>E: </a:t>
            </a:r>
            <a:r>
              <a:rPr lang="ja-JP" altLang="en-US" b="0" dirty="0" smtClean="0">
                <a:solidFill>
                  <a:srgbClr val="0000FF"/>
                </a:solidFill>
              </a:rPr>
              <a:t>2,7,9</a:t>
            </a:r>
            <a:endParaRPr lang="ja-JP" altLang="en-US" b="0" dirty="0">
              <a:solidFill>
                <a:srgbClr val="0000FF"/>
              </a:solidFill>
            </a:endParaRPr>
          </a:p>
          <a:p>
            <a:pPr algn="l"/>
            <a:r>
              <a:rPr lang="en-US" altLang="ja-JP" dirty="0" smtClean="0">
                <a:solidFill>
                  <a:srgbClr val="C00000"/>
                </a:solidFill>
              </a:rPr>
              <a:t>F: </a:t>
            </a:r>
            <a:r>
              <a:rPr lang="ja-JP" altLang="en-US" b="0" dirty="0" smtClean="0">
                <a:solidFill>
                  <a:srgbClr val="0000FF"/>
                </a:solidFill>
              </a:rPr>
              <a:t>2</a:t>
            </a:r>
            <a:endParaRPr lang="ja-JP" altLang="en-US" b="0" dirty="0">
              <a:solidFill>
                <a:srgbClr val="0000FF"/>
              </a:solidFill>
            </a:endParaRPr>
          </a:p>
        </p:txBody>
      </p:sp>
    </p:spTree>
    <p:extLst>
      <p:ext uri="{BB962C8B-B14F-4D97-AF65-F5344CB8AC3E}">
        <p14:creationId xmlns:p14="http://schemas.microsoft.com/office/powerpoint/2010/main" val="42414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8" grpId="0" animBg="1"/>
      <p:bldP spid="9" grpId="0" animBg="1"/>
      <p:bldP spid="9" grpId="1" animBg="1"/>
      <p:bldP spid="20" grpId="0" animBg="1"/>
      <p:bldP spid="20"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Delivery</a:t>
            </a:r>
          </a:p>
        </p:txBody>
      </p:sp>
      <p:sp>
        <p:nvSpPr>
          <p:cNvPr id="547843" name="Rectangle 3"/>
          <p:cNvSpPr>
            <a:spLocks noGrp="1" noChangeArrowheads="1"/>
          </p:cNvSpPr>
          <p:nvPr>
            <p:ph type="subTitle" idx="1"/>
          </p:nvPr>
        </p:nvSpPr>
        <p:spPr>
          <a:xfrm>
            <a:off x="468313" y="1268413"/>
            <a:ext cx="6911999" cy="503237"/>
          </a:xfrm>
          <a:solidFill>
            <a:schemeClr val="bg1"/>
          </a:solidFill>
          <a:ln w="19050">
            <a:solidFill>
              <a:srgbClr val="008000"/>
            </a:solidFill>
          </a:ln>
          <a:effectLst>
            <a:outerShdw blurRad="50800" dist="38100" dir="2700000" algn="tl" rotWithShape="0">
              <a:prstClr val="black">
                <a:alpha val="40000"/>
              </a:prstClr>
            </a:outerShdw>
          </a:effectLst>
        </p:spPr>
        <p:txBody>
          <a:bodyPr/>
          <a:lstStyle/>
          <a:p>
            <a:pPr algn="l" eaLnBrk="1" hangingPunct="1">
              <a:defRPr/>
            </a:pPr>
            <a:r>
              <a:rPr lang="ja-JP" altLang="en-US" sz="2400" b="1" dirty="0" smtClean="0">
                <a:solidFill>
                  <a:srgbClr val="FF0000"/>
                </a:solidFill>
                <a:effectLst>
                  <a:outerShdw blurRad="38100" dist="38100" dir="2700000" algn="tl">
                    <a:srgbClr val="C0C0C0"/>
                  </a:outerShdw>
                </a:effectLst>
              </a:rPr>
              <a:t> </a:t>
            </a:r>
            <a:r>
              <a:rPr lang="en-US" altLang="ja-JP" sz="2400" dirty="0" smtClean="0"/>
              <a:t>Compute the denotations of </a:t>
            </a:r>
            <a:r>
              <a:rPr lang="en-US" altLang="ja-JP" sz="2400" b="1" dirty="0" smtClean="0">
                <a:solidFill>
                  <a:srgbClr val="0000FF"/>
                </a:solidFill>
              </a:rPr>
              <a:t>S</a:t>
            </a:r>
            <a:r>
              <a:rPr lang="ja-JP" altLang="en-US" sz="2400" b="1" dirty="0" smtClean="0">
                <a:solidFill>
                  <a:srgbClr val="0000FF"/>
                </a:solidFill>
              </a:rPr>
              <a:t>∪{</a:t>
            </a:r>
            <a:r>
              <a:rPr lang="en-US" altLang="ja-JP" sz="2400" b="1" dirty="0" err="1" smtClean="0">
                <a:solidFill>
                  <a:srgbClr val="0000FF"/>
                </a:solidFill>
              </a:rPr>
              <a:t>i</a:t>
            </a:r>
            <a:r>
              <a:rPr lang="en-US" altLang="ja-JP" sz="2400" b="1" dirty="0" smtClean="0">
                <a:solidFill>
                  <a:srgbClr val="0000FF"/>
                </a:solidFill>
              </a:rPr>
              <a:t>}</a:t>
            </a:r>
            <a:r>
              <a:rPr lang="en-US" altLang="ja-JP" sz="2400" b="1" dirty="0" smtClean="0">
                <a:solidFill>
                  <a:schemeClr val="accent2"/>
                </a:solidFill>
              </a:rPr>
              <a:t> </a:t>
            </a:r>
            <a:r>
              <a:rPr lang="en-US" altLang="ja-JP" sz="2400" dirty="0" smtClean="0"/>
              <a:t>for </a:t>
            </a:r>
            <a:r>
              <a:rPr lang="en-US" altLang="ja-JP" sz="2400" b="1" dirty="0" smtClean="0">
                <a:solidFill>
                  <a:srgbClr val="FF0000"/>
                </a:solidFill>
              </a:rPr>
              <a:t>all</a:t>
            </a:r>
            <a:r>
              <a:rPr lang="en-US" altLang="ja-JP" sz="2400" dirty="0" smtClean="0"/>
              <a:t> </a:t>
            </a:r>
            <a:r>
              <a:rPr lang="en-US" altLang="ja-JP" sz="2400" b="1" dirty="0" err="1" smtClean="0">
                <a:solidFill>
                  <a:srgbClr val="0000FF"/>
                </a:solidFill>
              </a:rPr>
              <a:t>i</a:t>
            </a:r>
            <a:r>
              <a:rPr lang="ja-JP" altLang="en-US" sz="2400" dirty="0" smtClean="0">
                <a:solidFill>
                  <a:srgbClr val="0000FF"/>
                </a:solidFill>
              </a:rPr>
              <a:t>’</a:t>
            </a:r>
            <a:r>
              <a:rPr lang="en-US" altLang="ja-JP" sz="2400" dirty="0" smtClean="0"/>
              <a:t>s at once</a:t>
            </a:r>
          </a:p>
        </p:txBody>
      </p:sp>
      <p:sp>
        <p:nvSpPr>
          <p:cNvPr id="547844" name="Rectangle 4"/>
          <p:cNvSpPr>
            <a:spLocks noChangeArrowheads="1"/>
          </p:cNvSpPr>
          <p:nvPr/>
        </p:nvSpPr>
        <p:spPr bwMode="auto">
          <a:xfrm>
            <a:off x="3779838" y="3068638"/>
            <a:ext cx="3816350" cy="576262"/>
          </a:xfrm>
          <a:prstGeom prst="rect">
            <a:avLst/>
          </a:prstGeom>
          <a:solidFill>
            <a:srgbClr val="FFCC00">
              <a:alpha val="67058"/>
            </a:srgbClr>
          </a:solidFill>
          <a:ln w="19050">
            <a:solidFill>
              <a:srgbClr val="FF0000"/>
            </a:solidFill>
            <a:miter lim="800000"/>
            <a:headEnd/>
            <a:tailEnd/>
          </a:ln>
        </p:spPr>
        <p:txBody>
          <a:bodyPr lIns="90000" tIns="46800" rIns="90000" bIns="46800" anchor="ctr">
            <a:spAutoFit/>
          </a:bodyPr>
          <a:lstStyle/>
          <a:p>
            <a:endParaRPr lang="ja-JP" altLang="en-US"/>
          </a:p>
        </p:txBody>
      </p:sp>
      <p:sp>
        <p:nvSpPr>
          <p:cNvPr id="547845" name="Rectangle 5"/>
          <p:cNvSpPr>
            <a:spLocks noChangeArrowheads="1"/>
          </p:cNvSpPr>
          <p:nvPr/>
        </p:nvSpPr>
        <p:spPr bwMode="auto">
          <a:xfrm>
            <a:off x="3779838" y="3500438"/>
            <a:ext cx="3816350" cy="576262"/>
          </a:xfrm>
          <a:prstGeom prst="rect">
            <a:avLst/>
          </a:prstGeom>
          <a:solidFill>
            <a:srgbClr val="FFCC00">
              <a:alpha val="67058"/>
            </a:srgbClr>
          </a:solidFill>
          <a:ln w="19050">
            <a:solidFill>
              <a:srgbClr val="FF0000"/>
            </a:solidFill>
            <a:miter lim="800000"/>
            <a:headEnd/>
            <a:tailEnd/>
          </a:ln>
        </p:spPr>
        <p:txBody>
          <a:bodyPr lIns="90000" tIns="46800" rIns="90000" bIns="46800" anchor="ctr">
            <a:spAutoFit/>
          </a:bodyPr>
          <a:lstStyle/>
          <a:p>
            <a:endParaRPr lang="ja-JP" altLang="en-US"/>
          </a:p>
        </p:txBody>
      </p:sp>
      <p:sp>
        <p:nvSpPr>
          <p:cNvPr id="547846" name="Rectangle 6"/>
          <p:cNvSpPr>
            <a:spLocks noChangeArrowheads="1"/>
          </p:cNvSpPr>
          <p:nvPr/>
        </p:nvSpPr>
        <p:spPr bwMode="auto">
          <a:xfrm>
            <a:off x="3779838" y="2276475"/>
            <a:ext cx="3816350" cy="576263"/>
          </a:xfrm>
          <a:prstGeom prst="rect">
            <a:avLst/>
          </a:prstGeom>
          <a:solidFill>
            <a:srgbClr val="FFCC00">
              <a:alpha val="67058"/>
            </a:srgbClr>
          </a:solidFill>
          <a:ln w="19050">
            <a:solidFill>
              <a:srgbClr val="FF0000"/>
            </a:solidFill>
            <a:miter lim="800000"/>
            <a:headEnd/>
            <a:tailEnd/>
          </a:ln>
        </p:spPr>
        <p:txBody>
          <a:bodyPr lIns="90000" tIns="46800" rIns="90000" bIns="46800" anchor="ctr">
            <a:spAutoFit/>
          </a:bodyPr>
          <a:lstStyle/>
          <a:p>
            <a:endParaRPr lang="ja-JP" altLang="en-US"/>
          </a:p>
        </p:txBody>
      </p:sp>
      <p:sp>
        <p:nvSpPr>
          <p:cNvPr id="39943" name="Rectangle 7"/>
          <p:cNvSpPr>
            <a:spLocks noChangeArrowheads="1"/>
          </p:cNvSpPr>
          <p:nvPr/>
        </p:nvSpPr>
        <p:spPr bwMode="auto">
          <a:xfrm>
            <a:off x="609600" y="1600200"/>
            <a:ext cx="7924800" cy="2590800"/>
          </a:xfrm>
          <a:prstGeom prst="rect">
            <a:avLst/>
          </a:prstGeom>
          <a:noFill/>
          <a:ln w="9525">
            <a:noFill/>
            <a:miter lim="800000"/>
            <a:headEnd/>
            <a:tailEnd/>
          </a:ln>
        </p:spPr>
        <p:txBody>
          <a:bodyPr/>
          <a:lstStyle/>
          <a:p>
            <a:pPr algn="l"/>
            <a:r>
              <a:rPr lang="en-US" altLang="ja-JP" b="0">
                <a:solidFill>
                  <a:schemeClr val="tx1"/>
                </a:solidFill>
              </a:rPr>
              <a:t>     </a:t>
            </a:r>
            <a:endParaRPr lang="en-US" altLang="ja-JP">
              <a:solidFill>
                <a:schemeClr val="accent2"/>
              </a:solidFill>
            </a:endParaRPr>
          </a:p>
        </p:txBody>
      </p:sp>
      <p:sp>
        <p:nvSpPr>
          <p:cNvPr id="547849" name="Text Box 9"/>
          <p:cNvSpPr txBox="1">
            <a:spLocks noChangeArrowheads="1"/>
          </p:cNvSpPr>
          <p:nvPr/>
        </p:nvSpPr>
        <p:spPr bwMode="auto">
          <a:xfrm>
            <a:off x="306388" y="2822402"/>
            <a:ext cx="790899" cy="463846"/>
          </a:xfrm>
          <a:prstGeom prst="rect">
            <a:avLst/>
          </a:prstGeom>
          <a:noFill/>
          <a:ln w="19050">
            <a:noFill/>
            <a:miter lim="800000"/>
            <a:headEnd/>
            <a:tailEnd/>
          </a:ln>
          <a:effectLst/>
        </p:spPr>
        <p:txBody>
          <a:bodyPr wrap="none" lIns="90000" tIns="46800" rIns="90000" bIns="46800">
            <a:spAutoFit/>
          </a:bodyPr>
          <a:lstStyle/>
          <a:p>
            <a:pPr algn="l">
              <a:defRPr/>
            </a:pPr>
            <a:r>
              <a:rPr lang="en-US" altLang="ja-JP" dirty="0">
                <a:solidFill>
                  <a:srgbClr val="0000FF"/>
                </a:solidFill>
              </a:rPr>
              <a:t>D</a:t>
            </a:r>
            <a:r>
              <a:rPr lang="en-US" altLang="ja-JP" dirty="0">
                <a:solidFill>
                  <a:srgbClr val="FF0000"/>
                </a:solidFill>
                <a:effectLst>
                  <a:outerShdw blurRad="38100" dist="38100" dir="2700000" algn="tl">
                    <a:srgbClr val="C0C0C0"/>
                  </a:outerShdw>
                </a:effectLst>
              </a:rPr>
              <a:t>＝</a:t>
            </a:r>
            <a:r>
              <a:rPr lang="en-US" altLang="ja-JP" dirty="0">
                <a:solidFill>
                  <a:schemeClr val="accent2"/>
                </a:solidFill>
              </a:rPr>
              <a:t> </a:t>
            </a:r>
            <a:endParaRPr lang="ja-JP" altLang="en-US" dirty="0">
              <a:solidFill>
                <a:schemeClr val="accent2"/>
              </a:solidFill>
            </a:endParaRPr>
          </a:p>
        </p:txBody>
      </p:sp>
      <p:graphicFrame>
        <p:nvGraphicFramePr>
          <p:cNvPr id="547850" name="Group 10"/>
          <p:cNvGraphicFramePr>
            <a:graphicFrameLocks noGrp="1"/>
          </p:cNvGraphicFramePr>
          <p:nvPr/>
        </p:nvGraphicFramePr>
        <p:xfrm>
          <a:off x="4211638" y="2349500"/>
          <a:ext cx="3024187" cy="2506665"/>
        </p:xfrm>
        <a:graphic>
          <a:graphicData uri="http://schemas.openxmlformats.org/drawingml/2006/table">
            <a:tbl>
              <a:tblPr/>
              <a:tblGrid>
                <a:gridCol w="431800">
                  <a:extLst>
                    <a:ext uri="{9D8B030D-6E8A-4147-A177-3AD203B41FA5}">
                      <a16:colId xmlns:a16="http://schemas.microsoft.com/office/drawing/2014/main" val="20000"/>
                    </a:ext>
                  </a:extLst>
                </a:gridCol>
                <a:gridCol w="287337">
                  <a:extLst>
                    <a:ext uri="{9D8B030D-6E8A-4147-A177-3AD203B41FA5}">
                      <a16:colId xmlns:a16="http://schemas.microsoft.com/office/drawing/2014/main" val="20001"/>
                    </a:ext>
                  </a:extLst>
                </a:gridCol>
                <a:gridCol w="288925">
                  <a:extLst>
                    <a:ext uri="{9D8B030D-6E8A-4147-A177-3AD203B41FA5}">
                      <a16:colId xmlns:a16="http://schemas.microsoft.com/office/drawing/2014/main" val="20002"/>
                    </a:ext>
                  </a:extLst>
                </a:gridCol>
                <a:gridCol w="287338">
                  <a:extLst>
                    <a:ext uri="{9D8B030D-6E8A-4147-A177-3AD203B41FA5}">
                      <a16:colId xmlns:a16="http://schemas.microsoft.com/office/drawing/2014/main" val="20003"/>
                    </a:ext>
                  </a:extLst>
                </a:gridCol>
                <a:gridCol w="287337">
                  <a:extLst>
                    <a:ext uri="{9D8B030D-6E8A-4147-A177-3AD203B41FA5}">
                      <a16:colId xmlns:a16="http://schemas.microsoft.com/office/drawing/2014/main" val="20004"/>
                    </a:ext>
                  </a:extLst>
                </a:gridCol>
                <a:gridCol w="288925">
                  <a:extLst>
                    <a:ext uri="{9D8B030D-6E8A-4147-A177-3AD203B41FA5}">
                      <a16:colId xmlns:a16="http://schemas.microsoft.com/office/drawing/2014/main" val="20005"/>
                    </a:ext>
                  </a:extLst>
                </a:gridCol>
                <a:gridCol w="287338">
                  <a:extLst>
                    <a:ext uri="{9D8B030D-6E8A-4147-A177-3AD203B41FA5}">
                      <a16:colId xmlns:a16="http://schemas.microsoft.com/office/drawing/2014/main" val="20006"/>
                    </a:ext>
                  </a:extLst>
                </a:gridCol>
                <a:gridCol w="288925">
                  <a:extLst>
                    <a:ext uri="{9D8B030D-6E8A-4147-A177-3AD203B41FA5}">
                      <a16:colId xmlns:a16="http://schemas.microsoft.com/office/drawing/2014/main" val="20007"/>
                    </a:ext>
                  </a:extLst>
                </a:gridCol>
                <a:gridCol w="287337">
                  <a:extLst>
                    <a:ext uri="{9D8B030D-6E8A-4147-A177-3AD203B41FA5}">
                      <a16:colId xmlns:a16="http://schemas.microsoft.com/office/drawing/2014/main" val="20008"/>
                    </a:ext>
                  </a:extLst>
                </a:gridCol>
                <a:gridCol w="288925">
                  <a:extLst>
                    <a:ext uri="{9D8B030D-6E8A-4147-A177-3AD203B41FA5}">
                      <a16:colId xmlns:a16="http://schemas.microsoft.com/office/drawing/2014/main" val="20009"/>
                    </a:ext>
                  </a:extLst>
                </a:gridCol>
              </a:tblGrid>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rPr>
                        <a:t>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7</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9</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B</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7</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8</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9</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D</a:t>
                      </a: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7</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accent2"/>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accent2"/>
                          </a:solidFill>
                          <a:effectLst/>
                          <a:latin typeface="Times New Roman" pitchFamily="18" charset="0"/>
                          <a:ea typeface="ＭＳ Ｐゴシック" charset="-128"/>
                        </a:rPr>
                        <a:t>9</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7</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9</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025" name="Rectangle 89"/>
          <p:cNvSpPr>
            <a:spLocks noChangeArrowheads="1"/>
          </p:cNvSpPr>
          <p:nvPr/>
        </p:nvSpPr>
        <p:spPr bwMode="auto">
          <a:xfrm>
            <a:off x="1909553" y="4509120"/>
            <a:ext cx="1359964" cy="463846"/>
          </a:xfrm>
          <a:prstGeom prst="rect">
            <a:avLst/>
          </a:prstGeom>
          <a:noFill/>
          <a:ln w="19050">
            <a:noFill/>
            <a:miter lim="800000"/>
            <a:headEnd/>
            <a:tailEnd/>
          </a:ln>
        </p:spPr>
        <p:txBody>
          <a:bodyPr wrap="none" lIns="90000" tIns="46800" rIns="90000" bIns="46800">
            <a:spAutoFit/>
          </a:bodyPr>
          <a:lstStyle/>
          <a:p>
            <a:r>
              <a:rPr lang="en-US" altLang="ja-JP" dirty="0" smtClean="0">
                <a:solidFill>
                  <a:srgbClr val="0000FF"/>
                </a:solidFill>
              </a:rPr>
              <a:t>S</a:t>
            </a:r>
            <a:r>
              <a:rPr lang="en-US" altLang="ja-JP" b="0" dirty="0" smtClean="0">
                <a:solidFill>
                  <a:srgbClr val="0000FF"/>
                </a:solidFill>
              </a:rPr>
              <a:t> </a:t>
            </a:r>
            <a:r>
              <a:rPr lang="en-US" altLang="ja-JP" b="0" dirty="0">
                <a:solidFill>
                  <a:srgbClr val="0000FF"/>
                </a:solidFill>
              </a:rPr>
              <a:t>= {1,7}</a:t>
            </a:r>
            <a:endParaRPr lang="ja-JP" altLang="en-US" b="0" dirty="0">
              <a:solidFill>
                <a:srgbClr val="0000FF"/>
              </a:solidFill>
            </a:endParaRPr>
          </a:p>
        </p:txBody>
      </p:sp>
      <p:graphicFrame>
        <p:nvGraphicFramePr>
          <p:cNvPr id="547930" name="Group 90"/>
          <p:cNvGraphicFramePr>
            <a:graphicFrameLocks noGrp="1"/>
          </p:cNvGraphicFramePr>
          <p:nvPr/>
        </p:nvGraphicFramePr>
        <p:xfrm>
          <a:off x="4349750" y="5013325"/>
          <a:ext cx="2886075" cy="720725"/>
        </p:xfrm>
        <a:graphic>
          <a:graphicData uri="http://schemas.openxmlformats.org/drawingml/2006/table">
            <a:tbl>
              <a:tblPr/>
              <a:tblGrid>
                <a:gridCol w="293688">
                  <a:extLst>
                    <a:ext uri="{9D8B030D-6E8A-4147-A177-3AD203B41FA5}">
                      <a16:colId xmlns:a16="http://schemas.microsoft.com/office/drawing/2014/main" val="20000"/>
                    </a:ext>
                  </a:extLst>
                </a:gridCol>
                <a:gridCol w="284162">
                  <a:extLst>
                    <a:ext uri="{9D8B030D-6E8A-4147-A177-3AD203B41FA5}">
                      <a16:colId xmlns:a16="http://schemas.microsoft.com/office/drawing/2014/main" val="20001"/>
                    </a:ext>
                  </a:extLst>
                </a:gridCol>
                <a:gridCol w="288925">
                  <a:extLst>
                    <a:ext uri="{9D8B030D-6E8A-4147-A177-3AD203B41FA5}">
                      <a16:colId xmlns:a16="http://schemas.microsoft.com/office/drawing/2014/main" val="20002"/>
                    </a:ext>
                  </a:extLst>
                </a:gridCol>
                <a:gridCol w="288925">
                  <a:extLst>
                    <a:ext uri="{9D8B030D-6E8A-4147-A177-3AD203B41FA5}">
                      <a16:colId xmlns:a16="http://schemas.microsoft.com/office/drawing/2014/main" val="20003"/>
                    </a:ext>
                  </a:extLst>
                </a:gridCol>
                <a:gridCol w="288925">
                  <a:extLst>
                    <a:ext uri="{9D8B030D-6E8A-4147-A177-3AD203B41FA5}">
                      <a16:colId xmlns:a16="http://schemas.microsoft.com/office/drawing/2014/main" val="20004"/>
                    </a:ext>
                  </a:extLst>
                </a:gridCol>
                <a:gridCol w="288925">
                  <a:extLst>
                    <a:ext uri="{9D8B030D-6E8A-4147-A177-3AD203B41FA5}">
                      <a16:colId xmlns:a16="http://schemas.microsoft.com/office/drawing/2014/main" val="20005"/>
                    </a:ext>
                  </a:extLst>
                </a:gridCol>
                <a:gridCol w="287338">
                  <a:extLst>
                    <a:ext uri="{9D8B030D-6E8A-4147-A177-3AD203B41FA5}">
                      <a16:colId xmlns:a16="http://schemas.microsoft.com/office/drawing/2014/main" val="20006"/>
                    </a:ext>
                  </a:extLst>
                </a:gridCol>
                <a:gridCol w="288925">
                  <a:extLst>
                    <a:ext uri="{9D8B030D-6E8A-4147-A177-3AD203B41FA5}">
                      <a16:colId xmlns:a16="http://schemas.microsoft.com/office/drawing/2014/main" val="20007"/>
                    </a:ext>
                  </a:extLst>
                </a:gridCol>
                <a:gridCol w="287337">
                  <a:extLst>
                    <a:ext uri="{9D8B030D-6E8A-4147-A177-3AD203B41FA5}">
                      <a16:colId xmlns:a16="http://schemas.microsoft.com/office/drawing/2014/main" val="20008"/>
                    </a:ext>
                  </a:extLst>
                </a:gridCol>
                <a:gridCol w="288925">
                  <a:extLst>
                    <a:ext uri="{9D8B030D-6E8A-4147-A177-3AD203B41FA5}">
                      <a16:colId xmlns:a16="http://schemas.microsoft.com/office/drawing/2014/main" val="20009"/>
                    </a:ext>
                  </a:extLst>
                </a:gridCol>
              </a:tblGrid>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7954" name="Rectangle 114"/>
          <p:cNvSpPr>
            <a:spLocks noChangeArrowheads="1"/>
          </p:cNvSpPr>
          <p:nvPr/>
        </p:nvSpPr>
        <p:spPr bwMode="auto">
          <a:xfrm>
            <a:off x="4859338" y="2349500"/>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A</a:t>
            </a:r>
            <a:endParaRPr lang="ja-JP" altLang="en-US" sz="2000">
              <a:solidFill>
                <a:srgbClr val="FF0000"/>
              </a:solidFill>
            </a:endParaRPr>
          </a:p>
        </p:txBody>
      </p:sp>
      <p:sp>
        <p:nvSpPr>
          <p:cNvPr id="547955" name="Rectangle 115"/>
          <p:cNvSpPr>
            <a:spLocks noChangeArrowheads="1"/>
          </p:cNvSpPr>
          <p:nvPr/>
        </p:nvSpPr>
        <p:spPr bwMode="auto">
          <a:xfrm>
            <a:off x="5724525" y="2349500"/>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A</a:t>
            </a:r>
            <a:endParaRPr lang="ja-JP" altLang="en-US" sz="2000">
              <a:solidFill>
                <a:srgbClr val="FF0000"/>
              </a:solidFill>
            </a:endParaRPr>
          </a:p>
        </p:txBody>
      </p:sp>
      <p:sp>
        <p:nvSpPr>
          <p:cNvPr id="547956" name="Rectangle 116"/>
          <p:cNvSpPr>
            <a:spLocks noChangeArrowheads="1"/>
          </p:cNvSpPr>
          <p:nvPr/>
        </p:nvSpPr>
        <p:spPr bwMode="auto">
          <a:xfrm>
            <a:off x="6011863" y="2349500"/>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A</a:t>
            </a:r>
            <a:endParaRPr lang="ja-JP" altLang="en-US" sz="2000">
              <a:solidFill>
                <a:srgbClr val="FF0000"/>
              </a:solidFill>
            </a:endParaRPr>
          </a:p>
        </p:txBody>
      </p:sp>
      <p:sp>
        <p:nvSpPr>
          <p:cNvPr id="547957" name="Rectangle 117"/>
          <p:cNvSpPr>
            <a:spLocks noChangeArrowheads="1"/>
          </p:cNvSpPr>
          <p:nvPr/>
        </p:nvSpPr>
        <p:spPr bwMode="auto">
          <a:xfrm>
            <a:off x="3924300" y="2133600"/>
            <a:ext cx="215900" cy="863600"/>
          </a:xfrm>
          <a:prstGeom prst="rect">
            <a:avLst/>
          </a:prstGeom>
          <a:solidFill>
            <a:srgbClr val="993300"/>
          </a:solidFill>
          <a:ln w="19050">
            <a:solidFill>
              <a:srgbClr val="FF0000"/>
            </a:solidFill>
            <a:miter lim="800000"/>
            <a:headEnd/>
            <a:tailEnd/>
          </a:ln>
        </p:spPr>
        <p:txBody>
          <a:bodyPr lIns="90000" tIns="46800" rIns="90000" bIns="46800" anchor="ctr">
            <a:spAutoFit/>
          </a:bodyPr>
          <a:lstStyle/>
          <a:p>
            <a:endParaRPr lang="ja-JP" altLang="en-US"/>
          </a:p>
        </p:txBody>
      </p:sp>
      <p:sp>
        <p:nvSpPr>
          <p:cNvPr id="547958" name="Rectangle 118"/>
          <p:cNvSpPr>
            <a:spLocks noChangeArrowheads="1"/>
          </p:cNvSpPr>
          <p:nvPr/>
        </p:nvSpPr>
        <p:spPr bwMode="auto">
          <a:xfrm>
            <a:off x="3924300" y="2925763"/>
            <a:ext cx="215900" cy="863600"/>
          </a:xfrm>
          <a:prstGeom prst="rect">
            <a:avLst/>
          </a:prstGeom>
          <a:solidFill>
            <a:srgbClr val="993300"/>
          </a:solidFill>
          <a:ln w="19050">
            <a:solidFill>
              <a:srgbClr val="FF0000"/>
            </a:solidFill>
            <a:miter lim="800000"/>
            <a:headEnd/>
            <a:tailEnd/>
          </a:ln>
        </p:spPr>
        <p:txBody>
          <a:bodyPr lIns="90000" tIns="46800" rIns="90000" bIns="46800" anchor="ctr">
            <a:spAutoFit/>
          </a:bodyPr>
          <a:lstStyle/>
          <a:p>
            <a:endParaRPr lang="ja-JP" altLang="en-US"/>
          </a:p>
        </p:txBody>
      </p:sp>
      <p:sp>
        <p:nvSpPr>
          <p:cNvPr id="547959" name="Rectangle 119"/>
          <p:cNvSpPr>
            <a:spLocks noChangeArrowheads="1"/>
          </p:cNvSpPr>
          <p:nvPr/>
        </p:nvSpPr>
        <p:spPr bwMode="auto">
          <a:xfrm>
            <a:off x="4859338" y="3141663"/>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C</a:t>
            </a:r>
            <a:endParaRPr lang="ja-JP" altLang="en-US" sz="2000">
              <a:solidFill>
                <a:srgbClr val="FF0000"/>
              </a:solidFill>
            </a:endParaRPr>
          </a:p>
        </p:txBody>
      </p:sp>
      <p:sp>
        <p:nvSpPr>
          <p:cNvPr id="547960" name="Rectangle 120"/>
          <p:cNvSpPr>
            <a:spLocks noChangeArrowheads="1"/>
          </p:cNvSpPr>
          <p:nvPr/>
        </p:nvSpPr>
        <p:spPr bwMode="auto">
          <a:xfrm>
            <a:off x="6588125" y="3141663"/>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C</a:t>
            </a:r>
            <a:endParaRPr lang="ja-JP" altLang="en-US" sz="2000">
              <a:solidFill>
                <a:srgbClr val="FF0000"/>
              </a:solidFill>
            </a:endParaRPr>
          </a:p>
        </p:txBody>
      </p:sp>
      <p:sp>
        <p:nvSpPr>
          <p:cNvPr id="547961" name="Rectangle 121"/>
          <p:cNvSpPr>
            <a:spLocks noChangeArrowheads="1"/>
          </p:cNvSpPr>
          <p:nvPr/>
        </p:nvSpPr>
        <p:spPr bwMode="auto">
          <a:xfrm>
            <a:off x="3924300" y="3429000"/>
            <a:ext cx="215900" cy="863600"/>
          </a:xfrm>
          <a:prstGeom prst="rect">
            <a:avLst/>
          </a:prstGeom>
          <a:solidFill>
            <a:srgbClr val="993300"/>
          </a:solidFill>
          <a:ln w="19050">
            <a:solidFill>
              <a:srgbClr val="FF0000"/>
            </a:solidFill>
            <a:miter lim="800000"/>
            <a:headEnd/>
            <a:tailEnd/>
          </a:ln>
        </p:spPr>
        <p:txBody>
          <a:bodyPr lIns="90000" tIns="46800" rIns="90000" bIns="46800" anchor="ctr">
            <a:spAutoFit/>
          </a:bodyPr>
          <a:lstStyle/>
          <a:p>
            <a:endParaRPr lang="ja-JP" altLang="en-US"/>
          </a:p>
        </p:txBody>
      </p:sp>
      <p:sp>
        <p:nvSpPr>
          <p:cNvPr id="547962" name="Text Box 122"/>
          <p:cNvSpPr txBox="1">
            <a:spLocks noChangeArrowheads="1"/>
          </p:cNvSpPr>
          <p:nvPr/>
        </p:nvSpPr>
        <p:spPr bwMode="auto">
          <a:xfrm>
            <a:off x="250825" y="5229225"/>
            <a:ext cx="3530600" cy="1206500"/>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defRPr/>
            </a:pPr>
            <a:r>
              <a:rPr lang="en-US" altLang="ja-JP" b="0">
                <a:solidFill>
                  <a:schemeClr val="tx1"/>
                </a:solidFill>
              </a:rPr>
              <a:t>Check the frequency for all</a:t>
            </a:r>
          </a:p>
          <a:p>
            <a:pPr algn="l">
              <a:defRPr/>
            </a:pPr>
            <a:r>
              <a:rPr lang="en-US" altLang="ja-JP" b="0">
                <a:solidFill>
                  <a:schemeClr val="tx1"/>
                </a:solidFill>
              </a:rPr>
              <a:t> items to be added in linear</a:t>
            </a:r>
          </a:p>
          <a:p>
            <a:pPr algn="l">
              <a:defRPr/>
            </a:pPr>
            <a:r>
              <a:rPr lang="en-US" altLang="ja-JP" b="0">
                <a:solidFill>
                  <a:schemeClr val="tx1"/>
                </a:solidFill>
              </a:rPr>
              <a:t> time of the database size</a:t>
            </a:r>
            <a:endParaRPr lang="ja-JP" altLang="en-US" b="0">
              <a:solidFill>
                <a:schemeClr val="tx1"/>
              </a:solidFill>
            </a:endParaRPr>
          </a:p>
        </p:txBody>
      </p:sp>
      <p:sp>
        <p:nvSpPr>
          <p:cNvPr id="547963" name="Rectangle 123"/>
          <p:cNvSpPr>
            <a:spLocks noChangeArrowheads="1"/>
          </p:cNvSpPr>
          <p:nvPr/>
        </p:nvSpPr>
        <p:spPr bwMode="auto">
          <a:xfrm>
            <a:off x="6877050" y="2349500"/>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A</a:t>
            </a:r>
            <a:endParaRPr lang="ja-JP" altLang="en-US" sz="2000">
              <a:solidFill>
                <a:srgbClr val="FF0000"/>
              </a:solidFill>
            </a:endParaRPr>
          </a:p>
        </p:txBody>
      </p:sp>
      <p:sp>
        <p:nvSpPr>
          <p:cNvPr id="547964" name="Rectangle 124"/>
          <p:cNvSpPr>
            <a:spLocks noChangeArrowheads="1"/>
          </p:cNvSpPr>
          <p:nvPr/>
        </p:nvSpPr>
        <p:spPr bwMode="auto">
          <a:xfrm>
            <a:off x="6877050" y="3141663"/>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C</a:t>
            </a:r>
            <a:endParaRPr lang="ja-JP" altLang="en-US" sz="2000">
              <a:solidFill>
                <a:srgbClr val="FF0000"/>
              </a:solidFill>
            </a:endParaRPr>
          </a:p>
        </p:txBody>
      </p:sp>
      <p:sp>
        <p:nvSpPr>
          <p:cNvPr id="547965" name="Rectangle 125"/>
          <p:cNvSpPr>
            <a:spLocks noChangeArrowheads="1"/>
          </p:cNvSpPr>
          <p:nvPr/>
        </p:nvSpPr>
        <p:spPr bwMode="auto">
          <a:xfrm>
            <a:off x="6877050" y="3573463"/>
            <a:ext cx="365125" cy="396875"/>
          </a:xfrm>
          <a:prstGeom prst="rect">
            <a:avLst/>
          </a:prstGeom>
          <a:noFill/>
          <a:ln w="19050">
            <a:noFill/>
            <a:miter lim="800000"/>
            <a:headEnd/>
            <a:tailEnd/>
          </a:ln>
        </p:spPr>
        <p:txBody>
          <a:bodyPr wrap="none" lIns="90000" tIns="46800" rIns="90000" bIns="46800">
            <a:spAutoFit/>
          </a:bodyPr>
          <a:lstStyle/>
          <a:p>
            <a:r>
              <a:rPr lang="en-US" altLang="ja-JP" sz="2000">
                <a:solidFill>
                  <a:srgbClr val="FF0000"/>
                </a:solidFill>
              </a:rPr>
              <a:t>D</a:t>
            </a:r>
            <a:endParaRPr lang="ja-JP" altLang="en-US" sz="2000">
              <a:solidFill>
                <a:srgbClr val="FF0000"/>
              </a:solidFill>
            </a:endParaRPr>
          </a:p>
        </p:txBody>
      </p:sp>
      <p:sp>
        <p:nvSpPr>
          <p:cNvPr id="547966" name="Text Box 126"/>
          <p:cNvSpPr txBox="1">
            <a:spLocks noChangeArrowheads="1"/>
          </p:cNvSpPr>
          <p:nvPr/>
        </p:nvSpPr>
        <p:spPr bwMode="auto">
          <a:xfrm>
            <a:off x="3924300" y="5876925"/>
            <a:ext cx="5094288" cy="841375"/>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defRPr/>
            </a:pPr>
            <a:r>
              <a:rPr lang="en-US" altLang="ja-JP" b="0">
                <a:solidFill>
                  <a:schemeClr val="tx1"/>
                </a:solidFill>
              </a:rPr>
              <a:t>Generating the recursive calls in reverse</a:t>
            </a:r>
          </a:p>
          <a:p>
            <a:pPr algn="l">
              <a:defRPr/>
            </a:pPr>
            <a:r>
              <a:rPr lang="en-US" altLang="ja-JP" b="0">
                <a:solidFill>
                  <a:schemeClr val="tx1"/>
                </a:solidFill>
              </a:rPr>
              <a:t> direction, we can re-use the memory</a:t>
            </a:r>
            <a:endParaRPr lang="ja-JP" altLang="en-US" b="0">
              <a:solidFill>
                <a:schemeClr val="tx1"/>
              </a:solidFill>
            </a:endParaRPr>
          </a:p>
        </p:txBody>
      </p:sp>
      <p:sp>
        <p:nvSpPr>
          <p:cNvPr id="26" name="Text Box 48"/>
          <p:cNvSpPr txBox="1">
            <a:spLocks noChangeArrowheads="1"/>
          </p:cNvSpPr>
          <p:nvPr/>
        </p:nvSpPr>
        <p:spPr bwMode="auto">
          <a:xfrm>
            <a:off x="1155532" y="2011947"/>
            <a:ext cx="1874529" cy="2310505"/>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l"/>
            <a:r>
              <a:rPr lang="en-US" altLang="ja-JP" dirty="0" smtClean="0">
                <a:solidFill>
                  <a:srgbClr val="C00000"/>
                </a:solidFill>
              </a:rPr>
              <a:t>A:</a:t>
            </a:r>
            <a:r>
              <a:rPr lang="en-US" altLang="ja-JP" b="0" dirty="0" smtClean="0">
                <a:solidFill>
                  <a:schemeClr val="accent2"/>
                </a:solidFill>
              </a:rPr>
              <a:t> </a:t>
            </a:r>
            <a:r>
              <a:rPr lang="ja-JP" altLang="en-US" b="0" dirty="0" smtClean="0">
                <a:solidFill>
                  <a:srgbClr val="0000FF"/>
                </a:solidFill>
              </a:rPr>
              <a:t>1,2,5,6,7,9</a:t>
            </a:r>
            <a:endParaRPr lang="ja-JP" altLang="en-US" b="0" dirty="0">
              <a:solidFill>
                <a:srgbClr val="0000FF"/>
              </a:solidFill>
            </a:endParaRPr>
          </a:p>
          <a:p>
            <a:pPr algn="l"/>
            <a:r>
              <a:rPr lang="en-US" altLang="ja-JP" dirty="0" smtClean="0">
                <a:solidFill>
                  <a:srgbClr val="C00000"/>
                </a:solidFill>
              </a:rPr>
              <a:t>B:</a:t>
            </a:r>
            <a:r>
              <a:rPr lang="en-US" altLang="ja-JP" b="0" dirty="0" smtClean="0">
                <a:solidFill>
                  <a:schemeClr val="accent2"/>
                </a:solidFill>
              </a:rPr>
              <a:t> </a:t>
            </a:r>
            <a:r>
              <a:rPr lang="ja-JP" altLang="en-US" b="0" dirty="0" smtClean="0">
                <a:solidFill>
                  <a:srgbClr val="0000FF"/>
                </a:solidFill>
              </a:rPr>
              <a:t>2,3,4,5</a:t>
            </a:r>
            <a:endParaRPr lang="ja-JP" altLang="en-US" b="0" dirty="0">
              <a:solidFill>
                <a:srgbClr val="0000FF"/>
              </a:solidFill>
            </a:endParaRPr>
          </a:p>
          <a:p>
            <a:pPr algn="l"/>
            <a:r>
              <a:rPr lang="en-US" altLang="ja-JP" dirty="0" smtClean="0">
                <a:solidFill>
                  <a:srgbClr val="C00000"/>
                </a:solidFill>
              </a:rPr>
              <a:t>C: </a:t>
            </a:r>
            <a:r>
              <a:rPr lang="ja-JP" altLang="en-US" b="0" dirty="0" smtClean="0">
                <a:solidFill>
                  <a:srgbClr val="0000FF"/>
                </a:solidFill>
              </a:rPr>
              <a:t>1,2,7,8,9</a:t>
            </a:r>
            <a:endParaRPr lang="ja-JP" altLang="en-US" b="0" dirty="0">
              <a:solidFill>
                <a:srgbClr val="0000FF"/>
              </a:solidFill>
            </a:endParaRPr>
          </a:p>
          <a:p>
            <a:pPr algn="l"/>
            <a:r>
              <a:rPr lang="en-US" altLang="ja-JP" dirty="0" smtClean="0">
                <a:solidFill>
                  <a:srgbClr val="C00000"/>
                </a:solidFill>
              </a:rPr>
              <a:t>D: </a:t>
            </a:r>
            <a:r>
              <a:rPr lang="ja-JP" altLang="en-US" b="0" dirty="0" smtClean="0">
                <a:solidFill>
                  <a:srgbClr val="0000FF"/>
                </a:solidFill>
              </a:rPr>
              <a:t>1,7,9</a:t>
            </a:r>
            <a:endParaRPr lang="ja-JP" altLang="en-US" b="0" dirty="0">
              <a:solidFill>
                <a:srgbClr val="0000FF"/>
              </a:solidFill>
            </a:endParaRPr>
          </a:p>
          <a:p>
            <a:pPr algn="l"/>
            <a:r>
              <a:rPr lang="en-US" altLang="ja-JP" dirty="0" smtClean="0">
                <a:solidFill>
                  <a:srgbClr val="C00000"/>
                </a:solidFill>
              </a:rPr>
              <a:t>E: </a:t>
            </a:r>
            <a:r>
              <a:rPr lang="ja-JP" altLang="en-US" b="0" dirty="0" smtClean="0">
                <a:solidFill>
                  <a:srgbClr val="0000FF"/>
                </a:solidFill>
              </a:rPr>
              <a:t>2,7,9</a:t>
            </a:r>
            <a:endParaRPr lang="ja-JP" altLang="en-US" b="0" dirty="0">
              <a:solidFill>
                <a:srgbClr val="0000FF"/>
              </a:solidFill>
            </a:endParaRPr>
          </a:p>
          <a:p>
            <a:pPr algn="l"/>
            <a:r>
              <a:rPr lang="en-US" altLang="ja-JP" dirty="0" smtClean="0">
                <a:solidFill>
                  <a:srgbClr val="C00000"/>
                </a:solidFill>
              </a:rPr>
              <a:t>F: </a:t>
            </a:r>
            <a:r>
              <a:rPr lang="ja-JP" altLang="en-US" b="0" dirty="0" smtClean="0">
                <a:solidFill>
                  <a:srgbClr val="0000FF"/>
                </a:solidFill>
              </a:rPr>
              <a:t>2</a:t>
            </a:r>
            <a:endParaRPr lang="ja-JP" altLang="en-US" b="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7846"/>
                                        </p:tgtEl>
                                        <p:attrNameLst>
                                          <p:attrName>style.visibility</p:attrName>
                                        </p:attrNameLst>
                                      </p:cBhvr>
                                      <p:to>
                                        <p:strVal val="visible"/>
                                      </p:to>
                                    </p:set>
                                    <p:animEffect transition="in" filter="slide(fromLeft)">
                                      <p:cBhvr>
                                        <p:cTn id="7" dur="500"/>
                                        <p:tgtEl>
                                          <p:spTgt spid="5478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47957"/>
                                        </p:tgtEl>
                                        <p:attrNameLst>
                                          <p:attrName>style.visibility</p:attrName>
                                        </p:attrNameLst>
                                      </p:cBhvr>
                                      <p:to>
                                        <p:strVal val="visible"/>
                                      </p:to>
                                    </p:set>
                                  </p:childTnLst>
                                </p:cTn>
                              </p:par>
                              <p:par>
                                <p:cTn id="12" presetID="63" presetClass="path" presetSubtype="0" fill="hold" grpId="1" nodeType="withEffect">
                                  <p:stCondLst>
                                    <p:cond delay="0"/>
                                  </p:stCondLst>
                                  <p:childTnLst>
                                    <p:animMotion origin="layout" path="M -2.22222E-6 -1.6185E-6 L 0.37396 -1.6185E-6 " pathEditMode="relative" rAng="0" ptsTypes="AA">
                                      <p:cBhvr>
                                        <p:cTn id="13" dur="2000" fill="hold"/>
                                        <p:tgtEl>
                                          <p:spTgt spid="547957"/>
                                        </p:tgtEl>
                                        <p:attrNameLst>
                                          <p:attrName>ppt_x</p:attrName>
                                          <p:attrName>ppt_y</p:attrName>
                                        </p:attrNameLst>
                                      </p:cBhvr>
                                      <p:rCtr x="187" y="0"/>
                                    </p:animMotion>
                                  </p:childTnLst>
                                  <p:subTnLst>
                                    <p:set>
                                      <p:cBhvr override="childStyle">
                                        <p:cTn dur="1" fill="hold" display="0" masterRel="sameClick" afterEffect="1">
                                          <p:stCondLst>
                                            <p:cond evt="end" delay="0">
                                              <p:tn val="12"/>
                                            </p:cond>
                                          </p:stCondLst>
                                        </p:cTn>
                                        <p:tgtEl>
                                          <p:spTgt spid="547957"/>
                                        </p:tgtEl>
                                        <p:attrNameLst>
                                          <p:attrName>style.visibility</p:attrName>
                                        </p:attrNameLst>
                                      </p:cBhvr>
                                      <p:to>
                                        <p:strVal val="hidden"/>
                                      </p:to>
                                    </p:set>
                                  </p:subTnLst>
                                </p:cTn>
                              </p:par>
                              <p:par>
                                <p:cTn id="14" presetID="1" presetClass="entr" presetSubtype="0" fill="hold" grpId="0" nodeType="withEffect">
                                  <p:stCondLst>
                                    <p:cond delay="600"/>
                                  </p:stCondLst>
                                  <p:childTnLst>
                                    <p:set>
                                      <p:cBhvr>
                                        <p:cTn id="15" dur="1" fill="hold">
                                          <p:stCondLst>
                                            <p:cond delay="0"/>
                                          </p:stCondLst>
                                        </p:cTn>
                                        <p:tgtEl>
                                          <p:spTgt spid="547954"/>
                                        </p:tgtEl>
                                        <p:attrNameLst>
                                          <p:attrName>style.visibility</p:attrName>
                                        </p:attrNameLst>
                                      </p:cBhvr>
                                      <p:to>
                                        <p:strVal val="visible"/>
                                      </p:to>
                                    </p:set>
                                  </p:childTnLst>
                                </p:cTn>
                              </p:par>
                              <p:par>
                                <p:cTn id="16" presetID="42" presetClass="path" presetSubtype="0" accel="50000" decel="50000" fill="hold" grpId="1" nodeType="withEffect">
                                  <p:stCondLst>
                                    <p:cond delay="600"/>
                                  </p:stCondLst>
                                  <p:childTnLst>
                                    <p:animMotion origin="layout" path="M 1.11111E-6 1.7341E-6 L 0.00382 0.38011 " pathEditMode="relative" rAng="0" ptsTypes="AA">
                                      <p:cBhvr>
                                        <p:cTn id="17" dur="1000" fill="hold"/>
                                        <p:tgtEl>
                                          <p:spTgt spid="547954"/>
                                        </p:tgtEl>
                                        <p:attrNameLst>
                                          <p:attrName>ppt_x</p:attrName>
                                          <p:attrName>ppt_y</p:attrName>
                                        </p:attrNameLst>
                                      </p:cBhvr>
                                      <p:rCtr x="2" y="190"/>
                                    </p:animMotion>
                                  </p:childTnLst>
                                </p:cTn>
                              </p:par>
                              <p:par>
                                <p:cTn id="18" presetID="1" presetClass="entr" presetSubtype="0" fill="hold" grpId="0" nodeType="withEffect">
                                  <p:stCondLst>
                                    <p:cond delay="1200"/>
                                  </p:stCondLst>
                                  <p:childTnLst>
                                    <p:set>
                                      <p:cBhvr>
                                        <p:cTn id="19" dur="1" fill="hold">
                                          <p:stCondLst>
                                            <p:cond delay="0"/>
                                          </p:stCondLst>
                                        </p:cTn>
                                        <p:tgtEl>
                                          <p:spTgt spid="547955"/>
                                        </p:tgtEl>
                                        <p:attrNameLst>
                                          <p:attrName>style.visibility</p:attrName>
                                        </p:attrNameLst>
                                      </p:cBhvr>
                                      <p:to>
                                        <p:strVal val="visible"/>
                                      </p:to>
                                    </p:set>
                                  </p:childTnLst>
                                </p:cTn>
                              </p:par>
                              <p:par>
                                <p:cTn id="20" presetID="42" presetClass="path" presetSubtype="0" accel="50000" decel="50000" fill="hold" grpId="1" nodeType="withEffect">
                                  <p:stCondLst>
                                    <p:cond delay="1200"/>
                                  </p:stCondLst>
                                  <p:childTnLst>
                                    <p:animMotion origin="layout" path="M 1.11111E-6 1.7341E-6 L 0.00382 0.38011 " pathEditMode="relative" rAng="0" ptsTypes="AA">
                                      <p:cBhvr>
                                        <p:cTn id="21" dur="1000" fill="hold"/>
                                        <p:tgtEl>
                                          <p:spTgt spid="547955"/>
                                        </p:tgtEl>
                                        <p:attrNameLst>
                                          <p:attrName>ppt_x</p:attrName>
                                          <p:attrName>ppt_y</p:attrName>
                                        </p:attrNameLst>
                                      </p:cBhvr>
                                      <p:rCtr x="2" y="190"/>
                                    </p:animMotion>
                                  </p:childTnLst>
                                </p:cTn>
                              </p:par>
                              <p:par>
                                <p:cTn id="22" presetID="1" presetClass="entr" presetSubtype="0" fill="hold" grpId="0" nodeType="withEffect">
                                  <p:stCondLst>
                                    <p:cond delay="1400"/>
                                  </p:stCondLst>
                                  <p:childTnLst>
                                    <p:set>
                                      <p:cBhvr>
                                        <p:cTn id="23" dur="1" fill="hold">
                                          <p:stCondLst>
                                            <p:cond delay="0"/>
                                          </p:stCondLst>
                                        </p:cTn>
                                        <p:tgtEl>
                                          <p:spTgt spid="547956"/>
                                        </p:tgtEl>
                                        <p:attrNameLst>
                                          <p:attrName>style.visibility</p:attrName>
                                        </p:attrNameLst>
                                      </p:cBhvr>
                                      <p:to>
                                        <p:strVal val="visible"/>
                                      </p:to>
                                    </p:set>
                                  </p:childTnLst>
                                </p:cTn>
                              </p:par>
                              <p:par>
                                <p:cTn id="24" presetID="42" presetClass="path" presetSubtype="0" accel="50000" decel="50000" fill="hold" grpId="1" nodeType="withEffect">
                                  <p:stCondLst>
                                    <p:cond delay="1400"/>
                                  </p:stCondLst>
                                  <p:childTnLst>
                                    <p:animMotion origin="layout" path="M 1.11111E-6 1.7341E-6 L 0.00382 0.38011 " pathEditMode="relative" rAng="0" ptsTypes="AA">
                                      <p:cBhvr>
                                        <p:cTn id="25" dur="1000" fill="hold"/>
                                        <p:tgtEl>
                                          <p:spTgt spid="547956"/>
                                        </p:tgtEl>
                                        <p:attrNameLst>
                                          <p:attrName>ppt_x</p:attrName>
                                          <p:attrName>ppt_y</p:attrName>
                                        </p:attrNameLst>
                                      </p:cBhvr>
                                      <p:rCtr x="2" y="190"/>
                                    </p:animMotion>
                                  </p:childTnLst>
                                </p:cTn>
                              </p:par>
                              <p:par>
                                <p:cTn id="26" presetID="1" presetClass="entr" presetSubtype="0" fill="hold" grpId="0" nodeType="withEffect">
                                  <p:stCondLst>
                                    <p:cond delay="1800"/>
                                  </p:stCondLst>
                                  <p:childTnLst>
                                    <p:set>
                                      <p:cBhvr>
                                        <p:cTn id="27" dur="1" fill="hold">
                                          <p:stCondLst>
                                            <p:cond delay="0"/>
                                          </p:stCondLst>
                                        </p:cTn>
                                        <p:tgtEl>
                                          <p:spTgt spid="547963"/>
                                        </p:tgtEl>
                                        <p:attrNameLst>
                                          <p:attrName>style.visibility</p:attrName>
                                        </p:attrNameLst>
                                      </p:cBhvr>
                                      <p:to>
                                        <p:strVal val="visible"/>
                                      </p:to>
                                    </p:set>
                                  </p:childTnLst>
                                </p:cTn>
                              </p:par>
                              <p:par>
                                <p:cTn id="28" presetID="42" presetClass="path" presetSubtype="0" accel="50000" decel="50000" fill="hold" grpId="1" nodeType="withEffect">
                                  <p:stCondLst>
                                    <p:cond delay="1800"/>
                                  </p:stCondLst>
                                  <p:childTnLst>
                                    <p:animMotion origin="layout" path="M 1.11111E-6 1.7341E-6 L 0.00382 0.38011 " pathEditMode="relative" rAng="0" ptsTypes="AA">
                                      <p:cBhvr>
                                        <p:cTn id="29" dur="1000" fill="hold"/>
                                        <p:tgtEl>
                                          <p:spTgt spid="547963"/>
                                        </p:tgtEl>
                                        <p:attrNameLst>
                                          <p:attrName>ppt_x</p:attrName>
                                          <p:attrName>ppt_y</p:attrName>
                                        </p:attrNameLst>
                                      </p:cBhvr>
                                      <p:rCtr x="2" y="190"/>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54784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547844"/>
                                        </p:tgtEl>
                                        <p:attrNameLst>
                                          <p:attrName>style.visibility</p:attrName>
                                        </p:attrNameLst>
                                      </p:cBhvr>
                                      <p:to>
                                        <p:strVal val="visible"/>
                                      </p:to>
                                    </p:set>
                                    <p:animEffect transition="in" filter="slide(fromLeft)">
                                      <p:cBhvr>
                                        <p:cTn id="38" dur="500"/>
                                        <p:tgtEl>
                                          <p:spTgt spid="54784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7958"/>
                                        </p:tgtEl>
                                        <p:attrNameLst>
                                          <p:attrName>style.visibility</p:attrName>
                                        </p:attrNameLst>
                                      </p:cBhvr>
                                      <p:to>
                                        <p:strVal val="visible"/>
                                      </p:to>
                                    </p:set>
                                  </p:childTnLst>
                                </p:cTn>
                              </p:par>
                              <p:par>
                                <p:cTn id="43" presetID="63" presetClass="path" presetSubtype="0" fill="hold" grpId="1" nodeType="withEffect">
                                  <p:stCondLst>
                                    <p:cond delay="0"/>
                                  </p:stCondLst>
                                  <p:childTnLst>
                                    <p:animMotion origin="layout" path="M -2.22222E-6 -1.6185E-6 L 0.37396 -1.6185E-6 " pathEditMode="relative" rAng="0" ptsTypes="AA">
                                      <p:cBhvr>
                                        <p:cTn id="44" dur="2000" fill="hold"/>
                                        <p:tgtEl>
                                          <p:spTgt spid="547958"/>
                                        </p:tgtEl>
                                        <p:attrNameLst>
                                          <p:attrName>ppt_x</p:attrName>
                                          <p:attrName>ppt_y</p:attrName>
                                        </p:attrNameLst>
                                      </p:cBhvr>
                                      <p:rCtr x="187" y="0"/>
                                    </p:animMotion>
                                  </p:childTnLst>
                                  <p:subTnLst>
                                    <p:set>
                                      <p:cBhvr override="childStyle">
                                        <p:cTn dur="1" fill="hold" display="0" masterRel="sameClick" afterEffect="1">
                                          <p:stCondLst>
                                            <p:cond evt="end" delay="0">
                                              <p:tn val="43"/>
                                            </p:cond>
                                          </p:stCondLst>
                                        </p:cTn>
                                        <p:tgtEl>
                                          <p:spTgt spid="547958"/>
                                        </p:tgtEl>
                                        <p:attrNameLst>
                                          <p:attrName>style.visibility</p:attrName>
                                        </p:attrNameLst>
                                      </p:cBhvr>
                                      <p:to>
                                        <p:strVal val="hidden"/>
                                      </p:to>
                                    </p:set>
                                  </p:subTnLst>
                                </p:cTn>
                              </p:par>
                              <p:par>
                                <p:cTn id="45" presetID="1" presetClass="entr" presetSubtype="0" fill="hold" grpId="0" nodeType="withEffect">
                                  <p:stCondLst>
                                    <p:cond delay="600"/>
                                  </p:stCondLst>
                                  <p:childTnLst>
                                    <p:set>
                                      <p:cBhvr>
                                        <p:cTn id="46" dur="1" fill="hold">
                                          <p:stCondLst>
                                            <p:cond delay="0"/>
                                          </p:stCondLst>
                                        </p:cTn>
                                        <p:tgtEl>
                                          <p:spTgt spid="547959"/>
                                        </p:tgtEl>
                                        <p:attrNameLst>
                                          <p:attrName>style.visibility</p:attrName>
                                        </p:attrNameLst>
                                      </p:cBhvr>
                                      <p:to>
                                        <p:strVal val="visible"/>
                                      </p:to>
                                    </p:set>
                                  </p:childTnLst>
                                </p:cTn>
                              </p:par>
                              <p:par>
                                <p:cTn id="47" presetID="42" presetClass="path" presetSubtype="0" accel="50000" decel="50000" fill="hold" grpId="1" nodeType="withEffect">
                                  <p:stCondLst>
                                    <p:cond delay="600"/>
                                  </p:stCondLst>
                                  <p:childTnLst>
                                    <p:animMotion origin="layout" path="M 1.11111E-6 -3.98844E-6 L 0.00382 0.30659 " pathEditMode="relative" rAng="0" ptsTypes="AA">
                                      <p:cBhvr>
                                        <p:cTn id="48" dur="1000" fill="hold"/>
                                        <p:tgtEl>
                                          <p:spTgt spid="547959"/>
                                        </p:tgtEl>
                                        <p:attrNameLst>
                                          <p:attrName>ppt_x</p:attrName>
                                          <p:attrName>ppt_y</p:attrName>
                                        </p:attrNameLst>
                                      </p:cBhvr>
                                      <p:rCtr x="2" y="153"/>
                                    </p:animMotion>
                                  </p:childTnLst>
                                </p:cTn>
                              </p:par>
                              <p:par>
                                <p:cTn id="49" presetID="1" presetClass="entr" presetSubtype="0" fill="hold" grpId="0" nodeType="withEffect">
                                  <p:stCondLst>
                                    <p:cond delay="1700"/>
                                  </p:stCondLst>
                                  <p:childTnLst>
                                    <p:set>
                                      <p:cBhvr>
                                        <p:cTn id="50" dur="1" fill="hold">
                                          <p:stCondLst>
                                            <p:cond delay="0"/>
                                          </p:stCondLst>
                                        </p:cTn>
                                        <p:tgtEl>
                                          <p:spTgt spid="547960"/>
                                        </p:tgtEl>
                                        <p:attrNameLst>
                                          <p:attrName>style.visibility</p:attrName>
                                        </p:attrNameLst>
                                      </p:cBhvr>
                                      <p:to>
                                        <p:strVal val="visible"/>
                                      </p:to>
                                    </p:set>
                                  </p:childTnLst>
                                </p:cTn>
                              </p:par>
                              <p:par>
                                <p:cTn id="51" presetID="42" presetClass="path" presetSubtype="0" accel="50000" decel="50000" fill="hold" grpId="1" nodeType="withEffect">
                                  <p:stCondLst>
                                    <p:cond delay="1700"/>
                                  </p:stCondLst>
                                  <p:childTnLst>
                                    <p:animMotion origin="layout" path="M -1.38889E-6 -3.98844E-6 L 0.00365 0.26474 " pathEditMode="relative" rAng="0" ptsTypes="AA">
                                      <p:cBhvr>
                                        <p:cTn id="52" dur="1000" fill="hold"/>
                                        <p:tgtEl>
                                          <p:spTgt spid="547960"/>
                                        </p:tgtEl>
                                        <p:attrNameLst>
                                          <p:attrName>ppt_x</p:attrName>
                                          <p:attrName>ppt_y</p:attrName>
                                        </p:attrNameLst>
                                      </p:cBhvr>
                                      <p:rCtr x="2" y="132"/>
                                    </p:animMotion>
                                  </p:childTnLst>
                                </p:cTn>
                              </p:par>
                              <p:par>
                                <p:cTn id="53" presetID="1" presetClass="entr" presetSubtype="0" fill="hold" grpId="0" nodeType="withEffect">
                                  <p:stCondLst>
                                    <p:cond delay="1800"/>
                                  </p:stCondLst>
                                  <p:childTnLst>
                                    <p:set>
                                      <p:cBhvr>
                                        <p:cTn id="54" dur="1" fill="hold">
                                          <p:stCondLst>
                                            <p:cond delay="0"/>
                                          </p:stCondLst>
                                        </p:cTn>
                                        <p:tgtEl>
                                          <p:spTgt spid="547964"/>
                                        </p:tgtEl>
                                        <p:attrNameLst>
                                          <p:attrName>style.visibility</p:attrName>
                                        </p:attrNameLst>
                                      </p:cBhvr>
                                      <p:to>
                                        <p:strVal val="visible"/>
                                      </p:to>
                                    </p:set>
                                  </p:childTnLst>
                                </p:cTn>
                              </p:par>
                              <p:par>
                                <p:cTn id="55" presetID="42" presetClass="path" presetSubtype="0" accel="50000" decel="50000" fill="hold" grpId="1" nodeType="withEffect">
                                  <p:stCondLst>
                                    <p:cond delay="1800"/>
                                  </p:stCondLst>
                                  <p:childTnLst>
                                    <p:animMotion origin="layout" path="M 1.38889E-6 -3.98844E-6 L 0.00364 0.29619 " pathEditMode="relative" rAng="0" ptsTypes="AA">
                                      <p:cBhvr>
                                        <p:cTn id="56" dur="1000" fill="hold"/>
                                        <p:tgtEl>
                                          <p:spTgt spid="547964"/>
                                        </p:tgtEl>
                                        <p:attrNameLst>
                                          <p:attrName>ppt_x</p:attrName>
                                          <p:attrName>ppt_y</p:attrName>
                                        </p:attrNameLst>
                                      </p:cBhvr>
                                      <p:rCtr x="2" y="148"/>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5478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547845"/>
                                        </p:tgtEl>
                                        <p:attrNameLst>
                                          <p:attrName>style.visibility</p:attrName>
                                        </p:attrNameLst>
                                      </p:cBhvr>
                                      <p:to>
                                        <p:strVal val="visible"/>
                                      </p:to>
                                    </p:set>
                                    <p:animEffect transition="in" filter="slide(fromLeft)">
                                      <p:cBhvr>
                                        <p:cTn id="65" dur="500"/>
                                        <p:tgtEl>
                                          <p:spTgt spid="54784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7961"/>
                                        </p:tgtEl>
                                        <p:attrNameLst>
                                          <p:attrName>style.visibility</p:attrName>
                                        </p:attrNameLst>
                                      </p:cBhvr>
                                      <p:to>
                                        <p:strVal val="visible"/>
                                      </p:to>
                                    </p:set>
                                  </p:childTnLst>
                                </p:cTn>
                              </p:par>
                              <p:par>
                                <p:cTn id="70" presetID="63" presetClass="path" presetSubtype="0" fill="hold" grpId="1" nodeType="withEffect">
                                  <p:stCondLst>
                                    <p:cond delay="0"/>
                                  </p:stCondLst>
                                  <p:childTnLst>
                                    <p:animMotion origin="layout" path="M -2.22222E-6 -1.6185E-6 L 0.37396 -1.6185E-6 " pathEditMode="relative" rAng="0" ptsTypes="AA">
                                      <p:cBhvr>
                                        <p:cTn id="71" dur="2000" fill="hold"/>
                                        <p:tgtEl>
                                          <p:spTgt spid="547961"/>
                                        </p:tgtEl>
                                        <p:attrNameLst>
                                          <p:attrName>ppt_x</p:attrName>
                                          <p:attrName>ppt_y</p:attrName>
                                        </p:attrNameLst>
                                      </p:cBhvr>
                                      <p:rCtr x="187" y="0"/>
                                    </p:animMotion>
                                  </p:childTnLst>
                                  <p:subTnLst>
                                    <p:set>
                                      <p:cBhvr override="childStyle">
                                        <p:cTn dur="1" fill="hold" display="0" masterRel="sameClick" afterEffect="1">
                                          <p:stCondLst>
                                            <p:cond evt="end" delay="0">
                                              <p:tn val="70"/>
                                            </p:cond>
                                          </p:stCondLst>
                                        </p:cTn>
                                        <p:tgtEl>
                                          <p:spTgt spid="547961"/>
                                        </p:tgtEl>
                                        <p:attrNameLst>
                                          <p:attrName>style.visibility</p:attrName>
                                        </p:attrNameLst>
                                      </p:cBhvr>
                                      <p:to>
                                        <p:strVal val="hidden"/>
                                      </p:to>
                                    </p:set>
                                  </p:subTnLst>
                                </p:cTn>
                              </p:par>
                              <p:par>
                                <p:cTn id="72" presetID="1" presetClass="entr" presetSubtype="0" fill="hold" grpId="0" nodeType="withEffect">
                                  <p:stCondLst>
                                    <p:cond delay="1800"/>
                                  </p:stCondLst>
                                  <p:childTnLst>
                                    <p:set>
                                      <p:cBhvr>
                                        <p:cTn id="73" dur="1" fill="hold">
                                          <p:stCondLst>
                                            <p:cond delay="0"/>
                                          </p:stCondLst>
                                        </p:cTn>
                                        <p:tgtEl>
                                          <p:spTgt spid="547965"/>
                                        </p:tgtEl>
                                        <p:attrNameLst>
                                          <p:attrName>style.visibility</p:attrName>
                                        </p:attrNameLst>
                                      </p:cBhvr>
                                      <p:to>
                                        <p:strVal val="visible"/>
                                      </p:to>
                                    </p:set>
                                  </p:childTnLst>
                                </p:cTn>
                              </p:par>
                              <p:par>
                                <p:cTn id="74" presetID="42" presetClass="path" presetSubtype="0" accel="50000" decel="50000" fill="hold" grpId="1" nodeType="withEffect">
                                  <p:stCondLst>
                                    <p:cond delay="1800"/>
                                  </p:stCondLst>
                                  <p:childTnLst>
                                    <p:animMotion origin="layout" path="M -1.38889E-6 -3.98844E-6 L 0.00365 0.26474 " pathEditMode="relative" rAng="0" ptsTypes="AA">
                                      <p:cBhvr>
                                        <p:cTn id="75" dur="1000" fill="hold"/>
                                        <p:tgtEl>
                                          <p:spTgt spid="547965"/>
                                        </p:tgtEl>
                                        <p:attrNameLst>
                                          <p:attrName>ppt_x</p:attrName>
                                          <p:attrName>ppt_y</p:attrName>
                                        </p:attrNameLst>
                                      </p:cBhvr>
                                      <p:rCtr x="2" y="132"/>
                                    </p:animMotion>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54784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479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4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4" grpId="0" animBg="1"/>
      <p:bldP spid="547844" grpId="1" animBg="1"/>
      <p:bldP spid="547845" grpId="0" animBg="1"/>
      <p:bldP spid="547845" grpId="1" animBg="1"/>
      <p:bldP spid="547846" grpId="0" animBg="1"/>
      <p:bldP spid="547846" grpId="1" animBg="1"/>
      <p:bldP spid="547954" grpId="0"/>
      <p:bldP spid="547954" grpId="1"/>
      <p:bldP spid="547955" grpId="0"/>
      <p:bldP spid="547955" grpId="1"/>
      <p:bldP spid="547956" grpId="0"/>
      <p:bldP spid="547956" grpId="1"/>
      <p:bldP spid="547957" grpId="0" animBg="1"/>
      <p:bldP spid="547957" grpId="1" animBg="1"/>
      <p:bldP spid="547958" grpId="0" animBg="1"/>
      <p:bldP spid="547958" grpId="1" animBg="1"/>
      <p:bldP spid="547959" grpId="0"/>
      <p:bldP spid="547959" grpId="1"/>
      <p:bldP spid="547960" grpId="0"/>
      <p:bldP spid="547960" grpId="1"/>
      <p:bldP spid="547961" grpId="0" animBg="1"/>
      <p:bldP spid="547961" grpId="1" animBg="1"/>
      <p:bldP spid="547962" grpId="0" animBg="1"/>
      <p:bldP spid="547963" grpId="0"/>
      <p:bldP spid="547963" grpId="1"/>
      <p:bldP spid="547964" grpId="0"/>
      <p:bldP spid="547964" grpId="1"/>
      <p:bldP spid="547965" grpId="0"/>
      <p:bldP spid="547965" grpId="1"/>
      <p:bldP spid="5479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Intuitive Image of Iteration Cost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38627" name="Rectangle 3"/>
          <p:cNvSpPr>
            <a:spLocks noGrp="1" noChangeArrowheads="1"/>
          </p:cNvSpPr>
          <p:nvPr>
            <p:ph type="subTitle" idx="1"/>
          </p:nvPr>
        </p:nvSpPr>
        <p:spPr>
          <a:xfrm>
            <a:off x="250825" y="981075"/>
            <a:ext cx="5905500" cy="5688013"/>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Simple frequency computation scan </a:t>
            </a:r>
          </a:p>
          <a:p>
            <a:pPr algn="l" eaLnBrk="1" hangingPunct="1">
              <a:defRPr/>
            </a:pPr>
            <a:r>
              <a:rPr lang="en-US" altLang="ja-JP" sz="2400" dirty="0" smtClean="0"/>
              <a:t>The whole data, for each </a:t>
            </a:r>
            <a:r>
              <a:rPr lang="en-US" altLang="ja-JP" sz="2400" b="1" dirty="0" err="1">
                <a:solidFill>
                  <a:srgbClr val="0000FF"/>
                </a:solidFill>
              </a:rPr>
              <a:t>S</a:t>
            </a:r>
            <a:r>
              <a:rPr lang="en-US" altLang="ja-JP" sz="2400" b="1" dirty="0" err="1" smtClean="0">
                <a:solidFill>
                  <a:srgbClr val="0000FF"/>
                </a:solidFill>
              </a:rPr>
              <a:t>∪e</a:t>
            </a:r>
            <a:r>
              <a:rPr lang="en-US" altLang="ja-JP" sz="2400" b="1" dirty="0" smtClean="0">
                <a:solidFill>
                  <a:srgbClr val="0000FF"/>
                </a:solidFill>
              </a:rPr>
              <a:t> </a:t>
            </a:r>
            <a:endParaRPr lang="en-US" altLang="ja-JP" sz="2400" dirty="0" smtClean="0">
              <a:solidFill>
                <a:srgbClr val="0000FF"/>
              </a:solidFill>
            </a:endParaRPr>
          </a:p>
          <a:p>
            <a:pPr algn="l" eaLnBrk="1" hangingPunct="1">
              <a:defRPr/>
            </a:pPr>
            <a:endParaRPr lang="en-US" altLang="ja-JP" sz="2400" dirty="0" smtClean="0"/>
          </a:p>
          <a:p>
            <a:pPr algn="l" eaLnBrk="1" hangingPunct="1">
              <a:defRPr/>
            </a:pPr>
            <a:endParaRPr lang="ja-JP" altLang="en-US"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Set intersection scans </a:t>
            </a:r>
            <a:r>
              <a:rPr lang="en-US" altLang="ja-JP" sz="2400" b="1" dirty="0" err="1" smtClean="0">
                <a:solidFill>
                  <a:srgbClr val="0000FF"/>
                </a:solidFill>
              </a:rPr>
              <a:t>Occ</a:t>
            </a:r>
            <a:r>
              <a:rPr lang="en-US" altLang="ja-JP" sz="2400" b="1" dirty="0" smtClean="0">
                <a:solidFill>
                  <a:srgbClr val="0000FF"/>
                </a:solidFill>
              </a:rPr>
              <a:t>(S)</a:t>
            </a:r>
          </a:p>
          <a:p>
            <a:pPr algn="l" eaLnBrk="1" hangingPunct="1">
              <a:defRPr/>
            </a:pPr>
            <a:r>
              <a:rPr lang="en-US" altLang="ja-JP" sz="2400" b="1" dirty="0" smtClean="0">
                <a:solidFill>
                  <a:schemeClr val="accent2"/>
                </a:solidFill>
              </a:rPr>
              <a:t>   </a:t>
            </a:r>
            <a:r>
              <a:rPr lang="en-US" altLang="ja-JP" sz="2400" dirty="0" smtClean="0"/>
              <a:t> and</a:t>
            </a:r>
            <a:r>
              <a:rPr lang="ja-JP" altLang="en-US" sz="2400" dirty="0" smtClean="0">
                <a:solidFill>
                  <a:srgbClr val="0000FF"/>
                </a:solidFill>
              </a:rPr>
              <a:t> </a:t>
            </a:r>
            <a:r>
              <a:rPr lang="en-US" altLang="ja-JP" sz="2400" b="1" dirty="0" err="1" smtClean="0">
                <a:solidFill>
                  <a:srgbClr val="0000FF"/>
                </a:solidFill>
              </a:rPr>
              <a:t>Occ</a:t>
            </a:r>
            <a:r>
              <a:rPr lang="en-US" altLang="ja-JP" sz="2400" b="1" dirty="0" smtClean="0">
                <a:solidFill>
                  <a:srgbClr val="0000FF"/>
                </a:solidFill>
              </a:rPr>
              <a:t>({e})</a:t>
            </a:r>
            <a:r>
              <a:rPr lang="en-US" altLang="ja-JP" sz="2400" b="1" dirty="0" smtClean="0">
                <a:solidFill>
                  <a:schemeClr val="accent2"/>
                </a:solidFill>
              </a:rPr>
              <a:t> </a:t>
            </a:r>
            <a:r>
              <a:rPr lang="en-US" altLang="ja-JP" sz="2400" dirty="0" smtClean="0"/>
              <a:t>once</a:t>
            </a:r>
            <a:endParaRPr lang="ja-JP" altLang="en-US" sz="2400" dirty="0" smtClean="0"/>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sym typeface="Wingdings" pitchFamily="2" charset="2"/>
              </a:rPr>
              <a:t> </a:t>
            </a:r>
            <a:r>
              <a:rPr lang="en-US" altLang="ja-JP" sz="2400" b="1" dirty="0" smtClean="0">
                <a:solidFill>
                  <a:srgbClr val="0000FF"/>
                </a:solidFill>
              </a:rPr>
              <a:t>n-t</a:t>
            </a:r>
            <a:r>
              <a:rPr lang="en-US" altLang="ja-JP" sz="2400" b="1" dirty="0" smtClean="0">
                <a:solidFill>
                  <a:schemeClr val="accent2"/>
                </a:solidFill>
              </a:rPr>
              <a:t> </a:t>
            </a:r>
            <a:r>
              <a:rPr lang="en-US" altLang="ja-JP" sz="2400" dirty="0" smtClean="0"/>
              <a:t>times scans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and</a:t>
            </a:r>
          </a:p>
          <a:p>
            <a:pPr algn="l" eaLnBrk="1" hangingPunct="1">
              <a:defRPr/>
            </a:pPr>
            <a:r>
              <a:rPr lang="ja-JP" altLang="en-US" sz="2400" dirty="0" smtClean="0"/>
              <a:t> </a:t>
            </a:r>
            <a:r>
              <a:rPr lang="en-US" altLang="ja-JP" sz="2400" dirty="0" smtClean="0"/>
              <a:t>items larger than </a:t>
            </a:r>
            <a:r>
              <a:rPr lang="en-US" altLang="ja-JP" sz="2400" b="1" dirty="0" smtClean="0">
                <a:solidFill>
                  <a:srgbClr val="0000FF"/>
                </a:solidFill>
              </a:rPr>
              <a:t>t</a:t>
            </a:r>
            <a:r>
              <a:rPr lang="en-US" altLang="ja-JP" sz="2400" b="1" dirty="0" smtClean="0">
                <a:solidFill>
                  <a:schemeClr val="accent2"/>
                </a:solidFill>
              </a:rPr>
              <a:t> </a:t>
            </a:r>
            <a:r>
              <a:rPr lang="en-US" altLang="ja-JP" sz="2400" dirty="0" smtClean="0"/>
              <a:t>of all transactions</a:t>
            </a:r>
          </a:p>
          <a:p>
            <a:pPr algn="l" eaLnBrk="1" hangingPunct="1">
              <a:defRPr/>
            </a:pPr>
            <a:endParaRPr lang="en-US" altLang="ja-JP" sz="2400" dirty="0" smtClean="0"/>
          </a:p>
          <a:p>
            <a:pPr algn="l" eaLnBrk="1" hangingPunct="1">
              <a:defRPr/>
            </a:pPr>
            <a:endParaRPr lang="ja-JP" altLang="en-US"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Delivery scans items larger than </a:t>
            </a:r>
            <a:r>
              <a:rPr lang="en-US" altLang="ja-JP" sz="2400" b="1" dirty="0" smtClean="0">
                <a:solidFill>
                  <a:srgbClr val="0000FF"/>
                </a:solidFill>
              </a:rPr>
              <a:t>t</a:t>
            </a:r>
            <a:r>
              <a:rPr lang="en-US" altLang="ja-JP" sz="2400" b="1" dirty="0" smtClean="0">
                <a:solidFill>
                  <a:schemeClr val="accent2"/>
                </a:solidFill>
              </a:rPr>
              <a:t> </a:t>
            </a:r>
            <a:endParaRPr lang="en-US" altLang="ja-JP" sz="2400" dirty="0" smtClean="0"/>
          </a:p>
          <a:p>
            <a:pPr algn="l" eaLnBrk="1" hangingPunct="1">
              <a:defRPr/>
            </a:pPr>
            <a:r>
              <a:rPr lang="en-US" altLang="ja-JP" sz="2400" dirty="0" smtClean="0"/>
              <a:t> of transactions included in</a:t>
            </a:r>
            <a:r>
              <a:rPr lang="ja-JP" altLang="en-US" sz="2400" dirty="0" smtClean="0"/>
              <a:t> </a:t>
            </a:r>
            <a:r>
              <a:rPr lang="en-US" altLang="ja-JP" sz="2400" b="1" dirty="0" err="1" smtClean="0">
                <a:solidFill>
                  <a:srgbClr val="0000FF"/>
                </a:solidFill>
              </a:rPr>
              <a:t>Occ</a:t>
            </a:r>
            <a:r>
              <a:rPr lang="en-US" altLang="ja-JP" sz="2400" b="1" dirty="0" smtClean="0">
                <a:solidFill>
                  <a:srgbClr val="0000FF"/>
                </a:solidFill>
              </a:rPr>
              <a:t>(S)</a:t>
            </a:r>
          </a:p>
        </p:txBody>
      </p:sp>
      <p:sp>
        <p:nvSpPr>
          <p:cNvPr id="538629" name="Rectangle 5"/>
          <p:cNvSpPr>
            <a:spLocks noChangeArrowheads="1"/>
          </p:cNvSpPr>
          <p:nvPr/>
        </p:nvSpPr>
        <p:spPr bwMode="auto">
          <a:xfrm>
            <a:off x="5867400" y="1268413"/>
            <a:ext cx="1584325" cy="1152525"/>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0965" name="Rectangle 6"/>
          <p:cNvSpPr>
            <a:spLocks noChangeArrowheads="1"/>
          </p:cNvSpPr>
          <p:nvPr/>
        </p:nvSpPr>
        <p:spPr bwMode="auto">
          <a:xfrm>
            <a:off x="7643460" y="1916113"/>
            <a:ext cx="994481" cy="463846"/>
          </a:xfrm>
          <a:prstGeom prst="rect">
            <a:avLst/>
          </a:prstGeom>
          <a:noFill/>
          <a:ln w="19050" algn="ctr">
            <a:noFill/>
            <a:miter lim="800000"/>
            <a:headEnd/>
            <a:tailEnd/>
          </a:ln>
        </p:spPr>
        <p:txBody>
          <a:bodyPr wrap="none" lIns="90000" tIns="46800" rIns="90000" bIns="46800">
            <a:spAutoFit/>
          </a:bodyPr>
          <a:lstStyle/>
          <a:p>
            <a:r>
              <a:rPr lang="en-US" altLang="ja-JP" dirty="0">
                <a:solidFill>
                  <a:schemeClr val="accent2"/>
                </a:solidFill>
              </a:rPr>
              <a:t>  </a:t>
            </a:r>
            <a:r>
              <a:rPr lang="en-US" altLang="ja-JP" dirty="0">
                <a:solidFill>
                  <a:srgbClr val="0000FF"/>
                </a:solidFill>
              </a:rPr>
              <a:t>(n-t</a:t>
            </a:r>
            <a:r>
              <a:rPr lang="en-US" altLang="ja-JP" dirty="0" smtClean="0">
                <a:solidFill>
                  <a:srgbClr val="0000FF"/>
                </a:solidFill>
              </a:rPr>
              <a:t>)</a:t>
            </a:r>
            <a:r>
              <a:rPr lang="ja-JP" altLang="en-US" dirty="0" smtClean="0">
                <a:solidFill>
                  <a:srgbClr val="0000FF"/>
                </a:solidFill>
              </a:rPr>
              <a:t> </a:t>
            </a:r>
            <a:endParaRPr lang="ja-JP" altLang="en-US" dirty="0">
              <a:solidFill>
                <a:srgbClr val="0000FF"/>
              </a:solidFill>
            </a:endParaRPr>
          </a:p>
        </p:txBody>
      </p:sp>
      <p:sp>
        <p:nvSpPr>
          <p:cNvPr id="538631" name="Rectangle 7"/>
          <p:cNvSpPr>
            <a:spLocks noChangeArrowheads="1"/>
          </p:cNvSpPr>
          <p:nvPr/>
        </p:nvSpPr>
        <p:spPr bwMode="auto">
          <a:xfrm>
            <a:off x="5076056" y="3212976"/>
            <a:ext cx="1584325" cy="1152525"/>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32" name="Rectangle 8"/>
          <p:cNvSpPr>
            <a:spLocks noChangeArrowheads="1"/>
          </p:cNvSpPr>
          <p:nvPr/>
        </p:nvSpPr>
        <p:spPr bwMode="auto">
          <a:xfrm>
            <a:off x="7758504" y="3860800"/>
            <a:ext cx="840593" cy="463846"/>
          </a:xfrm>
          <a:prstGeom prst="rect">
            <a:avLst/>
          </a:prstGeom>
          <a:noFill/>
          <a:ln w="19050" algn="ctr">
            <a:noFill/>
            <a:miter lim="800000"/>
            <a:headEnd/>
            <a:tailEnd/>
          </a:ln>
        </p:spPr>
        <p:txBody>
          <a:bodyPr wrap="none" lIns="90000" tIns="46800" rIns="90000" bIns="46800">
            <a:spAutoFit/>
          </a:bodyPr>
          <a:lstStyle/>
          <a:p>
            <a:r>
              <a:rPr lang="ja-JP" altLang="en-US" dirty="0">
                <a:solidFill>
                  <a:srgbClr val="0000FF"/>
                </a:solidFill>
              </a:rPr>
              <a:t> </a:t>
            </a:r>
            <a:r>
              <a:rPr lang="en-US" altLang="ja-JP" dirty="0">
                <a:solidFill>
                  <a:srgbClr val="0000FF"/>
                </a:solidFill>
              </a:rPr>
              <a:t>(n-t</a:t>
            </a:r>
            <a:r>
              <a:rPr lang="en-US" altLang="ja-JP" dirty="0" smtClean="0">
                <a:solidFill>
                  <a:srgbClr val="0000FF"/>
                </a:solidFill>
              </a:rPr>
              <a:t>)</a:t>
            </a:r>
            <a:endParaRPr lang="ja-JP" altLang="en-US" dirty="0">
              <a:solidFill>
                <a:srgbClr val="0000FF"/>
              </a:solidFill>
            </a:endParaRPr>
          </a:p>
        </p:txBody>
      </p:sp>
      <p:sp>
        <p:nvSpPr>
          <p:cNvPr id="538633" name="Rectangle 9"/>
          <p:cNvSpPr>
            <a:spLocks noChangeArrowheads="1"/>
          </p:cNvSpPr>
          <p:nvPr/>
        </p:nvSpPr>
        <p:spPr bwMode="auto">
          <a:xfrm>
            <a:off x="5585526" y="4294188"/>
            <a:ext cx="284350" cy="463846"/>
          </a:xfrm>
          <a:prstGeom prst="rect">
            <a:avLst/>
          </a:prstGeom>
          <a:noFill/>
          <a:ln w="19050" algn="ctr">
            <a:noFill/>
            <a:miter lim="800000"/>
            <a:headEnd/>
            <a:tailEnd/>
          </a:ln>
        </p:spPr>
        <p:txBody>
          <a:bodyPr wrap="none" lIns="90000" tIns="46800" rIns="90000" bIns="46800">
            <a:spAutoFit/>
          </a:bodyPr>
          <a:lstStyle/>
          <a:p>
            <a:r>
              <a:rPr lang="en-US" altLang="ja-JP" dirty="0">
                <a:solidFill>
                  <a:srgbClr val="0000FF"/>
                </a:solidFill>
              </a:rPr>
              <a:t>t</a:t>
            </a:r>
            <a:endParaRPr lang="ja-JP" altLang="en-US" dirty="0">
              <a:solidFill>
                <a:srgbClr val="0000FF"/>
              </a:solidFill>
            </a:endParaRPr>
          </a:p>
        </p:txBody>
      </p:sp>
      <p:sp>
        <p:nvSpPr>
          <p:cNvPr id="538634" name="Rectangle 10"/>
          <p:cNvSpPr>
            <a:spLocks noChangeArrowheads="1"/>
          </p:cNvSpPr>
          <p:nvPr/>
        </p:nvSpPr>
        <p:spPr bwMode="auto">
          <a:xfrm>
            <a:off x="5868144" y="3212976"/>
            <a:ext cx="792163" cy="1152525"/>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35" name="Rectangle 11"/>
          <p:cNvSpPr>
            <a:spLocks noChangeArrowheads="1"/>
          </p:cNvSpPr>
          <p:nvPr/>
        </p:nvSpPr>
        <p:spPr bwMode="auto">
          <a:xfrm>
            <a:off x="6730352" y="3645024"/>
            <a:ext cx="491138" cy="463846"/>
          </a:xfrm>
          <a:prstGeom prst="rect">
            <a:avLst/>
          </a:prstGeom>
          <a:noFill/>
          <a:ln w="19050" algn="ctr">
            <a:noFill/>
            <a:miter lim="800000"/>
            <a:headEnd/>
            <a:tailEnd/>
          </a:ln>
        </p:spPr>
        <p:txBody>
          <a:bodyPr wrap="none" lIns="90000" tIns="46800" rIns="90000" bIns="46800">
            <a:spAutoFit/>
          </a:bodyPr>
          <a:lstStyle/>
          <a:p>
            <a:r>
              <a:rPr lang="ja-JP" altLang="en-US" dirty="0">
                <a:solidFill>
                  <a:srgbClr val="0000FF"/>
                </a:solidFill>
              </a:rPr>
              <a:t>＋</a:t>
            </a:r>
          </a:p>
        </p:txBody>
      </p:sp>
      <p:sp>
        <p:nvSpPr>
          <p:cNvPr id="538636" name="Rectangle 12"/>
          <p:cNvSpPr>
            <a:spLocks noChangeArrowheads="1"/>
          </p:cNvSpPr>
          <p:nvPr/>
        </p:nvSpPr>
        <p:spPr bwMode="auto">
          <a:xfrm>
            <a:off x="7308850" y="3717925"/>
            <a:ext cx="144463" cy="647700"/>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37" name="Rectangle 13"/>
          <p:cNvSpPr>
            <a:spLocks noChangeArrowheads="1"/>
          </p:cNvSpPr>
          <p:nvPr/>
        </p:nvSpPr>
        <p:spPr bwMode="auto">
          <a:xfrm>
            <a:off x="5508625" y="5130800"/>
            <a:ext cx="1584325" cy="1152525"/>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38" name="Rectangle 14"/>
          <p:cNvSpPr>
            <a:spLocks noChangeArrowheads="1"/>
          </p:cNvSpPr>
          <p:nvPr/>
        </p:nvSpPr>
        <p:spPr bwMode="auto">
          <a:xfrm>
            <a:off x="6161788" y="6211888"/>
            <a:ext cx="284350" cy="463846"/>
          </a:xfrm>
          <a:prstGeom prst="rect">
            <a:avLst/>
          </a:prstGeom>
          <a:noFill/>
          <a:ln w="19050" algn="ctr">
            <a:noFill/>
            <a:miter lim="800000"/>
            <a:headEnd/>
            <a:tailEnd/>
          </a:ln>
        </p:spPr>
        <p:txBody>
          <a:bodyPr wrap="none" lIns="90000" tIns="46800" rIns="90000" bIns="46800">
            <a:spAutoFit/>
          </a:bodyPr>
          <a:lstStyle/>
          <a:p>
            <a:r>
              <a:rPr lang="en-US" altLang="ja-JP" dirty="0">
                <a:solidFill>
                  <a:srgbClr val="0000FF"/>
                </a:solidFill>
              </a:rPr>
              <a:t>t</a:t>
            </a:r>
            <a:endParaRPr lang="ja-JP" altLang="en-US" dirty="0">
              <a:solidFill>
                <a:srgbClr val="0000FF"/>
              </a:solidFill>
            </a:endParaRPr>
          </a:p>
        </p:txBody>
      </p:sp>
      <p:sp>
        <p:nvSpPr>
          <p:cNvPr id="538639" name="Rectangle 15"/>
          <p:cNvSpPr>
            <a:spLocks noChangeArrowheads="1"/>
          </p:cNvSpPr>
          <p:nvPr/>
        </p:nvSpPr>
        <p:spPr bwMode="auto">
          <a:xfrm>
            <a:off x="6300788" y="5707063"/>
            <a:ext cx="792162" cy="576262"/>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0" name="Rectangle 16"/>
          <p:cNvSpPr>
            <a:spLocks noChangeArrowheads="1"/>
          </p:cNvSpPr>
          <p:nvPr/>
        </p:nvSpPr>
        <p:spPr bwMode="auto">
          <a:xfrm>
            <a:off x="7381875" y="3644900"/>
            <a:ext cx="144463" cy="647700"/>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1" name="Rectangle 17"/>
          <p:cNvSpPr>
            <a:spLocks noChangeArrowheads="1"/>
          </p:cNvSpPr>
          <p:nvPr/>
        </p:nvSpPr>
        <p:spPr bwMode="auto">
          <a:xfrm>
            <a:off x="7454900" y="3571875"/>
            <a:ext cx="144463" cy="647700"/>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2" name="Rectangle 18"/>
          <p:cNvSpPr>
            <a:spLocks noChangeArrowheads="1"/>
          </p:cNvSpPr>
          <p:nvPr/>
        </p:nvSpPr>
        <p:spPr bwMode="auto">
          <a:xfrm>
            <a:off x="5940425" y="1196975"/>
            <a:ext cx="1584325" cy="1152525"/>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3" name="Rectangle 19"/>
          <p:cNvSpPr>
            <a:spLocks noChangeArrowheads="1"/>
          </p:cNvSpPr>
          <p:nvPr/>
        </p:nvSpPr>
        <p:spPr bwMode="auto">
          <a:xfrm>
            <a:off x="6013450" y="1125538"/>
            <a:ext cx="1584325" cy="1152525"/>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4" name="Rectangle 20"/>
          <p:cNvSpPr>
            <a:spLocks noChangeArrowheads="1"/>
          </p:cNvSpPr>
          <p:nvPr/>
        </p:nvSpPr>
        <p:spPr bwMode="auto">
          <a:xfrm>
            <a:off x="6086475" y="1054100"/>
            <a:ext cx="1584325" cy="1152525"/>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38645" name="Rectangle 21"/>
          <p:cNvSpPr>
            <a:spLocks noChangeArrowheads="1"/>
          </p:cNvSpPr>
          <p:nvPr/>
        </p:nvSpPr>
        <p:spPr bwMode="auto">
          <a:xfrm>
            <a:off x="7524750" y="3502025"/>
            <a:ext cx="144463" cy="647700"/>
          </a:xfrm>
          <a:prstGeom prst="rect">
            <a:avLst/>
          </a:prstGeom>
          <a:solidFill>
            <a:srgbClr val="00CC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24" name="Rectangle 22"/>
          <p:cNvSpPr>
            <a:spLocks noChangeArrowheads="1"/>
          </p:cNvSpPr>
          <p:nvPr/>
        </p:nvSpPr>
        <p:spPr bwMode="auto">
          <a:xfrm>
            <a:off x="1403648" y="2708920"/>
            <a:ext cx="6192837" cy="2310505"/>
          </a:xfrm>
          <a:prstGeom prst="rect">
            <a:avLst/>
          </a:prstGeom>
          <a:solidFill>
            <a:schemeClr val="bg1"/>
          </a:solidFill>
          <a:ln w="19050" algn="ctr">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spcBef>
                <a:spcPct val="50000"/>
              </a:spcBef>
              <a:defRPr/>
            </a:pPr>
            <a:endParaRPr lang="ja-JP" altLang="en-US" sz="3600" dirty="0">
              <a:solidFill>
                <a:schemeClr val="tx1"/>
              </a:solidFill>
            </a:endParaRPr>
          </a:p>
          <a:p>
            <a:pPr>
              <a:spcBef>
                <a:spcPct val="50000"/>
              </a:spcBef>
              <a:defRPr/>
            </a:pPr>
            <a:r>
              <a:rPr lang="en-US" altLang="ja-JP" sz="3600" dirty="0" smtClean="0">
                <a:solidFill>
                  <a:schemeClr val="tx1"/>
                </a:solidFill>
              </a:rPr>
              <a:t>Advantage is more</a:t>
            </a:r>
          </a:p>
          <a:p>
            <a:pPr>
              <a:spcBef>
                <a:spcPct val="50000"/>
              </a:spcBef>
              <a:defRPr/>
            </a:pPr>
            <a:endParaRPr lang="en-US" altLang="ja-JP"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86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862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862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86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86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86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86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86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86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86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862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862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86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86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86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1" grpId="0" animBg="1"/>
      <p:bldP spid="538632" grpId="0"/>
      <p:bldP spid="538633" grpId="0"/>
      <p:bldP spid="538634" grpId="0" animBg="1"/>
      <p:bldP spid="538635" grpId="0"/>
      <p:bldP spid="538636" grpId="0" animBg="1"/>
      <p:bldP spid="538637" grpId="0" animBg="1"/>
      <p:bldP spid="538638" grpId="0"/>
      <p:bldP spid="538639" grpId="0" animBg="1"/>
      <p:bldP spid="538640" grpId="0" animBg="1"/>
      <p:bldP spid="538641" grpId="0" animBg="1"/>
      <p:bldP spid="538645"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Bottom-wideness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479235" name="Rectangle 3"/>
          <p:cNvSpPr>
            <a:spLocks noGrp="1" noChangeArrowheads="1"/>
          </p:cNvSpPr>
          <p:nvPr>
            <p:ph type="subTitle" idx="1"/>
          </p:nvPr>
        </p:nvSpPr>
        <p:spPr>
          <a:xfrm>
            <a:off x="250825" y="1052736"/>
            <a:ext cx="7993063" cy="2519363"/>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In the deep levels of the recursion, frequency of </a:t>
            </a:r>
            <a:r>
              <a:rPr lang="en-US" altLang="ja-JP" sz="2400" b="1" dirty="0" smtClean="0">
                <a:solidFill>
                  <a:srgbClr val="0000FF"/>
                </a:solidFill>
              </a:rPr>
              <a:t>S</a:t>
            </a:r>
            <a:r>
              <a:rPr lang="ja-JP" altLang="en-US" sz="2400" dirty="0" smtClean="0"/>
              <a:t> </a:t>
            </a:r>
            <a:r>
              <a:rPr lang="en-US" altLang="ja-JP" sz="2400" dirty="0" smtClean="0"/>
              <a:t>is small</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t> Time for delivery is also short</a:t>
            </a:r>
          </a:p>
          <a:p>
            <a:pPr algn="l" eaLnBrk="1" hangingPunct="1">
              <a:lnSpc>
                <a:spcPct val="90000"/>
              </a:lnSpc>
              <a:defRPr/>
            </a:pPr>
            <a:endParaRPr lang="ja-JP" altLang="en-US"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Backtrack generates several recursive calls in each iteration</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t> Recursion tree spreads exponentially, as going down</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 Computation time is dominated by the bottom-level exponentially many iterations</a:t>
            </a:r>
          </a:p>
          <a:p>
            <a:pPr algn="l" eaLnBrk="1" hangingPunct="1">
              <a:lnSpc>
                <a:spcPct val="90000"/>
              </a:lnSpc>
              <a:defRPr/>
            </a:pPr>
            <a:endParaRPr lang="ja-JP" altLang="en-US" sz="2400" b="1" dirty="0" smtClean="0">
              <a:solidFill>
                <a:srgbClr val="FF0000"/>
              </a:solidFill>
              <a:effectLst>
                <a:outerShdw blurRad="38100" dist="38100" dir="2700000" algn="tl">
                  <a:srgbClr val="C0C0C0"/>
                </a:outerShdw>
              </a:effectLst>
            </a:endParaRPr>
          </a:p>
        </p:txBody>
      </p:sp>
      <p:sp>
        <p:nvSpPr>
          <p:cNvPr id="479237" name="Text Box 5"/>
          <p:cNvSpPr txBox="1">
            <a:spLocks noChangeArrowheads="1"/>
          </p:cNvSpPr>
          <p:nvPr/>
        </p:nvSpPr>
        <p:spPr bwMode="auto">
          <a:xfrm>
            <a:off x="1258888" y="5762316"/>
            <a:ext cx="6842125" cy="907044"/>
          </a:xfrm>
          <a:prstGeom prst="rect">
            <a:avLst/>
          </a:prstGeom>
          <a:solidFill>
            <a:schemeClr val="bg1"/>
          </a:solidFill>
          <a:ln w="25400">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spcBef>
                <a:spcPct val="20000"/>
              </a:spcBef>
              <a:defRPr/>
            </a:pPr>
            <a:r>
              <a:rPr lang="en-US" altLang="ja-JP" dirty="0" smtClean="0">
                <a:solidFill>
                  <a:schemeClr val="tx1"/>
                </a:solidFill>
              </a:rPr>
              <a:t>Almost all iterations takes short time</a:t>
            </a:r>
          </a:p>
          <a:p>
            <a:pPr>
              <a:spcBef>
                <a:spcPct val="20000"/>
              </a:spcBef>
              <a:defRPr/>
            </a:pPr>
            <a:r>
              <a:rPr lang="ja-JP" altLang="en-US" dirty="0" smtClean="0">
                <a:solidFill>
                  <a:schemeClr val="tx1"/>
                </a:solidFill>
              </a:rPr>
              <a:t> </a:t>
            </a:r>
            <a:r>
              <a:rPr lang="en-US" altLang="ja-JP" dirty="0">
                <a:solidFill>
                  <a:srgbClr val="FF0000"/>
                </a:solidFill>
                <a:effectLst>
                  <a:outerShdw blurRad="38100" dist="38100" dir="2700000" algn="tl">
                    <a:srgbClr val="C0C0C0"/>
                  </a:outerShdw>
                </a:effectLst>
                <a:sym typeface="Wingdings" pitchFamily="2" charset="2"/>
              </a:rPr>
              <a:t></a:t>
            </a:r>
            <a:r>
              <a:rPr lang="en-US" altLang="ja-JP" dirty="0">
                <a:solidFill>
                  <a:schemeClr val="tx1"/>
                </a:solidFill>
                <a:sym typeface="Wingdings" pitchFamily="2" charset="2"/>
              </a:rPr>
              <a:t> </a:t>
            </a:r>
            <a:r>
              <a:rPr lang="en-US" altLang="ja-JP" dirty="0" smtClean="0">
                <a:solidFill>
                  <a:schemeClr val="tx1"/>
                </a:solidFill>
                <a:sym typeface="Wingdings" pitchFamily="2" charset="2"/>
              </a:rPr>
              <a:t>In total, average time per iteration is also short</a:t>
            </a:r>
            <a:endParaRPr lang="ja-JP" altLang="en-US" dirty="0">
              <a:solidFill>
                <a:schemeClr val="tx1"/>
              </a:solidFill>
            </a:endParaRPr>
          </a:p>
        </p:txBody>
      </p:sp>
      <p:grpSp>
        <p:nvGrpSpPr>
          <p:cNvPr id="2" name="Group 6"/>
          <p:cNvGrpSpPr>
            <a:grpSpLocks/>
          </p:cNvGrpSpPr>
          <p:nvPr/>
        </p:nvGrpSpPr>
        <p:grpSpPr bwMode="auto">
          <a:xfrm>
            <a:off x="611188" y="3789363"/>
            <a:ext cx="8039100" cy="1619250"/>
            <a:chOff x="408" y="1872"/>
            <a:chExt cx="5064" cy="1020"/>
          </a:xfrm>
        </p:grpSpPr>
        <p:sp>
          <p:nvSpPr>
            <p:cNvPr id="479239" name="Freeform 7"/>
            <p:cNvSpPr>
              <a:spLocks/>
            </p:cNvSpPr>
            <p:nvPr/>
          </p:nvSpPr>
          <p:spPr bwMode="auto">
            <a:xfrm>
              <a:off x="408" y="1872"/>
              <a:ext cx="5064" cy="1016"/>
            </a:xfrm>
            <a:custGeom>
              <a:avLst/>
              <a:gdLst/>
              <a:ahLst/>
              <a:cxnLst>
                <a:cxn ang="0">
                  <a:pos x="2592" y="0"/>
                </a:cxn>
                <a:cxn ang="0">
                  <a:pos x="2304" y="288"/>
                </a:cxn>
                <a:cxn ang="0">
                  <a:pos x="1920" y="528"/>
                </a:cxn>
                <a:cxn ang="0">
                  <a:pos x="1392" y="768"/>
                </a:cxn>
                <a:cxn ang="0">
                  <a:pos x="768" y="912"/>
                </a:cxn>
                <a:cxn ang="0">
                  <a:pos x="0" y="1008"/>
                </a:cxn>
                <a:cxn ang="0">
                  <a:pos x="5064" y="1016"/>
                </a:cxn>
                <a:cxn ang="0">
                  <a:pos x="4448" y="936"/>
                </a:cxn>
                <a:cxn ang="0">
                  <a:pos x="3784" y="792"/>
                </a:cxn>
                <a:cxn ang="0">
                  <a:pos x="3168" y="528"/>
                </a:cxn>
                <a:cxn ang="0">
                  <a:pos x="2832" y="296"/>
                </a:cxn>
                <a:cxn ang="0">
                  <a:pos x="2592" y="0"/>
                </a:cxn>
              </a:cxnLst>
              <a:rect l="0" t="0" r="r" b="b"/>
              <a:pathLst>
                <a:path w="5064" h="1016">
                  <a:moveTo>
                    <a:pt x="2592" y="0"/>
                  </a:moveTo>
                  <a:lnTo>
                    <a:pt x="2304" y="288"/>
                  </a:lnTo>
                  <a:lnTo>
                    <a:pt x="1920" y="528"/>
                  </a:lnTo>
                  <a:lnTo>
                    <a:pt x="1392" y="768"/>
                  </a:lnTo>
                  <a:lnTo>
                    <a:pt x="768" y="912"/>
                  </a:lnTo>
                  <a:lnTo>
                    <a:pt x="0" y="1008"/>
                  </a:lnTo>
                  <a:lnTo>
                    <a:pt x="5064" y="1016"/>
                  </a:lnTo>
                  <a:lnTo>
                    <a:pt x="4448" y="936"/>
                  </a:lnTo>
                  <a:lnTo>
                    <a:pt x="3784" y="792"/>
                  </a:lnTo>
                  <a:lnTo>
                    <a:pt x="3168" y="528"/>
                  </a:lnTo>
                  <a:lnTo>
                    <a:pt x="2832" y="296"/>
                  </a:lnTo>
                  <a:lnTo>
                    <a:pt x="2592" y="0"/>
                  </a:lnTo>
                  <a:close/>
                </a:path>
              </a:pathLst>
            </a:custGeom>
            <a:solidFill>
              <a:srgbClr val="CCFFCC">
                <a:alpha val="50000"/>
              </a:srgbClr>
            </a:solidFill>
            <a:ln w="19050" cap="flat" cmpd="sng">
              <a:solidFill>
                <a:schemeClr val="tx1"/>
              </a:solidFill>
              <a:prstDash val="solid"/>
              <a:round/>
              <a:headEnd/>
              <a:tailEnd/>
            </a:ln>
            <a:effectLst>
              <a:outerShdw dist="35921" dir="2700000" algn="ctr" rotWithShape="0">
                <a:schemeClr val="bg2">
                  <a:alpha val="50000"/>
                </a:schemeClr>
              </a:outerShdw>
            </a:effectLst>
          </p:spPr>
          <p:txBody>
            <a:bodyPr wrap="none" lIns="90000" tIns="46800" rIns="90000" bIns="46800">
              <a:spAutoFit/>
            </a:bodyPr>
            <a:lstStyle/>
            <a:p>
              <a:pPr>
                <a:defRPr/>
              </a:pPr>
              <a:endParaRPr lang="ja-JP" altLang="en-US"/>
            </a:p>
          </p:txBody>
        </p:sp>
        <p:sp>
          <p:nvSpPr>
            <p:cNvPr id="479240" name="Line 8"/>
            <p:cNvSpPr>
              <a:spLocks noChangeShapeType="1"/>
            </p:cNvSpPr>
            <p:nvPr/>
          </p:nvSpPr>
          <p:spPr bwMode="auto">
            <a:xfrm flipH="1">
              <a:off x="2857" y="2024"/>
              <a:ext cx="144"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1" name="Line 9"/>
            <p:cNvSpPr>
              <a:spLocks noChangeShapeType="1"/>
            </p:cNvSpPr>
            <p:nvPr/>
          </p:nvSpPr>
          <p:spPr bwMode="auto">
            <a:xfrm>
              <a:off x="3001" y="2024"/>
              <a:ext cx="144"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2" name="Oval 10"/>
            <p:cNvSpPr>
              <a:spLocks noChangeArrowheads="1"/>
            </p:cNvSpPr>
            <p:nvPr/>
          </p:nvSpPr>
          <p:spPr bwMode="auto">
            <a:xfrm>
              <a:off x="2953" y="1976"/>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43" name="Line 11"/>
            <p:cNvSpPr>
              <a:spLocks noChangeShapeType="1"/>
            </p:cNvSpPr>
            <p:nvPr/>
          </p:nvSpPr>
          <p:spPr bwMode="auto">
            <a:xfrm flipH="1">
              <a:off x="3097" y="2216"/>
              <a:ext cx="48"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4" name="Line 12"/>
            <p:cNvSpPr>
              <a:spLocks noChangeShapeType="1"/>
            </p:cNvSpPr>
            <p:nvPr/>
          </p:nvSpPr>
          <p:spPr bwMode="auto">
            <a:xfrm>
              <a:off x="3145" y="2216"/>
              <a:ext cx="24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5" name="Line 13"/>
            <p:cNvSpPr>
              <a:spLocks noChangeShapeType="1"/>
            </p:cNvSpPr>
            <p:nvPr/>
          </p:nvSpPr>
          <p:spPr bwMode="auto">
            <a:xfrm flipH="1">
              <a:off x="2617" y="2216"/>
              <a:ext cx="24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6" name="Line 14"/>
            <p:cNvSpPr>
              <a:spLocks noChangeShapeType="1"/>
            </p:cNvSpPr>
            <p:nvPr/>
          </p:nvSpPr>
          <p:spPr bwMode="auto">
            <a:xfrm>
              <a:off x="2857" y="2216"/>
              <a:ext cx="48"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7" name="Line 15"/>
            <p:cNvSpPr>
              <a:spLocks noChangeShapeType="1"/>
            </p:cNvSpPr>
            <p:nvPr/>
          </p:nvSpPr>
          <p:spPr bwMode="auto">
            <a:xfrm>
              <a:off x="3385" y="2408"/>
              <a:ext cx="144"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8" name="Line 16"/>
            <p:cNvSpPr>
              <a:spLocks noChangeShapeType="1"/>
            </p:cNvSpPr>
            <p:nvPr/>
          </p:nvSpPr>
          <p:spPr bwMode="auto">
            <a:xfrm>
              <a:off x="3385" y="2408"/>
              <a:ext cx="432"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49" name="Oval 17"/>
            <p:cNvSpPr>
              <a:spLocks noChangeArrowheads="1"/>
            </p:cNvSpPr>
            <p:nvPr/>
          </p:nvSpPr>
          <p:spPr bwMode="auto">
            <a:xfrm>
              <a:off x="3481"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0" name="Oval 18"/>
            <p:cNvSpPr>
              <a:spLocks noChangeArrowheads="1"/>
            </p:cNvSpPr>
            <p:nvPr/>
          </p:nvSpPr>
          <p:spPr bwMode="auto">
            <a:xfrm>
              <a:off x="3769"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1" name="Line 19"/>
            <p:cNvSpPr>
              <a:spLocks noChangeShapeType="1"/>
            </p:cNvSpPr>
            <p:nvPr/>
          </p:nvSpPr>
          <p:spPr bwMode="auto">
            <a:xfrm flipH="1">
              <a:off x="3097" y="2408"/>
              <a:ext cx="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52" name="Line 20"/>
            <p:cNvSpPr>
              <a:spLocks noChangeShapeType="1"/>
            </p:cNvSpPr>
            <p:nvPr/>
          </p:nvSpPr>
          <p:spPr bwMode="auto">
            <a:xfrm>
              <a:off x="3097" y="2408"/>
              <a:ext cx="24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53" name="Oval 21"/>
            <p:cNvSpPr>
              <a:spLocks noChangeArrowheads="1"/>
            </p:cNvSpPr>
            <p:nvPr/>
          </p:nvSpPr>
          <p:spPr bwMode="auto">
            <a:xfrm>
              <a:off x="3049"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4" name="Oval 22"/>
            <p:cNvSpPr>
              <a:spLocks noChangeArrowheads="1"/>
            </p:cNvSpPr>
            <p:nvPr/>
          </p:nvSpPr>
          <p:spPr bwMode="auto">
            <a:xfrm>
              <a:off x="3289"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5" name="Line 23"/>
            <p:cNvSpPr>
              <a:spLocks noChangeShapeType="1"/>
            </p:cNvSpPr>
            <p:nvPr/>
          </p:nvSpPr>
          <p:spPr bwMode="auto">
            <a:xfrm>
              <a:off x="2905" y="2408"/>
              <a:ext cx="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56" name="Line 24"/>
            <p:cNvSpPr>
              <a:spLocks noChangeShapeType="1"/>
            </p:cNvSpPr>
            <p:nvPr/>
          </p:nvSpPr>
          <p:spPr bwMode="auto">
            <a:xfrm flipH="1">
              <a:off x="2665" y="2408"/>
              <a:ext cx="240"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57" name="Oval 25"/>
            <p:cNvSpPr>
              <a:spLocks noChangeArrowheads="1"/>
            </p:cNvSpPr>
            <p:nvPr/>
          </p:nvSpPr>
          <p:spPr bwMode="auto">
            <a:xfrm flipH="1">
              <a:off x="2857"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8" name="Oval 26"/>
            <p:cNvSpPr>
              <a:spLocks noChangeArrowheads="1"/>
            </p:cNvSpPr>
            <p:nvPr/>
          </p:nvSpPr>
          <p:spPr bwMode="auto">
            <a:xfrm flipH="1">
              <a:off x="2617"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59" name="Line 27"/>
            <p:cNvSpPr>
              <a:spLocks noChangeShapeType="1"/>
            </p:cNvSpPr>
            <p:nvPr/>
          </p:nvSpPr>
          <p:spPr bwMode="auto">
            <a:xfrm flipH="1">
              <a:off x="2473" y="2408"/>
              <a:ext cx="144"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60" name="Line 28"/>
            <p:cNvSpPr>
              <a:spLocks noChangeShapeType="1"/>
            </p:cNvSpPr>
            <p:nvPr/>
          </p:nvSpPr>
          <p:spPr bwMode="auto">
            <a:xfrm flipH="1">
              <a:off x="2185" y="2408"/>
              <a:ext cx="432" cy="192"/>
            </a:xfrm>
            <a:prstGeom prst="line">
              <a:avLst/>
            </a:prstGeom>
            <a:noFill/>
            <a:ln w="38100">
              <a:solidFill>
                <a:schemeClr val="accent2"/>
              </a:solidFill>
              <a:round/>
              <a:headEnd/>
              <a:tailEnd/>
            </a:ln>
            <a:effectLst>
              <a:outerShdw dist="35921" dir="2700000" algn="ctr" rotWithShape="0">
                <a:schemeClr val="bg2">
                  <a:alpha val="50000"/>
                </a:schemeClr>
              </a:outerShdw>
            </a:effectLst>
          </p:spPr>
          <p:txBody>
            <a:bodyPr lIns="90000" tIns="46800" rIns="90000" bIns="46800">
              <a:spAutoFit/>
            </a:bodyPr>
            <a:lstStyle/>
            <a:p>
              <a:pPr>
                <a:defRPr/>
              </a:pPr>
              <a:endParaRPr lang="ja-JP" altLang="en-US"/>
            </a:p>
          </p:txBody>
        </p:sp>
        <p:sp>
          <p:nvSpPr>
            <p:cNvPr id="479261" name="Oval 29"/>
            <p:cNvSpPr>
              <a:spLocks noChangeArrowheads="1"/>
            </p:cNvSpPr>
            <p:nvPr/>
          </p:nvSpPr>
          <p:spPr bwMode="auto">
            <a:xfrm flipH="1">
              <a:off x="2425"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2" name="Oval 30"/>
            <p:cNvSpPr>
              <a:spLocks noChangeArrowheads="1"/>
            </p:cNvSpPr>
            <p:nvPr/>
          </p:nvSpPr>
          <p:spPr bwMode="auto">
            <a:xfrm flipH="1">
              <a:off x="2137" y="2552"/>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3" name="Oval 31"/>
            <p:cNvSpPr>
              <a:spLocks noChangeArrowheads="1"/>
            </p:cNvSpPr>
            <p:nvPr/>
          </p:nvSpPr>
          <p:spPr bwMode="auto">
            <a:xfrm>
              <a:off x="2809" y="2168"/>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4" name="Oval 32"/>
            <p:cNvSpPr>
              <a:spLocks noChangeArrowheads="1"/>
            </p:cNvSpPr>
            <p:nvPr/>
          </p:nvSpPr>
          <p:spPr bwMode="auto">
            <a:xfrm>
              <a:off x="3097" y="2168"/>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5" name="Oval 33"/>
            <p:cNvSpPr>
              <a:spLocks noChangeArrowheads="1"/>
            </p:cNvSpPr>
            <p:nvPr/>
          </p:nvSpPr>
          <p:spPr bwMode="auto">
            <a:xfrm>
              <a:off x="3049" y="2360"/>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6" name="Oval 34"/>
            <p:cNvSpPr>
              <a:spLocks noChangeArrowheads="1"/>
            </p:cNvSpPr>
            <p:nvPr/>
          </p:nvSpPr>
          <p:spPr bwMode="auto">
            <a:xfrm>
              <a:off x="3337" y="2360"/>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wrap="none" lIns="90000" tIns="46800" rIns="90000" bIns="46800" anchor="ctr">
              <a:spAutoFit/>
            </a:bodyPr>
            <a:lstStyle/>
            <a:p>
              <a:pPr>
                <a:defRPr/>
              </a:pPr>
              <a:endParaRPr lang="ja-JP" altLang="en-US"/>
            </a:p>
          </p:txBody>
        </p:sp>
        <p:sp>
          <p:nvSpPr>
            <p:cNvPr id="479267" name="Oval 35"/>
            <p:cNvSpPr>
              <a:spLocks noChangeArrowheads="1"/>
            </p:cNvSpPr>
            <p:nvPr/>
          </p:nvSpPr>
          <p:spPr bwMode="auto">
            <a:xfrm>
              <a:off x="2569" y="2360"/>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lIns="90000" tIns="46800" rIns="90000" bIns="46800" anchor="ctr">
              <a:spAutoFit/>
            </a:bodyPr>
            <a:lstStyle/>
            <a:p>
              <a:pPr>
                <a:defRPr/>
              </a:pPr>
              <a:endParaRPr lang="ja-JP" altLang="en-US"/>
            </a:p>
          </p:txBody>
        </p:sp>
        <p:sp>
          <p:nvSpPr>
            <p:cNvPr id="479268" name="Oval 36"/>
            <p:cNvSpPr>
              <a:spLocks noChangeArrowheads="1"/>
            </p:cNvSpPr>
            <p:nvPr/>
          </p:nvSpPr>
          <p:spPr bwMode="auto">
            <a:xfrm>
              <a:off x="2857" y="2360"/>
              <a:ext cx="96" cy="96"/>
            </a:xfrm>
            <a:prstGeom prst="ellipse">
              <a:avLst/>
            </a:prstGeom>
            <a:solidFill>
              <a:schemeClr val="tx1"/>
            </a:solidFill>
            <a:ln w="19050">
              <a:noFill/>
              <a:round/>
              <a:headEnd/>
              <a:tailEnd/>
            </a:ln>
            <a:effectLst>
              <a:outerShdw dist="35921" dir="2700000" algn="ctr" rotWithShape="0">
                <a:schemeClr val="bg2">
                  <a:alpha val="50000"/>
                </a:schemeClr>
              </a:outerShdw>
            </a:effectLst>
          </p:spPr>
          <p:txBody>
            <a:bodyPr lIns="90000" tIns="46800" rIns="90000" bIns="46800" anchor="ctr">
              <a:spAutoFit/>
            </a:bodyPr>
            <a:lstStyle/>
            <a:p>
              <a:pPr>
                <a:defRPr/>
              </a:pPr>
              <a:endParaRPr lang="ja-JP" altLang="en-US"/>
            </a:p>
          </p:txBody>
        </p:sp>
        <p:sp>
          <p:nvSpPr>
            <p:cNvPr id="479269" name="Text Box 37"/>
            <p:cNvSpPr txBox="1">
              <a:spLocks noChangeArrowheads="1"/>
            </p:cNvSpPr>
            <p:nvPr/>
          </p:nvSpPr>
          <p:spPr bwMode="auto">
            <a:xfrm>
              <a:off x="2833" y="2600"/>
              <a:ext cx="317" cy="292"/>
            </a:xfrm>
            <a:prstGeom prst="rect">
              <a:avLst/>
            </a:prstGeom>
            <a:noFill/>
            <a:ln w="19050">
              <a:noFill/>
              <a:miter lim="800000"/>
              <a:headEnd/>
              <a:tailEnd/>
            </a:ln>
            <a:effectLst>
              <a:outerShdw dist="35921" dir="2700000" algn="ctr" rotWithShape="0">
                <a:schemeClr val="bg2">
                  <a:alpha val="50000"/>
                </a:schemeClr>
              </a:outerShdw>
            </a:effectLst>
          </p:spPr>
          <p:txBody>
            <a:bodyPr wrap="none" lIns="90000" tIns="46800" rIns="90000" bIns="46800">
              <a:spAutoFit/>
            </a:bodyPr>
            <a:lstStyle/>
            <a:p>
              <a:pPr>
                <a:defRPr/>
              </a:pPr>
              <a:r>
                <a:rPr lang="en-US" altLang="ja-JP" b="0" dirty="0" smtClean="0"/>
                <a:t>•••</a:t>
              </a:r>
              <a:endParaRPr lang="ja-JP" altLang="en-US" b="0" dirty="0"/>
            </a:p>
          </p:txBody>
        </p:sp>
      </p:grpSp>
      <p:sp>
        <p:nvSpPr>
          <p:cNvPr id="479270" name="AutoShape 38"/>
          <p:cNvSpPr>
            <a:spLocks noChangeArrowheads="1"/>
          </p:cNvSpPr>
          <p:nvPr/>
        </p:nvSpPr>
        <p:spPr bwMode="auto">
          <a:xfrm>
            <a:off x="1150938" y="4106863"/>
            <a:ext cx="1871662" cy="834305"/>
          </a:xfrm>
          <a:prstGeom prst="wedgeRoundRectCallout">
            <a:avLst>
              <a:gd name="adj1" fmla="val 124532"/>
              <a:gd name="adj2" fmla="val -31225"/>
              <a:gd name="adj3" fmla="val 16667"/>
            </a:avLst>
          </a:prstGeom>
          <a:solidFill>
            <a:schemeClr val="bg1"/>
          </a:solidFill>
          <a:ln w="19050" algn="ctr">
            <a:solidFill>
              <a:srgbClr val="008000"/>
            </a:solidFill>
            <a:miter lim="800000"/>
            <a:headEnd/>
            <a:tailEnd/>
          </a:ln>
          <a:effectLst>
            <a:outerShdw dist="53882" dir="2700000" algn="ctr" rotWithShape="0">
              <a:schemeClr val="bg2">
                <a:alpha val="50000"/>
              </a:schemeClr>
            </a:outerShdw>
          </a:effectLst>
        </p:spPr>
        <p:txBody>
          <a:bodyPr lIns="90000" tIns="46800" rIns="90000" bIns="46800"/>
          <a:lstStyle/>
          <a:p>
            <a:pPr>
              <a:defRPr/>
            </a:pPr>
            <a:r>
              <a:rPr lang="en-US" altLang="ja-JP" dirty="0" smtClean="0"/>
              <a:t>Long time, </a:t>
            </a:r>
          </a:p>
          <a:p>
            <a:pPr>
              <a:defRPr/>
            </a:pPr>
            <a:r>
              <a:rPr lang="en-US" altLang="ja-JP" dirty="0"/>
              <a:t>b</a:t>
            </a:r>
            <a:r>
              <a:rPr lang="en-US" altLang="ja-JP" dirty="0" smtClean="0"/>
              <a:t>ut few</a:t>
            </a:r>
            <a:endParaRPr lang="ja-JP" altLang="en-US" dirty="0"/>
          </a:p>
        </p:txBody>
      </p:sp>
      <p:sp>
        <p:nvSpPr>
          <p:cNvPr id="479271" name="AutoShape 39"/>
          <p:cNvSpPr>
            <a:spLocks noChangeArrowheads="1"/>
          </p:cNvSpPr>
          <p:nvPr/>
        </p:nvSpPr>
        <p:spPr bwMode="auto">
          <a:xfrm>
            <a:off x="6660232" y="4725144"/>
            <a:ext cx="2016224" cy="833784"/>
          </a:xfrm>
          <a:prstGeom prst="wedgeRoundRectCallout">
            <a:avLst>
              <a:gd name="adj1" fmla="val -103912"/>
              <a:gd name="adj2" fmla="val 5461"/>
              <a:gd name="adj3" fmla="val 16667"/>
            </a:avLst>
          </a:prstGeom>
          <a:solidFill>
            <a:schemeClr val="bg1"/>
          </a:solidFill>
          <a:ln w="19050" algn="ctr">
            <a:solidFill>
              <a:srgbClr val="008000"/>
            </a:solidFill>
            <a:miter lim="800000"/>
            <a:headEnd/>
            <a:tailEnd/>
          </a:ln>
          <a:effectLst>
            <a:outerShdw dist="53882" dir="2700000" algn="ctr" rotWithShape="0">
              <a:schemeClr val="bg2">
                <a:alpha val="50000"/>
              </a:schemeClr>
            </a:outerShdw>
          </a:effectLst>
        </p:spPr>
        <p:txBody>
          <a:bodyPr lIns="90000" tIns="46800" rIns="90000" bIns="46800"/>
          <a:lstStyle/>
          <a:p>
            <a:pPr>
              <a:defRPr/>
            </a:pPr>
            <a:r>
              <a:rPr lang="en-US" altLang="ja-JP" dirty="0" smtClean="0"/>
              <a:t>Short time, numerous</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9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9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animBg="1"/>
      <p:bldP spid="479270" grpId="0" animBg="1"/>
      <p:bldP spid="4792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5724525" y="5517232"/>
            <a:ext cx="3239963" cy="1151856"/>
          </a:xfrm>
          <a:prstGeom prst="rect">
            <a:avLst/>
          </a:prstGeom>
          <a:solidFill>
            <a:srgbClr val="CCFFFF"/>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80259" name="Rectangle 3"/>
          <p:cNvSpPr>
            <a:spLocks noChangeArrowheads="1"/>
          </p:cNvSpPr>
          <p:nvPr/>
        </p:nvSpPr>
        <p:spPr bwMode="auto">
          <a:xfrm>
            <a:off x="7596336" y="4437112"/>
            <a:ext cx="416794" cy="2279601"/>
          </a:xfrm>
          <a:prstGeom prst="rect">
            <a:avLst/>
          </a:prstGeom>
          <a:solidFill>
            <a:srgbClr val="FF6600"/>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80260" name="Rectangle 4"/>
          <p:cNvSpPr>
            <a:spLocks noChangeArrowheads="1"/>
          </p:cNvSpPr>
          <p:nvPr/>
        </p:nvSpPr>
        <p:spPr bwMode="auto">
          <a:xfrm>
            <a:off x="5796136" y="4365104"/>
            <a:ext cx="1368152" cy="2351609"/>
          </a:xfrm>
          <a:prstGeom prst="rect">
            <a:avLst/>
          </a:prstGeom>
          <a:solidFill>
            <a:srgbClr val="FF6600"/>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80261" name="Rectangle 5"/>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Even for Large Support</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480262" name="Rectangle 6"/>
          <p:cNvSpPr>
            <a:spLocks noGrp="1" noChangeArrowheads="1"/>
          </p:cNvSpPr>
          <p:nvPr>
            <p:ph type="subTitle" idx="1"/>
          </p:nvPr>
        </p:nvSpPr>
        <p:spPr>
          <a:xfrm>
            <a:off x="179388" y="981075"/>
            <a:ext cx="7833742" cy="4824189"/>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When </a:t>
            </a:r>
            <a:r>
              <a:rPr lang="en-US" altLang="ja-JP" sz="2400" b="1" dirty="0" smtClean="0">
                <a:solidFill>
                  <a:srgbClr val="0000FF"/>
                </a:solidFill>
              </a:rPr>
              <a:t>σ</a:t>
            </a:r>
            <a:r>
              <a:rPr lang="ja-JP" altLang="en-US" sz="2400" dirty="0" smtClean="0"/>
              <a:t> </a:t>
            </a:r>
            <a:r>
              <a:rPr lang="en-US" altLang="ja-JP" sz="2400" dirty="0" smtClean="0"/>
              <a:t>is large, </a:t>
            </a:r>
            <a:r>
              <a:rPr lang="en-US" altLang="ja-JP" sz="2400" b="1" dirty="0" smtClean="0">
                <a:solidFill>
                  <a:srgbClr val="0000FF"/>
                </a:solidFill>
              </a:rPr>
              <a:t>|</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is large in bottom levels</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 </a:t>
            </a:r>
            <a:r>
              <a:rPr lang="en-US" altLang="ja-JP" sz="2400" dirty="0" smtClean="0"/>
              <a:t>Bottom-wideness doesn’t work</a:t>
            </a:r>
          </a:p>
          <a:p>
            <a:pPr algn="l" eaLnBrk="1" hangingPunct="1">
              <a:defRPr/>
            </a:pPr>
            <a:endParaRPr lang="ja-JP" altLang="en-US" sz="1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Speed up bottom levels by </a:t>
            </a:r>
            <a:r>
              <a:rPr lang="en-US" altLang="ja-JP" sz="2400" b="1" dirty="0" smtClean="0">
                <a:solidFill>
                  <a:srgbClr val="006600"/>
                </a:solidFill>
                <a:effectLst>
                  <a:outerShdw blurRad="38100" dist="38100" dir="2700000" algn="tl">
                    <a:srgbClr val="000000">
                      <a:alpha val="43137"/>
                    </a:srgbClr>
                  </a:outerShdw>
                </a:effectLst>
              </a:rPr>
              <a:t>database reduction</a:t>
            </a:r>
          </a:p>
          <a:p>
            <a:pPr algn="l" eaLnBrk="1" hangingPunct="1">
              <a:defRPr/>
            </a:pPr>
            <a:r>
              <a:rPr lang="en-US" altLang="ja-JP" sz="2400" b="1" dirty="0" smtClean="0">
                <a:solidFill>
                  <a:srgbClr val="FF0000"/>
                </a:solidFill>
                <a:effectLst>
                  <a:outerShdw blurRad="38100" dist="38100" dir="2700000" algn="tl">
                    <a:srgbClr val="C0C0C0"/>
                  </a:outerShdw>
                </a:effectLst>
              </a:rPr>
              <a:t> (1) </a:t>
            </a:r>
            <a:r>
              <a:rPr lang="en-US" altLang="ja-JP" sz="2400" dirty="0" smtClean="0"/>
              <a:t>delete items smaller than added item most recently</a:t>
            </a:r>
          </a:p>
          <a:p>
            <a:pPr algn="l" eaLnBrk="1" hangingPunct="1">
              <a:defRPr/>
            </a:pPr>
            <a:r>
              <a:rPr lang="en-US" altLang="ja-JP" sz="2400" b="1" dirty="0" smtClean="0">
                <a:solidFill>
                  <a:srgbClr val="FF0000"/>
                </a:solidFill>
                <a:effectLst>
                  <a:outerShdw blurRad="38100" dist="38100" dir="2700000" algn="tl">
                    <a:srgbClr val="C0C0C0"/>
                  </a:outerShdw>
                </a:effectLst>
              </a:rPr>
              <a:t> (2)</a:t>
            </a:r>
            <a:r>
              <a:rPr lang="ja-JP" altLang="en-US" sz="2400" b="1" dirty="0" smtClean="0">
                <a:solidFill>
                  <a:srgbClr val="FF0000"/>
                </a:solidFill>
                <a:effectLst>
                  <a:outerShdw blurRad="38100" dist="38100" dir="2700000" algn="tl">
                    <a:srgbClr val="C0C0C0"/>
                  </a:outerShdw>
                </a:effectLst>
              </a:rPr>
              <a:t> </a:t>
            </a:r>
            <a:r>
              <a:rPr lang="en-US" altLang="ja-JP" sz="2400" dirty="0" smtClean="0"/>
              <a:t>delete items infrequent in the database induced by </a:t>
            </a:r>
            <a:r>
              <a:rPr lang="en-US" altLang="ja-JP" sz="2400" b="1" dirty="0" err="1" smtClean="0">
                <a:solidFill>
                  <a:srgbClr val="0000FF"/>
                </a:solidFill>
              </a:rPr>
              <a:t>Occ</a:t>
            </a:r>
            <a:r>
              <a:rPr lang="en-US" altLang="ja-JP" sz="2400" b="1" dirty="0" smtClean="0">
                <a:solidFill>
                  <a:srgbClr val="0000FF"/>
                </a:solidFill>
              </a:rPr>
              <a:t>(S)</a:t>
            </a:r>
          </a:p>
          <a:p>
            <a:pPr algn="l" eaLnBrk="1" hangingPunct="1">
              <a:defRPr/>
            </a:pPr>
            <a:r>
              <a:rPr lang="ja-JP" altLang="en-US" sz="2400" dirty="0" smtClean="0"/>
              <a:t>　</a:t>
            </a:r>
            <a:r>
              <a:rPr lang="en-US" altLang="ja-JP" sz="2400" dirty="0" smtClean="0"/>
              <a:t>(they never be added to the solution, in the recursive calls)</a:t>
            </a:r>
          </a:p>
          <a:p>
            <a:pPr algn="l" eaLnBrk="1" hangingPunct="1">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(3)</a:t>
            </a:r>
            <a:r>
              <a:rPr lang="ja-JP" altLang="en-US" sz="2400" b="1" dirty="0" smtClean="0">
                <a:solidFill>
                  <a:srgbClr val="FF0000"/>
                </a:solidFill>
                <a:effectLst>
                  <a:outerShdw blurRad="38100" dist="38100" dir="2700000" algn="tl">
                    <a:srgbClr val="C0C0C0"/>
                  </a:outerShdw>
                </a:effectLst>
              </a:rPr>
              <a:t> </a:t>
            </a:r>
            <a:r>
              <a:rPr lang="en-US" altLang="ja-JP" sz="2400" dirty="0" smtClean="0"/>
              <a:t>unify the identical transactions</a:t>
            </a:r>
          </a:p>
          <a:p>
            <a:pPr algn="l" eaLnBrk="1" hangingPunct="1">
              <a:defRPr/>
            </a:pPr>
            <a:endParaRPr lang="ja-JP" altLang="en-US" sz="2400" b="1" dirty="0" smtClean="0">
              <a:solidFill>
                <a:srgbClr val="0066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In real data, usually the size of reduced</a:t>
            </a:r>
          </a:p>
          <a:p>
            <a:pPr algn="l" eaLnBrk="1" hangingPunct="1">
              <a:defRPr/>
            </a:pPr>
            <a:r>
              <a:rPr lang="en-US" altLang="ja-JP" sz="2400" dirty="0" smtClean="0"/>
              <a:t>  database is constant, in bottom levels</a:t>
            </a:r>
          </a:p>
        </p:txBody>
      </p:sp>
      <p:sp>
        <p:nvSpPr>
          <p:cNvPr id="480263" name="Text Box 7"/>
          <p:cNvSpPr txBox="1">
            <a:spLocks noChangeArrowheads="1"/>
          </p:cNvSpPr>
          <p:nvPr/>
        </p:nvSpPr>
        <p:spPr bwMode="auto">
          <a:xfrm>
            <a:off x="683568" y="6021288"/>
            <a:ext cx="4104456" cy="463846"/>
          </a:xfrm>
          <a:prstGeom prst="rect">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wrap="square" lIns="90000" tIns="46800" rIns="90000" bIns="46800">
            <a:spAutoFit/>
          </a:bodyPr>
          <a:lstStyle/>
          <a:p>
            <a:pPr>
              <a:defRPr/>
            </a:pPr>
            <a:r>
              <a:rPr lang="en-US" altLang="ja-JP" dirty="0" smtClean="0">
                <a:solidFill>
                  <a:schemeClr val="tx1"/>
                </a:solidFill>
              </a:rPr>
              <a:t>fast as much as small </a:t>
            </a:r>
            <a:r>
              <a:rPr lang="en-US" altLang="ja-JP" dirty="0" smtClean="0">
                <a:solidFill>
                  <a:srgbClr val="0000FF"/>
                </a:solidFill>
              </a:rPr>
              <a:t>σ</a:t>
            </a:r>
            <a:endParaRPr lang="ja-JP" altLang="en-US" dirty="0">
              <a:solidFill>
                <a:srgbClr val="0000FF"/>
              </a:solidFill>
            </a:endParaRPr>
          </a:p>
        </p:txBody>
      </p:sp>
      <p:graphicFrame>
        <p:nvGraphicFramePr>
          <p:cNvPr id="480264" name="Group 8"/>
          <p:cNvGraphicFramePr>
            <a:graphicFrameLocks noGrp="1"/>
          </p:cNvGraphicFramePr>
          <p:nvPr/>
        </p:nvGraphicFramePr>
        <p:xfrm>
          <a:off x="5796138" y="4509120"/>
          <a:ext cx="3120850" cy="2091648"/>
        </p:xfrm>
        <a:graphic>
          <a:graphicData uri="http://schemas.openxmlformats.org/drawingml/2006/table">
            <a:tbl>
              <a:tblPr/>
              <a:tblGrid>
                <a:gridCol w="446085">
                  <a:extLst>
                    <a:ext uri="{9D8B030D-6E8A-4147-A177-3AD203B41FA5}">
                      <a16:colId xmlns:a16="http://schemas.microsoft.com/office/drawing/2014/main" val="20000"/>
                    </a:ext>
                  </a:extLst>
                </a:gridCol>
                <a:gridCol w="446086">
                  <a:extLst>
                    <a:ext uri="{9D8B030D-6E8A-4147-A177-3AD203B41FA5}">
                      <a16:colId xmlns:a16="http://schemas.microsoft.com/office/drawing/2014/main" val="20001"/>
                    </a:ext>
                  </a:extLst>
                </a:gridCol>
                <a:gridCol w="446085">
                  <a:extLst>
                    <a:ext uri="{9D8B030D-6E8A-4147-A177-3AD203B41FA5}">
                      <a16:colId xmlns:a16="http://schemas.microsoft.com/office/drawing/2014/main" val="20002"/>
                    </a:ext>
                  </a:extLst>
                </a:gridCol>
                <a:gridCol w="444337">
                  <a:extLst>
                    <a:ext uri="{9D8B030D-6E8A-4147-A177-3AD203B41FA5}">
                      <a16:colId xmlns:a16="http://schemas.microsoft.com/office/drawing/2014/main" val="20003"/>
                    </a:ext>
                  </a:extLst>
                </a:gridCol>
                <a:gridCol w="446086">
                  <a:extLst>
                    <a:ext uri="{9D8B030D-6E8A-4147-A177-3AD203B41FA5}">
                      <a16:colId xmlns:a16="http://schemas.microsoft.com/office/drawing/2014/main" val="20004"/>
                    </a:ext>
                  </a:extLst>
                </a:gridCol>
                <a:gridCol w="446085">
                  <a:extLst>
                    <a:ext uri="{9D8B030D-6E8A-4147-A177-3AD203B41FA5}">
                      <a16:colId xmlns:a16="http://schemas.microsoft.com/office/drawing/2014/main" val="20005"/>
                    </a:ext>
                  </a:extLst>
                </a:gridCol>
                <a:gridCol w="446086">
                  <a:extLst>
                    <a:ext uri="{9D8B030D-6E8A-4147-A177-3AD203B41FA5}">
                      <a16:colId xmlns:a16="http://schemas.microsoft.com/office/drawing/2014/main" val="20006"/>
                    </a:ext>
                  </a:extLst>
                </a:gridCol>
              </a:tblGrid>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rPr>
                        <a:t>１</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３</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１</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２</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６</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３</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７</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１</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２</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６</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７</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３</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６</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７</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２</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４</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charset="-128"/>
                        </a:rPr>
                        <a:t>６</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rPr>
                        <a:t>７</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テキスト ボックス 8"/>
          <p:cNvSpPr txBox="1"/>
          <p:nvPr/>
        </p:nvSpPr>
        <p:spPr>
          <a:xfrm>
            <a:off x="6156176" y="476672"/>
            <a:ext cx="2858475"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LCM2: Uno et </a:t>
            </a:r>
            <a:r>
              <a:rPr kumimoji="1" lang="en-US" altLang="ja-JP" b="0" dirty="0" smtClean="0">
                <a:solidFill>
                  <a:schemeClr val="tx1"/>
                </a:solidFill>
              </a:rPr>
              <a:t>al. ‘04</a:t>
            </a:r>
            <a:endParaRPr kumimoji="1" lang="ja-JP" alt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26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026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026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02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02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02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0262">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0262">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8" grpId="0" animBg="1"/>
      <p:bldP spid="480259" grpId="0" animBg="1"/>
      <p:bldP spid="480260" grpId="0" animBg="1"/>
      <p:bldP spid="4802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5" name="Rectangle 5"/>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Synergy with Cache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83686" name="Rectangle 6"/>
          <p:cNvSpPr>
            <a:spLocks noGrp="1" noChangeArrowheads="1"/>
          </p:cNvSpPr>
          <p:nvPr>
            <p:ph type="subTitle" idx="1"/>
          </p:nvPr>
        </p:nvSpPr>
        <p:spPr>
          <a:xfrm>
            <a:off x="179388" y="981075"/>
            <a:ext cx="8812212" cy="5256213"/>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Efficient implementation needs “hit/miss ratio” of cache</a:t>
            </a:r>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sym typeface="Wingdings" pitchFamily="2" charset="2"/>
              </a:rPr>
              <a:t> </a:t>
            </a:r>
            <a:r>
              <a:rPr lang="en-US" altLang="ja-JP" sz="2400" dirty="0" smtClean="0"/>
              <a:t>open the loops</a:t>
            </a:r>
            <a:endParaRPr lang="ja-JP" altLang="en-US" sz="2400" dirty="0" smtClean="0"/>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sym typeface="Wingdings" pitchFamily="2" charset="2"/>
              </a:rPr>
              <a:t> </a:t>
            </a:r>
            <a:r>
              <a:rPr lang="en-US" altLang="ja-JP" sz="2400" dirty="0" smtClean="0">
                <a:sym typeface="Wingdings" pitchFamily="2" charset="2"/>
              </a:rPr>
              <a:t>change memory allocation</a:t>
            </a:r>
          </a:p>
          <a:p>
            <a:pPr algn="l" eaLnBrk="1" hangingPunct="1">
              <a:defRPr/>
            </a:pPr>
            <a:endParaRPr lang="ja-JP" altLang="en-US" sz="2400" dirty="0" smtClean="0"/>
          </a:p>
          <a:p>
            <a:pPr algn="l" eaLnBrk="1" hangingPunct="1">
              <a:defRPr/>
            </a:pPr>
            <a:r>
              <a:rPr lang="en-US" altLang="ja-JP" sz="2400" b="1" dirty="0" smtClean="0">
                <a:solidFill>
                  <a:srgbClr val="008000"/>
                </a:solidFill>
              </a:rPr>
              <a:t>for</a:t>
            </a:r>
            <a:r>
              <a:rPr lang="en-US" altLang="ja-JP" sz="2400" dirty="0" smtClean="0"/>
              <a:t> </a:t>
            </a:r>
            <a:r>
              <a:rPr lang="en-US" altLang="ja-JP" sz="2400" b="1" dirty="0" err="1" smtClean="0">
                <a:solidFill>
                  <a:srgbClr val="0000FF"/>
                </a:solidFill>
              </a:rPr>
              <a:t>i</a:t>
            </a:r>
            <a:r>
              <a:rPr lang="en-US" altLang="ja-JP" sz="2400" b="1" dirty="0" smtClean="0">
                <a:solidFill>
                  <a:srgbClr val="0000FF"/>
                </a:solidFill>
              </a:rPr>
              <a:t>=1</a:t>
            </a:r>
            <a:r>
              <a:rPr lang="en-US" altLang="ja-JP" sz="2400" dirty="0" smtClean="0"/>
              <a:t> </a:t>
            </a:r>
            <a:r>
              <a:rPr lang="en-US" altLang="ja-JP" sz="2400" b="1" dirty="0" smtClean="0">
                <a:solidFill>
                  <a:srgbClr val="008000"/>
                </a:solidFill>
              </a:rPr>
              <a:t>to</a:t>
            </a:r>
            <a:r>
              <a:rPr lang="en-US" altLang="ja-JP" sz="2400" dirty="0" smtClean="0"/>
              <a:t> </a:t>
            </a:r>
            <a:r>
              <a:rPr lang="en-US" altLang="ja-JP" sz="2400" b="1" dirty="0" smtClean="0">
                <a:solidFill>
                  <a:srgbClr val="0000FF"/>
                </a:solidFill>
              </a:rPr>
              <a:t>n</a:t>
            </a:r>
            <a:r>
              <a:rPr lang="en-US" altLang="ja-JP" sz="2400" dirty="0" smtClean="0"/>
              <a:t> </a:t>
            </a:r>
            <a:r>
              <a:rPr lang="en-US" altLang="ja-JP" sz="2400" b="1" dirty="0" smtClean="0">
                <a:solidFill>
                  <a:srgbClr val="008000"/>
                </a:solidFill>
              </a:rPr>
              <a:t>{</a:t>
            </a:r>
            <a:r>
              <a:rPr lang="en-US" altLang="ja-JP" sz="2400" dirty="0" smtClean="0"/>
              <a:t>  </a:t>
            </a:r>
            <a:r>
              <a:rPr lang="en-US" altLang="ja-JP" sz="2400" b="1" dirty="0" smtClean="0">
                <a:solidFill>
                  <a:srgbClr val="0000FF"/>
                </a:solidFill>
              </a:rPr>
              <a:t>x[</a:t>
            </a:r>
            <a:r>
              <a:rPr lang="en-US" altLang="ja-JP" sz="2400" b="1" dirty="0" err="1" smtClean="0">
                <a:solidFill>
                  <a:srgbClr val="0000FF"/>
                </a:solidFill>
              </a:rPr>
              <a:t>i</a:t>
            </a:r>
            <a:r>
              <a:rPr lang="en-US" altLang="ja-JP" sz="2400" b="1" dirty="0" smtClean="0">
                <a:solidFill>
                  <a:srgbClr val="0000FF"/>
                </a:solidFill>
              </a:rPr>
              <a:t>]=0</a:t>
            </a:r>
            <a:r>
              <a:rPr lang="en-US" altLang="ja-JP" sz="2400" dirty="0" smtClean="0"/>
              <a:t>; </a:t>
            </a:r>
            <a:r>
              <a:rPr lang="en-US" altLang="ja-JP" sz="2400" b="1" dirty="0" smtClean="0">
                <a:solidFill>
                  <a:srgbClr val="008000"/>
                </a:solidFill>
              </a:rPr>
              <a:t>}</a:t>
            </a:r>
            <a:endParaRPr lang="en-US" altLang="ja-JP" sz="2400" dirty="0" smtClean="0"/>
          </a:p>
          <a:p>
            <a:pPr algn="l" eaLnBrk="1" hangingPunct="1">
              <a:defRPr/>
            </a:pPr>
            <a:r>
              <a:rPr lang="en-US" altLang="ja-JP" sz="2400" dirty="0" smtClean="0">
                <a:solidFill>
                  <a:srgbClr val="FF0066"/>
                </a:solidFill>
                <a:sym typeface="Wingdings" pitchFamily="2" charset="2"/>
              </a:rPr>
              <a:t></a:t>
            </a:r>
            <a:r>
              <a:rPr lang="en-US" altLang="ja-JP" sz="2400" dirty="0" smtClean="0">
                <a:sym typeface="Wingdings" pitchFamily="2" charset="2"/>
              </a:rPr>
              <a:t> </a:t>
            </a:r>
            <a:r>
              <a:rPr lang="en-US" altLang="ja-JP" sz="2400" b="1" dirty="0" smtClean="0">
                <a:solidFill>
                  <a:srgbClr val="008000"/>
                </a:solidFill>
              </a:rPr>
              <a:t>for</a:t>
            </a:r>
            <a:r>
              <a:rPr lang="en-US" altLang="ja-JP" sz="2400" dirty="0" smtClean="0"/>
              <a:t> </a:t>
            </a:r>
            <a:r>
              <a:rPr lang="en-US" altLang="ja-JP" sz="2400" b="1" dirty="0" err="1" smtClean="0">
                <a:solidFill>
                  <a:srgbClr val="0000FF"/>
                </a:solidFill>
              </a:rPr>
              <a:t>i</a:t>
            </a:r>
            <a:r>
              <a:rPr lang="en-US" altLang="ja-JP" sz="2400" b="1" dirty="0" smtClean="0">
                <a:solidFill>
                  <a:srgbClr val="0000FF"/>
                </a:solidFill>
              </a:rPr>
              <a:t>=1</a:t>
            </a:r>
            <a:r>
              <a:rPr lang="en-US" altLang="ja-JP" sz="2400" dirty="0" smtClean="0"/>
              <a:t> </a:t>
            </a:r>
            <a:r>
              <a:rPr lang="en-US" altLang="ja-JP" sz="2400" b="1" dirty="0" smtClean="0">
                <a:solidFill>
                  <a:srgbClr val="008000"/>
                </a:solidFill>
              </a:rPr>
              <a:t>to</a:t>
            </a:r>
            <a:r>
              <a:rPr lang="en-US" altLang="ja-JP" sz="2400" dirty="0" smtClean="0"/>
              <a:t> </a:t>
            </a:r>
            <a:r>
              <a:rPr lang="en-US" altLang="ja-JP" sz="2400" b="1" dirty="0" smtClean="0">
                <a:solidFill>
                  <a:srgbClr val="0000FF"/>
                </a:solidFill>
              </a:rPr>
              <a:t>n</a:t>
            </a:r>
            <a:r>
              <a:rPr lang="en-US" altLang="ja-JP" sz="2400" dirty="0" smtClean="0"/>
              <a:t> </a:t>
            </a:r>
            <a:r>
              <a:rPr lang="en-US" altLang="ja-JP" sz="2400" b="1" dirty="0" smtClean="0">
                <a:solidFill>
                  <a:srgbClr val="008000"/>
                </a:solidFill>
              </a:rPr>
              <a:t>step</a:t>
            </a:r>
            <a:r>
              <a:rPr lang="en-US" altLang="ja-JP" sz="2400" dirty="0" smtClean="0"/>
              <a:t> </a:t>
            </a:r>
            <a:r>
              <a:rPr lang="en-US" altLang="ja-JP" sz="2400" b="1" dirty="0" smtClean="0">
                <a:solidFill>
                  <a:srgbClr val="0000FF"/>
                </a:solidFill>
              </a:rPr>
              <a:t>3</a:t>
            </a:r>
            <a:r>
              <a:rPr lang="en-US" altLang="ja-JP" sz="2400" dirty="0" smtClean="0"/>
              <a:t>  </a:t>
            </a:r>
            <a:r>
              <a:rPr lang="en-US" altLang="ja-JP" sz="2400" b="1" dirty="0" smtClean="0">
                <a:solidFill>
                  <a:srgbClr val="008000"/>
                </a:solidFill>
              </a:rPr>
              <a:t>{</a:t>
            </a:r>
            <a:r>
              <a:rPr lang="en-US" altLang="ja-JP" sz="2400" dirty="0" smtClean="0"/>
              <a:t>  </a:t>
            </a:r>
            <a:r>
              <a:rPr lang="en-US" altLang="ja-JP" sz="2400" b="1" dirty="0" smtClean="0">
                <a:solidFill>
                  <a:srgbClr val="0000FF"/>
                </a:solidFill>
              </a:rPr>
              <a:t>x[</a:t>
            </a:r>
            <a:r>
              <a:rPr lang="en-US" altLang="ja-JP" sz="2400" b="1" dirty="0" err="1" smtClean="0">
                <a:solidFill>
                  <a:srgbClr val="0000FF"/>
                </a:solidFill>
              </a:rPr>
              <a:t>i</a:t>
            </a:r>
            <a:r>
              <a:rPr lang="en-US" altLang="ja-JP" sz="2400" b="1" dirty="0" smtClean="0">
                <a:solidFill>
                  <a:srgbClr val="0000FF"/>
                </a:solidFill>
              </a:rPr>
              <a:t>]=0</a:t>
            </a:r>
            <a:r>
              <a:rPr lang="en-US" altLang="ja-JP" sz="2400" b="1" dirty="0" smtClean="0">
                <a:solidFill>
                  <a:srgbClr val="008000"/>
                </a:solidFill>
              </a:rPr>
              <a:t>;</a:t>
            </a:r>
            <a:r>
              <a:rPr lang="en-US" altLang="ja-JP" sz="2400" b="1" dirty="0" smtClean="0">
                <a:solidFill>
                  <a:schemeClr val="accent2"/>
                </a:solidFill>
              </a:rPr>
              <a:t> </a:t>
            </a:r>
            <a:r>
              <a:rPr lang="en-US" altLang="ja-JP" sz="2400" b="1" dirty="0" smtClean="0">
                <a:solidFill>
                  <a:srgbClr val="0000FF"/>
                </a:solidFill>
              </a:rPr>
              <a:t>x[i+1]=0</a:t>
            </a:r>
            <a:r>
              <a:rPr lang="en-US" altLang="ja-JP" sz="2400" b="1" dirty="0" smtClean="0">
                <a:solidFill>
                  <a:srgbClr val="008000"/>
                </a:solidFill>
              </a:rPr>
              <a:t>;</a:t>
            </a:r>
            <a:r>
              <a:rPr lang="en-US" altLang="ja-JP" sz="2400" b="1" dirty="0" smtClean="0">
                <a:solidFill>
                  <a:schemeClr val="accent2"/>
                </a:solidFill>
              </a:rPr>
              <a:t> </a:t>
            </a:r>
            <a:r>
              <a:rPr lang="en-US" altLang="ja-JP" sz="2400" b="1" dirty="0" smtClean="0">
                <a:solidFill>
                  <a:srgbClr val="0000FF"/>
                </a:solidFill>
              </a:rPr>
              <a:t>x[i+2]=0</a:t>
            </a:r>
            <a:r>
              <a:rPr lang="en-US" altLang="ja-JP" sz="2400" b="1" dirty="0" smtClean="0">
                <a:solidFill>
                  <a:srgbClr val="008000"/>
                </a:solidFill>
              </a:rPr>
              <a:t>; }</a:t>
            </a:r>
            <a:endParaRPr lang="en-US" altLang="ja-JP" sz="2400" dirty="0" smtClean="0"/>
          </a:p>
          <a:p>
            <a:pPr algn="l" eaLnBrk="1" hangingPunct="1">
              <a:defRPr/>
            </a:pPr>
            <a:endParaRPr lang="ja-JP" altLang="en-US" sz="2400" b="1" dirty="0" smtClean="0">
              <a:solidFill>
                <a:srgbClr val="FF0000"/>
              </a:solidFill>
              <a:effectLst>
                <a:outerShdw blurRad="38100" dist="38100" dir="2700000" algn="tl">
                  <a:srgbClr val="C0C0C0"/>
                </a:outerShdw>
              </a:effectLst>
            </a:endParaRPr>
          </a:p>
          <a:p>
            <a:pPr algn="l" eaLnBrk="1" hangingPunct="1">
              <a:defRPr/>
            </a:pPr>
            <a:endParaRPr lang="ja-JP" altLang="en-US" sz="2400" b="1" dirty="0" smtClean="0">
              <a:solidFill>
                <a:srgbClr val="FF0000"/>
              </a:solidFill>
              <a:effectLst>
                <a:outerShdw blurRad="38100" dist="38100" dir="2700000" algn="tl">
                  <a:srgbClr val="C0C0C0"/>
                </a:outerShdw>
              </a:effectLst>
            </a:endParaRPr>
          </a:p>
          <a:p>
            <a:pPr algn="l" eaLnBrk="1" hangingPunct="1">
              <a:defRPr/>
            </a:pPr>
            <a:endParaRPr lang="ja-JP" altLang="en-US" sz="2400" dirty="0" smtClean="0"/>
          </a:p>
        </p:txBody>
      </p:sp>
      <p:graphicFrame>
        <p:nvGraphicFramePr>
          <p:cNvPr id="583779" name="Group 99"/>
          <p:cNvGraphicFramePr>
            <a:graphicFrameLocks noGrp="1"/>
          </p:cNvGraphicFramePr>
          <p:nvPr/>
        </p:nvGraphicFramePr>
        <p:xfrm>
          <a:off x="250825" y="3860800"/>
          <a:ext cx="3744913" cy="459360"/>
        </p:xfrm>
        <a:graphic>
          <a:graphicData uri="http://schemas.openxmlformats.org/drawingml/2006/table">
            <a:tbl>
              <a:tblPr/>
              <a:tblGrid>
                <a:gridCol w="374650">
                  <a:extLst>
                    <a:ext uri="{9D8B030D-6E8A-4147-A177-3AD203B41FA5}">
                      <a16:colId xmlns:a16="http://schemas.microsoft.com/office/drawing/2014/main" val="20000"/>
                    </a:ext>
                  </a:extLst>
                </a:gridCol>
                <a:gridCol w="373063">
                  <a:extLst>
                    <a:ext uri="{9D8B030D-6E8A-4147-A177-3AD203B41FA5}">
                      <a16:colId xmlns:a16="http://schemas.microsoft.com/office/drawing/2014/main" val="20001"/>
                    </a:ext>
                  </a:extLst>
                </a:gridCol>
                <a:gridCol w="376237">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374650">
                  <a:extLst>
                    <a:ext uri="{9D8B030D-6E8A-4147-A177-3AD203B41FA5}">
                      <a16:colId xmlns:a16="http://schemas.microsoft.com/office/drawing/2014/main" val="20004"/>
                    </a:ext>
                  </a:extLst>
                </a:gridCol>
                <a:gridCol w="373063">
                  <a:extLst>
                    <a:ext uri="{9D8B030D-6E8A-4147-A177-3AD203B41FA5}">
                      <a16:colId xmlns:a16="http://schemas.microsoft.com/office/drawing/2014/main" val="20005"/>
                    </a:ext>
                  </a:extLst>
                </a:gridCol>
                <a:gridCol w="374650">
                  <a:extLst>
                    <a:ext uri="{9D8B030D-6E8A-4147-A177-3AD203B41FA5}">
                      <a16:colId xmlns:a16="http://schemas.microsoft.com/office/drawing/2014/main" val="20006"/>
                    </a:ext>
                  </a:extLst>
                </a:gridCol>
                <a:gridCol w="376237">
                  <a:extLst>
                    <a:ext uri="{9D8B030D-6E8A-4147-A177-3AD203B41FA5}">
                      <a16:colId xmlns:a16="http://schemas.microsoft.com/office/drawing/2014/main" val="20007"/>
                    </a:ext>
                  </a:extLst>
                </a:gridCol>
                <a:gridCol w="373063">
                  <a:extLst>
                    <a:ext uri="{9D8B030D-6E8A-4147-A177-3AD203B41FA5}">
                      <a16:colId xmlns:a16="http://schemas.microsoft.com/office/drawing/2014/main" val="20008"/>
                    </a:ext>
                  </a:extLst>
                </a:gridCol>
                <a:gridCol w="374650">
                  <a:extLst>
                    <a:ext uri="{9D8B030D-6E8A-4147-A177-3AD203B41FA5}">
                      <a16:colId xmlns:a16="http://schemas.microsoft.com/office/drawing/2014/main" val="20009"/>
                    </a:ext>
                  </a:extLst>
                </a:gridCol>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3780" name="Group 100"/>
          <p:cNvGraphicFramePr>
            <a:graphicFrameLocks noGrp="1"/>
          </p:cNvGraphicFramePr>
          <p:nvPr/>
        </p:nvGraphicFramePr>
        <p:xfrm>
          <a:off x="5075238" y="3860800"/>
          <a:ext cx="3744912" cy="459360"/>
        </p:xfrm>
        <a:graphic>
          <a:graphicData uri="http://schemas.openxmlformats.org/drawingml/2006/table">
            <a:tbl>
              <a:tblPr/>
              <a:tblGrid>
                <a:gridCol w="374650">
                  <a:extLst>
                    <a:ext uri="{9D8B030D-6E8A-4147-A177-3AD203B41FA5}">
                      <a16:colId xmlns:a16="http://schemas.microsoft.com/office/drawing/2014/main" val="20000"/>
                    </a:ext>
                  </a:extLst>
                </a:gridCol>
                <a:gridCol w="373062">
                  <a:extLst>
                    <a:ext uri="{9D8B030D-6E8A-4147-A177-3AD203B41FA5}">
                      <a16:colId xmlns:a16="http://schemas.microsoft.com/office/drawing/2014/main" val="20001"/>
                    </a:ext>
                  </a:extLst>
                </a:gridCol>
                <a:gridCol w="376238">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374650">
                  <a:extLst>
                    <a:ext uri="{9D8B030D-6E8A-4147-A177-3AD203B41FA5}">
                      <a16:colId xmlns:a16="http://schemas.microsoft.com/office/drawing/2014/main" val="20004"/>
                    </a:ext>
                  </a:extLst>
                </a:gridCol>
                <a:gridCol w="373062">
                  <a:extLst>
                    <a:ext uri="{9D8B030D-6E8A-4147-A177-3AD203B41FA5}">
                      <a16:colId xmlns:a16="http://schemas.microsoft.com/office/drawing/2014/main" val="20005"/>
                    </a:ext>
                  </a:extLst>
                </a:gridCol>
                <a:gridCol w="374650">
                  <a:extLst>
                    <a:ext uri="{9D8B030D-6E8A-4147-A177-3AD203B41FA5}">
                      <a16:colId xmlns:a16="http://schemas.microsoft.com/office/drawing/2014/main" val="20006"/>
                    </a:ext>
                  </a:extLst>
                </a:gridCol>
                <a:gridCol w="376238">
                  <a:extLst>
                    <a:ext uri="{9D8B030D-6E8A-4147-A177-3AD203B41FA5}">
                      <a16:colId xmlns:a16="http://schemas.microsoft.com/office/drawing/2014/main" val="20007"/>
                    </a:ext>
                  </a:extLst>
                </a:gridCol>
                <a:gridCol w="373062">
                  <a:extLst>
                    <a:ext uri="{9D8B030D-6E8A-4147-A177-3AD203B41FA5}">
                      <a16:colId xmlns:a16="http://schemas.microsoft.com/office/drawing/2014/main" val="20008"/>
                    </a:ext>
                  </a:extLst>
                </a:gridCol>
                <a:gridCol w="374650">
                  <a:extLst>
                    <a:ext uri="{9D8B030D-6E8A-4147-A177-3AD203B41FA5}">
                      <a16:colId xmlns:a16="http://schemas.microsoft.com/office/drawing/2014/main" val="20009"/>
                    </a:ext>
                  </a:extLst>
                </a:gridCol>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3804" name="AutoShape 124"/>
          <p:cNvSpPr>
            <a:spLocks noChangeArrowheads="1"/>
          </p:cNvSpPr>
          <p:nvPr/>
        </p:nvSpPr>
        <p:spPr bwMode="auto">
          <a:xfrm>
            <a:off x="4283075" y="3933825"/>
            <a:ext cx="504825" cy="358775"/>
          </a:xfrm>
          <a:prstGeom prst="rightArrow">
            <a:avLst>
              <a:gd name="adj1" fmla="val 50000"/>
              <a:gd name="adj2" fmla="val 35177"/>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aphicFrame>
        <p:nvGraphicFramePr>
          <p:cNvPr id="583895" name="Group 215"/>
          <p:cNvGraphicFramePr>
            <a:graphicFrameLocks noGrp="1"/>
          </p:cNvGraphicFramePr>
          <p:nvPr/>
        </p:nvGraphicFramePr>
        <p:xfrm>
          <a:off x="250825" y="4556125"/>
          <a:ext cx="2952750" cy="459360"/>
        </p:xfrm>
        <a:graphic>
          <a:graphicData uri="http://schemas.openxmlformats.org/drawingml/2006/table">
            <a:tbl>
              <a:tblPr/>
              <a:tblGrid>
                <a:gridCol w="374650">
                  <a:extLst>
                    <a:ext uri="{9D8B030D-6E8A-4147-A177-3AD203B41FA5}">
                      <a16:colId xmlns:a16="http://schemas.microsoft.com/office/drawing/2014/main" val="20000"/>
                    </a:ext>
                  </a:extLst>
                </a:gridCol>
                <a:gridCol w="373063">
                  <a:extLst>
                    <a:ext uri="{9D8B030D-6E8A-4147-A177-3AD203B41FA5}">
                      <a16:colId xmlns:a16="http://schemas.microsoft.com/office/drawing/2014/main" val="20001"/>
                    </a:ext>
                  </a:extLst>
                </a:gridCol>
                <a:gridCol w="376237">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374650">
                  <a:extLst>
                    <a:ext uri="{9D8B030D-6E8A-4147-A177-3AD203B41FA5}">
                      <a16:colId xmlns:a16="http://schemas.microsoft.com/office/drawing/2014/main" val="20004"/>
                    </a:ext>
                  </a:extLst>
                </a:gridCol>
                <a:gridCol w="373063">
                  <a:extLst>
                    <a:ext uri="{9D8B030D-6E8A-4147-A177-3AD203B41FA5}">
                      <a16:colId xmlns:a16="http://schemas.microsoft.com/office/drawing/2014/main" val="20005"/>
                    </a:ext>
                  </a:extLst>
                </a:gridCol>
                <a:gridCol w="374650">
                  <a:extLst>
                    <a:ext uri="{9D8B030D-6E8A-4147-A177-3AD203B41FA5}">
                      <a16:colId xmlns:a16="http://schemas.microsoft.com/office/drawing/2014/main" val="20006"/>
                    </a:ext>
                  </a:extLst>
                </a:gridCol>
                <a:gridCol w="331787">
                  <a:extLst>
                    <a:ext uri="{9D8B030D-6E8A-4147-A177-3AD203B41FA5}">
                      <a16:colId xmlns:a16="http://schemas.microsoft.com/office/drawing/2014/main" val="20007"/>
                    </a:ext>
                  </a:extLst>
                </a:gridCol>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3896" name="Group 216"/>
          <p:cNvGraphicFramePr>
            <a:graphicFrameLocks noGrp="1"/>
          </p:cNvGraphicFramePr>
          <p:nvPr/>
        </p:nvGraphicFramePr>
        <p:xfrm>
          <a:off x="249238" y="5084763"/>
          <a:ext cx="2954337" cy="459360"/>
        </p:xfrm>
        <a:graphic>
          <a:graphicData uri="http://schemas.openxmlformats.org/drawingml/2006/table">
            <a:tbl>
              <a:tblPr/>
              <a:tblGrid>
                <a:gridCol w="374650">
                  <a:extLst>
                    <a:ext uri="{9D8B030D-6E8A-4147-A177-3AD203B41FA5}">
                      <a16:colId xmlns:a16="http://schemas.microsoft.com/office/drawing/2014/main" val="20000"/>
                    </a:ext>
                  </a:extLst>
                </a:gridCol>
                <a:gridCol w="373062">
                  <a:extLst>
                    <a:ext uri="{9D8B030D-6E8A-4147-A177-3AD203B41FA5}">
                      <a16:colId xmlns:a16="http://schemas.microsoft.com/office/drawing/2014/main" val="20001"/>
                    </a:ext>
                  </a:extLst>
                </a:gridCol>
                <a:gridCol w="376238">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374650">
                  <a:extLst>
                    <a:ext uri="{9D8B030D-6E8A-4147-A177-3AD203B41FA5}">
                      <a16:colId xmlns:a16="http://schemas.microsoft.com/office/drawing/2014/main" val="20004"/>
                    </a:ext>
                  </a:extLst>
                </a:gridCol>
                <a:gridCol w="373062">
                  <a:extLst>
                    <a:ext uri="{9D8B030D-6E8A-4147-A177-3AD203B41FA5}">
                      <a16:colId xmlns:a16="http://schemas.microsoft.com/office/drawing/2014/main" val="20005"/>
                    </a:ext>
                  </a:extLst>
                </a:gridCol>
                <a:gridCol w="374650">
                  <a:extLst>
                    <a:ext uri="{9D8B030D-6E8A-4147-A177-3AD203B41FA5}">
                      <a16:colId xmlns:a16="http://schemas.microsoft.com/office/drawing/2014/main" val="20006"/>
                    </a:ext>
                  </a:extLst>
                </a:gridCol>
                <a:gridCol w="333375">
                  <a:extLst>
                    <a:ext uri="{9D8B030D-6E8A-4147-A177-3AD203B41FA5}">
                      <a16:colId xmlns:a16="http://schemas.microsoft.com/office/drawing/2014/main" val="20007"/>
                    </a:ext>
                  </a:extLst>
                </a:gridCol>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8000"/>
                          </a:solidFill>
                          <a:effectLst/>
                          <a:latin typeface="Times New Roman" pitchFamily="18" charset="0"/>
                          <a:ea typeface="ＭＳ Ｐゴシック"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008000"/>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8000"/>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008000"/>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008000"/>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008000"/>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8000"/>
                          </a:solidFill>
                          <a:effectLst/>
                          <a:latin typeface="Times New Roman" pitchFamily="18" charset="0"/>
                          <a:ea typeface="ＭＳ Ｐゴシック" charset="-128"/>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008000"/>
                        </a:solidFill>
                        <a:effectLst/>
                        <a:latin typeface="Times New Roman" pitchFamily="18"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3927" name="Group 247"/>
          <p:cNvGraphicFramePr>
            <a:graphicFrameLocks noGrp="1"/>
          </p:cNvGraphicFramePr>
          <p:nvPr/>
        </p:nvGraphicFramePr>
        <p:xfrm>
          <a:off x="4283968" y="4841848"/>
          <a:ext cx="4607620" cy="459360"/>
        </p:xfrm>
        <a:graphic>
          <a:graphicData uri="http://schemas.openxmlformats.org/drawingml/2006/table">
            <a:tbl>
              <a:tblPr/>
              <a:tblGrid>
                <a:gridCol w="659382">
                  <a:extLst>
                    <a:ext uri="{9D8B030D-6E8A-4147-A177-3AD203B41FA5}">
                      <a16:colId xmlns:a16="http://schemas.microsoft.com/office/drawing/2014/main" val="20000"/>
                    </a:ext>
                  </a:extLst>
                </a:gridCol>
                <a:gridCol w="511063">
                  <a:extLst>
                    <a:ext uri="{9D8B030D-6E8A-4147-A177-3AD203B41FA5}">
                      <a16:colId xmlns:a16="http://schemas.microsoft.com/office/drawing/2014/main" val="20001"/>
                    </a:ext>
                  </a:extLst>
                </a:gridCol>
                <a:gridCol w="731931">
                  <a:extLst>
                    <a:ext uri="{9D8B030D-6E8A-4147-A177-3AD203B41FA5}">
                      <a16:colId xmlns:a16="http://schemas.microsoft.com/office/drawing/2014/main" val="20002"/>
                    </a:ext>
                  </a:extLst>
                </a:gridCol>
                <a:gridCol w="511062">
                  <a:extLst>
                    <a:ext uri="{9D8B030D-6E8A-4147-A177-3AD203B41FA5}">
                      <a16:colId xmlns:a16="http://schemas.microsoft.com/office/drawing/2014/main" val="20003"/>
                    </a:ext>
                  </a:extLst>
                </a:gridCol>
                <a:gridCol w="512674">
                  <a:extLst>
                    <a:ext uri="{9D8B030D-6E8A-4147-A177-3AD203B41FA5}">
                      <a16:colId xmlns:a16="http://schemas.microsoft.com/office/drawing/2014/main" val="20004"/>
                    </a:ext>
                  </a:extLst>
                </a:gridCol>
                <a:gridCol w="511063">
                  <a:extLst>
                    <a:ext uri="{9D8B030D-6E8A-4147-A177-3AD203B41FA5}">
                      <a16:colId xmlns:a16="http://schemas.microsoft.com/office/drawing/2014/main" val="20005"/>
                    </a:ext>
                  </a:extLst>
                </a:gridCol>
                <a:gridCol w="731931">
                  <a:extLst>
                    <a:ext uri="{9D8B030D-6E8A-4147-A177-3AD203B41FA5}">
                      <a16:colId xmlns:a16="http://schemas.microsoft.com/office/drawing/2014/main" val="20006"/>
                    </a:ext>
                  </a:extLst>
                </a:gridCol>
                <a:gridCol w="438514">
                  <a:extLst>
                    <a:ext uri="{9D8B030D-6E8A-4147-A177-3AD203B41FA5}">
                      <a16:colId xmlns:a16="http://schemas.microsoft.com/office/drawing/2014/main" val="20007"/>
                    </a:ext>
                  </a:extLst>
                </a:gridCol>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066"/>
                          </a:solidFill>
                          <a:effectLst/>
                          <a:latin typeface="Times New Roman" pitchFamily="18" charset="0"/>
                          <a:ea typeface="ＭＳ Ｐゴシック" charset="-128"/>
                        </a:rPr>
                        <a:t>●</a:t>
                      </a:r>
                      <a:r>
                        <a:rPr kumimoji="1" lang="ja-JP" altLang="en-US" sz="2400" b="0" i="0" u="none" strike="noStrike" cap="none" normalizeH="0" baseline="0" dirty="0" smtClean="0">
                          <a:ln>
                            <a:noFill/>
                          </a:ln>
                          <a:solidFill>
                            <a:srgbClr val="008000"/>
                          </a:solidFill>
                          <a:effectLst/>
                          <a:latin typeface="Times New Roman" pitchFamily="18" charset="0"/>
                          <a:ea typeface="ＭＳ Ｐゴシック" charset="-128"/>
                        </a:rPr>
                        <a:t>▲</a:t>
                      </a:r>
                    </a:p>
                  </a:txBody>
                  <a:tcPr marL="18000" marR="1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 </a:t>
                      </a:r>
                      <a:r>
                        <a:rPr kumimoji="1" lang="ja-JP" altLang="en-US" sz="2400" b="0" i="0" u="none" strike="noStrike" cap="none" normalizeH="0" baseline="0" smtClean="0">
                          <a:ln>
                            <a:noFill/>
                          </a:ln>
                          <a:solidFill>
                            <a:srgbClr val="008000"/>
                          </a:solidFill>
                          <a:effectLst/>
                          <a:latin typeface="Times New Roman" pitchFamily="18" charset="0"/>
                          <a:ea typeface="ＭＳ Ｐゴシック" charset="-128"/>
                        </a:rPr>
                        <a:t>▲</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rgbClr val="FF0066"/>
                        </a:solidFill>
                        <a:effectLst/>
                        <a:latin typeface="Times New Roman" pitchFamily="18" charset="0"/>
                        <a:ea typeface="ＭＳ Ｐゴシック" charset="-128"/>
                      </a:endParaRP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066"/>
                          </a:solidFill>
                          <a:effectLst/>
                          <a:latin typeface="Times New Roman" pitchFamily="18" charset="0"/>
                          <a:ea typeface="ＭＳ Ｐゴシック" charset="-128"/>
                        </a:rPr>
                        <a:t>● </a:t>
                      </a:r>
                      <a:r>
                        <a:rPr kumimoji="1" lang="ja-JP" altLang="en-US" sz="2400" b="0" i="0" u="none" strike="noStrike" cap="none" normalizeH="0" baseline="0" smtClean="0">
                          <a:ln>
                            <a:noFill/>
                          </a:ln>
                          <a:solidFill>
                            <a:srgbClr val="008000"/>
                          </a:solidFill>
                          <a:effectLst/>
                          <a:latin typeface="Times New Roman" pitchFamily="18" charset="0"/>
                          <a:ea typeface="ＭＳ Ｐゴシック" charset="-128"/>
                        </a:rPr>
                        <a:t>▲</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dirty="0" smtClean="0">
                        <a:ln>
                          <a:noFill/>
                        </a:ln>
                        <a:solidFill>
                          <a:srgbClr val="FF0066"/>
                        </a:solidFill>
                        <a:effectLst/>
                        <a:latin typeface="Times New Roman" pitchFamily="18" charset="0"/>
                        <a:ea typeface="ＭＳ Ｐゴシック" charset="-128"/>
                      </a:endParaRPr>
                    </a:p>
                  </a:txBody>
                  <a:tcPr marL="18000" marR="1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3928" name="AutoShape 248"/>
          <p:cNvSpPr>
            <a:spLocks noChangeArrowheads="1"/>
          </p:cNvSpPr>
          <p:nvPr/>
        </p:nvSpPr>
        <p:spPr bwMode="auto">
          <a:xfrm>
            <a:off x="3562350" y="4868863"/>
            <a:ext cx="504825" cy="358775"/>
          </a:xfrm>
          <a:prstGeom prst="rightArrow">
            <a:avLst>
              <a:gd name="adj1" fmla="val 50000"/>
              <a:gd name="adj2" fmla="val 35177"/>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83929" name="Text Box 249"/>
          <p:cNvSpPr txBox="1">
            <a:spLocks noChangeArrowheads="1"/>
          </p:cNvSpPr>
          <p:nvPr/>
        </p:nvSpPr>
        <p:spPr bwMode="auto">
          <a:xfrm>
            <a:off x="395288" y="5805488"/>
            <a:ext cx="8569325" cy="907044"/>
          </a:xfrm>
          <a:prstGeom prst="rect">
            <a:avLst/>
          </a:prstGeom>
          <a:solidFill>
            <a:schemeClr val="bg1"/>
          </a:solidFill>
          <a:ln w="25400">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spcBef>
                <a:spcPct val="20000"/>
              </a:spcBef>
              <a:defRPr/>
            </a:pPr>
            <a:r>
              <a:rPr lang="en-US" altLang="ja-JP" dirty="0" smtClean="0">
                <a:solidFill>
                  <a:schemeClr val="tx1"/>
                </a:solidFill>
              </a:rPr>
              <a:t>By database reduction, memory for deeper levels fits cache</a:t>
            </a:r>
            <a:r>
              <a:rPr lang="ja-JP" altLang="en-US" dirty="0" smtClean="0">
                <a:solidFill>
                  <a:schemeClr val="tx1"/>
                </a:solidFill>
              </a:rPr>
              <a:t> </a:t>
            </a:r>
            <a:endParaRPr lang="ja-JP" altLang="en-US" dirty="0">
              <a:solidFill>
                <a:schemeClr val="tx1"/>
              </a:solidFill>
            </a:endParaRPr>
          </a:p>
          <a:p>
            <a:pPr>
              <a:spcBef>
                <a:spcPct val="20000"/>
              </a:spcBef>
              <a:defRPr/>
            </a:pPr>
            <a:r>
              <a:rPr lang="ja-JP" altLang="en-US" dirty="0">
                <a:solidFill>
                  <a:schemeClr val="tx1"/>
                </a:solidFill>
              </a:rPr>
              <a:t>  </a:t>
            </a:r>
            <a:r>
              <a:rPr lang="en-US" altLang="ja-JP" dirty="0">
                <a:solidFill>
                  <a:srgbClr val="FF0066"/>
                </a:solidFill>
                <a:effectLst>
                  <a:outerShdw blurRad="38100" dist="38100" dir="2700000" algn="tl">
                    <a:srgbClr val="C0C0C0"/>
                  </a:outerShdw>
                </a:effectLst>
                <a:sym typeface="Wingdings" pitchFamily="2" charset="2"/>
              </a:rPr>
              <a:t> </a:t>
            </a:r>
            <a:r>
              <a:rPr lang="en-US" altLang="ja-JP" dirty="0" smtClean="0">
                <a:solidFill>
                  <a:schemeClr val="tx1"/>
                </a:solidFill>
                <a:sym typeface="Wingdings" pitchFamily="2" charset="2"/>
              </a:rPr>
              <a:t> Bottom-wideness implies “cache hits almost all accesses” </a:t>
            </a:r>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Compression by</a:t>
            </a:r>
            <a:r>
              <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a:t>
            </a:r>
            <a:r>
              <a:rPr lang="en-US" altLang="ja-JP" sz="3600" dirty="0" err="1"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Trie</a:t>
            </a: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/Prefix Tree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55011" name="Rectangle 3"/>
          <p:cNvSpPr>
            <a:spLocks noGrp="1" noChangeArrowheads="1"/>
          </p:cNvSpPr>
          <p:nvPr>
            <p:ph type="subTitle" idx="1"/>
          </p:nvPr>
        </p:nvSpPr>
        <p:spPr>
          <a:xfrm>
            <a:off x="179388" y="1197174"/>
            <a:ext cx="8785225" cy="1655762"/>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Regarding each transaction as a string, we can use </a:t>
            </a:r>
            <a:r>
              <a:rPr lang="en-US" altLang="ja-JP" sz="2400" dirty="0" err="1" smtClean="0"/>
              <a:t>trie</a:t>
            </a:r>
            <a:r>
              <a:rPr lang="en-US" altLang="ja-JP" sz="2400" dirty="0" smtClean="0"/>
              <a:t> / prefix tree to store the transactions, to save memory usage</a:t>
            </a:r>
          </a:p>
          <a:p>
            <a:pPr algn="l" eaLnBrk="1" hangingPunct="1">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ja-JP" altLang="en-US" sz="2400" dirty="0" smtClean="0"/>
              <a:t> </a:t>
            </a:r>
            <a:r>
              <a:rPr lang="en-US" altLang="ja-JP" sz="2400" dirty="0" smtClean="0"/>
              <a:t>Orthogonal to delivery, shorten the time to scan </a:t>
            </a:r>
          </a:p>
          <a:p>
            <a:pPr algn="l" eaLnBrk="1" hangingPunct="1">
              <a:defRPr/>
            </a:pPr>
            <a:r>
              <a:rPr lang="en-US" altLang="ja-JP" sz="2400" dirty="0" smtClean="0"/>
              <a:t>    (disadvantage is overhead, for its representations)</a:t>
            </a:r>
            <a:endParaRPr lang="ja-JP" altLang="en-US" sz="2400" dirty="0" smtClean="0"/>
          </a:p>
          <a:p>
            <a:pPr algn="l" eaLnBrk="1" hangingPunct="1">
              <a:defRPr/>
            </a:pPr>
            <a:endParaRPr lang="en-US" altLang="ja-JP" sz="2400" b="1" dirty="0" smtClean="0"/>
          </a:p>
        </p:txBody>
      </p:sp>
      <p:grpSp>
        <p:nvGrpSpPr>
          <p:cNvPr id="2" name="Group 55"/>
          <p:cNvGrpSpPr>
            <a:grpSpLocks/>
          </p:cNvGrpSpPr>
          <p:nvPr/>
        </p:nvGrpSpPr>
        <p:grpSpPr bwMode="auto">
          <a:xfrm>
            <a:off x="3892550" y="3049860"/>
            <a:ext cx="4856163" cy="3619500"/>
            <a:chOff x="2452" y="1883"/>
            <a:chExt cx="3059" cy="2280"/>
          </a:xfrm>
        </p:grpSpPr>
        <p:sp>
          <p:nvSpPr>
            <p:cNvPr id="45064" name="Text Box 7"/>
            <p:cNvSpPr txBox="1">
              <a:spLocks noChangeArrowheads="1"/>
            </p:cNvSpPr>
            <p:nvPr/>
          </p:nvSpPr>
          <p:spPr bwMode="auto">
            <a:xfrm>
              <a:off x="2452" y="1883"/>
              <a:ext cx="185" cy="265"/>
            </a:xfrm>
            <a:prstGeom prst="rect">
              <a:avLst/>
            </a:prstGeom>
            <a:solidFill>
              <a:srgbClr val="FFFFFF"/>
            </a:solidFill>
            <a:ln w="9525">
              <a:solidFill>
                <a:srgbClr val="000000"/>
              </a:solidFill>
              <a:miter lim="800000"/>
              <a:headEnd/>
              <a:tailEnd/>
            </a:ln>
          </p:spPr>
          <p:txBody>
            <a:bodyPr lIns="3600" tIns="3600" rIns="3600" bIns="3600"/>
            <a:lstStyle/>
            <a:p>
              <a:r>
                <a:rPr lang="ja-JP" altLang="en-US" dirty="0">
                  <a:solidFill>
                    <a:srgbClr val="0000FF"/>
                  </a:solidFill>
                  <a:latin typeface="Century" pitchFamily="18" charset="0"/>
                  <a:ea typeface="ＭＳ 明朝" pitchFamily="17" charset="-128"/>
                </a:rPr>
                <a:t>*</a:t>
              </a:r>
              <a:endParaRPr lang="ja-JP" altLang="en-US" dirty="0">
                <a:solidFill>
                  <a:srgbClr val="0000FF"/>
                </a:solidFill>
              </a:endParaRPr>
            </a:p>
          </p:txBody>
        </p:sp>
        <p:sp>
          <p:nvSpPr>
            <p:cNvPr id="45065" name="Text Box 8"/>
            <p:cNvSpPr txBox="1">
              <a:spLocks noChangeArrowheads="1"/>
            </p:cNvSpPr>
            <p:nvPr/>
          </p:nvSpPr>
          <p:spPr bwMode="auto">
            <a:xfrm>
              <a:off x="2917" y="1883"/>
              <a:ext cx="160"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1</a:t>
              </a:r>
              <a:endParaRPr lang="en-US" altLang="ja-JP">
                <a:solidFill>
                  <a:srgbClr val="0000FF"/>
                </a:solidFill>
              </a:endParaRPr>
            </a:p>
          </p:txBody>
        </p:sp>
        <p:sp>
          <p:nvSpPr>
            <p:cNvPr id="45066" name="Text Box 9"/>
            <p:cNvSpPr txBox="1">
              <a:spLocks noChangeArrowheads="1"/>
            </p:cNvSpPr>
            <p:nvPr/>
          </p:nvSpPr>
          <p:spPr bwMode="auto">
            <a:xfrm>
              <a:off x="3362" y="1883"/>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2</a:t>
              </a:r>
              <a:endParaRPr lang="en-US" altLang="ja-JP">
                <a:solidFill>
                  <a:srgbClr val="0000FF"/>
                </a:solidFill>
              </a:endParaRPr>
            </a:p>
          </p:txBody>
        </p:sp>
        <p:sp>
          <p:nvSpPr>
            <p:cNvPr id="45067" name="Line 10"/>
            <p:cNvSpPr>
              <a:spLocks noChangeShapeType="1"/>
            </p:cNvSpPr>
            <p:nvPr/>
          </p:nvSpPr>
          <p:spPr bwMode="auto">
            <a:xfrm>
              <a:off x="3077" y="2015"/>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68" name="Line 11"/>
            <p:cNvSpPr>
              <a:spLocks noChangeShapeType="1"/>
            </p:cNvSpPr>
            <p:nvPr/>
          </p:nvSpPr>
          <p:spPr bwMode="auto">
            <a:xfrm>
              <a:off x="2634" y="2015"/>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69" name="Text Box 12"/>
            <p:cNvSpPr txBox="1">
              <a:spLocks noChangeArrowheads="1"/>
            </p:cNvSpPr>
            <p:nvPr/>
          </p:nvSpPr>
          <p:spPr bwMode="auto">
            <a:xfrm>
              <a:off x="3801" y="1883"/>
              <a:ext cx="160"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5</a:t>
              </a:r>
              <a:endParaRPr lang="en-US" altLang="ja-JP">
                <a:solidFill>
                  <a:srgbClr val="0000FF"/>
                </a:solidFill>
              </a:endParaRPr>
            </a:p>
          </p:txBody>
        </p:sp>
        <p:sp>
          <p:nvSpPr>
            <p:cNvPr id="45070" name="Text Box 13"/>
            <p:cNvSpPr txBox="1">
              <a:spLocks noChangeArrowheads="1"/>
            </p:cNvSpPr>
            <p:nvPr/>
          </p:nvSpPr>
          <p:spPr bwMode="auto">
            <a:xfrm>
              <a:off x="4242" y="1883"/>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6</a:t>
              </a:r>
              <a:endParaRPr lang="en-US" altLang="ja-JP">
                <a:solidFill>
                  <a:srgbClr val="0000FF"/>
                </a:solidFill>
              </a:endParaRPr>
            </a:p>
          </p:txBody>
        </p:sp>
        <p:sp>
          <p:nvSpPr>
            <p:cNvPr id="45071" name="Line 14"/>
            <p:cNvSpPr>
              <a:spLocks noChangeShapeType="1"/>
            </p:cNvSpPr>
            <p:nvPr/>
          </p:nvSpPr>
          <p:spPr bwMode="auto">
            <a:xfrm>
              <a:off x="3961" y="2015"/>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72" name="Line 15"/>
            <p:cNvSpPr>
              <a:spLocks noChangeShapeType="1"/>
            </p:cNvSpPr>
            <p:nvPr/>
          </p:nvSpPr>
          <p:spPr bwMode="auto">
            <a:xfrm>
              <a:off x="3519" y="2015"/>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73" name="Text Box 16"/>
            <p:cNvSpPr txBox="1">
              <a:spLocks noChangeArrowheads="1"/>
            </p:cNvSpPr>
            <p:nvPr/>
          </p:nvSpPr>
          <p:spPr bwMode="auto">
            <a:xfrm>
              <a:off x="4678" y="1883"/>
              <a:ext cx="160"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7</a:t>
              </a:r>
              <a:endParaRPr lang="en-US" altLang="ja-JP">
                <a:solidFill>
                  <a:srgbClr val="0000FF"/>
                </a:solidFill>
              </a:endParaRPr>
            </a:p>
          </p:txBody>
        </p:sp>
        <p:sp>
          <p:nvSpPr>
            <p:cNvPr id="45074" name="Text Box 17"/>
            <p:cNvSpPr txBox="1">
              <a:spLocks noChangeArrowheads="1"/>
            </p:cNvSpPr>
            <p:nvPr/>
          </p:nvSpPr>
          <p:spPr bwMode="auto">
            <a:xfrm>
              <a:off x="5085" y="1883"/>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9</a:t>
              </a:r>
              <a:endParaRPr lang="en-US" altLang="ja-JP">
                <a:solidFill>
                  <a:srgbClr val="0000FF"/>
                </a:solidFill>
              </a:endParaRPr>
            </a:p>
          </p:txBody>
        </p:sp>
        <p:sp>
          <p:nvSpPr>
            <p:cNvPr id="45075" name="Line 18"/>
            <p:cNvSpPr>
              <a:spLocks noChangeShapeType="1"/>
            </p:cNvSpPr>
            <p:nvPr/>
          </p:nvSpPr>
          <p:spPr bwMode="auto">
            <a:xfrm>
              <a:off x="4830" y="2015"/>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76" name="Line 19"/>
            <p:cNvSpPr>
              <a:spLocks noChangeShapeType="1"/>
            </p:cNvSpPr>
            <p:nvPr/>
          </p:nvSpPr>
          <p:spPr bwMode="auto">
            <a:xfrm>
              <a:off x="4398" y="2015"/>
              <a:ext cx="258"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77" name="Text Box 20"/>
            <p:cNvSpPr txBox="1">
              <a:spLocks noChangeArrowheads="1"/>
            </p:cNvSpPr>
            <p:nvPr/>
          </p:nvSpPr>
          <p:spPr bwMode="auto">
            <a:xfrm>
              <a:off x="3799" y="2264"/>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7</a:t>
              </a:r>
              <a:endParaRPr lang="en-US" altLang="ja-JP">
                <a:solidFill>
                  <a:srgbClr val="0000FF"/>
                </a:solidFill>
              </a:endParaRPr>
            </a:p>
          </p:txBody>
        </p:sp>
        <p:sp>
          <p:nvSpPr>
            <p:cNvPr id="45078" name="Line 21"/>
            <p:cNvSpPr>
              <a:spLocks noChangeShapeType="1"/>
            </p:cNvSpPr>
            <p:nvPr/>
          </p:nvSpPr>
          <p:spPr bwMode="auto">
            <a:xfrm>
              <a:off x="3528" y="2008"/>
              <a:ext cx="257" cy="389"/>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79" name="Text Box 22"/>
            <p:cNvSpPr txBox="1">
              <a:spLocks noChangeArrowheads="1"/>
            </p:cNvSpPr>
            <p:nvPr/>
          </p:nvSpPr>
          <p:spPr bwMode="auto">
            <a:xfrm>
              <a:off x="4232" y="2264"/>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8</a:t>
              </a:r>
              <a:endParaRPr lang="en-US" altLang="ja-JP">
                <a:solidFill>
                  <a:srgbClr val="0000FF"/>
                </a:solidFill>
              </a:endParaRPr>
            </a:p>
          </p:txBody>
        </p:sp>
        <p:sp>
          <p:nvSpPr>
            <p:cNvPr id="45080" name="Text Box 23"/>
            <p:cNvSpPr txBox="1">
              <a:spLocks noChangeArrowheads="1"/>
            </p:cNvSpPr>
            <p:nvPr/>
          </p:nvSpPr>
          <p:spPr bwMode="auto">
            <a:xfrm>
              <a:off x="4676" y="2264"/>
              <a:ext cx="160"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9</a:t>
              </a:r>
              <a:endParaRPr lang="en-US" altLang="ja-JP">
                <a:solidFill>
                  <a:srgbClr val="0000FF"/>
                </a:solidFill>
              </a:endParaRPr>
            </a:p>
          </p:txBody>
        </p:sp>
        <p:sp>
          <p:nvSpPr>
            <p:cNvPr id="45081" name="Line 24"/>
            <p:cNvSpPr>
              <a:spLocks noChangeShapeType="1"/>
            </p:cNvSpPr>
            <p:nvPr/>
          </p:nvSpPr>
          <p:spPr bwMode="auto">
            <a:xfrm>
              <a:off x="4393" y="2396"/>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82" name="Line 25"/>
            <p:cNvSpPr>
              <a:spLocks noChangeShapeType="1"/>
            </p:cNvSpPr>
            <p:nvPr/>
          </p:nvSpPr>
          <p:spPr bwMode="auto">
            <a:xfrm>
              <a:off x="3955" y="2396"/>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83" name="Text Box 26"/>
            <p:cNvSpPr txBox="1">
              <a:spLocks noChangeArrowheads="1"/>
            </p:cNvSpPr>
            <p:nvPr/>
          </p:nvSpPr>
          <p:spPr bwMode="auto">
            <a:xfrm>
              <a:off x="3360" y="2653"/>
              <a:ext cx="161"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7</a:t>
              </a:r>
              <a:endParaRPr lang="en-US" altLang="ja-JP">
                <a:solidFill>
                  <a:srgbClr val="0000FF"/>
                </a:solidFill>
              </a:endParaRPr>
            </a:p>
          </p:txBody>
        </p:sp>
        <p:sp>
          <p:nvSpPr>
            <p:cNvPr id="45084" name="Text Box 27"/>
            <p:cNvSpPr txBox="1">
              <a:spLocks noChangeArrowheads="1"/>
            </p:cNvSpPr>
            <p:nvPr/>
          </p:nvSpPr>
          <p:spPr bwMode="auto">
            <a:xfrm>
              <a:off x="3799" y="2645"/>
              <a:ext cx="161"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9</a:t>
              </a:r>
              <a:endParaRPr lang="en-US" altLang="ja-JP">
                <a:solidFill>
                  <a:srgbClr val="0000FF"/>
                </a:solidFill>
              </a:endParaRPr>
            </a:p>
          </p:txBody>
        </p:sp>
        <p:sp>
          <p:nvSpPr>
            <p:cNvPr id="45085" name="Line 28"/>
            <p:cNvSpPr>
              <a:spLocks noChangeShapeType="1"/>
            </p:cNvSpPr>
            <p:nvPr/>
          </p:nvSpPr>
          <p:spPr bwMode="auto">
            <a:xfrm>
              <a:off x="3520" y="2771"/>
              <a:ext cx="257" cy="7"/>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86" name="Line 29"/>
            <p:cNvSpPr>
              <a:spLocks noChangeShapeType="1"/>
            </p:cNvSpPr>
            <p:nvPr/>
          </p:nvSpPr>
          <p:spPr bwMode="auto">
            <a:xfrm>
              <a:off x="3101" y="2018"/>
              <a:ext cx="257" cy="629"/>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87" name="Text Box 30"/>
            <p:cNvSpPr txBox="1">
              <a:spLocks noChangeArrowheads="1"/>
            </p:cNvSpPr>
            <p:nvPr/>
          </p:nvSpPr>
          <p:spPr bwMode="auto">
            <a:xfrm>
              <a:off x="2911" y="3050"/>
              <a:ext cx="160"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dirty="0" smtClean="0">
                  <a:solidFill>
                    <a:srgbClr val="0000FF"/>
                  </a:solidFill>
                  <a:latin typeface="Century" pitchFamily="18" charset="0"/>
                  <a:ea typeface="ＭＳ 明朝" pitchFamily="17" charset="-128"/>
                </a:rPr>
                <a:t>2</a:t>
              </a:r>
              <a:endParaRPr lang="en-US" altLang="ja-JP" dirty="0">
                <a:solidFill>
                  <a:srgbClr val="0000FF"/>
                </a:solidFill>
                <a:ea typeface="ＭＳ 明朝" pitchFamily="17" charset="-128"/>
              </a:endParaRPr>
            </a:p>
            <a:p>
              <a:endParaRPr lang="en-US" altLang="ja-JP" dirty="0">
                <a:solidFill>
                  <a:srgbClr val="0000FF"/>
                </a:solidFill>
              </a:endParaRPr>
            </a:p>
          </p:txBody>
        </p:sp>
        <p:sp>
          <p:nvSpPr>
            <p:cNvPr id="45088" name="Text Box 31"/>
            <p:cNvSpPr txBox="1">
              <a:spLocks noChangeArrowheads="1"/>
            </p:cNvSpPr>
            <p:nvPr/>
          </p:nvSpPr>
          <p:spPr bwMode="auto">
            <a:xfrm>
              <a:off x="3357" y="3042"/>
              <a:ext cx="161"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3</a:t>
              </a:r>
              <a:endParaRPr lang="en-US" altLang="ja-JP">
                <a:solidFill>
                  <a:srgbClr val="0000FF"/>
                </a:solidFill>
              </a:endParaRPr>
            </a:p>
          </p:txBody>
        </p:sp>
        <p:sp>
          <p:nvSpPr>
            <p:cNvPr id="45089" name="Line 32"/>
            <p:cNvSpPr>
              <a:spLocks noChangeShapeType="1"/>
            </p:cNvSpPr>
            <p:nvPr/>
          </p:nvSpPr>
          <p:spPr bwMode="auto">
            <a:xfrm>
              <a:off x="3056" y="3174"/>
              <a:ext cx="258"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0" name="Line 33"/>
            <p:cNvSpPr>
              <a:spLocks noChangeShapeType="1"/>
            </p:cNvSpPr>
            <p:nvPr/>
          </p:nvSpPr>
          <p:spPr bwMode="auto">
            <a:xfrm>
              <a:off x="2629" y="2007"/>
              <a:ext cx="257" cy="1030"/>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1" name="Text Box 34"/>
            <p:cNvSpPr txBox="1">
              <a:spLocks noChangeArrowheads="1"/>
            </p:cNvSpPr>
            <p:nvPr/>
          </p:nvSpPr>
          <p:spPr bwMode="auto">
            <a:xfrm>
              <a:off x="3795" y="3042"/>
              <a:ext cx="160"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4</a:t>
              </a:r>
              <a:endParaRPr lang="en-US" altLang="ja-JP">
                <a:solidFill>
                  <a:srgbClr val="0000FF"/>
                </a:solidFill>
              </a:endParaRPr>
            </a:p>
          </p:txBody>
        </p:sp>
        <p:sp>
          <p:nvSpPr>
            <p:cNvPr id="45092" name="Text Box 35"/>
            <p:cNvSpPr txBox="1">
              <a:spLocks noChangeArrowheads="1"/>
            </p:cNvSpPr>
            <p:nvPr/>
          </p:nvSpPr>
          <p:spPr bwMode="auto">
            <a:xfrm>
              <a:off x="4236" y="3042"/>
              <a:ext cx="161" cy="266"/>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5</a:t>
              </a:r>
              <a:endParaRPr lang="en-US" altLang="ja-JP">
                <a:solidFill>
                  <a:srgbClr val="0000FF"/>
                </a:solidFill>
              </a:endParaRPr>
            </a:p>
          </p:txBody>
        </p:sp>
        <p:sp>
          <p:nvSpPr>
            <p:cNvPr id="45093" name="Line 36"/>
            <p:cNvSpPr>
              <a:spLocks noChangeShapeType="1"/>
            </p:cNvSpPr>
            <p:nvPr/>
          </p:nvSpPr>
          <p:spPr bwMode="auto">
            <a:xfrm>
              <a:off x="3955" y="3174"/>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4" name="Line 37"/>
            <p:cNvSpPr>
              <a:spLocks noChangeShapeType="1"/>
            </p:cNvSpPr>
            <p:nvPr/>
          </p:nvSpPr>
          <p:spPr bwMode="auto">
            <a:xfrm>
              <a:off x="3513" y="3174"/>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5" name="Text Box 38"/>
            <p:cNvSpPr txBox="1">
              <a:spLocks noChangeArrowheads="1"/>
            </p:cNvSpPr>
            <p:nvPr/>
          </p:nvSpPr>
          <p:spPr bwMode="auto">
            <a:xfrm>
              <a:off x="3795" y="3440"/>
              <a:ext cx="160"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7</a:t>
              </a:r>
              <a:endParaRPr lang="en-US" altLang="ja-JP">
                <a:solidFill>
                  <a:srgbClr val="0000FF"/>
                </a:solidFill>
              </a:endParaRPr>
            </a:p>
          </p:txBody>
        </p:sp>
        <p:sp>
          <p:nvSpPr>
            <p:cNvPr id="45096" name="Text Box 39"/>
            <p:cNvSpPr txBox="1">
              <a:spLocks noChangeArrowheads="1"/>
            </p:cNvSpPr>
            <p:nvPr/>
          </p:nvSpPr>
          <p:spPr bwMode="auto">
            <a:xfrm>
              <a:off x="4236" y="3440"/>
              <a:ext cx="161" cy="265"/>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9</a:t>
              </a:r>
              <a:endParaRPr lang="en-US" altLang="ja-JP">
                <a:solidFill>
                  <a:srgbClr val="0000FF"/>
                </a:solidFill>
              </a:endParaRPr>
            </a:p>
          </p:txBody>
        </p:sp>
        <p:sp>
          <p:nvSpPr>
            <p:cNvPr id="45097" name="Line 40"/>
            <p:cNvSpPr>
              <a:spLocks noChangeShapeType="1"/>
            </p:cNvSpPr>
            <p:nvPr/>
          </p:nvSpPr>
          <p:spPr bwMode="auto">
            <a:xfrm>
              <a:off x="3955" y="3571"/>
              <a:ext cx="257"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8" name="Line 41"/>
            <p:cNvSpPr>
              <a:spLocks noChangeShapeType="1"/>
            </p:cNvSpPr>
            <p:nvPr/>
          </p:nvSpPr>
          <p:spPr bwMode="auto">
            <a:xfrm>
              <a:off x="3513" y="3163"/>
              <a:ext cx="257" cy="409"/>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099" name="Text Box 42"/>
            <p:cNvSpPr txBox="1">
              <a:spLocks noChangeArrowheads="1"/>
            </p:cNvSpPr>
            <p:nvPr/>
          </p:nvSpPr>
          <p:spPr bwMode="auto">
            <a:xfrm>
              <a:off x="3345" y="3837"/>
              <a:ext cx="160" cy="264"/>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7</a:t>
              </a:r>
              <a:endParaRPr lang="en-US" altLang="ja-JP">
                <a:solidFill>
                  <a:srgbClr val="0000FF"/>
                </a:solidFill>
              </a:endParaRPr>
            </a:p>
          </p:txBody>
        </p:sp>
        <p:sp>
          <p:nvSpPr>
            <p:cNvPr id="45100" name="Text Box 43"/>
            <p:cNvSpPr txBox="1">
              <a:spLocks noChangeArrowheads="1"/>
            </p:cNvSpPr>
            <p:nvPr/>
          </p:nvSpPr>
          <p:spPr bwMode="auto">
            <a:xfrm>
              <a:off x="3791" y="3837"/>
              <a:ext cx="161" cy="264"/>
            </a:xfrm>
            <a:prstGeom prst="rect">
              <a:avLst/>
            </a:prstGeom>
            <a:solidFill>
              <a:srgbClr val="FFFFFF"/>
            </a:solidFill>
            <a:ln w="9525">
              <a:solidFill>
                <a:srgbClr val="000000"/>
              </a:solidFill>
              <a:miter lim="800000"/>
              <a:headEnd/>
              <a:tailEnd/>
            </a:ln>
          </p:spPr>
          <p:txBody>
            <a:bodyPr lIns="3600" tIns="3600" rIns="3600" bIns="3600"/>
            <a:lstStyle/>
            <a:p>
              <a:pPr algn="just"/>
              <a:r>
                <a:rPr lang="en-US" altLang="ja-JP">
                  <a:solidFill>
                    <a:srgbClr val="0000FF"/>
                  </a:solidFill>
                  <a:latin typeface="Century" pitchFamily="18" charset="0"/>
                  <a:ea typeface="ＭＳ 明朝" pitchFamily="17" charset="-128"/>
                </a:rPr>
                <a:t>9</a:t>
              </a:r>
              <a:endParaRPr lang="en-US" altLang="ja-JP">
                <a:solidFill>
                  <a:srgbClr val="0000FF"/>
                </a:solidFill>
              </a:endParaRPr>
            </a:p>
          </p:txBody>
        </p:sp>
        <p:sp>
          <p:nvSpPr>
            <p:cNvPr id="45101" name="Line 44"/>
            <p:cNvSpPr>
              <a:spLocks noChangeShapeType="1"/>
            </p:cNvSpPr>
            <p:nvPr/>
          </p:nvSpPr>
          <p:spPr bwMode="auto">
            <a:xfrm>
              <a:off x="3505" y="3968"/>
              <a:ext cx="258" cy="1"/>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102" name="Line 45"/>
            <p:cNvSpPr>
              <a:spLocks noChangeShapeType="1"/>
            </p:cNvSpPr>
            <p:nvPr/>
          </p:nvSpPr>
          <p:spPr bwMode="auto">
            <a:xfrm>
              <a:off x="3070" y="3319"/>
              <a:ext cx="257" cy="650"/>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45103" name="Text Box 46"/>
            <p:cNvSpPr txBox="1">
              <a:spLocks noChangeArrowheads="1"/>
            </p:cNvSpPr>
            <p:nvPr/>
          </p:nvSpPr>
          <p:spPr bwMode="auto">
            <a:xfrm>
              <a:off x="5268" y="2054"/>
              <a:ext cx="243" cy="233"/>
            </a:xfrm>
            <a:prstGeom prst="rect">
              <a:avLst/>
            </a:prstGeom>
            <a:noFill/>
            <a:ln w="9525">
              <a:noFill/>
              <a:miter lim="800000"/>
              <a:headEnd/>
              <a:tailEnd/>
            </a:ln>
          </p:spPr>
          <p:txBody>
            <a:bodyPr wrap="none" lIns="36000" tIns="0" rIns="36000" bIns="0"/>
            <a:lstStyle/>
            <a:p>
              <a:pPr algn="just"/>
              <a:r>
                <a:rPr lang="en-US" altLang="ja-JP">
                  <a:solidFill>
                    <a:srgbClr val="FF0000"/>
                  </a:solidFill>
                  <a:latin typeface="Century" pitchFamily="18" charset="0"/>
                  <a:ea typeface="ＭＳ 明朝" pitchFamily="17" charset="-128"/>
                </a:rPr>
                <a:t>A</a:t>
              </a:r>
              <a:endParaRPr lang="en-US" altLang="ja-JP">
                <a:solidFill>
                  <a:srgbClr val="FF0000"/>
                </a:solidFill>
              </a:endParaRPr>
            </a:p>
          </p:txBody>
        </p:sp>
        <p:sp>
          <p:nvSpPr>
            <p:cNvPr id="45104" name="Text Box 47"/>
            <p:cNvSpPr txBox="1">
              <a:spLocks noChangeArrowheads="1"/>
            </p:cNvSpPr>
            <p:nvPr/>
          </p:nvSpPr>
          <p:spPr bwMode="auto">
            <a:xfrm>
              <a:off x="4809" y="2464"/>
              <a:ext cx="243" cy="234"/>
            </a:xfrm>
            <a:prstGeom prst="rect">
              <a:avLst/>
            </a:prstGeom>
            <a:noFill/>
            <a:ln w="9525">
              <a:noFill/>
              <a:miter lim="800000"/>
              <a:headEnd/>
              <a:tailEnd/>
            </a:ln>
          </p:spPr>
          <p:txBody>
            <a:bodyPr wrap="none" lIns="36000" tIns="0" rIns="36000" bIns="0"/>
            <a:lstStyle/>
            <a:p>
              <a:pPr algn="just"/>
              <a:r>
                <a:rPr lang="en-US" altLang="ja-JP">
                  <a:solidFill>
                    <a:srgbClr val="FF0000"/>
                  </a:solidFill>
                  <a:latin typeface="Century" pitchFamily="18" charset="0"/>
                  <a:ea typeface="ＭＳ 明朝" pitchFamily="17" charset="-128"/>
                </a:rPr>
                <a:t>C</a:t>
              </a:r>
              <a:endParaRPr lang="en-US" altLang="ja-JP">
                <a:solidFill>
                  <a:srgbClr val="FF0000"/>
                </a:solidFill>
              </a:endParaRPr>
            </a:p>
          </p:txBody>
        </p:sp>
        <p:sp>
          <p:nvSpPr>
            <p:cNvPr id="45105" name="Text Box 48"/>
            <p:cNvSpPr txBox="1">
              <a:spLocks noChangeArrowheads="1"/>
            </p:cNvSpPr>
            <p:nvPr/>
          </p:nvSpPr>
          <p:spPr bwMode="auto">
            <a:xfrm>
              <a:off x="3997" y="2801"/>
              <a:ext cx="253" cy="233"/>
            </a:xfrm>
            <a:prstGeom prst="rect">
              <a:avLst/>
            </a:prstGeom>
            <a:noFill/>
            <a:ln w="9525">
              <a:noFill/>
              <a:miter lim="800000"/>
              <a:headEnd/>
              <a:tailEnd/>
            </a:ln>
          </p:spPr>
          <p:txBody>
            <a:bodyPr wrap="none" lIns="36000" tIns="0" rIns="36000" bIns="0"/>
            <a:lstStyle/>
            <a:p>
              <a:pPr algn="just"/>
              <a:r>
                <a:rPr lang="en-US" altLang="ja-JP">
                  <a:solidFill>
                    <a:srgbClr val="FF0000"/>
                  </a:solidFill>
                  <a:latin typeface="Century" pitchFamily="18" charset="0"/>
                  <a:ea typeface="ＭＳ 明朝" pitchFamily="17" charset="-128"/>
                </a:rPr>
                <a:t>D</a:t>
              </a:r>
              <a:endParaRPr lang="en-US" altLang="ja-JP">
                <a:solidFill>
                  <a:srgbClr val="FF0000"/>
                </a:solidFill>
              </a:endParaRPr>
            </a:p>
          </p:txBody>
        </p:sp>
        <p:sp>
          <p:nvSpPr>
            <p:cNvPr id="45106" name="Text Box 49"/>
            <p:cNvSpPr txBox="1">
              <a:spLocks noChangeArrowheads="1"/>
            </p:cNvSpPr>
            <p:nvPr/>
          </p:nvSpPr>
          <p:spPr bwMode="auto">
            <a:xfrm>
              <a:off x="4385" y="3218"/>
              <a:ext cx="243" cy="234"/>
            </a:xfrm>
            <a:prstGeom prst="rect">
              <a:avLst/>
            </a:prstGeom>
            <a:noFill/>
            <a:ln w="9525">
              <a:noFill/>
              <a:miter lim="800000"/>
              <a:headEnd/>
              <a:tailEnd/>
            </a:ln>
          </p:spPr>
          <p:txBody>
            <a:bodyPr wrap="none" lIns="36000" tIns="0" rIns="36000" bIns="0"/>
            <a:lstStyle/>
            <a:p>
              <a:pPr algn="just"/>
              <a:r>
                <a:rPr lang="en-US" altLang="ja-JP">
                  <a:solidFill>
                    <a:srgbClr val="FF0000"/>
                  </a:solidFill>
                  <a:latin typeface="Century" pitchFamily="18" charset="0"/>
                  <a:ea typeface="ＭＳ 明朝" pitchFamily="17" charset="-128"/>
                </a:rPr>
                <a:t>B</a:t>
              </a:r>
              <a:endParaRPr lang="en-US" altLang="ja-JP">
                <a:solidFill>
                  <a:srgbClr val="FF0000"/>
                </a:solidFill>
              </a:endParaRPr>
            </a:p>
          </p:txBody>
        </p:sp>
        <p:sp>
          <p:nvSpPr>
            <p:cNvPr id="45107" name="Text Box 50"/>
            <p:cNvSpPr txBox="1">
              <a:spLocks noChangeArrowheads="1"/>
            </p:cNvSpPr>
            <p:nvPr/>
          </p:nvSpPr>
          <p:spPr bwMode="auto">
            <a:xfrm>
              <a:off x="4385" y="3626"/>
              <a:ext cx="243" cy="234"/>
            </a:xfrm>
            <a:prstGeom prst="rect">
              <a:avLst/>
            </a:prstGeom>
            <a:noFill/>
            <a:ln w="9525">
              <a:noFill/>
              <a:miter lim="800000"/>
              <a:headEnd/>
              <a:tailEnd/>
            </a:ln>
          </p:spPr>
          <p:txBody>
            <a:bodyPr wrap="none" lIns="36000" tIns="0" rIns="36000" bIns="0"/>
            <a:lstStyle/>
            <a:p>
              <a:pPr algn="just"/>
              <a:r>
                <a:rPr lang="en-US" altLang="ja-JP">
                  <a:solidFill>
                    <a:srgbClr val="FF0000"/>
                  </a:solidFill>
                  <a:latin typeface="Century" pitchFamily="18" charset="0"/>
                  <a:ea typeface="ＭＳ 明朝" pitchFamily="17" charset="-128"/>
                </a:rPr>
                <a:t>E</a:t>
              </a:r>
              <a:endParaRPr lang="en-US" altLang="ja-JP">
                <a:solidFill>
                  <a:srgbClr val="FF0000"/>
                </a:solidFill>
              </a:endParaRPr>
            </a:p>
          </p:txBody>
        </p:sp>
        <p:sp>
          <p:nvSpPr>
            <p:cNvPr id="45108" name="Text Box 51"/>
            <p:cNvSpPr txBox="1">
              <a:spLocks noChangeArrowheads="1"/>
            </p:cNvSpPr>
            <p:nvPr/>
          </p:nvSpPr>
          <p:spPr bwMode="auto">
            <a:xfrm>
              <a:off x="3980" y="3929"/>
              <a:ext cx="236" cy="234"/>
            </a:xfrm>
            <a:prstGeom prst="rect">
              <a:avLst/>
            </a:prstGeom>
            <a:noFill/>
            <a:ln w="9525">
              <a:noFill/>
              <a:miter lim="800000"/>
              <a:headEnd/>
              <a:tailEnd/>
            </a:ln>
          </p:spPr>
          <p:txBody>
            <a:bodyPr wrap="none" lIns="36000" tIns="0" rIns="36000" bIns="0"/>
            <a:lstStyle/>
            <a:p>
              <a:pPr algn="just"/>
              <a:r>
                <a:rPr lang="en-US" altLang="ja-JP" dirty="0">
                  <a:solidFill>
                    <a:srgbClr val="FF0000"/>
                  </a:solidFill>
                  <a:latin typeface="Century" pitchFamily="18" charset="0"/>
                  <a:ea typeface="ＭＳ 明朝" pitchFamily="17" charset="-128"/>
                </a:rPr>
                <a:t>F</a:t>
              </a:r>
              <a:endParaRPr lang="en-US" altLang="ja-JP" dirty="0">
                <a:solidFill>
                  <a:srgbClr val="FF0000"/>
                </a:solidFill>
              </a:endParaRPr>
            </a:p>
          </p:txBody>
        </p:sp>
      </p:grpSp>
      <p:sp>
        <p:nvSpPr>
          <p:cNvPr id="45061" name="Text Box 52"/>
          <p:cNvSpPr txBox="1">
            <a:spLocks noChangeArrowheads="1"/>
          </p:cNvSpPr>
          <p:nvPr/>
        </p:nvSpPr>
        <p:spPr bwMode="auto">
          <a:xfrm>
            <a:off x="971550" y="3675063"/>
            <a:ext cx="2041525" cy="2274217"/>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lIns="7200" tIns="8890" rIns="7200" bIns="8890"/>
          <a:lstStyle/>
          <a:p>
            <a:pPr algn="just"/>
            <a:r>
              <a:rPr lang="en-US" altLang="ja-JP" dirty="0">
                <a:solidFill>
                  <a:srgbClr val="FF0000"/>
                </a:solidFill>
                <a:latin typeface="Century" pitchFamily="18" charset="0"/>
                <a:ea typeface="ＭＳ 明朝" pitchFamily="17" charset="-128"/>
              </a:rPr>
              <a:t>A</a:t>
            </a:r>
            <a:r>
              <a:rPr lang="en-US" altLang="ja-JP" dirty="0">
                <a:solidFill>
                  <a:srgbClr val="0000FF"/>
                </a:solidFill>
                <a:latin typeface="Century" pitchFamily="18" charset="0"/>
                <a:ea typeface="ＭＳ 明朝" pitchFamily="17" charset="-128"/>
              </a:rPr>
              <a:t>: 1,2,5,6,7,9</a:t>
            </a:r>
          </a:p>
          <a:p>
            <a:pPr algn="just"/>
            <a:r>
              <a:rPr lang="en-US" altLang="ja-JP" dirty="0">
                <a:solidFill>
                  <a:srgbClr val="FF0000"/>
                </a:solidFill>
                <a:latin typeface="Century" pitchFamily="18" charset="0"/>
                <a:ea typeface="ＭＳ 明朝" pitchFamily="17" charset="-128"/>
              </a:rPr>
              <a:t>B</a:t>
            </a:r>
            <a:r>
              <a:rPr lang="en-US" altLang="ja-JP" dirty="0">
                <a:solidFill>
                  <a:srgbClr val="0000FF"/>
                </a:solidFill>
                <a:latin typeface="Century" pitchFamily="18" charset="0"/>
                <a:ea typeface="ＭＳ 明朝" pitchFamily="17" charset="-128"/>
              </a:rPr>
              <a:t>: 2,3,4,5</a:t>
            </a:r>
          </a:p>
          <a:p>
            <a:pPr algn="just"/>
            <a:r>
              <a:rPr lang="en-US" altLang="ja-JP" dirty="0">
                <a:solidFill>
                  <a:srgbClr val="FF0000"/>
                </a:solidFill>
                <a:latin typeface="Century" pitchFamily="18" charset="0"/>
                <a:ea typeface="ＭＳ 明朝" pitchFamily="17" charset="-128"/>
              </a:rPr>
              <a:t>C</a:t>
            </a:r>
            <a:r>
              <a:rPr lang="en-US" altLang="ja-JP" dirty="0">
                <a:solidFill>
                  <a:srgbClr val="0000FF"/>
                </a:solidFill>
                <a:latin typeface="Century" pitchFamily="18" charset="0"/>
                <a:ea typeface="ＭＳ 明朝" pitchFamily="17" charset="-128"/>
              </a:rPr>
              <a:t>: 1,2,7,8,9</a:t>
            </a:r>
          </a:p>
          <a:p>
            <a:pPr algn="just"/>
            <a:r>
              <a:rPr lang="en-US" altLang="ja-JP" dirty="0">
                <a:solidFill>
                  <a:srgbClr val="FF0000"/>
                </a:solidFill>
                <a:latin typeface="Century" pitchFamily="18" charset="0"/>
                <a:ea typeface="ＭＳ 明朝" pitchFamily="17" charset="-128"/>
              </a:rPr>
              <a:t>D</a:t>
            </a:r>
            <a:r>
              <a:rPr lang="en-US" altLang="ja-JP" dirty="0">
                <a:solidFill>
                  <a:srgbClr val="0000FF"/>
                </a:solidFill>
                <a:latin typeface="Century" pitchFamily="18" charset="0"/>
                <a:ea typeface="ＭＳ 明朝" pitchFamily="17" charset="-128"/>
              </a:rPr>
              <a:t>: 1,7,9</a:t>
            </a:r>
          </a:p>
          <a:p>
            <a:pPr algn="just"/>
            <a:r>
              <a:rPr lang="en-US" altLang="ja-JP" dirty="0">
                <a:solidFill>
                  <a:srgbClr val="FF0000"/>
                </a:solidFill>
                <a:latin typeface="Century" pitchFamily="18" charset="0"/>
                <a:ea typeface="ＭＳ 明朝" pitchFamily="17" charset="-128"/>
              </a:rPr>
              <a:t>E</a:t>
            </a:r>
            <a:r>
              <a:rPr lang="en-US" altLang="ja-JP" dirty="0">
                <a:solidFill>
                  <a:srgbClr val="0000FF"/>
                </a:solidFill>
                <a:latin typeface="Century" pitchFamily="18" charset="0"/>
                <a:ea typeface="ＭＳ 明朝" pitchFamily="17" charset="-128"/>
              </a:rPr>
              <a:t>: 2,3,7,9</a:t>
            </a:r>
          </a:p>
          <a:p>
            <a:pPr algn="just"/>
            <a:r>
              <a:rPr lang="en-US" altLang="ja-JP" dirty="0">
                <a:solidFill>
                  <a:srgbClr val="FF0000"/>
                </a:solidFill>
                <a:latin typeface="Century" pitchFamily="18" charset="0"/>
                <a:ea typeface="ＭＳ 明朝" pitchFamily="17" charset="-128"/>
              </a:rPr>
              <a:t>F</a:t>
            </a:r>
            <a:r>
              <a:rPr lang="en-US" altLang="ja-JP" dirty="0">
                <a:solidFill>
                  <a:srgbClr val="0000FF"/>
                </a:solidFill>
                <a:latin typeface="Century" pitchFamily="18" charset="0"/>
                <a:ea typeface="ＭＳ 明朝" pitchFamily="17" charset="-128"/>
              </a:rPr>
              <a:t>: 2,7,9</a:t>
            </a:r>
            <a:endParaRPr lang="en-US" altLang="ja-JP" dirty="0">
              <a:solidFill>
                <a:srgbClr val="0000FF"/>
              </a:solidFill>
            </a:endParaRPr>
          </a:p>
        </p:txBody>
      </p:sp>
      <p:sp>
        <p:nvSpPr>
          <p:cNvPr id="555061" name="AutoShape 53"/>
          <p:cNvSpPr>
            <a:spLocks noChangeArrowheads="1"/>
          </p:cNvSpPr>
          <p:nvPr/>
        </p:nvSpPr>
        <p:spPr bwMode="auto">
          <a:xfrm>
            <a:off x="3203575" y="4652963"/>
            <a:ext cx="557213" cy="488950"/>
          </a:xfrm>
          <a:prstGeom prst="rightArrow">
            <a:avLst>
              <a:gd name="adj1" fmla="val 50000"/>
              <a:gd name="adj2" fmla="val 28490"/>
            </a:avLst>
          </a:prstGeom>
          <a:solidFill>
            <a:srgbClr val="FFCC99"/>
          </a:solidFill>
          <a:ln w="25400">
            <a:solidFill>
              <a:srgbClr val="FF0000"/>
            </a:solidFill>
            <a:miter lim="800000"/>
            <a:headEnd/>
            <a:tailEnd/>
          </a:ln>
        </p:spPr>
        <p:txBody>
          <a:bodyPr lIns="74295" tIns="8890" rIns="74295" bIns="8890"/>
          <a:lstStyle/>
          <a:p>
            <a:endParaRPr lang="ja-JP" altLang="en-US"/>
          </a:p>
        </p:txBody>
      </p:sp>
      <p:cxnSp>
        <p:nvCxnSpPr>
          <p:cNvPr id="45063" name="AutoShape 54"/>
          <p:cNvCxnSpPr>
            <a:cxnSpLocks noChangeShapeType="1"/>
            <a:stCxn id="45061" idx="3"/>
            <a:endCxn id="45061" idx="3"/>
          </p:cNvCxnSpPr>
          <p:nvPr/>
        </p:nvCxnSpPr>
        <p:spPr bwMode="auto">
          <a:xfrm>
            <a:off x="3013075" y="4812172"/>
            <a:ext cx="0" cy="0"/>
          </a:xfrm>
          <a:prstGeom prst="straightConnector1">
            <a:avLst/>
          </a:prstGeom>
          <a:noFill/>
          <a:ln w="9525">
            <a:solidFill>
              <a:srgbClr val="000000"/>
            </a:solidFill>
            <a:round/>
            <a:headEnd/>
            <a:tailEnd/>
          </a:ln>
        </p:spPr>
      </p:cxnSp>
      <p:sp>
        <p:nvSpPr>
          <p:cNvPr id="53" name="テキスト ボックス 52"/>
          <p:cNvSpPr txBox="1"/>
          <p:nvPr/>
        </p:nvSpPr>
        <p:spPr>
          <a:xfrm>
            <a:off x="7034278" y="663079"/>
            <a:ext cx="1858202"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Han et </a:t>
            </a:r>
            <a:r>
              <a:rPr kumimoji="1" lang="en-US" altLang="ja-JP" b="0" dirty="0" smtClean="0">
                <a:solidFill>
                  <a:schemeClr val="tx1"/>
                </a:solidFill>
              </a:rPr>
              <a:t>al. ‘00</a:t>
            </a:r>
            <a:endParaRPr kumimoji="1" lang="ja-JP" altLang="en-US" b="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337246"/>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rPr>
              <a:t>7-3.</a:t>
            </a:r>
            <a:r>
              <a:rPr lang="ja-JP" altLang="en-US" sz="4000" dirty="0" smtClean="0">
                <a:solidFill>
                  <a:schemeClr val="bg1"/>
                </a:solidFill>
                <a:effectLst>
                  <a:outerShdw blurRad="38100" dist="38100" dir="2700000" algn="tl">
                    <a:srgbClr val="000000"/>
                  </a:outerShdw>
                </a:effectLst>
              </a:rPr>
              <a:t>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Result of Competition</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3600" b="1" dirty="0" smtClean="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Competition:</a:t>
            </a:r>
            <a:r>
              <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a:t>
            </a:r>
            <a:r>
              <a:rPr lang="en-US" altLang="ja-JP" sz="3600" b="1"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FIMI04</a:t>
            </a:r>
            <a:endParaRPr lang="ja-JP" altLang="en-US" sz="3600" b="1"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48867" name="Rectangle 3"/>
          <p:cNvSpPr>
            <a:spLocks noGrp="1" noChangeArrowheads="1"/>
          </p:cNvSpPr>
          <p:nvPr>
            <p:ph type="body" idx="1"/>
          </p:nvPr>
        </p:nvSpPr>
        <p:spPr>
          <a:xfrm>
            <a:off x="323850" y="1341438"/>
            <a:ext cx="8280400" cy="4751387"/>
          </a:xfrm>
        </p:spPr>
        <p:txBody>
          <a:bodyPr/>
          <a:lstStyle/>
          <a:p>
            <a:pPr eaLnBrk="1" hangingPunct="1">
              <a:lnSpc>
                <a:spcPct val="90000"/>
              </a:lnSpc>
              <a:buFontTx/>
              <a:buNone/>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006600"/>
                </a:solidFill>
              </a:rPr>
              <a:t>FIMI: </a:t>
            </a:r>
            <a:r>
              <a:rPr lang="en-US" altLang="ja-JP" sz="2400" dirty="0" smtClean="0"/>
              <a:t>Frequent Itemset Mining Implementations</a:t>
            </a:r>
          </a:p>
          <a:p>
            <a:pPr eaLnBrk="1" hangingPunct="1">
              <a:lnSpc>
                <a:spcPct val="90000"/>
              </a:lnSpc>
              <a:buFontTx/>
              <a:buNone/>
              <a:defRPr/>
            </a:pPr>
            <a:endParaRPr lang="en-US" altLang="ja-JP" sz="2400" dirty="0" smtClean="0"/>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A satellite workshop of </a:t>
            </a:r>
            <a:r>
              <a:rPr lang="en-US" altLang="ja-JP" sz="2400" b="1" dirty="0" smtClean="0">
                <a:solidFill>
                  <a:srgbClr val="006600"/>
                </a:solidFill>
              </a:rPr>
              <a:t>ICDM </a:t>
            </a:r>
            <a:r>
              <a:rPr lang="ja-JP" altLang="en-US" sz="2400" dirty="0" smtClean="0"/>
              <a:t>(</a:t>
            </a:r>
            <a:r>
              <a:rPr lang="en-US" altLang="ja-JP" sz="2400" dirty="0" smtClean="0"/>
              <a:t>International Conference on Data Mining). Competition on implementations for </a:t>
            </a:r>
            <a:r>
              <a:rPr lang="en-US" altLang="ja-JP" sz="2400" dirty="0" err="1" smtClean="0"/>
              <a:t>frequnet</a:t>
            </a:r>
            <a:r>
              <a:rPr lang="en-US" altLang="ja-JP" sz="2400" dirty="0" smtClean="0"/>
              <a:t>/closed/maximal frequent itemsets enumeration</a:t>
            </a:r>
          </a:p>
          <a:p>
            <a:pPr eaLnBrk="1" hangingPunct="1">
              <a:lnSpc>
                <a:spcPct val="90000"/>
              </a:lnSpc>
              <a:buFontTx/>
              <a:buNone/>
              <a:defRPr/>
            </a:pPr>
            <a:r>
              <a:rPr lang="en-US" altLang="ja-JP" sz="2400" dirty="0" smtClean="0"/>
              <a:t>     FIMI 04 is the second, and the last</a:t>
            </a:r>
          </a:p>
          <a:p>
            <a:pPr eaLnBrk="1" hangingPunct="1">
              <a:lnSpc>
                <a:spcPct val="90000"/>
              </a:lnSpc>
              <a:defRPr/>
            </a:pPr>
            <a:endParaRPr lang="ja-JP" altLang="en-US" sz="1400" b="1" dirty="0" smtClean="0">
              <a:solidFill>
                <a:srgbClr val="FF0000"/>
              </a:solidFill>
              <a:effectLst>
                <a:outerShdw blurRad="38100" dist="38100" dir="2700000" algn="tl">
                  <a:srgbClr val="C0C0C0"/>
                </a:outerShdw>
              </a:effectLst>
            </a:endParaRPr>
          </a:p>
          <a:p>
            <a:pPr eaLnBrk="1" hangingPunct="1">
              <a:lnSpc>
                <a:spcPct val="90000"/>
              </a:lnSpc>
              <a:buFontTx/>
              <a:buNone/>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The first has 15, the second has 8 submissions</a:t>
            </a:r>
          </a:p>
          <a:p>
            <a:pPr eaLnBrk="1" hangingPunct="1">
              <a:lnSpc>
                <a:spcPct val="90000"/>
              </a:lnSpc>
              <a:defRPr/>
            </a:pPr>
            <a:endParaRPr lang="ja-JP" altLang="en-US" sz="1400" dirty="0" smtClean="0"/>
          </a:p>
          <a:p>
            <a:pPr eaLnBrk="1" hangingPunct="1">
              <a:lnSpc>
                <a:spcPct val="90000"/>
              </a:lnSpc>
              <a:buFontTx/>
              <a:buNone/>
              <a:defRPr/>
            </a:pPr>
            <a:r>
              <a:rPr lang="en-US" altLang="ja-JP" sz="2400" b="1" dirty="0" smtClean="0">
                <a:solidFill>
                  <a:srgbClr val="006600"/>
                </a:solidFill>
              </a:rPr>
              <a:t>Rule and Regulation:</a:t>
            </a:r>
            <a:endParaRPr lang="ja-JP" altLang="en-US" sz="2400" b="1" dirty="0" smtClean="0">
              <a:solidFill>
                <a:srgbClr val="006600"/>
              </a:solidFill>
            </a:endParaRPr>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t>Read data file, and output all solutions to a file</a:t>
            </a:r>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en-US" altLang="ja-JP" sz="2400" dirty="0" smtClean="0"/>
              <a:t> Time/memory are evaluated by time/</a:t>
            </a:r>
            <a:r>
              <a:rPr lang="en-US" altLang="ja-JP" sz="2400" dirty="0" err="1" smtClean="0"/>
              <a:t>memuse</a:t>
            </a:r>
            <a:r>
              <a:rPr lang="en-US" altLang="ja-JP" sz="2400" dirty="0" smtClean="0"/>
              <a:t> command</a:t>
            </a:r>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en-US" altLang="ja-JP" sz="2400" dirty="0" smtClean="0"/>
              <a:t> direct CPU operations (such as pipeline control) are forbidden</a:t>
            </a:r>
          </a:p>
        </p:txBody>
      </p:sp>
      <p:sp>
        <p:nvSpPr>
          <p:cNvPr id="4" name="テキスト ボックス 3"/>
          <p:cNvSpPr txBox="1"/>
          <p:nvPr/>
        </p:nvSpPr>
        <p:spPr>
          <a:xfrm>
            <a:off x="6514779" y="404664"/>
            <a:ext cx="2512227" cy="830997"/>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FIMI repository</a:t>
            </a:r>
          </a:p>
          <a:p>
            <a:r>
              <a:rPr kumimoji="1" lang="en-US" altLang="ja-JP" b="0" dirty="0" smtClean="0">
                <a:solidFill>
                  <a:schemeClr val="tx1"/>
                </a:solidFill>
              </a:rPr>
              <a:t>http://fimi.ua.ac.be</a:t>
            </a:r>
            <a:endParaRPr kumimoji="1" lang="ja-JP" altLang="en-US" b="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Big Data Applications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68675" name="Rectangle 3"/>
          <p:cNvSpPr>
            <a:spLocks noGrp="1" noChangeArrowheads="1"/>
          </p:cNvSpPr>
          <p:nvPr>
            <p:ph type="subTitle" idx="1"/>
          </p:nvPr>
        </p:nvSpPr>
        <p:spPr>
          <a:xfrm>
            <a:off x="467544" y="1125538"/>
            <a:ext cx="8208912" cy="482441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In practice, enumeration is widely used in data mining / data engineering area</a:t>
            </a: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dirty="0" smtClean="0"/>
              <a:t> </a:t>
            </a:r>
            <a:r>
              <a:rPr lang="en-US" altLang="ja-JP" sz="2400" dirty="0" smtClean="0"/>
              <a:t>frequent pattern mining,    candidate enumeration,</a:t>
            </a:r>
          </a:p>
          <a:p>
            <a:pPr algn="l" eaLnBrk="1" hangingPunct="1">
              <a:lnSpc>
                <a:spcPct val="90000"/>
              </a:lnSpc>
              <a:defRPr/>
            </a:pPr>
            <a:r>
              <a:rPr lang="en-US" altLang="ja-JP" sz="2400" dirty="0" smtClean="0"/>
              <a:t>       community mining,     feasible solution enumeration…</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In such areas, input data is often big data</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Indeed, #solutions is small, often </a:t>
            </a:r>
            <a:r>
              <a:rPr lang="en-US" altLang="ja-JP" sz="2400" b="1" dirty="0" smtClean="0">
                <a:solidFill>
                  <a:srgbClr val="0000FF"/>
                </a:solidFill>
              </a:rPr>
              <a:t>O(n)</a:t>
            </a:r>
            <a:r>
              <a:rPr lang="en-US" altLang="ja-JP" sz="2400" dirty="0" smtClean="0"/>
              <a:t> to </a:t>
            </a:r>
            <a:r>
              <a:rPr lang="en-US" altLang="ja-JP" sz="2400" b="1" dirty="0" smtClean="0">
                <a:solidFill>
                  <a:srgbClr val="0000FF"/>
                </a:solidFill>
              </a:rPr>
              <a:t>O(n</a:t>
            </a:r>
            <a:r>
              <a:rPr lang="en-US" altLang="ja-JP" sz="2400" b="1" baseline="30000" dirty="0" smtClean="0">
                <a:solidFill>
                  <a:srgbClr val="0000FF"/>
                </a:solidFill>
              </a:rPr>
              <a:t>2</a:t>
            </a:r>
            <a:r>
              <a:rPr lang="en-US" altLang="ja-JP" sz="2400" b="1" dirty="0" smtClean="0">
                <a:solidFill>
                  <a:srgbClr val="0000FF"/>
                </a:solidFill>
              </a:rPr>
              <a:t>)</a:t>
            </a:r>
          </a:p>
          <a:p>
            <a:pPr algn="l" eaLnBrk="1" hangingPunct="1">
              <a:lnSpc>
                <a:spcPct val="90000"/>
              </a:lnSpc>
              <a:defRPr/>
            </a:pPr>
            <a:r>
              <a:rPr lang="en-US" altLang="ja-JP" sz="2400" dirty="0" smtClean="0"/>
              <a:t>    thus, actually </a:t>
            </a:r>
            <a:r>
              <a:rPr lang="en-US" altLang="ja-JP" sz="2400" b="1" dirty="0" smtClean="0"/>
              <a:t>“tractable large-scale problems”</a:t>
            </a:r>
            <a:endParaRPr lang="en-US" altLang="ja-JP" sz="2400" b="1" dirty="0" smtClean="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Environment</a:t>
            </a:r>
            <a:r>
              <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a:t>
            </a:r>
            <a:r>
              <a:rPr lang="en-US" altLang="ja-JP" sz="3600" b="1"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FIMI04</a:t>
            </a:r>
            <a:endParaRPr lang="ja-JP" altLang="en-US" sz="3600" b="1"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49891" name="Rectangle 3"/>
          <p:cNvSpPr>
            <a:spLocks noGrp="1" noChangeArrowheads="1"/>
          </p:cNvSpPr>
          <p:nvPr>
            <p:ph type="body" idx="1"/>
          </p:nvPr>
        </p:nvSpPr>
        <p:spPr>
          <a:xfrm>
            <a:off x="250825" y="1628775"/>
            <a:ext cx="8280400" cy="3455988"/>
          </a:xfrm>
        </p:spPr>
        <p:txBody>
          <a:bodyPr/>
          <a:lstStyle/>
          <a:p>
            <a:pPr eaLnBrk="1" hangingPunct="1">
              <a:lnSpc>
                <a:spcPct val="90000"/>
              </a:lnSpc>
              <a:buFontTx/>
              <a:buNone/>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006600"/>
                </a:solidFill>
              </a:rPr>
              <a:t> </a:t>
            </a:r>
            <a:r>
              <a:rPr lang="en-US" altLang="ja-JP" sz="2400" b="1" dirty="0" smtClean="0">
                <a:solidFill>
                  <a:srgbClr val="006600"/>
                </a:solidFill>
              </a:rPr>
              <a:t>CPU, memory:</a:t>
            </a:r>
            <a:r>
              <a:rPr lang="en-US" altLang="ja-JP" sz="2400" dirty="0" smtClean="0"/>
              <a:t>　Pentium4 3.2GHz、1GB RAM</a:t>
            </a:r>
            <a:endParaRPr lang="ja-JP" altLang="en-US" sz="2400" dirty="0" smtClean="0"/>
          </a:p>
          <a:p>
            <a:pPr eaLnBrk="1" hangingPunct="1">
              <a:lnSpc>
                <a:spcPct val="90000"/>
              </a:lnSpc>
              <a:buFontTx/>
              <a:buNone/>
              <a:defRPr/>
            </a:pPr>
            <a:r>
              <a:rPr lang="en-US" altLang="ja-JP" sz="2400" b="1" dirty="0" smtClean="0">
                <a:solidFill>
                  <a:srgbClr val="006600"/>
                </a:solidFill>
              </a:rPr>
              <a:t>    OS, Language, compiler: </a:t>
            </a:r>
            <a:r>
              <a:rPr lang="ja-JP" altLang="en-US" sz="2400" b="1" dirty="0" smtClean="0">
                <a:solidFill>
                  <a:srgbClr val="006600"/>
                </a:solidFill>
              </a:rPr>
              <a:t> </a:t>
            </a:r>
            <a:r>
              <a:rPr lang="en-US" altLang="ja-JP" sz="2400" dirty="0" smtClean="0"/>
              <a:t>Linux</a:t>
            </a:r>
            <a:r>
              <a:rPr lang="en-US" altLang="ja-JP" sz="2400" b="1" dirty="0" smtClean="0">
                <a:solidFill>
                  <a:srgbClr val="006600"/>
                </a:solidFill>
              </a:rPr>
              <a:t>, </a:t>
            </a:r>
            <a:r>
              <a:rPr lang="en-US" altLang="ja-JP" sz="2400" dirty="0" smtClean="0"/>
              <a:t>C, </a:t>
            </a:r>
            <a:r>
              <a:rPr lang="en-US" altLang="ja-JP" sz="2400" dirty="0" err="1" smtClean="0"/>
              <a:t>gcc</a:t>
            </a:r>
            <a:endParaRPr lang="en-US" altLang="ja-JP" sz="2400" dirty="0" smtClean="0"/>
          </a:p>
          <a:p>
            <a:pPr eaLnBrk="1" hangingPunct="1">
              <a:lnSpc>
                <a:spcPct val="90000"/>
              </a:lnSpc>
              <a:defRPr/>
            </a:pPr>
            <a:endParaRPr lang="ja-JP" altLang="en-US" sz="2400" dirty="0" smtClean="0"/>
          </a:p>
          <a:p>
            <a:pPr eaLnBrk="1" hangingPunct="1">
              <a:lnSpc>
                <a:spcPct val="90000"/>
              </a:lnSpc>
              <a:buFontTx/>
              <a:buNone/>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006600"/>
                </a:solidFill>
              </a:rPr>
              <a:t>dataset:</a:t>
            </a:r>
            <a:endParaRPr lang="ja-JP" altLang="en-US" sz="2400" b="1" dirty="0" smtClean="0">
              <a:solidFill>
                <a:srgbClr val="006600"/>
              </a:solidFill>
            </a:endParaRPr>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t>real-world data:</a:t>
            </a:r>
            <a:r>
              <a:rPr lang="ja-JP" altLang="en-US" sz="2400" dirty="0" smtClean="0"/>
              <a:t>  </a:t>
            </a:r>
            <a:r>
              <a:rPr lang="en-US" altLang="ja-JP" sz="2400" dirty="0" smtClean="0"/>
              <a:t>sparse, many items</a:t>
            </a:r>
            <a:endParaRPr lang="ja-JP" altLang="en-US" sz="2400" b="1" dirty="0" smtClean="0"/>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t>machine learning repository:</a:t>
            </a:r>
            <a:r>
              <a:rPr lang="ja-JP" altLang="en-US" sz="2400" dirty="0" smtClean="0"/>
              <a:t> </a:t>
            </a:r>
            <a:r>
              <a:rPr lang="en-US" altLang="ja-JP" sz="2400" dirty="0" smtClean="0"/>
              <a:t>dense, few items, structured</a:t>
            </a:r>
            <a:endParaRPr lang="ja-JP" altLang="en-US" sz="2400" b="1" dirty="0" smtClean="0"/>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t>synthetic data:</a:t>
            </a:r>
            <a:r>
              <a:rPr lang="ja-JP" altLang="en-US" sz="2400" dirty="0" smtClean="0"/>
              <a:t> </a:t>
            </a:r>
            <a:r>
              <a:rPr lang="en-US" altLang="ja-JP" sz="2400" dirty="0" smtClean="0"/>
              <a:t>sparse, many items, random</a:t>
            </a:r>
          </a:p>
          <a:p>
            <a:pPr eaLnBrk="1" hangingPunct="1">
              <a:lnSpc>
                <a:spcPct val="90000"/>
              </a:lnSpc>
              <a:buFontTx/>
              <a:buNone/>
              <a:defRPr/>
            </a:pPr>
            <a:r>
              <a:rPr lang="ja-JP" altLang="en-US"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b="1" dirty="0" smtClean="0"/>
              <a:t>dense real-world data:</a:t>
            </a:r>
            <a:r>
              <a:rPr lang="ja-JP" altLang="en-US" sz="2400" dirty="0" smtClean="0"/>
              <a:t>  </a:t>
            </a:r>
            <a:r>
              <a:rPr lang="en-US" altLang="ja-JP" sz="2400" dirty="0" smtClean="0"/>
              <a:t>very dense, few items</a:t>
            </a:r>
          </a:p>
          <a:p>
            <a:pPr eaLnBrk="1" hangingPunct="1">
              <a:lnSpc>
                <a:spcPct val="90000"/>
              </a:lnSpc>
              <a:defRPr/>
            </a:pPr>
            <a:endParaRPr lang="ja-JP" altLang="en-US" sz="2400" dirty="0" smtClean="0"/>
          </a:p>
          <a:p>
            <a:pPr eaLnBrk="1" hangingPunct="1">
              <a:lnSpc>
                <a:spcPct val="90000"/>
              </a:lnSpc>
              <a:buFontTx/>
              <a:buNone/>
              <a:defRPr/>
            </a:pPr>
            <a:endParaRPr lang="ja-JP" altLang="en-US" sz="2400" dirty="0" smtClean="0"/>
          </a:p>
        </p:txBody>
      </p:sp>
      <p:sp>
        <p:nvSpPr>
          <p:cNvPr id="549892" name="Text Box 4"/>
          <p:cNvSpPr txBox="1">
            <a:spLocks noChangeArrowheads="1"/>
          </p:cNvSpPr>
          <p:nvPr/>
        </p:nvSpPr>
        <p:spPr bwMode="auto">
          <a:xfrm>
            <a:off x="611188" y="5445125"/>
            <a:ext cx="7632700" cy="461665"/>
          </a:xfrm>
          <a:prstGeom prst="rect">
            <a:avLst/>
          </a:prstGeom>
          <a:solidFill>
            <a:schemeClr val="bg1"/>
          </a:solidFill>
          <a:ln w="19050">
            <a:solidFill>
              <a:srgbClr val="FF0000"/>
            </a:solidFill>
            <a:miter lim="800000"/>
            <a:headEnd/>
            <a:tailEnd/>
          </a:ln>
          <a:effectLst>
            <a:outerShdw dist="53882" dir="2700000" algn="ctr" rotWithShape="0">
              <a:schemeClr val="bg2">
                <a:alpha val="50000"/>
              </a:schemeClr>
            </a:outerShdw>
          </a:effectLst>
        </p:spPr>
        <p:txBody>
          <a:bodyPr>
            <a:spAutoFit/>
          </a:bodyPr>
          <a:lstStyle/>
          <a:p>
            <a:pPr>
              <a:defRPr/>
            </a:pPr>
            <a:r>
              <a:rPr lang="en-US" altLang="ja-JP" dirty="0" smtClean="0">
                <a:solidFill>
                  <a:schemeClr val="tx1"/>
                </a:solidFill>
              </a:rPr>
              <a:t>LCM ver.2 (Uno, Arimura, Kiyomi) won the Award</a:t>
            </a:r>
            <a:endParaRPr lang="ja-JP"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Award and Prize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pic>
        <p:nvPicPr>
          <p:cNvPr id="556035" name="Picture 3" descr="FIMI賞状"/>
          <p:cNvPicPr>
            <a:picLocks noChangeAspect="1" noChangeArrowheads="1"/>
          </p:cNvPicPr>
          <p:nvPr/>
        </p:nvPicPr>
        <p:blipFill>
          <a:blip r:embed="rId2" cstate="print"/>
          <a:srcRect/>
          <a:stretch>
            <a:fillRect/>
          </a:stretch>
        </p:blipFill>
        <p:spPr bwMode="auto">
          <a:xfrm>
            <a:off x="304800" y="1524000"/>
            <a:ext cx="4648200" cy="3487738"/>
          </a:xfrm>
          <a:prstGeom prst="rect">
            <a:avLst/>
          </a:prstGeom>
          <a:noFill/>
          <a:ln w="9525">
            <a:noFill/>
            <a:miter lim="800000"/>
            <a:headEnd/>
            <a:tailEnd/>
          </a:ln>
        </p:spPr>
      </p:pic>
      <p:grpSp>
        <p:nvGrpSpPr>
          <p:cNvPr id="2" name="Group 4"/>
          <p:cNvGrpSpPr>
            <a:grpSpLocks/>
          </p:cNvGrpSpPr>
          <p:nvPr/>
        </p:nvGrpSpPr>
        <p:grpSpPr bwMode="auto">
          <a:xfrm>
            <a:off x="277810" y="2590800"/>
            <a:ext cx="8637589" cy="4030663"/>
            <a:chOff x="175" y="1632"/>
            <a:chExt cx="5441" cy="2539"/>
          </a:xfrm>
        </p:grpSpPr>
        <p:pic>
          <p:nvPicPr>
            <p:cNvPr id="50182" name="Picture 5" descr="FIMI賞品"/>
            <p:cNvPicPr>
              <a:picLocks noChangeAspect="1" noChangeArrowheads="1"/>
            </p:cNvPicPr>
            <p:nvPr/>
          </p:nvPicPr>
          <p:blipFill>
            <a:blip r:embed="rId3" cstate="print"/>
            <a:srcRect/>
            <a:stretch>
              <a:fillRect/>
            </a:stretch>
          </p:blipFill>
          <p:spPr bwMode="auto">
            <a:xfrm>
              <a:off x="2601" y="1632"/>
              <a:ext cx="3015" cy="2262"/>
            </a:xfrm>
            <a:prstGeom prst="rect">
              <a:avLst/>
            </a:prstGeom>
            <a:noFill/>
            <a:ln w="9525">
              <a:noFill/>
              <a:miter lim="800000"/>
              <a:headEnd/>
              <a:tailEnd/>
            </a:ln>
          </p:spPr>
        </p:pic>
        <p:sp>
          <p:nvSpPr>
            <p:cNvPr id="50183" name="Text Box 6"/>
            <p:cNvSpPr txBox="1">
              <a:spLocks noChangeArrowheads="1"/>
            </p:cNvSpPr>
            <p:nvPr/>
          </p:nvSpPr>
          <p:spPr bwMode="auto">
            <a:xfrm>
              <a:off x="175" y="3600"/>
              <a:ext cx="2604" cy="571"/>
            </a:xfrm>
            <a:prstGeom prst="rect">
              <a:avLst/>
            </a:prstGeom>
            <a:noFill/>
            <a:ln w="19050">
              <a:solidFill>
                <a:srgbClr val="FF0000"/>
              </a:solidFill>
              <a:miter lim="800000"/>
              <a:headEnd/>
              <a:tailEnd/>
            </a:ln>
          </p:spPr>
          <p:txBody>
            <a:bodyPr wrap="none" lIns="90000" tIns="46800" rIns="90000" bIns="46800">
              <a:spAutoFit/>
            </a:bodyPr>
            <a:lstStyle/>
            <a:p>
              <a:pPr>
                <a:spcBef>
                  <a:spcPct val="20000"/>
                </a:spcBef>
              </a:pPr>
              <a:r>
                <a:rPr lang="en-US" altLang="ja-JP" dirty="0" smtClean="0">
                  <a:solidFill>
                    <a:schemeClr val="tx1"/>
                  </a:solidFill>
                </a:rPr>
                <a:t>Prize is </a:t>
              </a:r>
              <a:r>
                <a:rPr lang="ja-JP" altLang="en-US" dirty="0" smtClean="0">
                  <a:solidFill>
                    <a:schemeClr val="tx1"/>
                  </a:solidFill>
                </a:rPr>
                <a:t>{</a:t>
              </a:r>
              <a:r>
                <a:rPr lang="en-US" altLang="ja-JP" dirty="0" smtClean="0">
                  <a:solidFill>
                    <a:schemeClr val="tx1"/>
                  </a:solidFill>
                </a:rPr>
                <a:t>beer, nappy</a:t>
              </a:r>
              <a:r>
                <a:rPr lang="ja-JP" altLang="en-US" dirty="0" smtClean="0">
                  <a:solidFill>
                    <a:schemeClr val="tx1"/>
                  </a:solidFill>
                </a:rPr>
                <a:t>}  </a:t>
              </a:r>
              <a:endParaRPr lang="ja-JP" altLang="en-US" dirty="0">
                <a:solidFill>
                  <a:schemeClr val="tx1"/>
                </a:solidFill>
              </a:endParaRPr>
            </a:p>
            <a:p>
              <a:pPr>
                <a:spcBef>
                  <a:spcPct val="20000"/>
                </a:spcBef>
              </a:pPr>
              <a:r>
                <a:rPr lang="en-US" altLang="ja-JP" dirty="0" smtClean="0">
                  <a:solidFill>
                    <a:schemeClr val="tx1"/>
                  </a:solidFill>
                </a:rPr>
                <a:t> the “Most </a:t>
              </a:r>
              <a:r>
                <a:rPr lang="en-US" altLang="ja-JP" dirty="0">
                  <a:solidFill>
                    <a:schemeClr val="tx1"/>
                  </a:solidFill>
                </a:rPr>
                <a:t>Frequent Itemset” </a:t>
              </a:r>
              <a:endParaRPr lang="ja-JP"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035"/>
                                        </p:tgtEl>
                                        <p:attrNameLst>
                                          <p:attrName>style.visibility</p:attrName>
                                        </p:attrNameLst>
                                      </p:cBhvr>
                                      <p:to>
                                        <p:strVal val="visible"/>
                                      </p:to>
                                    </p:set>
                                    <p:anim calcmode="lin" valueType="num">
                                      <p:cBhvr additive="base">
                                        <p:cTn id="7" dur="500" fill="hold"/>
                                        <p:tgtEl>
                                          <p:spTgt spid="556035"/>
                                        </p:tgtEl>
                                        <p:attrNameLst>
                                          <p:attrName>ppt_x</p:attrName>
                                        </p:attrNameLst>
                                      </p:cBhvr>
                                      <p:tavLst>
                                        <p:tav tm="0">
                                          <p:val>
                                            <p:strVal val="#ppt_x"/>
                                          </p:val>
                                        </p:tav>
                                        <p:tav tm="100000">
                                          <p:val>
                                            <p:strVal val="#ppt_x"/>
                                          </p:val>
                                        </p:tav>
                                      </p:tavLst>
                                    </p:anim>
                                    <p:anim calcmode="lin" valueType="num">
                                      <p:cBhvr additive="base">
                                        <p:cTn id="8" dur="500" fill="hold"/>
                                        <p:tgtEl>
                                          <p:spTgt spid="5560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1" descr="retail"/>
          <p:cNvPicPr>
            <a:picLocks noChangeAspect="1" noChangeArrowheads="1"/>
          </p:cNvPicPr>
          <p:nvPr/>
        </p:nvPicPr>
        <p:blipFill>
          <a:blip r:embed="rId2" cstate="print"/>
          <a:srcRect l="4062" t="5327" b="5327"/>
          <a:stretch>
            <a:fillRect/>
          </a:stretch>
        </p:blipFill>
        <p:spPr bwMode="auto">
          <a:xfrm>
            <a:off x="4572000" y="3284538"/>
            <a:ext cx="4537075" cy="3573462"/>
          </a:xfrm>
          <a:prstGeom prst="rect">
            <a:avLst/>
          </a:prstGeom>
          <a:noFill/>
          <a:ln w="9525">
            <a:noFill/>
            <a:miter lim="800000"/>
            <a:headEnd/>
            <a:tailEnd/>
          </a:ln>
        </p:spPr>
      </p:pic>
      <p:pic>
        <p:nvPicPr>
          <p:cNvPr id="51203" name="Picture 10" descr="bmspos"/>
          <p:cNvPicPr>
            <a:picLocks noChangeAspect="1" noChangeArrowheads="1"/>
          </p:cNvPicPr>
          <p:nvPr/>
        </p:nvPicPr>
        <p:blipFill>
          <a:blip r:embed="rId3" cstate="print"/>
          <a:srcRect l="3804" t="5029" b="5344"/>
          <a:stretch>
            <a:fillRect/>
          </a:stretch>
        </p:blipFill>
        <p:spPr bwMode="auto">
          <a:xfrm>
            <a:off x="0" y="3284538"/>
            <a:ext cx="4643438" cy="3573462"/>
          </a:xfrm>
          <a:prstGeom prst="rect">
            <a:avLst/>
          </a:prstGeom>
          <a:noFill/>
          <a:ln w="9525">
            <a:noFill/>
            <a:miter lim="800000"/>
            <a:headEnd/>
            <a:tailEnd/>
          </a:ln>
        </p:spPr>
      </p:pic>
      <p:sp>
        <p:nvSpPr>
          <p:cNvPr id="542723" name="Rectangle 3"/>
          <p:cNvSpPr>
            <a:spLocks noGrp="1" noChangeArrowheads="1"/>
          </p:cNvSpPr>
          <p:nvPr>
            <p:ph type="ctrTitle"/>
          </p:nvPr>
        </p:nvSpPr>
        <p:spPr>
          <a:xfrm>
            <a:off x="0" y="0"/>
            <a:ext cx="4211960" cy="1844675"/>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Real-world data</a:t>
            </a:r>
            <a:br>
              <a:rPr lang="en-US" altLang="ja-JP" sz="3600" dirty="0" smtClean="0">
                <a:solidFill>
                  <a:schemeClr val="bg1"/>
                </a:solidFill>
                <a:effectLst>
                  <a:outerShdw blurRad="38100" dist="38100" dir="2700000" algn="tl">
                    <a:srgbClr val="000000"/>
                  </a:outerShdw>
                </a:effectLst>
              </a:rPr>
            </a:br>
            <a:r>
              <a:rPr lang="en-US" altLang="ja-JP" sz="3600" dirty="0" smtClean="0">
                <a:solidFill>
                  <a:schemeClr val="bg1"/>
                </a:solidFill>
                <a:effectLst>
                  <a:outerShdw blurRad="38100" dist="38100" dir="2700000" algn="tl">
                    <a:srgbClr val="000000"/>
                  </a:outerShdw>
                </a:effectLst>
              </a:rPr>
              <a:t>(sparse)</a:t>
            </a:r>
            <a:r>
              <a:rPr lang="ja-JP" altLang="en-US" sz="3600" dirty="0" smtClean="0">
                <a:solidFill>
                  <a:schemeClr val="bg1"/>
                </a:solidFill>
                <a:effectLst>
                  <a:outerShdw blurRad="38100" dist="38100" dir="2700000" algn="tl">
                    <a:srgbClr val="000000"/>
                  </a:outerShdw>
                </a:effectLst>
              </a:rPr>
              <a:t/>
            </a:r>
            <a:br>
              <a:rPr lang="ja-JP" altLang="en-US" sz="3600" dirty="0" smtClean="0">
                <a:solidFill>
                  <a:schemeClr val="bg1"/>
                </a:solidFill>
                <a:effectLst>
                  <a:outerShdw blurRad="38100" dist="38100" dir="2700000" algn="tl">
                    <a:srgbClr val="000000"/>
                  </a:outerShdw>
                </a:effectLst>
              </a:rPr>
            </a:br>
            <a:r>
              <a:rPr lang="en-US" altLang="ja-JP" sz="3600" dirty="0" smtClean="0">
                <a:solidFill>
                  <a:schemeClr val="bg1"/>
                </a:solidFill>
                <a:effectLst>
                  <a:outerShdw blurRad="38100" dist="38100" dir="2700000" algn="tl">
                    <a:srgbClr val="000000"/>
                  </a:outerShdw>
                </a:effectLst>
              </a:rPr>
              <a:t>average size 5-10</a:t>
            </a:r>
          </a:p>
        </p:txBody>
      </p:sp>
      <p:pic>
        <p:nvPicPr>
          <p:cNvPr id="51206" name="Picture 5" descr="bms2"/>
          <p:cNvPicPr>
            <a:picLocks noChangeAspect="1" noChangeArrowheads="1"/>
          </p:cNvPicPr>
          <p:nvPr/>
        </p:nvPicPr>
        <p:blipFill>
          <a:blip r:embed="rId4" cstate="print"/>
          <a:srcRect l="3160" t="5510" b="6094"/>
          <a:stretch>
            <a:fillRect/>
          </a:stretch>
        </p:blipFill>
        <p:spPr bwMode="auto">
          <a:xfrm>
            <a:off x="4356100" y="0"/>
            <a:ext cx="4787900" cy="3357563"/>
          </a:xfrm>
          <a:prstGeom prst="rect">
            <a:avLst/>
          </a:prstGeom>
          <a:noFill/>
          <a:ln w="9525">
            <a:noFill/>
            <a:miter lim="800000"/>
            <a:headEnd/>
            <a:tailEnd/>
          </a:ln>
        </p:spPr>
      </p:pic>
      <p:sp>
        <p:nvSpPr>
          <p:cNvPr id="51207" name="Text Box 7"/>
          <p:cNvSpPr txBox="1">
            <a:spLocks noChangeArrowheads="1"/>
          </p:cNvSpPr>
          <p:nvPr/>
        </p:nvSpPr>
        <p:spPr bwMode="auto">
          <a:xfrm>
            <a:off x="539750" y="3789363"/>
            <a:ext cx="1811338" cy="457200"/>
          </a:xfrm>
          <a:prstGeom prst="rect">
            <a:avLst/>
          </a:prstGeom>
          <a:noFill/>
          <a:ln w="19050">
            <a:noFill/>
            <a:miter lim="800000"/>
            <a:headEnd/>
            <a:tailEnd/>
          </a:ln>
        </p:spPr>
        <p:txBody>
          <a:bodyPr lIns="90000" tIns="46800" rIns="90000" bIns="46800">
            <a:spAutoFit/>
          </a:bodyPr>
          <a:lstStyle/>
          <a:p>
            <a:r>
              <a:rPr lang="en-US" altLang="ja-JP"/>
              <a:t>BMS-POS</a:t>
            </a:r>
            <a:endParaRPr lang="ja-JP" altLang="en-US">
              <a:solidFill>
                <a:schemeClr val="accent2"/>
              </a:solidFill>
            </a:endParaRPr>
          </a:p>
        </p:txBody>
      </p:sp>
      <p:sp>
        <p:nvSpPr>
          <p:cNvPr id="51208" name="Text Box 8"/>
          <p:cNvSpPr txBox="1">
            <a:spLocks noChangeArrowheads="1"/>
          </p:cNvSpPr>
          <p:nvPr/>
        </p:nvSpPr>
        <p:spPr bwMode="auto">
          <a:xfrm>
            <a:off x="4787900" y="3789363"/>
            <a:ext cx="1795463" cy="457200"/>
          </a:xfrm>
          <a:prstGeom prst="rect">
            <a:avLst/>
          </a:prstGeom>
          <a:noFill/>
          <a:ln w="19050">
            <a:noFill/>
            <a:miter lim="800000"/>
            <a:headEnd/>
            <a:tailEnd/>
          </a:ln>
        </p:spPr>
        <p:txBody>
          <a:bodyPr lIns="90000" tIns="46800" rIns="90000" bIns="46800">
            <a:spAutoFit/>
          </a:bodyPr>
          <a:lstStyle/>
          <a:p>
            <a:r>
              <a:rPr lang="en-US" altLang="ja-JP"/>
              <a:t>retail</a:t>
            </a:r>
            <a:endParaRPr lang="ja-JP" altLang="en-US">
              <a:solidFill>
                <a:srgbClr val="990033"/>
              </a:solidFill>
            </a:endParaRPr>
          </a:p>
        </p:txBody>
      </p:sp>
      <p:sp>
        <p:nvSpPr>
          <p:cNvPr id="51209" name="Text Box 9"/>
          <p:cNvSpPr txBox="1">
            <a:spLocks noChangeArrowheads="1"/>
          </p:cNvSpPr>
          <p:nvPr/>
        </p:nvSpPr>
        <p:spPr bwMode="auto">
          <a:xfrm>
            <a:off x="4932363" y="260350"/>
            <a:ext cx="1811337" cy="822325"/>
          </a:xfrm>
          <a:prstGeom prst="rect">
            <a:avLst/>
          </a:prstGeom>
          <a:noFill/>
          <a:ln w="19050">
            <a:noFill/>
            <a:miter lim="800000"/>
            <a:headEnd/>
            <a:tailEnd/>
          </a:ln>
        </p:spPr>
        <p:txBody>
          <a:bodyPr lIns="90000" tIns="46800" rIns="90000" bIns="46800">
            <a:spAutoFit/>
          </a:bodyPr>
          <a:lstStyle/>
          <a:p>
            <a:r>
              <a:rPr lang="en-US" altLang="ja-JP"/>
              <a:t>BMS-WebView2</a:t>
            </a:r>
            <a:endParaRPr lang="en-US" altLang="ja-JP">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 descr="bms2"/>
          <p:cNvPicPr>
            <a:picLocks noChangeAspect="1" noChangeArrowheads="1"/>
          </p:cNvPicPr>
          <p:nvPr/>
        </p:nvPicPr>
        <p:blipFill>
          <a:blip r:embed="rId2" cstate="print"/>
          <a:srcRect l="3011" t="5249" b="6595"/>
          <a:stretch>
            <a:fillRect/>
          </a:stretch>
        </p:blipFill>
        <p:spPr bwMode="auto">
          <a:xfrm>
            <a:off x="4273550" y="0"/>
            <a:ext cx="4870450" cy="3284538"/>
          </a:xfrm>
          <a:prstGeom prst="rect">
            <a:avLst/>
          </a:prstGeom>
          <a:noFill/>
          <a:ln w="9525">
            <a:noFill/>
            <a:miter lim="800000"/>
            <a:headEnd/>
            <a:tailEnd/>
          </a:ln>
        </p:spPr>
      </p:pic>
      <p:pic>
        <p:nvPicPr>
          <p:cNvPr id="52227" name="Picture 11" descr="bmspos"/>
          <p:cNvPicPr>
            <a:picLocks noChangeAspect="1" noChangeArrowheads="1"/>
          </p:cNvPicPr>
          <p:nvPr/>
        </p:nvPicPr>
        <p:blipFill>
          <a:blip r:embed="rId3" cstate="print"/>
          <a:srcRect l="3780" t="4509" b="5261"/>
          <a:stretch>
            <a:fillRect/>
          </a:stretch>
        </p:blipFill>
        <p:spPr bwMode="auto">
          <a:xfrm>
            <a:off x="0" y="3284538"/>
            <a:ext cx="4606925" cy="3573462"/>
          </a:xfrm>
          <a:prstGeom prst="rect">
            <a:avLst/>
          </a:prstGeom>
          <a:noFill/>
          <a:ln w="9525">
            <a:noFill/>
            <a:miter lim="800000"/>
            <a:headEnd/>
            <a:tailEnd/>
          </a:ln>
        </p:spPr>
      </p:pic>
      <p:pic>
        <p:nvPicPr>
          <p:cNvPr id="52228" name="Picture 12" descr="retail"/>
          <p:cNvPicPr>
            <a:picLocks noChangeAspect="1" noChangeArrowheads="1"/>
          </p:cNvPicPr>
          <p:nvPr/>
        </p:nvPicPr>
        <p:blipFill>
          <a:blip r:embed="rId4" cstate="print"/>
          <a:srcRect l="4443" t="5923" b="5183"/>
          <a:stretch>
            <a:fillRect/>
          </a:stretch>
        </p:blipFill>
        <p:spPr bwMode="auto">
          <a:xfrm>
            <a:off x="4500563" y="3284538"/>
            <a:ext cx="4643437" cy="3573462"/>
          </a:xfrm>
          <a:prstGeom prst="rect">
            <a:avLst/>
          </a:prstGeom>
          <a:noFill/>
          <a:ln w="9525">
            <a:noFill/>
            <a:miter lim="800000"/>
            <a:headEnd/>
            <a:tailEnd/>
          </a:ln>
        </p:spPr>
      </p:pic>
      <p:sp>
        <p:nvSpPr>
          <p:cNvPr id="546820" name="Rectangle 4"/>
          <p:cNvSpPr>
            <a:spLocks noGrp="1" noChangeArrowheads="1"/>
          </p:cNvSpPr>
          <p:nvPr>
            <p:ph type="ctrTitle"/>
          </p:nvPr>
        </p:nvSpPr>
        <p:spPr>
          <a:xfrm>
            <a:off x="0" y="0"/>
            <a:ext cx="4067944" cy="1844675"/>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Real-world data(sparse) </a:t>
            </a:r>
            <a:br>
              <a:rPr lang="en-US" altLang="ja-JP" sz="3600" dirty="0" smtClean="0">
                <a:solidFill>
                  <a:schemeClr val="bg1"/>
                </a:solidFill>
                <a:effectLst>
                  <a:outerShdw blurRad="38100" dist="38100" dir="2700000" algn="tl">
                    <a:srgbClr val="000000"/>
                  </a:outerShdw>
                </a:effectLst>
              </a:rPr>
            </a:br>
            <a:r>
              <a:rPr lang="en-US" altLang="ja-JP" sz="3600" dirty="0" smtClean="0">
                <a:solidFill>
                  <a:schemeClr val="bg1"/>
                </a:solidFill>
                <a:effectLst>
                  <a:outerShdw blurRad="38100" dist="38100" dir="2700000" algn="tl">
                    <a:srgbClr val="000000"/>
                  </a:outerShdw>
                </a:effectLst>
              </a:rPr>
              <a:t>memory usage</a:t>
            </a:r>
          </a:p>
        </p:txBody>
      </p:sp>
      <p:sp>
        <p:nvSpPr>
          <p:cNvPr id="52231" name="Text Box 7"/>
          <p:cNvSpPr txBox="1">
            <a:spLocks noChangeArrowheads="1"/>
          </p:cNvSpPr>
          <p:nvPr/>
        </p:nvSpPr>
        <p:spPr bwMode="auto">
          <a:xfrm>
            <a:off x="250825" y="3644900"/>
            <a:ext cx="1811338" cy="457200"/>
          </a:xfrm>
          <a:prstGeom prst="rect">
            <a:avLst/>
          </a:prstGeom>
          <a:noFill/>
          <a:ln w="19050">
            <a:noFill/>
            <a:miter lim="800000"/>
            <a:headEnd/>
            <a:tailEnd/>
          </a:ln>
        </p:spPr>
        <p:txBody>
          <a:bodyPr lIns="90000" tIns="46800" rIns="90000" bIns="46800">
            <a:spAutoFit/>
          </a:bodyPr>
          <a:lstStyle/>
          <a:p>
            <a:r>
              <a:rPr lang="en-US" altLang="ja-JP"/>
              <a:t>BMS-POS</a:t>
            </a:r>
            <a:endParaRPr lang="ja-JP" altLang="en-US">
              <a:solidFill>
                <a:schemeClr val="accent2"/>
              </a:solidFill>
            </a:endParaRPr>
          </a:p>
        </p:txBody>
      </p:sp>
      <p:sp>
        <p:nvSpPr>
          <p:cNvPr id="52232" name="Text Box 8"/>
          <p:cNvSpPr txBox="1">
            <a:spLocks noChangeArrowheads="1"/>
          </p:cNvSpPr>
          <p:nvPr/>
        </p:nvSpPr>
        <p:spPr bwMode="auto">
          <a:xfrm>
            <a:off x="4500563" y="3573463"/>
            <a:ext cx="1795462" cy="457200"/>
          </a:xfrm>
          <a:prstGeom prst="rect">
            <a:avLst/>
          </a:prstGeom>
          <a:noFill/>
          <a:ln w="19050">
            <a:noFill/>
            <a:miter lim="800000"/>
            <a:headEnd/>
            <a:tailEnd/>
          </a:ln>
        </p:spPr>
        <p:txBody>
          <a:bodyPr lIns="90000" tIns="46800" rIns="90000" bIns="46800">
            <a:spAutoFit/>
          </a:bodyPr>
          <a:lstStyle/>
          <a:p>
            <a:r>
              <a:rPr lang="en-US" altLang="ja-JP"/>
              <a:t>retail</a:t>
            </a:r>
            <a:endParaRPr lang="ja-JP" altLang="en-US">
              <a:solidFill>
                <a:srgbClr val="990033"/>
              </a:solidFill>
            </a:endParaRPr>
          </a:p>
        </p:txBody>
      </p:sp>
      <p:sp>
        <p:nvSpPr>
          <p:cNvPr id="52233" name="Text Box 9"/>
          <p:cNvSpPr txBox="1">
            <a:spLocks noChangeArrowheads="1"/>
          </p:cNvSpPr>
          <p:nvPr/>
        </p:nvSpPr>
        <p:spPr bwMode="auto">
          <a:xfrm>
            <a:off x="4932363" y="260350"/>
            <a:ext cx="1811337" cy="822325"/>
          </a:xfrm>
          <a:prstGeom prst="rect">
            <a:avLst/>
          </a:prstGeom>
          <a:noFill/>
          <a:ln w="19050">
            <a:noFill/>
            <a:miter lim="800000"/>
            <a:headEnd/>
            <a:tailEnd/>
          </a:ln>
        </p:spPr>
        <p:txBody>
          <a:bodyPr lIns="90000" tIns="46800" rIns="90000" bIns="46800">
            <a:spAutoFit/>
          </a:bodyPr>
          <a:lstStyle/>
          <a:p>
            <a:r>
              <a:rPr lang="en-US" altLang="ja-JP"/>
              <a:t>BMS-WebView2</a:t>
            </a:r>
            <a:endParaRPr lang="en-US" altLang="ja-JP">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umsb"/>
          <p:cNvPicPr>
            <a:picLocks noChangeAspect="1" noChangeArrowheads="1"/>
          </p:cNvPicPr>
          <p:nvPr/>
        </p:nvPicPr>
        <p:blipFill>
          <a:blip r:embed="rId2" cstate="print"/>
          <a:srcRect l="3177" t="5418" b="5658"/>
          <a:stretch>
            <a:fillRect/>
          </a:stretch>
        </p:blipFill>
        <p:spPr bwMode="auto">
          <a:xfrm>
            <a:off x="4356100" y="-12700"/>
            <a:ext cx="4787900" cy="3297238"/>
          </a:xfrm>
          <a:prstGeom prst="rect">
            <a:avLst/>
          </a:prstGeom>
          <a:noFill/>
          <a:ln w="9525">
            <a:noFill/>
            <a:miter lim="800000"/>
            <a:headEnd/>
            <a:tailEnd/>
          </a:ln>
        </p:spPr>
      </p:pic>
      <p:sp>
        <p:nvSpPr>
          <p:cNvPr id="550915" name="Rectangle 3"/>
          <p:cNvSpPr>
            <a:spLocks noGrp="1" noChangeArrowheads="1"/>
          </p:cNvSpPr>
          <p:nvPr>
            <p:ph type="ctrTitle"/>
          </p:nvPr>
        </p:nvSpPr>
        <p:spPr>
          <a:xfrm>
            <a:off x="-4763" y="0"/>
            <a:ext cx="3856683" cy="1412875"/>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Dense (50%)</a:t>
            </a:r>
            <a:r>
              <a:rPr lang="ja-JP" altLang="en-US" sz="3600" dirty="0" smtClean="0">
                <a:solidFill>
                  <a:schemeClr val="bg1"/>
                </a:solidFill>
                <a:effectLst>
                  <a:outerShdw blurRad="38100" dist="38100" dir="2700000" algn="tl">
                    <a:srgbClr val="000000"/>
                  </a:outerShdw>
                </a:effectLst>
              </a:rPr>
              <a:t/>
            </a:r>
            <a:br>
              <a:rPr lang="ja-JP" altLang="en-US" sz="3600" dirty="0" smtClean="0">
                <a:solidFill>
                  <a:schemeClr val="bg1"/>
                </a:solidFill>
                <a:effectLst>
                  <a:outerShdw blurRad="38100" dist="38100" dir="2700000" algn="tl">
                    <a:srgbClr val="000000"/>
                  </a:outerShdw>
                </a:effectLst>
              </a:rPr>
            </a:br>
            <a:r>
              <a:rPr lang="en-US" altLang="ja-JP" sz="3600" dirty="0" smtClean="0">
                <a:solidFill>
                  <a:schemeClr val="bg1"/>
                </a:solidFill>
                <a:effectLst>
                  <a:outerShdw blurRad="38100" dist="38100" dir="2700000" algn="tl">
                    <a:srgbClr val="000000"/>
                  </a:outerShdw>
                </a:effectLst>
              </a:rPr>
              <a:t>structured data</a:t>
            </a:r>
          </a:p>
        </p:txBody>
      </p:sp>
      <p:sp>
        <p:nvSpPr>
          <p:cNvPr id="53253" name="Text Box 5"/>
          <p:cNvSpPr txBox="1">
            <a:spLocks noChangeArrowheads="1"/>
          </p:cNvSpPr>
          <p:nvPr/>
        </p:nvSpPr>
        <p:spPr bwMode="auto">
          <a:xfrm>
            <a:off x="6589713" y="2417763"/>
            <a:ext cx="1727200" cy="457200"/>
          </a:xfrm>
          <a:prstGeom prst="rect">
            <a:avLst/>
          </a:prstGeom>
          <a:noFill/>
          <a:ln w="19050">
            <a:noFill/>
            <a:miter lim="800000"/>
            <a:headEnd/>
            <a:tailEnd/>
          </a:ln>
        </p:spPr>
        <p:txBody>
          <a:bodyPr lIns="90000" tIns="46800" rIns="90000" bIns="46800">
            <a:spAutoFit/>
          </a:bodyPr>
          <a:lstStyle/>
          <a:p>
            <a:r>
              <a:rPr lang="en-US" altLang="ja-JP"/>
              <a:t>pumsb</a:t>
            </a:r>
            <a:endParaRPr lang="en-US" altLang="ja-JP">
              <a:solidFill>
                <a:schemeClr val="accent2"/>
              </a:solidFill>
            </a:endParaRPr>
          </a:p>
        </p:txBody>
      </p:sp>
      <p:pic>
        <p:nvPicPr>
          <p:cNvPr id="53254" name="Picture 6" descr="connect"/>
          <p:cNvPicPr>
            <a:picLocks noChangeAspect="1" noChangeArrowheads="1"/>
          </p:cNvPicPr>
          <p:nvPr/>
        </p:nvPicPr>
        <p:blipFill>
          <a:blip r:embed="rId3" cstate="print"/>
          <a:srcRect l="2289" t="5115" b="5339"/>
          <a:stretch>
            <a:fillRect/>
          </a:stretch>
        </p:blipFill>
        <p:spPr bwMode="auto">
          <a:xfrm>
            <a:off x="0" y="3213100"/>
            <a:ext cx="4608513" cy="3644900"/>
          </a:xfrm>
          <a:prstGeom prst="rect">
            <a:avLst/>
          </a:prstGeom>
          <a:noFill/>
          <a:ln w="9525">
            <a:noFill/>
            <a:miter lim="800000"/>
            <a:headEnd/>
            <a:tailEnd/>
          </a:ln>
        </p:spPr>
      </p:pic>
      <p:sp>
        <p:nvSpPr>
          <p:cNvPr id="53255" name="Text Box 7"/>
          <p:cNvSpPr txBox="1">
            <a:spLocks noChangeArrowheads="1"/>
          </p:cNvSpPr>
          <p:nvPr/>
        </p:nvSpPr>
        <p:spPr bwMode="auto">
          <a:xfrm>
            <a:off x="468313" y="3716338"/>
            <a:ext cx="2106612" cy="457200"/>
          </a:xfrm>
          <a:prstGeom prst="rect">
            <a:avLst/>
          </a:prstGeom>
          <a:noFill/>
          <a:ln w="19050">
            <a:noFill/>
            <a:miter lim="800000"/>
            <a:headEnd/>
            <a:tailEnd/>
          </a:ln>
        </p:spPr>
        <p:txBody>
          <a:bodyPr lIns="90000" tIns="46800" rIns="90000" bIns="46800">
            <a:spAutoFit/>
          </a:bodyPr>
          <a:lstStyle/>
          <a:p>
            <a:r>
              <a:rPr lang="en-US" altLang="ja-JP"/>
              <a:t>connect</a:t>
            </a:r>
            <a:endParaRPr lang="ja-JP" altLang="en-US">
              <a:solidFill>
                <a:srgbClr val="990033"/>
              </a:solidFill>
            </a:endParaRPr>
          </a:p>
        </p:txBody>
      </p:sp>
      <p:pic>
        <p:nvPicPr>
          <p:cNvPr id="53256" name="Picture 8" descr="chess"/>
          <p:cNvPicPr>
            <a:picLocks noChangeAspect="1" noChangeArrowheads="1"/>
          </p:cNvPicPr>
          <p:nvPr/>
        </p:nvPicPr>
        <p:blipFill>
          <a:blip r:embed="rId4" cstate="print"/>
          <a:srcRect l="3062" t="6752" b="5339"/>
          <a:stretch>
            <a:fillRect/>
          </a:stretch>
        </p:blipFill>
        <p:spPr bwMode="auto">
          <a:xfrm>
            <a:off x="4427538" y="3284538"/>
            <a:ext cx="4716462" cy="3595687"/>
          </a:xfrm>
          <a:prstGeom prst="rect">
            <a:avLst/>
          </a:prstGeom>
          <a:noFill/>
          <a:ln w="9525">
            <a:noFill/>
            <a:miter lim="800000"/>
            <a:headEnd/>
            <a:tailEnd/>
          </a:ln>
        </p:spPr>
      </p:pic>
      <p:sp>
        <p:nvSpPr>
          <p:cNvPr id="53257" name="Text Box 9"/>
          <p:cNvSpPr txBox="1">
            <a:spLocks noChangeArrowheads="1"/>
          </p:cNvSpPr>
          <p:nvPr/>
        </p:nvSpPr>
        <p:spPr bwMode="auto">
          <a:xfrm>
            <a:off x="5076825" y="3716338"/>
            <a:ext cx="858838" cy="457200"/>
          </a:xfrm>
          <a:prstGeom prst="rect">
            <a:avLst/>
          </a:prstGeom>
          <a:noFill/>
          <a:ln w="19050">
            <a:noFill/>
            <a:miter lim="800000"/>
            <a:headEnd/>
            <a:tailEnd/>
          </a:ln>
        </p:spPr>
        <p:txBody>
          <a:bodyPr wrap="none" lIns="90000" tIns="46800" rIns="90000" bIns="46800">
            <a:spAutoFit/>
          </a:bodyPr>
          <a:lstStyle/>
          <a:p>
            <a:r>
              <a:rPr lang="en-US" altLang="ja-JP"/>
              <a:t>chess</a:t>
            </a:r>
            <a:endParaRPr lang="ja-JP" altLang="en-US">
              <a:solidFill>
                <a:srgbClr val="99003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descr="pumsb"/>
          <p:cNvPicPr>
            <a:picLocks noChangeAspect="1" noChangeArrowheads="1"/>
          </p:cNvPicPr>
          <p:nvPr/>
        </p:nvPicPr>
        <p:blipFill>
          <a:blip r:embed="rId2" cstate="print"/>
          <a:srcRect l="3751" t="5695" b="4514"/>
          <a:stretch>
            <a:fillRect/>
          </a:stretch>
        </p:blipFill>
        <p:spPr bwMode="auto">
          <a:xfrm>
            <a:off x="4067175" y="-26988"/>
            <a:ext cx="5076825" cy="3552826"/>
          </a:xfrm>
          <a:prstGeom prst="rect">
            <a:avLst/>
          </a:prstGeom>
          <a:noFill/>
          <a:ln w="9525">
            <a:noFill/>
            <a:miter lim="800000"/>
            <a:headEnd/>
            <a:tailEnd/>
          </a:ln>
        </p:spPr>
      </p:pic>
      <p:pic>
        <p:nvPicPr>
          <p:cNvPr id="54275" name="Picture 11" descr="connect"/>
          <p:cNvPicPr>
            <a:picLocks noChangeAspect="1" noChangeArrowheads="1"/>
          </p:cNvPicPr>
          <p:nvPr/>
        </p:nvPicPr>
        <p:blipFill>
          <a:blip r:embed="rId3" cstate="print"/>
          <a:srcRect l="4115" t="4514" b="5695"/>
          <a:stretch>
            <a:fillRect/>
          </a:stretch>
        </p:blipFill>
        <p:spPr bwMode="auto">
          <a:xfrm>
            <a:off x="22225" y="3429000"/>
            <a:ext cx="4694238" cy="3384550"/>
          </a:xfrm>
          <a:prstGeom prst="rect">
            <a:avLst/>
          </a:prstGeom>
          <a:noFill/>
          <a:ln w="9525">
            <a:noFill/>
            <a:miter lim="800000"/>
            <a:headEnd/>
            <a:tailEnd/>
          </a:ln>
        </p:spPr>
      </p:pic>
      <p:pic>
        <p:nvPicPr>
          <p:cNvPr id="54276" name="Picture 12" descr="chess"/>
          <p:cNvPicPr>
            <a:picLocks noChangeAspect="1" noChangeArrowheads="1"/>
          </p:cNvPicPr>
          <p:nvPr/>
        </p:nvPicPr>
        <p:blipFill>
          <a:blip r:embed="rId4" cstate="print"/>
          <a:srcRect l="3751" t="4514" b="5695"/>
          <a:stretch>
            <a:fillRect/>
          </a:stretch>
        </p:blipFill>
        <p:spPr bwMode="auto">
          <a:xfrm>
            <a:off x="4211638" y="3406775"/>
            <a:ext cx="4932362" cy="3451225"/>
          </a:xfrm>
          <a:prstGeom prst="rect">
            <a:avLst/>
          </a:prstGeom>
          <a:noFill/>
          <a:ln w="9525">
            <a:noFill/>
            <a:miter lim="800000"/>
            <a:headEnd/>
            <a:tailEnd/>
          </a:ln>
        </p:spPr>
      </p:pic>
      <p:sp>
        <p:nvSpPr>
          <p:cNvPr id="552963" name="Rectangle 3"/>
          <p:cNvSpPr>
            <a:spLocks noGrp="1" noChangeArrowheads="1"/>
          </p:cNvSpPr>
          <p:nvPr>
            <p:ph type="ctrTitle"/>
          </p:nvPr>
        </p:nvSpPr>
        <p:spPr>
          <a:xfrm>
            <a:off x="-4763" y="0"/>
            <a:ext cx="4072707" cy="1700808"/>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Memory usage:</a:t>
            </a:r>
            <a:br>
              <a:rPr lang="en-US" altLang="ja-JP" sz="3600" dirty="0" smtClean="0">
                <a:solidFill>
                  <a:schemeClr val="bg1"/>
                </a:solidFill>
                <a:effectLst>
                  <a:outerShdw blurRad="38100" dist="38100" dir="2700000" algn="tl">
                    <a:srgbClr val="000000"/>
                  </a:outerShdw>
                </a:effectLst>
              </a:rPr>
            </a:br>
            <a:r>
              <a:rPr lang="en-US" altLang="ja-JP" sz="3600" dirty="0" smtClean="0">
                <a:solidFill>
                  <a:schemeClr val="bg1"/>
                </a:solidFill>
                <a:effectLst>
                  <a:outerShdw blurRad="38100" dist="38100" dir="2700000" algn="tl">
                    <a:srgbClr val="000000"/>
                  </a:outerShdw>
                </a:effectLst>
              </a:rPr>
              <a:t>dense structured data</a:t>
            </a:r>
          </a:p>
        </p:txBody>
      </p:sp>
      <p:sp>
        <p:nvSpPr>
          <p:cNvPr id="54279" name="Text Box 5"/>
          <p:cNvSpPr txBox="1">
            <a:spLocks noChangeArrowheads="1"/>
          </p:cNvSpPr>
          <p:nvPr/>
        </p:nvSpPr>
        <p:spPr bwMode="auto">
          <a:xfrm>
            <a:off x="4427538" y="163513"/>
            <a:ext cx="1366837" cy="457200"/>
          </a:xfrm>
          <a:prstGeom prst="rect">
            <a:avLst/>
          </a:prstGeom>
          <a:noFill/>
          <a:ln w="19050">
            <a:noFill/>
            <a:miter lim="800000"/>
            <a:headEnd/>
            <a:tailEnd/>
          </a:ln>
        </p:spPr>
        <p:txBody>
          <a:bodyPr lIns="90000" tIns="46800" rIns="90000" bIns="46800">
            <a:spAutoFit/>
          </a:bodyPr>
          <a:lstStyle/>
          <a:p>
            <a:r>
              <a:rPr lang="en-US" altLang="ja-JP"/>
              <a:t>pumsb</a:t>
            </a:r>
            <a:endParaRPr lang="en-US" altLang="ja-JP">
              <a:solidFill>
                <a:schemeClr val="accent2"/>
              </a:solidFill>
            </a:endParaRPr>
          </a:p>
        </p:txBody>
      </p:sp>
      <p:sp>
        <p:nvSpPr>
          <p:cNvPr id="54280" name="Text Box 7"/>
          <p:cNvSpPr txBox="1">
            <a:spLocks noChangeArrowheads="1"/>
          </p:cNvSpPr>
          <p:nvPr/>
        </p:nvSpPr>
        <p:spPr bwMode="auto">
          <a:xfrm>
            <a:off x="250825" y="3573463"/>
            <a:ext cx="1547813" cy="457200"/>
          </a:xfrm>
          <a:prstGeom prst="rect">
            <a:avLst/>
          </a:prstGeom>
          <a:noFill/>
          <a:ln w="19050">
            <a:noFill/>
            <a:miter lim="800000"/>
            <a:headEnd/>
            <a:tailEnd/>
          </a:ln>
        </p:spPr>
        <p:txBody>
          <a:bodyPr lIns="90000" tIns="46800" rIns="90000" bIns="46800">
            <a:spAutoFit/>
          </a:bodyPr>
          <a:lstStyle/>
          <a:p>
            <a:r>
              <a:rPr lang="en-US" altLang="ja-JP"/>
              <a:t>connect</a:t>
            </a:r>
            <a:endParaRPr lang="ja-JP" altLang="en-US">
              <a:solidFill>
                <a:srgbClr val="990033"/>
              </a:solidFill>
            </a:endParaRPr>
          </a:p>
        </p:txBody>
      </p:sp>
      <p:sp>
        <p:nvSpPr>
          <p:cNvPr id="54281" name="Text Box 9"/>
          <p:cNvSpPr txBox="1">
            <a:spLocks noChangeArrowheads="1"/>
          </p:cNvSpPr>
          <p:nvPr/>
        </p:nvSpPr>
        <p:spPr bwMode="auto">
          <a:xfrm>
            <a:off x="4787900" y="3644900"/>
            <a:ext cx="858838" cy="457200"/>
          </a:xfrm>
          <a:prstGeom prst="rect">
            <a:avLst/>
          </a:prstGeom>
          <a:noFill/>
          <a:ln w="19050">
            <a:noFill/>
            <a:miter lim="800000"/>
            <a:headEnd/>
            <a:tailEnd/>
          </a:ln>
        </p:spPr>
        <p:txBody>
          <a:bodyPr wrap="none" lIns="90000" tIns="46800" rIns="90000" bIns="46800">
            <a:spAutoFit/>
          </a:bodyPr>
          <a:lstStyle/>
          <a:p>
            <a:r>
              <a:rPr lang="en-US" altLang="ja-JP"/>
              <a:t>chess</a:t>
            </a:r>
            <a:endParaRPr lang="ja-JP" altLang="en-US">
              <a:solidFill>
                <a:srgbClr val="990033"/>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accidents"/>
          <p:cNvPicPr>
            <a:picLocks noChangeAspect="1" noChangeArrowheads="1"/>
          </p:cNvPicPr>
          <p:nvPr/>
        </p:nvPicPr>
        <p:blipFill>
          <a:blip r:embed="rId2" cstate="print"/>
          <a:srcRect l="3177" t="5418" b="4144"/>
          <a:stretch>
            <a:fillRect/>
          </a:stretch>
        </p:blipFill>
        <p:spPr bwMode="auto">
          <a:xfrm>
            <a:off x="4067175" y="0"/>
            <a:ext cx="5076825" cy="3414713"/>
          </a:xfrm>
          <a:prstGeom prst="rect">
            <a:avLst/>
          </a:prstGeom>
          <a:noFill/>
          <a:ln w="9525">
            <a:noFill/>
            <a:miter lim="800000"/>
            <a:headEnd/>
            <a:tailEnd/>
          </a:ln>
        </p:spPr>
      </p:pic>
      <p:pic>
        <p:nvPicPr>
          <p:cNvPr id="55299" name="Picture 11" descr="accidents"/>
          <p:cNvPicPr>
            <a:picLocks noChangeAspect="1" noChangeArrowheads="1"/>
          </p:cNvPicPr>
          <p:nvPr/>
        </p:nvPicPr>
        <p:blipFill>
          <a:blip r:embed="rId3" cstate="print"/>
          <a:srcRect l="4115" t="4514" b="5695"/>
          <a:stretch>
            <a:fillRect/>
          </a:stretch>
        </p:blipFill>
        <p:spPr bwMode="auto">
          <a:xfrm>
            <a:off x="0" y="3308350"/>
            <a:ext cx="5053013" cy="3549650"/>
          </a:xfrm>
          <a:prstGeom prst="rect">
            <a:avLst/>
          </a:prstGeom>
          <a:noFill/>
          <a:ln w="9525">
            <a:noFill/>
            <a:miter lim="800000"/>
            <a:headEnd/>
            <a:tailEnd/>
          </a:ln>
        </p:spPr>
      </p:pic>
      <p:pic>
        <p:nvPicPr>
          <p:cNvPr id="55300" name="Picture 12" descr="webdocs"/>
          <p:cNvPicPr>
            <a:picLocks noChangeAspect="1" noChangeArrowheads="1"/>
          </p:cNvPicPr>
          <p:nvPr/>
        </p:nvPicPr>
        <p:blipFill>
          <a:blip r:embed="rId4" cstate="print"/>
          <a:srcRect l="3751" t="6111" b="5695"/>
          <a:stretch>
            <a:fillRect/>
          </a:stretch>
        </p:blipFill>
        <p:spPr bwMode="auto">
          <a:xfrm>
            <a:off x="4067175" y="3395663"/>
            <a:ext cx="5076825" cy="3489325"/>
          </a:xfrm>
          <a:prstGeom prst="rect">
            <a:avLst/>
          </a:prstGeom>
          <a:noFill/>
          <a:ln w="9525">
            <a:noFill/>
            <a:miter lim="800000"/>
            <a:headEnd/>
            <a:tailEnd/>
          </a:ln>
        </p:spPr>
      </p:pic>
      <p:sp>
        <p:nvSpPr>
          <p:cNvPr id="545797" name="Rectangle 5"/>
          <p:cNvSpPr>
            <a:spLocks noGrp="1" noChangeArrowheads="1"/>
          </p:cNvSpPr>
          <p:nvPr>
            <p:ph type="ctrTitle"/>
          </p:nvPr>
        </p:nvSpPr>
        <p:spPr>
          <a:xfrm>
            <a:off x="-4763" y="0"/>
            <a:ext cx="3784601" cy="1772816"/>
          </a:xfrm>
          <a:gradFill rotWithShape="1">
            <a:gsLst>
              <a:gs pos="0">
                <a:srgbClr val="006600"/>
              </a:gs>
              <a:gs pos="50000">
                <a:srgbClr val="008000"/>
              </a:gs>
              <a:gs pos="100000">
                <a:srgbClr val="0066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Dense real-world/ Large scale/ data</a:t>
            </a:r>
          </a:p>
        </p:txBody>
      </p:sp>
      <p:sp>
        <p:nvSpPr>
          <p:cNvPr id="55303" name="Text Box 7"/>
          <p:cNvSpPr txBox="1">
            <a:spLocks noChangeArrowheads="1"/>
          </p:cNvSpPr>
          <p:nvPr/>
        </p:nvSpPr>
        <p:spPr bwMode="auto">
          <a:xfrm>
            <a:off x="325438" y="2971800"/>
            <a:ext cx="2230437" cy="463846"/>
          </a:xfrm>
          <a:prstGeom prst="rect">
            <a:avLst/>
          </a:prstGeom>
          <a:solidFill>
            <a:schemeClr val="bg1">
              <a:alpha val="50195"/>
            </a:schemeClr>
          </a:solidFill>
          <a:ln w="19050">
            <a:noFill/>
            <a:miter lim="800000"/>
            <a:headEnd/>
            <a:tailEnd/>
          </a:ln>
        </p:spPr>
        <p:txBody>
          <a:bodyPr lIns="90000" tIns="46800" rIns="90000" bIns="46800">
            <a:spAutoFit/>
          </a:bodyPr>
          <a:lstStyle/>
          <a:p>
            <a:r>
              <a:rPr lang="en-US" altLang="ja-JP" dirty="0" smtClean="0"/>
              <a:t>accidents</a:t>
            </a:r>
            <a:endParaRPr lang="ja-JP" altLang="en-US" dirty="0">
              <a:solidFill>
                <a:srgbClr val="990033"/>
              </a:solidFill>
            </a:endParaRPr>
          </a:p>
        </p:txBody>
      </p:sp>
      <p:sp>
        <p:nvSpPr>
          <p:cNvPr id="55304" name="Text Box 8"/>
          <p:cNvSpPr txBox="1">
            <a:spLocks noChangeArrowheads="1"/>
          </p:cNvSpPr>
          <p:nvPr/>
        </p:nvSpPr>
        <p:spPr bwMode="auto">
          <a:xfrm>
            <a:off x="5651500" y="6092825"/>
            <a:ext cx="2035175" cy="457200"/>
          </a:xfrm>
          <a:prstGeom prst="rect">
            <a:avLst/>
          </a:prstGeom>
          <a:solidFill>
            <a:schemeClr val="bg1">
              <a:alpha val="50195"/>
            </a:schemeClr>
          </a:solidFill>
          <a:ln w="19050">
            <a:noFill/>
            <a:miter lim="800000"/>
            <a:headEnd/>
            <a:tailEnd/>
          </a:ln>
        </p:spPr>
        <p:txBody>
          <a:bodyPr lIns="90000" tIns="46800" rIns="90000" bIns="46800">
            <a:spAutoFit/>
          </a:bodyPr>
          <a:lstStyle/>
          <a:p>
            <a:r>
              <a:rPr lang="en-US" altLang="ja-JP"/>
              <a:t>web-doc</a:t>
            </a:r>
            <a:endParaRPr lang="ja-JP" altLang="en-US">
              <a:solidFill>
                <a:srgbClr val="990033"/>
              </a:solidFill>
            </a:endParaRPr>
          </a:p>
        </p:txBody>
      </p:sp>
      <p:sp>
        <p:nvSpPr>
          <p:cNvPr id="55305" name="Text Box 9"/>
          <p:cNvSpPr txBox="1">
            <a:spLocks noChangeArrowheads="1"/>
          </p:cNvSpPr>
          <p:nvPr/>
        </p:nvSpPr>
        <p:spPr bwMode="auto">
          <a:xfrm>
            <a:off x="4429125" y="260350"/>
            <a:ext cx="1871663" cy="833178"/>
          </a:xfrm>
          <a:prstGeom prst="rect">
            <a:avLst/>
          </a:prstGeom>
          <a:solidFill>
            <a:schemeClr val="bg1">
              <a:alpha val="50195"/>
            </a:schemeClr>
          </a:solidFill>
          <a:ln w="19050">
            <a:noFill/>
            <a:miter lim="800000"/>
            <a:headEnd/>
            <a:tailEnd/>
          </a:ln>
        </p:spPr>
        <p:txBody>
          <a:bodyPr lIns="90000" tIns="46800" rIns="90000" bIns="46800">
            <a:spAutoFit/>
          </a:bodyPr>
          <a:lstStyle/>
          <a:p>
            <a:r>
              <a:rPr lang="en-US" altLang="ja-JP" dirty="0" smtClean="0"/>
              <a:t>accidents</a:t>
            </a:r>
          </a:p>
          <a:p>
            <a:r>
              <a:rPr lang="en-US" altLang="ja-JP" dirty="0" smtClean="0">
                <a:solidFill>
                  <a:srgbClr val="990033"/>
                </a:solidFill>
              </a:rPr>
              <a:t>(time)</a:t>
            </a:r>
            <a:endParaRPr lang="en-US" altLang="ja-JP" dirty="0">
              <a:solidFill>
                <a:srgbClr val="990033"/>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337246"/>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rPr>
              <a:t>7-4.</a:t>
            </a:r>
            <a:r>
              <a:rPr lang="ja-JP" altLang="en-US" sz="4000" dirty="0" smtClean="0">
                <a:solidFill>
                  <a:schemeClr val="bg1"/>
                </a:solidFill>
                <a:effectLst>
                  <a:outerShdw blurRad="38100" dist="38100" dir="2700000" algn="tl">
                    <a:srgbClr val="000000"/>
                  </a:outerShdw>
                </a:effectLst>
              </a:rPr>
              <a:t>　</a:t>
            </a:r>
            <a:r>
              <a:rPr lang="en-US" altLang="ja-JP" sz="4000" dirty="0" smtClean="0">
                <a:solidFill>
                  <a:schemeClr val="bg1"/>
                </a:solidFill>
                <a:effectLst>
                  <a:outerShdw blurRad="38100" dist="38100" dir="2700000" algn="tl">
                    <a:srgbClr val="000000"/>
                  </a:outerShdw>
                </a:effectLst>
              </a:rPr>
              <a:t>General</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Pattern Mining</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36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1500079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Pattern Mining in General Terms</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908720"/>
            <a:ext cx="8712968" cy="4953000"/>
          </a:xfrm>
        </p:spPr>
        <p:txBody>
          <a:bodyPr/>
          <a:lstStyle/>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a:t>
            </a:r>
            <a:r>
              <a:rPr lang="en-US" altLang="ja-JP" sz="2400" b="1" dirty="0" smtClean="0">
                <a:solidFill>
                  <a:srgbClr val="0000FF"/>
                </a:solidFill>
              </a:rPr>
              <a:t> appearance </a:t>
            </a:r>
            <a:r>
              <a:rPr lang="en-US" altLang="ja-JP" sz="2400" dirty="0" smtClean="0"/>
              <a:t>of a pattern is defined by inclusion</a:t>
            </a:r>
          </a:p>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 frequency is defined by # of records including the pattern</a:t>
            </a: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anose="05000000000000000000" pitchFamily="2" charset="2"/>
              </a:rPr>
              <a:t>We need only of </a:t>
            </a:r>
            <a:r>
              <a:rPr lang="en-US" altLang="ja-JP" sz="2400" b="1" dirty="0" smtClean="0">
                <a:solidFill>
                  <a:srgbClr val="0000FF"/>
                </a:solidFill>
                <a:sym typeface="Wingdings" panose="05000000000000000000" pitchFamily="2" charset="2"/>
              </a:rPr>
              <a:t>“inclusion relation”</a:t>
            </a:r>
          </a:p>
          <a:p>
            <a:pPr marL="0" indent="0" eaLnBrk="1" hangingPunct="1">
              <a:buNone/>
              <a:defRPr/>
            </a:pPr>
            <a:endParaRPr lang="en-US" altLang="ja-JP" sz="2400" b="1" dirty="0" smtClean="0">
              <a:solidFill>
                <a:srgbClr val="0000FF"/>
              </a:solidFill>
            </a:endParaRP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More general version of the inclusion, the relation should satisfy the transitivity</a:t>
            </a:r>
            <a:r>
              <a:rPr lang="ja-JP" altLang="en-US" sz="2400" dirty="0" smtClean="0"/>
              <a:t>　　　</a:t>
            </a:r>
            <a:r>
              <a:rPr lang="en-US" altLang="ja-JP" sz="2400" b="1" dirty="0">
                <a:solidFill>
                  <a:srgbClr val="0000FF"/>
                </a:solidFill>
                <a:sym typeface="Wingdings" panose="05000000000000000000" pitchFamily="2" charset="2"/>
              </a:rPr>
              <a:t>A</a:t>
            </a:r>
            <a:r>
              <a:rPr lang="ja-JP" altLang="en-US" sz="2400" b="1" dirty="0">
                <a:solidFill>
                  <a:srgbClr val="0000FF"/>
                </a:solidFill>
                <a:sym typeface="Wingdings" panose="05000000000000000000" pitchFamily="2" charset="2"/>
              </a:rPr>
              <a:t>⊆</a:t>
            </a:r>
            <a:r>
              <a:rPr lang="en-US" altLang="ja-JP" sz="2400" b="1" dirty="0">
                <a:solidFill>
                  <a:srgbClr val="0000FF"/>
                </a:solidFill>
                <a:sym typeface="Wingdings" panose="05000000000000000000" pitchFamily="2" charset="2"/>
              </a:rPr>
              <a:t>B, B</a:t>
            </a:r>
            <a:r>
              <a:rPr lang="ja-JP" altLang="en-US" sz="2400" b="1" dirty="0">
                <a:solidFill>
                  <a:srgbClr val="0000FF"/>
                </a:solidFill>
                <a:sym typeface="Wingdings" panose="05000000000000000000" pitchFamily="2" charset="2"/>
              </a:rPr>
              <a:t>⊆</a:t>
            </a:r>
            <a:r>
              <a:rPr lang="en-US" altLang="ja-JP" sz="2400" b="1" dirty="0" smtClean="0">
                <a:solidFill>
                  <a:srgbClr val="0000FF"/>
                </a:solidFill>
                <a:sym typeface="Wingdings" panose="05000000000000000000" pitchFamily="2" charset="2"/>
              </a:rPr>
              <a:t>C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0000FF"/>
                </a:solidFill>
                <a:sym typeface="Wingdings" panose="05000000000000000000" pitchFamily="2" charset="2"/>
              </a:rPr>
              <a:t> </a:t>
            </a:r>
            <a:r>
              <a:rPr lang="en-US" altLang="ja-JP" sz="2400" b="1" dirty="0">
                <a:solidFill>
                  <a:srgbClr val="0000FF"/>
                </a:solidFill>
                <a:sym typeface="Wingdings" panose="05000000000000000000" pitchFamily="2" charset="2"/>
              </a:rPr>
              <a:t>A</a:t>
            </a:r>
            <a:r>
              <a:rPr lang="ja-JP" altLang="en-US" sz="2400" b="1" dirty="0">
                <a:solidFill>
                  <a:srgbClr val="0000FF"/>
                </a:solidFill>
                <a:sym typeface="Wingdings" panose="05000000000000000000" pitchFamily="2" charset="2"/>
              </a:rPr>
              <a:t>⊆</a:t>
            </a:r>
            <a:r>
              <a:rPr lang="en-US" altLang="ja-JP" sz="2400" b="1" dirty="0">
                <a:solidFill>
                  <a:srgbClr val="0000FF"/>
                </a:solidFill>
                <a:sym typeface="Wingdings" panose="05000000000000000000" pitchFamily="2" charset="2"/>
              </a:rPr>
              <a:t>C</a:t>
            </a:r>
            <a:endParaRPr lang="en-US" altLang="ja-JP" sz="2400" dirty="0" smtClean="0"/>
          </a:p>
          <a:p>
            <a:pPr marL="0" indent="0" eaLnBrk="1" hangingPunct="1">
              <a:buNone/>
              <a:defRPr/>
            </a:pPr>
            <a:endParaRPr lang="en-US" altLang="ja-JP" sz="2400" dirty="0"/>
          </a:p>
          <a:p>
            <a:pPr marL="0" indent="0" eaLnBrk="1" hangingPunct="1">
              <a:buNone/>
              <a:defRPr/>
            </a:pPr>
            <a:r>
              <a:rPr lang="en-US" altLang="ja-JP" sz="2400" dirty="0" smtClean="0"/>
              <a:t>(Suppose that pattern </a:t>
            </a:r>
            <a:r>
              <a:rPr lang="en-US" altLang="ja-JP" sz="2400" b="1" dirty="0" smtClean="0">
                <a:solidFill>
                  <a:srgbClr val="0000FF"/>
                </a:solidFill>
              </a:rPr>
              <a:t>A</a:t>
            </a:r>
            <a:r>
              <a:rPr lang="en-US" altLang="ja-JP" sz="2400" dirty="0" smtClean="0"/>
              <a:t> is included in pattern </a:t>
            </a:r>
            <a:r>
              <a:rPr lang="en-US" altLang="ja-JP" sz="2400" b="1" dirty="0" smtClean="0">
                <a:solidFill>
                  <a:srgbClr val="0000FF"/>
                </a:solidFill>
              </a:rPr>
              <a:t>B</a:t>
            </a:r>
            <a:r>
              <a:rPr lang="en-US" altLang="ja-JP" sz="2400" dirty="0" smtClean="0"/>
              <a:t>, and pattern </a:t>
            </a:r>
            <a:r>
              <a:rPr lang="en-US" altLang="ja-JP" sz="2400" b="1" dirty="0">
                <a:solidFill>
                  <a:srgbClr val="0000FF"/>
                </a:solidFill>
              </a:rPr>
              <a:t>B</a:t>
            </a:r>
            <a:r>
              <a:rPr lang="en-US" altLang="ja-JP" sz="2400" dirty="0" smtClean="0"/>
              <a:t> is included in pattern </a:t>
            </a:r>
            <a:r>
              <a:rPr lang="en-US" altLang="ja-JP" sz="2400" b="1" dirty="0" smtClean="0">
                <a:solidFill>
                  <a:srgbClr val="0000FF"/>
                </a:solidFill>
              </a:rPr>
              <a:t>C</a:t>
            </a:r>
            <a:r>
              <a:rPr lang="en-US" altLang="ja-JP" sz="2400" dirty="0" smtClean="0"/>
              <a:t>. Then </a:t>
            </a:r>
            <a:r>
              <a:rPr lang="en-US" altLang="ja-JP" sz="2400" b="1" dirty="0" smtClean="0">
                <a:solidFill>
                  <a:srgbClr val="0000FF"/>
                </a:solidFill>
              </a:rPr>
              <a:t>A</a:t>
            </a:r>
            <a:r>
              <a:rPr lang="en-US" altLang="ja-JP" sz="2400" dirty="0" smtClean="0"/>
              <a:t> should be included in </a:t>
            </a:r>
            <a:r>
              <a:rPr lang="en-US" altLang="ja-JP" sz="2400" b="1" dirty="0" smtClean="0">
                <a:solidFill>
                  <a:srgbClr val="0000FF"/>
                </a:solidFill>
              </a:rPr>
              <a:t>C</a:t>
            </a:r>
            <a:r>
              <a:rPr lang="en-US" altLang="ja-JP" sz="2400" dirty="0" smtClean="0"/>
              <a:t>)</a:t>
            </a:r>
          </a:p>
          <a:p>
            <a:pPr marL="0" indent="0" eaLnBrk="1" hangingPunct="1">
              <a:buNone/>
              <a:defRPr/>
            </a:pPr>
            <a:endParaRPr lang="en-US" altLang="ja-JP" sz="2400" b="1" dirty="0" smtClean="0">
              <a:solidFill>
                <a:srgbClr val="0000FF"/>
              </a:solidFill>
            </a:endParaRPr>
          </a:p>
          <a:p>
            <a:pPr marL="0" indent="0" eaLnBrk="1" hangingPunct="1">
              <a:buNone/>
              <a:defRPr/>
            </a:pPr>
            <a:r>
              <a:rPr lang="en-US" altLang="ja-JP" sz="2400" dirty="0" smtClean="0"/>
              <a:t>Then, the relation has to be a </a:t>
            </a:r>
            <a:r>
              <a:rPr lang="en-US" altLang="ja-JP" sz="2400" b="1" dirty="0" smtClean="0">
                <a:solidFill>
                  <a:srgbClr val="FF0000"/>
                </a:solidFill>
              </a:rPr>
              <a:t>partial order</a:t>
            </a:r>
            <a:r>
              <a:rPr lang="en-US" altLang="ja-JP" sz="2400" dirty="0" smtClean="0"/>
              <a:t>, and the set of patterns has to be a </a:t>
            </a:r>
            <a:r>
              <a:rPr lang="en-US" altLang="ja-JP" sz="2400" b="1" dirty="0" err="1" smtClean="0">
                <a:solidFill>
                  <a:srgbClr val="FF0000"/>
                </a:solidFill>
              </a:rPr>
              <a:t>poset</a:t>
            </a:r>
            <a:endParaRPr lang="en-US" altLang="ja-JP" sz="2400" b="1" dirty="0" smtClean="0">
              <a:solidFill>
                <a:srgbClr val="FF0000"/>
              </a:solidFill>
            </a:endParaRPr>
          </a:p>
          <a:p>
            <a:pPr marL="0" indent="0" eaLnBrk="1" hangingPunct="1">
              <a:buNone/>
              <a:defRPr/>
            </a:pPr>
            <a:r>
              <a:rPr lang="en-US" altLang="ja-JP" sz="2400" dirty="0" smtClean="0"/>
              <a:t>                (Actually, only the transitivity is important)</a:t>
            </a:r>
          </a:p>
          <a:p>
            <a:pPr marL="0" indent="0" eaLnBrk="1" hangingPunct="1">
              <a:buNone/>
              <a:defRPr/>
            </a:pPr>
            <a:endParaRPr lang="en-US" altLang="ja-JP" sz="2400" b="1" dirty="0">
              <a:solidFill>
                <a:srgbClr val="0000FF"/>
              </a:solidFill>
            </a:endParaRPr>
          </a:p>
        </p:txBody>
      </p:sp>
    </p:spTree>
    <p:extLst>
      <p:ext uri="{BB962C8B-B14F-4D97-AF65-F5344CB8AC3E}">
        <p14:creationId xmlns:p14="http://schemas.microsoft.com/office/powerpoint/2010/main" val="325761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Requirements for Enumeration</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908720"/>
            <a:ext cx="8712968" cy="4953000"/>
          </a:xfrm>
        </p:spPr>
        <p:txBody>
          <a:bodyPr/>
          <a:lstStyle/>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A pattern mining algorithm can be obtained by exhaust enumeration and frequency counting</a:t>
            </a:r>
          </a:p>
          <a:p>
            <a:pPr marL="0" indent="0" eaLnBrk="1" hangingPunct="1">
              <a:buNone/>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anose="05000000000000000000" pitchFamily="2" charset="2"/>
              </a:rPr>
              <a:t>enumerate all patterns (elements) of</a:t>
            </a:r>
          </a:p>
          <a:p>
            <a:pPr marL="0" indent="0" eaLnBrk="1" hangingPunct="1">
              <a:buNone/>
              <a:defRPr/>
            </a:pPr>
            <a:r>
              <a:rPr lang="en-US" altLang="ja-JP" sz="2400" dirty="0">
                <a:sym typeface="Wingdings" panose="05000000000000000000" pitchFamily="2" charset="2"/>
              </a:rPr>
              <a:t> </a:t>
            </a:r>
            <a:r>
              <a:rPr lang="en-US" altLang="ja-JP" sz="2400" dirty="0" smtClean="0">
                <a:sym typeface="Wingdings" panose="05000000000000000000" pitchFamily="2" charset="2"/>
              </a:rPr>
              <a:t>     a </a:t>
            </a:r>
            <a:r>
              <a:rPr lang="en-US" altLang="ja-JP" sz="2400" dirty="0" err="1" smtClean="0">
                <a:sym typeface="Wingdings" panose="05000000000000000000" pitchFamily="2" charset="2"/>
              </a:rPr>
              <a:t>poset</a:t>
            </a:r>
            <a:r>
              <a:rPr lang="en-US" altLang="ja-JP" sz="2400" dirty="0" smtClean="0">
                <a:sym typeface="Wingdings" panose="05000000000000000000" pitchFamily="2" charset="2"/>
              </a:rPr>
              <a:t>, and for each pattern,  count the</a:t>
            </a:r>
          </a:p>
          <a:p>
            <a:pPr marL="0" indent="0" eaLnBrk="1" hangingPunct="1">
              <a:buNone/>
              <a:defRPr/>
            </a:pPr>
            <a:r>
              <a:rPr lang="en-US" altLang="ja-JP" sz="2400" dirty="0">
                <a:sym typeface="Wingdings" panose="05000000000000000000" pitchFamily="2" charset="2"/>
              </a:rPr>
              <a:t> </a:t>
            </a:r>
            <a:r>
              <a:rPr lang="en-US" altLang="ja-JP" sz="2400" dirty="0" smtClean="0">
                <a:sym typeface="Wingdings" panose="05000000000000000000" pitchFamily="2" charset="2"/>
              </a:rPr>
              <a:t>     number of records including each pattern</a:t>
            </a:r>
          </a:p>
          <a:p>
            <a:pPr marL="0" indent="0" eaLnBrk="1" hangingPunct="1">
              <a:buNone/>
              <a:defRPr/>
            </a:pPr>
            <a:endParaRPr lang="en-US" altLang="ja-JP" sz="2400" b="1" dirty="0" smtClean="0">
              <a:solidFill>
                <a:srgbClr val="0000FF"/>
              </a:solidFill>
            </a:endParaRP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To be efficient, we need pruning methods;</a:t>
            </a:r>
          </a:p>
          <a:p>
            <a:pPr marL="0" indent="0" eaLnBrk="1" hangingPunct="1">
              <a:buNone/>
              <a:defRPr/>
            </a:pPr>
            <a:r>
              <a:rPr lang="en-US" altLang="ja-JP" sz="2400" dirty="0"/>
              <a:t> </a:t>
            </a:r>
            <a:r>
              <a:rPr lang="en-US" altLang="ja-JP" sz="2400" dirty="0" smtClean="0"/>
              <a:t>the frequency of any pattern in a branch is</a:t>
            </a:r>
          </a:p>
          <a:p>
            <a:pPr marL="0" indent="0" eaLnBrk="1" hangingPunct="1">
              <a:buNone/>
              <a:defRPr/>
            </a:pPr>
            <a:r>
              <a:rPr lang="en-US" altLang="ja-JP" sz="2400" dirty="0"/>
              <a:t> </a:t>
            </a:r>
            <a:r>
              <a:rPr lang="en-US" altLang="ja-JP" sz="2400" dirty="0" smtClean="0"/>
              <a:t>  no more than the current pattern</a:t>
            </a:r>
          </a:p>
          <a:p>
            <a:pPr marL="0" indent="0" eaLnBrk="1" hangingPunct="1">
              <a:buNone/>
              <a:defRPr/>
            </a:pPr>
            <a:endParaRPr lang="en-US" altLang="ja-JP" sz="2400" dirty="0"/>
          </a:p>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anose="05000000000000000000" pitchFamily="2" charset="2"/>
              </a:rPr>
              <a:t>when the algorithm climbs up the </a:t>
            </a:r>
            <a:r>
              <a:rPr lang="en-US" altLang="ja-JP" sz="2400" dirty="0" err="1" smtClean="0">
                <a:sym typeface="Wingdings" panose="05000000000000000000" pitchFamily="2" charset="2"/>
              </a:rPr>
              <a:t>poset</a:t>
            </a:r>
            <a:r>
              <a:rPr lang="en-US" altLang="ja-JP" sz="2400" dirty="0" smtClean="0">
                <a:sym typeface="Wingdings" panose="05000000000000000000" pitchFamily="2" charset="2"/>
              </a:rPr>
              <a:t>,</a:t>
            </a:r>
          </a:p>
          <a:p>
            <a:pPr marL="0" indent="0" eaLnBrk="1" hangingPunct="1">
              <a:buNone/>
              <a:defRPr/>
            </a:pPr>
            <a:r>
              <a:rPr lang="en-US" altLang="ja-JP" sz="2400" dirty="0">
                <a:sym typeface="Wingdings" panose="05000000000000000000" pitchFamily="2" charset="2"/>
              </a:rPr>
              <a:t> </a:t>
            </a:r>
            <a:r>
              <a:rPr lang="en-US" altLang="ja-JP" sz="2400" dirty="0" smtClean="0">
                <a:sym typeface="Wingdings" panose="05000000000000000000" pitchFamily="2" charset="2"/>
              </a:rPr>
              <a:t>naturally this condition holds     (down project)</a:t>
            </a:r>
          </a:p>
        </p:txBody>
      </p:sp>
      <p:grpSp>
        <p:nvGrpSpPr>
          <p:cNvPr id="2" name="グループ化 1"/>
          <p:cNvGrpSpPr/>
          <p:nvPr/>
        </p:nvGrpSpPr>
        <p:grpSpPr>
          <a:xfrm>
            <a:off x="5940152" y="1844824"/>
            <a:ext cx="2407047" cy="2088232"/>
            <a:chOff x="5333305" y="2780928"/>
            <a:chExt cx="3559175" cy="3240088"/>
          </a:xfrm>
        </p:grpSpPr>
        <p:sp>
          <p:nvSpPr>
            <p:cNvPr id="4" name="Freeform 4"/>
            <p:cNvSpPr>
              <a:spLocks/>
            </p:cNvSpPr>
            <p:nvPr/>
          </p:nvSpPr>
          <p:spPr bwMode="auto">
            <a:xfrm>
              <a:off x="6917630" y="4065216"/>
              <a:ext cx="1974850" cy="1949450"/>
            </a:xfrm>
            <a:custGeom>
              <a:avLst/>
              <a:gdLst>
                <a:gd name="T0" fmla="*/ 318 w 1244"/>
                <a:gd name="T1" fmla="*/ 0 h 1228"/>
                <a:gd name="T2" fmla="*/ 0 w 1244"/>
                <a:gd name="T3" fmla="*/ 1228 h 1228"/>
                <a:gd name="T4" fmla="*/ 1244 w 1244"/>
                <a:gd name="T5" fmla="*/ 1228 h 1228"/>
                <a:gd name="T6" fmla="*/ 953 w 1244"/>
                <a:gd name="T7" fmla="*/ 0 h 1228"/>
                <a:gd name="T8" fmla="*/ 318 w 1244"/>
                <a:gd name="T9" fmla="*/ 0 h 1228"/>
                <a:gd name="T10" fmla="*/ 0 60000 65536"/>
                <a:gd name="T11" fmla="*/ 0 60000 65536"/>
                <a:gd name="T12" fmla="*/ 0 60000 65536"/>
                <a:gd name="T13" fmla="*/ 0 60000 65536"/>
                <a:gd name="T14" fmla="*/ 0 60000 65536"/>
                <a:gd name="T15" fmla="*/ 0 w 1244"/>
                <a:gd name="T16" fmla="*/ 0 h 1228"/>
                <a:gd name="T17" fmla="*/ 1244 w 1244"/>
                <a:gd name="T18" fmla="*/ 1228 h 1228"/>
              </a:gdLst>
              <a:ahLst/>
              <a:cxnLst>
                <a:cxn ang="T10">
                  <a:pos x="T0" y="T1"/>
                </a:cxn>
                <a:cxn ang="T11">
                  <a:pos x="T2" y="T3"/>
                </a:cxn>
                <a:cxn ang="T12">
                  <a:pos x="T4" y="T5"/>
                </a:cxn>
                <a:cxn ang="T13">
                  <a:pos x="T6" y="T7"/>
                </a:cxn>
                <a:cxn ang="T14">
                  <a:pos x="T8" y="T9"/>
                </a:cxn>
              </a:cxnLst>
              <a:rect l="T15" t="T16" r="T17" b="T18"/>
              <a:pathLst>
                <a:path w="1244" h="1228">
                  <a:moveTo>
                    <a:pt x="318" y="0"/>
                  </a:moveTo>
                  <a:lnTo>
                    <a:pt x="0" y="1228"/>
                  </a:lnTo>
                  <a:lnTo>
                    <a:pt x="1244" y="1228"/>
                  </a:lnTo>
                  <a:lnTo>
                    <a:pt x="953" y="0"/>
                  </a:lnTo>
                  <a:lnTo>
                    <a:pt x="318" y="0"/>
                  </a:lnTo>
                  <a:close/>
                </a:path>
              </a:pathLst>
            </a:custGeom>
            <a:solidFill>
              <a:srgbClr val="99CCFF"/>
            </a:solidFill>
            <a:ln w="19050" cap="flat" cmpd="sng">
              <a:solidFill>
                <a:srgbClr val="008000"/>
              </a:solidFill>
              <a:prstDash val="solid"/>
              <a:round/>
              <a:headEnd/>
              <a:tailEnd/>
            </a:ln>
          </p:spPr>
          <p:txBody>
            <a:bodyPr wrap="none" lIns="90000" tIns="46800" rIns="90000" bIns="46800">
              <a:spAutoFit/>
            </a:bodyPr>
            <a:lstStyle/>
            <a:p>
              <a:endParaRPr lang="ja-JP" altLang="en-US"/>
            </a:p>
          </p:txBody>
        </p:sp>
        <p:sp>
          <p:nvSpPr>
            <p:cNvPr id="5" name="Freeform 5"/>
            <p:cNvSpPr>
              <a:spLocks/>
            </p:cNvSpPr>
            <p:nvPr/>
          </p:nvSpPr>
          <p:spPr bwMode="auto">
            <a:xfrm>
              <a:off x="5333305" y="4071566"/>
              <a:ext cx="1974850" cy="1949450"/>
            </a:xfrm>
            <a:custGeom>
              <a:avLst/>
              <a:gdLst>
                <a:gd name="T0" fmla="*/ 318 w 1244"/>
                <a:gd name="T1" fmla="*/ 0 h 1228"/>
                <a:gd name="T2" fmla="*/ 0 w 1244"/>
                <a:gd name="T3" fmla="*/ 1228 h 1228"/>
                <a:gd name="T4" fmla="*/ 1244 w 1244"/>
                <a:gd name="T5" fmla="*/ 1228 h 1228"/>
                <a:gd name="T6" fmla="*/ 953 w 1244"/>
                <a:gd name="T7" fmla="*/ 0 h 1228"/>
                <a:gd name="T8" fmla="*/ 318 w 1244"/>
                <a:gd name="T9" fmla="*/ 0 h 1228"/>
                <a:gd name="T10" fmla="*/ 0 60000 65536"/>
                <a:gd name="T11" fmla="*/ 0 60000 65536"/>
                <a:gd name="T12" fmla="*/ 0 60000 65536"/>
                <a:gd name="T13" fmla="*/ 0 60000 65536"/>
                <a:gd name="T14" fmla="*/ 0 60000 65536"/>
                <a:gd name="T15" fmla="*/ 0 w 1244"/>
                <a:gd name="T16" fmla="*/ 0 h 1228"/>
                <a:gd name="T17" fmla="*/ 1244 w 1244"/>
                <a:gd name="T18" fmla="*/ 1228 h 1228"/>
              </a:gdLst>
              <a:ahLst/>
              <a:cxnLst>
                <a:cxn ang="T10">
                  <a:pos x="T0" y="T1"/>
                </a:cxn>
                <a:cxn ang="T11">
                  <a:pos x="T2" y="T3"/>
                </a:cxn>
                <a:cxn ang="T12">
                  <a:pos x="T4" y="T5"/>
                </a:cxn>
                <a:cxn ang="T13">
                  <a:pos x="T6" y="T7"/>
                </a:cxn>
                <a:cxn ang="T14">
                  <a:pos x="T8" y="T9"/>
                </a:cxn>
              </a:cxnLst>
              <a:rect l="T15" t="T16" r="T17" b="T18"/>
              <a:pathLst>
                <a:path w="1244" h="1228">
                  <a:moveTo>
                    <a:pt x="318" y="0"/>
                  </a:moveTo>
                  <a:lnTo>
                    <a:pt x="0" y="1228"/>
                  </a:lnTo>
                  <a:lnTo>
                    <a:pt x="1244" y="1228"/>
                  </a:lnTo>
                  <a:lnTo>
                    <a:pt x="953" y="0"/>
                  </a:lnTo>
                  <a:lnTo>
                    <a:pt x="318" y="0"/>
                  </a:lnTo>
                  <a:close/>
                </a:path>
              </a:pathLst>
            </a:custGeom>
            <a:solidFill>
              <a:srgbClr val="99CCFF"/>
            </a:solidFill>
            <a:ln w="19050" cap="flat" cmpd="sng">
              <a:solidFill>
                <a:srgbClr val="008000"/>
              </a:solidFill>
              <a:prstDash val="solid"/>
              <a:round/>
              <a:headEnd/>
              <a:tailEnd/>
            </a:ln>
          </p:spPr>
          <p:txBody>
            <a:bodyPr wrap="none" lIns="90000" tIns="46800" rIns="90000" bIns="46800">
              <a:spAutoFit/>
            </a:bodyPr>
            <a:lstStyle/>
            <a:p>
              <a:endParaRPr lang="ja-JP" altLang="en-US"/>
            </a:p>
          </p:txBody>
        </p:sp>
        <p:sp>
          <p:nvSpPr>
            <p:cNvPr id="7" name="Line 8"/>
            <p:cNvSpPr>
              <a:spLocks noChangeShapeType="1"/>
            </p:cNvSpPr>
            <p:nvPr/>
          </p:nvSpPr>
          <p:spPr bwMode="auto">
            <a:xfrm flipH="1">
              <a:off x="6011167" y="4509716"/>
              <a:ext cx="215900" cy="287338"/>
            </a:xfrm>
            <a:prstGeom prst="line">
              <a:avLst/>
            </a:prstGeom>
            <a:noFill/>
            <a:ln w="38100">
              <a:solidFill>
                <a:srgbClr val="800000"/>
              </a:solidFill>
              <a:round/>
              <a:headEnd/>
              <a:tailEnd type="triangle" w="med" len="med"/>
            </a:ln>
          </p:spPr>
          <p:txBody>
            <a:bodyPr lIns="90000" tIns="46800" rIns="90000" bIns="46800">
              <a:spAutoFit/>
            </a:bodyPr>
            <a:lstStyle/>
            <a:p>
              <a:endParaRPr lang="ja-JP" altLang="en-US"/>
            </a:p>
          </p:txBody>
        </p:sp>
        <p:sp>
          <p:nvSpPr>
            <p:cNvPr id="8" name="Line 9"/>
            <p:cNvSpPr>
              <a:spLocks noChangeShapeType="1"/>
            </p:cNvSpPr>
            <p:nvPr/>
          </p:nvSpPr>
          <p:spPr bwMode="auto">
            <a:xfrm>
              <a:off x="6442967" y="4508128"/>
              <a:ext cx="215900" cy="288925"/>
            </a:xfrm>
            <a:prstGeom prst="line">
              <a:avLst/>
            </a:prstGeom>
            <a:noFill/>
            <a:ln w="38100">
              <a:solidFill>
                <a:srgbClr val="800000"/>
              </a:solidFill>
              <a:round/>
              <a:headEnd/>
              <a:tailEnd type="triangle" w="med" len="med"/>
            </a:ln>
          </p:spPr>
          <p:txBody>
            <a:bodyPr lIns="90000" tIns="46800" rIns="90000" bIns="46800">
              <a:spAutoFit/>
            </a:bodyPr>
            <a:lstStyle/>
            <a:p>
              <a:endParaRPr lang="ja-JP" altLang="en-US"/>
            </a:p>
          </p:txBody>
        </p:sp>
        <p:sp>
          <p:nvSpPr>
            <p:cNvPr id="9" name="Line 10"/>
            <p:cNvSpPr>
              <a:spLocks noChangeShapeType="1"/>
            </p:cNvSpPr>
            <p:nvPr/>
          </p:nvSpPr>
          <p:spPr bwMode="auto">
            <a:xfrm flipH="1">
              <a:off x="7666930" y="4511303"/>
              <a:ext cx="215900" cy="287338"/>
            </a:xfrm>
            <a:prstGeom prst="line">
              <a:avLst/>
            </a:prstGeom>
            <a:noFill/>
            <a:ln w="38100">
              <a:solidFill>
                <a:srgbClr val="800000"/>
              </a:solidFill>
              <a:round/>
              <a:headEnd/>
              <a:tailEnd type="triangle" w="med" len="med"/>
            </a:ln>
          </p:spPr>
          <p:txBody>
            <a:bodyPr lIns="90000" tIns="46800" rIns="90000" bIns="46800">
              <a:spAutoFit/>
            </a:bodyPr>
            <a:lstStyle/>
            <a:p>
              <a:endParaRPr lang="ja-JP" altLang="en-US"/>
            </a:p>
          </p:txBody>
        </p:sp>
        <p:sp>
          <p:nvSpPr>
            <p:cNvPr id="10" name="Line 11"/>
            <p:cNvSpPr>
              <a:spLocks noChangeShapeType="1"/>
            </p:cNvSpPr>
            <p:nvPr/>
          </p:nvSpPr>
          <p:spPr bwMode="auto">
            <a:xfrm>
              <a:off x="8098730" y="4509716"/>
              <a:ext cx="215900" cy="288925"/>
            </a:xfrm>
            <a:prstGeom prst="line">
              <a:avLst/>
            </a:prstGeom>
            <a:noFill/>
            <a:ln w="38100">
              <a:solidFill>
                <a:srgbClr val="800000"/>
              </a:solidFill>
              <a:round/>
              <a:headEnd/>
              <a:tailEnd type="triangle" w="med" len="med"/>
            </a:ln>
          </p:spPr>
          <p:txBody>
            <a:bodyPr lIns="90000" tIns="46800" rIns="90000" bIns="46800">
              <a:spAutoFit/>
            </a:bodyPr>
            <a:lstStyle/>
            <a:p>
              <a:endParaRPr lang="ja-JP" altLang="en-US"/>
            </a:p>
          </p:txBody>
        </p:sp>
        <p:sp>
          <p:nvSpPr>
            <p:cNvPr id="15" name="AutoShape 17"/>
            <p:cNvSpPr>
              <a:spLocks noChangeArrowheads="1"/>
            </p:cNvSpPr>
            <p:nvPr/>
          </p:nvSpPr>
          <p:spPr bwMode="auto">
            <a:xfrm>
              <a:off x="6090348" y="3928318"/>
              <a:ext cx="522675" cy="376984"/>
            </a:xfrm>
            <a:prstGeom prst="roundRect">
              <a:avLst>
                <a:gd name="adj" fmla="val 16667"/>
              </a:avLst>
            </a:prstGeom>
            <a:solidFill>
              <a:srgbClr val="CCFFCC"/>
            </a:solidFill>
            <a:ln w="19050">
              <a:solidFill>
                <a:schemeClr val="tx1"/>
              </a:solidFill>
              <a:round/>
              <a:headEnd/>
              <a:tailEnd/>
            </a:ln>
            <a:effectLst/>
          </p:spPr>
          <p:txBody>
            <a:bodyPr wrap="none" lIns="90000" tIns="46800" rIns="90000" bIns="46800" anchor="ctr">
              <a:spAutoFit/>
            </a:bodyPr>
            <a:lstStyle/>
            <a:p>
              <a:pPr>
                <a:defRPr/>
              </a:pPr>
              <a:r>
                <a:rPr lang="en-US" altLang="ja-JP" b="1" baseline="-25000" dirty="0" smtClean="0">
                  <a:solidFill>
                    <a:schemeClr val="accent2"/>
                  </a:solidFill>
                  <a:effectLst>
                    <a:outerShdw blurRad="38100" dist="38100" dir="2700000" algn="tl">
                      <a:srgbClr val="000000"/>
                    </a:outerShdw>
                  </a:effectLst>
                </a:rPr>
                <a:t>      </a:t>
              </a:r>
              <a:endParaRPr lang="en-US" altLang="ja-JP" b="1" baseline="-25000" dirty="0">
                <a:solidFill>
                  <a:schemeClr val="accent2"/>
                </a:solidFill>
                <a:effectLst>
                  <a:outerShdw blurRad="38100" dist="38100" dir="2700000" algn="tl">
                    <a:srgbClr val="000000"/>
                  </a:outerShdw>
                </a:effectLst>
              </a:endParaRPr>
            </a:p>
          </p:txBody>
        </p:sp>
        <p:sp>
          <p:nvSpPr>
            <p:cNvPr id="16" name="Line 18"/>
            <p:cNvSpPr>
              <a:spLocks noChangeShapeType="1"/>
            </p:cNvSpPr>
            <p:nvPr/>
          </p:nvSpPr>
          <p:spPr bwMode="auto">
            <a:xfrm flipH="1">
              <a:off x="6444208" y="3428628"/>
              <a:ext cx="431800" cy="288925"/>
            </a:xfrm>
            <a:prstGeom prst="line">
              <a:avLst/>
            </a:prstGeom>
            <a:noFill/>
            <a:ln w="38100">
              <a:solidFill>
                <a:srgbClr val="800000"/>
              </a:solidFill>
              <a:round/>
              <a:headEnd/>
              <a:tailEnd type="triangle" w="med" len="med"/>
            </a:ln>
          </p:spPr>
          <p:txBody>
            <a:bodyPr wrap="none" lIns="90000" tIns="46800" rIns="90000" bIns="46800">
              <a:spAutoFit/>
            </a:bodyPr>
            <a:lstStyle/>
            <a:p>
              <a:endParaRPr lang="ja-JP" altLang="en-US"/>
            </a:p>
          </p:txBody>
        </p:sp>
        <p:sp>
          <p:nvSpPr>
            <p:cNvPr id="17" name="AutoShape 19"/>
            <p:cNvSpPr>
              <a:spLocks noChangeArrowheads="1"/>
            </p:cNvSpPr>
            <p:nvPr/>
          </p:nvSpPr>
          <p:spPr bwMode="auto">
            <a:xfrm>
              <a:off x="7688757" y="3918792"/>
              <a:ext cx="576263" cy="376984"/>
            </a:xfrm>
            <a:prstGeom prst="roundRect">
              <a:avLst>
                <a:gd name="adj" fmla="val 16667"/>
              </a:avLst>
            </a:prstGeom>
            <a:solidFill>
              <a:srgbClr val="CCFFCC"/>
            </a:solidFill>
            <a:ln w="19050">
              <a:solidFill>
                <a:schemeClr val="tx1"/>
              </a:solidFill>
              <a:round/>
              <a:headEnd/>
              <a:tailEnd/>
            </a:ln>
            <a:effectLst/>
          </p:spPr>
          <p:txBody>
            <a:bodyPr wrap="square" lIns="90000" tIns="46800" rIns="90000" bIns="46800" anchor="ctr">
              <a:spAutoFit/>
            </a:bodyPr>
            <a:lstStyle/>
            <a:p>
              <a:pPr>
                <a:defRPr/>
              </a:pPr>
              <a:endParaRPr lang="en-US" altLang="ja-JP" b="1" baseline="-25000" dirty="0">
                <a:solidFill>
                  <a:schemeClr val="accent2"/>
                </a:solidFill>
                <a:effectLst>
                  <a:outerShdw blurRad="38100" dist="38100" dir="2700000" algn="tl">
                    <a:srgbClr val="000000"/>
                  </a:outerShdw>
                </a:effectLst>
              </a:endParaRPr>
            </a:p>
          </p:txBody>
        </p:sp>
        <p:sp>
          <p:nvSpPr>
            <p:cNvPr id="22" name="Line 24"/>
            <p:cNvSpPr>
              <a:spLocks noChangeShapeType="1"/>
            </p:cNvSpPr>
            <p:nvPr/>
          </p:nvSpPr>
          <p:spPr bwMode="auto">
            <a:xfrm>
              <a:off x="7595492" y="3430216"/>
              <a:ext cx="358775" cy="287337"/>
            </a:xfrm>
            <a:prstGeom prst="line">
              <a:avLst/>
            </a:prstGeom>
            <a:noFill/>
            <a:ln w="38100">
              <a:solidFill>
                <a:srgbClr val="800000"/>
              </a:solidFill>
              <a:round/>
              <a:headEnd/>
              <a:tailEnd type="triangle" w="med" len="med"/>
            </a:ln>
          </p:spPr>
          <p:txBody>
            <a:bodyPr lIns="90000" tIns="46800" rIns="90000" bIns="46800">
              <a:spAutoFit/>
            </a:bodyPr>
            <a:lstStyle/>
            <a:p>
              <a:endParaRPr lang="ja-JP" altLang="en-US"/>
            </a:p>
          </p:txBody>
        </p:sp>
        <p:sp>
          <p:nvSpPr>
            <p:cNvPr id="23" name="AutoShape 40"/>
            <p:cNvSpPr>
              <a:spLocks noChangeArrowheads="1"/>
            </p:cNvSpPr>
            <p:nvPr/>
          </p:nvSpPr>
          <p:spPr bwMode="auto">
            <a:xfrm>
              <a:off x="6948065" y="2780928"/>
              <a:ext cx="576263" cy="512763"/>
            </a:xfrm>
            <a:prstGeom prst="roundRect">
              <a:avLst>
                <a:gd name="adj" fmla="val 16667"/>
              </a:avLst>
            </a:prstGeom>
            <a:solidFill>
              <a:srgbClr val="CCFFCC"/>
            </a:solidFill>
            <a:ln w="19050">
              <a:solidFill>
                <a:schemeClr val="tx1"/>
              </a:solidFill>
              <a:round/>
              <a:headEnd/>
              <a:tailEnd/>
            </a:ln>
            <a:effectLst/>
          </p:spPr>
          <p:txBody>
            <a:bodyPr lIns="90000" tIns="46800" rIns="90000" bIns="46800" anchor="ctr">
              <a:spAutoFit/>
            </a:bodyPr>
            <a:lstStyle/>
            <a:p>
              <a:pPr>
                <a:defRPr/>
              </a:pPr>
              <a:endParaRPr lang="en-US" altLang="ja-JP" b="1" dirty="0">
                <a:solidFill>
                  <a:schemeClr val="accent2"/>
                </a:solidFill>
                <a:effectLst>
                  <a:outerShdw blurRad="38100" dist="38100" dir="2700000" algn="tl">
                    <a:srgbClr val="000000"/>
                  </a:outerShdw>
                </a:effectLst>
              </a:endParaRPr>
            </a:p>
          </p:txBody>
        </p:sp>
      </p:grpSp>
      <p:sp>
        <p:nvSpPr>
          <p:cNvPr id="3" name="テキスト ボックス 2"/>
          <p:cNvSpPr txBox="1"/>
          <p:nvPr/>
        </p:nvSpPr>
        <p:spPr>
          <a:xfrm rot="19520494">
            <a:off x="6381853" y="1956900"/>
            <a:ext cx="494046" cy="461665"/>
          </a:xfrm>
          <a:prstGeom prst="rect">
            <a:avLst/>
          </a:prstGeom>
          <a:noFill/>
        </p:spPr>
        <p:txBody>
          <a:bodyPr wrap="none" rtlCol="0">
            <a:spAutoFit/>
          </a:bodyPr>
          <a:lstStyle/>
          <a:p>
            <a:r>
              <a:rPr kumimoji="1" lang="ja-JP" altLang="en-US" dirty="0" smtClean="0"/>
              <a:t>≦</a:t>
            </a:r>
            <a:endParaRPr kumimoji="1" lang="ja-JP" altLang="en-US" dirty="0"/>
          </a:p>
        </p:txBody>
      </p:sp>
      <p:sp>
        <p:nvSpPr>
          <p:cNvPr id="27" name="テキスト ボックス 26"/>
          <p:cNvSpPr txBox="1"/>
          <p:nvPr/>
        </p:nvSpPr>
        <p:spPr>
          <a:xfrm rot="2526316">
            <a:off x="7480966" y="1961282"/>
            <a:ext cx="494046" cy="461665"/>
          </a:xfrm>
          <a:prstGeom prst="rect">
            <a:avLst/>
          </a:prstGeom>
          <a:noFill/>
        </p:spPr>
        <p:txBody>
          <a:bodyPr wrap="none" rtlCol="0">
            <a:spAutoFit/>
          </a:bodyPr>
          <a:lstStyle/>
          <a:p>
            <a:r>
              <a:rPr kumimoji="1" lang="ja-JP" altLang="en-US" dirty="0" smtClean="0"/>
              <a:t>≧</a:t>
            </a:r>
            <a:endParaRPr kumimoji="1" lang="ja-JP" altLang="en-US" dirty="0"/>
          </a:p>
        </p:txBody>
      </p:sp>
      <p:sp>
        <p:nvSpPr>
          <p:cNvPr id="28" name="Line 6"/>
          <p:cNvSpPr>
            <a:spLocks noChangeShapeType="1"/>
          </p:cNvSpPr>
          <p:nvPr/>
        </p:nvSpPr>
        <p:spPr bwMode="auto">
          <a:xfrm flipV="1">
            <a:off x="6854478" y="4363963"/>
            <a:ext cx="454025" cy="576262"/>
          </a:xfrm>
          <a:prstGeom prst="line">
            <a:avLst/>
          </a:prstGeom>
          <a:noFill/>
          <a:ln w="25400">
            <a:solidFill>
              <a:srgbClr val="0000FF"/>
            </a:solidFill>
            <a:round/>
            <a:headEnd/>
            <a:tailEnd/>
          </a:ln>
          <a:effectLst/>
        </p:spPr>
        <p:txBody>
          <a:bodyPr/>
          <a:lstStyle/>
          <a:p>
            <a:endParaRPr lang="ja-JP" altLang="en-US"/>
          </a:p>
        </p:txBody>
      </p:sp>
      <p:sp>
        <p:nvSpPr>
          <p:cNvPr id="29" name="Line 7"/>
          <p:cNvSpPr>
            <a:spLocks noChangeShapeType="1"/>
          </p:cNvSpPr>
          <p:nvPr/>
        </p:nvSpPr>
        <p:spPr bwMode="auto">
          <a:xfrm>
            <a:off x="7308503" y="4363963"/>
            <a:ext cx="71438" cy="576262"/>
          </a:xfrm>
          <a:prstGeom prst="line">
            <a:avLst/>
          </a:prstGeom>
          <a:noFill/>
          <a:ln w="25400">
            <a:solidFill>
              <a:srgbClr val="0000FF"/>
            </a:solidFill>
            <a:round/>
            <a:headEnd/>
            <a:tailEnd/>
          </a:ln>
          <a:effectLst/>
        </p:spPr>
        <p:txBody>
          <a:bodyPr/>
          <a:lstStyle/>
          <a:p>
            <a:endParaRPr lang="ja-JP" altLang="en-US"/>
          </a:p>
        </p:txBody>
      </p:sp>
      <p:sp>
        <p:nvSpPr>
          <p:cNvPr id="31" name="Line 9"/>
          <p:cNvSpPr>
            <a:spLocks noChangeShapeType="1"/>
          </p:cNvSpPr>
          <p:nvPr/>
        </p:nvSpPr>
        <p:spPr bwMode="auto">
          <a:xfrm flipV="1">
            <a:off x="7308304" y="5517232"/>
            <a:ext cx="433388" cy="604837"/>
          </a:xfrm>
          <a:prstGeom prst="line">
            <a:avLst/>
          </a:prstGeom>
          <a:noFill/>
          <a:ln w="25400">
            <a:solidFill>
              <a:srgbClr val="0000FF"/>
            </a:solidFill>
            <a:round/>
            <a:headEnd/>
            <a:tailEnd/>
          </a:ln>
          <a:effectLst/>
        </p:spPr>
        <p:txBody>
          <a:bodyPr/>
          <a:lstStyle/>
          <a:p>
            <a:endParaRPr lang="ja-JP" altLang="en-US"/>
          </a:p>
        </p:txBody>
      </p:sp>
      <p:sp>
        <p:nvSpPr>
          <p:cNvPr id="32" name="Line 10"/>
          <p:cNvSpPr>
            <a:spLocks noChangeShapeType="1"/>
          </p:cNvSpPr>
          <p:nvPr/>
        </p:nvSpPr>
        <p:spPr bwMode="auto">
          <a:xfrm flipH="1" flipV="1">
            <a:off x="6876703" y="4911650"/>
            <a:ext cx="215900" cy="604837"/>
          </a:xfrm>
          <a:prstGeom prst="line">
            <a:avLst/>
          </a:prstGeom>
          <a:noFill/>
          <a:ln w="25400">
            <a:solidFill>
              <a:srgbClr val="0000FF"/>
            </a:solidFill>
            <a:round/>
            <a:headEnd/>
            <a:tailEnd/>
          </a:ln>
          <a:effectLst/>
        </p:spPr>
        <p:txBody>
          <a:bodyPr/>
          <a:lstStyle/>
          <a:p>
            <a:endParaRPr lang="ja-JP" altLang="en-US"/>
          </a:p>
        </p:txBody>
      </p:sp>
      <p:sp>
        <p:nvSpPr>
          <p:cNvPr id="35" name="Line 13"/>
          <p:cNvSpPr>
            <a:spLocks noChangeShapeType="1"/>
          </p:cNvSpPr>
          <p:nvPr/>
        </p:nvSpPr>
        <p:spPr bwMode="auto">
          <a:xfrm>
            <a:off x="7308503" y="4363963"/>
            <a:ext cx="576263" cy="576262"/>
          </a:xfrm>
          <a:prstGeom prst="line">
            <a:avLst/>
          </a:prstGeom>
          <a:noFill/>
          <a:ln w="25400">
            <a:solidFill>
              <a:srgbClr val="0000FF"/>
            </a:solidFill>
            <a:round/>
            <a:headEnd/>
            <a:tailEnd/>
          </a:ln>
          <a:effectLst/>
        </p:spPr>
        <p:txBody>
          <a:bodyPr/>
          <a:lstStyle/>
          <a:p>
            <a:endParaRPr lang="ja-JP" altLang="en-US"/>
          </a:p>
        </p:txBody>
      </p:sp>
      <p:sp>
        <p:nvSpPr>
          <p:cNvPr id="36" name="Line 14"/>
          <p:cNvSpPr>
            <a:spLocks noChangeShapeType="1"/>
          </p:cNvSpPr>
          <p:nvPr/>
        </p:nvSpPr>
        <p:spPr bwMode="auto">
          <a:xfrm flipH="1">
            <a:off x="7740303" y="4941813"/>
            <a:ext cx="142875" cy="574675"/>
          </a:xfrm>
          <a:prstGeom prst="line">
            <a:avLst/>
          </a:prstGeom>
          <a:noFill/>
          <a:ln w="25400">
            <a:solidFill>
              <a:srgbClr val="0000FF"/>
            </a:solidFill>
            <a:round/>
            <a:headEnd/>
            <a:tailEnd/>
          </a:ln>
          <a:effectLst/>
        </p:spPr>
        <p:txBody>
          <a:bodyPr/>
          <a:lstStyle/>
          <a:p>
            <a:endParaRPr lang="ja-JP" altLang="en-US"/>
          </a:p>
        </p:txBody>
      </p:sp>
      <p:sp>
        <p:nvSpPr>
          <p:cNvPr id="41" name="Line 14"/>
          <p:cNvSpPr>
            <a:spLocks noChangeShapeType="1"/>
          </p:cNvSpPr>
          <p:nvPr/>
        </p:nvSpPr>
        <p:spPr bwMode="auto">
          <a:xfrm>
            <a:off x="7378353" y="4940225"/>
            <a:ext cx="384175" cy="574675"/>
          </a:xfrm>
          <a:prstGeom prst="line">
            <a:avLst/>
          </a:prstGeom>
          <a:noFill/>
          <a:ln w="25400">
            <a:solidFill>
              <a:srgbClr val="0000FF"/>
            </a:solidFill>
            <a:round/>
            <a:headEnd/>
            <a:tailEnd/>
          </a:ln>
          <a:effectLst/>
        </p:spPr>
        <p:txBody>
          <a:bodyPr/>
          <a:lstStyle/>
          <a:p>
            <a:endParaRPr lang="ja-JP" altLang="en-US"/>
          </a:p>
        </p:txBody>
      </p:sp>
      <p:sp>
        <p:nvSpPr>
          <p:cNvPr id="42" name="Line 14"/>
          <p:cNvSpPr>
            <a:spLocks noChangeShapeType="1"/>
          </p:cNvSpPr>
          <p:nvPr/>
        </p:nvSpPr>
        <p:spPr bwMode="auto">
          <a:xfrm flipH="1">
            <a:off x="7078186" y="4954471"/>
            <a:ext cx="300167" cy="600730"/>
          </a:xfrm>
          <a:prstGeom prst="line">
            <a:avLst/>
          </a:prstGeom>
          <a:noFill/>
          <a:ln w="25400">
            <a:solidFill>
              <a:srgbClr val="0000FF"/>
            </a:solidFill>
            <a:round/>
            <a:headEnd/>
            <a:tailEnd/>
          </a:ln>
          <a:effectLst/>
        </p:spPr>
        <p:txBody>
          <a:bodyPr/>
          <a:lstStyle/>
          <a:p>
            <a:endParaRPr lang="ja-JP" altLang="en-US"/>
          </a:p>
        </p:txBody>
      </p:sp>
      <p:sp>
        <p:nvSpPr>
          <p:cNvPr id="43" name="Line 9"/>
          <p:cNvSpPr>
            <a:spLocks noChangeShapeType="1"/>
          </p:cNvSpPr>
          <p:nvPr/>
        </p:nvSpPr>
        <p:spPr bwMode="auto">
          <a:xfrm flipV="1">
            <a:off x="7306915" y="5514900"/>
            <a:ext cx="1040284" cy="599362"/>
          </a:xfrm>
          <a:prstGeom prst="line">
            <a:avLst/>
          </a:prstGeom>
          <a:noFill/>
          <a:ln w="25400">
            <a:solidFill>
              <a:srgbClr val="0000FF"/>
            </a:solidFill>
            <a:round/>
            <a:headEnd/>
            <a:tailEnd/>
          </a:ln>
          <a:effectLst/>
        </p:spPr>
        <p:txBody>
          <a:bodyPr/>
          <a:lstStyle/>
          <a:p>
            <a:endParaRPr lang="ja-JP" altLang="en-US"/>
          </a:p>
        </p:txBody>
      </p:sp>
      <p:sp>
        <p:nvSpPr>
          <p:cNvPr id="44" name="Line 9"/>
          <p:cNvSpPr>
            <a:spLocks noChangeShapeType="1"/>
          </p:cNvSpPr>
          <p:nvPr/>
        </p:nvSpPr>
        <p:spPr bwMode="auto">
          <a:xfrm flipH="1" flipV="1">
            <a:off x="7078186" y="5529144"/>
            <a:ext cx="228729" cy="582787"/>
          </a:xfrm>
          <a:prstGeom prst="line">
            <a:avLst/>
          </a:prstGeom>
          <a:noFill/>
          <a:ln w="25400">
            <a:solidFill>
              <a:srgbClr val="0000FF"/>
            </a:solidFill>
            <a:round/>
            <a:headEnd/>
            <a:tailEnd/>
          </a:ln>
          <a:effectLst/>
        </p:spPr>
        <p:txBody>
          <a:bodyPr/>
          <a:lstStyle/>
          <a:p>
            <a:endParaRPr lang="ja-JP" altLang="en-US"/>
          </a:p>
        </p:txBody>
      </p:sp>
      <p:sp>
        <p:nvSpPr>
          <p:cNvPr id="47" name="Line 9"/>
          <p:cNvSpPr>
            <a:spLocks noChangeShapeType="1"/>
          </p:cNvSpPr>
          <p:nvPr/>
        </p:nvSpPr>
        <p:spPr bwMode="auto">
          <a:xfrm flipV="1">
            <a:off x="8314579" y="4937892"/>
            <a:ext cx="102469" cy="591251"/>
          </a:xfrm>
          <a:prstGeom prst="line">
            <a:avLst/>
          </a:prstGeom>
          <a:noFill/>
          <a:ln w="25400">
            <a:solidFill>
              <a:srgbClr val="0000FF"/>
            </a:solidFill>
            <a:round/>
            <a:headEnd/>
            <a:tailEnd/>
          </a:ln>
          <a:effectLst/>
        </p:spPr>
        <p:txBody>
          <a:bodyPr/>
          <a:lstStyle/>
          <a:p>
            <a:endParaRPr lang="ja-JP" altLang="en-US"/>
          </a:p>
        </p:txBody>
      </p:sp>
      <p:sp>
        <p:nvSpPr>
          <p:cNvPr id="48" name="Line 9"/>
          <p:cNvSpPr>
            <a:spLocks noChangeShapeType="1"/>
          </p:cNvSpPr>
          <p:nvPr/>
        </p:nvSpPr>
        <p:spPr bwMode="auto">
          <a:xfrm flipH="1" flipV="1">
            <a:off x="7294086" y="4359177"/>
            <a:ext cx="1122962" cy="552473"/>
          </a:xfrm>
          <a:prstGeom prst="line">
            <a:avLst/>
          </a:prstGeom>
          <a:noFill/>
          <a:ln w="25400">
            <a:solidFill>
              <a:srgbClr val="0000FF"/>
            </a:solidFill>
            <a:round/>
            <a:headEnd/>
            <a:tailEnd/>
          </a:ln>
          <a:effectLst/>
        </p:spPr>
        <p:txBody>
          <a:bodyPr/>
          <a:lstStyle/>
          <a:p>
            <a:endParaRPr lang="ja-JP" altLang="en-US"/>
          </a:p>
        </p:txBody>
      </p:sp>
      <p:sp>
        <p:nvSpPr>
          <p:cNvPr id="49" name="Line 9"/>
          <p:cNvSpPr>
            <a:spLocks noChangeShapeType="1"/>
          </p:cNvSpPr>
          <p:nvPr/>
        </p:nvSpPr>
        <p:spPr bwMode="auto">
          <a:xfrm flipH="1" flipV="1">
            <a:off x="7389947" y="4946399"/>
            <a:ext cx="924632" cy="568499"/>
          </a:xfrm>
          <a:prstGeom prst="line">
            <a:avLst/>
          </a:prstGeom>
          <a:noFill/>
          <a:ln w="25400">
            <a:solidFill>
              <a:srgbClr val="0000FF"/>
            </a:solidFill>
            <a:round/>
            <a:headEnd/>
            <a:tailEnd/>
          </a:ln>
          <a:effectLst/>
        </p:spPr>
        <p:txBody>
          <a:bodyPr/>
          <a:lstStyle/>
          <a:p>
            <a:endParaRPr lang="ja-JP" altLang="en-US"/>
          </a:p>
        </p:txBody>
      </p:sp>
      <p:sp>
        <p:nvSpPr>
          <p:cNvPr id="30" name="Oval 8"/>
          <p:cNvSpPr>
            <a:spLocks noChangeArrowheads="1"/>
          </p:cNvSpPr>
          <p:nvPr/>
        </p:nvSpPr>
        <p:spPr bwMode="auto">
          <a:xfrm>
            <a:off x="7235478" y="479576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33" name="Oval 11"/>
          <p:cNvSpPr>
            <a:spLocks noChangeArrowheads="1"/>
          </p:cNvSpPr>
          <p:nvPr/>
        </p:nvSpPr>
        <p:spPr bwMode="auto">
          <a:xfrm>
            <a:off x="6948140" y="537361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34" name="Oval 12"/>
          <p:cNvSpPr>
            <a:spLocks noChangeArrowheads="1"/>
          </p:cNvSpPr>
          <p:nvPr/>
        </p:nvSpPr>
        <p:spPr bwMode="auto">
          <a:xfrm>
            <a:off x="7164982" y="594928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37" name="Oval 15"/>
          <p:cNvSpPr>
            <a:spLocks noChangeArrowheads="1"/>
          </p:cNvSpPr>
          <p:nvPr/>
        </p:nvSpPr>
        <p:spPr bwMode="auto">
          <a:xfrm>
            <a:off x="7595840" y="537361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38" name="Oval 16"/>
          <p:cNvSpPr>
            <a:spLocks noChangeArrowheads="1"/>
          </p:cNvSpPr>
          <p:nvPr/>
        </p:nvSpPr>
        <p:spPr bwMode="auto">
          <a:xfrm>
            <a:off x="7164040" y="422108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39" name="Oval 17"/>
          <p:cNvSpPr>
            <a:spLocks noChangeArrowheads="1"/>
          </p:cNvSpPr>
          <p:nvPr/>
        </p:nvSpPr>
        <p:spPr bwMode="auto">
          <a:xfrm>
            <a:off x="6732240" y="479576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40" name="Oval 18"/>
          <p:cNvSpPr>
            <a:spLocks noChangeArrowheads="1"/>
          </p:cNvSpPr>
          <p:nvPr/>
        </p:nvSpPr>
        <p:spPr bwMode="auto">
          <a:xfrm>
            <a:off x="7740303" y="479735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45" name="Oval 18"/>
          <p:cNvSpPr>
            <a:spLocks noChangeArrowheads="1"/>
          </p:cNvSpPr>
          <p:nvPr/>
        </p:nvSpPr>
        <p:spPr bwMode="auto">
          <a:xfrm>
            <a:off x="8245102" y="4797152"/>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46" name="Oval 18"/>
          <p:cNvSpPr>
            <a:spLocks noChangeArrowheads="1"/>
          </p:cNvSpPr>
          <p:nvPr/>
        </p:nvSpPr>
        <p:spPr bwMode="auto">
          <a:xfrm>
            <a:off x="8173094" y="5373911"/>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Tree>
    <p:extLst>
      <p:ext uri="{BB962C8B-B14F-4D97-AF65-F5344CB8AC3E}">
        <p14:creationId xmlns:p14="http://schemas.microsoft.com/office/powerpoint/2010/main" val="380951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Why #Solutions is Small?</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68675" name="Rectangle 3"/>
          <p:cNvSpPr>
            <a:spLocks noGrp="1" noChangeArrowheads="1"/>
          </p:cNvSpPr>
          <p:nvPr>
            <p:ph type="subTitle" idx="1"/>
          </p:nvPr>
        </p:nvSpPr>
        <p:spPr>
          <a:xfrm>
            <a:off x="467544" y="1125538"/>
            <a:ext cx="8352928" cy="482441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…#solutions seem to easily increase to exponential, however…</a:t>
            </a: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if exponentially many solutions, many solutions are similar,</a:t>
            </a:r>
          </a:p>
          <a:p>
            <a:pPr algn="l" eaLnBrk="1" hangingPunct="1">
              <a:lnSpc>
                <a:spcPct val="90000"/>
              </a:lnSpc>
              <a:defRPr/>
            </a:pPr>
            <a:r>
              <a:rPr lang="en-US" altLang="ja-JP" sz="2400" dirty="0" smtClean="0"/>
              <a:t>          thus quite redundant</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We don’t want to have such many solutions!</a:t>
            </a:r>
          </a:p>
          <a:p>
            <a:pPr algn="l" eaLnBrk="1" hangingPunct="1">
              <a:lnSpc>
                <a:spcPct val="90000"/>
              </a:lnSpc>
              <a:defRPr/>
            </a:pPr>
            <a:r>
              <a:rPr lang="en-US" altLang="ja-JP" sz="2400" dirty="0" smtClean="0"/>
              <a:t>        </a:t>
            </a:r>
            <a:r>
              <a:rPr lang="en-US" altLang="ja-JP" sz="2400" dirty="0" smtClean="0">
                <a:sym typeface="Wingdings" pitchFamily="2" charset="2"/>
              </a:rPr>
              <a:t></a:t>
            </a:r>
            <a:r>
              <a:rPr lang="en-US" altLang="ja-JP" sz="2400" dirty="0" smtClean="0"/>
              <a:t> they are intractable (too long time for post process)</a:t>
            </a:r>
          </a:p>
          <a:p>
            <a:pPr algn="l" eaLnBrk="1" hangingPunct="1">
              <a:lnSpc>
                <a:spcPct val="90000"/>
              </a:lnSpc>
              <a:defRPr/>
            </a:pPr>
            <a:r>
              <a:rPr lang="en-US" altLang="ja-JP" sz="2400" dirty="0" smtClean="0"/>
              <a:t>  </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Even though #solutions is huge, </a:t>
            </a:r>
          </a:p>
          <a:p>
            <a:pPr algn="l" eaLnBrk="1" hangingPunct="1">
              <a:lnSpc>
                <a:spcPct val="90000"/>
              </a:lnSpc>
              <a:defRPr/>
            </a:pPr>
            <a:r>
              <a:rPr lang="en-US" altLang="ja-JP" sz="2400" dirty="0" smtClean="0"/>
              <a:t>           the modeling was bad, from the beginning</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006600"/>
                </a:solidFill>
                <a:effectLst>
                  <a:outerShdw blurRad="38100" dist="38100" dir="2700000" algn="tl">
                    <a:srgbClr val="C0C0C0"/>
                  </a:outerShdw>
                </a:effectLst>
              </a:rPr>
              <a:t>Ex)</a:t>
            </a:r>
            <a:r>
              <a:rPr lang="en-US" altLang="ja-JP" sz="2400" b="1" dirty="0" smtClean="0">
                <a:solidFill>
                  <a:srgbClr val="92D050"/>
                </a:solidFill>
              </a:rPr>
              <a:t> </a:t>
            </a:r>
            <a:r>
              <a:rPr lang="en-US" altLang="ja-JP" sz="2400" dirty="0" smtClean="0"/>
              <a:t>#Maximal cliques in the large sparse graphs are not huge, but #independent sets (no vertex pair is connected) are extremely huge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8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8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8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8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867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867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Pattern Enumeration</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323528" y="1052736"/>
            <a:ext cx="8712968" cy="4953000"/>
          </a:xfrm>
        </p:spPr>
        <p:txBody>
          <a:bodyPr/>
          <a:lstStyle/>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 elements of the </a:t>
            </a:r>
            <a:r>
              <a:rPr lang="en-US" altLang="ja-JP" sz="2400" dirty="0" err="1" smtClean="0"/>
              <a:t>poset</a:t>
            </a:r>
            <a:r>
              <a:rPr lang="en-US" altLang="ja-JP" sz="2400" dirty="0" smtClean="0"/>
              <a:t> is not always easy; </a:t>
            </a:r>
          </a:p>
          <a:p>
            <a:pPr marL="0" indent="0" eaLnBrk="1" hangingPunct="1">
              <a:buNone/>
              <a:defRPr/>
            </a:pPr>
            <a:r>
              <a:rPr lang="en-US" altLang="ja-JP" sz="2400" dirty="0"/>
              <a:t> </a:t>
            </a:r>
            <a:r>
              <a:rPr lang="en-US" altLang="ja-JP" sz="2400" dirty="0" smtClean="0"/>
              <a:t>  output-polynomial time algorithms do not always exist</a:t>
            </a:r>
          </a:p>
          <a:p>
            <a:pPr marL="0" indent="0" eaLnBrk="1" hangingPunct="1">
              <a:buNone/>
              <a:defRPr/>
            </a:pPr>
            <a:endParaRPr lang="en-US" altLang="ja-JP" sz="2400" dirty="0" smtClean="0"/>
          </a:p>
          <a:p>
            <a:pPr marL="0" indent="0" eaLnBrk="1" hangingPunct="1">
              <a:buNone/>
              <a:defRPr/>
            </a:pPr>
            <a:r>
              <a:rPr lang="en-US" altLang="ja-JP" sz="2400" dirty="0"/>
              <a:t> </a:t>
            </a:r>
            <a:r>
              <a:rPr lang="en-US" altLang="ja-JP" sz="2400" dirty="0" smtClean="0"/>
              <a:t>  solutions to SAT, graphs, geometric objects…</a:t>
            </a:r>
          </a:p>
          <a:p>
            <a:pPr marL="0" indent="0" eaLnBrk="1" hangingPunct="1">
              <a:buNone/>
              <a:defRPr/>
            </a:pPr>
            <a:endParaRPr lang="en-US" altLang="ja-JP" sz="2400" dirty="0"/>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In practice, simple patterns are more important, and usually that are easily enumerated</a:t>
            </a:r>
          </a:p>
          <a:p>
            <a:pPr marL="0" indent="0" eaLnBrk="1" hangingPunct="1">
              <a:buNone/>
              <a:defRPr/>
            </a:pPr>
            <a:endParaRPr lang="en-US" altLang="ja-JP" sz="2400" dirty="0" smtClean="0"/>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anose="05000000000000000000" pitchFamily="2" charset="2"/>
              </a:rPr>
              <a:t>sets, sequences, strings, trees, cycles…</a:t>
            </a:r>
          </a:p>
          <a:p>
            <a:pPr marL="0" indent="0" eaLnBrk="1" hangingPunct="1">
              <a:buNone/>
              <a:defRPr/>
            </a:pPr>
            <a:endParaRPr lang="en-US" altLang="ja-JP" sz="2400" dirty="0" smtClean="0">
              <a:sym typeface="Wingdings" panose="05000000000000000000" pitchFamily="2" charset="2"/>
            </a:endParaRPr>
          </a:p>
          <a:p>
            <a:pPr marL="0" indent="0" eaLnBrk="1" hangingPunct="1">
              <a:buNone/>
              <a:defRPr/>
            </a:pPr>
            <a:r>
              <a:rPr lang="en-US" altLang="ja-JP" sz="2400" dirty="0">
                <a:sym typeface="Wingdings" panose="05000000000000000000" pitchFamily="2" charset="2"/>
              </a:rPr>
              <a:t> </a:t>
            </a:r>
            <a:r>
              <a:rPr lang="en-US" altLang="ja-JP" sz="2400" dirty="0" smtClean="0">
                <a:sym typeface="Wingdings" panose="05000000000000000000" pitchFamily="2" charset="2"/>
              </a:rPr>
              <a:t>   they usually induce some inclusion relation</a:t>
            </a:r>
          </a:p>
          <a:p>
            <a:pPr marL="0" indent="0" eaLnBrk="1" hangingPunct="1">
              <a:buNone/>
              <a:defRPr/>
            </a:pPr>
            <a:endParaRPr lang="en-US" altLang="ja-JP" sz="2400" b="1" dirty="0" smtClean="0">
              <a:solidFill>
                <a:srgbClr val="0000FF"/>
              </a:solidFill>
            </a:endParaRPr>
          </a:p>
        </p:txBody>
      </p:sp>
    </p:spTree>
    <p:extLst>
      <p:ext uri="{BB962C8B-B14F-4D97-AF65-F5344CB8AC3E}">
        <p14:creationId xmlns:p14="http://schemas.microsoft.com/office/powerpoint/2010/main" val="177675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Enumeration Framework</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1052736"/>
            <a:ext cx="8712968" cy="4953000"/>
          </a:xfrm>
        </p:spPr>
        <p:txBody>
          <a:bodyPr/>
          <a:lstStyle/>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Start the search (enumeration) from the minimal elements </a:t>
            </a: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a:t>pattern mining is hard </a:t>
            </a:r>
            <a:r>
              <a:rPr lang="en-US" altLang="ja-JP" sz="2400" dirty="0" smtClean="0"/>
              <a:t>if the minimal are hard to enumerate</a:t>
            </a:r>
          </a:p>
          <a:p>
            <a:pPr marL="0" indent="0" eaLnBrk="1" hangingPunct="1">
              <a:buNone/>
              <a:defRPr/>
            </a:pPr>
            <a:endParaRPr lang="en-US" altLang="ja-JP" sz="2400" dirty="0"/>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Then, generate the successors of current elements;</a:t>
            </a:r>
          </a:p>
          <a:p>
            <a:pPr marL="0" indent="0" eaLnBrk="1" hangingPunct="1">
              <a:buNone/>
              <a:defRPr/>
            </a:pPr>
            <a:r>
              <a:rPr lang="en-US" altLang="ja-JP" sz="2400" dirty="0"/>
              <a:t> </a:t>
            </a:r>
            <a:r>
              <a:rPr lang="en-US" altLang="ja-JP" sz="2400" dirty="0" smtClean="0"/>
              <a:t>      this makes a backtracking algorithm</a:t>
            </a:r>
          </a:p>
          <a:p>
            <a:pPr marL="0" indent="0" eaLnBrk="1" hangingPunct="1">
              <a:buNone/>
              <a:defRPr/>
            </a:pPr>
            <a:r>
              <a:rPr lang="ja-JP" altLang="en-US" sz="2400" dirty="0" smtClean="0"/>
              <a:t>　</a:t>
            </a:r>
            <a:r>
              <a:rPr lang="en-US" altLang="ja-JP" sz="2400" dirty="0" smtClean="0"/>
              <a:t>(marks for duplication check is required)</a:t>
            </a:r>
          </a:p>
          <a:p>
            <a:pPr marL="0" indent="0" eaLnBrk="1" hangingPunct="1">
              <a:buNone/>
              <a:defRPr/>
            </a:pPr>
            <a:endParaRPr lang="en-US" altLang="ja-JP" sz="2400" b="1" dirty="0" smtClean="0">
              <a:solidFill>
                <a:srgbClr val="0000FF"/>
              </a:solidFill>
            </a:endParaRPr>
          </a:p>
        </p:txBody>
      </p:sp>
      <p:sp>
        <p:nvSpPr>
          <p:cNvPr id="4" name="Line 6"/>
          <p:cNvSpPr>
            <a:spLocks noChangeShapeType="1"/>
          </p:cNvSpPr>
          <p:nvPr/>
        </p:nvSpPr>
        <p:spPr bwMode="auto">
          <a:xfrm flipV="1">
            <a:off x="7070502" y="2347739"/>
            <a:ext cx="454025" cy="576262"/>
          </a:xfrm>
          <a:prstGeom prst="line">
            <a:avLst/>
          </a:prstGeom>
          <a:noFill/>
          <a:ln w="25400">
            <a:solidFill>
              <a:srgbClr val="0000FF"/>
            </a:solidFill>
            <a:round/>
            <a:headEnd/>
            <a:tailEnd/>
          </a:ln>
          <a:effectLst/>
        </p:spPr>
        <p:txBody>
          <a:bodyPr/>
          <a:lstStyle/>
          <a:p>
            <a:endParaRPr lang="ja-JP" altLang="en-US"/>
          </a:p>
        </p:txBody>
      </p:sp>
      <p:sp>
        <p:nvSpPr>
          <p:cNvPr id="5" name="Line 7"/>
          <p:cNvSpPr>
            <a:spLocks noChangeShapeType="1"/>
          </p:cNvSpPr>
          <p:nvPr/>
        </p:nvSpPr>
        <p:spPr bwMode="auto">
          <a:xfrm>
            <a:off x="7524527" y="2347739"/>
            <a:ext cx="71438" cy="576262"/>
          </a:xfrm>
          <a:prstGeom prst="line">
            <a:avLst/>
          </a:prstGeom>
          <a:noFill/>
          <a:ln w="25400">
            <a:solidFill>
              <a:srgbClr val="0000FF"/>
            </a:solidFill>
            <a:round/>
            <a:headEnd/>
            <a:tailEnd/>
          </a:ln>
          <a:effectLst/>
        </p:spPr>
        <p:txBody>
          <a:bodyPr/>
          <a:lstStyle/>
          <a:p>
            <a:endParaRPr lang="ja-JP" altLang="en-US"/>
          </a:p>
        </p:txBody>
      </p:sp>
      <p:sp>
        <p:nvSpPr>
          <p:cNvPr id="6" name="Line 9"/>
          <p:cNvSpPr>
            <a:spLocks noChangeShapeType="1"/>
          </p:cNvSpPr>
          <p:nvPr/>
        </p:nvSpPr>
        <p:spPr bwMode="auto">
          <a:xfrm flipV="1">
            <a:off x="7923706" y="3501008"/>
            <a:ext cx="34009" cy="570932"/>
          </a:xfrm>
          <a:prstGeom prst="line">
            <a:avLst/>
          </a:prstGeom>
          <a:noFill/>
          <a:ln w="25400">
            <a:solidFill>
              <a:srgbClr val="0000FF"/>
            </a:solidFill>
            <a:round/>
            <a:headEnd/>
            <a:tailEnd/>
          </a:ln>
          <a:effectLst/>
        </p:spPr>
        <p:txBody>
          <a:bodyPr/>
          <a:lstStyle/>
          <a:p>
            <a:endParaRPr lang="ja-JP" altLang="en-US"/>
          </a:p>
        </p:txBody>
      </p:sp>
      <p:sp>
        <p:nvSpPr>
          <p:cNvPr id="7" name="Line 10"/>
          <p:cNvSpPr>
            <a:spLocks noChangeShapeType="1"/>
          </p:cNvSpPr>
          <p:nvPr/>
        </p:nvSpPr>
        <p:spPr bwMode="auto">
          <a:xfrm flipH="1" flipV="1">
            <a:off x="7092727" y="2895426"/>
            <a:ext cx="215900" cy="604837"/>
          </a:xfrm>
          <a:prstGeom prst="line">
            <a:avLst/>
          </a:prstGeom>
          <a:noFill/>
          <a:ln w="25400">
            <a:solidFill>
              <a:srgbClr val="0000FF"/>
            </a:solidFill>
            <a:round/>
            <a:headEnd/>
            <a:tailEnd/>
          </a:ln>
          <a:effectLst/>
        </p:spPr>
        <p:txBody>
          <a:bodyPr/>
          <a:lstStyle/>
          <a:p>
            <a:endParaRPr lang="ja-JP" altLang="en-US"/>
          </a:p>
        </p:txBody>
      </p:sp>
      <p:sp>
        <p:nvSpPr>
          <p:cNvPr id="8" name="Line 13"/>
          <p:cNvSpPr>
            <a:spLocks noChangeShapeType="1"/>
          </p:cNvSpPr>
          <p:nvPr/>
        </p:nvSpPr>
        <p:spPr bwMode="auto">
          <a:xfrm>
            <a:off x="7524527" y="2347739"/>
            <a:ext cx="576263" cy="576262"/>
          </a:xfrm>
          <a:prstGeom prst="line">
            <a:avLst/>
          </a:prstGeom>
          <a:noFill/>
          <a:ln w="25400">
            <a:solidFill>
              <a:srgbClr val="0000FF"/>
            </a:solidFill>
            <a:round/>
            <a:headEnd/>
            <a:tailEnd/>
          </a:ln>
          <a:effectLst/>
        </p:spPr>
        <p:txBody>
          <a:bodyPr/>
          <a:lstStyle/>
          <a:p>
            <a:endParaRPr lang="ja-JP" altLang="en-US"/>
          </a:p>
        </p:txBody>
      </p:sp>
      <p:sp>
        <p:nvSpPr>
          <p:cNvPr id="9" name="Line 14"/>
          <p:cNvSpPr>
            <a:spLocks noChangeShapeType="1"/>
          </p:cNvSpPr>
          <p:nvPr/>
        </p:nvSpPr>
        <p:spPr bwMode="auto">
          <a:xfrm flipH="1">
            <a:off x="7956327" y="2925589"/>
            <a:ext cx="142875" cy="574675"/>
          </a:xfrm>
          <a:prstGeom prst="line">
            <a:avLst/>
          </a:prstGeom>
          <a:noFill/>
          <a:ln w="25400">
            <a:solidFill>
              <a:srgbClr val="0000FF"/>
            </a:solidFill>
            <a:round/>
            <a:headEnd/>
            <a:tailEnd/>
          </a:ln>
          <a:effectLst/>
        </p:spPr>
        <p:txBody>
          <a:bodyPr/>
          <a:lstStyle/>
          <a:p>
            <a:endParaRPr lang="ja-JP" altLang="en-US"/>
          </a:p>
        </p:txBody>
      </p:sp>
      <p:sp>
        <p:nvSpPr>
          <p:cNvPr id="10" name="Line 14"/>
          <p:cNvSpPr>
            <a:spLocks noChangeShapeType="1"/>
          </p:cNvSpPr>
          <p:nvPr/>
        </p:nvSpPr>
        <p:spPr bwMode="auto">
          <a:xfrm>
            <a:off x="7594377" y="2924001"/>
            <a:ext cx="384175" cy="574675"/>
          </a:xfrm>
          <a:prstGeom prst="line">
            <a:avLst/>
          </a:prstGeom>
          <a:noFill/>
          <a:ln w="25400">
            <a:solidFill>
              <a:srgbClr val="0000FF"/>
            </a:solidFill>
            <a:round/>
            <a:headEnd/>
            <a:tailEnd/>
          </a:ln>
          <a:effectLst/>
        </p:spPr>
        <p:txBody>
          <a:bodyPr/>
          <a:lstStyle/>
          <a:p>
            <a:endParaRPr lang="ja-JP" altLang="en-US"/>
          </a:p>
        </p:txBody>
      </p:sp>
      <p:sp>
        <p:nvSpPr>
          <p:cNvPr id="11" name="Line 14"/>
          <p:cNvSpPr>
            <a:spLocks noChangeShapeType="1"/>
          </p:cNvSpPr>
          <p:nvPr/>
        </p:nvSpPr>
        <p:spPr bwMode="auto">
          <a:xfrm flipH="1">
            <a:off x="7294210" y="2938247"/>
            <a:ext cx="300167" cy="600730"/>
          </a:xfrm>
          <a:prstGeom prst="line">
            <a:avLst/>
          </a:prstGeom>
          <a:noFill/>
          <a:ln w="25400">
            <a:solidFill>
              <a:srgbClr val="0000FF"/>
            </a:solidFill>
            <a:round/>
            <a:headEnd/>
            <a:tailEnd/>
          </a:ln>
          <a:effectLst/>
        </p:spPr>
        <p:txBody>
          <a:bodyPr/>
          <a:lstStyle/>
          <a:p>
            <a:endParaRPr lang="ja-JP" altLang="en-US"/>
          </a:p>
        </p:txBody>
      </p:sp>
      <p:sp>
        <p:nvSpPr>
          <p:cNvPr id="12" name="Line 9"/>
          <p:cNvSpPr>
            <a:spLocks noChangeShapeType="1"/>
          </p:cNvSpPr>
          <p:nvPr/>
        </p:nvSpPr>
        <p:spPr bwMode="auto">
          <a:xfrm flipV="1">
            <a:off x="7880127" y="3498676"/>
            <a:ext cx="683096" cy="580182"/>
          </a:xfrm>
          <a:prstGeom prst="line">
            <a:avLst/>
          </a:prstGeom>
          <a:noFill/>
          <a:ln w="25400">
            <a:solidFill>
              <a:srgbClr val="0000FF"/>
            </a:solidFill>
            <a:round/>
            <a:headEnd/>
            <a:tailEnd/>
          </a:ln>
          <a:effectLst/>
        </p:spPr>
        <p:txBody>
          <a:bodyPr/>
          <a:lstStyle/>
          <a:p>
            <a:endParaRPr lang="ja-JP" altLang="en-US"/>
          </a:p>
        </p:txBody>
      </p:sp>
      <p:sp>
        <p:nvSpPr>
          <p:cNvPr id="13" name="Line 9"/>
          <p:cNvSpPr>
            <a:spLocks noChangeShapeType="1"/>
          </p:cNvSpPr>
          <p:nvPr/>
        </p:nvSpPr>
        <p:spPr bwMode="auto">
          <a:xfrm flipH="1" flipV="1">
            <a:off x="7294209" y="3512919"/>
            <a:ext cx="608659" cy="565417"/>
          </a:xfrm>
          <a:prstGeom prst="line">
            <a:avLst/>
          </a:prstGeom>
          <a:noFill/>
          <a:ln w="25400">
            <a:solidFill>
              <a:srgbClr val="0000FF"/>
            </a:solidFill>
            <a:round/>
            <a:headEnd/>
            <a:tailEnd/>
          </a:ln>
          <a:effectLst/>
        </p:spPr>
        <p:txBody>
          <a:bodyPr/>
          <a:lstStyle/>
          <a:p>
            <a:endParaRPr lang="ja-JP" altLang="en-US"/>
          </a:p>
        </p:txBody>
      </p:sp>
      <p:sp>
        <p:nvSpPr>
          <p:cNvPr id="14" name="Line 9"/>
          <p:cNvSpPr>
            <a:spLocks noChangeShapeType="1"/>
          </p:cNvSpPr>
          <p:nvPr/>
        </p:nvSpPr>
        <p:spPr bwMode="auto">
          <a:xfrm flipV="1">
            <a:off x="8530603" y="2921668"/>
            <a:ext cx="102469" cy="591251"/>
          </a:xfrm>
          <a:prstGeom prst="line">
            <a:avLst/>
          </a:prstGeom>
          <a:noFill/>
          <a:ln w="25400">
            <a:solidFill>
              <a:srgbClr val="0000FF"/>
            </a:solidFill>
            <a:round/>
            <a:headEnd/>
            <a:tailEnd/>
          </a:ln>
          <a:effectLst/>
        </p:spPr>
        <p:txBody>
          <a:bodyPr/>
          <a:lstStyle/>
          <a:p>
            <a:endParaRPr lang="ja-JP" altLang="en-US"/>
          </a:p>
        </p:txBody>
      </p:sp>
      <p:sp>
        <p:nvSpPr>
          <p:cNvPr id="15" name="Line 9"/>
          <p:cNvSpPr>
            <a:spLocks noChangeShapeType="1"/>
          </p:cNvSpPr>
          <p:nvPr/>
        </p:nvSpPr>
        <p:spPr bwMode="auto">
          <a:xfrm flipH="1" flipV="1">
            <a:off x="7510110" y="2342953"/>
            <a:ext cx="1122962" cy="552473"/>
          </a:xfrm>
          <a:prstGeom prst="line">
            <a:avLst/>
          </a:prstGeom>
          <a:noFill/>
          <a:ln w="25400">
            <a:solidFill>
              <a:srgbClr val="0000FF"/>
            </a:solidFill>
            <a:round/>
            <a:headEnd/>
            <a:tailEnd/>
          </a:ln>
          <a:effectLst/>
        </p:spPr>
        <p:txBody>
          <a:bodyPr/>
          <a:lstStyle/>
          <a:p>
            <a:endParaRPr lang="ja-JP" altLang="en-US"/>
          </a:p>
        </p:txBody>
      </p:sp>
      <p:sp>
        <p:nvSpPr>
          <p:cNvPr id="16" name="Line 9"/>
          <p:cNvSpPr>
            <a:spLocks noChangeShapeType="1"/>
          </p:cNvSpPr>
          <p:nvPr/>
        </p:nvSpPr>
        <p:spPr bwMode="auto">
          <a:xfrm flipH="1" flipV="1">
            <a:off x="7605971" y="2930175"/>
            <a:ext cx="924632" cy="568499"/>
          </a:xfrm>
          <a:prstGeom prst="line">
            <a:avLst/>
          </a:prstGeom>
          <a:noFill/>
          <a:ln w="25400">
            <a:solidFill>
              <a:srgbClr val="0000FF"/>
            </a:solidFill>
            <a:round/>
            <a:headEnd/>
            <a:tailEnd/>
          </a:ln>
          <a:effectLst/>
        </p:spPr>
        <p:txBody>
          <a:bodyPr/>
          <a:lstStyle/>
          <a:p>
            <a:endParaRPr lang="ja-JP" altLang="en-US"/>
          </a:p>
        </p:txBody>
      </p:sp>
      <p:sp>
        <p:nvSpPr>
          <p:cNvPr id="17" name="Oval 8"/>
          <p:cNvSpPr>
            <a:spLocks noChangeArrowheads="1"/>
          </p:cNvSpPr>
          <p:nvPr/>
        </p:nvSpPr>
        <p:spPr bwMode="auto">
          <a:xfrm>
            <a:off x="7451502"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 name="Oval 11"/>
          <p:cNvSpPr>
            <a:spLocks noChangeArrowheads="1"/>
          </p:cNvSpPr>
          <p:nvPr/>
        </p:nvSpPr>
        <p:spPr bwMode="auto">
          <a:xfrm>
            <a:off x="71641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9" name="Oval 12"/>
          <p:cNvSpPr>
            <a:spLocks noChangeArrowheads="1"/>
          </p:cNvSpPr>
          <p:nvPr/>
        </p:nvSpPr>
        <p:spPr bwMode="auto">
          <a:xfrm>
            <a:off x="7786464" y="39322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0" name="Oval 15"/>
          <p:cNvSpPr>
            <a:spLocks noChangeArrowheads="1"/>
          </p:cNvSpPr>
          <p:nvPr/>
        </p:nvSpPr>
        <p:spPr bwMode="auto">
          <a:xfrm>
            <a:off x="78118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1" name="Oval 16"/>
          <p:cNvSpPr>
            <a:spLocks noChangeArrowheads="1"/>
          </p:cNvSpPr>
          <p:nvPr/>
        </p:nvSpPr>
        <p:spPr bwMode="auto">
          <a:xfrm>
            <a:off x="7380064" y="220486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2" name="Oval 17"/>
          <p:cNvSpPr>
            <a:spLocks noChangeArrowheads="1"/>
          </p:cNvSpPr>
          <p:nvPr/>
        </p:nvSpPr>
        <p:spPr bwMode="auto">
          <a:xfrm>
            <a:off x="6948264"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8"/>
          <p:cNvSpPr>
            <a:spLocks noChangeArrowheads="1"/>
          </p:cNvSpPr>
          <p:nvPr/>
        </p:nvSpPr>
        <p:spPr bwMode="auto">
          <a:xfrm>
            <a:off x="7956327" y="2781126"/>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4" name="Oval 18"/>
          <p:cNvSpPr>
            <a:spLocks noChangeArrowheads="1"/>
          </p:cNvSpPr>
          <p:nvPr/>
        </p:nvSpPr>
        <p:spPr bwMode="auto">
          <a:xfrm>
            <a:off x="8461126" y="278092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8"/>
          <p:cNvSpPr>
            <a:spLocks noChangeArrowheads="1"/>
          </p:cNvSpPr>
          <p:nvPr/>
        </p:nvSpPr>
        <p:spPr bwMode="auto">
          <a:xfrm>
            <a:off x="8389118" y="33576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7" name="Rectangle 3"/>
          <p:cNvSpPr txBox="1">
            <a:spLocks noChangeArrowheads="1"/>
          </p:cNvSpPr>
          <p:nvPr/>
        </p:nvSpPr>
        <p:spPr bwMode="auto">
          <a:xfrm>
            <a:off x="1274727" y="4318067"/>
            <a:ext cx="5883274" cy="2119469"/>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buFontTx/>
              <a:buNone/>
              <a:defRPr/>
            </a:pPr>
            <a:r>
              <a:rPr lang="en-US" altLang="ja-JP" sz="2200" dirty="0" err="1" smtClean="0">
                <a:solidFill>
                  <a:srgbClr val="006600"/>
                </a:solidFill>
              </a:rPr>
              <a:t>PatternMiningOnPoset</a:t>
            </a:r>
            <a:r>
              <a:rPr lang="en-US" altLang="ja-JP" sz="2200" b="1" dirty="0" smtClean="0">
                <a:solidFill>
                  <a:schemeClr val="accent2"/>
                </a:solidFill>
              </a:rPr>
              <a:t> </a:t>
            </a:r>
            <a:r>
              <a:rPr lang="en-US" altLang="ja-JP" sz="2200" dirty="0" smtClean="0">
                <a:solidFill>
                  <a:srgbClr val="0000FF"/>
                </a:solidFill>
              </a:rPr>
              <a:t>(</a:t>
            </a:r>
            <a:r>
              <a:rPr lang="en-US" altLang="ja-JP" sz="2200" b="1" dirty="0" smtClean="0">
                <a:solidFill>
                  <a:srgbClr val="0000FF"/>
                </a:solidFill>
              </a:rPr>
              <a:t>S</a:t>
            </a:r>
            <a:r>
              <a:rPr lang="en-US" altLang="ja-JP" sz="2200" dirty="0" smtClean="0">
                <a:solidFill>
                  <a:srgbClr val="0000FF"/>
                </a:solidFill>
              </a:rPr>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1.</a:t>
            </a:r>
            <a:r>
              <a:rPr lang="ja-JP" altLang="en-US" sz="2200" b="1" dirty="0" smtClean="0">
                <a:solidFill>
                  <a:schemeClr val="accent2"/>
                </a:solidFill>
              </a:rPr>
              <a:t>  </a:t>
            </a:r>
            <a:r>
              <a:rPr lang="en-US" altLang="ja-JP" sz="2200" b="1" dirty="0" smtClean="0">
                <a:solidFill>
                  <a:srgbClr val="0000FF"/>
                </a:solidFill>
              </a:rPr>
              <a:t>mark{</a:t>
            </a:r>
            <a:r>
              <a:rPr lang="en-US" altLang="ja-JP" sz="2200" dirty="0" smtClean="0">
                <a:solidFill>
                  <a:srgbClr val="0000FF"/>
                </a:solidFill>
              </a:rPr>
              <a:t>S} = 1</a:t>
            </a:r>
            <a:r>
              <a:rPr lang="en-US" altLang="ja-JP" sz="2200" dirty="0" smtClean="0"/>
              <a:t>;</a:t>
            </a:r>
            <a:r>
              <a:rPr lang="en-US" altLang="ja-JP" sz="2200" dirty="0" smtClean="0">
                <a:solidFill>
                  <a:schemeClr val="accent2"/>
                </a:solidFill>
              </a:rPr>
              <a:t> </a:t>
            </a:r>
            <a:r>
              <a:rPr lang="en-US" altLang="ja-JP" sz="2200" b="1" dirty="0" smtClean="0"/>
              <a:t>output</a:t>
            </a:r>
            <a:r>
              <a:rPr lang="en-US" altLang="ja-JP" sz="2200" b="1" dirty="0" smtClean="0">
                <a:solidFill>
                  <a:schemeClr val="accent2"/>
                </a:solidFill>
              </a:rPr>
              <a:t>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2.</a:t>
            </a:r>
            <a:r>
              <a:rPr lang="ja-JP" altLang="en-US" sz="2200" b="1" dirty="0" smtClean="0">
                <a:solidFill>
                  <a:schemeClr val="accent2"/>
                </a:solidFill>
              </a:rPr>
              <a:t>  </a:t>
            </a:r>
            <a:r>
              <a:rPr lang="en-US" altLang="ja-JP" sz="2200" b="1" dirty="0" smtClean="0"/>
              <a:t>for </a:t>
            </a:r>
            <a:r>
              <a:rPr lang="en-US" altLang="ja-JP" sz="2200" b="0" dirty="0" smtClean="0"/>
              <a:t>each</a:t>
            </a:r>
            <a:r>
              <a:rPr lang="en-US" altLang="ja-JP" sz="2200" b="1" dirty="0" smtClean="0"/>
              <a:t> </a:t>
            </a:r>
            <a:r>
              <a:rPr lang="en-US" altLang="ja-JP" sz="2200" b="0" dirty="0" smtClean="0"/>
              <a:t>successor </a:t>
            </a:r>
            <a:r>
              <a:rPr lang="en-US" altLang="ja-JP" sz="2200" b="1" dirty="0" smtClean="0">
                <a:solidFill>
                  <a:srgbClr val="0000FF"/>
                </a:solidFill>
              </a:rPr>
              <a:t>S’</a:t>
            </a:r>
            <a:r>
              <a:rPr lang="en-US" altLang="ja-JP" sz="2200" b="1" dirty="0" smtClean="0">
                <a:solidFill>
                  <a:schemeClr val="accent2"/>
                </a:solidFill>
              </a:rPr>
              <a:t> </a:t>
            </a:r>
            <a:r>
              <a:rPr lang="en-US" altLang="ja-JP" sz="2200" dirty="0" smtClean="0"/>
              <a:t>of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3.</a:t>
            </a:r>
            <a:r>
              <a:rPr lang="ja-JP" altLang="en-US"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t>if</a:t>
            </a:r>
            <a:r>
              <a:rPr lang="en-US" altLang="ja-JP" sz="2200" b="1" dirty="0" smtClean="0">
                <a:solidFill>
                  <a:schemeClr val="accent2"/>
                </a:solidFill>
              </a:rPr>
              <a:t> </a:t>
            </a:r>
            <a:r>
              <a:rPr lang="ja-JP" altLang="en-US" sz="2200" dirty="0" smtClean="0">
                <a:solidFill>
                  <a:schemeClr val="accent2"/>
                </a:solidFill>
              </a:rPr>
              <a:t> </a:t>
            </a:r>
            <a:r>
              <a:rPr lang="en-US" altLang="ja-JP" sz="2200" smtClean="0">
                <a:solidFill>
                  <a:srgbClr val="0000FF"/>
                </a:solidFill>
              </a:rPr>
              <a:t>mark{S’}</a:t>
            </a:r>
            <a:r>
              <a:rPr lang="en-US" altLang="ja-JP" sz="2200" smtClean="0">
                <a:solidFill>
                  <a:srgbClr val="FF0000"/>
                </a:solidFill>
                <a:effectLst>
                  <a:outerShdw blurRad="38100" dist="38100" dir="2700000" algn="tl">
                    <a:srgbClr val="C0C0C0"/>
                  </a:outerShdw>
                </a:effectLst>
              </a:rPr>
              <a:t> </a:t>
            </a:r>
            <a:r>
              <a:rPr lang="en-US" altLang="ja-JP" sz="2200" dirty="0">
                <a:solidFill>
                  <a:srgbClr val="FF0000"/>
                </a:solidFill>
                <a:effectLst>
                  <a:outerShdw blurRad="38100" dist="38100" dir="2700000" algn="tl">
                    <a:srgbClr val="C0C0C0"/>
                  </a:outerShdw>
                </a:effectLst>
              </a:rPr>
              <a:t>== </a:t>
            </a:r>
            <a:r>
              <a:rPr lang="en-US" altLang="ja-JP" sz="2200" dirty="0" smtClean="0">
                <a:solidFill>
                  <a:srgbClr val="0000FF"/>
                </a:solidFill>
              </a:rPr>
              <a:t>0 &amp; </a:t>
            </a:r>
            <a:r>
              <a:rPr lang="en-US" altLang="ja-JP" sz="2200" b="1" dirty="0" err="1" smtClean="0">
                <a:solidFill>
                  <a:srgbClr val="0000FF"/>
                </a:solidFill>
              </a:rPr>
              <a:t>frq</a:t>
            </a:r>
            <a:r>
              <a:rPr lang="en-US" altLang="ja-JP" sz="2200" b="1" dirty="0" smtClean="0">
                <a:solidFill>
                  <a:srgbClr val="0000FF"/>
                </a:solidFill>
              </a:rPr>
              <a:t>(S’)</a:t>
            </a:r>
            <a:r>
              <a:rPr lang="en-US" altLang="ja-JP"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solidFill>
                  <a:srgbClr val="0000FF"/>
                </a:solidFill>
              </a:rPr>
              <a:t>σ</a:t>
            </a:r>
            <a:r>
              <a:rPr lang="ja-JP" altLang="en-US" sz="2200" dirty="0" smtClean="0"/>
              <a:t> </a:t>
            </a:r>
            <a:r>
              <a:rPr lang="en-US" altLang="ja-JP" sz="2200" b="1" dirty="0" smtClean="0"/>
              <a:t>then</a:t>
            </a:r>
          </a:p>
          <a:p>
            <a:pPr algn="l">
              <a:defRPr/>
            </a:pPr>
            <a:r>
              <a:rPr lang="en-US" altLang="ja-JP" sz="2200" dirty="0" smtClean="0"/>
              <a:t>               </a:t>
            </a:r>
            <a:r>
              <a:rPr lang="en-US" altLang="ja-JP" sz="2200" b="1" dirty="0" smtClean="0"/>
              <a:t>call</a:t>
            </a:r>
            <a:r>
              <a:rPr lang="ja-JP" altLang="en-US" sz="2200" b="1" dirty="0" smtClean="0">
                <a:solidFill>
                  <a:srgbClr val="FF0000"/>
                </a:solidFill>
                <a:effectLst>
                  <a:outerShdw blurRad="38100" dist="38100" dir="2700000" algn="tl">
                    <a:srgbClr val="C0C0C0"/>
                  </a:outerShdw>
                </a:effectLst>
              </a:rPr>
              <a:t> </a:t>
            </a:r>
            <a:r>
              <a:rPr lang="en-US" altLang="ja-JP" sz="2200" dirty="0" err="1">
                <a:solidFill>
                  <a:srgbClr val="006600"/>
                </a:solidFill>
              </a:rPr>
              <a:t>PatternMiningOnPoset</a:t>
            </a:r>
            <a:r>
              <a:rPr lang="en-US" altLang="ja-JP" sz="2200" dirty="0">
                <a:solidFill>
                  <a:srgbClr val="006600"/>
                </a:solidFill>
              </a:rPr>
              <a:t> </a:t>
            </a:r>
            <a:r>
              <a:rPr lang="en-US" altLang="ja-JP" sz="2200" dirty="0" smtClean="0"/>
              <a:t>(</a:t>
            </a:r>
            <a:r>
              <a:rPr lang="en-US" altLang="ja-JP" sz="2200" b="1" dirty="0" smtClean="0">
                <a:solidFill>
                  <a:srgbClr val="0000FF"/>
                </a:solidFill>
              </a:rPr>
              <a:t>S’</a:t>
            </a:r>
            <a:r>
              <a:rPr lang="en-US" altLang="ja-JP" sz="2200" dirty="0" smtClean="0"/>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4.</a:t>
            </a:r>
            <a:r>
              <a:rPr lang="ja-JP" altLang="en-US" sz="2200" b="1" dirty="0" smtClean="0">
                <a:solidFill>
                  <a:schemeClr val="accent2"/>
                </a:solidFill>
              </a:rPr>
              <a:t>  </a:t>
            </a:r>
            <a:r>
              <a:rPr lang="en-US" altLang="ja-JP" sz="2200" b="1" dirty="0" smtClean="0"/>
              <a:t>end for</a:t>
            </a:r>
            <a:endParaRPr lang="ja-JP" altLang="en-US" sz="2200" dirty="0" smtClean="0"/>
          </a:p>
        </p:txBody>
      </p:sp>
    </p:spTree>
    <p:extLst>
      <p:ext uri="{BB962C8B-B14F-4D97-AF65-F5344CB8AC3E}">
        <p14:creationId xmlns:p14="http://schemas.microsoft.com/office/powerpoint/2010/main" val="2663971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err="1" smtClean="0">
                <a:solidFill>
                  <a:schemeClr val="bg1"/>
                </a:solidFill>
                <a:effectLst>
                  <a:outerShdw blurRad="38100" dist="38100" dir="2700000" algn="tl">
                    <a:srgbClr val="000000"/>
                  </a:outerShdw>
                </a:effectLst>
              </a:rPr>
              <a:t>Polynomiality</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1052736"/>
            <a:ext cx="8712968" cy="4953000"/>
          </a:xfrm>
        </p:spPr>
        <p:txBody>
          <a:bodyPr/>
          <a:lstStyle/>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 resulted pattern mining algorithm is efficient if </a:t>
            </a:r>
          </a:p>
          <a:p>
            <a:pPr marL="0" indent="0" eaLnBrk="1" hangingPunct="1">
              <a:buNone/>
              <a:defRPr/>
            </a:pP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smtClean="0"/>
              <a:t>minimal elements can be efficiently enumerated</a:t>
            </a: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dirty="0" smtClean="0"/>
              <a:t>successors </a:t>
            </a:r>
            <a:r>
              <a:rPr lang="en-US" altLang="ja-JP" sz="2400" dirty="0"/>
              <a:t>can be efficiently enumerated</a:t>
            </a:r>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dirty="0" smtClean="0"/>
              <a:t>partial order oracle can be easily realized</a:t>
            </a:r>
          </a:p>
          <a:p>
            <a:pPr marL="0" indent="0" eaLnBrk="1" hangingPunct="1">
              <a:buNone/>
              <a:defRPr/>
            </a:pPr>
            <a:endParaRPr lang="en-US" altLang="ja-JP" sz="2400" b="1" dirty="0">
              <a:solidFill>
                <a:srgbClr val="FF0000"/>
              </a:solidFill>
              <a:effectLst>
                <a:outerShdw blurRad="38100" dist="38100" dir="2700000" algn="tl">
                  <a:srgbClr val="C0C0C0"/>
                </a:outerShdw>
              </a:effectLst>
              <a:sym typeface="Wingdings" pitchFamily="2" charset="2"/>
            </a:endParaRPr>
          </a:p>
          <a:p>
            <a:pPr marL="0" indent="0" eaLnBrk="1" hangingPunct="1">
              <a:buNone/>
              <a:defRPr/>
            </a:pPr>
            <a:endParaRPr lang="en-US" altLang="ja-JP" sz="2400" b="1" dirty="0" smtClean="0">
              <a:solidFill>
                <a:srgbClr val="0000FF"/>
              </a:solidFill>
            </a:endParaRPr>
          </a:p>
        </p:txBody>
      </p:sp>
      <p:sp>
        <p:nvSpPr>
          <p:cNvPr id="4" name="Line 6"/>
          <p:cNvSpPr>
            <a:spLocks noChangeShapeType="1"/>
          </p:cNvSpPr>
          <p:nvPr/>
        </p:nvSpPr>
        <p:spPr bwMode="auto">
          <a:xfrm flipV="1">
            <a:off x="7070502" y="2347739"/>
            <a:ext cx="454025" cy="576262"/>
          </a:xfrm>
          <a:prstGeom prst="line">
            <a:avLst/>
          </a:prstGeom>
          <a:noFill/>
          <a:ln w="25400">
            <a:solidFill>
              <a:srgbClr val="0000FF"/>
            </a:solidFill>
            <a:round/>
            <a:headEnd/>
            <a:tailEnd/>
          </a:ln>
          <a:effectLst/>
        </p:spPr>
        <p:txBody>
          <a:bodyPr/>
          <a:lstStyle/>
          <a:p>
            <a:endParaRPr lang="ja-JP" altLang="en-US"/>
          </a:p>
        </p:txBody>
      </p:sp>
      <p:sp>
        <p:nvSpPr>
          <p:cNvPr id="5" name="Line 7"/>
          <p:cNvSpPr>
            <a:spLocks noChangeShapeType="1"/>
          </p:cNvSpPr>
          <p:nvPr/>
        </p:nvSpPr>
        <p:spPr bwMode="auto">
          <a:xfrm>
            <a:off x="7524527" y="2347739"/>
            <a:ext cx="71438" cy="576262"/>
          </a:xfrm>
          <a:prstGeom prst="line">
            <a:avLst/>
          </a:prstGeom>
          <a:noFill/>
          <a:ln w="25400">
            <a:solidFill>
              <a:srgbClr val="0000FF"/>
            </a:solidFill>
            <a:round/>
            <a:headEnd/>
            <a:tailEnd/>
          </a:ln>
          <a:effectLst/>
        </p:spPr>
        <p:txBody>
          <a:bodyPr/>
          <a:lstStyle/>
          <a:p>
            <a:endParaRPr lang="ja-JP" altLang="en-US"/>
          </a:p>
        </p:txBody>
      </p:sp>
      <p:sp>
        <p:nvSpPr>
          <p:cNvPr id="6" name="Line 9"/>
          <p:cNvSpPr>
            <a:spLocks noChangeShapeType="1"/>
          </p:cNvSpPr>
          <p:nvPr/>
        </p:nvSpPr>
        <p:spPr bwMode="auto">
          <a:xfrm flipV="1">
            <a:off x="7923706" y="3501008"/>
            <a:ext cx="34009" cy="570932"/>
          </a:xfrm>
          <a:prstGeom prst="line">
            <a:avLst/>
          </a:prstGeom>
          <a:noFill/>
          <a:ln w="25400">
            <a:solidFill>
              <a:srgbClr val="0000FF"/>
            </a:solidFill>
            <a:round/>
            <a:headEnd/>
            <a:tailEnd/>
          </a:ln>
          <a:effectLst/>
        </p:spPr>
        <p:txBody>
          <a:bodyPr/>
          <a:lstStyle/>
          <a:p>
            <a:endParaRPr lang="ja-JP" altLang="en-US"/>
          </a:p>
        </p:txBody>
      </p:sp>
      <p:sp>
        <p:nvSpPr>
          <p:cNvPr id="7" name="Line 10"/>
          <p:cNvSpPr>
            <a:spLocks noChangeShapeType="1"/>
          </p:cNvSpPr>
          <p:nvPr/>
        </p:nvSpPr>
        <p:spPr bwMode="auto">
          <a:xfrm flipH="1" flipV="1">
            <a:off x="7092727" y="2895426"/>
            <a:ext cx="215900" cy="604837"/>
          </a:xfrm>
          <a:prstGeom prst="line">
            <a:avLst/>
          </a:prstGeom>
          <a:noFill/>
          <a:ln w="25400">
            <a:solidFill>
              <a:srgbClr val="0000FF"/>
            </a:solidFill>
            <a:round/>
            <a:headEnd/>
            <a:tailEnd/>
          </a:ln>
          <a:effectLst/>
        </p:spPr>
        <p:txBody>
          <a:bodyPr/>
          <a:lstStyle/>
          <a:p>
            <a:endParaRPr lang="ja-JP" altLang="en-US"/>
          </a:p>
        </p:txBody>
      </p:sp>
      <p:sp>
        <p:nvSpPr>
          <p:cNvPr id="8" name="Line 13"/>
          <p:cNvSpPr>
            <a:spLocks noChangeShapeType="1"/>
          </p:cNvSpPr>
          <p:nvPr/>
        </p:nvSpPr>
        <p:spPr bwMode="auto">
          <a:xfrm>
            <a:off x="7524527" y="2347739"/>
            <a:ext cx="576263" cy="576262"/>
          </a:xfrm>
          <a:prstGeom prst="line">
            <a:avLst/>
          </a:prstGeom>
          <a:noFill/>
          <a:ln w="25400">
            <a:solidFill>
              <a:srgbClr val="0000FF"/>
            </a:solidFill>
            <a:round/>
            <a:headEnd/>
            <a:tailEnd/>
          </a:ln>
          <a:effectLst/>
        </p:spPr>
        <p:txBody>
          <a:bodyPr/>
          <a:lstStyle/>
          <a:p>
            <a:endParaRPr lang="ja-JP" altLang="en-US"/>
          </a:p>
        </p:txBody>
      </p:sp>
      <p:sp>
        <p:nvSpPr>
          <p:cNvPr id="9" name="Line 14"/>
          <p:cNvSpPr>
            <a:spLocks noChangeShapeType="1"/>
          </p:cNvSpPr>
          <p:nvPr/>
        </p:nvSpPr>
        <p:spPr bwMode="auto">
          <a:xfrm flipH="1">
            <a:off x="7956327" y="2925589"/>
            <a:ext cx="142875" cy="574675"/>
          </a:xfrm>
          <a:prstGeom prst="line">
            <a:avLst/>
          </a:prstGeom>
          <a:noFill/>
          <a:ln w="25400">
            <a:solidFill>
              <a:srgbClr val="0000FF"/>
            </a:solidFill>
            <a:round/>
            <a:headEnd/>
            <a:tailEnd/>
          </a:ln>
          <a:effectLst/>
        </p:spPr>
        <p:txBody>
          <a:bodyPr/>
          <a:lstStyle/>
          <a:p>
            <a:endParaRPr lang="ja-JP" altLang="en-US"/>
          </a:p>
        </p:txBody>
      </p:sp>
      <p:sp>
        <p:nvSpPr>
          <p:cNvPr id="10" name="Line 14"/>
          <p:cNvSpPr>
            <a:spLocks noChangeShapeType="1"/>
          </p:cNvSpPr>
          <p:nvPr/>
        </p:nvSpPr>
        <p:spPr bwMode="auto">
          <a:xfrm>
            <a:off x="7594377" y="2924001"/>
            <a:ext cx="384175" cy="574675"/>
          </a:xfrm>
          <a:prstGeom prst="line">
            <a:avLst/>
          </a:prstGeom>
          <a:noFill/>
          <a:ln w="25400">
            <a:solidFill>
              <a:srgbClr val="0000FF"/>
            </a:solidFill>
            <a:round/>
            <a:headEnd/>
            <a:tailEnd/>
          </a:ln>
          <a:effectLst/>
        </p:spPr>
        <p:txBody>
          <a:bodyPr/>
          <a:lstStyle/>
          <a:p>
            <a:endParaRPr lang="ja-JP" altLang="en-US"/>
          </a:p>
        </p:txBody>
      </p:sp>
      <p:sp>
        <p:nvSpPr>
          <p:cNvPr id="11" name="Line 14"/>
          <p:cNvSpPr>
            <a:spLocks noChangeShapeType="1"/>
          </p:cNvSpPr>
          <p:nvPr/>
        </p:nvSpPr>
        <p:spPr bwMode="auto">
          <a:xfrm flipH="1">
            <a:off x="7294210" y="2938247"/>
            <a:ext cx="300167" cy="600730"/>
          </a:xfrm>
          <a:prstGeom prst="line">
            <a:avLst/>
          </a:prstGeom>
          <a:noFill/>
          <a:ln w="25400">
            <a:solidFill>
              <a:srgbClr val="0000FF"/>
            </a:solidFill>
            <a:round/>
            <a:headEnd/>
            <a:tailEnd/>
          </a:ln>
          <a:effectLst/>
        </p:spPr>
        <p:txBody>
          <a:bodyPr/>
          <a:lstStyle/>
          <a:p>
            <a:endParaRPr lang="ja-JP" altLang="en-US"/>
          </a:p>
        </p:txBody>
      </p:sp>
      <p:sp>
        <p:nvSpPr>
          <p:cNvPr id="12" name="Line 9"/>
          <p:cNvSpPr>
            <a:spLocks noChangeShapeType="1"/>
          </p:cNvSpPr>
          <p:nvPr/>
        </p:nvSpPr>
        <p:spPr bwMode="auto">
          <a:xfrm flipV="1">
            <a:off x="7880127" y="3498676"/>
            <a:ext cx="683096" cy="580182"/>
          </a:xfrm>
          <a:prstGeom prst="line">
            <a:avLst/>
          </a:prstGeom>
          <a:noFill/>
          <a:ln w="25400">
            <a:solidFill>
              <a:srgbClr val="0000FF"/>
            </a:solidFill>
            <a:round/>
            <a:headEnd/>
            <a:tailEnd/>
          </a:ln>
          <a:effectLst/>
        </p:spPr>
        <p:txBody>
          <a:bodyPr/>
          <a:lstStyle/>
          <a:p>
            <a:endParaRPr lang="ja-JP" altLang="en-US"/>
          </a:p>
        </p:txBody>
      </p:sp>
      <p:sp>
        <p:nvSpPr>
          <p:cNvPr id="13" name="Line 9"/>
          <p:cNvSpPr>
            <a:spLocks noChangeShapeType="1"/>
          </p:cNvSpPr>
          <p:nvPr/>
        </p:nvSpPr>
        <p:spPr bwMode="auto">
          <a:xfrm flipH="1" flipV="1">
            <a:off x="7294209" y="3512919"/>
            <a:ext cx="608659" cy="565417"/>
          </a:xfrm>
          <a:prstGeom prst="line">
            <a:avLst/>
          </a:prstGeom>
          <a:noFill/>
          <a:ln w="25400">
            <a:solidFill>
              <a:srgbClr val="0000FF"/>
            </a:solidFill>
            <a:round/>
            <a:headEnd/>
            <a:tailEnd/>
          </a:ln>
          <a:effectLst/>
        </p:spPr>
        <p:txBody>
          <a:bodyPr/>
          <a:lstStyle/>
          <a:p>
            <a:endParaRPr lang="ja-JP" altLang="en-US"/>
          </a:p>
        </p:txBody>
      </p:sp>
      <p:sp>
        <p:nvSpPr>
          <p:cNvPr id="14" name="Line 9"/>
          <p:cNvSpPr>
            <a:spLocks noChangeShapeType="1"/>
          </p:cNvSpPr>
          <p:nvPr/>
        </p:nvSpPr>
        <p:spPr bwMode="auto">
          <a:xfrm flipV="1">
            <a:off x="8530603" y="2921668"/>
            <a:ext cx="102469" cy="591251"/>
          </a:xfrm>
          <a:prstGeom prst="line">
            <a:avLst/>
          </a:prstGeom>
          <a:noFill/>
          <a:ln w="25400">
            <a:solidFill>
              <a:srgbClr val="0000FF"/>
            </a:solidFill>
            <a:round/>
            <a:headEnd/>
            <a:tailEnd/>
          </a:ln>
          <a:effectLst/>
        </p:spPr>
        <p:txBody>
          <a:bodyPr/>
          <a:lstStyle/>
          <a:p>
            <a:endParaRPr lang="ja-JP" altLang="en-US"/>
          </a:p>
        </p:txBody>
      </p:sp>
      <p:sp>
        <p:nvSpPr>
          <p:cNvPr id="15" name="Line 9"/>
          <p:cNvSpPr>
            <a:spLocks noChangeShapeType="1"/>
          </p:cNvSpPr>
          <p:nvPr/>
        </p:nvSpPr>
        <p:spPr bwMode="auto">
          <a:xfrm flipH="1" flipV="1">
            <a:off x="7510110" y="2342953"/>
            <a:ext cx="1122962" cy="552473"/>
          </a:xfrm>
          <a:prstGeom prst="line">
            <a:avLst/>
          </a:prstGeom>
          <a:noFill/>
          <a:ln w="25400">
            <a:solidFill>
              <a:srgbClr val="0000FF"/>
            </a:solidFill>
            <a:round/>
            <a:headEnd/>
            <a:tailEnd/>
          </a:ln>
          <a:effectLst/>
        </p:spPr>
        <p:txBody>
          <a:bodyPr/>
          <a:lstStyle/>
          <a:p>
            <a:endParaRPr lang="ja-JP" altLang="en-US"/>
          </a:p>
        </p:txBody>
      </p:sp>
      <p:sp>
        <p:nvSpPr>
          <p:cNvPr id="16" name="Line 9"/>
          <p:cNvSpPr>
            <a:spLocks noChangeShapeType="1"/>
          </p:cNvSpPr>
          <p:nvPr/>
        </p:nvSpPr>
        <p:spPr bwMode="auto">
          <a:xfrm flipH="1" flipV="1">
            <a:off x="7605971" y="2930175"/>
            <a:ext cx="924632" cy="568499"/>
          </a:xfrm>
          <a:prstGeom prst="line">
            <a:avLst/>
          </a:prstGeom>
          <a:noFill/>
          <a:ln w="25400">
            <a:solidFill>
              <a:srgbClr val="0000FF"/>
            </a:solidFill>
            <a:round/>
            <a:headEnd/>
            <a:tailEnd/>
          </a:ln>
          <a:effectLst/>
        </p:spPr>
        <p:txBody>
          <a:bodyPr/>
          <a:lstStyle/>
          <a:p>
            <a:endParaRPr lang="ja-JP" altLang="en-US"/>
          </a:p>
        </p:txBody>
      </p:sp>
      <p:sp>
        <p:nvSpPr>
          <p:cNvPr id="17" name="Oval 8"/>
          <p:cNvSpPr>
            <a:spLocks noChangeArrowheads="1"/>
          </p:cNvSpPr>
          <p:nvPr/>
        </p:nvSpPr>
        <p:spPr bwMode="auto">
          <a:xfrm>
            <a:off x="7451502"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 name="Oval 11"/>
          <p:cNvSpPr>
            <a:spLocks noChangeArrowheads="1"/>
          </p:cNvSpPr>
          <p:nvPr/>
        </p:nvSpPr>
        <p:spPr bwMode="auto">
          <a:xfrm>
            <a:off x="71641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9" name="Oval 12"/>
          <p:cNvSpPr>
            <a:spLocks noChangeArrowheads="1"/>
          </p:cNvSpPr>
          <p:nvPr/>
        </p:nvSpPr>
        <p:spPr bwMode="auto">
          <a:xfrm>
            <a:off x="7786464" y="39322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0" name="Oval 15"/>
          <p:cNvSpPr>
            <a:spLocks noChangeArrowheads="1"/>
          </p:cNvSpPr>
          <p:nvPr/>
        </p:nvSpPr>
        <p:spPr bwMode="auto">
          <a:xfrm>
            <a:off x="78118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1" name="Oval 16"/>
          <p:cNvSpPr>
            <a:spLocks noChangeArrowheads="1"/>
          </p:cNvSpPr>
          <p:nvPr/>
        </p:nvSpPr>
        <p:spPr bwMode="auto">
          <a:xfrm>
            <a:off x="7380064" y="220486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2" name="Oval 17"/>
          <p:cNvSpPr>
            <a:spLocks noChangeArrowheads="1"/>
          </p:cNvSpPr>
          <p:nvPr/>
        </p:nvSpPr>
        <p:spPr bwMode="auto">
          <a:xfrm>
            <a:off x="6948264"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8"/>
          <p:cNvSpPr>
            <a:spLocks noChangeArrowheads="1"/>
          </p:cNvSpPr>
          <p:nvPr/>
        </p:nvSpPr>
        <p:spPr bwMode="auto">
          <a:xfrm>
            <a:off x="7956327" y="2781126"/>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4" name="Oval 18"/>
          <p:cNvSpPr>
            <a:spLocks noChangeArrowheads="1"/>
          </p:cNvSpPr>
          <p:nvPr/>
        </p:nvSpPr>
        <p:spPr bwMode="auto">
          <a:xfrm>
            <a:off x="8461126" y="278092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8"/>
          <p:cNvSpPr>
            <a:spLocks noChangeArrowheads="1"/>
          </p:cNvSpPr>
          <p:nvPr/>
        </p:nvSpPr>
        <p:spPr bwMode="auto">
          <a:xfrm>
            <a:off x="8389118" y="33576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7" name="Text Box 4"/>
          <p:cNvSpPr txBox="1">
            <a:spLocks noChangeArrowheads="1"/>
          </p:cNvSpPr>
          <p:nvPr/>
        </p:nvSpPr>
        <p:spPr bwMode="auto">
          <a:xfrm>
            <a:off x="611188" y="5445125"/>
            <a:ext cx="8065268" cy="1200329"/>
          </a:xfrm>
          <a:prstGeom prst="rect">
            <a:avLst/>
          </a:prstGeom>
          <a:solidFill>
            <a:schemeClr val="bg1"/>
          </a:solidFill>
          <a:ln w="19050">
            <a:solidFill>
              <a:srgbClr val="FF0000"/>
            </a:solidFill>
            <a:miter lim="800000"/>
            <a:headEnd/>
            <a:tailEnd/>
          </a:ln>
          <a:effectLst>
            <a:outerShdw dist="53882" dir="2700000" algn="ctr" rotWithShape="0">
              <a:schemeClr val="bg2">
                <a:alpha val="50000"/>
              </a:schemeClr>
            </a:outerShdw>
          </a:effectLst>
        </p:spPr>
        <p:txBody>
          <a:bodyPr wrap="square">
            <a:spAutoFit/>
          </a:bodyPr>
          <a:lstStyle/>
          <a:p>
            <a:pPr algn="l">
              <a:defRPr/>
            </a:pPr>
            <a:r>
              <a:rPr lang="en-US" altLang="ja-JP" dirty="0" smtClean="0">
                <a:solidFill>
                  <a:srgbClr val="FF0000"/>
                </a:solidFill>
              </a:rPr>
              <a:t>computation time </a:t>
            </a:r>
            <a:r>
              <a:rPr lang="en-US" altLang="ja-JP" b="0" dirty="0" smtClean="0">
                <a:solidFill>
                  <a:schemeClr val="tx1"/>
                </a:solidFill>
              </a:rPr>
              <a:t>for a pattern = </a:t>
            </a:r>
          </a:p>
          <a:p>
            <a:pPr>
              <a:defRPr/>
            </a:pPr>
            <a:r>
              <a:rPr lang="en-US" altLang="ja-JP" b="0" dirty="0" smtClean="0">
                <a:solidFill>
                  <a:schemeClr val="tx1"/>
                </a:solidFill>
              </a:rPr>
              <a:t>   (time for </a:t>
            </a:r>
            <a:r>
              <a:rPr lang="en-US" altLang="ja-JP" b="0" dirty="0" smtClean="0">
                <a:solidFill>
                  <a:srgbClr val="0000FF"/>
                </a:solidFill>
              </a:rPr>
              <a:t>(generation &amp; frequency comp.)</a:t>
            </a:r>
            <a:r>
              <a:rPr lang="en-US" altLang="ja-JP" b="0" dirty="0" smtClean="0">
                <a:solidFill>
                  <a:schemeClr val="tx1"/>
                </a:solidFill>
              </a:rPr>
              <a:t> of all successors)</a:t>
            </a:r>
          </a:p>
          <a:p>
            <a:pPr algn="l">
              <a:defRPr/>
            </a:pPr>
            <a:r>
              <a:rPr lang="en-US" altLang="ja-JP" dirty="0" smtClean="0">
                <a:solidFill>
                  <a:srgbClr val="FF0000"/>
                </a:solidFill>
              </a:rPr>
              <a:t>computation space </a:t>
            </a:r>
            <a:r>
              <a:rPr lang="en-US" altLang="ja-JP" b="0" dirty="0" smtClean="0">
                <a:solidFill>
                  <a:schemeClr val="tx1"/>
                </a:solidFill>
              </a:rPr>
              <a:t> =  </a:t>
            </a:r>
            <a:r>
              <a:rPr lang="en-US" altLang="ja-JP" b="0" dirty="0" smtClean="0">
                <a:solidFill>
                  <a:srgbClr val="0000FF"/>
                </a:solidFill>
              </a:rPr>
              <a:t>|| all frequent patterns||</a:t>
            </a:r>
            <a:endParaRPr lang="ja-JP" altLang="en-US" b="0" dirty="0">
              <a:solidFill>
                <a:schemeClr val="tx1"/>
              </a:solidFill>
            </a:endParaRPr>
          </a:p>
        </p:txBody>
      </p:sp>
      <p:sp>
        <p:nvSpPr>
          <p:cNvPr id="28" name="Rectangle 3"/>
          <p:cNvSpPr txBox="1">
            <a:spLocks noChangeArrowheads="1"/>
          </p:cNvSpPr>
          <p:nvPr/>
        </p:nvSpPr>
        <p:spPr bwMode="auto">
          <a:xfrm>
            <a:off x="733574" y="3059465"/>
            <a:ext cx="5883274" cy="2119469"/>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buFontTx/>
              <a:buNone/>
              <a:defRPr/>
            </a:pPr>
            <a:r>
              <a:rPr lang="en-US" altLang="ja-JP" sz="2200" dirty="0" err="1" smtClean="0">
                <a:solidFill>
                  <a:srgbClr val="006600"/>
                </a:solidFill>
              </a:rPr>
              <a:t>PatternMiningOnPoset</a:t>
            </a:r>
            <a:r>
              <a:rPr lang="en-US" altLang="ja-JP" sz="2200" b="1" dirty="0" smtClean="0">
                <a:solidFill>
                  <a:schemeClr val="accent2"/>
                </a:solidFill>
              </a:rPr>
              <a:t> </a:t>
            </a:r>
            <a:r>
              <a:rPr lang="en-US" altLang="ja-JP" sz="2200" dirty="0" smtClean="0">
                <a:solidFill>
                  <a:srgbClr val="0000FF"/>
                </a:solidFill>
              </a:rPr>
              <a:t>(</a:t>
            </a:r>
            <a:r>
              <a:rPr lang="en-US" altLang="ja-JP" sz="2200" b="1" dirty="0" smtClean="0">
                <a:solidFill>
                  <a:srgbClr val="0000FF"/>
                </a:solidFill>
              </a:rPr>
              <a:t>S</a:t>
            </a:r>
            <a:r>
              <a:rPr lang="en-US" altLang="ja-JP" sz="2200" dirty="0" smtClean="0">
                <a:solidFill>
                  <a:srgbClr val="0000FF"/>
                </a:solidFill>
              </a:rPr>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1.</a:t>
            </a:r>
            <a:r>
              <a:rPr lang="ja-JP" altLang="en-US" sz="2200" b="1" dirty="0" smtClean="0">
                <a:solidFill>
                  <a:schemeClr val="accent2"/>
                </a:solidFill>
              </a:rPr>
              <a:t>  </a:t>
            </a:r>
            <a:r>
              <a:rPr lang="en-US" altLang="ja-JP" sz="2200" b="1" dirty="0" smtClean="0">
                <a:solidFill>
                  <a:srgbClr val="0000FF"/>
                </a:solidFill>
              </a:rPr>
              <a:t>mark{</a:t>
            </a:r>
            <a:r>
              <a:rPr lang="en-US" altLang="ja-JP" sz="2200" dirty="0" smtClean="0">
                <a:solidFill>
                  <a:srgbClr val="0000FF"/>
                </a:solidFill>
              </a:rPr>
              <a:t>S} = 1</a:t>
            </a:r>
            <a:r>
              <a:rPr lang="en-US" altLang="ja-JP" sz="2200" dirty="0" smtClean="0"/>
              <a:t>;</a:t>
            </a:r>
            <a:r>
              <a:rPr lang="en-US" altLang="ja-JP" sz="2200" dirty="0" smtClean="0">
                <a:solidFill>
                  <a:schemeClr val="accent2"/>
                </a:solidFill>
              </a:rPr>
              <a:t> </a:t>
            </a:r>
            <a:r>
              <a:rPr lang="en-US" altLang="ja-JP" sz="2200" b="1" dirty="0" smtClean="0"/>
              <a:t>output</a:t>
            </a:r>
            <a:r>
              <a:rPr lang="en-US" altLang="ja-JP" sz="2200" b="1" dirty="0" smtClean="0">
                <a:solidFill>
                  <a:schemeClr val="accent2"/>
                </a:solidFill>
              </a:rPr>
              <a:t>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2.</a:t>
            </a:r>
            <a:r>
              <a:rPr lang="ja-JP" altLang="en-US" sz="2200" b="1" dirty="0" smtClean="0">
                <a:solidFill>
                  <a:schemeClr val="accent2"/>
                </a:solidFill>
              </a:rPr>
              <a:t>  </a:t>
            </a:r>
            <a:r>
              <a:rPr lang="en-US" altLang="ja-JP" sz="2200" b="1" dirty="0" smtClean="0"/>
              <a:t>for </a:t>
            </a:r>
            <a:r>
              <a:rPr lang="en-US" altLang="ja-JP" sz="2200" b="0" dirty="0" smtClean="0"/>
              <a:t>each</a:t>
            </a:r>
            <a:r>
              <a:rPr lang="en-US" altLang="ja-JP" sz="2200" b="1" dirty="0" smtClean="0"/>
              <a:t> </a:t>
            </a:r>
            <a:r>
              <a:rPr lang="en-US" altLang="ja-JP" sz="2200" b="0" dirty="0" smtClean="0"/>
              <a:t>successor </a:t>
            </a:r>
            <a:r>
              <a:rPr lang="en-US" altLang="ja-JP" sz="2200" b="1" dirty="0" smtClean="0">
                <a:solidFill>
                  <a:srgbClr val="0000FF"/>
                </a:solidFill>
              </a:rPr>
              <a:t>S’</a:t>
            </a:r>
            <a:r>
              <a:rPr lang="en-US" altLang="ja-JP" sz="2200" b="1" dirty="0" smtClean="0">
                <a:solidFill>
                  <a:schemeClr val="accent2"/>
                </a:solidFill>
              </a:rPr>
              <a:t> </a:t>
            </a:r>
            <a:r>
              <a:rPr lang="en-US" altLang="ja-JP" sz="2200" dirty="0" smtClean="0"/>
              <a:t>of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3.</a:t>
            </a:r>
            <a:r>
              <a:rPr lang="ja-JP" altLang="en-US"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t>if</a:t>
            </a:r>
            <a:r>
              <a:rPr lang="en-US" altLang="ja-JP" sz="2200" b="1" dirty="0" smtClean="0">
                <a:solidFill>
                  <a:schemeClr val="accent2"/>
                </a:solidFill>
              </a:rPr>
              <a:t> </a:t>
            </a:r>
            <a:r>
              <a:rPr lang="ja-JP" altLang="en-US" sz="2200" dirty="0" smtClean="0">
                <a:solidFill>
                  <a:schemeClr val="accent2"/>
                </a:solidFill>
              </a:rPr>
              <a:t> </a:t>
            </a:r>
            <a:r>
              <a:rPr lang="en-US" altLang="ja-JP" sz="2200" dirty="0" smtClean="0">
                <a:solidFill>
                  <a:srgbClr val="0000FF"/>
                </a:solidFill>
              </a:rPr>
              <a:t>mark{S}</a:t>
            </a:r>
            <a:r>
              <a:rPr lang="en-US" altLang="ja-JP" sz="2200" dirty="0">
                <a:solidFill>
                  <a:srgbClr val="FF0000"/>
                </a:solidFill>
                <a:effectLst>
                  <a:outerShdw blurRad="38100" dist="38100" dir="2700000" algn="tl">
                    <a:srgbClr val="C0C0C0"/>
                  </a:outerShdw>
                </a:effectLst>
              </a:rPr>
              <a:t> == </a:t>
            </a:r>
            <a:r>
              <a:rPr lang="en-US" altLang="ja-JP" sz="2200" dirty="0" smtClean="0">
                <a:solidFill>
                  <a:srgbClr val="0000FF"/>
                </a:solidFill>
              </a:rPr>
              <a:t>0 &amp; </a:t>
            </a:r>
            <a:r>
              <a:rPr lang="en-US" altLang="ja-JP" sz="2200" b="1" dirty="0" err="1" smtClean="0">
                <a:solidFill>
                  <a:srgbClr val="0000FF"/>
                </a:solidFill>
              </a:rPr>
              <a:t>frq</a:t>
            </a:r>
            <a:r>
              <a:rPr lang="en-US" altLang="ja-JP" sz="2200" b="1" dirty="0" smtClean="0">
                <a:solidFill>
                  <a:srgbClr val="0000FF"/>
                </a:solidFill>
              </a:rPr>
              <a:t>(S’)</a:t>
            </a:r>
            <a:r>
              <a:rPr lang="en-US" altLang="ja-JP"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solidFill>
                  <a:srgbClr val="0000FF"/>
                </a:solidFill>
              </a:rPr>
              <a:t>σ</a:t>
            </a:r>
            <a:r>
              <a:rPr lang="ja-JP" altLang="en-US" sz="2200" dirty="0" smtClean="0"/>
              <a:t> </a:t>
            </a:r>
            <a:r>
              <a:rPr lang="en-US" altLang="ja-JP" sz="2200" b="1" dirty="0" smtClean="0"/>
              <a:t>then</a:t>
            </a:r>
          </a:p>
          <a:p>
            <a:pPr algn="l">
              <a:defRPr/>
            </a:pPr>
            <a:r>
              <a:rPr lang="en-US" altLang="ja-JP" sz="2200" dirty="0" smtClean="0"/>
              <a:t>               </a:t>
            </a:r>
            <a:r>
              <a:rPr lang="en-US" altLang="ja-JP" sz="2200" b="1" dirty="0" smtClean="0"/>
              <a:t>call</a:t>
            </a:r>
            <a:r>
              <a:rPr lang="ja-JP" altLang="en-US" sz="2200" b="1" dirty="0" smtClean="0">
                <a:solidFill>
                  <a:srgbClr val="FF0000"/>
                </a:solidFill>
                <a:effectLst>
                  <a:outerShdw blurRad="38100" dist="38100" dir="2700000" algn="tl">
                    <a:srgbClr val="C0C0C0"/>
                  </a:outerShdw>
                </a:effectLst>
              </a:rPr>
              <a:t> </a:t>
            </a:r>
            <a:r>
              <a:rPr lang="en-US" altLang="ja-JP" sz="2200" dirty="0" err="1">
                <a:solidFill>
                  <a:srgbClr val="006600"/>
                </a:solidFill>
              </a:rPr>
              <a:t>PatternMiningOnPoset</a:t>
            </a:r>
            <a:r>
              <a:rPr lang="en-US" altLang="ja-JP" sz="2200" dirty="0">
                <a:solidFill>
                  <a:srgbClr val="006600"/>
                </a:solidFill>
              </a:rPr>
              <a:t> </a:t>
            </a:r>
            <a:r>
              <a:rPr lang="en-US" altLang="ja-JP" sz="2200" dirty="0" smtClean="0"/>
              <a:t>(</a:t>
            </a:r>
            <a:r>
              <a:rPr lang="en-US" altLang="ja-JP" sz="2200" b="1" dirty="0" smtClean="0">
                <a:solidFill>
                  <a:srgbClr val="0000FF"/>
                </a:solidFill>
              </a:rPr>
              <a:t>S’</a:t>
            </a:r>
            <a:r>
              <a:rPr lang="en-US" altLang="ja-JP" sz="2200" dirty="0" smtClean="0"/>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4.</a:t>
            </a:r>
            <a:r>
              <a:rPr lang="ja-JP" altLang="en-US" sz="2200" b="1" dirty="0" smtClean="0">
                <a:solidFill>
                  <a:schemeClr val="accent2"/>
                </a:solidFill>
              </a:rPr>
              <a:t>  </a:t>
            </a:r>
            <a:r>
              <a:rPr lang="en-US" altLang="ja-JP" sz="2200" b="1" dirty="0" smtClean="0"/>
              <a:t>end for</a:t>
            </a:r>
            <a:endParaRPr lang="ja-JP" altLang="en-US" sz="2200" dirty="0" smtClean="0"/>
          </a:p>
        </p:txBody>
      </p:sp>
    </p:spTree>
    <p:extLst>
      <p:ext uri="{BB962C8B-B14F-4D97-AF65-F5344CB8AC3E}">
        <p14:creationId xmlns:p14="http://schemas.microsoft.com/office/powerpoint/2010/main" val="111734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err="1" smtClean="0">
                <a:solidFill>
                  <a:schemeClr val="bg1"/>
                </a:solidFill>
                <a:effectLst>
                  <a:outerShdw blurRad="38100" dist="38100" dir="2700000" algn="tl">
                    <a:srgbClr val="000000"/>
                  </a:outerShdw>
                </a:effectLst>
              </a:rPr>
              <a:t>Apriori</a:t>
            </a:r>
            <a:r>
              <a:rPr lang="en-US" altLang="ja-JP" sz="3600" dirty="0" smtClean="0">
                <a:solidFill>
                  <a:schemeClr val="bg1"/>
                </a:solidFill>
                <a:effectLst>
                  <a:outerShdw blurRad="38100" dist="38100" dir="2700000" algn="tl">
                    <a:srgbClr val="000000"/>
                  </a:outerShdw>
                </a:effectLst>
              </a:rPr>
              <a:t> for Decreasing Memory</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1052736"/>
            <a:ext cx="8712968" cy="4953000"/>
          </a:xfrm>
        </p:spPr>
        <p:txBody>
          <a:bodyPr/>
          <a:lstStyle/>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When the elements of the </a:t>
            </a:r>
            <a:r>
              <a:rPr lang="en-US" altLang="ja-JP" sz="2400" dirty="0" err="1" smtClean="0"/>
              <a:t>poset</a:t>
            </a:r>
            <a:r>
              <a:rPr lang="en-US" altLang="ja-JP" sz="2400" dirty="0" smtClean="0"/>
              <a:t> have “sizes”, and any successor has one larger size, we can use </a:t>
            </a:r>
            <a:r>
              <a:rPr lang="en-US" altLang="ja-JP" sz="2400" dirty="0" err="1" smtClean="0"/>
              <a:t>apriori</a:t>
            </a:r>
            <a:endParaRPr lang="en-US" altLang="ja-JP" sz="2400" dirty="0" smtClean="0"/>
          </a:p>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  </a:t>
            </a:r>
            <a:endParaRPr lang="en-US" altLang="ja-JP" sz="2400" b="1" dirty="0">
              <a:solidFill>
                <a:srgbClr val="FF0000"/>
              </a:solidFill>
              <a:effectLst>
                <a:outerShdw blurRad="38100" dist="38100" dir="2700000" algn="tl">
                  <a:srgbClr val="C0C0C0"/>
                </a:outerShdw>
              </a:effectLst>
              <a:sym typeface="Wingdings" pitchFamily="2" charset="2"/>
            </a:endParaRPr>
          </a:p>
          <a:p>
            <a:pPr marL="0" indent="0" eaLnBrk="1" hangingPunct="1">
              <a:buNone/>
              <a:defRPr/>
            </a:pPr>
            <a:endParaRPr lang="en-US" altLang="ja-JP" sz="2400" b="1" dirty="0" smtClean="0">
              <a:solidFill>
                <a:srgbClr val="0000FF"/>
              </a:solidFill>
            </a:endParaRPr>
          </a:p>
        </p:txBody>
      </p:sp>
      <p:sp>
        <p:nvSpPr>
          <p:cNvPr id="4" name="Line 6"/>
          <p:cNvSpPr>
            <a:spLocks noChangeShapeType="1"/>
          </p:cNvSpPr>
          <p:nvPr/>
        </p:nvSpPr>
        <p:spPr bwMode="auto">
          <a:xfrm flipV="1">
            <a:off x="7070502" y="2347739"/>
            <a:ext cx="454025" cy="576262"/>
          </a:xfrm>
          <a:prstGeom prst="line">
            <a:avLst/>
          </a:prstGeom>
          <a:noFill/>
          <a:ln w="25400">
            <a:solidFill>
              <a:srgbClr val="0000FF"/>
            </a:solidFill>
            <a:round/>
            <a:headEnd/>
            <a:tailEnd/>
          </a:ln>
          <a:effectLst/>
        </p:spPr>
        <p:txBody>
          <a:bodyPr/>
          <a:lstStyle/>
          <a:p>
            <a:endParaRPr lang="ja-JP" altLang="en-US"/>
          </a:p>
        </p:txBody>
      </p:sp>
      <p:sp>
        <p:nvSpPr>
          <p:cNvPr id="5" name="Line 7"/>
          <p:cNvSpPr>
            <a:spLocks noChangeShapeType="1"/>
          </p:cNvSpPr>
          <p:nvPr/>
        </p:nvSpPr>
        <p:spPr bwMode="auto">
          <a:xfrm>
            <a:off x="7524527" y="2347739"/>
            <a:ext cx="71438" cy="576262"/>
          </a:xfrm>
          <a:prstGeom prst="line">
            <a:avLst/>
          </a:prstGeom>
          <a:noFill/>
          <a:ln w="25400">
            <a:solidFill>
              <a:srgbClr val="0000FF"/>
            </a:solidFill>
            <a:round/>
            <a:headEnd/>
            <a:tailEnd/>
          </a:ln>
          <a:effectLst/>
        </p:spPr>
        <p:txBody>
          <a:bodyPr/>
          <a:lstStyle/>
          <a:p>
            <a:endParaRPr lang="ja-JP" altLang="en-US"/>
          </a:p>
        </p:txBody>
      </p:sp>
      <p:sp>
        <p:nvSpPr>
          <p:cNvPr id="6" name="Line 9"/>
          <p:cNvSpPr>
            <a:spLocks noChangeShapeType="1"/>
          </p:cNvSpPr>
          <p:nvPr/>
        </p:nvSpPr>
        <p:spPr bwMode="auto">
          <a:xfrm flipV="1">
            <a:off x="7923706" y="3501008"/>
            <a:ext cx="34009" cy="570932"/>
          </a:xfrm>
          <a:prstGeom prst="line">
            <a:avLst/>
          </a:prstGeom>
          <a:noFill/>
          <a:ln w="25400">
            <a:solidFill>
              <a:srgbClr val="0000FF"/>
            </a:solidFill>
            <a:round/>
            <a:headEnd/>
            <a:tailEnd/>
          </a:ln>
          <a:effectLst/>
        </p:spPr>
        <p:txBody>
          <a:bodyPr/>
          <a:lstStyle/>
          <a:p>
            <a:endParaRPr lang="ja-JP" altLang="en-US"/>
          </a:p>
        </p:txBody>
      </p:sp>
      <p:sp>
        <p:nvSpPr>
          <p:cNvPr id="7" name="Line 10"/>
          <p:cNvSpPr>
            <a:spLocks noChangeShapeType="1"/>
          </p:cNvSpPr>
          <p:nvPr/>
        </p:nvSpPr>
        <p:spPr bwMode="auto">
          <a:xfrm flipH="1" flipV="1">
            <a:off x="7092727" y="2895426"/>
            <a:ext cx="215900" cy="604837"/>
          </a:xfrm>
          <a:prstGeom prst="line">
            <a:avLst/>
          </a:prstGeom>
          <a:noFill/>
          <a:ln w="25400">
            <a:solidFill>
              <a:srgbClr val="0000FF"/>
            </a:solidFill>
            <a:round/>
            <a:headEnd/>
            <a:tailEnd/>
          </a:ln>
          <a:effectLst/>
        </p:spPr>
        <p:txBody>
          <a:bodyPr/>
          <a:lstStyle/>
          <a:p>
            <a:endParaRPr lang="ja-JP" altLang="en-US"/>
          </a:p>
        </p:txBody>
      </p:sp>
      <p:sp>
        <p:nvSpPr>
          <p:cNvPr id="8" name="Line 13"/>
          <p:cNvSpPr>
            <a:spLocks noChangeShapeType="1"/>
          </p:cNvSpPr>
          <p:nvPr/>
        </p:nvSpPr>
        <p:spPr bwMode="auto">
          <a:xfrm>
            <a:off x="7524527" y="2347739"/>
            <a:ext cx="576263" cy="576262"/>
          </a:xfrm>
          <a:prstGeom prst="line">
            <a:avLst/>
          </a:prstGeom>
          <a:noFill/>
          <a:ln w="25400">
            <a:solidFill>
              <a:srgbClr val="0000FF"/>
            </a:solidFill>
            <a:round/>
            <a:headEnd/>
            <a:tailEnd/>
          </a:ln>
          <a:effectLst/>
        </p:spPr>
        <p:txBody>
          <a:bodyPr/>
          <a:lstStyle/>
          <a:p>
            <a:endParaRPr lang="ja-JP" altLang="en-US"/>
          </a:p>
        </p:txBody>
      </p:sp>
      <p:sp>
        <p:nvSpPr>
          <p:cNvPr id="9" name="Line 14"/>
          <p:cNvSpPr>
            <a:spLocks noChangeShapeType="1"/>
          </p:cNvSpPr>
          <p:nvPr/>
        </p:nvSpPr>
        <p:spPr bwMode="auto">
          <a:xfrm flipH="1">
            <a:off x="7956327" y="2925589"/>
            <a:ext cx="142875" cy="574675"/>
          </a:xfrm>
          <a:prstGeom prst="line">
            <a:avLst/>
          </a:prstGeom>
          <a:noFill/>
          <a:ln w="25400">
            <a:solidFill>
              <a:srgbClr val="0000FF"/>
            </a:solidFill>
            <a:round/>
            <a:headEnd/>
            <a:tailEnd/>
          </a:ln>
          <a:effectLst/>
        </p:spPr>
        <p:txBody>
          <a:bodyPr/>
          <a:lstStyle/>
          <a:p>
            <a:endParaRPr lang="ja-JP" altLang="en-US"/>
          </a:p>
        </p:txBody>
      </p:sp>
      <p:sp>
        <p:nvSpPr>
          <p:cNvPr id="10" name="Line 14"/>
          <p:cNvSpPr>
            <a:spLocks noChangeShapeType="1"/>
          </p:cNvSpPr>
          <p:nvPr/>
        </p:nvSpPr>
        <p:spPr bwMode="auto">
          <a:xfrm>
            <a:off x="7594377" y="2924001"/>
            <a:ext cx="384175" cy="574675"/>
          </a:xfrm>
          <a:prstGeom prst="line">
            <a:avLst/>
          </a:prstGeom>
          <a:noFill/>
          <a:ln w="25400">
            <a:solidFill>
              <a:srgbClr val="0000FF"/>
            </a:solidFill>
            <a:round/>
            <a:headEnd/>
            <a:tailEnd/>
          </a:ln>
          <a:effectLst/>
        </p:spPr>
        <p:txBody>
          <a:bodyPr/>
          <a:lstStyle/>
          <a:p>
            <a:endParaRPr lang="ja-JP" altLang="en-US"/>
          </a:p>
        </p:txBody>
      </p:sp>
      <p:sp>
        <p:nvSpPr>
          <p:cNvPr id="11" name="Line 14"/>
          <p:cNvSpPr>
            <a:spLocks noChangeShapeType="1"/>
          </p:cNvSpPr>
          <p:nvPr/>
        </p:nvSpPr>
        <p:spPr bwMode="auto">
          <a:xfrm flipH="1">
            <a:off x="7294210" y="2938247"/>
            <a:ext cx="300167" cy="600730"/>
          </a:xfrm>
          <a:prstGeom prst="line">
            <a:avLst/>
          </a:prstGeom>
          <a:noFill/>
          <a:ln w="25400">
            <a:solidFill>
              <a:srgbClr val="0000FF"/>
            </a:solidFill>
            <a:round/>
            <a:headEnd/>
            <a:tailEnd/>
          </a:ln>
          <a:effectLst/>
        </p:spPr>
        <p:txBody>
          <a:bodyPr/>
          <a:lstStyle/>
          <a:p>
            <a:endParaRPr lang="ja-JP" altLang="en-US"/>
          </a:p>
        </p:txBody>
      </p:sp>
      <p:sp>
        <p:nvSpPr>
          <p:cNvPr id="12" name="Line 9"/>
          <p:cNvSpPr>
            <a:spLocks noChangeShapeType="1"/>
          </p:cNvSpPr>
          <p:nvPr/>
        </p:nvSpPr>
        <p:spPr bwMode="auto">
          <a:xfrm flipV="1">
            <a:off x="7880127" y="3498676"/>
            <a:ext cx="683096" cy="580182"/>
          </a:xfrm>
          <a:prstGeom prst="line">
            <a:avLst/>
          </a:prstGeom>
          <a:noFill/>
          <a:ln w="25400">
            <a:solidFill>
              <a:srgbClr val="0000FF"/>
            </a:solidFill>
            <a:round/>
            <a:headEnd/>
            <a:tailEnd/>
          </a:ln>
          <a:effectLst/>
        </p:spPr>
        <p:txBody>
          <a:bodyPr/>
          <a:lstStyle/>
          <a:p>
            <a:endParaRPr lang="ja-JP" altLang="en-US"/>
          </a:p>
        </p:txBody>
      </p:sp>
      <p:sp>
        <p:nvSpPr>
          <p:cNvPr id="13" name="Line 9"/>
          <p:cNvSpPr>
            <a:spLocks noChangeShapeType="1"/>
          </p:cNvSpPr>
          <p:nvPr/>
        </p:nvSpPr>
        <p:spPr bwMode="auto">
          <a:xfrm flipH="1" flipV="1">
            <a:off x="7294209" y="3512919"/>
            <a:ext cx="608659" cy="565417"/>
          </a:xfrm>
          <a:prstGeom prst="line">
            <a:avLst/>
          </a:prstGeom>
          <a:noFill/>
          <a:ln w="25400">
            <a:solidFill>
              <a:srgbClr val="0000FF"/>
            </a:solidFill>
            <a:round/>
            <a:headEnd/>
            <a:tailEnd/>
          </a:ln>
          <a:effectLst/>
        </p:spPr>
        <p:txBody>
          <a:bodyPr/>
          <a:lstStyle/>
          <a:p>
            <a:endParaRPr lang="ja-JP" altLang="en-US"/>
          </a:p>
        </p:txBody>
      </p:sp>
      <p:sp>
        <p:nvSpPr>
          <p:cNvPr id="14" name="Line 9"/>
          <p:cNvSpPr>
            <a:spLocks noChangeShapeType="1"/>
          </p:cNvSpPr>
          <p:nvPr/>
        </p:nvSpPr>
        <p:spPr bwMode="auto">
          <a:xfrm flipV="1">
            <a:off x="8530603" y="2921668"/>
            <a:ext cx="102469" cy="591251"/>
          </a:xfrm>
          <a:prstGeom prst="line">
            <a:avLst/>
          </a:prstGeom>
          <a:noFill/>
          <a:ln w="25400">
            <a:solidFill>
              <a:srgbClr val="0000FF"/>
            </a:solidFill>
            <a:round/>
            <a:headEnd/>
            <a:tailEnd/>
          </a:ln>
          <a:effectLst/>
        </p:spPr>
        <p:txBody>
          <a:bodyPr/>
          <a:lstStyle/>
          <a:p>
            <a:endParaRPr lang="ja-JP" altLang="en-US"/>
          </a:p>
        </p:txBody>
      </p:sp>
      <p:sp>
        <p:nvSpPr>
          <p:cNvPr id="15" name="Line 9"/>
          <p:cNvSpPr>
            <a:spLocks noChangeShapeType="1"/>
          </p:cNvSpPr>
          <p:nvPr/>
        </p:nvSpPr>
        <p:spPr bwMode="auto">
          <a:xfrm flipH="1" flipV="1">
            <a:off x="7510110" y="2342953"/>
            <a:ext cx="1122962" cy="552473"/>
          </a:xfrm>
          <a:prstGeom prst="line">
            <a:avLst/>
          </a:prstGeom>
          <a:noFill/>
          <a:ln w="25400">
            <a:solidFill>
              <a:srgbClr val="0000FF"/>
            </a:solidFill>
            <a:round/>
            <a:headEnd/>
            <a:tailEnd/>
          </a:ln>
          <a:effectLst/>
        </p:spPr>
        <p:txBody>
          <a:bodyPr/>
          <a:lstStyle/>
          <a:p>
            <a:endParaRPr lang="ja-JP" altLang="en-US"/>
          </a:p>
        </p:txBody>
      </p:sp>
      <p:sp>
        <p:nvSpPr>
          <p:cNvPr id="16" name="Line 9"/>
          <p:cNvSpPr>
            <a:spLocks noChangeShapeType="1"/>
          </p:cNvSpPr>
          <p:nvPr/>
        </p:nvSpPr>
        <p:spPr bwMode="auto">
          <a:xfrm flipH="1" flipV="1">
            <a:off x="7605971" y="2930175"/>
            <a:ext cx="924632" cy="568499"/>
          </a:xfrm>
          <a:prstGeom prst="line">
            <a:avLst/>
          </a:prstGeom>
          <a:noFill/>
          <a:ln w="25400">
            <a:solidFill>
              <a:srgbClr val="0000FF"/>
            </a:solidFill>
            <a:round/>
            <a:headEnd/>
            <a:tailEnd/>
          </a:ln>
          <a:effectLst/>
        </p:spPr>
        <p:txBody>
          <a:bodyPr/>
          <a:lstStyle/>
          <a:p>
            <a:endParaRPr lang="ja-JP" altLang="en-US"/>
          </a:p>
        </p:txBody>
      </p:sp>
      <p:sp>
        <p:nvSpPr>
          <p:cNvPr id="17" name="Oval 8"/>
          <p:cNvSpPr>
            <a:spLocks noChangeArrowheads="1"/>
          </p:cNvSpPr>
          <p:nvPr/>
        </p:nvSpPr>
        <p:spPr bwMode="auto">
          <a:xfrm>
            <a:off x="7451502"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 name="Oval 11"/>
          <p:cNvSpPr>
            <a:spLocks noChangeArrowheads="1"/>
          </p:cNvSpPr>
          <p:nvPr/>
        </p:nvSpPr>
        <p:spPr bwMode="auto">
          <a:xfrm>
            <a:off x="71641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9" name="Oval 12"/>
          <p:cNvSpPr>
            <a:spLocks noChangeArrowheads="1"/>
          </p:cNvSpPr>
          <p:nvPr/>
        </p:nvSpPr>
        <p:spPr bwMode="auto">
          <a:xfrm>
            <a:off x="7786464" y="39322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0" name="Oval 15"/>
          <p:cNvSpPr>
            <a:spLocks noChangeArrowheads="1"/>
          </p:cNvSpPr>
          <p:nvPr/>
        </p:nvSpPr>
        <p:spPr bwMode="auto">
          <a:xfrm>
            <a:off x="78118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1" name="Oval 16"/>
          <p:cNvSpPr>
            <a:spLocks noChangeArrowheads="1"/>
          </p:cNvSpPr>
          <p:nvPr/>
        </p:nvSpPr>
        <p:spPr bwMode="auto">
          <a:xfrm>
            <a:off x="7380064" y="220486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2" name="Oval 17"/>
          <p:cNvSpPr>
            <a:spLocks noChangeArrowheads="1"/>
          </p:cNvSpPr>
          <p:nvPr/>
        </p:nvSpPr>
        <p:spPr bwMode="auto">
          <a:xfrm>
            <a:off x="6948264"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8"/>
          <p:cNvSpPr>
            <a:spLocks noChangeArrowheads="1"/>
          </p:cNvSpPr>
          <p:nvPr/>
        </p:nvSpPr>
        <p:spPr bwMode="auto">
          <a:xfrm>
            <a:off x="7956327" y="2781126"/>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4" name="Oval 18"/>
          <p:cNvSpPr>
            <a:spLocks noChangeArrowheads="1"/>
          </p:cNvSpPr>
          <p:nvPr/>
        </p:nvSpPr>
        <p:spPr bwMode="auto">
          <a:xfrm>
            <a:off x="8461126" y="278092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8"/>
          <p:cNvSpPr>
            <a:spLocks noChangeArrowheads="1"/>
          </p:cNvSpPr>
          <p:nvPr/>
        </p:nvSpPr>
        <p:spPr bwMode="auto">
          <a:xfrm>
            <a:off x="8389118" y="33576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7" name="Text Box 4"/>
          <p:cNvSpPr txBox="1">
            <a:spLocks noChangeArrowheads="1"/>
          </p:cNvSpPr>
          <p:nvPr/>
        </p:nvSpPr>
        <p:spPr bwMode="auto">
          <a:xfrm>
            <a:off x="611188" y="5445125"/>
            <a:ext cx="8065268" cy="1200329"/>
          </a:xfrm>
          <a:prstGeom prst="rect">
            <a:avLst/>
          </a:prstGeom>
          <a:solidFill>
            <a:schemeClr val="bg1"/>
          </a:solidFill>
          <a:ln w="19050">
            <a:solidFill>
              <a:srgbClr val="FF0000"/>
            </a:solidFill>
            <a:miter lim="800000"/>
            <a:headEnd/>
            <a:tailEnd/>
          </a:ln>
          <a:effectLst>
            <a:outerShdw dist="53882" dir="2700000" algn="ctr" rotWithShape="0">
              <a:schemeClr val="bg2">
                <a:alpha val="50000"/>
              </a:schemeClr>
            </a:outerShdw>
          </a:effectLst>
        </p:spPr>
        <p:txBody>
          <a:bodyPr wrap="square">
            <a:spAutoFit/>
          </a:bodyPr>
          <a:lstStyle/>
          <a:p>
            <a:pPr algn="l">
              <a:defRPr/>
            </a:pPr>
            <a:r>
              <a:rPr lang="en-US" altLang="ja-JP" dirty="0" smtClean="0">
                <a:solidFill>
                  <a:srgbClr val="FF0000"/>
                </a:solidFill>
              </a:rPr>
              <a:t>computation time </a:t>
            </a:r>
            <a:r>
              <a:rPr lang="en-US" altLang="ja-JP" b="0" dirty="0" smtClean="0">
                <a:solidFill>
                  <a:schemeClr val="tx1"/>
                </a:solidFill>
              </a:rPr>
              <a:t>for a pattern = </a:t>
            </a:r>
          </a:p>
          <a:p>
            <a:pPr>
              <a:defRPr/>
            </a:pPr>
            <a:r>
              <a:rPr lang="en-US" altLang="ja-JP" b="0" dirty="0" smtClean="0">
                <a:solidFill>
                  <a:schemeClr val="tx1"/>
                </a:solidFill>
              </a:rPr>
              <a:t>   (time for </a:t>
            </a:r>
            <a:r>
              <a:rPr lang="en-US" altLang="ja-JP" b="0" dirty="0" smtClean="0">
                <a:solidFill>
                  <a:srgbClr val="0000FF"/>
                </a:solidFill>
              </a:rPr>
              <a:t>(generation &amp; frequency comp.)</a:t>
            </a:r>
            <a:r>
              <a:rPr lang="en-US" altLang="ja-JP" b="0" dirty="0" smtClean="0">
                <a:solidFill>
                  <a:schemeClr val="tx1"/>
                </a:solidFill>
              </a:rPr>
              <a:t> of all successors)</a:t>
            </a:r>
          </a:p>
          <a:p>
            <a:pPr algn="l">
              <a:defRPr/>
            </a:pPr>
            <a:r>
              <a:rPr lang="en-US" altLang="ja-JP" dirty="0" smtClean="0">
                <a:solidFill>
                  <a:srgbClr val="FF0000"/>
                </a:solidFill>
              </a:rPr>
              <a:t>computation space </a:t>
            </a:r>
            <a:r>
              <a:rPr lang="en-US" altLang="ja-JP" b="0" dirty="0" smtClean="0">
                <a:solidFill>
                  <a:schemeClr val="tx1"/>
                </a:solidFill>
              </a:rPr>
              <a:t> =  </a:t>
            </a:r>
            <a:r>
              <a:rPr lang="en-US" altLang="ja-JP" b="0" dirty="0" smtClean="0">
                <a:solidFill>
                  <a:srgbClr val="0000FF"/>
                </a:solidFill>
              </a:rPr>
              <a:t>|| all frequent patterns of the same size||</a:t>
            </a:r>
            <a:endParaRPr lang="ja-JP" altLang="en-US" b="0" dirty="0">
              <a:solidFill>
                <a:schemeClr val="tx1"/>
              </a:solidFill>
            </a:endParaRPr>
          </a:p>
        </p:txBody>
      </p:sp>
      <p:sp>
        <p:nvSpPr>
          <p:cNvPr id="28" name="Rectangle 3"/>
          <p:cNvSpPr txBox="1">
            <a:spLocks noChangeArrowheads="1"/>
          </p:cNvSpPr>
          <p:nvPr/>
        </p:nvSpPr>
        <p:spPr bwMode="auto">
          <a:xfrm>
            <a:off x="456655" y="2150305"/>
            <a:ext cx="5648177" cy="2916623"/>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Apriori</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0</a:t>
            </a:r>
            <a:r>
              <a:rPr lang="en-US" altLang="ja-JP" kern="0" dirty="0" smtClean="0">
                <a:solidFill>
                  <a:srgbClr val="2B0EFE"/>
                </a:solidFill>
                <a:latin typeface="Times New Roman"/>
                <a:ea typeface="ＭＳ Ｐゴシック"/>
              </a:rPr>
              <a:t>={</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Times New Roman"/>
                <a:ea typeface="ＭＳ Ｐゴシック"/>
              </a:rPr>
              <a:t>}, k := 1</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prstClr val="black"/>
                </a:solidFill>
                <a:latin typeface="Times New Roman"/>
                <a:ea typeface="ＭＳ Ｐゴシック"/>
              </a:rPr>
              <a:t>while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b="0" kern="0" dirty="0" smtClean="0">
                <a:solidFill>
                  <a:prstClr val="black"/>
                </a:solidFill>
                <a:latin typeface="Times New Roman"/>
                <a:ea typeface="ＭＳ Ｐゴシック"/>
              </a:rPr>
              <a:t> </a:t>
            </a:r>
            <a:r>
              <a:rPr lang="ja-JP" altLang="en-US" kern="0" dirty="0" smtClean="0">
                <a:solidFill>
                  <a:srgbClr val="2B0EFE"/>
                </a:solidFill>
                <a:latin typeface="ＭＳ Ｐゴシック"/>
                <a:ea typeface="ＭＳ Ｐゴシック"/>
              </a:rPr>
              <a:t>≠</a:t>
            </a:r>
            <a:r>
              <a:rPr lang="en-US" altLang="ja-JP" kern="0" dirty="0" smtClean="0">
                <a:solidFill>
                  <a:srgbClr val="2B0EFE"/>
                </a:solidFill>
                <a:latin typeface="ＭＳ Ｐゴシック"/>
                <a:ea typeface="ＭＳ Ｐゴシック"/>
              </a:rPr>
              <a:t>φ</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S </a:t>
            </a:r>
            <a:r>
              <a:rPr lang="ja-JP" altLang="en-US" kern="0" dirty="0" smtClean="0">
                <a:solidFill>
                  <a:srgbClr val="2B0EFE"/>
                </a:solidFill>
                <a:latin typeface="Times New Roman"/>
                <a:ea typeface="ＭＳ Ｐゴシック"/>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kern="0" dirty="0" smtClean="0">
                <a:solidFill>
                  <a:srgbClr val="2B0EFE"/>
                </a:solidFill>
                <a:latin typeface="Times New Roman"/>
                <a:ea typeface="ＭＳ Ｐゴシック"/>
              </a:rPr>
              <a:t> </a:t>
            </a:r>
            <a:endParaRPr lang="ja-JP" altLang="en-US" kern="0" dirty="0" smtClean="0">
              <a:solidFill>
                <a:srgbClr val="2B0EFE"/>
              </a:solidFill>
              <a:latin typeface="Times New Roman"/>
              <a:ea typeface="ＭＳ Ｐゴシック"/>
            </a:endParaRP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4.</a:t>
            </a:r>
            <a:r>
              <a:rPr lang="en-US" altLang="ja-JP" kern="0" dirty="0" smtClean="0">
                <a:solidFill>
                  <a:prstClr val="black"/>
                </a:solidFill>
                <a:latin typeface="Times New Roman"/>
                <a:ea typeface="ＭＳ Ｐゴシック"/>
              </a:rPr>
              <a:t>       output </a:t>
            </a:r>
            <a:r>
              <a:rPr lang="en-US" altLang="ja-JP" kern="0" dirty="0" smtClean="0">
                <a:solidFill>
                  <a:srgbClr val="2B0EFE"/>
                </a:solidFill>
                <a:latin typeface="Times New Roman"/>
                <a:ea typeface="ＭＳ Ｐゴシック"/>
              </a:rPr>
              <a:t>S</a:t>
            </a:r>
            <a:endParaRPr lang="ja-JP" altLang="en-US" kern="0" dirty="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b="0" kern="0" dirty="0" smtClean="0">
                <a:solidFill>
                  <a:prstClr val="black"/>
                </a:solidFill>
                <a:latin typeface="Times New Roman"/>
                <a:ea typeface="ＭＳ Ｐゴシック"/>
              </a:rPr>
              <a:t>successor </a:t>
            </a:r>
            <a:r>
              <a:rPr lang="en-US" altLang="ja-JP" kern="0" dirty="0" smtClean="0">
                <a:solidFill>
                  <a:srgbClr val="2B0EFE"/>
                </a:solidFill>
                <a:latin typeface="Times New Roman"/>
                <a:ea typeface="ＭＳ Ｐゴシック"/>
              </a:rPr>
              <a:t>S’ </a:t>
            </a:r>
            <a:r>
              <a:rPr lang="en-US" altLang="ja-JP" b="0" kern="0" dirty="0" smtClean="0">
                <a:solidFill>
                  <a:prstClr val="black"/>
                </a:solidFill>
                <a:latin typeface="Times New Roman"/>
                <a:ea typeface="ＭＳ Ｐゴシック"/>
              </a:rPr>
              <a:t>of </a:t>
            </a:r>
            <a:r>
              <a:rPr lang="en-US" altLang="ja-JP" kern="0" dirty="0" smtClean="0">
                <a:solidFill>
                  <a:srgbClr val="2B0EFE"/>
                </a:solidFill>
                <a:latin typeface="Times New Roman"/>
                <a:ea typeface="ＭＳ Ｐゴシック"/>
              </a:rPr>
              <a:t>S</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6.</a:t>
            </a:r>
            <a:r>
              <a:rPr lang="en-US" altLang="ja-JP" kern="0" dirty="0" smtClean="0">
                <a:solidFill>
                  <a:prstClr val="black"/>
                </a:solidFill>
                <a:latin typeface="Times New Roman"/>
                <a:ea typeface="ＭＳ Ｐゴシック"/>
              </a:rPr>
              <a:t>         if </a:t>
            </a:r>
            <a:r>
              <a:rPr lang="en-US" altLang="ja-JP" kern="0" dirty="0" err="1" smtClean="0">
                <a:solidFill>
                  <a:srgbClr val="2B0EFE"/>
                </a:solidFill>
                <a:latin typeface="Times New Roman"/>
                <a:ea typeface="ＭＳ Ｐゴシック"/>
              </a:rPr>
              <a:t>frq</a:t>
            </a:r>
            <a:r>
              <a:rPr lang="en-US" altLang="ja-JP" kern="0" dirty="0" smtClean="0">
                <a:solidFill>
                  <a:srgbClr val="2B0EFE"/>
                </a:solidFill>
                <a:latin typeface="Times New Roman"/>
                <a:ea typeface="ＭＳ Ｐゴシック"/>
              </a:rPr>
              <a:t>(S’)</a:t>
            </a:r>
            <a:r>
              <a:rPr lang="ja-JP" altLang="en-US" dirty="0" smtClean="0">
                <a:solidFill>
                  <a:srgbClr val="FF0000"/>
                </a:solidFill>
                <a:effectLst>
                  <a:outerShdw blurRad="38100" dist="38100" dir="2700000" algn="tl">
                    <a:srgbClr val="000000">
                      <a:alpha val="43137"/>
                    </a:srgbClr>
                  </a:outerShdw>
                </a:effectLst>
              </a:rPr>
              <a:t> </a:t>
            </a:r>
            <a:r>
              <a:rPr lang="ja-JP" altLang="en-US" dirty="0">
                <a:solidFill>
                  <a:srgbClr val="FF0000"/>
                </a:solidFill>
                <a:effectLst>
                  <a:outerShdw blurRad="38100" dist="38100" dir="2700000" algn="tl">
                    <a:srgbClr val="000000">
                      <a:alpha val="43137"/>
                    </a:srgbClr>
                  </a:outerShdw>
                </a:effectLst>
              </a:rPr>
              <a:t>≧</a:t>
            </a:r>
            <a:r>
              <a:rPr lang="en-US" altLang="ja-JP" dirty="0" smtClean="0">
                <a:solidFill>
                  <a:schemeClr val="accent2"/>
                </a:solidFill>
              </a:rPr>
              <a:t> </a:t>
            </a:r>
            <a:r>
              <a:rPr lang="en-US" altLang="ja-JP" dirty="0">
                <a:solidFill>
                  <a:schemeClr val="accent2"/>
                </a:solidFill>
              </a:rPr>
              <a:t>σ</a:t>
            </a:r>
            <a:r>
              <a:rPr lang="en-US" altLang="ja-JP" kern="0" dirty="0" smtClean="0">
                <a:solidFill>
                  <a:srgbClr val="2B0EFE"/>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S’ </a:t>
            </a:r>
            <a:r>
              <a:rPr lang="en-US" altLang="ja-JP" b="0" kern="0" dirty="0" smtClean="0">
                <a:solidFill>
                  <a:prstClr val="black"/>
                </a:solidFill>
                <a:latin typeface="Times New Roman"/>
                <a:ea typeface="ＭＳ Ｐゴシック"/>
              </a:rPr>
              <a:t>to</a:t>
            </a:r>
            <a:r>
              <a:rPr lang="ja-JP" altLang="en-US" b="0" kern="0" dirty="0" smtClean="0">
                <a:solidFill>
                  <a:prstClr val="black"/>
                </a:solidFill>
                <a:latin typeface="Times New Roman"/>
                <a:ea typeface="ＭＳ Ｐゴシック"/>
              </a:rPr>
              <a:t>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en-US" altLang="ja-JP" b="0" kern="0" dirty="0" smtClean="0">
                <a:solidFill>
                  <a:prstClr val="black"/>
                </a:solidFill>
                <a:latin typeface="Times New Roman"/>
                <a:ea typeface="ＭＳ Ｐゴシック"/>
              </a:rPr>
              <a:t> </a:t>
            </a:r>
            <a:endParaRPr lang="en-US" altLang="ja-JP" kern="0" dirty="0" smtClean="0">
              <a:solidFill>
                <a:srgbClr val="2B0EFE"/>
              </a:solidFill>
              <a:latin typeface="Times New Roman"/>
              <a:ea typeface="ＭＳ Ｐゴシック"/>
            </a:endParaRPr>
          </a:p>
        </p:txBody>
      </p:sp>
    </p:spTree>
    <p:extLst>
      <p:ext uri="{BB962C8B-B14F-4D97-AF65-F5344CB8AC3E}">
        <p14:creationId xmlns:p14="http://schemas.microsoft.com/office/powerpoint/2010/main" val="3505401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Reverse Search</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1052736"/>
            <a:ext cx="8712968" cy="4953000"/>
          </a:xfrm>
        </p:spPr>
        <p:txBody>
          <a:bodyPr/>
          <a:lstStyle/>
          <a:p>
            <a:pPr marL="0" indent="0" eaLnBrk="1" hangingPunct="1">
              <a:buNone/>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When predecessor is efficiently obtained, reverse search is possible</a:t>
            </a:r>
          </a:p>
          <a:p>
            <a:pPr marL="0" indent="0" eaLnBrk="1" hangingPunct="1">
              <a:buNone/>
              <a:defRPr/>
            </a:pPr>
            <a:endParaRPr lang="en-US" altLang="ja-JP" sz="2400" dirty="0" smtClean="0"/>
          </a:p>
          <a:p>
            <a:pPr marL="0" indent="0" eaLnBrk="1" hangingPunct="1">
              <a:buNone/>
              <a:defRPr/>
            </a:pPr>
            <a:r>
              <a:rPr lang="en-US" altLang="ja-JP" sz="2400" dirty="0"/>
              <a:t> </a:t>
            </a:r>
            <a:r>
              <a:rPr lang="en-US" altLang="ja-JP" sz="2400" dirty="0" smtClean="0"/>
              <a:t> </a:t>
            </a:r>
            <a:r>
              <a:rPr lang="en-US" altLang="ja-JP" sz="2400" b="1" dirty="0" smtClean="0">
                <a:solidFill>
                  <a:srgbClr val="0000FF"/>
                </a:solidFill>
              </a:rPr>
              <a:t>P(S)</a:t>
            </a:r>
            <a:r>
              <a:rPr lang="en-US" altLang="ja-JP" sz="2400" b="1" dirty="0" smtClean="0"/>
              <a:t>:</a:t>
            </a:r>
            <a:r>
              <a:rPr lang="en-US" altLang="ja-JP" sz="2400" dirty="0" smtClean="0"/>
              <a:t> the predecessor that is given by an algorithm </a:t>
            </a:r>
          </a:p>
          <a:p>
            <a:pPr marL="0" indent="0" eaLnBrk="1" hangingPunct="1">
              <a:buNone/>
              <a:defRPr/>
            </a:pPr>
            <a:r>
              <a:rPr lang="en-US" altLang="ja-JP" sz="2400" dirty="0"/>
              <a:t> </a:t>
            </a:r>
            <a:r>
              <a:rPr lang="en-US" altLang="ja-JP" sz="2400" dirty="0" smtClean="0"/>
              <a:t>  to compute a predecessor of the given element</a:t>
            </a:r>
            <a:endParaRPr lang="en-US" altLang="ja-JP" sz="2400" dirty="0"/>
          </a:p>
          <a:p>
            <a:pPr marL="0" indent="0" eaLnBrk="1" hangingPunct="1">
              <a:buNone/>
              <a:defRPr/>
            </a:pPr>
            <a:endParaRPr lang="en-US" altLang="ja-JP" sz="2400" b="1" dirty="0" smtClean="0">
              <a:solidFill>
                <a:srgbClr val="0000FF"/>
              </a:solidFill>
            </a:endParaRPr>
          </a:p>
        </p:txBody>
      </p:sp>
      <p:sp>
        <p:nvSpPr>
          <p:cNvPr id="4" name="Line 6"/>
          <p:cNvSpPr>
            <a:spLocks noChangeShapeType="1"/>
          </p:cNvSpPr>
          <p:nvPr/>
        </p:nvSpPr>
        <p:spPr bwMode="auto">
          <a:xfrm flipV="1">
            <a:off x="7070502" y="2347739"/>
            <a:ext cx="454025" cy="576262"/>
          </a:xfrm>
          <a:prstGeom prst="line">
            <a:avLst/>
          </a:prstGeom>
          <a:noFill/>
          <a:ln w="25400">
            <a:solidFill>
              <a:srgbClr val="0000FF"/>
            </a:solidFill>
            <a:round/>
            <a:headEnd/>
            <a:tailEnd/>
          </a:ln>
          <a:effectLst/>
        </p:spPr>
        <p:txBody>
          <a:bodyPr/>
          <a:lstStyle/>
          <a:p>
            <a:endParaRPr lang="ja-JP" altLang="en-US"/>
          </a:p>
        </p:txBody>
      </p:sp>
      <p:sp>
        <p:nvSpPr>
          <p:cNvPr id="5" name="Line 7"/>
          <p:cNvSpPr>
            <a:spLocks noChangeShapeType="1"/>
          </p:cNvSpPr>
          <p:nvPr/>
        </p:nvSpPr>
        <p:spPr bwMode="auto">
          <a:xfrm>
            <a:off x="7524527" y="2347739"/>
            <a:ext cx="71438" cy="576262"/>
          </a:xfrm>
          <a:prstGeom prst="line">
            <a:avLst/>
          </a:prstGeom>
          <a:noFill/>
          <a:ln w="25400">
            <a:solidFill>
              <a:srgbClr val="0000FF"/>
            </a:solidFill>
            <a:round/>
            <a:headEnd/>
            <a:tailEnd/>
          </a:ln>
          <a:effectLst/>
        </p:spPr>
        <p:txBody>
          <a:bodyPr/>
          <a:lstStyle/>
          <a:p>
            <a:endParaRPr lang="ja-JP" altLang="en-US"/>
          </a:p>
        </p:txBody>
      </p:sp>
      <p:sp>
        <p:nvSpPr>
          <p:cNvPr id="6" name="Line 9"/>
          <p:cNvSpPr>
            <a:spLocks noChangeShapeType="1"/>
          </p:cNvSpPr>
          <p:nvPr/>
        </p:nvSpPr>
        <p:spPr bwMode="auto">
          <a:xfrm flipV="1">
            <a:off x="7923706" y="3501008"/>
            <a:ext cx="34009" cy="570932"/>
          </a:xfrm>
          <a:prstGeom prst="line">
            <a:avLst/>
          </a:prstGeom>
          <a:noFill/>
          <a:ln w="25400">
            <a:solidFill>
              <a:srgbClr val="0000FF"/>
            </a:solidFill>
            <a:round/>
            <a:headEnd/>
            <a:tailEnd/>
          </a:ln>
          <a:effectLst/>
        </p:spPr>
        <p:txBody>
          <a:bodyPr/>
          <a:lstStyle/>
          <a:p>
            <a:endParaRPr lang="ja-JP" altLang="en-US"/>
          </a:p>
        </p:txBody>
      </p:sp>
      <p:sp>
        <p:nvSpPr>
          <p:cNvPr id="7" name="Line 10"/>
          <p:cNvSpPr>
            <a:spLocks noChangeShapeType="1"/>
          </p:cNvSpPr>
          <p:nvPr/>
        </p:nvSpPr>
        <p:spPr bwMode="auto">
          <a:xfrm flipH="1" flipV="1">
            <a:off x="7092727" y="2895426"/>
            <a:ext cx="215900" cy="604837"/>
          </a:xfrm>
          <a:prstGeom prst="line">
            <a:avLst/>
          </a:prstGeom>
          <a:noFill/>
          <a:ln w="25400">
            <a:solidFill>
              <a:srgbClr val="0000FF"/>
            </a:solidFill>
            <a:round/>
            <a:headEnd/>
            <a:tailEnd/>
          </a:ln>
          <a:effectLst/>
        </p:spPr>
        <p:txBody>
          <a:bodyPr/>
          <a:lstStyle/>
          <a:p>
            <a:endParaRPr lang="ja-JP" altLang="en-US"/>
          </a:p>
        </p:txBody>
      </p:sp>
      <p:sp>
        <p:nvSpPr>
          <p:cNvPr id="8" name="Line 13"/>
          <p:cNvSpPr>
            <a:spLocks noChangeShapeType="1"/>
          </p:cNvSpPr>
          <p:nvPr/>
        </p:nvSpPr>
        <p:spPr bwMode="auto">
          <a:xfrm>
            <a:off x="7524527" y="2347739"/>
            <a:ext cx="576263" cy="576262"/>
          </a:xfrm>
          <a:prstGeom prst="line">
            <a:avLst/>
          </a:prstGeom>
          <a:noFill/>
          <a:ln w="25400">
            <a:solidFill>
              <a:srgbClr val="0000FF"/>
            </a:solidFill>
            <a:round/>
            <a:headEnd/>
            <a:tailEnd/>
          </a:ln>
          <a:effectLst/>
        </p:spPr>
        <p:txBody>
          <a:bodyPr/>
          <a:lstStyle/>
          <a:p>
            <a:endParaRPr lang="ja-JP" altLang="en-US"/>
          </a:p>
        </p:txBody>
      </p:sp>
      <p:sp>
        <p:nvSpPr>
          <p:cNvPr id="9" name="Line 14"/>
          <p:cNvSpPr>
            <a:spLocks noChangeShapeType="1"/>
          </p:cNvSpPr>
          <p:nvPr/>
        </p:nvSpPr>
        <p:spPr bwMode="auto">
          <a:xfrm flipH="1">
            <a:off x="7956327" y="2925589"/>
            <a:ext cx="142875" cy="574675"/>
          </a:xfrm>
          <a:prstGeom prst="line">
            <a:avLst/>
          </a:prstGeom>
          <a:noFill/>
          <a:ln w="25400">
            <a:solidFill>
              <a:srgbClr val="0000FF"/>
            </a:solidFill>
            <a:round/>
            <a:headEnd/>
            <a:tailEnd/>
          </a:ln>
          <a:effectLst/>
        </p:spPr>
        <p:txBody>
          <a:bodyPr/>
          <a:lstStyle/>
          <a:p>
            <a:endParaRPr lang="ja-JP" altLang="en-US"/>
          </a:p>
        </p:txBody>
      </p:sp>
      <p:sp>
        <p:nvSpPr>
          <p:cNvPr id="10" name="Line 14"/>
          <p:cNvSpPr>
            <a:spLocks noChangeShapeType="1"/>
          </p:cNvSpPr>
          <p:nvPr/>
        </p:nvSpPr>
        <p:spPr bwMode="auto">
          <a:xfrm>
            <a:off x="7594377" y="2924001"/>
            <a:ext cx="384175" cy="574675"/>
          </a:xfrm>
          <a:prstGeom prst="line">
            <a:avLst/>
          </a:prstGeom>
          <a:noFill/>
          <a:ln w="25400">
            <a:solidFill>
              <a:srgbClr val="0000FF"/>
            </a:solidFill>
            <a:round/>
            <a:headEnd/>
            <a:tailEnd/>
          </a:ln>
          <a:effectLst/>
        </p:spPr>
        <p:txBody>
          <a:bodyPr/>
          <a:lstStyle/>
          <a:p>
            <a:endParaRPr lang="ja-JP" altLang="en-US"/>
          </a:p>
        </p:txBody>
      </p:sp>
      <p:sp>
        <p:nvSpPr>
          <p:cNvPr id="11" name="Line 14"/>
          <p:cNvSpPr>
            <a:spLocks noChangeShapeType="1"/>
          </p:cNvSpPr>
          <p:nvPr/>
        </p:nvSpPr>
        <p:spPr bwMode="auto">
          <a:xfrm flipH="1">
            <a:off x="7294210" y="2938247"/>
            <a:ext cx="300167" cy="600730"/>
          </a:xfrm>
          <a:prstGeom prst="line">
            <a:avLst/>
          </a:prstGeom>
          <a:noFill/>
          <a:ln w="25400">
            <a:solidFill>
              <a:srgbClr val="0000FF"/>
            </a:solidFill>
            <a:round/>
            <a:headEnd/>
            <a:tailEnd/>
          </a:ln>
          <a:effectLst/>
        </p:spPr>
        <p:txBody>
          <a:bodyPr/>
          <a:lstStyle/>
          <a:p>
            <a:endParaRPr lang="ja-JP" altLang="en-US"/>
          </a:p>
        </p:txBody>
      </p:sp>
      <p:sp>
        <p:nvSpPr>
          <p:cNvPr id="12" name="Line 9"/>
          <p:cNvSpPr>
            <a:spLocks noChangeShapeType="1"/>
          </p:cNvSpPr>
          <p:nvPr/>
        </p:nvSpPr>
        <p:spPr bwMode="auto">
          <a:xfrm flipV="1">
            <a:off x="7880127" y="3498676"/>
            <a:ext cx="683096" cy="580182"/>
          </a:xfrm>
          <a:prstGeom prst="line">
            <a:avLst/>
          </a:prstGeom>
          <a:noFill/>
          <a:ln w="25400">
            <a:solidFill>
              <a:srgbClr val="0000FF"/>
            </a:solidFill>
            <a:round/>
            <a:headEnd/>
            <a:tailEnd/>
          </a:ln>
          <a:effectLst/>
        </p:spPr>
        <p:txBody>
          <a:bodyPr/>
          <a:lstStyle/>
          <a:p>
            <a:endParaRPr lang="ja-JP" altLang="en-US"/>
          </a:p>
        </p:txBody>
      </p:sp>
      <p:sp>
        <p:nvSpPr>
          <p:cNvPr id="13" name="Line 9"/>
          <p:cNvSpPr>
            <a:spLocks noChangeShapeType="1"/>
          </p:cNvSpPr>
          <p:nvPr/>
        </p:nvSpPr>
        <p:spPr bwMode="auto">
          <a:xfrm flipH="1" flipV="1">
            <a:off x="7294209" y="3512919"/>
            <a:ext cx="608659" cy="565417"/>
          </a:xfrm>
          <a:prstGeom prst="line">
            <a:avLst/>
          </a:prstGeom>
          <a:noFill/>
          <a:ln w="25400">
            <a:solidFill>
              <a:srgbClr val="0000FF"/>
            </a:solidFill>
            <a:round/>
            <a:headEnd/>
            <a:tailEnd/>
          </a:ln>
          <a:effectLst/>
        </p:spPr>
        <p:txBody>
          <a:bodyPr/>
          <a:lstStyle/>
          <a:p>
            <a:endParaRPr lang="ja-JP" altLang="en-US"/>
          </a:p>
        </p:txBody>
      </p:sp>
      <p:sp>
        <p:nvSpPr>
          <p:cNvPr id="14" name="Line 9"/>
          <p:cNvSpPr>
            <a:spLocks noChangeShapeType="1"/>
          </p:cNvSpPr>
          <p:nvPr/>
        </p:nvSpPr>
        <p:spPr bwMode="auto">
          <a:xfrm flipV="1">
            <a:off x="8530603" y="2921668"/>
            <a:ext cx="102469" cy="591251"/>
          </a:xfrm>
          <a:prstGeom prst="line">
            <a:avLst/>
          </a:prstGeom>
          <a:noFill/>
          <a:ln w="25400">
            <a:solidFill>
              <a:srgbClr val="0000FF"/>
            </a:solidFill>
            <a:round/>
            <a:headEnd/>
            <a:tailEnd/>
          </a:ln>
          <a:effectLst/>
        </p:spPr>
        <p:txBody>
          <a:bodyPr/>
          <a:lstStyle/>
          <a:p>
            <a:endParaRPr lang="ja-JP" altLang="en-US"/>
          </a:p>
        </p:txBody>
      </p:sp>
      <p:sp>
        <p:nvSpPr>
          <p:cNvPr id="15" name="Line 9"/>
          <p:cNvSpPr>
            <a:spLocks noChangeShapeType="1"/>
          </p:cNvSpPr>
          <p:nvPr/>
        </p:nvSpPr>
        <p:spPr bwMode="auto">
          <a:xfrm flipH="1" flipV="1">
            <a:off x="7510110" y="2342953"/>
            <a:ext cx="1122962" cy="552473"/>
          </a:xfrm>
          <a:prstGeom prst="line">
            <a:avLst/>
          </a:prstGeom>
          <a:noFill/>
          <a:ln w="25400">
            <a:solidFill>
              <a:srgbClr val="0000FF"/>
            </a:solidFill>
            <a:round/>
            <a:headEnd/>
            <a:tailEnd/>
          </a:ln>
          <a:effectLst/>
        </p:spPr>
        <p:txBody>
          <a:bodyPr/>
          <a:lstStyle/>
          <a:p>
            <a:endParaRPr lang="ja-JP" altLang="en-US"/>
          </a:p>
        </p:txBody>
      </p:sp>
      <p:sp>
        <p:nvSpPr>
          <p:cNvPr id="16" name="Line 9"/>
          <p:cNvSpPr>
            <a:spLocks noChangeShapeType="1"/>
          </p:cNvSpPr>
          <p:nvPr/>
        </p:nvSpPr>
        <p:spPr bwMode="auto">
          <a:xfrm flipH="1" flipV="1">
            <a:off x="7605971" y="2930175"/>
            <a:ext cx="924632" cy="568499"/>
          </a:xfrm>
          <a:prstGeom prst="line">
            <a:avLst/>
          </a:prstGeom>
          <a:noFill/>
          <a:ln w="25400">
            <a:solidFill>
              <a:srgbClr val="0000FF"/>
            </a:solidFill>
            <a:round/>
            <a:headEnd/>
            <a:tailEnd/>
          </a:ln>
          <a:effectLst/>
        </p:spPr>
        <p:txBody>
          <a:bodyPr/>
          <a:lstStyle/>
          <a:p>
            <a:endParaRPr lang="ja-JP" altLang="en-US"/>
          </a:p>
        </p:txBody>
      </p:sp>
      <p:sp>
        <p:nvSpPr>
          <p:cNvPr id="17" name="Oval 8"/>
          <p:cNvSpPr>
            <a:spLocks noChangeArrowheads="1"/>
          </p:cNvSpPr>
          <p:nvPr/>
        </p:nvSpPr>
        <p:spPr bwMode="auto">
          <a:xfrm>
            <a:off x="7451502"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 name="Oval 11"/>
          <p:cNvSpPr>
            <a:spLocks noChangeArrowheads="1"/>
          </p:cNvSpPr>
          <p:nvPr/>
        </p:nvSpPr>
        <p:spPr bwMode="auto">
          <a:xfrm>
            <a:off x="71641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9" name="Oval 12"/>
          <p:cNvSpPr>
            <a:spLocks noChangeArrowheads="1"/>
          </p:cNvSpPr>
          <p:nvPr/>
        </p:nvSpPr>
        <p:spPr bwMode="auto">
          <a:xfrm>
            <a:off x="7786464" y="39322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0" name="Oval 15"/>
          <p:cNvSpPr>
            <a:spLocks noChangeArrowheads="1"/>
          </p:cNvSpPr>
          <p:nvPr/>
        </p:nvSpPr>
        <p:spPr bwMode="auto">
          <a:xfrm>
            <a:off x="7811864" y="335738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1" name="Oval 16"/>
          <p:cNvSpPr>
            <a:spLocks noChangeArrowheads="1"/>
          </p:cNvSpPr>
          <p:nvPr/>
        </p:nvSpPr>
        <p:spPr bwMode="auto">
          <a:xfrm>
            <a:off x="7380064" y="220486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2" name="Oval 17"/>
          <p:cNvSpPr>
            <a:spLocks noChangeArrowheads="1"/>
          </p:cNvSpPr>
          <p:nvPr/>
        </p:nvSpPr>
        <p:spPr bwMode="auto">
          <a:xfrm>
            <a:off x="6948264" y="27795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8"/>
          <p:cNvSpPr>
            <a:spLocks noChangeArrowheads="1"/>
          </p:cNvSpPr>
          <p:nvPr/>
        </p:nvSpPr>
        <p:spPr bwMode="auto">
          <a:xfrm>
            <a:off x="7956327" y="2781126"/>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4" name="Oval 18"/>
          <p:cNvSpPr>
            <a:spLocks noChangeArrowheads="1"/>
          </p:cNvSpPr>
          <p:nvPr/>
        </p:nvSpPr>
        <p:spPr bwMode="auto">
          <a:xfrm>
            <a:off x="8461126" y="278092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8"/>
          <p:cNvSpPr>
            <a:spLocks noChangeArrowheads="1"/>
          </p:cNvSpPr>
          <p:nvPr/>
        </p:nvSpPr>
        <p:spPr bwMode="auto">
          <a:xfrm>
            <a:off x="8389118" y="335768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6" name="Rectangle 3"/>
          <p:cNvSpPr txBox="1">
            <a:spLocks noChangeArrowheads="1"/>
          </p:cNvSpPr>
          <p:nvPr/>
        </p:nvSpPr>
        <p:spPr bwMode="auto">
          <a:xfrm>
            <a:off x="832011" y="3018601"/>
            <a:ext cx="5883274" cy="2119469"/>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buFontTx/>
              <a:buNone/>
              <a:defRPr/>
            </a:pPr>
            <a:r>
              <a:rPr lang="en-US" altLang="ja-JP" sz="2200" dirty="0" err="1" smtClean="0">
                <a:solidFill>
                  <a:srgbClr val="006600"/>
                </a:solidFill>
              </a:rPr>
              <a:t>ReverseSearchOnPoset</a:t>
            </a:r>
            <a:r>
              <a:rPr lang="en-US" altLang="ja-JP" sz="2200" b="1" dirty="0" smtClean="0">
                <a:solidFill>
                  <a:schemeClr val="accent2"/>
                </a:solidFill>
              </a:rPr>
              <a:t> </a:t>
            </a:r>
            <a:r>
              <a:rPr lang="en-US" altLang="ja-JP" sz="2200" dirty="0" smtClean="0">
                <a:solidFill>
                  <a:srgbClr val="0000FF"/>
                </a:solidFill>
              </a:rPr>
              <a:t>(</a:t>
            </a:r>
            <a:r>
              <a:rPr lang="en-US" altLang="ja-JP" sz="2200" b="1" dirty="0" smtClean="0">
                <a:solidFill>
                  <a:srgbClr val="0000FF"/>
                </a:solidFill>
              </a:rPr>
              <a:t>S</a:t>
            </a:r>
            <a:r>
              <a:rPr lang="en-US" altLang="ja-JP" sz="2200" dirty="0" smtClean="0">
                <a:solidFill>
                  <a:srgbClr val="0000FF"/>
                </a:solidFill>
              </a:rPr>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1.</a:t>
            </a:r>
            <a:r>
              <a:rPr lang="ja-JP" altLang="en-US" sz="2200" b="1" dirty="0" smtClean="0">
                <a:solidFill>
                  <a:schemeClr val="accent2"/>
                </a:solidFill>
              </a:rPr>
              <a:t>  </a:t>
            </a:r>
            <a:r>
              <a:rPr lang="en-US" altLang="ja-JP" sz="2200" b="1" dirty="0" smtClean="0"/>
              <a:t>output</a:t>
            </a:r>
            <a:r>
              <a:rPr lang="en-US" altLang="ja-JP" sz="2200" b="1" dirty="0" smtClean="0">
                <a:solidFill>
                  <a:schemeClr val="accent2"/>
                </a:solidFill>
              </a:rPr>
              <a:t>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2.</a:t>
            </a:r>
            <a:r>
              <a:rPr lang="ja-JP" altLang="en-US" sz="2200" b="1" dirty="0" smtClean="0">
                <a:solidFill>
                  <a:schemeClr val="accent2"/>
                </a:solidFill>
              </a:rPr>
              <a:t>  </a:t>
            </a:r>
            <a:r>
              <a:rPr lang="en-US" altLang="ja-JP" sz="2200" b="1" dirty="0" smtClean="0"/>
              <a:t>for </a:t>
            </a:r>
            <a:r>
              <a:rPr lang="en-US" altLang="ja-JP" sz="2200" b="0" dirty="0" smtClean="0"/>
              <a:t>each</a:t>
            </a:r>
            <a:r>
              <a:rPr lang="en-US" altLang="ja-JP" sz="2200" b="1" dirty="0" smtClean="0"/>
              <a:t> </a:t>
            </a:r>
            <a:r>
              <a:rPr lang="en-US" altLang="ja-JP" sz="2200" b="0" dirty="0" smtClean="0"/>
              <a:t>successor </a:t>
            </a:r>
            <a:r>
              <a:rPr lang="en-US" altLang="ja-JP" sz="2200" b="1" dirty="0" smtClean="0">
                <a:solidFill>
                  <a:srgbClr val="0000FF"/>
                </a:solidFill>
              </a:rPr>
              <a:t>S’</a:t>
            </a:r>
            <a:r>
              <a:rPr lang="en-US" altLang="ja-JP" sz="2200" b="1" dirty="0" smtClean="0">
                <a:solidFill>
                  <a:schemeClr val="accent2"/>
                </a:solidFill>
              </a:rPr>
              <a:t> </a:t>
            </a:r>
            <a:r>
              <a:rPr lang="en-US" altLang="ja-JP" sz="2200" dirty="0" smtClean="0"/>
              <a:t>of </a:t>
            </a:r>
            <a:r>
              <a:rPr lang="en-US" altLang="ja-JP" sz="2200" b="1" dirty="0" smtClean="0">
                <a:solidFill>
                  <a:srgbClr val="0000FF"/>
                </a:solidFill>
              </a:rPr>
              <a:t>S</a:t>
            </a:r>
          </a:p>
          <a:p>
            <a:pPr algn="l">
              <a:defRPr/>
            </a:pPr>
            <a:r>
              <a:rPr lang="en-US" altLang="ja-JP" sz="2200" b="1" dirty="0" smtClean="0">
                <a:solidFill>
                  <a:srgbClr val="FF0000"/>
                </a:solidFill>
                <a:effectLst>
                  <a:outerShdw blurRad="38100" dist="38100" dir="2700000" algn="tl">
                    <a:srgbClr val="C0C0C0"/>
                  </a:outerShdw>
                </a:effectLst>
              </a:rPr>
              <a:t>3.</a:t>
            </a:r>
            <a:r>
              <a:rPr lang="ja-JP" altLang="en-US"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t>if</a:t>
            </a:r>
            <a:r>
              <a:rPr lang="en-US" altLang="ja-JP" sz="2200" b="1" dirty="0" smtClean="0">
                <a:solidFill>
                  <a:schemeClr val="accent2"/>
                </a:solidFill>
              </a:rPr>
              <a:t> </a:t>
            </a:r>
            <a:r>
              <a:rPr lang="en-US" altLang="ja-JP" sz="2200" dirty="0" smtClean="0">
                <a:solidFill>
                  <a:srgbClr val="0000FF"/>
                </a:solidFill>
              </a:rPr>
              <a:t>P(S’)</a:t>
            </a:r>
            <a:r>
              <a:rPr lang="en-US" altLang="ja-JP" sz="2200" dirty="0" smtClean="0">
                <a:solidFill>
                  <a:srgbClr val="FF0000"/>
                </a:solidFill>
                <a:effectLst>
                  <a:outerShdw blurRad="38100" dist="38100" dir="2700000" algn="tl">
                    <a:srgbClr val="C0C0C0"/>
                  </a:outerShdw>
                </a:effectLst>
              </a:rPr>
              <a:t> </a:t>
            </a:r>
            <a:r>
              <a:rPr lang="en-US" altLang="ja-JP" sz="2200" dirty="0">
                <a:solidFill>
                  <a:srgbClr val="FF0000"/>
                </a:solidFill>
                <a:effectLst>
                  <a:outerShdw blurRad="38100" dist="38100" dir="2700000" algn="tl">
                    <a:srgbClr val="C0C0C0"/>
                  </a:outerShdw>
                </a:effectLst>
              </a:rPr>
              <a:t>== </a:t>
            </a:r>
            <a:r>
              <a:rPr lang="en-US" altLang="ja-JP" sz="2200" dirty="0" smtClean="0">
                <a:solidFill>
                  <a:srgbClr val="0000FF"/>
                </a:solidFill>
              </a:rPr>
              <a:t>S &amp; </a:t>
            </a:r>
            <a:r>
              <a:rPr lang="en-US" altLang="ja-JP" sz="2200" b="1" dirty="0" err="1" smtClean="0">
                <a:solidFill>
                  <a:srgbClr val="0000FF"/>
                </a:solidFill>
              </a:rPr>
              <a:t>frq</a:t>
            </a:r>
            <a:r>
              <a:rPr lang="en-US" altLang="ja-JP" sz="2200" b="1" dirty="0" smtClean="0">
                <a:solidFill>
                  <a:srgbClr val="0000FF"/>
                </a:solidFill>
              </a:rPr>
              <a:t>(S’)</a:t>
            </a:r>
            <a:r>
              <a:rPr lang="en-US" altLang="ja-JP" sz="2200" b="1" dirty="0" smtClean="0">
                <a:solidFill>
                  <a:schemeClr val="accent2"/>
                </a:solidFill>
              </a:rPr>
              <a:t> </a:t>
            </a:r>
            <a:r>
              <a:rPr lang="ja-JP" altLang="en-US" sz="2200" b="1" dirty="0" smtClean="0">
                <a:solidFill>
                  <a:srgbClr val="FF0000"/>
                </a:solidFill>
                <a:effectLst>
                  <a:outerShdw blurRad="38100" dist="38100" dir="2700000" algn="tl">
                    <a:srgbClr val="C0C0C0"/>
                  </a:outerShdw>
                </a:effectLst>
              </a:rPr>
              <a:t>≧ </a:t>
            </a:r>
            <a:r>
              <a:rPr lang="en-US" altLang="ja-JP" sz="2200" b="1" dirty="0" smtClean="0">
                <a:solidFill>
                  <a:srgbClr val="0000FF"/>
                </a:solidFill>
              </a:rPr>
              <a:t>σ</a:t>
            </a:r>
            <a:r>
              <a:rPr lang="ja-JP" altLang="en-US" sz="2200" dirty="0" smtClean="0"/>
              <a:t> </a:t>
            </a:r>
            <a:r>
              <a:rPr lang="en-US" altLang="ja-JP" sz="2200" b="1" dirty="0" smtClean="0"/>
              <a:t>then</a:t>
            </a:r>
          </a:p>
          <a:p>
            <a:pPr algn="l">
              <a:defRPr/>
            </a:pPr>
            <a:r>
              <a:rPr lang="en-US" altLang="ja-JP" sz="2200" dirty="0" smtClean="0"/>
              <a:t>               </a:t>
            </a:r>
            <a:r>
              <a:rPr lang="en-US" altLang="ja-JP" sz="2200" b="1" dirty="0" smtClean="0"/>
              <a:t>call</a:t>
            </a:r>
            <a:r>
              <a:rPr lang="ja-JP" altLang="en-US" sz="2200" b="1" dirty="0" smtClean="0">
                <a:solidFill>
                  <a:srgbClr val="FF0000"/>
                </a:solidFill>
                <a:effectLst>
                  <a:outerShdw blurRad="38100" dist="38100" dir="2700000" algn="tl">
                    <a:srgbClr val="C0C0C0"/>
                  </a:outerShdw>
                </a:effectLst>
              </a:rPr>
              <a:t> </a:t>
            </a:r>
            <a:r>
              <a:rPr lang="en-US" altLang="ja-JP" sz="2200" dirty="0" err="1">
                <a:solidFill>
                  <a:srgbClr val="006600"/>
                </a:solidFill>
              </a:rPr>
              <a:t>PatternMiningOnPoset</a:t>
            </a:r>
            <a:r>
              <a:rPr lang="en-US" altLang="ja-JP" sz="2200" dirty="0">
                <a:solidFill>
                  <a:srgbClr val="006600"/>
                </a:solidFill>
              </a:rPr>
              <a:t> </a:t>
            </a:r>
            <a:r>
              <a:rPr lang="en-US" altLang="ja-JP" sz="2200" dirty="0" smtClean="0"/>
              <a:t>(</a:t>
            </a:r>
            <a:r>
              <a:rPr lang="en-US" altLang="ja-JP" sz="2200" b="1" dirty="0" smtClean="0">
                <a:solidFill>
                  <a:srgbClr val="0000FF"/>
                </a:solidFill>
              </a:rPr>
              <a:t>S’</a:t>
            </a:r>
            <a:r>
              <a:rPr lang="en-US" altLang="ja-JP" sz="2200" dirty="0" smtClean="0"/>
              <a:t>)</a:t>
            </a:r>
            <a:r>
              <a:rPr lang="en-US" altLang="ja-JP" sz="2200" b="1" dirty="0" smtClean="0">
                <a:solidFill>
                  <a:schemeClr val="accent2"/>
                </a:solidFill>
              </a:rPr>
              <a:t> </a:t>
            </a:r>
          </a:p>
          <a:p>
            <a:pPr algn="l">
              <a:defRPr/>
            </a:pPr>
            <a:r>
              <a:rPr lang="en-US" altLang="ja-JP" sz="2200" b="1" dirty="0" smtClean="0">
                <a:solidFill>
                  <a:srgbClr val="FF0000"/>
                </a:solidFill>
                <a:effectLst>
                  <a:outerShdw blurRad="38100" dist="38100" dir="2700000" algn="tl">
                    <a:srgbClr val="C0C0C0"/>
                  </a:outerShdw>
                </a:effectLst>
              </a:rPr>
              <a:t>4.</a:t>
            </a:r>
            <a:r>
              <a:rPr lang="ja-JP" altLang="en-US" sz="2200" b="1" dirty="0" smtClean="0">
                <a:solidFill>
                  <a:schemeClr val="accent2"/>
                </a:solidFill>
              </a:rPr>
              <a:t>  </a:t>
            </a:r>
            <a:r>
              <a:rPr lang="en-US" altLang="ja-JP" sz="2200" b="1" dirty="0" smtClean="0"/>
              <a:t>end for</a:t>
            </a:r>
            <a:endParaRPr lang="ja-JP" altLang="en-US" sz="2200" dirty="0" smtClean="0"/>
          </a:p>
        </p:txBody>
      </p:sp>
      <p:sp>
        <p:nvSpPr>
          <p:cNvPr id="27" name="Text Box 4"/>
          <p:cNvSpPr txBox="1">
            <a:spLocks noChangeArrowheads="1"/>
          </p:cNvSpPr>
          <p:nvPr/>
        </p:nvSpPr>
        <p:spPr bwMode="auto">
          <a:xfrm>
            <a:off x="288032" y="5445125"/>
            <a:ext cx="8676456" cy="1200329"/>
          </a:xfrm>
          <a:prstGeom prst="rect">
            <a:avLst/>
          </a:prstGeom>
          <a:solidFill>
            <a:schemeClr val="bg1"/>
          </a:solidFill>
          <a:ln w="19050">
            <a:solidFill>
              <a:srgbClr val="FF0000"/>
            </a:solidFill>
            <a:miter lim="800000"/>
            <a:headEnd/>
            <a:tailEnd/>
          </a:ln>
          <a:effectLst>
            <a:outerShdw dist="53882" dir="2700000" algn="ctr" rotWithShape="0">
              <a:schemeClr val="bg2">
                <a:alpha val="50000"/>
              </a:schemeClr>
            </a:outerShdw>
          </a:effectLst>
        </p:spPr>
        <p:txBody>
          <a:bodyPr wrap="square">
            <a:spAutoFit/>
          </a:bodyPr>
          <a:lstStyle/>
          <a:p>
            <a:pPr algn="l">
              <a:defRPr/>
            </a:pPr>
            <a:r>
              <a:rPr lang="en-US" altLang="ja-JP" dirty="0" smtClean="0">
                <a:solidFill>
                  <a:srgbClr val="FF0000"/>
                </a:solidFill>
              </a:rPr>
              <a:t>computation time </a:t>
            </a:r>
            <a:r>
              <a:rPr lang="en-US" altLang="ja-JP" b="0" dirty="0" smtClean="0">
                <a:solidFill>
                  <a:schemeClr val="tx1"/>
                </a:solidFill>
              </a:rPr>
              <a:t>for a pattern = </a:t>
            </a:r>
          </a:p>
          <a:p>
            <a:pPr>
              <a:defRPr/>
            </a:pPr>
            <a:r>
              <a:rPr lang="en-US" altLang="ja-JP" b="0" dirty="0" smtClean="0">
                <a:solidFill>
                  <a:schemeClr val="tx1"/>
                </a:solidFill>
              </a:rPr>
              <a:t>   (time for </a:t>
            </a:r>
            <a:r>
              <a:rPr lang="en-US" altLang="ja-JP" b="0" dirty="0" smtClean="0">
                <a:solidFill>
                  <a:srgbClr val="0000FF"/>
                </a:solidFill>
              </a:rPr>
              <a:t>(generation &amp; frequency comp.)</a:t>
            </a:r>
            <a:r>
              <a:rPr lang="en-US" altLang="ja-JP" b="0" dirty="0" smtClean="0">
                <a:solidFill>
                  <a:schemeClr val="tx1"/>
                </a:solidFill>
              </a:rPr>
              <a:t> of all successors &amp; </a:t>
            </a:r>
            <a:r>
              <a:rPr lang="en-US" altLang="ja-JP" dirty="0" smtClean="0">
                <a:solidFill>
                  <a:srgbClr val="0000FF"/>
                </a:solidFill>
              </a:rPr>
              <a:t>P(S)</a:t>
            </a:r>
            <a:r>
              <a:rPr lang="en-US" altLang="ja-JP" b="0" dirty="0" smtClean="0">
                <a:solidFill>
                  <a:schemeClr val="tx1"/>
                </a:solidFill>
              </a:rPr>
              <a:t>)</a:t>
            </a:r>
          </a:p>
          <a:p>
            <a:pPr algn="l">
              <a:defRPr/>
            </a:pPr>
            <a:r>
              <a:rPr lang="en-US" altLang="ja-JP" dirty="0" smtClean="0">
                <a:solidFill>
                  <a:srgbClr val="FF0000"/>
                </a:solidFill>
              </a:rPr>
              <a:t>computation space </a:t>
            </a:r>
            <a:r>
              <a:rPr lang="en-US" altLang="ja-JP" b="0" dirty="0" smtClean="0">
                <a:solidFill>
                  <a:schemeClr val="tx1"/>
                </a:solidFill>
              </a:rPr>
              <a:t> = </a:t>
            </a:r>
            <a:r>
              <a:rPr lang="en-US" altLang="ja-JP" b="0" dirty="0" smtClean="0">
                <a:solidFill>
                  <a:srgbClr val="0000FF"/>
                </a:solidFill>
              </a:rPr>
              <a:t>depth of recursion + alg. for </a:t>
            </a:r>
            <a:r>
              <a:rPr lang="en-US" altLang="ja-JP" b="0" dirty="0" err="1" smtClean="0">
                <a:solidFill>
                  <a:srgbClr val="0000FF"/>
                </a:solidFill>
              </a:rPr>
              <a:t>succ</a:t>
            </a:r>
            <a:r>
              <a:rPr lang="en-US" altLang="ja-JP" b="0" dirty="0" smtClean="0">
                <a:solidFill>
                  <a:srgbClr val="0000FF"/>
                </a:solidFill>
              </a:rPr>
              <a:t>. &amp; pred.</a:t>
            </a:r>
            <a:endParaRPr lang="ja-JP" altLang="en-US" b="0" dirty="0">
              <a:solidFill>
                <a:schemeClr val="tx1"/>
              </a:solidFill>
            </a:endParaRPr>
          </a:p>
        </p:txBody>
      </p:sp>
    </p:spTree>
    <p:extLst>
      <p:ext uri="{BB962C8B-B14F-4D97-AF65-F5344CB8AC3E}">
        <p14:creationId xmlns:p14="http://schemas.microsoft.com/office/powerpoint/2010/main" val="4043606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Bottom-wideness, delivery and database reduction are available for many kinds of other frequent pattern mining</a:t>
            </a:r>
          </a:p>
          <a:p>
            <a:pPr algn="l" eaLnBrk="1" hangingPunct="1">
              <a:defRPr/>
            </a:pPr>
            <a:endParaRPr lang="ja-JP" altLang="en-US" sz="2400" dirty="0" smtClean="0"/>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string, sequence, time series data</a:t>
            </a:r>
            <a:endParaRPr lang="ja-JP" altLang="en-US" sz="2400" dirty="0" smtClean="0"/>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matrix</a:t>
            </a:r>
            <a:endParaRPr lang="ja-JP" altLang="en-US" sz="2400" dirty="0" smtClean="0"/>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geometric data, figure, vector</a:t>
            </a:r>
            <a:endParaRPr lang="ja-JP" altLang="en-US" sz="2400" dirty="0" smtClean="0"/>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graph, tree, path, cycles…</a:t>
            </a:r>
          </a:p>
          <a:p>
            <a:pPr algn="l" eaLnBrk="1" hangingPunct="1">
              <a:lnSpc>
                <a:spcPct val="90000"/>
              </a:lnSpc>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Other Frequent Patterns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grpSp>
        <p:nvGrpSpPr>
          <p:cNvPr id="2" name="Group 4"/>
          <p:cNvGrpSpPr>
            <a:grpSpLocks/>
          </p:cNvGrpSpPr>
          <p:nvPr/>
        </p:nvGrpSpPr>
        <p:grpSpPr bwMode="auto">
          <a:xfrm>
            <a:off x="7235825" y="3357563"/>
            <a:ext cx="1584325" cy="2166937"/>
            <a:chOff x="4558" y="2115"/>
            <a:chExt cx="998" cy="1365"/>
          </a:xfrm>
        </p:grpSpPr>
        <p:sp>
          <p:nvSpPr>
            <p:cNvPr id="472069" name="Rectangle 5"/>
            <p:cNvSpPr>
              <a:spLocks noChangeArrowheads="1"/>
            </p:cNvSpPr>
            <p:nvPr/>
          </p:nvSpPr>
          <p:spPr bwMode="auto">
            <a:xfrm>
              <a:off x="4558" y="2115"/>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0" name="Rectangle 6"/>
            <p:cNvSpPr>
              <a:spLocks noChangeArrowheads="1"/>
            </p:cNvSpPr>
            <p:nvPr/>
          </p:nvSpPr>
          <p:spPr bwMode="auto">
            <a:xfrm>
              <a:off x="4649" y="2115"/>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1" name="Rectangle 7"/>
            <p:cNvSpPr>
              <a:spLocks noChangeArrowheads="1"/>
            </p:cNvSpPr>
            <p:nvPr/>
          </p:nvSpPr>
          <p:spPr bwMode="auto">
            <a:xfrm>
              <a:off x="4558" y="2206"/>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2" name="Rectangle 8"/>
            <p:cNvSpPr>
              <a:spLocks noChangeArrowheads="1"/>
            </p:cNvSpPr>
            <p:nvPr/>
          </p:nvSpPr>
          <p:spPr bwMode="auto">
            <a:xfrm>
              <a:off x="4649" y="2206"/>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3" name="Rectangle 9"/>
            <p:cNvSpPr>
              <a:spLocks noChangeArrowheads="1"/>
            </p:cNvSpPr>
            <p:nvPr/>
          </p:nvSpPr>
          <p:spPr bwMode="auto">
            <a:xfrm>
              <a:off x="4558" y="2297"/>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4" name="Rectangle 10"/>
            <p:cNvSpPr>
              <a:spLocks noChangeArrowheads="1"/>
            </p:cNvSpPr>
            <p:nvPr/>
          </p:nvSpPr>
          <p:spPr bwMode="auto">
            <a:xfrm>
              <a:off x="4649" y="2297"/>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5" name="Rectangle 11"/>
            <p:cNvSpPr>
              <a:spLocks noChangeArrowheads="1"/>
            </p:cNvSpPr>
            <p:nvPr/>
          </p:nvSpPr>
          <p:spPr bwMode="auto">
            <a:xfrm>
              <a:off x="4558" y="2388"/>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6" name="Rectangle 12"/>
            <p:cNvSpPr>
              <a:spLocks noChangeArrowheads="1"/>
            </p:cNvSpPr>
            <p:nvPr/>
          </p:nvSpPr>
          <p:spPr bwMode="auto">
            <a:xfrm>
              <a:off x="4649" y="2388"/>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7" name="Rectangle 13"/>
            <p:cNvSpPr>
              <a:spLocks noChangeArrowheads="1"/>
            </p:cNvSpPr>
            <p:nvPr/>
          </p:nvSpPr>
          <p:spPr bwMode="auto">
            <a:xfrm>
              <a:off x="4558" y="2479"/>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8" name="Rectangle 14"/>
            <p:cNvSpPr>
              <a:spLocks noChangeArrowheads="1"/>
            </p:cNvSpPr>
            <p:nvPr/>
          </p:nvSpPr>
          <p:spPr bwMode="auto">
            <a:xfrm>
              <a:off x="4649" y="2479"/>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79" name="Rectangle 15"/>
            <p:cNvSpPr>
              <a:spLocks noChangeArrowheads="1"/>
            </p:cNvSpPr>
            <p:nvPr/>
          </p:nvSpPr>
          <p:spPr bwMode="auto">
            <a:xfrm>
              <a:off x="4558" y="2570"/>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0" name="Rectangle 16"/>
            <p:cNvSpPr>
              <a:spLocks noChangeArrowheads="1"/>
            </p:cNvSpPr>
            <p:nvPr/>
          </p:nvSpPr>
          <p:spPr bwMode="auto">
            <a:xfrm>
              <a:off x="4649" y="2570"/>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1" name="Rectangle 17"/>
            <p:cNvSpPr>
              <a:spLocks noChangeArrowheads="1"/>
            </p:cNvSpPr>
            <p:nvPr/>
          </p:nvSpPr>
          <p:spPr bwMode="auto">
            <a:xfrm>
              <a:off x="4558" y="2661"/>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2" name="Rectangle 18"/>
            <p:cNvSpPr>
              <a:spLocks noChangeArrowheads="1"/>
            </p:cNvSpPr>
            <p:nvPr/>
          </p:nvSpPr>
          <p:spPr bwMode="auto">
            <a:xfrm>
              <a:off x="4649" y="2661"/>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3" name="Rectangle 19"/>
            <p:cNvSpPr>
              <a:spLocks noChangeArrowheads="1"/>
            </p:cNvSpPr>
            <p:nvPr/>
          </p:nvSpPr>
          <p:spPr bwMode="auto">
            <a:xfrm>
              <a:off x="4558" y="2752"/>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4" name="Rectangle 20"/>
            <p:cNvSpPr>
              <a:spLocks noChangeArrowheads="1"/>
            </p:cNvSpPr>
            <p:nvPr/>
          </p:nvSpPr>
          <p:spPr bwMode="auto">
            <a:xfrm>
              <a:off x="4649" y="2752"/>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5" name="Rectangle 21"/>
            <p:cNvSpPr>
              <a:spLocks noChangeArrowheads="1"/>
            </p:cNvSpPr>
            <p:nvPr/>
          </p:nvSpPr>
          <p:spPr bwMode="auto">
            <a:xfrm>
              <a:off x="4558" y="2843"/>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6" name="Rectangle 22"/>
            <p:cNvSpPr>
              <a:spLocks noChangeArrowheads="1"/>
            </p:cNvSpPr>
            <p:nvPr/>
          </p:nvSpPr>
          <p:spPr bwMode="auto">
            <a:xfrm>
              <a:off x="4649" y="2843"/>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7" name="Rectangle 23"/>
            <p:cNvSpPr>
              <a:spLocks noChangeArrowheads="1"/>
            </p:cNvSpPr>
            <p:nvPr/>
          </p:nvSpPr>
          <p:spPr bwMode="auto">
            <a:xfrm>
              <a:off x="4558" y="2934"/>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8" name="Rectangle 24"/>
            <p:cNvSpPr>
              <a:spLocks noChangeArrowheads="1"/>
            </p:cNvSpPr>
            <p:nvPr/>
          </p:nvSpPr>
          <p:spPr bwMode="auto">
            <a:xfrm>
              <a:off x="4649" y="2934"/>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89" name="Rectangle 25"/>
            <p:cNvSpPr>
              <a:spLocks noChangeArrowheads="1"/>
            </p:cNvSpPr>
            <p:nvPr/>
          </p:nvSpPr>
          <p:spPr bwMode="auto">
            <a:xfrm>
              <a:off x="4558" y="3025"/>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0" name="Rectangle 26"/>
            <p:cNvSpPr>
              <a:spLocks noChangeArrowheads="1"/>
            </p:cNvSpPr>
            <p:nvPr/>
          </p:nvSpPr>
          <p:spPr bwMode="auto">
            <a:xfrm>
              <a:off x="4649" y="3025"/>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1" name="Rectangle 27"/>
            <p:cNvSpPr>
              <a:spLocks noChangeArrowheads="1"/>
            </p:cNvSpPr>
            <p:nvPr/>
          </p:nvSpPr>
          <p:spPr bwMode="auto">
            <a:xfrm>
              <a:off x="4558" y="3116"/>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2" name="Rectangle 28"/>
            <p:cNvSpPr>
              <a:spLocks noChangeArrowheads="1"/>
            </p:cNvSpPr>
            <p:nvPr/>
          </p:nvSpPr>
          <p:spPr bwMode="auto">
            <a:xfrm>
              <a:off x="4649" y="3116"/>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3" name="Rectangle 29"/>
            <p:cNvSpPr>
              <a:spLocks noChangeArrowheads="1"/>
            </p:cNvSpPr>
            <p:nvPr/>
          </p:nvSpPr>
          <p:spPr bwMode="auto">
            <a:xfrm>
              <a:off x="4558" y="3207"/>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4" name="Rectangle 30"/>
            <p:cNvSpPr>
              <a:spLocks noChangeArrowheads="1"/>
            </p:cNvSpPr>
            <p:nvPr/>
          </p:nvSpPr>
          <p:spPr bwMode="auto">
            <a:xfrm>
              <a:off x="4649" y="3207"/>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5" name="Rectangle 31"/>
            <p:cNvSpPr>
              <a:spLocks noChangeArrowheads="1"/>
            </p:cNvSpPr>
            <p:nvPr/>
          </p:nvSpPr>
          <p:spPr bwMode="auto">
            <a:xfrm>
              <a:off x="4558" y="3298"/>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6" name="Rectangle 32"/>
            <p:cNvSpPr>
              <a:spLocks noChangeArrowheads="1"/>
            </p:cNvSpPr>
            <p:nvPr/>
          </p:nvSpPr>
          <p:spPr bwMode="auto">
            <a:xfrm>
              <a:off x="4649" y="3298"/>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7" name="Rectangle 33"/>
            <p:cNvSpPr>
              <a:spLocks noChangeArrowheads="1"/>
            </p:cNvSpPr>
            <p:nvPr/>
          </p:nvSpPr>
          <p:spPr bwMode="auto">
            <a:xfrm>
              <a:off x="4558" y="3389"/>
              <a:ext cx="91"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098" name="Rectangle 34"/>
            <p:cNvSpPr>
              <a:spLocks noChangeArrowheads="1"/>
            </p:cNvSpPr>
            <p:nvPr/>
          </p:nvSpPr>
          <p:spPr bwMode="auto">
            <a:xfrm>
              <a:off x="4649" y="3389"/>
              <a:ext cx="907" cy="91"/>
            </a:xfrm>
            <a:prstGeom prst="rect">
              <a:avLst/>
            </a:prstGeom>
            <a:solidFill>
              <a:schemeClr val="bg1"/>
            </a:solidFill>
            <a:ln w="19050" algn="ctr">
              <a:solidFill>
                <a:schemeClr val="accent2"/>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3" name="Group 35"/>
          <p:cNvGrpSpPr>
            <a:grpSpLocks/>
          </p:cNvGrpSpPr>
          <p:nvPr/>
        </p:nvGrpSpPr>
        <p:grpSpPr bwMode="auto">
          <a:xfrm>
            <a:off x="7451725" y="3389313"/>
            <a:ext cx="1128713" cy="1824037"/>
            <a:chOff x="4694" y="2135"/>
            <a:chExt cx="711" cy="1149"/>
          </a:xfrm>
        </p:grpSpPr>
        <p:sp>
          <p:nvSpPr>
            <p:cNvPr id="472100" name="AutoShape 36"/>
            <p:cNvSpPr>
              <a:spLocks noChangeArrowheads="1"/>
            </p:cNvSpPr>
            <p:nvPr/>
          </p:nvSpPr>
          <p:spPr bwMode="auto">
            <a:xfrm>
              <a:off x="4745" y="2226"/>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1" name="AutoShape 37"/>
            <p:cNvSpPr>
              <a:spLocks noChangeArrowheads="1"/>
            </p:cNvSpPr>
            <p:nvPr/>
          </p:nvSpPr>
          <p:spPr bwMode="auto">
            <a:xfrm>
              <a:off x="5071" y="2135"/>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2" name="AutoShape 38"/>
            <p:cNvSpPr>
              <a:spLocks noChangeArrowheads="1"/>
            </p:cNvSpPr>
            <p:nvPr/>
          </p:nvSpPr>
          <p:spPr bwMode="auto">
            <a:xfrm>
              <a:off x="5143" y="2342"/>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3" name="AutoShape 39"/>
            <p:cNvSpPr>
              <a:spLocks noChangeArrowheads="1"/>
            </p:cNvSpPr>
            <p:nvPr/>
          </p:nvSpPr>
          <p:spPr bwMode="auto">
            <a:xfrm>
              <a:off x="4785" y="2594"/>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4" name="AutoShape 40"/>
            <p:cNvSpPr>
              <a:spLocks noChangeArrowheads="1"/>
            </p:cNvSpPr>
            <p:nvPr/>
          </p:nvSpPr>
          <p:spPr bwMode="auto">
            <a:xfrm>
              <a:off x="4694" y="2957"/>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5" name="AutoShape 41"/>
            <p:cNvSpPr>
              <a:spLocks noChangeArrowheads="1"/>
            </p:cNvSpPr>
            <p:nvPr/>
          </p:nvSpPr>
          <p:spPr bwMode="auto">
            <a:xfrm>
              <a:off x="4875" y="3239"/>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6" name="AutoShape 42"/>
            <p:cNvSpPr>
              <a:spLocks noChangeArrowheads="1"/>
            </p:cNvSpPr>
            <p:nvPr/>
          </p:nvSpPr>
          <p:spPr bwMode="auto">
            <a:xfrm>
              <a:off x="5178" y="2967"/>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07" name="AutoShape 43"/>
            <p:cNvSpPr>
              <a:spLocks noChangeArrowheads="1"/>
            </p:cNvSpPr>
            <p:nvPr/>
          </p:nvSpPr>
          <p:spPr bwMode="auto">
            <a:xfrm>
              <a:off x="5128" y="2856"/>
              <a:ext cx="227" cy="45"/>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4" name="Group 44"/>
          <p:cNvGrpSpPr>
            <a:grpSpLocks/>
          </p:cNvGrpSpPr>
          <p:nvPr/>
        </p:nvGrpSpPr>
        <p:grpSpPr bwMode="auto">
          <a:xfrm>
            <a:off x="7235825" y="3357563"/>
            <a:ext cx="144463" cy="1871662"/>
            <a:chOff x="4558" y="2115"/>
            <a:chExt cx="91" cy="1179"/>
          </a:xfrm>
        </p:grpSpPr>
        <p:sp>
          <p:nvSpPr>
            <p:cNvPr id="472109" name="Oval 45"/>
            <p:cNvSpPr>
              <a:spLocks noChangeArrowheads="1"/>
            </p:cNvSpPr>
            <p:nvPr/>
          </p:nvSpPr>
          <p:spPr bwMode="auto">
            <a:xfrm>
              <a:off x="4558" y="2115"/>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0" name="Oval 46"/>
            <p:cNvSpPr>
              <a:spLocks noChangeArrowheads="1"/>
            </p:cNvSpPr>
            <p:nvPr/>
          </p:nvSpPr>
          <p:spPr bwMode="auto">
            <a:xfrm>
              <a:off x="4558" y="2206"/>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1" name="Oval 47"/>
            <p:cNvSpPr>
              <a:spLocks noChangeArrowheads="1"/>
            </p:cNvSpPr>
            <p:nvPr/>
          </p:nvSpPr>
          <p:spPr bwMode="auto">
            <a:xfrm>
              <a:off x="4558" y="2296"/>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2" name="Oval 48"/>
            <p:cNvSpPr>
              <a:spLocks noChangeArrowheads="1"/>
            </p:cNvSpPr>
            <p:nvPr/>
          </p:nvSpPr>
          <p:spPr bwMode="auto">
            <a:xfrm>
              <a:off x="4558" y="2568"/>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3" name="Oval 49"/>
            <p:cNvSpPr>
              <a:spLocks noChangeArrowheads="1"/>
            </p:cNvSpPr>
            <p:nvPr/>
          </p:nvSpPr>
          <p:spPr bwMode="auto">
            <a:xfrm>
              <a:off x="4558" y="2841"/>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4" name="Oval 50"/>
            <p:cNvSpPr>
              <a:spLocks noChangeArrowheads="1"/>
            </p:cNvSpPr>
            <p:nvPr/>
          </p:nvSpPr>
          <p:spPr bwMode="auto">
            <a:xfrm>
              <a:off x="4558" y="2931"/>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5" name="Oval 51"/>
            <p:cNvSpPr>
              <a:spLocks noChangeArrowheads="1"/>
            </p:cNvSpPr>
            <p:nvPr/>
          </p:nvSpPr>
          <p:spPr bwMode="auto">
            <a:xfrm>
              <a:off x="4558" y="3203"/>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472116" name="AutoShape 52"/>
          <p:cNvSpPr>
            <a:spLocks noChangeArrowheads="1"/>
          </p:cNvSpPr>
          <p:nvPr/>
        </p:nvSpPr>
        <p:spPr bwMode="auto">
          <a:xfrm>
            <a:off x="6588125" y="4222750"/>
            <a:ext cx="360363" cy="71438"/>
          </a:xfrm>
          <a:prstGeom prst="roundRect">
            <a:avLst>
              <a:gd name="adj" fmla="val 50000"/>
            </a:avLst>
          </a:prstGeom>
          <a:solidFill>
            <a:schemeClr val="bg1"/>
          </a:solidFill>
          <a:ln w="19050" algn="ctr">
            <a:solidFill>
              <a:srgbClr val="FF0000"/>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17" name="Text Box 53"/>
          <p:cNvSpPr txBox="1">
            <a:spLocks noChangeArrowheads="1"/>
          </p:cNvSpPr>
          <p:nvPr/>
        </p:nvSpPr>
        <p:spPr bwMode="auto">
          <a:xfrm>
            <a:off x="1187450" y="5013325"/>
            <a:ext cx="1236663" cy="457200"/>
          </a:xfrm>
          <a:prstGeom prst="rect">
            <a:avLst/>
          </a:prstGeom>
          <a:noFill/>
          <a:ln w="19050" algn="ctr">
            <a:noFill/>
            <a:miter lim="800000"/>
            <a:headEnd/>
            <a:tailEnd/>
          </a:ln>
        </p:spPr>
        <p:txBody>
          <a:bodyPr wrap="none" lIns="90000" tIns="46800" rIns="90000" bIns="46800">
            <a:spAutoFit/>
          </a:bodyPr>
          <a:lstStyle/>
          <a:p>
            <a:r>
              <a:rPr lang="en-US" altLang="ja-JP"/>
              <a:t>{A,C,D}</a:t>
            </a:r>
          </a:p>
        </p:txBody>
      </p:sp>
      <p:sp>
        <p:nvSpPr>
          <p:cNvPr id="472118" name="Text Box 54"/>
          <p:cNvSpPr txBox="1">
            <a:spLocks noChangeArrowheads="1"/>
          </p:cNvSpPr>
          <p:nvPr/>
        </p:nvSpPr>
        <p:spPr bwMode="auto">
          <a:xfrm>
            <a:off x="1042988" y="6211888"/>
            <a:ext cx="1795462" cy="457200"/>
          </a:xfrm>
          <a:prstGeom prst="rect">
            <a:avLst/>
          </a:prstGeom>
          <a:noFill/>
          <a:ln w="19050" algn="ctr">
            <a:noFill/>
            <a:miter lim="800000"/>
            <a:headEnd/>
            <a:tailEnd/>
          </a:ln>
        </p:spPr>
        <p:txBody>
          <a:bodyPr wrap="none" lIns="90000" tIns="46800" rIns="90000" bIns="46800">
            <a:spAutoFit/>
          </a:bodyPr>
          <a:lstStyle/>
          <a:p>
            <a:r>
              <a:rPr lang="en-US" altLang="ja-JP"/>
              <a:t>{A,B,C,D,E}</a:t>
            </a:r>
          </a:p>
        </p:txBody>
      </p:sp>
      <p:sp>
        <p:nvSpPr>
          <p:cNvPr id="472119" name="Text Box 55"/>
          <p:cNvSpPr txBox="1">
            <a:spLocks noChangeArrowheads="1"/>
          </p:cNvSpPr>
          <p:nvPr/>
        </p:nvSpPr>
        <p:spPr bwMode="auto">
          <a:xfrm>
            <a:off x="247650" y="4437063"/>
            <a:ext cx="1371600" cy="463846"/>
          </a:xfrm>
          <a:prstGeom prst="rect">
            <a:avLst/>
          </a:prstGeom>
          <a:solidFill>
            <a:srgbClr val="CCFFCC"/>
          </a:solidFill>
          <a:ln w="19050" algn="ctr">
            <a:solidFill>
              <a:srgbClr val="008000"/>
            </a:solidFill>
            <a:miter lim="800000"/>
            <a:headEnd/>
            <a:tailEnd/>
          </a:ln>
          <a:effectLst>
            <a:outerShdw dist="53882" dir="2700000" algn="ctr" rotWithShape="0">
              <a:schemeClr val="bg2">
                <a:alpha val="50000"/>
              </a:schemeClr>
            </a:outerShdw>
          </a:effectLst>
        </p:spPr>
        <p:txBody>
          <a:bodyPr lIns="90000" tIns="46800" rIns="90000" bIns="46800">
            <a:spAutoFit/>
          </a:bodyPr>
          <a:lstStyle/>
          <a:p>
            <a:pPr>
              <a:defRPr/>
            </a:pPr>
            <a:r>
              <a:rPr lang="en-US" altLang="ja-JP" dirty="0" smtClean="0"/>
              <a:t>pattern</a:t>
            </a:r>
            <a:endParaRPr lang="en-US" altLang="ja-JP" dirty="0"/>
          </a:p>
        </p:txBody>
      </p:sp>
      <p:sp>
        <p:nvSpPr>
          <p:cNvPr id="472120" name="Text Box 56"/>
          <p:cNvSpPr txBox="1">
            <a:spLocks noChangeArrowheads="1"/>
          </p:cNvSpPr>
          <p:nvPr/>
        </p:nvSpPr>
        <p:spPr bwMode="auto">
          <a:xfrm>
            <a:off x="3348038" y="4868863"/>
            <a:ext cx="825500" cy="457200"/>
          </a:xfrm>
          <a:prstGeom prst="rect">
            <a:avLst/>
          </a:prstGeom>
          <a:noFill/>
          <a:ln w="19050" algn="ctr">
            <a:noFill/>
            <a:miter lim="800000"/>
            <a:headEnd/>
            <a:tailEnd/>
          </a:ln>
        </p:spPr>
        <p:txBody>
          <a:bodyPr wrap="none" lIns="90000" tIns="46800" rIns="90000" bIns="46800">
            <a:spAutoFit/>
          </a:bodyPr>
          <a:lstStyle/>
          <a:p>
            <a:r>
              <a:rPr lang="en-US" altLang="ja-JP">
                <a:solidFill>
                  <a:schemeClr val="accent2"/>
                </a:solidFill>
              </a:rPr>
              <a:t>XYZ</a:t>
            </a:r>
          </a:p>
        </p:txBody>
      </p:sp>
      <p:sp>
        <p:nvSpPr>
          <p:cNvPr id="472121" name="Text Box 57"/>
          <p:cNvSpPr txBox="1">
            <a:spLocks noChangeArrowheads="1"/>
          </p:cNvSpPr>
          <p:nvPr/>
        </p:nvSpPr>
        <p:spPr bwMode="auto">
          <a:xfrm>
            <a:off x="590550" y="5616575"/>
            <a:ext cx="1101130" cy="463846"/>
          </a:xfrm>
          <a:prstGeom prst="rect">
            <a:avLst/>
          </a:prstGeom>
          <a:solidFill>
            <a:srgbClr val="CCFFCC"/>
          </a:solidFill>
          <a:ln w="19050" algn="ctr">
            <a:solidFill>
              <a:srgbClr val="008000"/>
            </a:solidFill>
            <a:miter lim="800000"/>
            <a:headEnd/>
            <a:tailEnd/>
          </a:ln>
          <a:effectLst>
            <a:outerShdw dist="53882" dir="2700000" algn="ctr" rotWithShape="0">
              <a:schemeClr val="bg2">
                <a:alpha val="50000"/>
              </a:schemeClr>
            </a:outerShdw>
          </a:effectLst>
        </p:spPr>
        <p:txBody>
          <a:bodyPr wrap="square" lIns="90000" tIns="46800" rIns="90000" bIns="46800">
            <a:spAutoFit/>
          </a:bodyPr>
          <a:lstStyle/>
          <a:p>
            <a:pPr>
              <a:defRPr/>
            </a:pPr>
            <a:r>
              <a:rPr lang="en-US" altLang="ja-JP" dirty="0" smtClean="0"/>
              <a:t>record</a:t>
            </a:r>
            <a:endParaRPr lang="ja-JP" altLang="en-US" dirty="0"/>
          </a:p>
        </p:txBody>
      </p:sp>
      <p:sp>
        <p:nvSpPr>
          <p:cNvPr id="472122" name="Text Box 58"/>
          <p:cNvSpPr txBox="1">
            <a:spLocks noChangeArrowheads="1"/>
          </p:cNvSpPr>
          <p:nvPr/>
        </p:nvSpPr>
        <p:spPr bwMode="auto">
          <a:xfrm>
            <a:off x="2916238" y="6021388"/>
            <a:ext cx="1757362" cy="457200"/>
          </a:xfrm>
          <a:prstGeom prst="rect">
            <a:avLst/>
          </a:prstGeom>
          <a:noFill/>
          <a:ln w="19050" algn="ctr">
            <a:noFill/>
            <a:miter lim="800000"/>
            <a:headEnd/>
            <a:tailEnd/>
          </a:ln>
        </p:spPr>
        <p:txBody>
          <a:bodyPr wrap="none" lIns="90000" tIns="46800" rIns="90000" bIns="46800">
            <a:spAutoFit/>
          </a:bodyPr>
          <a:lstStyle/>
          <a:p>
            <a:r>
              <a:rPr lang="en-US" altLang="ja-JP">
                <a:solidFill>
                  <a:schemeClr val="accent2"/>
                </a:solidFill>
              </a:rPr>
              <a:t>AXccYddZf</a:t>
            </a:r>
          </a:p>
        </p:txBody>
      </p:sp>
      <p:grpSp>
        <p:nvGrpSpPr>
          <p:cNvPr id="5" name="Group 59"/>
          <p:cNvGrpSpPr>
            <a:grpSpLocks/>
          </p:cNvGrpSpPr>
          <p:nvPr/>
        </p:nvGrpSpPr>
        <p:grpSpPr bwMode="auto">
          <a:xfrm>
            <a:off x="5219700" y="5949950"/>
            <a:ext cx="1223963" cy="720725"/>
            <a:chOff x="3288" y="3748"/>
            <a:chExt cx="771" cy="454"/>
          </a:xfrm>
        </p:grpSpPr>
        <p:sp>
          <p:nvSpPr>
            <p:cNvPr id="56344" name="Line 60"/>
            <p:cNvSpPr>
              <a:spLocks noChangeShapeType="1"/>
            </p:cNvSpPr>
            <p:nvPr/>
          </p:nvSpPr>
          <p:spPr bwMode="auto">
            <a:xfrm>
              <a:off x="3560" y="3793"/>
              <a:ext cx="0"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5" name="Line 61"/>
            <p:cNvSpPr>
              <a:spLocks noChangeShapeType="1"/>
            </p:cNvSpPr>
            <p:nvPr/>
          </p:nvSpPr>
          <p:spPr bwMode="auto">
            <a:xfrm flipH="1">
              <a:off x="3560" y="3793"/>
              <a:ext cx="273"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6" name="Line 62"/>
            <p:cNvSpPr>
              <a:spLocks noChangeShapeType="1"/>
            </p:cNvSpPr>
            <p:nvPr/>
          </p:nvSpPr>
          <p:spPr bwMode="auto">
            <a:xfrm flipH="1">
              <a:off x="3833" y="3974"/>
              <a:ext cx="181" cy="182"/>
            </a:xfrm>
            <a:prstGeom prst="line">
              <a:avLst/>
            </a:prstGeom>
            <a:noFill/>
            <a:ln w="19050">
              <a:solidFill>
                <a:schemeClr val="tx1"/>
              </a:solidFill>
              <a:round/>
              <a:headEnd/>
              <a:tailEnd/>
            </a:ln>
          </p:spPr>
          <p:txBody>
            <a:bodyPr lIns="90000" tIns="46800" rIns="90000" bIns="46800"/>
            <a:lstStyle/>
            <a:p>
              <a:endParaRPr lang="ja-JP" altLang="en-US"/>
            </a:p>
          </p:txBody>
        </p:sp>
        <p:sp>
          <p:nvSpPr>
            <p:cNvPr id="56347" name="Line 63"/>
            <p:cNvSpPr>
              <a:spLocks noChangeShapeType="1"/>
            </p:cNvSpPr>
            <p:nvPr/>
          </p:nvSpPr>
          <p:spPr bwMode="auto">
            <a:xfrm flipH="1">
              <a:off x="3560" y="4155"/>
              <a:ext cx="272"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6348" name="Line 64"/>
            <p:cNvSpPr>
              <a:spLocks noChangeShapeType="1"/>
            </p:cNvSpPr>
            <p:nvPr/>
          </p:nvSpPr>
          <p:spPr bwMode="auto">
            <a:xfrm flipH="1" flipV="1">
              <a:off x="3334" y="3974"/>
              <a:ext cx="226" cy="182"/>
            </a:xfrm>
            <a:prstGeom prst="line">
              <a:avLst/>
            </a:prstGeom>
            <a:noFill/>
            <a:ln w="19050">
              <a:solidFill>
                <a:schemeClr val="tx1"/>
              </a:solidFill>
              <a:round/>
              <a:headEnd/>
              <a:tailEnd/>
            </a:ln>
          </p:spPr>
          <p:txBody>
            <a:bodyPr lIns="90000" tIns="46800" rIns="90000" bIns="46800"/>
            <a:lstStyle/>
            <a:p>
              <a:endParaRPr lang="ja-JP" altLang="en-US"/>
            </a:p>
          </p:txBody>
        </p:sp>
        <p:sp>
          <p:nvSpPr>
            <p:cNvPr id="56349" name="Line 65"/>
            <p:cNvSpPr>
              <a:spLocks noChangeShapeType="1"/>
            </p:cNvSpPr>
            <p:nvPr/>
          </p:nvSpPr>
          <p:spPr bwMode="auto">
            <a:xfrm flipV="1">
              <a:off x="3334" y="3793"/>
              <a:ext cx="226" cy="181"/>
            </a:xfrm>
            <a:prstGeom prst="line">
              <a:avLst/>
            </a:prstGeom>
            <a:noFill/>
            <a:ln w="19050">
              <a:solidFill>
                <a:schemeClr val="tx1"/>
              </a:solidFill>
              <a:round/>
              <a:headEnd/>
              <a:tailEnd/>
            </a:ln>
          </p:spPr>
          <p:txBody>
            <a:bodyPr lIns="90000" tIns="46800" rIns="90000" bIns="46800"/>
            <a:lstStyle/>
            <a:p>
              <a:endParaRPr lang="ja-JP" altLang="en-US"/>
            </a:p>
          </p:txBody>
        </p:sp>
        <p:sp>
          <p:nvSpPr>
            <p:cNvPr id="56350" name="Line 66"/>
            <p:cNvSpPr>
              <a:spLocks noChangeShapeType="1"/>
            </p:cNvSpPr>
            <p:nvPr/>
          </p:nvSpPr>
          <p:spPr bwMode="auto">
            <a:xfrm flipV="1">
              <a:off x="3561" y="3793"/>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56351" name="Line 67"/>
            <p:cNvSpPr>
              <a:spLocks noChangeShapeType="1"/>
            </p:cNvSpPr>
            <p:nvPr/>
          </p:nvSpPr>
          <p:spPr bwMode="auto">
            <a:xfrm>
              <a:off x="3833" y="3793"/>
              <a:ext cx="0"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52" name="Line 68"/>
            <p:cNvSpPr>
              <a:spLocks noChangeShapeType="1"/>
            </p:cNvSpPr>
            <p:nvPr/>
          </p:nvSpPr>
          <p:spPr bwMode="auto">
            <a:xfrm>
              <a:off x="3833" y="3793"/>
              <a:ext cx="181" cy="181"/>
            </a:xfrm>
            <a:prstGeom prst="line">
              <a:avLst/>
            </a:prstGeom>
            <a:noFill/>
            <a:ln w="19050">
              <a:solidFill>
                <a:schemeClr val="tx1"/>
              </a:solidFill>
              <a:round/>
              <a:headEnd/>
              <a:tailEnd/>
            </a:ln>
          </p:spPr>
          <p:txBody>
            <a:bodyPr lIns="90000" tIns="46800" rIns="90000" bIns="46800"/>
            <a:lstStyle/>
            <a:p>
              <a:endParaRPr lang="ja-JP" altLang="en-US"/>
            </a:p>
          </p:txBody>
        </p:sp>
        <p:sp>
          <p:nvSpPr>
            <p:cNvPr id="472133" name="Oval 69"/>
            <p:cNvSpPr>
              <a:spLocks noChangeArrowheads="1"/>
            </p:cNvSpPr>
            <p:nvPr/>
          </p:nvSpPr>
          <p:spPr bwMode="auto">
            <a:xfrm>
              <a:off x="3515" y="3748"/>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4" name="Oval 70"/>
            <p:cNvSpPr>
              <a:spLocks noChangeArrowheads="1"/>
            </p:cNvSpPr>
            <p:nvPr/>
          </p:nvSpPr>
          <p:spPr bwMode="auto">
            <a:xfrm>
              <a:off x="3288" y="3930"/>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5" name="Oval 71"/>
            <p:cNvSpPr>
              <a:spLocks noChangeArrowheads="1"/>
            </p:cNvSpPr>
            <p:nvPr/>
          </p:nvSpPr>
          <p:spPr bwMode="auto">
            <a:xfrm>
              <a:off x="3515" y="4111"/>
              <a:ext cx="91" cy="91"/>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6" name="Oval 72"/>
            <p:cNvSpPr>
              <a:spLocks noChangeArrowheads="1"/>
            </p:cNvSpPr>
            <p:nvPr/>
          </p:nvSpPr>
          <p:spPr bwMode="auto">
            <a:xfrm>
              <a:off x="3968" y="3929"/>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7" name="Oval 73"/>
            <p:cNvSpPr>
              <a:spLocks noChangeArrowheads="1"/>
            </p:cNvSpPr>
            <p:nvPr/>
          </p:nvSpPr>
          <p:spPr bwMode="auto">
            <a:xfrm>
              <a:off x="3787" y="4111"/>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8" name="Oval 74"/>
            <p:cNvSpPr>
              <a:spLocks noChangeArrowheads="1"/>
            </p:cNvSpPr>
            <p:nvPr/>
          </p:nvSpPr>
          <p:spPr bwMode="auto">
            <a:xfrm>
              <a:off x="3787" y="3748"/>
              <a:ext cx="91" cy="91"/>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6" name="Group 75"/>
          <p:cNvGrpSpPr>
            <a:grpSpLocks/>
          </p:cNvGrpSpPr>
          <p:nvPr/>
        </p:nvGrpSpPr>
        <p:grpSpPr bwMode="auto">
          <a:xfrm>
            <a:off x="5364163" y="4795838"/>
            <a:ext cx="936625" cy="720725"/>
            <a:chOff x="3198" y="2976"/>
            <a:chExt cx="590" cy="454"/>
          </a:xfrm>
        </p:grpSpPr>
        <p:sp>
          <p:nvSpPr>
            <p:cNvPr id="56336"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6337"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6338"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6339"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472144" name="Oval 80"/>
            <p:cNvSpPr>
              <a:spLocks noChangeArrowheads="1"/>
            </p:cNvSpPr>
            <p:nvPr/>
          </p:nvSpPr>
          <p:spPr bwMode="auto">
            <a:xfrm>
              <a:off x="3425" y="2976"/>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5" name="Oval 81"/>
            <p:cNvSpPr>
              <a:spLocks noChangeArrowheads="1"/>
            </p:cNvSpPr>
            <p:nvPr/>
          </p:nvSpPr>
          <p:spPr bwMode="auto">
            <a:xfrm>
              <a:off x="3198" y="2976"/>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6" name="Oval 82"/>
            <p:cNvSpPr>
              <a:spLocks noChangeArrowheads="1"/>
            </p:cNvSpPr>
            <p:nvPr/>
          </p:nvSpPr>
          <p:spPr bwMode="auto">
            <a:xfrm>
              <a:off x="3606" y="3339"/>
              <a:ext cx="91" cy="91"/>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7" name="Oval 83"/>
            <p:cNvSpPr>
              <a:spLocks noChangeArrowheads="1"/>
            </p:cNvSpPr>
            <p:nvPr/>
          </p:nvSpPr>
          <p:spPr bwMode="auto">
            <a:xfrm>
              <a:off x="3697" y="2976"/>
              <a:ext cx="91" cy="91"/>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337246"/>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rPr>
              <a:t>7-5.</a:t>
            </a:r>
            <a:r>
              <a:rPr lang="ja-JP" altLang="en-US" sz="4000" dirty="0" smtClean="0">
                <a:solidFill>
                  <a:schemeClr val="bg1"/>
                </a:solidFill>
                <a:effectLst>
                  <a:outerShdw blurRad="38100" dist="38100" dir="2700000" algn="tl">
                    <a:srgbClr val="000000"/>
                  </a:outerShdw>
                </a:effectLst>
              </a:rPr>
              <a:t>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Sequential Pattern Mining</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36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6600868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713663"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Suppose that we have a collection of sequences (sequential data), such as string, sequence of attributes, access log, event sequence, etc.</a:t>
            </a:r>
          </a:p>
          <a:p>
            <a:pPr algn="l" eaLnBrk="1" hangingPunct="1">
              <a:defRPr/>
            </a:pPr>
            <a:endParaRPr lang="en-US" altLang="ja-JP" sz="2400" dirty="0"/>
          </a:p>
          <a:p>
            <a:pPr algn="l" eaLnBrk="1" hangingPunct="1">
              <a:defRPr/>
            </a:pPr>
            <a:r>
              <a:rPr lang="en-US" altLang="ja-JP" sz="2400" dirty="0" smtClean="0"/>
              <a:t>Those data is of sequence of letters (string), or sequence of letters with time stamp </a:t>
            </a:r>
          </a:p>
          <a:p>
            <a:pPr algn="l" eaLnBrk="1" hangingPunct="1">
              <a:defRPr/>
            </a:pPr>
            <a:r>
              <a:rPr lang="en-US" altLang="ja-JP" sz="2400" dirty="0"/>
              <a:t> </a:t>
            </a:r>
            <a:r>
              <a:rPr lang="en-US" altLang="ja-JP" sz="2400" dirty="0" smtClean="0"/>
              <a:t>the former is dense format, and the latter is sparse format</a:t>
            </a:r>
          </a:p>
          <a:p>
            <a:pPr algn="l" eaLnBrk="1" hangingPunct="1">
              <a:defRPr/>
            </a:pPr>
            <a:endParaRPr lang="en-US" altLang="ja-JP" sz="2400" dirty="0" smtClean="0"/>
          </a:p>
          <a:p>
            <a:pPr algn="l" eaLnBrk="1" hangingPunct="1">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Sequential Database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7" name="テキスト ボックス 6"/>
          <p:cNvSpPr txBox="1"/>
          <p:nvPr/>
        </p:nvSpPr>
        <p:spPr>
          <a:xfrm>
            <a:off x="539552" y="4077072"/>
            <a:ext cx="3280065" cy="1569660"/>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chemeClr val="accent1">
                    <a:lumMod val="50000"/>
                  </a:schemeClr>
                </a:solidFill>
              </a:rPr>
              <a:t>A:</a:t>
            </a:r>
            <a:r>
              <a:rPr lang="en-US" altLang="ja-JP" dirty="0" smtClean="0"/>
              <a:t> </a:t>
            </a:r>
            <a:r>
              <a:rPr lang="en-US" altLang="ja-JP" dirty="0" smtClean="0">
                <a:solidFill>
                  <a:srgbClr val="0000FF"/>
                </a:solidFill>
              </a:rPr>
              <a:t>1,5,4,6,8,1,1,2,1,1</a:t>
            </a:r>
          </a:p>
          <a:p>
            <a:pPr algn="l"/>
            <a:r>
              <a:rPr lang="en-US" altLang="ja-JP" dirty="0" smtClean="0">
                <a:solidFill>
                  <a:schemeClr val="accent1">
                    <a:lumMod val="50000"/>
                  </a:schemeClr>
                </a:solidFill>
              </a:rPr>
              <a:t>B:</a:t>
            </a:r>
            <a:r>
              <a:rPr lang="en-US" altLang="ja-JP" dirty="0" smtClean="0"/>
              <a:t> </a:t>
            </a:r>
            <a:r>
              <a:rPr lang="en-US" altLang="ja-JP" dirty="0" smtClean="0">
                <a:solidFill>
                  <a:srgbClr val="0000FF"/>
                </a:solidFill>
              </a:rPr>
              <a:t>3,3,5,1,4</a:t>
            </a:r>
          </a:p>
          <a:p>
            <a:pPr algn="l"/>
            <a:r>
              <a:rPr lang="en-US" altLang="ja-JP" dirty="0" smtClean="0">
                <a:solidFill>
                  <a:schemeClr val="accent1">
                    <a:lumMod val="50000"/>
                  </a:schemeClr>
                </a:solidFill>
              </a:rPr>
              <a:t>C:</a:t>
            </a:r>
            <a:r>
              <a:rPr lang="en-US" altLang="ja-JP" dirty="0" smtClean="0"/>
              <a:t> </a:t>
            </a:r>
            <a:r>
              <a:rPr lang="en-US" altLang="ja-JP" dirty="0" smtClean="0">
                <a:solidFill>
                  <a:srgbClr val="0000FF"/>
                </a:solidFill>
              </a:rPr>
              <a:t>1,1,2,1,1,8,9,1,1,1,8,8</a:t>
            </a:r>
          </a:p>
          <a:p>
            <a:pPr algn="l"/>
            <a:r>
              <a:rPr kumimoji="1" lang="en-US" altLang="ja-JP" dirty="0" smtClean="0"/>
              <a:t>…</a:t>
            </a:r>
            <a:endParaRPr kumimoji="1" lang="ja-JP" altLang="en-US" dirty="0"/>
          </a:p>
        </p:txBody>
      </p:sp>
      <p:sp>
        <p:nvSpPr>
          <p:cNvPr id="85" name="テキスト ボックス 84"/>
          <p:cNvSpPr txBox="1"/>
          <p:nvPr/>
        </p:nvSpPr>
        <p:spPr>
          <a:xfrm>
            <a:off x="4532295" y="4077072"/>
            <a:ext cx="4332276" cy="1569660"/>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chemeClr val="accent1">
                    <a:lumMod val="50000"/>
                  </a:schemeClr>
                </a:solidFill>
              </a:rPr>
              <a:t>A:</a:t>
            </a:r>
            <a:r>
              <a:rPr lang="en-US" altLang="ja-JP" dirty="0" smtClean="0"/>
              <a:t> </a:t>
            </a:r>
            <a:r>
              <a:rPr lang="en-US" altLang="ja-JP" dirty="0" smtClean="0">
                <a:solidFill>
                  <a:srgbClr val="0000FF"/>
                </a:solidFill>
              </a:rPr>
              <a:t>(a, 11), (b, 32), (d, 47), (e, 89)</a:t>
            </a:r>
          </a:p>
          <a:p>
            <a:pPr algn="l"/>
            <a:r>
              <a:rPr lang="en-US" altLang="ja-JP" dirty="0" smtClean="0">
                <a:solidFill>
                  <a:schemeClr val="accent1">
                    <a:lumMod val="50000"/>
                  </a:schemeClr>
                </a:solidFill>
              </a:rPr>
              <a:t>B:</a:t>
            </a:r>
            <a:r>
              <a:rPr lang="en-US" altLang="ja-JP" dirty="0" smtClean="0"/>
              <a:t> </a:t>
            </a:r>
            <a:r>
              <a:rPr lang="en-US" altLang="ja-JP" dirty="0" smtClean="0">
                <a:solidFill>
                  <a:srgbClr val="0000FF"/>
                </a:solidFill>
              </a:rPr>
              <a:t>(c, 11), (c, 12)</a:t>
            </a:r>
          </a:p>
          <a:p>
            <a:pPr algn="l"/>
            <a:r>
              <a:rPr lang="en-US" altLang="ja-JP" dirty="0" smtClean="0">
                <a:solidFill>
                  <a:schemeClr val="accent1">
                    <a:lumMod val="50000"/>
                  </a:schemeClr>
                </a:solidFill>
              </a:rPr>
              <a:t>C:</a:t>
            </a:r>
            <a:r>
              <a:rPr lang="en-US" altLang="ja-JP" dirty="0" smtClean="0"/>
              <a:t> </a:t>
            </a:r>
            <a:r>
              <a:rPr lang="en-US" altLang="ja-JP" dirty="0" smtClean="0">
                <a:solidFill>
                  <a:srgbClr val="0000FF"/>
                </a:solidFill>
              </a:rPr>
              <a:t>(d, 1), (e, 2), (e, 67), (a, 68)</a:t>
            </a:r>
          </a:p>
          <a:p>
            <a:pPr algn="l"/>
            <a:r>
              <a:rPr kumimoji="1" lang="en-US" altLang="ja-JP" dirty="0" smtClean="0"/>
              <a:t>…</a:t>
            </a:r>
            <a:endParaRPr kumimoji="1" lang="ja-JP" altLang="en-US" dirty="0"/>
          </a:p>
        </p:txBody>
      </p:sp>
    </p:spTree>
    <p:extLst>
      <p:ext uri="{BB962C8B-B14F-4D97-AF65-F5344CB8AC3E}">
        <p14:creationId xmlns:p14="http://schemas.microsoft.com/office/powerpoint/2010/main" val="289078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713663"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We consider sequential patterns for sequential databases</a:t>
            </a:r>
          </a:p>
          <a:p>
            <a:pPr algn="l" eaLnBrk="1" hangingPunct="1">
              <a:defRPr/>
            </a:pPr>
            <a:r>
              <a:rPr lang="en-US" altLang="ja-JP" sz="2400" dirty="0" smtClean="0"/>
              <a:t> A happens </a:t>
            </a:r>
            <a:r>
              <a:rPr lang="en-US" altLang="ja-JP" sz="2400" dirty="0" smtClean="0">
                <a:sym typeface="Wingdings" panose="05000000000000000000" pitchFamily="2" charset="2"/>
              </a:rPr>
              <a:t> B happens  C happens…</a:t>
            </a:r>
            <a:r>
              <a:rPr lang="en-US" altLang="ja-JP" sz="2400" dirty="0" smtClean="0"/>
              <a:t> </a:t>
            </a:r>
          </a:p>
          <a:p>
            <a:pPr algn="l" eaLnBrk="1" hangingPunct="1">
              <a:defRPr/>
            </a:pPr>
            <a:endParaRPr lang="en-US" altLang="ja-JP" sz="2400" dirty="0"/>
          </a:p>
          <a:p>
            <a:pPr algn="l" eaLnBrk="1" hangingPunct="1">
              <a:defRPr/>
            </a:pPr>
            <a:r>
              <a:rPr lang="en-US" altLang="ja-JP" sz="2400" dirty="0" smtClean="0"/>
              <a:t>For conciseness, we consider “dense format”</a:t>
            </a:r>
          </a:p>
          <a:p>
            <a:pPr algn="l" eaLnBrk="1" hangingPunct="1">
              <a:defRPr/>
            </a:pPr>
            <a:r>
              <a:rPr lang="en-US" altLang="ja-JP" sz="2400" dirty="0"/>
              <a:t> </a:t>
            </a:r>
            <a:r>
              <a:rPr lang="en-US" altLang="ja-JP" sz="2400" dirty="0" smtClean="0">
                <a:sym typeface="Wingdings" panose="05000000000000000000" pitchFamily="2" charset="2"/>
              </a:rPr>
              <a:t> when we think only of “order of appearance”, the timestamp does not have meanings</a:t>
            </a:r>
          </a:p>
          <a:p>
            <a:pPr algn="l" eaLnBrk="1" hangingPunct="1">
              <a:defRPr/>
            </a:pPr>
            <a:endParaRPr lang="en-US" altLang="ja-JP" sz="2400" dirty="0">
              <a:sym typeface="Wingdings" panose="05000000000000000000" pitchFamily="2" charset="2"/>
            </a:endParaRPr>
          </a:p>
          <a:p>
            <a:pPr algn="l" eaLnBrk="1" hangingPunct="1">
              <a:defRPr/>
            </a:pPr>
            <a:r>
              <a:rPr lang="en-US" altLang="ja-JP" sz="2400" dirty="0" smtClean="0">
                <a:sym typeface="Wingdings" panose="05000000000000000000" pitchFamily="2" charset="2"/>
              </a:rPr>
              <a:t>Naturally, we consider that</a:t>
            </a:r>
          </a:p>
          <a:p>
            <a:pPr algn="l" eaLnBrk="1" hangingPunct="1">
              <a:defRPr/>
            </a:pPr>
            <a:endParaRPr lang="en-US" altLang="ja-JP" sz="2400" dirty="0">
              <a:sym typeface="Wingdings" panose="05000000000000000000" pitchFamily="2" charset="2"/>
            </a:endParaRPr>
          </a:p>
          <a:p>
            <a:pPr algn="l" eaLnBrk="1" hangingPunct="1">
              <a:defRPr/>
            </a:pPr>
            <a:r>
              <a:rPr lang="en-US" altLang="ja-JP" sz="2400" b="1" dirty="0" smtClean="0">
                <a:solidFill>
                  <a:srgbClr val="0000FF"/>
                </a:solidFill>
              </a:rPr>
              <a:t>1,2,4   </a:t>
            </a:r>
            <a:r>
              <a:rPr lang="ja-JP" altLang="en-US" sz="2400" b="1" dirty="0" smtClean="0">
                <a:solidFill>
                  <a:srgbClr val="0000FF"/>
                </a:solidFill>
              </a:rPr>
              <a:t>⊆　</a:t>
            </a:r>
            <a:r>
              <a:rPr lang="en-US" altLang="ja-JP" sz="2400" b="1" dirty="0" smtClean="0">
                <a:solidFill>
                  <a:srgbClr val="0000FF"/>
                </a:solidFill>
              </a:rPr>
              <a:t>1,2,4,6,8,1</a:t>
            </a:r>
            <a:endParaRPr lang="en-US" altLang="ja-JP" sz="2400" b="1" dirty="0" smtClean="0"/>
          </a:p>
          <a:p>
            <a:pPr algn="l" eaLnBrk="1" hangingPunct="1">
              <a:defRPr/>
            </a:pPr>
            <a:r>
              <a:rPr lang="en-US" altLang="ja-JP" sz="2400" b="1" dirty="0">
                <a:solidFill>
                  <a:srgbClr val="0000FF"/>
                </a:solidFill>
              </a:rPr>
              <a:t>1,2,4   </a:t>
            </a:r>
            <a:r>
              <a:rPr lang="ja-JP" altLang="en-US" sz="2400" b="1" dirty="0">
                <a:solidFill>
                  <a:srgbClr val="0000FF"/>
                </a:solidFill>
              </a:rPr>
              <a:t>⊆　</a:t>
            </a:r>
            <a:r>
              <a:rPr lang="en-US" altLang="ja-JP" sz="2400" b="1" dirty="0" smtClean="0">
                <a:solidFill>
                  <a:srgbClr val="0000FF"/>
                </a:solidFill>
              </a:rPr>
              <a:t>1,4,2,1,1,4,1</a:t>
            </a:r>
            <a:endParaRPr lang="en-US" altLang="ja-JP" sz="2400" b="1" dirty="0"/>
          </a:p>
          <a:p>
            <a:pPr algn="l" eaLnBrk="1" hangingPunct="1">
              <a:defRPr/>
            </a:pPr>
            <a:endParaRPr lang="en-US" altLang="ja-JP" sz="2400" dirty="0"/>
          </a:p>
          <a:p>
            <a:pPr algn="l" eaLnBrk="1" hangingPunct="1">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Sequential Pattern Mining</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86" name="テキスト ボックス 85"/>
          <p:cNvSpPr txBox="1"/>
          <p:nvPr/>
        </p:nvSpPr>
        <p:spPr>
          <a:xfrm>
            <a:off x="5292080" y="4653136"/>
            <a:ext cx="3280065" cy="1569660"/>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chemeClr val="accent1">
                    <a:lumMod val="50000"/>
                  </a:schemeClr>
                </a:solidFill>
              </a:rPr>
              <a:t>A:</a:t>
            </a:r>
            <a:r>
              <a:rPr lang="en-US" altLang="ja-JP" dirty="0" smtClean="0"/>
              <a:t> </a:t>
            </a:r>
            <a:r>
              <a:rPr lang="en-US" altLang="ja-JP" dirty="0" smtClean="0">
                <a:solidFill>
                  <a:srgbClr val="0000FF"/>
                </a:solidFill>
              </a:rPr>
              <a:t>1,5,4,6,8,1,1,2,1,1</a:t>
            </a:r>
          </a:p>
          <a:p>
            <a:pPr algn="l"/>
            <a:r>
              <a:rPr lang="en-US" altLang="ja-JP" dirty="0" smtClean="0">
                <a:solidFill>
                  <a:schemeClr val="accent1">
                    <a:lumMod val="50000"/>
                  </a:schemeClr>
                </a:solidFill>
              </a:rPr>
              <a:t>B:</a:t>
            </a:r>
            <a:r>
              <a:rPr lang="en-US" altLang="ja-JP" dirty="0" smtClean="0"/>
              <a:t> </a:t>
            </a:r>
            <a:r>
              <a:rPr lang="en-US" altLang="ja-JP" dirty="0" smtClean="0">
                <a:solidFill>
                  <a:srgbClr val="0000FF"/>
                </a:solidFill>
              </a:rPr>
              <a:t>3,3,5,1,4</a:t>
            </a:r>
          </a:p>
          <a:p>
            <a:pPr algn="l"/>
            <a:r>
              <a:rPr lang="en-US" altLang="ja-JP" dirty="0" smtClean="0">
                <a:solidFill>
                  <a:schemeClr val="accent1">
                    <a:lumMod val="50000"/>
                  </a:schemeClr>
                </a:solidFill>
              </a:rPr>
              <a:t>C:</a:t>
            </a:r>
            <a:r>
              <a:rPr lang="en-US" altLang="ja-JP" dirty="0" smtClean="0"/>
              <a:t> </a:t>
            </a:r>
            <a:r>
              <a:rPr lang="en-US" altLang="ja-JP" dirty="0" smtClean="0">
                <a:solidFill>
                  <a:srgbClr val="0000FF"/>
                </a:solidFill>
              </a:rPr>
              <a:t>1,1,2,1,1,8,9,1,1,1,8,8</a:t>
            </a:r>
          </a:p>
          <a:p>
            <a:pPr algn="l"/>
            <a:r>
              <a:rPr kumimoji="1" lang="en-US" altLang="ja-JP" dirty="0" smtClean="0"/>
              <a:t>…</a:t>
            </a:r>
            <a:endParaRPr kumimoji="1" lang="ja-JP" altLang="en-US" dirty="0"/>
          </a:p>
        </p:txBody>
      </p:sp>
    </p:spTree>
    <p:extLst>
      <p:ext uri="{BB962C8B-B14F-4D97-AF65-F5344CB8AC3E}">
        <p14:creationId xmlns:p14="http://schemas.microsoft.com/office/powerpoint/2010/main" val="2356896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713663"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How many times does </a:t>
            </a:r>
            <a:r>
              <a:rPr lang="en-US" altLang="ja-JP" sz="2400" b="1" dirty="0">
                <a:solidFill>
                  <a:srgbClr val="0000FF"/>
                </a:solidFill>
              </a:rPr>
              <a:t>1,2,4 </a:t>
            </a:r>
            <a:r>
              <a:rPr lang="en-US" altLang="ja-JP" sz="2400" dirty="0"/>
              <a:t>appears in </a:t>
            </a:r>
            <a:r>
              <a:rPr lang="en-US" altLang="ja-JP" sz="2400" b="1" dirty="0" smtClean="0">
                <a:solidFill>
                  <a:srgbClr val="0000FF"/>
                </a:solidFill>
              </a:rPr>
              <a:t>1,4,2,2,2,1,1,4,1,2,4,1 </a:t>
            </a:r>
            <a:r>
              <a:rPr lang="en-US" altLang="ja-JP" sz="2400" dirty="0" smtClean="0"/>
              <a:t>?</a:t>
            </a:r>
          </a:p>
          <a:p>
            <a:pPr algn="l" eaLnBrk="1" hangingPunct="1">
              <a:defRPr/>
            </a:pPr>
            <a:endParaRPr lang="en-US" altLang="ja-JP" sz="2400" dirty="0" smtClean="0"/>
          </a:p>
          <a:p>
            <a:pPr algn="l" eaLnBrk="1" hangingPunct="1">
              <a:defRPr/>
            </a:pPr>
            <a:r>
              <a:rPr lang="en-US" altLang="ja-JP" sz="2400" dirty="0" smtClean="0"/>
              <a:t>We consider </a:t>
            </a:r>
          </a:p>
          <a:p>
            <a:pPr algn="l" eaLnBrk="1" hangingPunct="1">
              <a:defRPr/>
            </a:pPr>
            <a:r>
              <a:rPr lang="en-US" altLang="ja-JP" sz="2400" b="1" dirty="0" smtClean="0">
                <a:solidFill>
                  <a:srgbClr val="FF0000"/>
                </a:solidFill>
              </a:rPr>
              <a:t>1. document occurrence</a:t>
            </a:r>
          </a:p>
          <a:p>
            <a:pPr algn="l" eaLnBrk="1" hangingPunct="1">
              <a:defRPr/>
            </a:pPr>
            <a:r>
              <a:rPr lang="en-US" altLang="ja-JP" sz="2400" dirty="0"/>
              <a:t> </a:t>
            </a:r>
            <a:r>
              <a:rPr lang="en-US" altLang="ja-JP" sz="2400" dirty="0" smtClean="0"/>
              <a:t>   count records (sequence) including the pattern </a:t>
            </a:r>
            <a:endParaRPr lang="en-US" altLang="ja-JP" sz="2400" dirty="0"/>
          </a:p>
          <a:p>
            <a:pPr algn="l" eaLnBrk="1" hangingPunct="1">
              <a:defRPr/>
            </a:pPr>
            <a:r>
              <a:rPr lang="en-US" altLang="ja-JP" sz="2400" b="1" dirty="0" smtClean="0">
                <a:solidFill>
                  <a:srgbClr val="FF0000"/>
                </a:solidFill>
              </a:rPr>
              <a:t>2. position occurrence</a:t>
            </a:r>
          </a:p>
          <a:p>
            <a:pPr algn="l" eaLnBrk="1" hangingPunct="1">
              <a:defRPr/>
            </a:pPr>
            <a:r>
              <a:rPr lang="en-US" altLang="ja-JP" sz="2400" dirty="0" smtClean="0"/>
              <a:t>    </a:t>
            </a:r>
            <a:r>
              <a:rPr lang="en-US" altLang="ja-JP" sz="2400" dirty="0"/>
              <a:t>count </a:t>
            </a:r>
            <a:r>
              <a:rPr lang="en-US" altLang="ja-JP" sz="2400" dirty="0" smtClean="0"/>
              <a:t>positions from where the pattern is embedded</a:t>
            </a:r>
          </a:p>
          <a:p>
            <a:pPr algn="l" eaLnBrk="1" hangingPunct="1">
              <a:defRPr/>
            </a:pPr>
            <a:r>
              <a:rPr lang="en-US" altLang="ja-JP" sz="2400" b="1" dirty="0" smtClean="0">
                <a:solidFill>
                  <a:srgbClr val="FF0000"/>
                </a:solidFill>
              </a:rPr>
              <a:t>3 embedding occurrence</a:t>
            </a:r>
          </a:p>
          <a:p>
            <a:pPr algn="l" eaLnBrk="1" hangingPunct="1">
              <a:defRPr/>
            </a:pPr>
            <a:r>
              <a:rPr lang="en-US" altLang="ja-JP" sz="2400" dirty="0"/>
              <a:t> </a:t>
            </a:r>
            <a:r>
              <a:rPr lang="en-US" altLang="ja-JP" sz="2400" dirty="0" smtClean="0"/>
              <a:t>   count all correspondences between letters of the pattern and letters of a sequence, for all sequences</a:t>
            </a:r>
          </a:p>
          <a:p>
            <a:pPr algn="l" eaLnBrk="1" hangingPunct="1">
              <a:defRPr/>
            </a:pPr>
            <a:endParaRPr lang="en-US" altLang="ja-JP" sz="2400" dirty="0"/>
          </a:p>
          <a:p>
            <a:pPr algn="l" eaLnBrk="1" hangingPunct="1">
              <a:defRPr/>
            </a:pPr>
            <a:r>
              <a:rPr lang="en-US" altLang="ja-JP" sz="2400" dirty="0" err="1" smtClean="0"/>
              <a:t>Itemset</a:t>
            </a:r>
            <a:r>
              <a:rPr lang="en-US" altLang="ja-JP" sz="2400" dirty="0" smtClean="0"/>
              <a:t> mining uses document occurrence</a:t>
            </a:r>
          </a:p>
          <a:p>
            <a:pPr algn="l" eaLnBrk="1" hangingPunct="1">
              <a:defRPr/>
            </a:pPr>
            <a:endParaRPr lang="en-US" altLang="ja-JP" sz="2400" dirty="0"/>
          </a:p>
          <a:p>
            <a:pPr algn="l" eaLnBrk="1" hangingPunct="1">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Definition of Appearance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80445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Constant Time Enumeration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68675" name="Rectangle 3"/>
          <p:cNvSpPr>
            <a:spLocks noGrp="1" noChangeArrowheads="1"/>
          </p:cNvSpPr>
          <p:nvPr>
            <p:ph type="subTitle" idx="1"/>
          </p:nvPr>
        </p:nvSpPr>
        <p:spPr>
          <a:xfrm>
            <a:off x="251520" y="1125538"/>
            <a:ext cx="8640960" cy="482441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…so, enumeration should take short time per solution</a:t>
            </a:r>
          </a:p>
          <a:p>
            <a:pPr algn="l" eaLnBrk="1" hangingPunct="1">
              <a:lnSpc>
                <a:spcPct val="90000"/>
              </a:lnSpc>
              <a:defRPr/>
            </a:pPr>
            <a:r>
              <a:rPr lang="en-US" altLang="ja-JP" sz="2400" dirty="0" smtClean="0"/>
              <a:t>    </a:t>
            </a:r>
            <a:r>
              <a:rPr lang="en-US" altLang="ja-JP" sz="2400" dirty="0" smtClean="0">
                <a:sym typeface="Wingdings" pitchFamily="2" charset="2"/>
              </a:rPr>
              <a:t></a:t>
            </a:r>
            <a:r>
              <a:rPr lang="en-US" altLang="ja-JP" sz="2400" dirty="0" smtClean="0"/>
              <a:t> in particular, constant time for each</a:t>
            </a: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However, handling big data in constant in an iteration is hard</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dirty="0" smtClean="0"/>
              <a:t> </a:t>
            </a:r>
            <a:r>
              <a:rPr lang="en-US" altLang="ja-JP" sz="2400" dirty="0" smtClean="0"/>
              <a:t>we need techniques to compute without looking the whole data</a:t>
            </a:r>
          </a:p>
          <a:p>
            <a:pPr algn="l" eaLnBrk="1" hangingPunct="1">
              <a:lnSpc>
                <a:spcPct val="90000"/>
              </a:lnSpc>
              <a:defRPr/>
            </a:pPr>
            <a:endParaRPr lang="en-US" altLang="ja-JP"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data structure for dynamic computation, data compression to unify the operation, ancestor-processing for reducing descendants…</a:t>
            </a:r>
          </a:p>
          <a:p>
            <a:pPr algn="l" eaLnBrk="1" hangingPunct="1">
              <a:lnSpc>
                <a:spcPct val="90000"/>
              </a:lnSpc>
              <a:defRPr/>
            </a:pPr>
            <a:r>
              <a:rPr lang="en-US" altLang="ja-JP" sz="2400" dirty="0" smtClean="0"/>
              <a:t>  </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Further, engineering techniques help the improvements</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memory saving</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    +</a:t>
            </a:r>
            <a:r>
              <a:rPr lang="ja-JP" altLang="en-US" sz="2400" dirty="0" smtClean="0"/>
              <a:t> </a:t>
            </a:r>
            <a:r>
              <a:rPr lang="en-US" altLang="ja-JP" sz="2400" dirty="0" smtClean="0"/>
              <a:t>make the computation fitting to the architecture </a:t>
            </a:r>
          </a:p>
        </p:txBody>
      </p:sp>
      <p:sp>
        <p:nvSpPr>
          <p:cNvPr id="4" name="Text Box 4"/>
          <p:cNvSpPr txBox="1">
            <a:spLocks noChangeArrowheads="1"/>
          </p:cNvSpPr>
          <p:nvPr/>
        </p:nvSpPr>
        <p:spPr bwMode="auto">
          <a:xfrm>
            <a:off x="539552" y="6133506"/>
            <a:ext cx="7920880" cy="463846"/>
          </a:xfrm>
          <a:prstGeom prst="rect">
            <a:avLst/>
          </a:prstGeom>
          <a:solidFill>
            <a:schemeClr val="bg1"/>
          </a:solidFill>
          <a:ln w="25400">
            <a:solidFill>
              <a:srgbClr val="FF0000"/>
            </a:solidFill>
            <a:miter lim="800000"/>
            <a:headEnd/>
            <a:tailEnd/>
          </a:ln>
          <a:effectLst>
            <a:outerShdw blurRad="50800" dist="38100" dir="2700000" algn="tl" rotWithShape="0">
              <a:prstClr val="black">
                <a:alpha val="40000"/>
              </a:prstClr>
            </a:outerShdw>
          </a:effectLst>
        </p:spPr>
        <p:txBody>
          <a:bodyPr wrap="square" lIns="90000" tIns="46800" rIns="90000" bIns="46800">
            <a:spAutoFit/>
          </a:bodyPr>
          <a:lstStyle/>
          <a:p>
            <a:pPr>
              <a:spcBef>
                <a:spcPct val="20000"/>
              </a:spcBef>
              <a:defRPr/>
            </a:pPr>
            <a:r>
              <a:rPr lang="en-US" altLang="ja-JP" b="0" dirty="0" smtClean="0">
                <a:solidFill>
                  <a:schemeClr val="tx1"/>
                </a:solidFill>
              </a:rPr>
              <a:t>See the techniques in itemset mining and clique enumeration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713663"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Natural backtracking algorithm does work</a:t>
            </a:r>
          </a:p>
          <a:p>
            <a:pPr algn="l" eaLnBrk="1" hangingPunct="1">
              <a:defRPr/>
            </a:pPr>
            <a:r>
              <a:rPr lang="en-US" altLang="ja-JP" sz="2400" dirty="0" smtClean="0"/>
              <a:t>  for each pattern, we add a letter to its end</a:t>
            </a:r>
          </a:p>
          <a:p>
            <a:pPr algn="l" eaLnBrk="1" hangingPunct="1">
              <a:defRPr/>
            </a:pPr>
            <a:r>
              <a:rPr lang="en-US" altLang="ja-JP" sz="2400" dirty="0"/>
              <a:t> </a:t>
            </a:r>
            <a:r>
              <a:rPr lang="en-US" altLang="ja-JP" sz="2400" dirty="0" smtClean="0"/>
              <a:t>then, enumeration is complete, and no duplication happens</a:t>
            </a:r>
            <a:endParaRPr lang="en-US" altLang="ja-JP" sz="2400" dirty="0"/>
          </a:p>
          <a:p>
            <a:pPr algn="l" eaLnBrk="1" hangingPunct="1">
              <a:defRPr/>
            </a:pPr>
            <a:endParaRPr lang="ja-JP" altLang="en-US" sz="2400" dirty="0" smtClean="0"/>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 time is (alphabet size) × (frequency counting)</a:t>
            </a:r>
          </a:p>
          <a:p>
            <a:pPr algn="l" eaLnBrk="1" hangingPunct="1">
              <a:defRPr/>
            </a:pPr>
            <a:r>
              <a:rPr lang="en-US" altLang="ja-JP" sz="2400" dirty="0"/>
              <a:t> </a:t>
            </a:r>
            <a:r>
              <a:rPr lang="en-US" altLang="ja-JP" sz="2400" dirty="0" smtClean="0"/>
              <a:t>  For this, we can use delivery</a:t>
            </a:r>
            <a:endParaRPr lang="en-US" altLang="ja-JP" sz="2400" b="1" dirty="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Pattern Enumeration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 name="Rectangle 3"/>
          <p:cNvSpPr txBox="1">
            <a:spLocks noChangeArrowheads="1"/>
          </p:cNvSpPr>
          <p:nvPr/>
        </p:nvSpPr>
        <p:spPr bwMode="auto">
          <a:xfrm>
            <a:off x="1043608" y="2779619"/>
            <a:ext cx="6768752" cy="1584176"/>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SequenceMining</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algn="l" eaLnBrk="1" hangingPunct="1">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output</a:t>
            </a:r>
            <a:r>
              <a:rPr lang="en-US" altLang="ja-JP" dirty="0" smtClean="0">
                <a:solidFill>
                  <a:schemeClr val="accent2"/>
                </a:solidFill>
              </a:rPr>
              <a:t> </a:t>
            </a:r>
            <a:r>
              <a:rPr lang="en-US" altLang="ja-JP" dirty="0" smtClean="0">
                <a:solidFill>
                  <a:srgbClr val="0000FF"/>
                </a:solidFill>
              </a:rPr>
              <a:t>S</a:t>
            </a:r>
          </a:p>
          <a:p>
            <a:pPr algn="l" eaLnBrk="1" hangingPunct="1">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for </a:t>
            </a:r>
            <a:r>
              <a:rPr lang="en-US" altLang="ja-JP" b="0" dirty="0" smtClean="0">
                <a:solidFill>
                  <a:schemeClr val="tx1"/>
                </a:solidFill>
              </a:rPr>
              <a:t>each</a:t>
            </a:r>
            <a:r>
              <a:rPr lang="en-US" altLang="ja-JP" dirty="0" smtClean="0">
                <a:solidFill>
                  <a:schemeClr val="tx1"/>
                </a:solidFill>
              </a:rPr>
              <a:t> </a:t>
            </a:r>
            <a:r>
              <a:rPr lang="en-US" altLang="ja-JP" dirty="0" smtClean="0">
                <a:solidFill>
                  <a:srgbClr val="0000FF"/>
                </a:solidFill>
              </a:rPr>
              <a:t>e</a:t>
            </a:r>
            <a:r>
              <a:rPr lang="en-US" altLang="ja-JP" dirty="0" smtClean="0">
                <a:solidFill>
                  <a:schemeClr val="accent2"/>
                </a:solidFill>
              </a:rPr>
              <a:t> </a:t>
            </a:r>
            <a:endParaRPr lang="en-US" altLang="ja-JP" b="0" dirty="0" smtClean="0">
              <a:solidFill>
                <a:schemeClr val="tx1"/>
              </a:solidFill>
            </a:endParaRPr>
          </a:p>
          <a:p>
            <a:pPr algn="l" eaLnBrk="1" hangingPunct="1">
              <a:defRPr/>
            </a:pPr>
            <a:r>
              <a:rPr lang="ja-JP" altLang="en-US" dirty="0" smtClean="0">
                <a:solidFill>
                  <a:srgbClr val="FF0000"/>
                </a:solidFill>
                <a:effectLst>
                  <a:outerShdw blurRad="38100" dist="38100" dir="2700000" algn="tl">
                    <a:srgbClr val="C0C0C0"/>
                  </a:outerShdw>
                </a:effectLst>
              </a:rPr>
              <a:t>       </a:t>
            </a:r>
            <a:r>
              <a:rPr lang="en-US" altLang="ja-JP" dirty="0" smtClean="0">
                <a:solidFill>
                  <a:schemeClr val="tx1"/>
                </a:solidFill>
              </a:rPr>
              <a:t>if</a:t>
            </a:r>
            <a:r>
              <a:rPr lang="en-US" altLang="ja-JP" dirty="0" smtClean="0">
                <a:solidFill>
                  <a:schemeClr val="accent2"/>
                </a:solidFill>
              </a:rPr>
              <a:t> </a:t>
            </a:r>
            <a:r>
              <a:rPr lang="en-US" altLang="ja-JP" dirty="0" smtClean="0">
                <a:solidFill>
                  <a:srgbClr val="0000FF"/>
                </a:solidFill>
              </a:rPr>
              <a:t>S + e</a:t>
            </a:r>
            <a:r>
              <a:rPr lang="en-US" altLang="ja-JP" i="1" dirty="0" smtClean="0">
                <a:solidFill>
                  <a:schemeClr val="accent2"/>
                </a:solidFill>
              </a:rPr>
              <a:t> </a:t>
            </a:r>
            <a:r>
              <a:rPr lang="en-US" altLang="ja-JP" b="0" dirty="0" smtClean="0">
                <a:solidFill>
                  <a:schemeClr val="tx1"/>
                </a:solidFill>
              </a:rPr>
              <a:t>is frequent</a:t>
            </a:r>
            <a:r>
              <a:rPr lang="ja-JP" altLang="en-US" b="0" dirty="0" smtClean="0">
                <a:solidFill>
                  <a:schemeClr val="tx1"/>
                </a:solidFill>
              </a:rPr>
              <a:t> </a:t>
            </a:r>
            <a:r>
              <a:rPr lang="en-US" altLang="ja-JP" dirty="0" smtClean="0">
                <a:solidFill>
                  <a:schemeClr val="tx1"/>
                </a:solidFill>
              </a:rPr>
              <a:t>then call</a:t>
            </a:r>
            <a:r>
              <a:rPr lang="ja-JP" altLang="en-US" dirty="0" smtClean="0">
                <a:solidFill>
                  <a:srgbClr val="FF0000"/>
                </a:solidFill>
                <a:effectLst>
                  <a:outerShdw blurRad="38100" dist="38100" dir="2700000" algn="tl">
                    <a:srgbClr val="C0C0C0"/>
                  </a:outerShdw>
                </a:effectLst>
              </a:rPr>
              <a:t> </a:t>
            </a:r>
            <a:r>
              <a:rPr lang="en-US" altLang="ja-JP" dirty="0" smtClean="0">
                <a:solidFill>
                  <a:srgbClr val="006600"/>
                </a:solidFill>
              </a:rPr>
              <a:t>Backtrack</a:t>
            </a:r>
            <a:r>
              <a:rPr lang="en-US" altLang="ja-JP" dirty="0" smtClean="0">
                <a:solidFill>
                  <a:schemeClr val="accent2"/>
                </a:solidFill>
              </a:rPr>
              <a:t> </a:t>
            </a:r>
            <a:r>
              <a:rPr lang="en-US" altLang="ja-JP" b="0" dirty="0" smtClean="0">
                <a:solidFill>
                  <a:schemeClr val="tx1"/>
                </a:solidFill>
              </a:rPr>
              <a:t>(</a:t>
            </a:r>
            <a:r>
              <a:rPr lang="en-US" altLang="ja-JP" dirty="0" err="1" smtClean="0">
                <a:solidFill>
                  <a:srgbClr val="0000FF"/>
                </a:solidFill>
              </a:rPr>
              <a:t>S+e</a:t>
            </a:r>
            <a:r>
              <a:rPr lang="en-US" altLang="ja-JP" b="0" dirty="0" smtClean="0">
                <a:solidFill>
                  <a:schemeClr val="tx1"/>
                </a:solidFill>
              </a:rPr>
              <a:t>)</a:t>
            </a:r>
            <a:r>
              <a:rPr lang="en-US" altLang="ja-JP" dirty="0" smtClean="0">
                <a:solidFill>
                  <a:schemeClr val="accent2"/>
                </a:solidFill>
              </a:rPr>
              <a:t> </a:t>
            </a:r>
          </a:p>
        </p:txBody>
      </p:sp>
    </p:spTree>
    <p:extLst>
      <p:ext uri="{BB962C8B-B14F-4D97-AF65-F5344CB8AC3E}">
        <p14:creationId xmlns:p14="http://schemas.microsoft.com/office/powerpoint/2010/main" val="1196557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Using Delivery                 </a:t>
            </a:r>
            <a:r>
              <a:rPr lang="en-US" altLang="ja-JP" sz="3600" dirty="0" smtClean="0">
                <a:solidFill>
                  <a:schemeClr val="bg1"/>
                </a:solidFill>
                <a:effectLst>
                  <a:outerShdw blurRad="38100" dist="38100" dir="2700000" algn="tl">
                    <a:srgbClr val="000000"/>
                  </a:outerShdw>
                </a:effectLst>
              </a:rPr>
              <a:t> </a:t>
            </a:r>
            <a:endParaRPr lang="ja-JP" altLang="en-US" sz="3600" dirty="0" smtClean="0">
              <a:solidFill>
                <a:schemeClr val="bg1"/>
              </a:solidFill>
              <a:effectLst>
                <a:outerShdw blurRad="38100" dist="38100" dir="2700000" algn="tl">
                  <a:srgbClr val="000000"/>
                </a:outerShdw>
              </a:effectLst>
            </a:endParaRPr>
          </a:p>
        </p:txBody>
      </p:sp>
      <p:sp>
        <p:nvSpPr>
          <p:cNvPr id="539651" name="Rectangle 3"/>
          <p:cNvSpPr>
            <a:spLocks noGrp="1" noChangeArrowheads="1"/>
          </p:cNvSpPr>
          <p:nvPr>
            <p:ph type="subTitle" idx="1"/>
          </p:nvPr>
        </p:nvSpPr>
        <p:spPr>
          <a:xfrm>
            <a:off x="179512" y="980728"/>
            <a:ext cx="8785225" cy="3456384"/>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b="1" dirty="0" smtClean="0">
                <a:solidFill>
                  <a:srgbClr val="FF0000"/>
                </a:solidFill>
                <a:effectLst>
                  <a:outerShdw blurRad="38100" dist="38100" dir="2700000" algn="tl">
                    <a:srgbClr val="C0C0C0"/>
                  </a:outerShdw>
                </a:effectLst>
              </a:rPr>
              <a:t> </a:t>
            </a:r>
            <a:r>
              <a:rPr lang="en-US" altLang="ja-JP" sz="2400" dirty="0" smtClean="0"/>
              <a:t>Taking intersection for all </a:t>
            </a:r>
            <a:r>
              <a:rPr lang="en-US" altLang="ja-JP" sz="2400" b="1" dirty="0" smtClean="0">
                <a:solidFill>
                  <a:srgbClr val="0000FF"/>
                </a:solidFill>
              </a:rPr>
              <a:t>e</a:t>
            </a:r>
            <a:r>
              <a:rPr lang="en-US" altLang="ja-JP" sz="2400" dirty="0" smtClean="0"/>
              <a:t> at once, fast computation is available</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1.</a:t>
            </a:r>
            <a:r>
              <a:rPr lang="ja-JP" altLang="en-US" sz="2400" b="1" dirty="0" smtClean="0">
                <a:solidFill>
                  <a:srgbClr val="FF0000"/>
                </a:solidFill>
                <a:effectLst>
                  <a:outerShdw blurRad="38100" dist="38100" dir="2700000" algn="tl">
                    <a:srgbClr val="C0C0C0"/>
                  </a:outerShdw>
                </a:effectLst>
              </a:rPr>
              <a:t> </a:t>
            </a:r>
            <a:r>
              <a:rPr lang="en-US" altLang="ja-JP" sz="2400" dirty="0" smtClean="0"/>
              <a:t>Set empty bucket for each item</a:t>
            </a: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2.</a:t>
            </a:r>
            <a:r>
              <a:rPr lang="ja-JP" altLang="en-US" sz="2400" b="1" dirty="0" smtClean="0">
                <a:solidFill>
                  <a:srgbClr val="FF0000"/>
                </a:solidFill>
                <a:effectLst>
                  <a:outerShdw blurRad="38100" dist="38100" dir="2700000" algn="tl">
                    <a:srgbClr val="C0C0C0"/>
                  </a:outerShdw>
                </a:effectLst>
              </a:rPr>
              <a:t> </a:t>
            </a:r>
            <a:r>
              <a:rPr lang="en-US" altLang="ja-JP" sz="2400" dirty="0" smtClean="0"/>
              <a:t>For each sequence </a:t>
            </a:r>
            <a:r>
              <a:rPr lang="en-US" altLang="ja-JP" sz="2400" b="1" dirty="0" smtClean="0">
                <a:solidFill>
                  <a:srgbClr val="0000FF"/>
                </a:solidFill>
              </a:rPr>
              <a:t>T</a:t>
            </a:r>
            <a:r>
              <a:rPr lang="en-US" altLang="ja-JP" sz="2400" b="1" dirty="0" smtClean="0">
                <a:solidFill>
                  <a:schemeClr val="accent2"/>
                </a:solidFill>
              </a:rPr>
              <a:t> </a:t>
            </a:r>
            <a:r>
              <a:rPr lang="en-US" altLang="ja-JP" sz="2400" dirty="0" smtClean="0"/>
              <a:t>in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 </a:t>
            </a:r>
            <a:endParaRPr lang="ja-JP" altLang="en-US" sz="2400" dirty="0" smtClean="0"/>
          </a:p>
          <a:p>
            <a:pPr algn="l" eaLnBrk="1" hangingPunct="1">
              <a:lnSpc>
                <a:spcPct val="90000"/>
              </a:lnSpc>
              <a:defRPr/>
            </a:pPr>
            <a:r>
              <a:rPr lang="ja-JP" altLang="en-US" sz="2400" b="1" dirty="0">
                <a:solidFill>
                  <a:schemeClr val="accent2"/>
                </a:solidFill>
              </a:rPr>
              <a:t> </a:t>
            </a:r>
            <a:r>
              <a:rPr lang="ja-JP" altLang="en-US" sz="2400" b="1" dirty="0" smtClean="0">
                <a:solidFill>
                  <a:schemeClr val="accent2"/>
                </a:solidFill>
              </a:rPr>
              <a:t> </a:t>
            </a:r>
            <a:r>
              <a:rPr lang="en-US" altLang="ja-JP" sz="2400" b="1" dirty="0" smtClean="0">
                <a:solidFill>
                  <a:srgbClr val="FF0000"/>
                </a:solidFill>
                <a:effectLst>
                  <a:outerShdw blurRad="38100" dist="38100" dir="2700000" algn="tl">
                    <a:srgbClr val="C0C0C0"/>
                  </a:outerShdw>
                </a:effectLst>
              </a:rPr>
              <a:t>document</a:t>
            </a:r>
            <a:r>
              <a:rPr lang="ja-JP" altLang="en-US" sz="2400" b="1" dirty="0" smtClean="0">
                <a:solidFill>
                  <a:schemeClr val="accent2"/>
                </a:solidFill>
              </a:rPr>
              <a:t> </a:t>
            </a:r>
            <a:r>
              <a:rPr lang="en-US" altLang="ja-JP" sz="2400" dirty="0"/>
              <a:t>Insert </a:t>
            </a:r>
            <a:r>
              <a:rPr lang="en-US" altLang="ja-JP" sz="2400" b="1" dirty="0">
                <a:solidFill>
                  <a:srgbClr val="0000FF"/>
                </a:solidFill>
              </a:rPr>
              <a:t>T</a:t>
            </a:r>
            <a:r>
              <a:rPr lang="en-US" altLang="ja-JP" sz="2400" dirty="0"/>
              <a:t> to the buckets of all </a:t>
            </a:r>
            <a:r>
              <a:rPr lang="en-US" altLang="ja-JP" sz="2400" b="1" dirty="0">
                <a:solidFill>
                  <a:srgbClr val="FF0000"/>
                </a:solidFill>
              </a:rPr>
              <a:t>first</a:t>
            </a:r>
            <a:r>
              <a:rPr lang="en-US" altLang="ja-JP" sz="2400" dirty="0"/>
              <a:t> letters </a:t>
            </a:r>
            <a:r>
              <a:rPr lang="en-US" altLang="ja-JP" sz="2400" b="1" dirty="0">
                <a:solidFill>
                  <a:srgbClr val="0000FF"/>
                </a:solidFill>
              </a:rPr>
              <a:t>e</a:t>
            </a:r>
            <a:r>
              <a:rPr lang="en-US" altLang="ja-JP" sz="2400" dirty="0"/>
              <a:t>, that are locating after </a:t>
            </a:r>
            <a:r>
              <a:rPr lang="en-US" altLang="ja-JP" sz="2400" dirty="0" smtClean="0"/>
              <a:t>the </a:t>
            </a:r>
            <a:r>
              <a:rPr lang="en-US" altLang="ja-JP" sz="2400" b="1" dirty="0" smtClean="0">
                <a:solidFill>
                  <a:srgbClr val="FF0000"/>
                </a:solidFill>
              </a:rPr>
              <a:t>first</a:t>
            </a:r>
            <a:r>
              <a:rPr lang="en-US" altLang="ja-JP" sz="2400" dirty="0" smtClean="0"/>
              <a:t> appearance </a:t>
            </a:r>
            <a:r>
              <a:rPr lang="en-US" altLang="ja-JP" sz="2400" dirty="0"/>
              <a:t>of the last letter of </a:t>
            </a:r>
            <a:r>
              <a:rPr lang="en-US" altLang="ja-JP" sz="2400" b="1" dirty="0">
                <a:solidFill>
                  <a:srgbClr val="0000FF"/>
                </a:solidFill>
              </a:rPr>
              <a:t>S</a:t>
            </a:r>
            <a:r>
              <a:rPr lang="en-US" altLang="ja-JP" sz="2400" dirty="0"/>
              <a:t> </a:t>
            </a:r>
            <a:endParaRPr lang="en-US" altLang="ja-JP" sz="2400" dirty="0" smtClean="0"/>
          </a:p>
          <a:p>
            <a:pPr algn="l" eaLnBrk="1" hangingPunct="1">
              <a:lnSpc>
                <a:spcPct val="90000"/>
              </a:lnSpc>
              <a:defRPr/>
            </a:pPr>
            <a:r>
              <a:rPr lang="en-US" altLang="ja-JP" sz="2400" b="1" dirty="0">
                <a:solidFill>
                  <a:srgbClr val="FF0000"/>
                </a:solidFill>
                <a:effectLst>
                  <a:outerShdw blurRad="38100" dist="38100" dir="2700000" algn="tl">
                    <a:srgbClr val="C0C0C0"/>
                  </a:outerShdw>
                </a:effectLst>
              </a:rPr>
              <a:t> </a:t>
            </a:r>
            <a:r>
              <a:rPr lang="en-US" altLang="ja-JP" sz="2400" b="1" dirty="0" smtClean="0">
                <a:solidFill>
                  <a:srgbClr val="FF0000"/>
                </a:solidFill>
                <a:effectLst>
                  <a:outerShdw blurRad="38100" dist="38100" dir="2700000" algn="tl">
                    <a:srgbClr val="C0C0C0"/>
                  </a:outerShdw>
                </a:effectLst>
              </a:rPr>
              <a:t> position/embedding</a:t>
            </a:r>
            <a:r>
              <a:rPr lang="ja-JP" altLang="en-US" sz="2400" b="1" dirty="0" smtClean="0">
                <a:solidFill>
                  <a:schemeClr val="accent2"/>
                </a:solidFill>
              </a:rPr>
              <a:t> </a:t>
            </a:r>
            <a:r>
              <a:rPr lang="en-US" altLang="ja-JP" sz="2400" dirty="0" smtClean="0"/>
              <a:t>Insert </a:t>
            </a:r>
            <a:r>
              <a:rPr lang="en-US" altLang="ja-JP" sz="2400" b="1" dirty="0" smtClean="0">
                <a:solidFill>
                  <a:srgbClr val="0000FF"/>
                </a:solidFill>
              </a:rPr>
              <a:t>T</a:t>
            </a:r>
            <a:r>
              <a:rPr lang="en-US" altLang="ja-JP" sz="2400" dirty="0" smtClean="0"/>
              <a:t> to the buckets of all letters </a:t>
            </a:r>
            <a:r>
              <a:rPr lang="en-US" altLang="ja-JP" sz="2400" b="1" dirty="0" smtClean="0">
                <a:solidFill>
                  <a:srgbClr val="0000FF"/>
                </a:solidFill>
              </a:rPr>
              <a:t>e</a:t>
            </a:r>
            <a:r>
              <a:rPr lang="en-US" altLang="ja-JP" sz="2400" dirty="0" smtClean="0"/>
              <a:t>, that are locating after the appearance of the last letter of </a:t>
            </a:r>
            <a:r>
              <a:rPr lang="en-US" altLang="ja-JP" sz="2400" b="1" dirty="0" smtClean="0">
                <a:solidFill>
                  <a:srgbClr val="0000FF"/>
                </a:solidFill>
              </a:rPr>
              <a:t>S</a:t>
            </a:r>
            <a:r>
              <a:rPr lang="en-US" altLang="ja-JP" sz="2400" dirty="0" smtClean="0"/>
              <a:t> </a:t>
            </a:r>
            <a:endParaRPr lang="ja-JP" altLang="en-US" sz="2400" dirty="0" smtClean="0">
              <a:solidFill>
                <a:srgbClr val="0000FF"/>
              </a:solidFill>
            </a:endParaRPr>
          </a:p>
          <a:p>
            <a:pPr algn="l" eaLnBrk="1" hangingPunct="1">
              <a:lnSpc>
                <a:spcPct val="90000"/>
              </a:lnSpc>
              <a:defRPr/>
            </a:pPr>
            <a:endParaRPr lang="en-US" altLang="ja-JP" sz="2400" b="1" dirty="0" smtClean="0">
              <a:solidFill>
                <a:srgbClr val="FF0000"/>
              </a:solidFill>
              <a:effectLst>
                <a:outerShdw blurRad="38100" dist="38100" dir="2700000" algn="tl">
                  <a:srgbClr val="C0C0C0"/>
                </a:outerShdw>
              </a:effectLst>
            </a:endParaRPr>
          </a:p>
          <a:p>
            <a:pPr algn="l" eaLnBrk="1" hangingPunct="1">
              <a:lnSpc>
                <a:spcPct val="90000"/>
              </a:lnSpc>
              <a:defRPr/>
            </a:pPr>
            <a:endParaRPr lang="en-US" altLang="ja-JP" sz="2400" b="1" dirty="0" smtClean="0"/>
          </a:p>
        </p:txBody>
      </p:sp>
      <p:sp>
        <p:nvSpPr>
          <p:cNvPr id="8" name="テキスト ボックス 7"/>
          <p:cNvSpPr txBox="1"/>
          <p:nvPr/>
        </p:nvSpPr>
        <p:spPr>
          <a:xfrm>
            <a:off x="6397174" y="476672"/>
            <a:ext cx="2510624"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err="1" smtClean="0">
                <a:solidFill>
                  <a:schemeClr val="tx1"/>
                </a:solidFill>
              </a:rPr>
              <a:t>LCMseq</a:t>
            </a:r>
            <a:r>
              <a:rPr lang="ja-JP" altLang="en-US" b="0" dirty="0" smtClean="0">
                <a:solidFill>
                  <a:schemeClr val="tx1"/>
                </a:solidFill>
              </a:rPr>
              <a:t>：</a:t>
            </a:r>
            <a:r>
              <a:rPr lang="en-US" altLang="ja-JP" b="0" dirty="0" smtClean="0">
                <a:solidFill>
                  <a:schemeClr val="tx1"/>
                </a:solidFill>
              </a:rPr>
              <a:t> Uno </a:t>
            </a:r>
            <a:r>
              <a:rPr kumimoji="1" lang="en-US" altLang="ja-JP" b="0" dirty="0" smtClean="0">
                <a:solidFill>
                  <a:schemeClr val="tx1"/>
                </a:solidFill>
              </a:rPr>
              <a:t>‘06</a:t>
            </a:r>
            <a:endParaRPr kumimoji="1" lang="ja-JP" altLang="en-US" b="0" dirty="0">
              <a:solidFill>
                <a:schemeClr val="tx1"/>
              </a:solidFill>
            </a:endParaRPr>
          </a:p>
        </p:txBody>
      </p:sp>
      <p:sp>
        <p:nvSpPr>
          <p:cNvPr id="539656" name="AutoShape 8"/>
          <p:cNvSpPr>
            <a:spLocks noChangeArrowheads="1"/>
          </p:cNvSpPr>
          <p:nvPr/>
        </p:nvSpPr>
        <p:spPr bwMode="auto">
          <a:xfrm>
            <a:off x="5235051" y="5654114"/>
            <a:ext cx="431800" cy="431800"/>
          </a:xfrm>
          <a:prstGeom prst="rightArrow">
            <a:avLst>
              <a:gd name="adj1" fmla="val 50000"/>
              <a:gd name="adj2" fmla="val 25000"/>
            </a:avLst>
          </a:prstGeom>
          <a:solidFill>
            <a:schemeClr val="bg1"/>
          </a:solidFill>
          <a:ln w="19050" algn="ctr">
            <a:solidFill>
              <a:srgbClr val="FF00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 name="テキスト ボックス 9"/>
          <p:cNvSpPr txBox="1"/>
          <p:nvPr/>
        </p:nvSpPr>
        <p:spPr>
          <a:xfrm>
            <a:off x="2483768" y="5085184"/>
            <a:ext cx="2433680" cy="1569660"/>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chemeClr val="accent1">
                    <a:lumMod val="50000"/>
                  </a:schemeClr>
                </a:solidFill>
              </a:rPr>
              <a:t>A:</a:t>
            </a:r>
            <a:r>
              <a:rPr lang="en-US" altLang="ja-JP" dirty="0" smtClean="0"/>
              <a:t> </a:t>
            </a:r>
            <a:r>
              <a:rPr lang="en-US" altLang="ja-JP" dirty="0" smtClean="0">
                <a:solidFill>
                  <a:srgbClr val="0000FF"/>
                </a:solidFill>
              </a:rPr>
              <a:t>1,5,4,6,1,2,1,1</a:t>
            </a:r>
          </a:p>
          <a:p>
            <a:pPr algn="l"/>
            <a:r>
              <a:rPr lang="en-US" altLang="ja-JP" dirty="0" smtClean="0">
                <a:solidFill>
                  <a:schemeClr val="accent1">
                    <a:lumMod val="50000"/>
                  </a:schemeClr>
                </a:solidFill>
              </a:rPr>
              <a:t>B:</a:t>
            </a:r>
            <a:r>
              <a:rPr lang="en-US" altLang="ja-JP" dirty="0" smtClean="0"/>
              <a:t> </a:t>
            </a:r>
            <a:r>
              <a:rPr lang="en-US" altLang="ja-JP" dirty="0" smtClean="0">
                <a:solidFill>
                  <a:srgbClr val="0000FF"/>
                </a:solidFill>
              </a:rPr>
              <a:t>3,1,2,3,5,1,4</a:t>
            </a:r>
          </a:p>
          <a:p>
            <a:pPr algn="l"/>
            <a:r>
              <a:rPr lang="en-US" altLang="ja-JP" dirty="0" smtClean="0">
                <a:solidFill>
                  <a:schemeClr val="accent1">
                    <a:lumMod val="50000"/>
                  </a:schemeClr>
                </a:solidFill>
              </a:rPr>
              <a:t>C:</a:t>
            </a:r>
            <a:r>
              <a:rPr lang="en-US" altLang="ja-JP" dirty="0" smtClean="0"/>
              <a:t> </a:t>
            </a:r>
            <a:r>
              <a:rPr lang="en-US" altLang="ja-JP" dirty="0" smtClean="0">
                <a:solidFill>
                  <a:srgbClr val="0000FF"/>
                </a:solidFill>
              </a:rPr>
              <a:t>1,2,3,1,2,3</a:t>
            </a:r>
          </a:p>
          <a:p>
            <a:pPr algn="l"/>
            <a:r>
              <a:rPr kumimoji="1" lang="en-US" altLang="ja-JP" dirty="0" smtClean="0"/>
              <a:t>…</a:t>
            </a:r>
            <a:endParaRPr kumimoji="1" lang="ja-JP" altLang="en-US" dirty="0"/>
          </a:p>
        </p:txBody>
      </p:sp>
      <p:sp>
        <p:nvSpPr>
          <p:cNvPr id="2" name="テキスト ボックス 1"/>
          <p:cNvSpPr txBox="1"/>
          <p:nvPr/>
        </p:nvSpPr>
        <p:spPr>
          <a:xfrm>
            <a:off x="4917448" y="6237312"/>
            <a:ext cx="1120820" cy="461665"/>
          </a:xfrm>
          <a:prstGeom prst="rect">
            <a:avLst/>
          </a:prstGeom>
          <a:noFill/>
        </p:spPr>
        <p:txBody>
          <a:bodyPr wrap="none" rtlCol="0">
            <a:spAutoFit/>
          </a:bodyPr>
          <a:lstStyle/>
          <a:p>
            <a:r>
              <a:rPr lang="en-US" altLang="ja-JP" dirty="0" smtClean="0">
                <a:solidFill>
                  <a:srgbClr val="0000FF"/>
                </a:solidFill>
              </a:rPr>
              <a:t>S=(1,2)</a:t>
            </a:r>
            <a:endParaRPr kumimoji="1" lang="ja-JP" altLang="en-US" dirty="0"/>
          </a:p>
        </p:txBody>
      </p:sp>
      <p:sp>
        <p:nvSpPr>
          <p:cNvPr id="11" name="テキスト ボックス 10"/>
          <p:cNvSpPr txBox="1"/>
          <p:nvPr/>
        </p:nvSpPr>
        <p:spPr>
          <a:xfrm>
            <a:off x="6315018" y="4437112"/>
            <a:ext cx="1288814" cy="2308324"/>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rgbClr val="0000FF"/>
                </a:solidFill>
              </a:rPr>
              <a:t>1:</a:t>
            </a:r>
            <a:r>
              <a:rPr lang="en-US" altLang="ja-JP" dirty="0">
                <a:solidFill>
                  <a:schemeClr val="accent1">
                    <a:lumMod val="50000"/>
                  </a:schemeClr>
                </a:solidFill>
              </a:rPr>
              <a:t> </a:t>
            </a:r>
            <a:r>
              <a:rPr lang="en-US" altLang="ja-JP" dirty="0" smtClean="0">
                <a:solidFill>
                  <a:schemeClr val="accent1">
                    <a:lumMod val="50000"/>
                  </a:schemeClr>
                </a:solidFill>
              </a:rPr>
              <a:t>A</a:t>
            </a:r>
            <a:r>
              <a:rPr lang="en-US" altLang="ja-JP" dirty="0">
                <a:solidFill>
                  <a:schemeClr val="accent1">
                    <a:lumMod val="50000"/>
                  </a:schemeClr>
                </a:solidFill>
              </a:rPr>
              <a:t> </a:t>
            </a:r>
            <a:r>
              <a:rPr lang="en-US" altLang="ja-JP" dirty="0" smtClean="0">
                <a:solidFill>
                  <a:schemeClr val="accent1">
                    <a:lumMod val="50000"/>
                  </a:schemeClr>
                </a:solidFill>
              </a:rPr>
              <a:t>B</a:t>
            </a:r>
            <a:r>
              <a:rPr lang="en-US" altLang="ja-JP" dirty="0">
                <a:solidFill>
                  <a:schemeClr val="accent1">
                    <a:lumMod val="50000"/>
                  </a:schemeClr>
                </a:solidFill>
              </a:rPr>
              <a:t> C</a:t>
            </a:r>
            <a:endParaRPr lang="en-US" altLang="ja-JP" dirty="0" smtClean="0">
              <a:solidFill>
                <a:srgbClr val="0000FF"/>
              </a:solidFill>
            </a:endParaRPr>
          </a:p>
          <a:p>
            <a:pPr algn="l"/>
            <a:r>
              <a:rPr lang="en-US" altLang="ja-JP" dirty="0" smtClean="0">
                <a:solidFill>
                  <a:srgbClr val="0000FF"/>
                </a:solidFill>
              </a:rPr>
              <a:t>2:</a:t>
            </a:r>
            <a:r>
              <a:rPr lang="en-US" altLang="ja-JP" dirty="0">
                <a:solidFill>
                  <a:schemeClr val="accent1">
                    <a:lumMod val="50000"/>
                  </a:schemeClr>
                </a:solidFill>
              </a:rPr>
              <a:t> C</a:t>
            </a:r>
            <a:endParaRPr lang="en-US" altLang="ja-JP" dirty="0" smtClean="0">
              <a:solidFill>
                <a:srgbClr val="0000FF"/>
              </a:solidFill>
            </a:endParaRPr>
          </a:p>
          <a:p>
            <a:pPr algn="l"/>
            <a:r>
              <a:rPr lang="en-US" altLang="ja-JP" dirty="0" smtClean="0">
                <a:solidFill>
                  <a:srgbClr val="0000FF"/>
                </a:solidFill>
              </a:rPr>
              <a:t>3:</a:t>
            </a:r>
            <a:r>
              <a:rPr lang="en-US" altLang="ja-JP" dirty="0">
                <a:solidFill>
                  <a:schemeClr val="accent1">
                    <a:lumMod val="50000"/>
                  </a:schemeClr>
                </a:solidFill>
              </a:rPr>
              <a:t> </a:t>
            </a:r>
            <a:r>
              <a:rPr lang="en-US" altLang="ja-JP" dirty="0" smtClean="0">
                <a:solidFill>
                  <a:schemeClr val="accent1">
                    <a:lumMod val="50000"/>
                  </a:schemeClr>
                </a:solidFill>
              </a:rPr>
              <a:t>B</a:t>
            </a:r>
            <a:r>
              <a:rPr lang="en-US" altLang="ja-JP" dirty="0">
                <a:solidFill>
                  <a:schemeClr val="accent1">
                    <a:lumMod val="50000"/>
                  </a:schemeClr>
                </a:solidFill>
              </a:rPr>
              <a:t> </a:t>
            </a:r>
            <a:r>
              <a:rPr lang="en-US" altLang="ja-JP" dirty="0" smtClean="0">
                <a:solidFill>
                  <a:schemeClr val="accent1">
                    <a:lumMod val="50000"/>
                  </a:schemeClr>
                </a:solidFill>
              </a:rPr>
              <a:t>C</a:t>
            </a:r>
            <a:endParaRPr lang="en-US" altLang="ja-JP" dirty="0" smtClean="0">
              <a:solidFill>
                <a:srgbClr val="0000FF"/>
              </a:solidFill>
            </a:endParaRPr>
          </a:p>
          <a:p>
            <a:pPr algn="l"/>
            <a:r>
              <a:rPr lang="en-US" altLang="ja-JP" dirty="0" smtClean="0">
                <a:solidFill>
                  <a:srgbClr val="0000FF"/>
                </a:solidFill>
              </a:rPr>
              <a:t>4:</a:t>
            </a:r>
            <a:r>
              <a:rPr lang="en-US" altLang="ja-JP" dirty="0">
                <a:solidFill>
                  <a:schemeClr val="accent1">
                    <a:lumMod val="50000"/>
                  </a:schemeClr>
                </a:solidFill>
              </a:rPr>
              <a:t> B</a:t>
            </a:r>
            <a:endParaRPr lang="en-US" altLang="ja-JP" dirty="0" smtClean="0">
              <a:solidFill>
                <a:srgbClr val="0000FF"/>
              </a:solidFill>
            </a:endParaRPr>
          </a:p>
          <a:p>
            <a:pPr algn="l"/>
            <a:r>
              <a:rPr lang="en-US" altLang="ja-JP" dirty="0" smtClean="0">
                <a:solidFill>
                  <a:srgbClr val="0000FF"/>
                </a:solidFill>
              </a:rPr>
              <a:t>5:</a:t>
            </a:r>
            <a:r>
              <a:rPr lang="en-US" altLang="ja-JP" dirty="0">
                <a:solidFill>
                  <a:schemeClr val="accent1">
                    <a:lumMod val="50000"/>
                  </a:schemeClr>
                </a:solidFill>
              </a:rPr>
              <a:t> B</a:t>
            </a:r>
            <a:endParaRPr lang="en-US" altLang="ja-JP" dirty="0" smtClean="0">
              <a:solidFill>
                <a:srgbClr val="0000FF"/>
              </a:solidFill>
            </a:endParaRPr>
          </a:p>
          <a:p>
            <a:pPr algn="l"/>
            <a:r>
              <a:rPr lang="en-US" altLang="ja-JP" dirty="0" smtClean="0">
                <a:solidFill>
                  <a:srgbClr val="0000FF"/>
                </a:solidFill>
              </a:rPr>
              <a:t>6:</a:t>
            </a:r>
          </a:p>
        </p:txBody>
      </p:sp>
      <p:sp>
        <p:nvSpPr>
          <p:cNvPr id="12" name="テキスト ボックス 11"/>
          <p:cNvSpPr txBox="1"/>
          <p:nvPr/>
        </p:nvSpPr>
        <p:spPr>
          <a:xfrm>
            <a:off x="6536550" y="4262895"/>
            <a:ext cx="2204130" cy="2308324"/>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l"/>
            <a:r>
              <a:rPr lang="en-US" altLang="ja-JP" dirty="0" smtClean="0">
                <a:solidFill>
                  <a:srgbClr val="0000FF"/>
                </a:solidFill>
              </a:rPr>
              <a:t>1:</a:t>
            </a:r>
            <a:r>
              <a:rPr lang="en-US" altLang="ja-JP" dirty="0">
                <a:solidFill>
                  <a:schemeClr val="accent1">
                    <a:lumMod val="50000"/>
                  </a:schemeClr>
                </a:solidFill>
              </a:rPr>
              <a:t> </a:t>
            </a:r>
            <a:r>
              <a:rPr lang="en-US" altLang="ja-JP" dirty="0" smtClean="0">
                <a:solidFill>
                  <a:schemeClr val="accent1">
                    <a:lumMod val="50000"/>
                  </a:schemeClr>
                </a:solidFill>
              </a:rPr>
              <a:t>A7 A8 B6 C4</a:t>
            </a:r>
            <a:endParaRPr lang="en-US" altLang="ja-JP" dirty="0" smtClean="0">
              <a:solidFill>
                <a:srgbClr val="0000FF"/>
              </a:solidFill>
            </a:endParaRPr>
          </a:p>
          <a:p>
            <a:pPr algn="l"/>
            <a:r>
              <a:rPr lang="en-US" altLang="ja-JP" dirty="0" smtClean="0">
                <a:solidFill>
                  <a:srgbClr val="0000FF"/>
                </a:solidFill>
              </a:rPr>
              <a:t>2:</a:t>
            </a:r>
            <a:r>
              <a:rPr lang="en-US" altLang="ja-JP" dirty="0">
                <a:solidFill>
                  <a:schemeClr val="accent1">
                    <a:lumMod val="50000"/>
                  </a:schemeClr>
                </a:solidFill>
              </a:rPr>
              <a:t> </a:t>
            </a:r>
            <a:r>
              <a:rPr lang="en-US" altLang="ja-JP" dirty="0" smtClean="0">
                <a:solidFill>
                  <a:schemeClr val="accent1">
                    <a:lumMod val="50000"/>
                  </a:schemeClr>
                </a:solidFill>
              </a:rPr>
              <a:t>C5</a:t>
            </a:r>
            <a:endParaRPr lang="en-US" altLang="ja-JP" dirty="0" smtClean="0">
              <a:solidFill>
                <a:srgbClr val="0000FF"/>
              </a:solidFill>
            </a:endParaRPr>
          </a:p>
          <a:p>
            <a:pPr algn="l"/>
            <a:r>
              <a:rPr lang="en-US" altLang="ja-JP" dirty="0" smtClean="0">
                <a:solidFill>
                  <a:srgbClr val="0000FF"/>
                </a:solidFill>
              </a:rPr>
              <a:t>3:</a:t>
            </a:r>
            <a:r>
              <a:rPr lang="en-US" altLang="ja-JP" dirty="0">
                <a:solidFill>
                  <a:schemeClr val="accent1">
                    <a:lumMod val="50000"/>
                  </a:schemeClr>
                </a:solidFill>
              </a:rPr>
              <a:t> </a:t>
            </a:r>
            <a:r>
              <a:rPr lang="en-US" altLang="ja-JP" dirty="0" smtClean="0">
                <a:solidFill>
                  <a:schemeClr val="accent1">
                    <a:lumMod val="50000"/>
                  </a:schemeClr>
                </a:solidFill>
              </a:rPr>
              <a:t>B4 C3 C6</a:t>
            </a:r>
            <a:endParaRPr lang="en-US" altLang="ja-JP" dirty="0" smtClean="0">
              <a:solidFill>
                <a:srgbClr val="0000FF"/>
              </a:solidFill>
            </a:endParaRPr>
          </a:p>
          <a:p>
            <a:pPr algn="l"/>
            <a:r>
              <a:rPr lang="en-US" altLang="ja-JP" dirty="0" smtClean="0">
                <a:solidFill>
                  <a:srgbClr val="0000FF"/>
                </a:solidFill>
              </a:rPr>
              <a:t>4:</a:t>
            </a:r>
            <a:r>
              <a:rPr lang="en-US" altLang="ja-JP" dirty="0">
                <a:solidFill>
                  <a:schemeClr val="accent1">
                    <a:lumMod val="50000"/>
                  </a:schemeClr>
                </a:solidFill>
              </a:rPr>
              <a:t> </a:t>
            </a:r>
            <a:r>
              <a:rPr lang="en-US" altLang="ja-JP" dirty="0" smtClean="0">
                <a:solidFill>
                  <a:schemeClr val="accent1">
                    <a:lumMod val="50000"/>
                  </a:schemeClr>
                </a:solidFill>
              </a:rPr>
              <a:t>B7</a:t>
            </a:r>
            <a:endParaRPr lang="en-US" altLang="ja-JP" dirty="0" smtClean="0">
              <a:solidFill>
                <a:srgbClr val="0000FF"/>
              </a:solidFill>
            </a:endParaRPr>
          </a:p>
          <a:p>
            <a:pPr algn="l"/>
            <a:r>
              <a:rPr lang="en-US" altLang="ja-JP" dirty="0" smtClean="0">
                <a:solidFill>
                  <a:srgbClr val="0000FF"/>
                </a:solidFill>
              </a:rPr>
              <a:t>5:</a:t>
            </a:r>
            <a:r>
              <a:rPr lang="en-US" altLang="ja-JP" dirty="0">
                <a:solidFill>
                  <a:schemeClr val="accent1">
                    <a:lumMod val="50000"/>
                  </a:schemeClr>
                </a:solidFill>
              </a:rPr>
              <a:t> </a:t>
            </a:r>
            <a:r>
              <a:rPr lang="en-US" altLang="ja-JP" dirty="0" smtClean="0">
                <a:solidFill>
                  <a:schemeClr val="accent1">
                    <a:lumMod val="50000"/>
                  </a:schemeClr>
                </a:solidFill>
              </a:rPr>
              <a:t>B5</a:t>
            </a:r>
            <a:endParaRPr lang="en-US" altLang="ja-JP" dirty="0" smtClean="0">
              <a:solidFill>
                <a:srgbClr val="0000FF"/>
              </a:solidFill>
            </a:endParaRPr>
          </a:p>
          <a:p>
            <a:pPr algn="l"/>
            <a:r>
              <a:rPr lang="en-US" altLang="ja-JP" dirty="0" smtClean="0">
                <a:solidFill>
                  <a:srgbClr val="0000FF"/>
                </a:solidFill>
              </a:rPr>
              <a:t>6:</a:t>
            </a:r>
          </a:p>
        </p:txBody>
      </p:sp>
      <p:sp>
        <p:nvSpPr>
          <p:cNvPr id="3" name="楕円 2"/>
          <p:cNvSpPr/>
          <p:nvPr/>
        </p:nvSpPr>
        <p:spPr bwMode="auto">
          <a:xfrm>
            <a:off x="4038448" y="5104848"/>
            <a:ext cx="288032" cy="417532"/>
          </a:xfrm>
          <a:prstGeom prst="ellipse">
            <a:avLst/>
          </a:prstGeom>
          <a:noFill/>
          <a:ln w="25400" cap="flat" cmpd="sng" algn="ctr">
            <a:solidFill>
              <a:srgbClr val="FF0000"/>
            </a:solidFill>
            <a:prstDash val="solid"/>
            <a:round/>
            <a:headEnd type="none" w="med" len="med"/>
            <a:tailEnd type="none" w="med" len="med"/>
          </a:ln>
          <a:effectLst>
            <a:outerShdw dist="127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4" name="楕円 13"/>
          <p:cNvSpPr/>
          <p:nvPr/>
        </p:nvSpPr>
        <p:spPr bwMode="auto">
          <a:xfrm>
            <a:off x="3344037" y="5454103"/>
            <a:ext cx="288032" cy="417532"/>
          </a:xfrm>
          <a:prstGeom prst="ellipse">
            <a:avLst/>
          </a:prstGeom>
          <a:noFill/>
          <a:ln w="25400" cap="flat" cmpd="sng" algn="ctr">
            <a:solidFill>
              <a:srgbClr val="FF0000"/>
            </a:solidFill>
            <a:prstDash val="solid"/>
            <a:round/>
            <a:headEnd type="none" w="med" len="med"/>
            <a:tailEnd type="none" w="med" len="med"/>
          </a:ln>
          <a:effectLst>
            <a:outerShdw dist="127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5" name="楕円 14"/>
          <p:cNvSpPr/>
          <p:nvPr/>
        </p:nvSpPr>
        <p:spPr bwMode="auto">
          <a:xfrm>
            <a:off x="3119980" y="5819780"/>
            <a:ext cx="288032" cy="417532"/>
          </a:xfrm>
          <a:prstGeom prst="ellipse">
            <a:avLst/>
          </a:prstGeom>
          <a:noFill/>
          <a:ln w="25400" cap="flat" cmpd="sng" algn="ctr">
            <a:solidFill>
              <a:srgbClr val="FF0000"/>
            </a:solidFill>
            <a:prstDash val="solid"/>
            <a:round/>
            <a:headEnd type="none" w="med" len="med"/>
            <a:tailEnd type="none" w="med" len="med"/>
          </a:ln>
          <a:effectLst>
            <a:outerShdw dist="127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 name="楕円 15"/>
          <p:cNvSpPr/>
          <p:nvPr/>
        </p:nvSpPr>
        <p:spPr bwMode="auto">
          <a:xfrm>
            <a:off x="3810171" y="5820258"/>
            <a:ext cx="288032" cy="417532"/>
          </a:xfrm>
          <a:prstGeom prst="ellipse">
            <a:avLst/>
          </a:prstGeom>
          <a:noFill/>
          <a:ln w="25400" cap="flat" cmpd="sng" algn="ctr">
            <a:solidFill>
              <a:srgbClr val="FF0000"/>
            </a:solidFill>
            <a:prstDash val="solid"/>
            <a:round/>
            <a:headEnd type="none" w="med" len="med"/>
            <a:tailEnd type="none" w="med" len="med"/>
          </a:ln>
          <a:effectLst>
            <a:outerShdw dist="127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Tree>
    <p:extLst>
      <p:ext uri="{BB962C8B-B14F-4D97-AF65-F5344CB8AC3E}">
        <p14:creationId xmlns:p14="http://schemas.microsoft.com/office/powerpoint/2010/main" val="7328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Time for Delivery</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40675" name="Rectangle 3"/>
          <p:cNvSpPr>
            <a:spLocks noGrp="1" noChangeArrowheads="1"/>
          </p:cNvSpPr>
          <p:nvPr>
            <p:ph type="subTitle" idx="1"/>
          </p:nvPr>
        </p:nvSpPr>
        <p:spPr>
          <a:xfrm>
            <a:off x="323528" y="5229200"/>
            <a:ext cx="8317049" cy="864096"/>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Computation time is </a:t>
            </a:r>
            <a:r>
              <a:rPr lang="en-US" altLang="ja-JP" sz="2400" b="1" dirty="0" smtClean="0">
                <a:solidFill>
                  <a:srgbClr val="0000FF"/>
                </a:solidFill>
              </a:rPr>
              <a:t>Σ</a:t>
            </a:r>
            <a:r>
              <a:rPr lang="en-US" altLang="ja-JP" sz="2400" b="1" baseline="-25000" dirty="0" smtClean="0">
                <a:solidFill>
                  <a:srgbClr val="0000FF"/>
                </a:solidFill>
              </a:rPr>
              <a:t>T</a:t>
            </a:r>
            <a:r>
              <a:rPr lang="ja-JP" altLang="en-US" sz="2400" b="1" baseline="-25000" dirty="0" smtClean="0">
                <a:solidFill>
                  <a:srgbClr val="0000FF"/>
                </a:solidFill>
              </a:rPr>
              <a:t>∈</a:t>
            </a:r>
            <a:r>
              <a:rPr lang="en-US" altLang="ja-JP" sz="2400" b="1" baseline="-25000" dirty="0" err="1" smtClean="0">
                <a:solidFill>
                  <a:srgbClr val="0000FF"/>
                </a:solidFill>
              </a:rPr>
              <a:t>Occ</a:t>
            </a:r>
            <a:r>
              <a:rPr lang="en-US" altLang="ja-JP" sz="2400" b="1" baseline="-25000" dirty="0" smtClean="0">
                <a:solidFill>
                  <a:srgbClr val="0000FF"/>
                </a:solidFill>
              </a:rPr>
              <a:t>(S)</a:t>
            </a:r>
            <a:r>
              <a:rPr lang="ja-JP" altLang="en-US" sz="2400" b="1" dirty="0" smtClean="0">
                <a:solidFill>
                  <a:srgbClr val="0000FF"/>
                </a:solidFill>
              </a:rPr>
              <a:t> </a:t>
            </a:r>
            <a:r>
              <a:rPr lang="en-US" altLang="ja-JP" sz="2400" b="1" dirty="0" smtClean="0">
                <a:solidFill>
                  <a:srgbClr val="0000FF"/>
                </a:solidFill>
              </a:rPr>
              <a:t>|{</a:t>
            </a:r>
            <a:r>
              <a:rPr lang="en-US" altLang="ja-JP" sz="2400" b="1" dirty="0" err="1" smtClean="0">
                <a:solidFill>
                  <a:srgbClr val="0000FF"/>
                </a:solidFill>
              </a:rPr>
              <a:t>i</a:t>
            </a:r>
            <a:r>
              <a:rPr lang="en-US" altLang="ja-JP" sz="2400" b="1" dirty="0" smtClean="0">
                <a:solidFill>
                  <a:srgbClr val="0000FF"/>
                </a:solidFill>
              </a:rPr>
              <a:t> | </a:t>
            </a:r>
            <a:r>
              <a:rPr lang="en-US" altLang="ja-JP" sz="2400" b="1" dirty="0" err="1" smtClean="0">
                <a:solidFill>
                  <a:srgbClr val="0000FF"/>
                </a:solidFill>
              </a:rPr>
              <a:t>i</a:t>
            </a:r>
            <a:r>
              <a:rPr lang="en-US" altLang="ja-JP" sz="2400" b="1" dirty="0" smtClean="0">
                <a:solidFill>
                  <a:srgbClr val="0000FF"/>
                </a:solidFill>
              </a:rPr>
              <a:t> &gt; </a:t>
            </a:r>
            <a:r>
              <a:rPr lang="en-US" altLang="ja-JP" sz="2400" b="1" dirty="0">
                <a:solidFill>
                  <a:srgbClr val="0000FF"/>
                </a:solidFill>
              </a:rPr>
              <a:t>appear(S)|</a:t>
            </a:r>
            <a:endParaRPr lang="en-US" altLang="ja-JP" sz="2400" b="1" dirty="0" smtClean="0">
              <a:solidFill>
                <a:srgbClr val="0000FF"/>
              </a:solidFill>
            </a:endParaRPr>
          </a:p>
          <a:p>
            <a:pPr algn="l" eaLnBrk="1" hangingPunct="1">
              <a:defRPr/>
            </a:pPr>
            <a:endParaRPr lang="ja-JP" altLang="en-US" sz="2400" dirty="0" smtClean="0"/>
          </a:p>
        </p:txBody>
      </p:sp>
      <p:sp>
        <p:nvSpPr>
          <p:cNvPr id="5" name="Rectangle 3"/>
          <p:cNvSpPr txBox="1">
            <a:spLocks noChangeArrowheads="1"/>
          </p:cNvSpPr>
          <p:nvPr/>
        </p:nvSpPr>
        <p:spPr bwMode="auto">
          <a:xfrm>
            <a:off x="467544" y="980728"/>
            <a:ext cx="6696744" cy="3456384"/>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smtClean="0">
                <a:solidFill>
                  <a:srgbClr val="006600"/>
                </a:solidFill>
              </a:rPr>
              <a:t>Delivery</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srgbClr val="2B0EFE"/>
                </a:solidFill>
                <a:latin typeface="Times New Roman"/>
                <a:ea typeface="ＭＳ Ｐゴシック"/>
              </a:rPr>
              <a:t>jump := </a:t>
            </a:r>
            <a:r>
              <a:rPr lang="en-US" altLang="ja-JP" kern="0" dirty="0" smtClean="0">
                <a:solidFill>
                  <a:srgbClr val="2B0EFE"/>
                </a:solidFill>
                <a:latin typeface="ＭＳ Ｐゴシック"/>
                <a:ea typeface="ＭＳ Ｐゴシック"/>
              </a:rPr>
              <a:t>φ</a:t>
            </a:r>
            <a:r>
              <a:rPr lang="en-US" altLang="ja-JP" b="0" kern="0" dirty="0" smtClean="0">
                <a:solidFill>
                  <a:prstClr val="black"/>
                </a:solidFill>
                <a:latin typeface="Times New Roman"/>
                <a:ea typeface="ＭＳ Ｐゴシック"/>
              </a:rPr>
              <a:t>,</a:t>
            </a:r>
            <a:r>
              <a:rPr lang="en-US" altLang="ja-JP" kern="0" dirty="0" smtClean="0">
                <a:solidFill>
                  <a:srgbClr val="2B0EFE"/>
                </a:solidFill>
                <a:latin typeface="HGP創英角ﾎﾟｯﾌﾟ体"/>
                <a:ea typeface="ＭＳ Ｐゴシック"/>
              </a:rPr>
              <a:t> </a:t>
            </a:r>
            <a:r>
              <a:rPr lang="en-US" altLang="ja-JP" kern="0" dirty="0" smtClean="0">
                <a:solidFill>
                  <a:srgbClr val="2B0EFE"/>
                </a:solidFill>
                <a:latin typeface="Times New Roman"/>
                <a:ea typeface="ＭＳ Ｐゴシック"/>
              </a:rPr>
              <a:t>bucket[e] := </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HGP創英角ﾎﾟｯﾌﾟ体"/>
                <a:ea typeface="ＭＳ Ｐゴシック"/>
              </a:rPr>
              <a:t> </a:t>
            </a:r>
            <a:r>
              <a:rPr lang="en-US" altLang="ja-JP" b="0" kern="0" dirty="0" smtClean="0">
                <a:solidFill>
                  <a:prstClr val="black"/>
                </a:solidFill>
                <a:latin typeface="Times New Roman"/>
                <a:ea typeface="ＭＳ Ｐゴシック"/>
              </a:rPr>
              <a:t>for all </a:t>
            </a:r>
            <a:r>
              <a:rPr lang="en-US" altLang="ja-JP" kern="0" dirty="0" smtClean="0">
                <a:solidFill>
                  <a:srgbClr val="0000FF"/>
                </a:solidFill>
                <a:latin typeface="Times New Roman"/>
                <a:ea typeface="ＭＳ Ｐゴシック"/>
              </a:rPr>
              <a:t>e</a:t>
            </a:r>
            <a:endParaRPr lang="en-US" altLang="ja-JP" kern="0" dirty="0" smtClean="0">
              <a:solidFill>
                <a:srgbClr val="0000FF"/>
              </a:solidFill>
              <a:latin typeface="HGP創英角ﾎﾟｯﾌﾟ体"/>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2.  </a:t>
            </a:r>
            <a:r>
              <a:rPr lang="en-US" altLang="ja-JP" kern="0" dirty="0" smtClean="0">
                <a:solidFill>
                  <a:prstClr val="black"/>
                </a:solidFill>
                <a:latin typeface="Times New Roman"/>
                <a:ea typeface="ＭＳ Ｐゴシック"/>
              </a:rPr>
              <a:t>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T</a:t>
            </a:r>
            <a:r>
              <a:rPr lang="ja-JP" altLang="en-US" kern="0" dirty="0" smtClean="0">
                <a:solidFill>
                  <a:srgbClr val="2B0EFE"/>
                </a:solidFill>
                <a:latin typeface="Times New Roman"/>
                <a:ea typeface="ＭＳ Ｐゴシック"/>
              </a:rPr>
              <a:t>∈</a:t>
            </a:r>
            <a:r>
              <a:rPr lang="en-US" altLang="ja-JP" kern="0" dirty="0" err="1" smtClean="0">
                <a:solidFill>
                  <a:srgbClr val="2B0EFE"/>
                </a:solidFill>
                <a:latin typeface="Times New Roman"/>
                <a:ea typeface="ＭＳ Ｐゴシック"/>
              </a:rPr>
              <a:t>Occ</a:t>
            </a:r>
            <a:r>
              <a:rPr lang="en-US" altLang="ja-JP" kern="0" dirty="0" smtClean="0">
                <a:solidFill>
                  <a:srgbClr val="2B0EFE"/>
                </a:solidFill>
                <a:latin typeface="Times New Roman"/>
                <a:ea typeface="ＭＳ Ｐゴシック"/>
              </a:rPr>
              <a:t>(S) </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err="1" smtClean="0">
                <a:solidFill>
                  <a:srgbClr val="2B0EFE"/>
                </a:solidFill>
                <a:latin typeface="Times New Roman"/>
                <a:ea typeface="ＭＳ Ｐゴシック"/>
              </a:rPr>
              <a:t>i</a:t>
            </a:r>
            <a:r>
              <a:rPr lang="en-US" altLang="ja-JP" kern="0" dirty="0" smtClean="0">
                <a:solidFill>
                  <a:srgbClr val="2B0EFE"/>
                </a:solidFill>
                <a:latin typeface="Times New Roman"/>
                <a:ea typeface="ＭＳ Ｐゴシック"/>
              </a:rPr>
              <a:t> &gt; appear(S,T)</a:t>
            </a: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4.</a:t>
            </a:r>
            <a:r>
              <a:rPr lang="en-US" altLang="ja-JP" kern="0" dirty="0" smtClean="0">
                <a:solidFill>
                  <a:srgbClr val="2B0EFE"/>
                </a:solidFill>
                <a:latin typeface="Times New Roman"/>
                <a:ea typeface="ＭＳ Ｐゴシック"/>
              </a:rPr>
              <a:t>         </a:t>
            </a:r>
            <a:r>
              <a:rPr lang="en-US" altLang="ja-JP" kern="0" dirty="0" smtClean="0">
                <a:solidFill>
                  <a:prstClr val="black"/>
                </a:solidFill>
                <a:latin typeface="Times New Roman"/>
                <a:ea typeface="ＭＳ Ｐゴシック"/>
              </a:rPr>
              <a:t>if</a:t>
            </a:r>
            <a:r>
              <a:rPr lang="en-US" altLang="ja-JP" b="0"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bucket[T[</a:t>
            </a:r>
            <a:r>
              <a:rPr lang="en-US" altLang="ja-JP" kern="0" dirty="0" err="1" smtClean="0">
                <a:solidFill>
                  <a:srgbClr val="2B0EFE"/>
                </a:solidFill>
                <a:latin typeface="Times New Roman"/>
                <a:ea typeface="ＭＳ Ｐゴシック"/>
              </a:rPr>
              <a:t>i</a:t>
            </a:r>
            <a:r>
              <a:rPr lang="en-US" altLang="ja-JP" kern="0" dirty="0" smtClean="0">
                <a:solidFill>
                  <a:srgbClr val="2B0EFE"/>
                </a:solidFill>
                <a:latin typeface="Times New Roman"/>
                <a:ea typeface="ＭＳ Ｐゴシック"/>
              </a:rPr>
              <a:t>]] = </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HGP創英角ﾎﾟｯﾌﾟ体"/>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0000FF"/>
                </a:solidFill>
                <a:latin typeface="Times New Roman"/>
                <a:ea typeface="ＭＳ Ｐゴシック"/>
              </a:rPr>
              <a:t>e</a:t>
            </a:r>
            <a:r>
              <a:rPr lang="en-US" altLang="ja-JP" b="0" kern="0" dirty="0" smtClean="0">
                <a:solidFill>
                  <a:prstClr val="black"/>
                </a:solidFill>
                <a:latin typeface="Times New Roman"/>
                <a:ea typeface="ＭＳ Ｐゴシック"/>
              </a:rPr>
              <a:t> to </a:t>
            </a:r>
            <a:r>
              <a:rPr lang="en-US" altLang="ja-JP" kern="0" dirty="0" smtClean="0">
                <a:solidFill>
                  <a:srgbClr val="2B0EFE"/>
                </a:solidFill>
                <a:latin typeface="Times New Roman"/>
                <a:ea typeface="ＭＳ Ｐゴシック"/>
              </a:rPr>
              <a:t>jump</a:t>
            </a: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T</a:t>
            </a:r>
            <a:r>
              <a:rPr lang="en-US" altLang="ja-JP" b="0" kern="0" dirty="0" smtClean="0">
                <a:solidFill>
                  <a:prstClr val="black"/>
                </a:solidFill>
                <a:latin typeface="Times New Roman"/>
                <a:ea typeface="ＭＳ Ｐゴシック"/>
              </a:rPr>
              <a:t> to </a:t>
            </a:r>
            <a:r>
              <a:rPr lang="en-US" altLang="ja-JP" kern="0" dirty="0" smtClean="0">
                <a:solidFill>
                  <a:srgbClr val="2B0EFE"/>
                </a:solidFill>
                <a:latin typeface="Times New Roman"/>
                <a:ea typeface="ＭＳ Ｐゴシック"/>
              </a:rPr>
              <a:t>bucket[e]</a:t>
            </a:r>
          </a:p>
          <a:p>
            <a:pPr lvl="0" algn="l">
              <a:spcBef>
                <a:spcPct val="20000"/>
              </a:spcBef>
              <a:defRPr/>
            </a:pPr>
            <a:r>
              <a:rPr lang="en-US" altLang="ja-JP" dirty="0" smtClean="0">
                <a:solidFill>
                  <a:srgbClr val="FF0000"/>
                </a:solidFill>
                <a:effectLst>
                  <a:outerShdw blurRad="38100" dist="38100" dir="2700000" algn="tl">
                    <a:srgbClr val="000000">
                      <a:alpha val="43137"/>
                    </a:srgbClr>
                  </a:outerShdw>
                </a:effectLst>
              </a:rPr>
              <a:t>6.</a:t>
            </a:r>
            <a:r>
              <a:rPr lang="en-US" altLang="ja-JP"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end for</a:t>
            </a:r>
          </a:p>
          <a:p>
            <a:pPr lvl="0" algn="l">
              <a:spcBef>
                <a:spcPct val="20000"/>
              </a:spcBef>
              <a:defRPr/>
            </a:pPr>
            <a:r>
              <a:rPr lang="en-US" altLang="ja-JP" dirty="0" smtClean="0">
                <a:solidFill>
                  <a:srgbClr val="FF0000"/>
                </a:solidFill>
                <a:effectLst>
                  <a:outerShdw blurRad="38100" dist="38100" dir="2700000" algn="tl">
                    <a:srgbClr val="000000">
                      <a:alpha val="43137"/>
                    </a:srgbClr>
                  </a:outerShdw>
                </a:effectLst>
              </a:rPr>
              <a:t>7.</a:t>
            </a:r>
            <a:r>
              <a:rPr lang="en-US" altLang="ja-JP" kern="0" dirty="0" smtClean="0">
                <a:solidFill>
                  <a:prstClr val="black"/>
                </a:solidFill>
                <a:latin typeface="Times New Roman"/>
                <a:ea typeface="ＭＳ Ｐゴシック"/>
              </a:rPr>
              <a:t>  end for</a:t>
            </a:r>
            <a:endParaRPr lang="ja-JP" altLang="en-US" b="0" kern="0" dirty="0" smtClean="0">
              <a:solidFill>
                <a:prstClr val="black"/>
              </a:solidFill>
              <a:latin typeface="Times New Roman"/>
              <a:ea typeface="ＭＳ Ｐゴシック"/>
            </a:endParaRPr>
          </a:p>
        </p:txBody>
      </p:sp>
      <p:sp>
        <p:nvSpPr>
          <p:cNvPr id="2" name="テキスト ボックス 1"/>
          <p:cNvSpPr txBox="1"/>
          <p:nvPr/>
        </p:nvSpPr>
        <p:spPr>
          <a:xfrm>
            <a:off x="4572000" y="3227492"/>
            <a:ext cx="4329262" cy="1569660"/>
          </a:xfrm>
          <a:prstGeom prst="rect">
            <a:avLst/>
          </a:prstGeom>
          <a:solidFill>
            <a:schemeClr val="bg1"/>
          </a:solidFill>
          <a:ln>
            <a:solidFill>
              <a:schemeClr val="tx1"/>
            </a:solidFill>
          </a:ln>
        </p:spPr>
        <p:txBody>
          <a:bodyPr wrap="none" rtlCol="0">
            <a:spAutoFit/>
          </a:bodyPr>
          <a:lstStyle/>
          <a:p>
            <a:pPr algn="l"/>
            <a:r>
              <a:rPr lang="en-US" altLang="ja-JP" kern="0" dirty="0" smtClean="0">
                <a:solidFill>
                  <a:srgbClr val="2B0EFE"/>
                </a:solidFill>
                <a:latin typeface="Times New Roman"/>
                <a:ea typeface="ＭＳ Ｐゴシック"/>
              </a:rPr>
              <a:t>T[</a:t>
            </a:r>
            <a:r>
              <a:rPr lang="en-US" altLang="ja-JP" kern="0" dirty="0" err="1" smtClean="0">
                <a:solidFill>
                  <a:srgbClr val="2B0EFE"/>
                </a:solidFill>
                <a:latin typeface="Times New Roman"/>
                <a:ea typeface="ＭＳ Ｐゴシック"/>
              </a:rPr>
              <a:t>i</a:t>
            </a:r>
            <a:r>
              <a:rPr lang="en-US" altLang="ja-JP" kern="0" dirty="0" smtClean="0">
                <a:solidFill>
                  <a:srgbClr val="2B0EFE"/>
                </a:solidFill>
                <a:latin typeface="Times New Roman"/>
                <a:ea typeface="ＭＳ Ｐゴシック"/>
              </a:rPr>
              <a:t>]:</a:t>
            </a:r>
            <a:r>
              <a:rPr lang="en-US" altLang="ja-JP" dirty="0" smtClean="0"/>
              <a:t> </a:t>
            </a:r>
            <a:r>
              <a:rPr kumimoji="1" lang="en-US" altLang="ja-JP" i="1" dirty="0" err="1" smtClean="0">
                <a:solidFill>
                  <a:srgbClr val="0000FF"/>
                </a:solidFill>
              </a:rPr>
              <a:t>i</a:t>
            </a:r>
            <a:r>
              <a:rPr kumimoji="1" lang="en-US" altLang="ja-JP" b="0" dirty="0" err="1" smtClean="0"/>
              <a:t>th</a:t>
            </a:r>
            <a:r>
              <a:rPr kumimoji="1" lang="en-US" altLang="ja-JP" b="0" dirty="0" smtClean="0"/>
              <a:t> letter of </a:t>
            </a:r>
            <a:r>
              <a:rPr kumimoji="1" lang="en-US" altLang="ja-JP" dirty="0" smtClean="0">
                <a:solidFill>
                  <a:srgbClr val="0000FF"/>
                </a:solidFill>
              </a:rPr>
              <a:t>T</a:t>
            </a:r>
            <a:endParaRPr lang="en-US" altLang="ja-JP" dirty="0" smtClean="0">
              <a:solidFill>
                <a:srgbClr val="0000FF"/>
              </a:solidFill>
            </a:endParaRPr>
          </a:p>
          <a:p>
            <a:pPr algn="l"/>
            <a:endParaRPr kumimoji="1" lang="en-US" altLang="ja-JP" dirty="0">
              <a:solidFill>
                <a:srgbClr val="0000FF"/>
              </a:solidFill>
            </a:endParaRPr>
          </a:p>
          <a:p>
            <a:pPr algn="l"/>
            <a:r>
              <a:rPr lang="en-US" altLang="ja-JP" kern="0" dirty="0" smtClean="0">
                <a:solidFill>
                  <a:srgbClr val="2B0EFE"/>
                </a:solidFill>
                <a:latin typeface="Times New Roman"/>
                <a:ea typeface="ＭＳ Ｐゴシック"/>
              </a:rPr>
              <a:t>appear(S,T): </a:t>
            </a:r>
            <a:r>
              <a:rPr lang="en-US" altLang="ja-JP" b="0" dirty="0" smtClean="0"/>
              <a:t>the smallest index</a:t>
            </a:r>
          </a:p>
          <a:p>
            <a:pPr algn="l"/>
            <a:r>
              <a:rPr lang="en-US" altLang="ja-JP" b="0" dirty="0" err="1" smtClean="0"/>
              <a:t>s.t.</a:t>
            </a:r>
            <a:r>
              <a:rPr lang="en-US" altLang="ja-JP" b="0" dirty="0" smtClean="0"/>
              <a:t> </a:t>
            </a:r>
            <a:r>
              <a:rPr lang="en-US" altLang="ja-JP" dirty="0" smtClean="0">
                <a:solidFill>
                  <a:srgbClr val="0000FF"/>
                </a:solidFill>
              </a:rPr>
              <a:t>S</a:t>
            </a:r>
            <a:r>
              <a:rPr lang="en-US" altLang="ja-JP" b="0" dirty="0" smtClean="0"/>
              <a:t> can be embedded in </a:t>
            </a:r>
            <a:r>
              <a:rPr lang="en-US" altLang="ja-JP" dirty="0" smtClean="0">
                <a:solidFill>
                  <a:srgbClr val="0000FF"/>
                </a:solidFill>
              </a:rPr>
              <a:t>T[1..i]</a:t>
            </a:r>
            <a:endParaRPr kumimoji="1" lang="en-US" altLang="ja-JP" dirty="0" smtClean="0">
              <a:solidFill>
                <a:srgbClr val="0000FF"/>
              </a:solidFill>
            </a:endParaRPr>
          </a:p>
        </p:txBody>
      </p:sp>
    </p:spTree>
    <p:extLst>
      <p:ext uri="{BB962C8B-B14F-4D97-AF65-F5344CB8AC3E}">
        <p14:creationId xmlns:p14="http://schemas.microsoft.com/office/powerpoint/2010/main" val="1841886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713663"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 leftmost sweep doesn’t work for this, thus we have to </a:t>
            </a:r>
          </a:p>
          <a:p>
            <a:pPr algn="l" eaLnBrk="1" hangingPunct="1">
              <a:defRPr/>
            </a:pPr>
            <a:r>
              <a:rPr lang="en-US" altLang="ja-JP" sz="2400" dirty="0"/>
              <a:t> </a:t>
            </a:r>
            <a:r>
              <a:rPr lang="en-US" altLang="ja-JP" sz="2400" dirty="0" smtClean="0"/>
              <a:t>reallocate the memory for the recursive iterations</a:t>
            </a:r>
          </a:p>
          <a:p>
            <a:pPr algn="l" eaLnBrk="1" hangingPunct="1">
              <a:defRPr/>
            </a:pPr>
            <a:endParaRPr lang="ja-JP" altLang="en-US" sz="2400" dirty="0" smtClean="0"/>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a:solidFill>
                <a:srgbClr val="006600"/>
              </a:solidFill>
              <a:effectLst>
                <a:outerShdw blurRad="38100" dist="38100" dir="2700000" algn="tl">
                  <a:srgbClr val="C0C0C0"/>
                </a:outerShdw>
              </a:effectLst>
            </a:endParaRPr>
          </a:p>
          <a:p>
            <a:pPr algn="l" eaLnBrk="1" hangingPunct="1">
              <a:lnSpc>
                <a:spcPct val="90000"/>
              </a:lnSpc>
              <a:defRPr/>
            </a:pPr>
            <a:endParaRPr lang="en-US" altLang="ja-JP" sz="2400" b="1" dirty="0" smtClean="0">
              <a:solidFill>
                <a:srgbClr val="006600"/>
              </a:solidFill>
              <a:effectLst>
                <a:outerShdw blurRad="38100" dist="38100" dir="2700000" algn="tl">
                  <a:srgbClr val="C0C0C0"/>
                </a:outerShdw>
              </a:effectLst>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An iteration takes </a:t>
            </a:r>
            <a:r>
              <a:rPr lang="en-US" altLang="ja-JP" sz="2400" b="1" dirty="0" smtClean="0">
                <a:solidFill>
                  <a:srgbClr val="0000FF"/>
                </a:solidFill>
              </a:rPr>
              <a:t>O(</a:t>
            </a:r>
            <a:r>
              <a:rPr lang="en-US" altLang="ja-JP" sz="2400" b="1" dirty="0">
                <a:solidFill>
                  <a:srgbClr val="0000FF"/>
                </a:solidFill>
              </a:rPr>
              <a:t>Σ</a:t>
            </a:r>
            <a:r>
              <a:rPr lang="en-US" altLang="ja-JP" sz="2400" b="1" baseline="-25000" dirty="0">
                <a:solidFill>
                  <a:srgbClr val="0000FF"/>
                </a:solidFill>
              </a:rPr>
              <a:t>T</a:t>
            </a:r>
            <a:r>
              <a:rPr lang="ja-JP" altLang="en-US" sz="2400" b="1" baseline="-25000" dirty="0">
                <a:solidFill>
                  <a:srgbClr val="0000FF"/>
                </a:solidFill>
              </a:rPr>
              <a:t>∈</a:t>
            </a:r>
            <a:r>
              <a:rPr lang="en-US" altLang="ja-JP" sz="2400" b="1" baseline="-25000" dirty="0" err="1">
                <a:solidFill>
                  <a:srgbClr val="0000FF"/>
                </a:solidFill>
              </a:rPr>
              <a:t>Occ</a:t>
            </a:r>
            <a:r>
              <a:rPr lang="en-US" altLang="ja-JP" sz="2400" b="1" baseline="-25000" dirty="0">
                <a:solidFill>
                  <a:srgbClr val="0000FF"/>
                </a:solidFill>
              </a:rPr>
              <a:t>(S)</a:t>
            </a:r>
            <a:r>
              <a:rPr lang="ja-JP" altLang="en-US" sz="2400" b="1" dirty="0">
                <a:solidFill>
                  <a:srgbClr val="0000FF"/>
                </a:solidFill>
              </a:rPr>
              <a:t> </a:t>
            </a:r>
            <a:r>
              <a:rPr lang="en-US" altLang="ja-JP" sz="2400" b="1" dirty="0">
                <a:solidFill>
                  <a:srgbClr val="0000FF"/>
                </a:solidFill>
              </a:rPr>
              <a:t>|{</a:t>
            </a:r>
            <a:r>
              <a:rPr lang="en-US" altLang="ja-JP" sz="2400" b="1" dirty="0" err="1">
                <a:solidFill>
                  <a:srgbClr val="0000FF"/>
                </a:solidFill>
              </a:rPr>
              <a:t>i</a:t>
            </a:r>
            <a:r>
              <a:rPr lang="en-US" altLang="ja-JP" sz="2400" b="1" dirty="0">
                <a:solidFill>
                  <a:srgbClr val="0000FF"/>
                </a:solidFill>
              </a:rPr>
              <a:t> | </a:t>
            </a:r>
            <a:r>
              <a:rPr lang="en-US" altLang="ja-JP" sz="2400" b="1" dirty="0" err="1">
                <a:solidFill>
                  <a:srgbClr val="0000FF"/>
                </a:solidFill>
              </a:rPr>
              <a:t>i</a:t>
            </a:r>
            <a:r>
              <a:rPr lang="en-US" altLang="ja-JP" sz="2400" b="1" dirty="0">
                <a:solidFill>
                  <a:srgbClr val="0000FF"/>
                </a:solidFill>
              </a:rPr>
              <a:t> &gt; appear(S</a:t>
            </a:r>
            <a:r>
              <a:rPr lang="en-US" altLang="ja-JP" sz="2400" b="1" dirty="0" smtClean="0">
                <a:solidFill>
                  <a:srgbClr val="0000FF"/>
                </a:solidFill>
              </a:rPr>
              <a:t>)|) </a:t>
            </a:r>
            <a:r>
              <a:rPr lang="en-US" altLang="ja-JP" sz="2400" dirty="0" smtClean="0"/>
              <a:t>time</a:t>
            </a:r>
          </a:p>
          <a:p>
            <a:pPr algn="l" eaLnBrk="1" hangingPunct="1">
              <a:defRPr/>
            </a:pPr>
            <a:r>
              <a:rPr lang="en-US" altLang="ja-JP" sz="2400" dirty="0"/>
              <a:t> </a:t>
            </a:r>
            <a:r>
              <a:rPr lang="en-US" altLang="ja-JP" sz="2400" dirty="0" smtClean="0"/>
              <a:t> the time complexity for a solution is </a:t>
            </a:r>
            <a:r>
              <a:rPr lang="en-US" altLang="ja-JP" sz="2400" b="1" dirty="0" smtClean="0">
                <a:solidFill>
                  <a:srgbClr val="0000FF"/>
                </a:solidFill>
              </a:rPr>
              <a:t>O(||D||)</a:t>
            </a:r>
            <a:endParaRPr lang="en-US" altLang="ja-JP" sz="2400" dirty="0" smtClean="0"/>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Sequence Mining with Delivery</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 name="Rectangle 3"/>
          <p:cNvSpPr txBox="1">
            <a:spLocks noChangeArrowheads="1"/>
          </p:cNvSpPr>
          <p:nvPr/>
        </p:nvSpPr>
        <p:spPr bwMode="auto">
          <a:xfrm>
            <a:off x="1084440" y="2348879"/>
            <a:ext cx="6768752" cy="2375521"/>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SequenceMining</a:t>
            </a:r>
            <a:r>
              <a:rPr lang="en-US" altLang="ja-JP" dirty="0" smtClean="0">
                <a:solidFill>
                  <a:schemeClr val="accent2"/>
                </a:solidFill>
              </a:rPr>
              <a:t> </a:t>
            </a:r>
            <a:r>
              <a:rPr lang="en-US" altLang="ja-JP" b="0" dirty="0" smtClean="0">
                <a:solidFill>
                  <a:schemeClr val="tx1"/>
                </a:solidFill>
              </a:rPr>
              <a:t>(</a:t>
            </a:r>
            <a:r>
              <a:rPr lang="en-US" altLang="ja-JP" dirty="0" smtClean="0">
                <a:solidFill>
                  <a:srgbClr val="0000FF"/>
                </a:solidFill>
              </a:rPr>
              <a:t>S</a:t>
            </a:r>
            <a:r>
              <a:rPr lang="en-US" altLang="ja-JP" b="0" dirty="0" smtClean="0">
                <a:solidFill>
                  <a:schemeClr val="tx1"/>
                </a:solidFill>
              </a:rPr>
              <a:t>)</a:t>
            </a:r>
            <a:r>
              <a:rPr lang="en-US" altLang="ja-JP" dirty="0" smtClean="0">
                <a:solidFill>
                  <a:schemeClr val="accent2"/>
                </a:solidFill>
              </a:rPr>
              <a:t> </a:t>
            </a:r>
          </a:p>
          <a:p>
            <a:pPr algn="l" eaLnBrk="1" hangingPunct="1">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output</a:t>
            </a:r>
            <a:r>
              <a:rPr lang="en-US" altLang="ja-JP" dirty="0" smtClean="0">
                <a:solidFill>
                  <a:schemeClr val="accent2"/>
                </a:solidFill>
              </a:rPr>
              <a:t> </a:t>
            </a:r>
            <a:r>
              <a:rPr lang="en-US" altLang="ja-JP" dirty="0" smtClean="0">
                <a:solidFill>
                  <a:srgbClr val="0000FF"/>
                </a:solidFill>
              </a:rPr>
              <a:t>S</a:t>
            </a:r>
          </a:p>
          <a:p>
            <a:pPr algn="l">
              <a:defRPr/>
            </a:pPr>
            <a:r>
              <a:rPr lang="ja-JP" altLang="en-US" dirty="0">
                <a:solidFill>
                  <a:srgbClr val="FF0000"/>
                </a:solidFill>
                <a:effectLst>
                  <a:outerShdw blurRad="38100" dist="38100" dir="2700000" algn="tl">
                    <a:srgbClr val="000000">
                      <a:alpha val="43137"/>
                    </a:srgbClr>
                  </a:outerShdw>
                </a:effectLst>
              </a:rPr>
              <a:t>2</a:t>
            </a:r>
            <a:r>
              <a:rPr lang="en-US" altLang="ja-JP" dirty="0">
                <a:solidFill>
                  <a:srgbClr val="FF0000"/>
                </a:solidFill>
                <a:effectLst>
                  <a:outerShdw blurRad="38100" dist="38100" dir="2700000" algn="tl">
                    <a:srgbClr val="000000">
                      <a:alpha val="43137"/>
                    </a:srgbClr>
                  </a:outerShdw>
                </a:effectLst>
              </a:rPr>
              <a:t>.</a:t>
            </a:r>
            <a:r>
              <a:rPr lang="ja-JP" altLang="en-US" dirty="0">
                <a:solidFill>
                  <a:schemeClr val="accent2"/>
                </a:solidFill>
                <a:effectLst>
                  <a:outerShdw blurRad="38100" dist="38100" dir="2700000" algn="tl">
                    <a:srgbClr val="000000">
                      <a:alpha val="43137"/>
                    </a:srgbClr>
                  </a:outerShdw>
                </a:effectLst>
              </a:rPr>
              <a:t> </a:t>
            </a:r>
            <a:r>
              <a:rPr lang="ja-JP" altLang="en-US" dirty="0" smtClean="0">
                <a:solidFill>
                  <a:schemeClr val="accent2"/>
                </a:solidFill>
                <a:effectLst>
                  <a:outerShdw blurRad="38100" dist="38100" dir="2700000" algn="tl">
                    <a:srgbClr val="000000">
                      <a:alpha val="43137"/>
                    </a:srgbClr>
                  </a:outerShdw>
                </a:effectLst>
              </a:rPr>
              <a:t> </a:t>
            </a:r>
            <a:r>
              <a:rPr lang="en-US" altLang="ja-JP" b="0" dirty="0" smtClean="0">
                <a:solidFill>
                  <a:schemeClr val="tx1"/>
                </a:solidFill>
              </a:rPr>
              <a:t>delivery </a:t>
            </a:r>
            <a:r>
              <a:rPr lang="en-US" altLang="ja-JP" dirty="0" smtClean="0">
                <a:solidFill>
                  <a:srgbClr val="0000FF"/>
                </a:solidFill>
              </a:rPr>
              <a:t>(</a:t>
            </a:r>
            <a:r>
              <a:rPr lang="en-US" altLang="ja-JP" dirty="0" err="1" smtClean="0">
                <a:solidFill>
                  <a:srgbClr val="0000FF"/>
                </a:solidFill>
              </a:rPr>
              <a:t>occ</a:t>
            </a:r>
            <a:r>
              <a:rPr lang="en-US" altLang="ja-JP" dirty="0" smtClean="0">
                <a:solidFill>
                  <a:srgbClr val="0000FF"/>
                </a:solidFill>
              </a:rPr>
              <a:t>(S))</a:t>
            </a:r>
            <a:r>
              <a:rPr lang="en-US" altLang="ja-JP" dirty="0" smtClean="0">
                <a:solidFill>
                  <a:schemeClr val="accent2"/>
                </a:solidFill>
              </a:rPr>
              <a:t>     </a:t>
            </a:r>
            <a:r>
              <a:rPr lang="en-US" altLang="ja-JP" b="0" dirty="0" smtClean="0">
                <a:solidFill>
                  <a:srgbClr val="990033"/>
                </a:solidFill>
              </a:rPr>
              <a:t>// document occurrence</a:t>
            </a:r>
            <a:endParaRPr lang="en-US" altLang="ja-JP" b="0" dirty="0">
              <a:solidFill>
                <a:srgbClr val="990033"/>
              </a:solidFill>
            </a:endParaRPr>
          </a:p>
          <a:p>
            <a:pPr algn="l" eaLnBrk="1" hangingPunct="1">
              <a:defRPr/>
            </a:pPr>
            <a:r>
              <a:rPr lang="en-US" altLang="ja-JP" dirty="0" smtClean="0">
                <a:solidFill>
                  <a:srgbClr val="FF0000"/>
                </a:solidFill>
                <a:effectLst>
                  <a:outerShdw blurRad="38100" dist="38100" dir="2700000" algn="tl">
                    <a:srgbClr val="000000">
                      <a:alpha val="43137"/>
                    </a:srgbClr>
                  </a:outerShdw>
                </a:effectLst>
              </a:rPr>
              <a:t>3.</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for </a:t>
            </a:r>
            <a:r>
              <a:rPr lang="en-US" altLang="ja-JP" b="0" dirty="0" smtClean="0">
                <a:solidFill>
                  <a:schemeClr val="tx1"/>
                </a:solidFill>
              </a:rPr>
              <a:t>each</a:t>
            </a:r>
            <a:r>
              <a:rPr lang="en-US" altLang="ja-JP" dirty="0" smtClean="0">
                <a:solidFill>
                  <a:schemeClr val="tx1"/>
                </a:solidFill>
              </a:rPr>
              <a:t> </a:t>
            </a:r>
            <a:r>
              <a:rPr lang="en-US" altLang="ja-JP" dirty="0" smtClean="0">
                <a:solidFill>
                  <a:srgbClr val="0000FF"/>
                </a:solidFill>
              </a:rPr>
              <a:t>e</a:t>
            </a:r>
            <a:r>
              <a:rPr lang="en-US" altLang="ja-JP" b="0" dirty="0" smtClean="0">
                <a:solidFill>
                  <a:schemeClr val="tx1"/>
                </a:solidFill>
              </a:rPr>
              <a:t>, </a:t>
            </a:r>
            <a:r>
              <a:rPr lang="en-US" altLang="ja-JP" b="0" dirty="0" err="1" smtClean="0">
                <a:solidFill>
                  <a:schemeClr val="tx1"/>
                </a:solidFill>
              </a:rPr>
              <a:t>s.t.</a:t>
            </a:r>
            <a:r>
              <a:rPr lang="en-US" altLang="ja-JP" b="0" dirty="0" smtClean="0">
                <a:solidFill>
                  <a:schemeClr val="tx1"/>
                </a:solidFill>
              </a:rPr>
              <a:t> </a:t>
            </a:r>
            <a:r>
              <a:rPr lang="en-US" altLang="ja-JP" dirty="0" err="1" smtClean="0">
                <a:solidFill>
                  <a:srgbClr val="0000FF"/>
                </a:solidFill>
              </a:rPr>
              <a:t>frq</a:t>
            </a:r>
            <a:r>
              <a:rPr lang="en-US" altLang="ja-JP" dirty="0" smtClean="0">
                <a:solidFill>
                  <a:srgbClr val="0000FF"/>
                </a:solidFill>
              </a:rPr>
              <a:t>(S </a:t>
            </a:r>
            <a:r>
              <a:rPr lang="en-US" altLang="ja-JP" dirty="0">
                <a:solidFill>
                  <a:srgbClr val="0000FF"/>
                </a:solidFill>
              </a:rPr>
              <a:t>+ </a:t>
            </a:r>
            <a:r>
              <a:rPr lang="en-US" altLang="ja-JP" dirty="0" smtClean="0">
                <a:solidFill>
                  <a:srgbClr val="0000FF"/>
                </a:solidFill>
              </a:rPr>
              <a:t>e)</a:t>
            </a:r>
            <a:r>
              <a:rPr lang="ja-JP" altLang="en-US" dirty="0" smtClean="0">
                <a:solidFill>
                  <a:srgbClr val="0000FF"/>
                </a:solidFill>
              </a:rPr>
              <a:t>≧</a:t>
            </a:r>
            <a:r>
              <a:rPr lang="en-US" altLang="ja-JP" dirty="0" smtClean="0">
                <a:solidFill>
                  <a:srgbClr val="0000FF"/>
                </a:solidFill>
              </a:rPr>
              <a:t>σ </a:t>
            </a:r>
            <a:endParaRPr lang="en-US" altLang="ja-JP" b="0" dirty="0" smtClean="0">
              <a:solidFill>
                <a:schemeClr val="tx1"/>
              </a:solidFill>
            </a:endParaRPr>
          </a:p>
          <a:p>
            <a:pPr algn="l" eaLnBrk="1" hangingPunct="1">
              <a:defRPr/>
            </a:pPr>
            <a:r>
              <a:rPr lang="ja-JP" altLang="en-US" dirty="0" smtClean="0">
                <a:solidFill>
                  <a:srgbClr val="FF0000"/>
                </a:solidFill>
                <a:effectLst>
                  <a:outerShdw blurRad="38100" dist="38100" dir="2700000" algn="tl">
                    <a:srgbClr val="C0C0C0"/>
                  </a:outerShdw>
                </a:effectLst>
              </a:rPr>
              <a:t>     </a:t>
            </a:r>
            <a:r>
              <a:rPr lang="ja-JP" altLang="en-US" dirty="0">
                <a:solidFill>
                  <a:srgbClr val="FF0000"/>
                </a:solidFill>
                <a:effectLst>
                  <a:outerShdw blurRad="38100" dist="38100" dir="2700000" algn="tl">
                    <a:srgbClr val="C0C0C0"/>
                  </a:outerShdw>
                </a:effectLst>
              </a:rPr>
              <a:t> </a:t>
            </a:r>
            <a:r>
              <a:rPr lang="ja-JP" altLang="en-US" dirty="0" smtClean="0">
                <a:solidFill>
                  <a:srgbClr val="FF0000"/>
                </a:solidFill>
                <a:effectLst>
                  <a:outerShdw blurRad="38100" dist="38100" dir="2700000" algn="tl">
                    <a:srgbClr val="C0C0C0"/>
                  </a:outerShdw>
                </a:effectLst>
              </a:rPr>
              <a:t>  </a:t>
            </a:r>
            <a:r>
              <a:rPr lang="en-US" altLang="ja-JP" dirty="0" smtClean="0">
                <a:solidFill>
                  <a:schemeClr val="tx1"/>
                </a:solidFill>
              </a:rPr>
              <a:t>call</a:t>
            </a:r>
            <a:r>
              <a:rPr lang="ja-JP" altLang="en-US" dirty="0" smtClean="0">
                <a:solidFill>
                  <a:srgbClr val="FF0000"/>
                </a:solidFill>
                <a:effectLst>
                  <a:outerShdw blurRad="38100" dist="38100" dir="2700000" algn="tl">
                    <a:srgbClr val="C0C0C0"/>
                  </a:outerShdw>
                </a:effectLst>
              </a:rPr>
              <a:t> </a:t>
            </a:r>
            <a:r>
              <a:rPr lang="en-US" altLang="ja-JP" dirty="0" err="1" smtClean="0">
                <a:solidFill>
                  <a:srgbClr val="006600"/>
                </a:solidFill>
              </a:rPr>
              <a:t>SequenceMining</a:t>
            </a:r>
            <a:r>
              <a:rPr lang="en-US" altLang="ja-JP" dirty="0" smtClean="0">
                <a:solidFill>
                  <a:schemeClr val="accent2"/>
                </a:solidFill>
              </a:rPr>
              <a:t> </a:t>
            </a:r>
            <a:r>
              <a:rPr lang="en-US" altLang="ja-JP" b="0" dirty="0" smtClean="0">
                <a:solidFill>
                  <a:schemeClr val="tx1"/>
                </a:solidFill>
              </a:rPr>
              <a:t>(</a:t>
            </a:r>
            <a:r>
              <a:rPr lang="en-US" altLang="ja-JP" dirty="0" err="1" smtClean="0">
                <a:solidFill>
                  <a:srgbClr val="0000FF"/>
                </a:solidFill>
              </a:rPr>
              <a:t>S+e</a:t>
            </a:r>
            <a:r>
              <a:rPr lang="en-US" altLang="ja-JP" b="0" dirty="0" smtClean="0">
                <a:solidFill>
                  <a:schemeClr val="tx1"/>
                </a:solidFill>
              </a:rPr>
              <a:t>)</a:t>
            </a:r>
            <a:r>
              <a:rPr lang="en-US" altLang="ja-JP" dirty="0" smtClean="0">
                <a:solidFill>
                  <a:schemeClr val="accent2"/>
                </a:solidFill>
              </a:rPr>
              <a:t> </a:t>
            </a:r>
          </a:p>
          <a:p>
            <a:pPr algn="l" eaLnBrk="1" hangingPunct="1">
              <a:defRPr/>
            </a:pPr>
            <a:r>
              <a:rPr lang="en-US" altLang="ja-JP" dirty="0" smtClean="0">
                <a:solidFill>
                  <a:srgbClr val="FF0000"/>
                </a:solidFill>
                <a:effectLst>
                  <a:outerShdw blurRad="38100" dist="38100" dir="2700000" algn="tl">
                    <a:srgbClr val="000000">
                      <a:alpha val="43137"/>
                    </a:srgbClr>
                  </a:outerShdw>
                </a:effectLst>
              </a:rPr>
              <a:t>4.</a:t>
            </a:r>
            <a:r>
              <a:rPr lang="ja-JP" altLang="en-US" dirty="0" smtClean="0">
                <a:solidFill>
                  <a:schemeClr val="accent2"/>
                </a:solidFill>
                <a:effectLst>
                  <a:outerShdw blurRad="38100" dist="38100" dir="2700000" algn="tl">
                    <a:srgbClr val="000000">
                      <a:alpha val="43137"/>
                    </a:srgbClr>
                  </a:outerShdw>
                </a:effectLst>
              </a:rPr>
              <a:t>  </a:t>
            </a:r>
            <a:r>
              <a:rPr lang="en-US" altLang="ja-JP" dirty="0" smtClean="0">
                <a:solidFill>
                  <a:schemeClr val="tx1"/>
                </a:solidFill>
              </a:rPr>
              <a:t>end for</a:t>
            </a:r>
            <a:endParaRPr lang="en-US" altLang="ja-JP" dirty="0" smtClean="0">
              <a:solidFill>
                <a:schemeClr val="accent2"/>
              </a:solidFill>
            </a:endParaRPr>
          </a:p>
        </p:txBody>
      </p:sp>
      <p:sp>
        <p:nvSpPr>
          <p:cNvPr id="6" name="テキスト ボックス 5"/>
          <p:cNvSpPr txBox="1"/>
          <p:nvPr/>
        </p:nvSpPr>
        <p:spPr>
          <a:xfrm>
            <a:off x="6597880" y="591071"/>
            <a:ext cx="2510624"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err="1" smtClean="0">
                <a:solidFill>
                  <a:schemeClr val="tx1"/>
                </a:solidFill>
              </a:rPr>
              <a:t>LCMseq</a:t>
            </a:r>
            <a:r>
              <a:rPr lang="ja-JP" altLang="en-US" b="0" dirty="0" smtClean="0">
                <a:solidFill>
                  <a:schemeClr val="tx1"/>
                </a:solidFill>
              </a:rPr>
              <a:t>：</a:t>
            </a:r>
            <a:r>
              <a:rPr lang="en-US" altLang="ja-JP" b="0" dirty="0" smtClean="0">
                <a:solidFill>
                  <a:schemeClr val="tx1"/>
                </a:solidFill>
              </a:rPr>
              <a:t> Uno </a:t>
            </a:r>
            <a:r>
              <a:rPr kumimoji="1" lang="en-US" altLang="ja-JP" b="0" dirty="0" smtClean="0">
                <a:solidFill>
                  <a:schemeClr val="tx1"/>
                </a:solidFill>
              </a:rPr>
              <a:t>‘06</a:t>
            </a:r>
            <a:endParaRPr kumimoji="1" lang="ja-JP" altLang="en-US" b="0" dirty="0">
              <a:solidFill>
                <a:schemeClr val="tx1"/>
              </a:solidFill>
            </a:endParaRPr>
          </a:p>
        </p:txBody>
      </p:sp>
    </p:spTree>
    <p:extLst>
      <p:ext uri="{BB962C8B-B14F-4D97-AF65-F5344CB8AC3E}">
        <p14:creationId xmlns:p14="http://schemas.microsoft.com/office/powerpoint/2010/main" val="3931967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337246"/>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rPr>
              <a:t>7-6.</a:t>
            </a:r>
            <a:r>
              <a:rPr lang="ja-JP" altLang="en-US" sz="4000" dirty="0" smtClean="0">
                <a:solidFill>
                  <a:schemeClr val="bg1"/>
                </a:solidFill>
                <a:effectLst>
                  <a:outerShdw blurRad="38100" dist="38100" dir="2700000" algn="tl">
                    <a:srgbClr val="000000"/>
                  </a:outerShdw>
                </a:effectLst>
              </a:rPr>
              <a:t>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Graph Mining</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36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029524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Graph data is appearing in many areas recently</a:t>
            </a:r>
          </a:p>
          <a:p>
            <a:pPr algn="l" eaLnBrk="1" hangingPunct="1">
              <a:defRPr/>
            </a:pPr>
            <a:endParaRPr lang="ja-JP" altLang="en-US" sz="2400" dirty="0" smtClean="0"/>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internet network</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similarity, relation of entities / human / animals</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SNS, twitter, microblog, social network</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chemical compounds</a:t>
            </a:r>
          </a:p>
          <a:p>
            <a:pPr algn="l" eaLnBrk="1" hangingPunct="1">
              <a:lnSpc>
                <a:spcPct val="90000"/>
              </a:lnSpc>
              <a:defRPr/>
            </a:pP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metabolic networks, genomic evolution</a:t>
            </a:r>
          </a:p>
          <a:p>
            <a:pPr algn="l" eaLnBrk="1" hangingPunct="1">
              <a:lnSpc>
                <a:spcPct val="90000"/>
              </a:lnSpc>
              <a:defRPr/>
            </a:pPr>
            <a:endParaRPr lang="en-US" altLang="ja-JP" sz="2400" dirty="0" smtClean="0">
              <a:sym typeface="Wingdings" pitchFamily="2" charset="2"/>
            </a:endParaRP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They are collected and stored,  as a </a:t>
            </a:r>
            <a:r>
              <a:rPr lang="en-US" altLang="ja-JP" sz="2400" b="1" dirty="0" smtClean="0">
                <a:solidFill>
                  <a:srgbClr val="FF0000"/>
                </a:solidFill>
              </a:rPr>
              <a:t>big data</a:t>
            </a:r>
          </a:p>
          <a:p>
            <a:pPr algn="l" eaLnBrk="1" hangingPunct="1">
              <a:lnSpc>
                <a:spcPct val="90000"/>
              </a:lnSpc>
              <a:defRPr/>
            </a:pPr>
            <a:endParaRPr lang="en-US" altLang="ja-JP" sz="2400" dirty="0">
              <a:sym typeface="Wingdings" pitchFamily="2" charset="2"/>
            </a:endParaRP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Importance of graph mining had arose </a:t>
            </a:r>
          </a:p>
          <a:p>
            <a:pPr algn="l" eaLnBrk="1" hangingPunct="1">
              <a:lnSpc>
                <a:spcPct val="90000"/>
              </a:lnSpc>
              <a:defRPr/>
            </a:pPr>
            <a:endParaRPr lang="en-US" altLang="ja-JP" sz="2400" dirty="0">
              <a:sym typeface="Wingdings" pitchFamily="2" charset="2"/>
            </a:endParaRPr>
          </a:p>
          <a:p>
            <a:pPr algn="l" eaLnBrk="1" hangingPunct="1">
              <a:lnSpc>
                <a:spcPct val="90000"/>
              </a:lnSpc>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Graph Database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grpSp>
        <p:nvGrpSpPr>
          <p:cNvPr id="5" name="Group 59"/>
          <p:cNvGrpSpPr>
            <a:grpSpLocks/>
          </p:cNvGrpSpPr>
          <p:nvPr/>
        </p:nvGrpSpPr>
        <p:grpSpPr bwMode="auto">
          <a:xfrm>
            <a:off x="6084168" y="5732611"/>
            <a:ext cx="1223963" cy="720725"/>
            <a:chOff x="3288" y="3748"/>
            <a:chExt cx="771" cy="454"/>
          </a:xfrm>
        </p:grpSpPr>
        <p:sp>
          <p:nvSpPr>
            <p:cNvPr id="56344" name="Line 60"/>
            <p:cNvSpPr>
              <a:spLocks noChangeShapeType="1"/>
            </p:cNvSpPr>
            <p:nvPr/>
          </p:nvSpPr>
          <p:spPr bwMode="auto">
            <a:xfrm>
              <a:off x="3560" y="3793"/>
              <a:ext cx="0"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5" name="Line 61"/>
            <p:cNvSpPr>
              <a:spLocks noChangeShapeType="1"/>
            </p:cNvSpPr>
            <p:nvPr/>
          </p:nvSpPr>
          <p:spPr bwMode="auto">
            <a:xfrm flipH="1">
              <a:off x="3560" y="3793"/>
              <a:ext cx="273"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6" name="Line 62"/>
            <p:cNvSpPr>
              <a:spLocks noChangeShapeType="1"/>
            </p:cNvSpPr>
            <p:nvPr/>
          </p:nvSpPr>
          <p:spPr bwMode="auto">
            <a:xfrm flipH="1">
              <a:off x="3833" y="3974"/>
              <a:ext cx="181" cy="182"/>
            </a:xfrm>
            <a:prstGeom prst="line">
              <a:avLst/>
            </a:prstGeom>
            <a:noFill/>
            <a:ln w="19050">
              <a:solidFill>
                <a:schemeClr val="tx1"/>
              </a:solidFill>
              <a:round/>
              <a:headEnd/>
              <a:tailEnd/>
            </a:ln>
          </p:spPr>
          <p:txBody>
            <a:bodyPr lIns="90000" tIns="46800" rIns="90000" bIns="46800"/>
            <a:lstStyle/>
            <a:p>
              <a:endParaRPr lang="ja-JP" altLang="en-US"/>
            </a:p>
          </p:txBody>
        </p:sp>
        <p:sp>
          <p:nvSpPr>
            <p:cNvPr id="56347" name="Line 63"/>
            <p:cNvSpPr>
              <a:spLocks noChangeShapeType="1"/>
            </p:cNvSpPr>
            <p:nvPr/>
          </p:nvSpPr>
          <p:spPr bwMode="auto">
            <a:xfrm flipH="1">
              <a:off x="3560" y="4155"/>
              <a:ext cx="272"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6348" name="Line 64"/>
            <p:cNvSpPr>
              <a:spLocks noChangeShapeType="1"/>
            </p:cNvSpPr>
            <p:nvPr/>
          </p:nvSpPr>
          <p:spPr bwMode="auto">
            <a:xfrm flipH="1" flipV="1">
              <a:off x="3334" y="3974"/>
              <a:ext cx="226" cy="182"/>
            </a:xfrm>
            <a:prstGeom prst="line">
              <a:avLst/>
            </a:prstGeom>
            <a:noFill/>
            <a:ln w="19050">
              <a:solidFill>
                <a:schemeClr val="tx1"/>
              </a:solidFill>
              <a:round/>
              <a:headEnd/>
              <a:tailEnd/>
            </a:ln>
          </p:spPr>
          <p:txBody>
            <a:bodyPr lIns="90000" tIns="46800" rIns="90000" bIns="46800"/>
            <a:lstStyle/>
            <a:p>
              <a:endParaRPr lang="ja-JP" altLang="en-US"/>
            </a:p>
          </p:txBody>
        </p:sp>
        <p:sp>
          <p:nvSpPr>
            <p:cNvPr id="56349" name="Line 65"/>
            <p:cNvSpPr>
              <a:spLocks noChangeShapeType="1"/>
            </p:cNvSpPr>
            <p:nvPr/>
          </p:nvSpPr>
          <p:spPr bwMode="auto">
            <a:xfrm flipV="1">
              <a:off x="3334" y="3793"/>
              <a:ext cx="226" cy="181"/>
            </a:xfrm>
            <a:prstGeom prst="line">
              <a:avLst/>
            </a:prstGeom>
            <a:noFill/>
            <a:ln w="19050">
              <a:solidFill>
                <a:schemeClr val="tx1"/>
              </a:solidFill>
              <a:round/>
              <a:headEnd/>
              <a:tailEnd/>
            </a:ln>
          </p:spPr>
          <p:txBody>
            <a:bodyPr lIns="90000" tIns="46800" rIns="90000" bIns="46800"/>
            <a:lstStyle/>
            <a:p>
              <a:endParaRPr lang="ja-JP" altLang="en-US"/>
            </a:p>
          </p:txBody>
        </p:sp>
        <p:sp>
          <p:nvSpPr>
            <p:cNvPr id="56350" name="Line 66"/>
            <p:cNvSpPr>
              <a:spLocks noChangeShapeType="1"/>
            </p:cNvSpPr>
            <p:nvPr/>
          </p:nvSpPr>
          <p:spPr bwMode="auto">
            <a:xfrm flipV="1">
              <a:off x="3561" y="3793"/>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56351" name="Line 67"/>
            <p:cNvSpPr>
              <a:spLocks noChangeShapeType="1"/>
            </p:cNvSpPr>
            <p:nvPr/>
          </p:nvSpPr>
          <p:spPr bwMode="auto">
            <a:xfrm>
              <a:off x="3833" y="3793"/>
              <a:ext cx="0" cy="3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52" name="Line 68"/>
            <p:cNvSpPr>
              <a:spLocks noChangeShapeType="1"/>
            </p:cNvSpPr>
            <p:nvPr/>
          </p:nvSpPr>
          <p:spPr bwMode="auto">
            <a:xfrm>
              <a:off x="3833" y="3793"/>
              <a:ext cx="181" cy="181"/>
            </a:xfrm>
            <a:prstGeom prst="line">
              <a:avLst/>
            </a:prstGeom>
            <a:noFill/>
            <a:ln w="19050">
              <a:solidFill>
                <a:schemeClr val="tx1"/>
              </a:solidFill>
              <a:round/>
              <a:headEnd/>
              <a:tailEnd/>
            </a:ln>
          </p:spPr>
          <p:txBody>
            <a:bodyPr lIns="90000" tIns="46800" rIns="90000" bIns="46800"/>
            <a:lstStyle/>
            <a:p>
              <a:endParaRPr lang="ja-JP" altLang="en-US"/>
            </a:p>
          </p:txBody>
        </p:sp>
        <p:sp>
          <p:nvSpPr>
            <p:cNvPr id="472133" name="Oval 69"/>
            <p:cNvSpPr>
              <a:spLocks noChangeArrowheads="1"/>
            </p:cNvSpPr>
            <p:nvPr/>
          </p:nvSpPr>
          <p:spPr bwMode="auto">
            <a:xfrm>
              <a:off x="3515" y="3748"/>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4" name="Oval 70"/>
            <p:cNvSpPr>
              <a:spLocks noChangeArrowheads="1"/>
            </p:cNvSpPr>
            <p:nvPr/>
          </p:nvSpPr>
          <p:spPr bwMode="auto">
            <a:xfrm>
              <a:off x="3288" y="3930"/>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5" name="Oval 71"/>
            <p:cNvSpPr>
              <a:spLocks noChangeArrowheads="1"/>
            </p:cNvSpPr>
            <p:nvPr/>
          </p:nvSpPr>
          <p:spPr bwMode="auto">
            <a:xfrm>
              <a:off x="3515" y="4111"/>
              <a:ext cx="91" cy="91"/>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6" name="Oval 72"/>
            <p:cNvSpPr>
              <a:spLocks noChangeArrowheads="1"/>
            </p:cNvSpPr>
            <p:nvPr/>
          </p:nvSpPr>
          <p:spPr bwMode="auto">
            <a:xfrm>
              <a:off x="3968" y="3929"/>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7" name="Oval 73"/>
            <p:cNvSpPr>
              <a:spLocks noChangeArrowheads="1"/>
            </p:cNvSpPr>
            <p:nvPr/>
          </p:nvSpPr>
          <p:spPr bwMode="auto">
            <a:xfrm>
              <a:off x="3787" y="4111"/>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8" name="Oval 74"/>
            <p:cNvSpPr>
              <a:spLocks noChangeArrowheads="1"/>
            </p:cNvSpPr>
            <p:nvPr/>
          </p:nvSpPr>
          <p:spPr bwMode="auto">
            <a:xfrm>
              <a:off x="3787" y="3748"/>
              <a:ext cx="91" cy="91"/>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6" name="Group 75"/>
          <p:cNvGrpSpPr>
            <a:grpSpLocks/>
          </p:cNvGrpSpPr>
          <p:nvPr/>
        </p:nvGrpSpPr>
        <p:grpSpPr bwMode="auto">
          <a:xfrm>
            <a:off x="7739831" y="5804619"/>
            <a:ext cx="936625" cy="720725"/>
            <a:chOff x="3198" y="2976"/>
            <a:chExt cx="590" cy="454"/>
          </a:xfrm>
        </p:grpSpPr>
        <p:sp>
          <p:nvSpPr>
            <p:cNvPr id="56336"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6337"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6338"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6339"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472144" name="Oval 80"/>
            <p:cNvSpPr>
              <a:spLocks noChangeArrowheads="1"/>
            </p:cNvSpPr>
            <p:nvPr/>
          </p:nvSpPr>
          <p:spPr bwMode="auto">
            <a:xfrm>
              <a:off x="3425" y="2976"/>
              <a:ext cx="91" cy="91"/>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5" name="Oval 81"/>
            <p:cNvSpPr>
              <a:spLocks noChangeArrowheads="1"/>
            </p:cNvSpPr>
            <p:nvPr/>
          </p:nvSpPr>
          <p:spPr bwMode="auto">
            <a:xfrm>
              <a:off x="3198" y="2976"/>
              <a:ext cx="91" cy="91"/>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6" name="Oval 82"/>
            <p:cNvSpPr>
              <a:spLocks noChangeArrowheads="1"/>
            </p:cNvSpPr>
            <p:nvPr/>
          </p:nvSpPr>
          <p:spPr bwMode="auto">
            <a:xfrm>
              <a:off x="3606" y="3339"/>
              <a:ext cx="91" cy="91"/>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47" name="Oval 83"/>
            <p:cNvSpPr>
              <a:spLocks noChangeArrowheads="1"/>
            </p:cNvSpPr>
            <p:nvPr/>
          </p:nvSpPr>
          <p:spPr bwMode="auto">
            <a:xfrm>
              <a:off x="3697" y="2976"/>
              <a:ext cx="91" cy="91"/>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pic>
        <p:nvPicPr>
          <p:cNvPr id="84" name="図 83"/>
          <p:cNvPicPr>
            <a:picLocks noChangeAspect="1"/>
          </p:cNvPicPr>
          <p:nvPr/>
        </p:nvPicPr>
        <p:blipFill>
          <a:blip r:embed="rId2" cstate="print"/>
          <a:stretch>
            <a:fillRect/>
          </a:stretch>
        </p:blipFill>
        <p:spPr>
          <a:xfrm>
            <a:off x="7045551" y="1171408"/>
            <a:ext cx="1676244" cy="1598520"/>
          </a:xfrm>
          <a:prstGeom prst="rect">
            <a:avLst/>
          </a:prstGeom>
          <a:ln>
            <a:solidFill>
              <a:srgbClr val="0000FF"/>
            </a:solidFill>
          </a:ln>
        </p:spPr>
      </p:pic>
      <p:sp>
        <p:nvSpPr>
          <p:cNvPr id="85" name="Line 6"/>
          <p:cNvSpPr>
            <a:spLocks noChangeShapeType="1"/>
          </p:cNvSpPr>
          <p:nvPr/>
        </p:nvSpPr>
        <p:spPr bwMode="auto">
          <a:xfrm>
            <a:off x="7012632" y="4019277"/>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6" name="Line 7"/>
          <p:cNvSpPr>
            <a:spLocks noChangeShapeType="1"/>
          </p:cNvSpPr>
          <p:nvPr/>
        </p:nvSpPr>
        <p:spPr bwMode="auto">
          <a:xfrm flipH="1">
            <a:off x="7012632" y="3866877"/>
            <a:ext cx="304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7" name="Line 8"/>
          <p:cNvSpPr>
            <a:spLocks noChangeShapeType="1"/>
          </p:cNvSpPr>
          <p:nvPr/>
        </p:nvSpPr>
        <p:spPr bwMode="auto">
          <a:xfrm flipH="1">
            <a:off x="7469832" y="4400277"/>
            <a:ext cx="2286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8" name="Line 9"/>
          <p:cNvSpPr>
            <a:spLocks noChangeShapeType="1"/>
          </p:cNvSpPr>
          <p:nvPr/>
        </p:nvSpPr>
        <p:spPr bwMode="auto">
          <a:xfrm flipH="1" flipV="1">
            <a:off x="7012632" y="4400277"/>
            <a:ext cx="2286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9" name="Line 10"/>
          <p:cNvSpPr>
            <a:spLocks noChangeShapeType="1"/>
          </p:cNvSpPr>
          <p:nvPr/>
        </p:nvSpPr>
        <p:spPr bwMode="auto">
          <a:xfrm flipH="1" flipV="1">
            <a:off x="7317432" y="3866877"/>
            <a:ext cx="3810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0" name="Text Box 11"/>
          <p:cNvSpPr txBox="1">
            <a:spLocks noChangeArrowheads="1"/>
          </p:cNvSpPr>
          <p:nvPr/>
        </p:nvSpPr>
        <p:spPr bwMode="auto">
          <a:xfrm>
            <a:off x="7165032" y="4400277"/>
            <a:ext cx="36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O</a:t>
            </a:r>
          </a:p>
        </p:txBody>
      </p:sp>
      <p:sp>
        <p:nvSpPr>
          <p:cNvPr id="91" name="Line 12"/>
          <p:cNvSpPr>
            <a:spLocks noChangeShapeType="1"/>
          </p:cNvSpPr>
          <p:nvPr/>
        </p:nvSpPr>
        <p:spPr bwMode="auto">
          <a:xfrm>
            <a:off x="7698432" y="4019277"/>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2" name="Line 13"/>
          <p:cNvSpPr>
            <a:spLocks noChangeShapeType="1"/>
          </p:cNvSpPr>
          <p:nvPr/>
        </p:nvSpPr>
        <p:spPr bwMode="auto">
          <a:xfrm flipH="1" flipV="1">
            <a:off x="7698432" y="4400277"/>
            <a:ext cx="304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3" name="Line 14"/>
          <p:cNvSpPr>
            <a:spLocks noChangeShapeType="1"/>
          </p:cNvSpPr>
          <p:nvPr/>
        </p:nvSpPr>
        <p:spPr bwMode="auto">
          <a:xfrm flipV="1">
            <a:off x="7317432" y="3577952"/>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4" name="Text Box 26"/>
          <p:cNvSpPr txBox="1">
            <a:spLocks noChangeArrowheads="1"/>
          </p:cNvSpPr>
          <p:nvPr/>
        </p:nvSpPr>
        <p:spPr bwMode="auto">
          <a:xfrm>
            <a:off x="7012632" y="3196952"/>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NO</a:t>
            </a:r>
            <a:r>
              <a:rPr lang="en-US" altLang="ja-JP" sz="2000" b="0" baseline="-25000">
                <a:solidFill>
                  <a:schemeClr val="accent2"/>
                </a:solidFill>
              </a:rPr>
              <a:t>2</a:t>
            </a:r>
          </a:p>
        </p:txBody>
      </p:sp>
      <p:sp>
        <p:nvSpPr>
          <p:cNvPr id="95" name="Text Box 27"/>
          <p:cNvSpPr txBox="1">
            <a:spLocks noChangeArrowheads="1"/>
          </p:cNvSpPr>
          <p:nvPr/>
        </p:nvSpPr>
        <p:spPr bwMode="auto">
          <a:xfrm>
            <a:off x="7911157" y="4400277"/>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OH</a:t>
            </a:r>
          </a:p>
        </p:txBody>
      </p:sp>
      <p:sp>
        <p:nvSpPr>
          <p:cNvPr id="96" name="Line 36"/>
          <p:cNvSpPr>
            <a:spLocks noChangeShapeType="1"/>
          </p:cNvSpPr>
          <p:nvPr/>
        </p:nvSpPr>
        <p:spPr bwMode="auto">
          <a:xfrm>
            <a:off x="7106295" y="395895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7" name="Line 37"/>
          <p:cNvSpPr>
            <a:spLocks noChangeShapeType="1"/>
          </p:cNvSpPr>
          <p:nvPr/>
        </p:nvSpPr>
        <p:spPr bwMode="auto">
          <a:xfrm flipH="1" flipV="1">
            <a:off x="7223770" y="3917677"/>
            <a:ext cx="474662" cy="211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Tree>
    <p:extLst>
      <p:ext uri="{BB962C8B-B14F-4D97-AF65-F5344CB8AC3E}">
        <p14:creationId xmlns:p14="http://schemas.microsoft.com/office/powerpoint/2010/main" val="3245565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1520" y="1047452"/>
            <a:ext cx="8429161" cy="5693916"/>
          </a:xfrm>
        </p:spPr>
        <p:txBody>
          <a:bodyPr/>
          <a:lstStyle/>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Each vertex/edge would have some labels (or colors), so pattern graph has to be colored</a:t>
            </a:r>
          </a:p>
          <a:p>
            <a:pPr algn="l" eaLnBrk="1" hangingPunct="1">
              <a:defRPr/>
            </a:pPr>
            <a:endParaRPr lang="en-US" altLang="ja-JP" sz="12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Graph data is often composed only of a (few) big graph</a:t>
            </a:r>
          </a:p>
          <a:p>
            <a:pPr algn="l" eaLnBrk="1" hangingPunct="1">
              <a:defRPr/>
            </a:pPr>
            <a:r>
              <a:rPr lang="en-US" altLang="ja-JP" sz="2400" dirty="0" smtClean="0"/>
              <a:t>we then want to find patterns appearing at many places</a:t>
            </a:r>
            <a:endParaRPr lang="ja-JP" altLang="en-US" sz="2400" dirty="0" smtClean="0"/>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frequency is counted by </a:t>
            </a:r>
            <a:r>
              <a:rPr lang="en-US" altLang="ja-JP" sz="2400" dirty="0" err="1" smtClean="0"/>
              <a:t>embeddings</a:t>
            </a:r>
            <a:endParaRPr lang="en-US" altLang="ja-JP" sz="2400" dirty="0" smtClean="0"/>
          </a:p>
          <a:p>
            <a:pPr algn="l" eaLnBrk="1" hangingPunct="1">
              <a:lnSpc>
                <a:spcPct val="90000"/>
              </a:lnSpc>
              <a:defRPr/>
            </a:pPr>
            <a:endParaRPr lang="en-US" altLang="ja-JP" sz="2400" dirty="0">
              <a:sym typeface="Wingdings" pitchFamily="2" charset="2"/>
            </a:endParaRP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 then, we have to think about what kind</a:t>
            </a:r>
          </a:p>
          <a:p>
            <a:pPr algn="l" eaLnBrk="1" hangingPunct="1">
              <a:lnSpc>
                <a:spcPct val="90000"/>
              </a:lnSpc>
              <a:defRPr/>
            </a:pPr>
            <a:r>
              <a:rPr lang="en-US" altLang="ja-JP" sz="2400" dirty="0" smtClean="0"/>
              <a:t>   of </a:t>
            </a:r>
            <a:r>
              <a:rPr lang="en-US" altLang="ja-JP" sz="2400" dirty="0" err="1" smtClean="0"/>
              <a:t>embeddings</a:t>
            </a:r>
            <a:r>
              <a:rPr lang="en-US" altLang="ja-JP" sz="2400" dirty="0" smtClean="0"/>
              <a:t> we will consider</a:t>
            </a:r>
          </a:p>
          <a:p>
            <a:pPr algn="l" eaLnBrk="1" hangingPunct="1">
              <a:lnSpc>
                <a:spcPct val="90000"/>
              </a:lnSpc>
              <a:defRPr/>
            </a:pPr>
            <a:endParaRPr lang="en-US" altLang="ja-JP" sz="2400" dirty="0" smtClean="0">
              <a:sym typeface="Wingdings" pitchFamily="2" charset="2"/>
            </a:endParaRPr>
          </a:p>
          <a:p>
            <a:pPr algn="l" eaLnBrk="1" hangingPunct="1">
              <a:lnSpc>
                <a:spcPct val="90000"/>
              </a:lnSpc>
              <a:defRPr/>
            </a:pPr>
            <a:r>
              <a:rPr lang="en-US" altLang="ja-JP" sz="2400" dirty="0" smtClean="0">
                <a:sym typeface="Wingdings" pitchFamily="2" charset="2"/>
              </a:rPr>
              <a:t>Actually, there are exponentially many</a:t>
            </a:r>
          </a:p>
          <a:p>
            <a:pPr algn="l" eaLnBrk="1" hangingPunct="1">
              <a:lnSpc>
                <a:spcPct val="90000"/>
              </a:lnSpc>
              <a:defRPr/>
            </a:pPr>
            <a:r>
              <a:rPr lang="en-US" altLang="ja-JP" sz="2400" dirty="0" smtClean="0">
                <a:sym typeface="Wingdings" pitchFamily="2" charset="2"/>
              </a:rPr>
              <a:t> ways to embed a graph, even though</a:t>
            </a:r>
          </a:p>
          <a:p>
            <a:pPr algn="l" eaLnBrk="1" hangingPunct="1">
              <a:lnSpc>
                <a:spcPct val="90000"/>
              </a:lnSpc>
              <a:defRPr/>
            </a:pPr>
            <a:r>
              <a:rPr lang="en-US" altLang="ja-JP" sz="2400" dirty="0" smtClean="0">
                <a:sym typeface="Wingdings" pitchFamily="2" charset="2"/>
              </a:rPr>
              <a:t> it seems to be constant number of places</a:t>
            </a: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Embedding Variations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2" name="角丸四角形 1"/>
          <p:cNvSpPr/>
          <p:nvPr/>
        </p:nvSpPr>
        <p:spPr bwMode="auto">
          <a:xfrm>
            <a:off x="6228184" y="3129876"/>
            <a:ext cx="2519660" cy="1667276"/>
          </a:xfrm>
          <a:prstGeom prst="roundRect">
            <a:avLst>
              <a:gd name="adj" fmla="val 12466"/>
            </a:avLst>
          </a:prstGeom>
          <a:pattFill prst="dashHorz">
            <a:fgClr>
              <a:schemeClr val="accent1"/>
            </a:fgClr>
            <a:bgClr>
              <a:schemeClr val="bg1"/>
            </a:bgClr>
          </a:patt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grpSp>
        <p:nvGrpSpPr>
          <p:cNvPr id="30" name="Group 75"/>
          <p:cNvGrpSpPr>
            <a:grpSpLocks/>
          </p:cNvGrpSpPr>
          <p:nvPr/>
        </p:nvGrpSpPr>
        <p:grpSpPr bwMode="auto">
          <a:xfrm>
            <a:off x="7635147" y="4036257"/>
            <a:ext cx="532629" cy="468839"/>
            <a:chOff x="3180" y="2951"/>
            <a:chExt cx="653" cy="452"/>
          </a:xfrm>
        </p:grpSpPr>
        <p:sp>
          <p:nvSpPr>
            <p:cNvPr id="31"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32"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33"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34"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35"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6"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7"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8"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39" name="Group 75"/>
          <p:cNvGrpSpPr>
            <a:grpSpLocks/>
          </p:cNvGrpSpPr>
          <p:nvPr/>
        </p:nvGrpSpPr>
        <p:grpSpPr bwMode="auto">
          <a:xfrm>
            <a:off x="7822732" y="3227518"/>
            <a:ext cx="532629" cy="468839"/>
            <a:chOff x="3180" y="2951"/>
            <a:chExt cx="653" cy="452"/>
          </a:xfrm>
        </p:grpSpPr>
        <p:sp>
          <p:nvSpPr>
            <p:cNvPr id="40"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41"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42"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43"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44"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5"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6"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48" name="Group 75"/>
          <p:cNvGrpSpPr>
            <a:grpSpLocks/>
          </p:cNvGrpSpPr>
          <p:nvPr/>
        </p:nvGrpSpPr>
        <p:grpSpPr bwMode="auto">
          <a:xfrm>
            <a:off x="6394307" y="3411584"/>
            <a:ext cx="532629" cy="468839"/>
            <a:chOff x="3180" y="2951"/>
            <a:chExt cx="653" cy="452"/>
          </a:xfrm>
        </p:grpSpPr>
        <p:sp>
          <p:nvSpPr>
            <p:cNvPr id="49"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0"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1"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2"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53"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4"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6"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57" name="Group 75"/>
          <p:cNvGrpSpPr>
            <a:grpSpLocks/>
          </p:cNvGrpSpPr>
          <p:nvPr/>
        </p:nvGrpSpPr>
        <p:grpSpPr bwMode="auto">
          <a:xfrm>
            <a:off x="6642269" y="4163819"/>
            <a:ext cx="532629" cy="468839"/>
            <a:chOff x="3180" y="2951"/>
            <a:chExt cx="653" cy="452"/>
          </a:xfrm>
        </p:grpSpPr>
        <p:sp>
          <p:nvSpPr>
            <p:cNvPr id="58"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9"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60"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61"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62"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3"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4"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5"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66" name="角丸四角形 65"/>
          <p:cNvSpPr/>
          <p:nvPr/>
        </p:nvSpPr>
        <p:spPr bwMode="auto">
          <a:xfrm>
            <a:off x="6228804" y="5085457"/>
            <a:ext cx="2519660" cy="1583903"/>
          </a:xfrm>
          <a:prstGeom prst="roundRect">
            <a:avLst>
              <a:gd name="adj" fmla="val 12466"/>
            </a:avLst>
          </a:prstGeom>
          <a:pattFill prst="dashHorz">
            <a:fgClr>
              <a:schemeClr val="accent1"/>
            </a:fgClr>
            <a:bgClr>
              <a:schemeClr val="bg1"/>
            </a:bgClr>
          </a:patt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grpSp>
        <p:nvGrpSpPr>
          <p:cNvPr id="3" name="グループ化 2"/>
          <p:cNvGrpSpPr/>
          <p:nvPr/>
        </p:nvGrpSpPr>
        <p:grpSpPr>
          <a:xfrm>
            <a:off x="7697686" y="5237581"/>
            <a:ext cx="863600" cy="720726"/>
            <a:chOff x="7930851" y="5037503"/>
            <a:chExt cx="863600" cy="720726"/>
          </a:xfrm>
        </p:grpSpPr>
        <p:sp>
          <p:nvSpPr>
            <p:cNvPr id="67" name="Line 61"/>
            <p:cNvSpPr>
              <a:spLocks noChangeShapeType="1"/>
            </p:cNvSpPr>
            <p:nvPr/>
          </p:nvSpPr>
          <p:spPr bwMode="auto">
            <a:xfrm flipH="1" flipV="1">
              <a:off x="8008734" y="5123299"/>
              <a:ext cx="667102" cy="272979"/>
            </a:xfrm>
            <a:prstGeom prst="line">
              <a:avLst/>
            </a:prstGeom>
            <a:noFill/>
            <a:ln w="19050">
              <a:solidFill>
                <a:schemeClr val="tx1"/>
              </a:solidFill>
              <a:round/>
              <a:headEnd/>
              <a:tailEnd/>
            </a:ln>
          </p:spPr>
          <p:txBody>
            <a:bodyPr lIns="90000" tIns="46800" rIns="90000" bIns="46800"/>
            <a:lstStyle/>
            <a:p>
              <a:endParaRPr lang="ja-JP" altLang="en-US"/>
            </a:p>
          </p:txBody>
        </p:sp>
        <p:sp>
          <p:nvSpPr>
            <p:cNvPr id="68" name="Line 61"/>
            <p:cNvSpPr>
              <a:spLocks noChangeShapeType="1"/>
            </p:cNvSpPr>
            <p:nvPr/>
          </p:nvSpPr>
          <p:spPr bwMode="auto">
            <a:xfrm flipH="1" flipV="1">
              <a:off x="8008734" y="5105666"/>
              <a:ext cx="428530" cy="577949"/>
            </a:xfrm>
            <a:prstGeom prst="line">
              <a:avLst/>
            </a:prstGeom>
            <a:noFill/>
            <a:ln w="19050">
              <a:solidFill>
                <a:schemeClr val="tx1"/>
              </a:solidFill>
              <a:round/>
              <a:headEnd/>
              <a:tailEnd/>
            </a:ln>
          </p:spPr>
          <p:txBody>
            <a:bodyPr lIns="90000" tIns="46800" rIns="90000" bIns="46800"/>
            <a:lstStyle/>
            <a:p>
              <a:endParaRPr lang="ja-JP" altLang="en-US"/>
            </a:p>
          </p:txBody>
        </p:sp>
        <p:sp>
          <p:nvSpPr>
            <p:cNvPr id="69" name="Line 61"/>
            <p:cNvSpPr>
              <a:spLocks noChangeShapeType="1"/>
            </p:cNvSpPr>
            <p:nvPr/>
          </p:nvSpPr>
          <p:spPr bwMode="auto">
            <a:xfrm flipH="1">
              <a:off x="8008734" y="5394687"/>
              <a:ext cx="744984" cy="288927"/>
            </a:xfrm>
            <a:prstGeom prst="line">
              <a:avLst/>
            </a:prstGeom>
            <a:noFill/>
            <a:ln w="19050">
              <a:solidFill>
                <a:schemeClr val="tx1"/>
              </a:solidFill>
              <a:round/>
              <a:headEnd/>
              <a:tailEnd/>
            </a:ln>
          </p:spPr>
          <p:txBody>
            <a:bodyPr lIns="90000" tIns="46800" rIns="90000" bIns="46800"/>
            <a:lstStyle/>
            <a:p>
              <a:endParaRPr lang="ja-JP" altLang="en-US"/>
            </a:p>
          </p:txBody>
        </p:sp>
        <p:sp>
          <p:nvSpPr>
            <p:cNvPr id="56344" name="Line 60"/>
            <p:cNvSpPr>
              <a:spLocks noChangeShapeType="1"/>
            </p:cNvSpPr>
            <p:nvPr/>
          </p:nvSpPr>
          <p:spPr bwMode="auto">
            <a:xfrm>
              <a:off x="8002288" y="5108941"/>
              <a:ext cx="0"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5" name="Line 61"/>
            <p:cNvSpPr>
              <a:spLocks noChangeShapeType="1"/>
            </p:cNvSpPr>
            <p:nvPr/>
          </p:nvSpPr>
          <p:spPr bwMode="auto">
            <a:xfrm flipH="1">
              <a:off x="8002288" y="5108941"/>
              <a:ext cx="433388"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46" name="Line 62"/>
            <p:cNvSpPr>
              <a:spLocks noChangeShapeType="1"/>
            </p:cNvSpPr>
            <p:nvPr/>
          </p:nvSpPr>
          <p:spPr bwMode="auto">
            <a:xfrm flipH="1">
              <a:off x="8435676" y="5396278"/>
              <a:ext cx="287338" cy="288925"/>
            </a:xfrm>
            <a:prstGeom prst="line">
              <a:avLst/>
            </a:prstGeom>
            <a:noFill/>
            <a:ln w="19050">
              <a:solidFill>
                <a:schemeClr val="tx1"/>
              </a:solidFill>
              <a:round/>
              <a:headEnd/>
              <a:tailEnd/>
            </a:ln>
          </p:spPr>
          <p:txBody>
            <a:bodyPr lIns="90000" tIns="46800" rIns="90000" bIns="46800"/>
            <a:lstStyle/>
            <a:p>
              <a:endParaRPr lang="ja-JP" altLang="en-US"/>
            </a:p>
          </p:txBody>
        </p:sp>
        <p:sp>
          <p:nvSpPr>
            <p:cNvPr id="56347" name="Line 63"/>
            <p:cNvSpPr>
              <a:spLocks noChangeShapeType="1"/>
            </p:cNvSpPr>
            <p:nvPr/>
          </p:nvSpPr>
          <p:spPr bwMode="auto">
            <a:xfrm flipH="1">
              <a:off x="8002288" y="5683616"/>
              <a:ext cx="431800" cy="1588"/>
            </a:xfrm>
            <a:prstGeom prst="line">
              <a:avLst/>
            </a:prstGeom>
            <a:noFill/>
            <a:ln w="19050">
              <a:solidFill>
                <a:schemeClr val="tx1"/>
              </a:solidFill>
              <a:round/>
              <a:headEnd/>
              <a:tailEnd/>
            </a:ln>
          </p:spPr>
          <p:txBody>
            <a:bodyPr lIns="90000" tIns="46800" rIns="90000" bIns="46800"/>
            <a:lstStyle/>
            <a:p>
              <a:endParaRPr lang="ja-JP" altLang="en-US"/>
            </a:p>
          </p:txBody>
        </p:sp>
        <p:sp>
          <p:nvSpPr>
            <p:cNvPr id="56350" name="Line 66"/>
            <p:cNvSpPr>
              <a:spLocks noChangeShapeType="1"/>
            </p:cNvSpPr>
            <p:nvPr/>
          </p:nvSpPr>
          <p:spPr bwMode="auto">
            <a:xfrm flipV="1">
              <a:off x="8003876" y="5108941"/>
              <a:ext cx="431800" cy="0"/>
            </a:xfrm>
            <a:prstGeom prst="line">
              <a:avLst/>
            </a:prstGeom>
            <a:noFill/>
            <a:ln w="19050">
              <a:solidFill>
                <a:schemeClr val="tx1"/>
              </a:solidFill>
              <a:round/>
              <a:headEnd/>
              <a:tailEnd/>
            </a:ln>
          </p:spPr>
          <p:txBody>
            <a:bodyPr lIns="90000" tIns="46800" rIns="90000" bIns="46800"/>
            <a:lstStyle/>
            <a:p>
              <a:endParaRPr lang="ja-JP" altLang="en-US"/>
            </a:p>
          </p:txBody>
        </p:sp>
        <p:sp>
          <p:nvSpPr>
            <p:cNvPr id="56351" name="Line 67"/>
            <p:cNvSpPr>
              <a:spLocks noChangeShapeType="1"/>
            </p:cNvSpPr>
            <p:nvPr/>
          </p:nvSpPr>
          <p:spPr bwMode="auto">
            <a:xfrm>
              <a:off x="8435676" y="5108941"/>
              <a:ext cx="0"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56352" name="Line 68"/>
            <p:cNvSpPr>
              <a:spLocks noChangeShapeType="1"/>
            </p:cNvSpPr>
            <p:nvPr/>
          </p:nvSpPr>
          <p:spPr bwMode="auto">
            <a:xfrm>
              <a:off x="8435676" y="5108941"/>
              <a:ext cx="287338" cy="287338"/>
            </a:xfrm>
            <a:prstGeom prst="line">
              <a:avLst/>
            </a:prstGeom>
            <a:noFill/>
            <a:ln w="19050">
              <a:solidFill>
                <a:schemeClr val="tx1"/>
              </a:solidFill>
              <a:round/>
              <a:headEnd/>
              <a:tailEnd/>
            </a:ln>
          </p:spPr>
          <p:txBody>
            <a:bodyPr lIns="90000" tIns="46800" rIns="90000" bIns="46800"/>
            <a:lstStyle/>
            <a:p>
              <a:endParaRPr lang="ja-JP" altLang="en-US"/>
            </a:p>
          </p:txBody>
        </p:sp>
        <p:sp>
          <p:nvSpPr>
            <p:cNvPr id="472133" name="Oval 69"/>
            <p:cNvSpPr>
              <a:spLocks noChangeArrowheads="1"/>
            </p:cNvSpPr>
            <p:nvPr/>
          </p:nvSpPr>
          <p:spPr bwMode="auto">
            <a:xfrm>
              <a:off x="7930851" y="5037503"/>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5" name="Oval 71"/>
            <p:cNvSpPr>
              <a:spLocks noChangeArrowheads="1"/>
            </p:cNvSpPr>
            <p:nvPr/>
          </p:nvSpPr>
          <p:spPr bwMode="auto">
            <a:xfrm>
              <a:off x="7930851" y="5613766"/>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6" name="Oval 72"/>
            <p:cNvSpPr>
              <a:spLocks noChangeArrowheads="1"/>
            </p:cNvSpPr>
            <p:nvPr/>
          </p:nvSpPr>
          <p:spPr bwMode="auto">
            <a:xfrm>
              <a:off x="8649988" y="5324841"/>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7" name="Oval 73"/>
            <p:cNvSpPr>
              <a:spLocks noChangeArrowheads="1"/>
            </p:cNvSpPr>
            <p:nvPr/>
          </p:nvSpPr>
          <p:spPr bwMode="auto">
            <a:xfrm>
              <a:off x="8362651" y="5613766"/>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2138" name="Oval 74"/>
            <p:cNvSpPr>
              <a:spLocks noChangeArrowheads="1"/>
            </p:cNvSpPr>
            <p:nvPr/>
          </p:nvSpPr>
          <p:spPr bwMode="auto">
            <a:xfrm>
              <a:off x="8362651" y="5037503"/>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71" name="グループ化 70"/>
          <p:cNvGrpSpPr/>
          <p:nvPr/>
        </p:nvGrpSpPr>
        <p:grpSpPr>
          <a:xfrm>
            <a:off x="6477869" y="5735176"/>
            <a:ext cx="863600" cy="720726"/>
            <a:chOff x="7930851" y="5037503"/>
            <a:chExt cx="863600" cy="720726"/>
          </a:xfrm>
        </p:grpSpPr>
        <p:sp>
          <p:nvSpPr>
            <p:cNvPr id="72" name="Line 61"/>
            <p:cNvSpPr>
              <a:spLocks noChangeShapeType="1"/>
            </p:cNvSpPr>
            <p:nvPr/>
          </p:nvSpPr>
          <p:spPr bwMode="auto">
            <a:xfrm flipH="1" flipV="1">
              <a:off x="8008734" y="5123299"/>
              <a:ext cx="667102" cy="272979"/>
            </a:xfrm>
            <a:prstGeom prst="line">
              <a:avLst/>
            </a:prstGeom>
            <a:noFill/>
            <a:ln w="19050">
              <a:solidFill>
                <a:schemeClr val="tx1"/>
              </a:solidFill>
              <a:round/>
              <a:headEnd/>
              <a:tailEnd/>
            </a:ln>
          </p:spPr>
          <p:txBody>
            <a:bodyPr lIns="90000" tIns="46800" rIns="90000" bIns="46800"/>
            <a:lstStyle/>
            <a:p>
              <a:endParaRPr lang="ja-JP" altLang="en-US"/>
            </a:p>
          </p:txBody>
        </p:sp>
        <p:sp>
          <p:nvSpPr>
            <p:cNvPr id="73" name="Line 61"/>
            <p:cNvSpPr>
              <a:spLocks noChangeShapeType="1"/>
            </p:cNvSpPr>
            <p:nvPr/>
          </p:nvSpPr>
          <p:spPr bwMode="auto">
            <a:xfrm flipH="1" flipV="1">
              <a:off x="8008734" y="5105666"/>
              <a:ext cx="428530" cy="577949"/>
            </a:xfrm>
            <a:prstGeom prst="line">
              <a:avLst/>
            </a:prstGeom>
            <a:noFill/>
            <a:ln w="19050">
              <a:solidFill>
                <a:schemeClr val="tx1"/>
              </a:solidFill>
              <a:round/>
              <a:headEnd/>
              <a:tailEnd/>
            </a:ln>
          </p:spPr>
          <p:txBody>
            <a:bodyPr lIns="90000" tIns="46800" rIns="90000" bIns="46800"/>
            <a:lstStyle/>
            <a:p>
              <a:endParaRPr lang="ja-JP" altLang="en-US"/>
            </a:p>
          </p:txBody>
        </p:sp>
        <p:sp>
          <p:nvSpPr>
            <p:cNvPr id="74" name="Line 61"/>
            <p:cNvSpPr>
              <a:spLocks noChangeShapeType="1"/>
            </p:cNvSpPr>
            <p:nvPr/>
          </p:nvSpPr>
          <p:spPr bwMode="auto">
            <a:xfrm flipH="1">
              <a:off x="8008734" y="5394687"/>
              <a:ext cx="744984" cy="288927"/>
            </a:xfrm>
            <a:prstGeom prst="line">
              <a:avLst/>
            </a:prstGeom>
            <a:noFill/>
            <a:ln w="19050">
              <a:solidFill>
                <a:schemeClr val="tx1"/>
              </a:solidFill>
              <a:round/>
              <a:headEnd/>
              <a:tailEnd/>
            </a:ln>
          </p:spPr>
          <p:txBody>
            <a:bodyPr lIns="90000" tIns="46800" rIns="90000" bIns="46800"/>
            <a:lstStyle/>
            <a:p>
              <a:endParaRPr lang="ja-JP" altLang="en-US"/>
            </a:p>
          </p:txBody>
        </p:sp>
        <p:sp>
          <p:nvSpPr>
            <p:cNvPr id="75" name="Line 60"/>
            <p:cNvSpPr>
              <a:spLocks noChangeShapeType="1"/>
            </p:cNvSpPr>
            <p:nvPr/>
          </p:nvSpPr>
          <p:spPr bwMode="auto">
            <a:xfrm>
              <a:off x="8002288" y="5108941"/>
              <a:ext cx="0"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76" name="Line 61"/>
            <p:cNvSpPr>
              <a:spLocks noChangeShapeType="1"/>
            </p:cNvSpPr>
            <p:nvPr/>
          </p:nvSpPr>
          <p:spPr bwMode="auto">
            <a:xfrm flipH="1">
              <a:off x="8002288" y="5108941"/>
              <a:ext cx="433388"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77" name="Line 62"/>
            <p:cNvSpPr>
              <a:spLocks noChangeShapeType="1"/>
            </p:cNvSpPr>
            <p:nvPr/>
          </p:nvSpPr>
          <p:spPr bwMode="auto">
            <a:xfrm flipH="1">
              <a:off x="8435676" y="5396278"/>
              <a:ext cx="287338" cy="288925"/>
            </a:xfrm>
            <a:prstGeom prst="line">
              <a:avLst/>
            </a:prstGeom>
            <a:noFill/>
            <a:ln w="19050">
              <a:solidFill>
                <a:schemeClr val="tx1"/>
              </a:solidFill>
              <a:round/>
              <a:headEnd/>
              <a:tailEnd/>
            </a:ln>
          </p:spPr>
          <p:txBody>
            <a:bodyPr lIns="90000" tIns="46800" rIns="90000" bIns="46800"/>
            <a:lstStyle/>
            <a:p>
              <a:endParaRPr lang="ja-JP" altLang="en-US"/>
            </a:p>
          </p:txBody>
        </p:sp>
        <p:sp>
          <p:nvSpPr>
            <p:cNvPr id="78" name="Line 63"/>
            <p:cNvSpPr>
              <a:spLocks noChangeShapeType="1"/>
            </p:cNvSpPr>
            <p:nvPr/>
          </p:nvSpPr>
          <p:spPr bwMode="auto">
            <a:xfrm flipH="1">
              <a:off x="8002288" y="5683616"/>
              <a:ext cx="431800" cy="1588"/>
            </a:xfrm>
            <a:prstGeom prst="line">
              <a:avLst/>
            </a:prstGeom>
            <a:noFill/>
            <a:ln w="19050">
              <a:solidFill>
                <a:schemeClr val="tx1"/>
              </a:solidFill>
              <a:round/>
              <a:headEnd/>
              <a:tailEnd/>
            </a:ln>
          </p:spPr>
          <p:txBody>
            <a:bodyPr lIns="90000" tIns="46800" rIns="90000" bIns="46800"/>
            <a:lstStyle/>
            <a:p>
              <a:endParaRPr lang="ja-JP" altLang="en-US"/>
            </a:p>
          </p:txBody>
        </p:sp>
        <p:sp>
          <p:nvSpPr>
            <p:cNvPr id="79" name="Line 66"/>
            <p:cNvSpPr>
              <a:spLocks noChangeShapeType="1"/>
            </p:cNvSpPr>
            <p:nvPr/>
          </p:nvSpPr>
          <p:spPr bwMode="auto">
            <a:xfrm flipV="1">
              <a:off x="8003876" y="5108941"/>
              <a:ext cx="431800" cy="0"/>
            </a:xfrm>
            <a:prstGeom prst="line">
              <a:avLst/>
            </a:prstGeom>
            <a:noFill/>
            <a:ln w="19050">
              <a:solidFill>
                <a:schemeClr val="tx1"/>
              </a:solidFill>
              <a:round/>
              <a:headEnd/>
              <a:tailEnd/>
            </a:ln>
          </p:spPr>
          <p:txBody>
            <a:bodyPr lIns="90000" tIns="46800" rIns="90000" bIns="46800"/>
            <a:lstStyle/>
            <a:p>
              <a:endParaRPr lang="ja-JP" altLang="en-US"/>
            </a:p>
          </p:txBody>
        </p:sp>
        <p:sp>
          <p:nvSpPr>
            <p:cNvPr id="80" name="Line 67"/>
            <p:cNvSpPr>
              <a:spLocks noChangeShapeType="1"/>
            </p:cNvSpPr>
            <p:nvPr/>
          </p:nvSpPr>
          <p:spPr bwMode="auto">
            <a:xfrm>
              <a:off x="8435676" y="5108941"/>
              <a:ext cx="0" cy="576263"/>
            </a:xfrm>
            <a:prstGeom prst="line">
              <a:avLst/>
            </a:prstGeom>
            <a:noFill/>
            <a:ln w="19050">
              <a:solidFill>
                <a:schemeClr val="tx1"/>
              </a:solidFill>
              <a:round/>
              <a:headEnd/>
              <a:tailEnd/>
            </a:ln>
          </p:spPr>
          <p:txBody>
            <a:bodyPr lIns="90000" tIns="46800" rIns="90000" bIns="46800"/>
            <a:lstStyle/>
            <a:p>
              <a:endParaRPr lang="ja-JP" altLang="en-US"/>
            </a:p>
          </p:txBody>
        </p:sp>
        <p:sp>
          <p:nvSpPr>
            <p:cNvPr id="81" name="Line 68"/>
            <p:cNvSpPr>
              <a:spLocks noChangeShapeType="1"/>
            </p:cNvSpPr>
            <p:nvPr/>
          </p:nvSpPr>
          <p:spPr bwMode="auto">
            <a:xfrm>
              <a:off x="8435676" y="5108941"/>
              <a:ext cx="287338" cy="287338"/>
            </a:xfrm>
            <a:prstGeom prst="line">
              <a:avLst/>
            </a:prstGeom>
            <a:noFill/>
            <a:ln w="19050">
              <a:solidFill>
                <a:schemeClr val="tx1"/>
              </a:solidFill>
              <a:round/>
              <a:headEnd/>
              <a:tailEnd/>
            </a:ln>
          </p:spPr>
          <p:txBody>
            <a:bodyPr lIns="90000" tIns="46800" rIns="90000" bIns="46800"/>
            <a:lstStyle/>
            <a:p>
              <a:endParaRPr lang="ja-JP" altLang="en-US"/>
            </a:p>
          </p:txBody>
        </p:sp>
        <p:sp>
          <p:nvSpPr>
            <p:cNvPr id="82" name="Oval 69"/>
            <p:cNvSpPr>
              <a:spLocks noChangeArrowheads="1"/>
            </p:cNvSpPr>
            <p:nvPr/>
          </p:nvSpPr>
          <p:spPr bwMode="auto">
            <a:xfrm>
              <a:off x="7930851" y="5037503"/>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3" name="Oval 71"/>
            <p:cNvSpPr>
              <a:spLocks noChangeArrowheads="1"/>
            </p:cNvSpPr>
            <p:nvPr/>
          </p:nvSpPr>
          <p:spPr bwMode="auto">
            <a:xfrm>
              <a:off x="7930851" y="5613766"/>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4" name="Oval 72"/>
            <p:cNvSpPr>
              <a:spLocks noChangeArrowheads="1"/>
            </p:cNvSpPr>
            <p:nvPr/>
          </p:nvSpPr>
          <p:spPr bwMode="auto">
            <a:xfrm>
              <a:off x="8649988" y="5324841"/>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5" name="Oval 73"/>
            <p:cNvSpPr>
              <a:spLocks noChangeArrowheads="1"/>
            </p:cNvSpPr>
            <p:nvPr/>
          </p:nvSpPr>
          <p:spPr bwMode="auto">
            <a:xfrm>
              <a:off x="8362651" y="5613766"/>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6" name="Oval 74"/>
            <p:cNvSpPr>
              <a:spLocks noChangeArrowheads="1"/>
            </p:cNvSpPr>
            <p:nvPr/>
          </p:nvSpPr>
          <p:spPr bwMode="auto">
            <a:xfrm>
              <a:off x="8362651" y="5037503"/>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93" name="Line 62"/>
          <p:cNvSpPr>
            <a:spLocks noChangeShapeType="1"/>
          </p:cNvSpPr>
          <p:nvPr/>
        </p:nvSpPr>
        <p:spPr bwMode="auto">
          <a:xfrm flipH="1">
            <a:off x="5653733" y="5443313"/>
            <a:ext cx="287338" cy="288925"/>
          </a:xfrm>
          <a:prstGeom prst="line">
            <a:avLst/>
          </a:prstGeom>
          <a:noFill/>
          <a:ln w="19050">
            <a:solidFill>
              <a:schemeClr val="tx1"/>
            </a:solidFill>
            <a:round/>
            <a:headEnd/>
            <a:tailEnd/>
          </a:ln>
        </p:spPr>
        <p:txBody>
          <a:bodyPr lIns="90000" tIns="46800" rIns="90000" bIns="46800"/>
          <a:lstStyle/>
          <a:p>
            <a:endParaRPr lang="ja-JP" altLang="en-US"/>
          </a:p>
        </p:txBody>
      </p:sp>
      <p:sp>
        <p:nvSpPr>
          <p:cNvPr id="97" name="Line 68"/>
          <p:cNvSpPr>
            <a:spLocks noChangeShapeType="1"/>
          </p:cNvSpPr>
          <p:nvPr/>
        </p:nvSpPr>
        <p:spPr bwMode="auto">
          <a:xfrm>
            <a:off x="5653733" y="5155976"/>
            <a:ext cx="287338" cy="287338"/>
          </a:xfrm>
          <a:prstGeom prst="line">
            <a:avLst/>
          </a:prstGeom>
          <a:noFill/>
          <a:ln w="19050">
            <a:solidFill>
              <a:schemeClr val="tx1"/>
            </a:solidFill>
            <a:round/>
            <a:headEnd/>
            <a:tailEnd/>
          </a:ln>
        </p:spPr>
        <p:txBody>
          <a:bodyPr lIns="90000" tIns="46800" rIns="90000" bIns="46800"/>
          <a:lstStyle/>
          <a:p>
            <a:endParaRPr lang="ja-JP" altLang="en-US"/>
          </a:p>
        </p:txBody>
      </p:sp>
      <p:sp>
        <p:nvSpPr>
          <p:cNvPr id="100" name="Oval 72"/>
          <p:cNvSpPr>
            <a:spLocks noChangeArrowheads="1"/>
          </p:cNvSpPr>
          <p:nvPr/>
        </p:nvSpPr>
        <p:spPr bwMode="auto">
          <a:xfrm>
            <a:off x="5868045" y="5371876"/>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1" name="Oval 73"/>
          <p:cNvSpPr>
            <a:spLocks noChangeArrowheads="1"/>
          </p:cNvSpPr>
          <p:nvPr/>
        </p:nvSpPr>
        <p:spPr bwMode="auto">
          <a:xfrm>
            <a:off x="5580708" y="5660801"/>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2" name="Oval 74"/>
          <p:cNvSpPr>
            <a:spLocks noChangeArrowheads="1"/>
          </p:cNvSpPr>
          <p:nvPr/>
        </p:nvSpPr>
        <p:spPr bwMode="auto">
          <a:xfrm>
            <a:off x="5580708" y="5084538"/>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Tree>
    <p:extLst>
      <p:ext uri="{BB962C8B-B14F-4D97-AF65-F5344CB8AC3E}">
        <p14:creationId xmlns:p14="http://schemas.microsoft.com/office/powerpoint/2010/main" val="613285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46675" y="964074"/>
            <a:ext cx="8137599" cy="3384550"/>
          </a:xfrm>
        </p:spPr>
        <p:txBody>
          <a:bodyPr/>
          <a:lstStyle/>
          <a:p>
            <a:pPr algn="l" eaLnBrk="1" hangingPunct="1">
              <a:defRPr/>
            </a:pPr>
            <a:r>
              <a:rPr lang="en-US" altLang="ja-JP" sz="2400" dirty="0" smtClean="0"/>
              <a:t>A graph is included when it can be embedded</a:t>
            </a: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1.</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Count all vertex correspondence (</a:t>
            </a:r>
            <a:r>
              <a:rPr lang="en-US" altLang="ja-JP" sz="2400" b="1" dirty="0" smtClean="0">
                <a:solidFill>
                  <a:srgbClr val="0000FF"/>
                </a:solidFill>
              </a:rPr>
              <a:t>O(n!)</a:t>
            </a:r>
            <a:r>
              <a:rPr lang="en-US" altLang="ja-JP" sz="2400" dirty="0" smtClean="0"/>
              <a:t>)</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2.</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Count all vertex subsets to </a:t>
            </a:r>
            <a:r>
              <a:rPr lang="en-US" altLang="ja-JP" sz="2400" dirty="0"/>
              <a:t>be embedded (</a:t>
            </a:r>
            <a:r>
              <a:rPr lang="en-US" altLang="ja-JP" sz="2400" b="1" dirty="0" smtClean="0">
                <a:solidFill>
                  <a:srgbClr val="0000FF"/>
                </a:solidFill>
              </a:rPr>
              <a:t>O(2</a:t>
            </a:r>
            <a:r>
              <a:rPr lang="en-US" altLang="ja-JP" sz="2400" b="1" baseline="30000" dirty="0" smtClean="0">
                <a:solidFill>
                  <a:srgbClr val="0000FF"/>
                </a:solidFill>
              </a:rPr>
              <a:t>n</a:t>
            </a:r>
            <a:r>
              <a:rPr lang="en-US" altLang="ja-JP" sz="2400" b="1" dirty="0" smtClean="0">
                <a:solidFill>
                  <a:srgbClr val="0000FF"/>
                </a:solidFill>
              </a:rPr>
              <a:t>)</a:t>
            </a:r>
            <a:r>
              <a:rPr lang="en-US" altLang="ja-JP" sz="2400" dirty="0" smtClean="0"/>
              <a:t>)</a:t>
            </a:r>
          </a:p>
          <a:p>
            <a:pPr algn="l" eaLnBrk="1" hangingPunct="1">
              <a:lnSpc>
                <a:spcPct val="90000"/>
              </a:lnSpc>
              <a:defRPr/>
            </a:pPr>
            <a:endParaRPr lang="en-US" altLang="ja-JP" sz="2400" dirty="0">
              <a:sym typeface="Wingdings" pitchFamily="2" charset="2"/>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3.</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Choose a vertex of the pattern as its root</a:t>
            </a:r>
          </a:p>
          <a:p>
            <a:pPr algn="l" eaLnBrk="1" hangingPunct="1">
              <a:lnSpc>
                <a:spcPct val="90000"/>
              </a:lnSpc>
              <a:defRPr/>
            </a:pPr>
            <a:r>
              <a:rPr lang="en-US" altLang="ja-JP" sz="2400" dirty="0" smtClean="0">
                <a:sym typeface="Wingdings" pitchFamily="2" charset="2"/>
              </a:rPr>
              <a:t>    Count all vertices </a:t>
            </a:r>
            <a:r>
              <a:rPr lang="en-US" altLang="ja-JP" sz="2400" dirty="0" err="1" smtClean="0">
                <a:sym typeface="Wingdings" pitchFamily="2" charset="2"/>
              </a:rPr>
              <a:t>s.t.</a:t>
            </a:r>
            <a:r>
              <a:rPr lang="en-US" altLang="ja-JP" sz="2400" dirty="0" smtClean="0">
                <a:sym typeface="Wingdings" pitchFamily="2" charset="2"/>
              </a:rPr>
              <a:t> the root corresponds</a:t>
            </a:r>
          </a:p>
          <a:p>
            <a:pPr algn="l" eaLnBrk="1" hangingPunct="1">
              <a:lnSpc>
                <a:spcPct val="90000"/>
              </a:lnSpc>
              <a:defRPr/>
            </a:pPr>
            <a:r>
              <a:rPr lang="en-US" altLang="ja-JP" sz="2400" dirty="0">
                <a:sym typeface="Wingdings" pitchFamily="2" charset="2"/>
              </a:rPr>
              <a:t> </a:t>
            </a:r>
            <a:r>
              <a:rPr lang="en-US" altLang="ja-JP" sz="2400" dirty="0" smtClean="0">
                <a:sym typeface="Wingdings" pitchFamily="2" charset="2"/>
              </a:rPr>
              <a:t>   to the vertices in some </a:t>
            </a:r>
            <a:r>
              <a:rPr lang="en-US" altLang="ja-JP" sz="2400" dirty="0" err="1" smtClean="0">
                <a:sym typeface="Wingdings" pitchFamily="2" charset="2"/>
              </a:rPr>
              <a:t>embeddings</a:t>
            </a:r>
            <a:r>
              <a:rPr lang="en-US" altLang="ja-JP" sz="2400" dirty="0" smtClean="0">
                <a:sym typeface="Wingdings" pitchFamily="2" charset="2"/>
              </a:rPr>
              <a:t> </a:t>
            </a:r>
            <a:r>
              <a:rPr lang="en-US" altLang="ja-JP" sz="2400" dirty="0"/>
              <a:t> (</a:t>
            </a:r>
            <a:r>
              <a:rPr lang="en-US" altLang="ja-JP" sz="2400" b="1" dirty="0" smtClean="0">
                <a:solidFill>
                  <a:srgbClr val="0000FF"/>
                </a:solidFill>
              </a:rPr>
              <a:t>O(n)</a:t>
            </a:r>
            <a:r>
              <a:rPr lang="en-US" altLang="ja-JP" sz="2400" dirty="0" smtClean="0"/>
              <a:t>)</a:t>
            </a:r>
          </a:p>
          <a:p>
            <a:pPr algn="l" eaLnBrk="1" hangingPunct="1">
              <a:lnSpc>
                <a:spcPct val="90000"/>
              </a:lnSpc>
              <a:defRPr/>
            </a:pPr>
            <a:endParaRPr lang="en-US" altLang="ja-JP" sz="2400" dirty="0" smtClean="0">
              <a:sym typeface="Wingdings" pitchFamily="2" charset="2"/>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1 </a:t>
            </a:r>
            <a:r>
              <a:rPr lang="en-US" altLang="ja-JP" sz="2400" dirty="0" smtClean="0">
                <a:sym typeface="Wingdings" pitchFamily="2" charset="2"/>
              </a:rPr>
              <a:t>is easy to be checked when we add a vertex to a pattern graph, and we know all the </a:t>
            </a:r>
            <a:r>
              <a:rPr lang="en-US" altLang="ja-JP" sz="2400" dirty="0" err="1" smtClean="0">
                <a:sym typeface="Wingdings" pitchFamily="2" charset="2"/>
              </a:rPr>
              <a:t>embeddings</a:t>
            </a:r>
            <a:r>
              <a:rPr lang="en-US" altLang="ja-JP" sz="2400" dirty="0" smtClean="0">
                <a:sym typeface="Wingdings" pitchFamily="2" charset="2"/>
              </a:rPr>
              <a:t>     (</a:t>
            </a:r>
            <a:r>
              <a:rPr lang="en-US" altLang="ja-JP" sz="2400" b="1" dirty="0" smtClean="0">
                <a:solidFill>
                  <a:srgbClr val="0000FF"/>
                </a:solidFill>
                <a:sym typeface="Wingdings" pitchFamily="2" charset="2"/>
              </a:rPr>
              <a:t>O(</a:t>
            </a:r>
            <a:r>
              <a:rPr lang="en-US" altLang="ja-JP" sz="2400" b="1" dirty="0" err="1" smtClean="0">
                <a:solidFill>
                  <a:srgbClr val="0000FF"/>
                </a:solidFill>
                <a:sym typeface="Wingdings" pitchFamily="2" charset="2"/>
              </a:rPr>
              <a:t>n|frq</a:t>
            </a:r>
            <a:r>
              <a:rPr lang="en-US" altLang="ja-JP" sz="2400" b="1" dirty="0" smtClean="0">
                <a:solidFill>
                  <a:srgbClr val="0000FF"/>
                </a:solidFill>
                <a:sym typeface="Wingdings" pitchFamily="2" charset="2"/>
              </a:rPr>
              <a:t>(P)|)</a:t>
            </a:r>
            <a:r>
              <a:rPr lang="en-US" altLang="ja-JP" sz="2400" dirty="0" smtClean="0">
                <a:sym typeface="Wingdings" pitchFamily="2" charset="2"/>
              </a:rPr>
              <a:t> time )</a:t>
            </a:r>
          </a:p>
          <a:p>
            <a:pPr algn="l" eaLnBrk="1" hangingPunct="1">
              <a:lnSpc>
                <a:spcPct val="90000"/>
              </a:lnSpc>
              <a:defRPr/>
            </a:pPr>
            <a:endParaRPr lang="en-US" altLang="ja-JP" sz="2400" dirty="0" smtClean="0">
              <a:sym typeface="Wingdings" pitchFamily="2" charset="2"/>
            </a:endParaRPr>
          </a:p>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2 </a:t>
            </a:r>
            <a:r>
              <a:rPr lang="en-US" altLang="ja-JP" sz="2400" dirty="0" smtClean="0">
                <a:sym typeface="Wingdings" pitchFamily="2" charset="2"/>
              </a:rPr>
              <a:t>and </a:t>
            </a:r>
            <a:r>
              <a:rPr lang="en-US" altLang="ja-JP" sz="2400" b="1" dirty="0" smtClean="0">
                <a:solidFill>
                  <a:srgbClr val="FF0000"/>
                </a:solidFill>
                <a:effectLst>
                  <a:outerShdw blurRad="38100" dist="38100" dir="2700000" algn="tl">
                    <a:srgbClr val="C0C0C0"/>
                  </a:outerShdw>
                </a:effectLst>
                <a:sym typeface="Wingdings" pitchFamily="2" charset="2"/>
              </a:rPr>
              <a:t>3 </a:t>
            </a:r>
            <a:r>
              <a:rPr lang="en-US" altLang="ja-JP" sz="2400" dirty="0" smtClean="0">
                <a:sym typeface="Wingdings" pitchFamily="2" charset="2"/>
              </a:rPr>
              <a:t>need subgraph isomorphism, so takes exponential time of the pattern size in principle</a:t>
            </a:r>
          </a:p>
          <a:p>
            <a:pPr algn="l" eaLnBrk="1" hangingPunct="1">
              <a:lnSpc>
                <a:spcPct val="90000"/>
              </a:lnSpc>
              <a:defRPr/>
            </a:pPr>
            <a:endParaRPr lang="en-US" altLang="ja-JP" sz="2400" dirty="0" smtClean="0">
              <a:sym typeface="Wingdings" pitchFamily="2" charset="2"/>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Embedding Variations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2" name="角丸四角形 1"/>
          <p:cNvSpPr/>
          <p:nvPr/>
        </p:nvSpPr>
        <p:spPr bwMode="auto">
          <a:xfrm>
            <a:off x="7860283" y="1014274"/>
            <a:ext cx="1080324" cy="889039"/>
          </a:xfrm>
          <a:prstGeom prst="roundRect">
            <a:avLst>
              <a:gd name="adj" fmla="val 12466"/>
            </a:avLst>
          </a:prstGeom>
          <a:pattFill prst="dashHorz">
            <a:fgClr>
              <a:schemeClr val="accent1"/>
            </a:fgClr>
            <a:bgClr>
              <a:schemeClr val="bg1"/>
            </a:bgClr>
          </a:patt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grpSp>
        <p:nvGrpSpPr>
          <p:cNvPr id="30" name="Group 75"/>
          <p:cNvGrpSpPr>
            <a:grpSpLocks/>
          </p:cNvGrpSpPr>
          <p:nvPr/>
        </p:nvGrpSpPr>
        <p:grpSpPr bwMode="auto">
          <a:xfrm>
            <a:off x="6487643" y="3573016"/>
            <a:ext cx="532629" cy="468839"/>
            <a:chOff x="3180" y="2951"/>
            <a:chExt cx="653" cy="452"/>
          </a:xfrm>
        </p:grpSpPr>
        <p:sp>
          <p:nvSpPr>
            <p:cNvPr id="31"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32"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33"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34"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35"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6"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7"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38"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39" name="Group 75"/>
          <p:cNvGrpSpPr>
            <a:grpSpLocks/>
          </p:cNvGrpSpPr>
          <p:nvPr/>
        </p:nvGrpSpPr>
        <p:grpSpPr bwMode="auto">
          <a:xfrm>
            <a:off x="8123812" y="1265218"/>
            <a:ext cx="428999" cy="382368"/>
            <a:chOff x="3180" y="2951"/>
            <a:chExt cx="653" cy="452"/>
          </a:xfrm>
        </p:grpSpPr>
        <p:sp>
          <p:nvSpPr>
            <p:cNvPr id="40"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41"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42"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43"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44"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5"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6"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47"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48" name="Group 75"/>
          <p:cNvGrpSpPr>
            <a:grpSpLocks/>
          </p:cNvGrpSpPr>
          <p:nvPr/>
        </p:nvGrpSpPr>
        <p:grpSpPr bwMode="auto">
          <a:xfrm>
            <a:off x="6487643" y="2420888"/>
            <a:ext cx="532629" cy="468839"/>
            <a:chOff x="3180" y="2951"/>
            <a:chExt cx="653" cy="452"/>
          </a:xfrm>
        </p:grpSpPr>
        <p:sp>
          <p:nvSpPr>
            <p:cNvPr id="49"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0"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1"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52"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53"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4"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5"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56"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57" name="Group 75"/>
          <p:cNvGrpSpPr>
            <a:grpSpLocks/>
          </p:cNvGrpSpPr>
          <p:nvPr/>
        </p:nvGrpSpPr>
        <p:grpSpPr bwMode="auto">
          <a:xfrm>
            <a:off x="6516216" y="1200959"/>
            <a:ext cx="532629" cy="468839"/>
            <a:chOff x="3180" y="2951"/>
            <a:chExt cx="653" cy="452"/>
          </a:xfrm>
        </p:grpSpPr>
        <p:sp>
          <p:nvSpPr>
            <p:cNvPr id="58" name="Line 76"/>
            <p:cNvSpPr>
              <a:spLocks noChangeShapeType="1"/>
            </p:cNvSpPr>
            <p:nvPr/>
          </p:nvSpPr>
          <p:spPr bwMode="auto">
            <a:xfrm>
              <a:off x="3470" y="3021"/>
              <a:ext cx="181"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59" name="Line 77"/>
            <p:cNvSpPr>
              <a:spLocks noChangeShapeType="1"/>
            </p:cNvSpPr>
            <p:nvPr/>
          </p:nvSpPr>
          <p:spPr bwMode="auto">
            <a:xfrm flipH="1">
              <a:off x="3651" y="3021"/>
              <a:ext cx="92" cy="364"/>
            </a:xfrm>
            <a:prstGeom prst="line">
              <a:avLst/>
            </a:prstGeom>
            <a:noFill/>
            <a:ln w="19050">
              <a:solidFill>
                <a:schemeClr val="tx1"/>
              </a:solidFill>
              <a:round/>
              <a:headEnd/>
              <a:tailEnd/>
            </a:ln>
          </p:spPr>
          <p:txBody>
            <a:bodyPr lIns="90000" tIns="46800" rIns="90000" bIns="46800"/>
            <a:lstStyle/>
            <a:p>
              <a:endParaRPr lang="ja-JP" altLang="en-US"/>
            </a:p>
          </p:txBody>
        </p:sp>
        <p:sp>
          <p:nvSpPr>
            <p:cNvPr id="60" name="Line 78"/>
            <p:cNvSpPr>
              <a:spLocks noChangeShapeType="1"/>
            </p:cNvSpPr>
            <p:nvPr/>
          </p:nvSpPr>
          <p:spPr bwMode="auto">
            <a:xfrm flipV="1">
              <a:off x="3243" y="3021"/>
              <a:ext cx="227" cy="1"/>
            </a:xfrm>
            <a:prstGeom prst="line">
              <a:avLst/>
            </a:prstGeom>
            <a:noFill/>
            <a:ln w="19050">
              <a:solidFill>
                <a:schemeClr val="tx1"/>
              </a:solidFill>
              <a:round/>
              <a:headEnd/>
              <a:tailEnd/>
            </a:ln>
          </p:spPr>
          <p:txBody>
            <a:bodyPr lIns="90000" tIns="46800" rIns="90000" bIns="46800"/>
            <a:lstStyle/>
            <a:p>
              <a:endParaRPr lang="ja-JP" altLang="en-US"/>
            </a:p>
          </p:txBody>
        </p:sp>
        <p:sp>
          <p:nvSpPr>
            <p:cNvPr id="61" name="Line 79"/>
            <p:cNvSpPr>
              <a:spLocks noChangeShapeType="1"/>
            </p:cNvSpPr>
            <p:nvPr/>
          </p:nvSpPr>
          <p:spPr bwMode="auto">
            <a:xfrm flipV="1">
              <a:off x="3471" y="3021"/>
              <a:ext cx="272" cy="0"/>
            </a:xfrm>
            <a:prstGeom prst="line">
              <a:avLst/>
            </a:prstGeom>
            <a:noFill/>
            <a:ln w="19050">
              <a:solidFill>
                <a:schemeClr val="tx1"/>
              </a:solidFill>
              <a:round/>
              <a:headEnd/>
              <a:tailEnd/>
            </a:ln>
          </p:spPr>
          <p:txBody>
            <a:bodyPr lIns="90000" tIns="46800" rIns="90000" bIns="46800"/>
            <a:lstStyle/>
            <a:p>
              <a:endParaRPr lang="ja-JP" altLang="en-US"/>
            </a:p>
          </p:txBody>
        </p:sp>
        <p:sp>
          <p:nvSpPr>
            <p:cNvPr id="62" name="Oval 80"/>
            <p:cNvSpPr>
              <a:spLocks noChangeArrowheads="1"/>
            </p:cNvSpPr>
            <p:nvPr/>
          </p:nvSpPr>
          <p:spPr bwMode="auto">
            <a:xfrm>
              <a:off x="3407" y="2951"/>
              <a:ext cx="154" cy="158"/>
            </a:xfrm>
            <a:prstGeom prst="ellipse">
              <a:avLst/>
            </a:prstGeom>
            <a:solidFill>
              <a:schemeClr val="accent2"/>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3" name="Oval 81"/>
            <p:cNvSpPr>
              <a:spLocks noChangeArrowheads="1"/>
            </p:cNvSpPr>
            <p:nvPr/>
          </p:nvSpPr>
          <p:spPr bwMode="auto">
            <a:xfrm>
              <a:off x="3180" y="2951"/>
              <a:ext cx="154" cy="158"/>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4" name="Oval 82"/>
            <p:cNvSpPr>
              <a:spLocks noChangeArrowheads="1"/>
            </p:cNvSpPr>
            <p:nvPr/>
          </p:nvSpPr>
          <p:spPr bwMode="auto">
            <a:xfrm>
              <a:off x="3561" y="3245"/>
              <a:ext cx="154" cy="158"/>
            </a:xfrm>
            <a:prstGeom prst="ellipse">
              <a:avLst/>
            </a:prstGeom>
            <a:solidFill>
              <a:srgbClr val="008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5" name="Oval 83"/>
            <p:cNvSpPr>
              <a:spLocks noChangeArrowheads="1"/>
            </p:cNvSpPr>
            <p:nvPr/>
          </p:nvSpPr>
          <p:spPr bwMode="auto">
            <a:xfrm>
              <a:off x="3679" y="2951"/>
              <a:ext cx="154" cy="158"/>
            </a:xfrm>
            <a:prstGeom prst="ellipse">
              <a:avLst/>
            </a:prstGeom>
            <a:solidFill>
              <a:srgbClr val="FFFF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4" name="左右矢印 3"/>
          <p:cNvSpPr/>
          <p:nvPr/>
        </p:nvSpPr>
        <p:spPr bwMode="auto">
          <a:xfrm>
            <a:off x="7154452" y="1409580"/>
            <a:ext cx="930065" cy="252580"/>
          </a:xfrm>
          <a:prstGeom prst="leftRightArrow">
            <a:avLst/>
          </a:prstGeom>
          <a:solidFill>
            <a:schemeClr val="bg1">
              <a:lumMod val="75000"/>
            </a:schemeClr>
          </a:solidFill>
          <a:ln w="19050" cap="flat" cmpd="sng" algn="ctr">
            <a:solidFill>
              <a:schemeClr val="bg2">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4" name="角丸四角形 103"/>
          <p:cNvSpPr/>
          <p:nvPr/>
        </p:nvSpPr>
        <p:spPr bwMode="auto">
          <a:xfrm>
            <a:off x="7865584" y="2179921"/>
            <a:ext cx="1080324" cy="889039"/>
          </a:xfrm>
          <a:prstGeom prst="roundRect">
            <a:avLst>
              <a:gd name="adj" fmla="val 12466"/>
            </a:avLst>
          </a:prstGeom>
          <a:pattFill prst="dashHorz">
            <a:fgClr>
              <a:schemeClr val="accent1"/>
            </a:fgClr>
            <a:bgClr>
              <a:schemeClr val="bg1"/>
            </a:bgClr>
          </a:patt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5" name="左右矢印 104"/>
          <p:cNvSpPr/>
          <p:nvPr/>
        </p:nvSpPr>
        <p:spPr bwMode="auto">
          <a:xfrm>
            <a:off x="7158100" y="2492896"/>
            <a:ext cx="930065" cy="252580"/>
          </a:xfrm>
          <a:prstGeom prst="leftRightArrow">
            <a:avLst/>
          </a:prstGeom>
          <a:solidFill>
            <a:schemeClr val="bg1">
              <a:lumMod val="75000"/>
            </a:schemeClr>
          </a:solidFill>
          <a:ln w="19050" cap="flat" cmpd="sng" algn="ctr">
            <a:solidFill>
              <a:schemeClr val="bg2">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7" name="楕円 6"/>
          <p:cNvSpPr/>
          <p:nvPr/>
        </p:nvSpPr>
        <p:spPr bwMode="auto">
          <a:xfrm>
            <a:off x="8191958" y="2406722"/>
            <a:ext cx="435287" cy="465722"/>
          </a:xfrm>
          <a:prstGeom prst="ellipse">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7" name="角丸四角形 106"/>
          <p:cNvSpPr/>
          <p:nvPr/>
        </p:nvSpPr>
        <p:spPr bwMode="auto">
          <a:xfrm>
            <a:off x="7871772" y="3356992"/>
            <a:ext cx="1080324" cy="889039"/>
          </a:xfrm>
          <a:prstGeom prst="roundRect">
            <a:avLst>
              <a:gd name="adj" fmla="val 12466"/>
            </a:avLst>
          </a:prstGeom>
          <a:pattFill prst="dashHorz">
            <a:fgClr>
              <a:schemeClr val="accent1"/>
            </a:fgClr>
            <a:bgClr>
              <a:schemeClr val="bg1"/>
            </a:bgClr>
          </a:patt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8" name="左右矢印 107"/>
          <p:cNvSpPr/>
          <p:nvPr/>
        </p:nvSpPr>
        <p:spPr bwMode="auto">
          <a:xfrm>
            <a:off x="7164288" y="3669967"/>
            <a:ext cx="930065" cy="252580"/>
          </a:xfrm>
          <a:prstGeom prst="leftRightArrow">
            <a:avLst/>
          </a:prstGeom>
          <a:solidFill>
            <a:schemeClr val="bg1">
              <a:lumMod val="75000"/>
            </a:schemeClr>
          </a:solidFill>
          <a:ln w="19050" cap="flat" cmpd="sng" algn="ctr">
            <a:solidFill>
              <a:schemeClr val="bg2">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9" name="楕円 108"/>
          <p:cNvSpPr/>
          <p:nvPr/>
        </p:nvSpPr>
        <p:spPr bwMode="auto">
          <a:xfrm>
            <a:off x="8198146" y="3583793"/>
            <a:ext cx="435287" cy="465722"/>
          </a:xfrm>
          <a:prstGeom prst="ellipse">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02" name="Oval 74"/>
          <p:cNvSpPr>
            <a:spLocks noChangeArrowheads="1"/>
          </p:cNvSpPr>
          <p:nvPr/>
        </p:nvSpPr>
        <p:spPr bwMode="auto">
          <a:xfrm>
            <a:off x="8323462" y="3592439"/>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Tree>
    <p:extLst>
      <p:ext uri="{BB962C8B-B14F-4D97-AF65-F5344CB8AC3E}">
        <p14:creationId xmlns:p14="http://schemas.microsoft.com/office/powerpoint/2010/main" val="1961275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Line 76"/>
          <p:cNvSpPr>
            <a:spLocks noChangeShapeType="1"/>
          </p:cNvSpPr>
          <p:nvPr/>
        </p:nvSpPr>
        <p:spPr bwMode="auto">
          <a:xfrm>
            <a:off x="6084168" y="6021288"/>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472066" name="Rectangle 2"/>
          <p:cNvSpPr>
            <a:spLocks noGrp="1" noChangeArrowheads="1"/>
          </p:cNvSpPr>
          <p:nvPr>
            <p:ph type="subTitle" idx="1"/>
          </p:nvPr>
        </p:nvSpPr>
        <p:spPr>
          <a:xfrm>
            <a:off x="376089" y="957060"/>
            <a:ext cx="8544616"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Embedding relation is a partial order, so we have a </a:t>
            </a:r>
            <a:r>
              <a:rPr lang="en-US" altLang="ja-JP" sz="2400" dirty="0" err="1" smtClean="0"/>
              <a:t>poset</a:t>
            </a:r>
            <a:endParaRPr lang="en-US" altLang="ja-JP" sz="2400" dirty="0" smtClean="0"/>
          </a:p>
          <a:p>
            <a:pPr algn="l" eaLnBrk="1" hangingPunct="1">
              <a:defRPr/>
            </a:pPr>
            <a:endParaRPr lang="en-US" altLang="ja-JP" sz="2400" dirty="0" smtClean="0"/>
          </a:p>
          <a:p>
            <a:pPr algn="l" eaLnBrk="1" hangingPunct="1">
              <a:defRPr/>
            </a:pPr>
            <a:r>
              <a:rPr lang="en-US" altLang="ja-JP" sz="2400" dirty="0" smtClean="0"/>
              <a:t>Successor and predecessor are easily computed; removing an edge</a:t>
            </a:r>
          </a:p>
          <a:p>
            <a:pPr algn="l" eaLnBrk="1" hangingPunct="1">
              <a:defRPr/>
            </a:pPr>
            <a:r>
              <a:rPr lang="en-US" altLang="ja-JP" sz="2400" dirty="0" smtClean="0"/>
              <a:t>Any graph is generated by adding vertices / edges iteratively</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dirty="0" smtClean="0"/>
              <a:t>…however, the enumeration involves difficulty of </a:t>
            </a:r>
            <a:r>
              <a:rPr lang="en-US" altLang="ja-JP" sz="2400" b="1" dirty="0" smtClean="0">
                <a:solidFill>
                  <a:srgbClr val="FF0000"/>
                </a:solidFill>
              </a:rPr>
              <a:t>isomorphism</a:t>
            </a:r>
          </a:p>
          <a:p>
            <a:pPr algn="l" eaLnBrk="1" hangingPunct="1">
              <a:defRPr/>
            </a:pPr>
            <a:endParaRPr lang="en-US" altLang="ja-JP" sz="2400" b="1" dirty="0">
              <a:solidFill>
                <a:srgbClr val="FF0000"/>
              </a:solidFill>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simple extensions make numerous</a:t>
            </a:r>
            <a:endParaRPr lang="en-US" altLang="ja-JP" sz="2400" b="1" dirty="0">
              <a:solidFill>
                <a:srgbClr val="FF0000"/>
              </a:solidFill>
            </a:endParaRPr>
          </a:p>
          <a:p>
            <a:pPr algn="l" eaLnBrk="1" hangingPunct="1">
              <a:defRPr/>
            </a:pPr>
            <a:r>
              <a:rPr lang="en-US" altLang="ja-JP" sz="2400" dirty="0"/>
              <a:t> </a:t>
            </a:r>
            <a:r>
              <a:rPr lang="en-US" altLang="ja-JP" sz="2400" dirty="0" smtClean="0"/>
              <a:t>  isomorphic graphs, and isomorphism</a:t>
            </a:r>
          </a:p>
          <a:p>
            <a:pPr algn="l" eaLnBrk="1" hangingPunct="1">
              <a:defRPr/>
            </a:pPr>
            <a:r>
              <a:rPr lang="en-US" altLang="ja-JP" sz="2400" dirty="0"/>
              <a:t> </a:t>
            </a:r>
            <a:r>
              <a:rPr lang="en-US" altLang="ja-JP" sz="2400" dirty="0" smtClean="0"/>
              <a:t>  needs long computation time </a:t>
            </a:r>
          </a:p>
          <a:p>
            <a:pPr algn="l" eaLnBrk="1" hangingPunct="1">
              <a:defRPr/>
            </a:pPr>
            <a:endParaRPr lang="en-US" altLang="ja-JP" sz="2400" dirty="0" smtClean="0"/>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Graph Enumeration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77" name="Line 77"/>
          <p:cNvSpPr>
            <a:spLocks noChangeShapeType="1"/>
          </p:cNvSpPr>
          <p:nvPr/>
        </p:nvSpPr>
        <p:spPr bwMode="auto">
          <a:xfrm flipH="1">
            <a:off x="7303869" y="627312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2" name="Oval 82"/>
          <p:cNvSpPr>
            <a:spLocks noChangeArrowheads="1"/>
          </p:cNvSpPr>
          <p:nvPr/>
        </p:nvSpPr>
        <p:spPr bwMode="auto">
          <a:xfrm>
            <a:off x="7230459" y="650547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3" name="Oval 83"/>
          <p:cNvSpPr>
            <a:spLocks noChangeArrowheads="1"/>
          </p:cNvSpPr>
          <p:nvPr/>
        </p:nvSpPr>
        <p:spPr bwMode="auto">
          <a:xfrm>
            <a:off x="7326708" y="62005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4" name="Line 76"/>
          <p:cNvSpPr>
            <a:spLocks noChangeShapeType="1"/>
          </p:cNvSpPr>
          <p:nvPr/>
        </p:nvSpPr>
        <p:spPr bwMode="auto">
          <a:xfrm>
            <a:off x="8727843" y="5193009"/>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5" name="Line 77"/>
          <p:cNvSpPr>
            <a:spLocks noChangeShapeType="1"/>
          </p:cNvSpPr>
          <p:nvPr/>
        </p:nvSpPr>
        <p:spPr bwMode="auto">
          <a:xfrm flipH="1">
            <a:off x="8875478" y="519300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7" name="Line 79"/>
          <p:cNvSpPr>
            <a:spLocks noChangeShapeType="1"/>
          </p:cNvSpPr>
          <p:nvPr/>
        </p:nvSpPr>
        <p:spPr bwMode="auto">
          <a:xfrm flipV="1">
            <a:off x="8728658" y="5193009"/>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8" name="Oval 80"/>
          <p:cNvSpPr>
            <a:spLocks noChangeArrowheads="1"/>
          </p:cNvSpPr>
          <p:nvPr/>
        </p:nvSpPr>
        <p:spPr bwMode="auto">
          <a:xfrm>
            <a:off x="8676456" y="512040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0" name="Oval 82"/>
          <p:cNvSpPr>
            <a:spLocks noChangeArrowheads="1"/>
          </p:cNvSpPr>
          <p:nvPr/>
        </p:nvSpPr>
        <p:spPr bwMode="auto">
          <a:xfrm>
            <a:off x="8802068" y="542535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1" name="Oval 83"/>
          <p:cNvSpPr>
            <a:spLocks noChangeArrowheads="1"/>
          </p:cNvSpPr>
          <p:nvPr/>
        </p:nvSpPr>
        <p:spPr bwMode="auto">
          <a:xfrm>
            <a:off x="8898317" y="512040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2" name="Oval 82"/>
          <p:cNvSpPr>
            <a:spLocks noChangeArrowheads="1"/>
          </p:cNvSpPr>
          <p:nvPr/>
        </p:nvSpPr>
        <p:spPr bwMode="auto">
          <a:xfrm>
            <a:off x="8073467" y="640595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3" name="Line 76"/>
          <p:cNvSpPr>
            <a:spLocks noChangeShapeType="1"/>
          </p:cNvSpPr>
          <p:nvPr/>
        </p:nvSpPr>
        <p:spPr bwMode="auto">
          <a:xfrm>
            <a:off x="7863747" y="5445824"/>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4" name="Line 77"/>
          <p:cNvSpPr>
            <a:spLocks noChangeShapeType="1"/>
          </p:cNvSpPr>
          <p:nvPr/>
        </p:nvSpPr>
        <p:spPr bwMode="auto">
          <a:xfrm flipH="1">
            <a:off x="8011382" y="544582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6" name="Oval 80"/>
          <p:cNvSpPr>
            <a:spLocks noChangeArrowheads="1"/>
          </p:cNvSpPr>
          <p:nvPr/>
        </p:nvSpPr>
        <p:spPr bwMode="auto">
          <a:xfrm>
            <a:off x="7812360"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7" name="Oval 82"/>
          <p:cNvSpPr>
            <a:spLocks noChangeArrowheads="1"/>
          </p:cNvSpPr>
          <p:nvPr/>
        </p:nvSpPr>
        <p:spPr bwMode="auto">
          <a:xfrm>
            <a:off x="7937972" y="567816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8" name="Oval 83"/>
          <p:cNvSpPr>
            <a:spLocks noChangeArrowheads="1"/>
          </p:cNvSpPr>
          <p:nvPr/>
        </p:nvSpPr>
        <p:spPr bwMode="auto">
          <a:xfrm>
            <a:off x="8034221"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9" name="Line 77"/>
          <p:cNvSpPr>
            <a:spLocks noChangeShapeType="1"/>
          </p:cNvSpPr>
          <p:nvPr/>
        </p:nvSpPr>
        <p:spPr bwMode="auto">
          <a:xfrm flipH="1">
            <a:off x="6589626" y="544582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1" name="Oval 83"/>
          <p:cNvSpPr>
            <a:spLocks noChangeArrowheads="1"/>
          </p:cNvSpPr>
          <p:nvPr/>
        </p:nvSpPr>
        <p:spPr bwMode="auto">
          <a:xfrm>
            <a:off x="6612465"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3" name="Line 79"/>
          <p:cNvSpPr>
            <a:spLocks noChangeShapeType="1"/>
          </p:cNvSpPr>
          <p:nvPr/>
        </p:nvSpPr>
        <p:spPr bwMode="auto">
          <a:xfrm flipV="1">
            <a:off x="6588224" y="575649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6" name="Oval 83"/>
          <p:cNvSpPr>
            <a:spLocks noChangeArrowheads="1"/>
          </p:cNvSpPr>
          <p:nvPr/>
        </p:nvSpPr>
        <p:spPr bwMode="auto">
          <a:xfrm>
            <a:off x="6757883" y="568389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0" name="Oval 82"/>
          <p:cNvSpPr>
            <a:spLocks noChangeArrowheads="1"/>
          </p:cNvSpPr>
          <p:nvPr/>
        </p:nvSpPr>
        <p:spPr bwMode="auto">
          <a:xfrm>
            <a:off x="6516216" y="567816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0" name="Line 76"/>
          <p:cNvSpPr>
            <a:spLocks noChangeShapeType="1"/>
          </p:cNvSpPr>
          <p:nvPr/>
        </p:nvSpPr>
        <p:spPr bwMode="auto">
          <a:xfrm>
            <a:off x="8511819" y="4472929"/>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1" name="Line 77"/>
          <p:cNvSpPr>
            <a:spLocks noChangeShapeType="1"/>
          </p:cNvSpPr>
          <p:nvPr/>
        </p:nvSpPr>
        <p:spPr bwMode="auto">
          <a:xfrm flipH="1">
            <a:off x="8659454" y="447292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2" name="Oval 80"/>
          <p:cNvSpPr>
            <a:spLocks noChangeArrowheads="1"/>
          </p:cNvSpPr>
          <p:nvPr/>
        </p:nvSpPr>
        <p:spPr bwMode="auto">
          <a:xfrm>
            <a:off x="8460432" y="44003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4" name="Oval 83"/>
          <p:cNvSpPr>
            <a:spLocks noChangeArrowheads="1"/>
          </p:cNvSpPr>
          <p:nvPr/>
        </p:nvSpPr>
        <p:spPr bwMode="auto">
          <a:xfrm>
            <a:off x="8682293" y="44003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5" name="Line 79"/>
          <p:cNvSpPr>
            <a:spLocks noChangeShapeType="1"/>
          </p:cNvSpPr>
          <p:nvPr/>
        </p:nvSpPr>
        <p:spPr bwMode="auto">
          <a:xfrm flipV="1">
            <a:off x="8669217" y="4760961"/>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6" name="Oval 83"/>
          <p:cNvSpPr>
            <a:spLocks noChangeArrowheads="1"/>
          </p:cNvSpPr>
          <p:nvPr/>
        </p:nvSpPr>
        <p:spPr bwMode="auto">
          <a:xfrm>
            <a:off x="8838876" y="4688353"/>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3" name="Oval 82"/>
          <p:cNvSpPr>
            <a:spLocks noChangeArrowheads="1"/>
          </p:cNvSpPr>
          <p:nvPr/>
        </p:nvSpPr>
        <p:spPr bwMode="auto">
          <a:xfrm>
            <a:off x="8586044" y="470527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7" name="Line 76"/>
          <p:cNvSpPr>
            <a:spLocks noChangeShapeType="1"/>
          </p:cNvSpPr>
          <p:nvPr/>
        </p:nvSpPr>
        <p:spPr bwMode="auto">
          <a:xfrm>
            <a:off x="7935755" y="4509720"/>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8" name="Line 77"/>
          <p:cNvSpPr>
            <a:spLocks noChangeShapeType="1"/>
          </p:cNvSpPr>
          <p:nvPr/>
        </p:nvSpPr>
        <p:spPr bwMode="auto">
          <a:xfrm flipH="1">
            <a:off x="8083390" y="450972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9" name="Oval 80"/>
          <p:cNvSpPr>
            <a:spLocks noChangeArrowheads="1"/>
          </p:cNvSpPr>
          <p:nvPr/>
        </p:nvSpPr>
        <p:spPr bwMode="auto">
          <a:xfrm>
            <a:off x="7884368"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0" name="Oval 82"/>
          <p:cNvSpPr>
            <a:spLocks noChangeArrowheads="1"/>
          </p:cNvSpPr>
          <p:nvPr/>
        </p:nvSpPr>
        <p:spPr bwMode="auto">
          <a:xfrm>
            <a:off x="8009980"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2" name="Line 76"/>
          <p:cNvSpPr>
            <a:spLocks noChangeShapeType="1"/>
          </p:cNvSpPr>
          <p:nvPr/>
        </p:nvSpPr>
        <p:spPr bwMode="auto">
          <a:xfrm>
            <a:off x="7444266" y="4509720"/>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3" name="Line 77"/>
          <p:cNvSpPr>
            <a:spLocks noChangeShapeType="1"/>
          </p:cNvSpPr>
          <p:nvPr/>
        </p:nvSpPr>
        <p:spPr bwMode="auto">
          <a:xfrm flipH="1">
            <a:off x="7591901" y="450972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5" name="Oval 82"/>
          <p:cNvSpPr>
            <a:spLocks noChangeArrowheads="1"/>
          </p:cNvSpPr>
          <p:nvPr/>
        </p:nvSpPr>
        <p:spPr bwMode="auto">
          <a:xfrm>
            <a:off x="7518491"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6" name="Oval 83"/>
          <p:cNvSpPr>
            <a:spLocks noChangeArrowheads="1"/>
          </p:cNvSpPr>
          <p:nvPr/>
        </p:nvSpPr>
        <p:spPr bwMode="auto">
          <a:xfrm>
            <a:off x="7614740"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7" name="Line 79"/>
          <p:cNvSpPr>
            <a:spLocks noChangeShapeType="1"/>
          </p:cNvSpPr>
          <p:nvPr/>
        </p:nvSpPr>
        <p:spPr bwMode="auto">
          <a:xfrm>
            <a:off x="8165161" y="4509719"/>
            <a:ext cx="168051" cy="324839"/>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8" name="Oval 83"/>
          <p:cNvSpPr>
            <a:spLocks noChangeArrowheads="1"/>
          </p:cNvSpPr>
          <p:nvPr/>
        </p:nvSpPr>
        <p:spPr bwMode="auto">
          <a:xfrm>
            <a:off x="8277136" y="472514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9" name="Line 77"/>
          <p:cNvSpPr>
            <a:spLocks noChangeShapeType="1"/>
          </p:cNvSpPr>
          <p:nvPr/>
        </p:nvSpPr>
        <p:spPr bwMode="auto">
          <a:xfrm flipH="1">
            <a:off x="7389846" y="4473903"/>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0" name="Oval 82"/>
          <p:cNvSpPr>
            <a:spLocks noChangeArrowheads="1"/>
          </p:cNvSpPr>
          <p:nvPr/>
        </p:nvSpPr>
        <p:spPr bwMode="auto">
          <a:xfrm>
            <a:off x="7301207"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1" name="Oval 83"/>
          <p:cNvSpPr>
            <a:spLocks noChangeArrowheads="1"/>
          </p:cNvSpPr>
          <p:nvPr/>
        </p:nvSpPr>
        <p:spPr bwMode="auto">
          <a:xfrm>
            <a:off x="8106229"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4" name="Oval 80"/>
          <p:cNvSpPr>
            <a:spLocks noChangeArrowheads="1"/>
          </p:cNvSpPr>
          <p:nvPr/>
        </p:nvSpPr>
        <p:spPr bwMode="auto">
          <a:xfrm>
            <a:off x="7392879"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1" name="Line 77"/>
          <p:cNvSpPr>
            <a:spLocks noChangeShapeType="1"/>
          </p:cNvSpPr>
          <p:nvPr/>
        </p:nvSpPr>
        <p:spPr bwMode="auto">
          <a:xfrm flipH="1">
            <a:off x="6589626" y="452959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2" name="Oval 83"/>
          <p:cNvSpPr>
            <a:spLocks noChangeArrowheads="1"/>
          </p:cNvSpPr>
          <p:nvPr/>
        </p:nvSpPr>
        <p:spPr bwMode="auto">
          <a:xfrm>
            <a:off x="6612465" y="445698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3" name="Line 79"/>
          <p:cNvSpPr>
            <a:spLocks noChangeShapeType="1"/>
          </p:cNvSpPr>
          <p:nvPr/>
        </p:nvSpPr>
        <p:spPr bwMode="auto">
          <a:xfrm flipV="1">
            <a:off x="6588224" y="4840264"/>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5" name="Oval 82"/>
          <p:cNvSpPr>
            <a:spLocks noChangeArrowheads="1"/>
          </p:cNvSpPr>
          <p:nvPr/>
        </p:nvSpPr>
        <p:spPr bwMode="auto">
          <a:xfrm>
            <a:off x="6516216" y="476193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6" name="Line 77"/>
          <p:cNvSpPr>
            <a:spLocks noChangeShapeType="1"/>
          </p:cNvSpPr>
          <p:nvPr/>
        </p:nvSpPr>
        <p:spPr bwMode="auto">
          <a:xfrm flipH="1">
            <a:off x="6832493" y="446741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7" name="Oval 83"/>
          <p:cNvSpPr>
            <a:spLocks noChangeArrowheads="1"/>
          </p:cNvSpPr>
          <p:nvPr/>
        </p:nvSpPr>
        <p:spPr bwMode="auto">
          <a:xfrm>
            <a:off x="6822652"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8" name="Line 77"/>
          <p:cNvSpPr>
            <a:spLocks noChangeShapeType="1"/>
          </p:cNvSpPr>
          <p:nvPr/>
        </p:nvSpPr>
        <p:spPr bwMode="auto">
          <a:xfrm flipH="1">
            <a:off x="6006323" y="4539216"/>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0" name="Line 79"/>
          <p:cNvSpPr>
            <a:spLocks noChangeShapeType="1"/>
          </p:cNvSpPr>
          <p:nvPr/>
        </p:nvSpPr>
        <p:spPr bwMode="auto">
          <a:xfrm flipV="1">
            <a:off x="6004921" y="4849890"/>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1" name="Oval 83"/>
          <p:cNvSpPr>
            <a:spLocks noChangeArrowheads="1"/>
          </p:cNvSpPr>
          <p:nvPr/>
        </p:nvSpPr>
        <p:spPr bwMode="auto">
          <a:xfrm>
            <a:off x="6174580" y="477728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2" name="Oval 82"/>
          <p:cNvSpPr>
            <a:spLocks noChangeArrowheads="1"/>
          </p:cNvSpPr>
          <p:nvPr/>
        </p:nvSpPr>
        <p:spPr bwMode="auto">
          <a:xfrm>
            <a:off x="5932913" y="477156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4" name="Oval 83"/>
          <p:cNvSpPr>
            <a:spLocks noChangeArrowheads="1"/>
          </p:cNvSpPr>
          <p:nvPr/>
        </p:nvSpPr>
        <p:spPr bwMode="auto">
          <a:xfrm>
            <a:off x="6757883" y="476765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3" name="Line 79"/>
          <p:cNvSpPr>
            <a:spLocks noChangeShapeType="1"/>
          </p:cNvSpPr>
          <p:nvPr/>
        </p:nvSpPr>
        <p:spPr bwMode="auto">
          <a:xfrm flipV="1">
            <a:off x="5862307" y="4544937"/>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4" name="Oval 82"/>
          <p:cNvSpPr>
            <a:spLocks noChangeArrowheads="1"/>
          </p:cNvSpPr>
          <p:nvPr/>
        </p:nvSpPr>
        <p:spPr bwMode="auto">
          <a:xfrm>
            <a:off x="5790299" y="446660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9" name="Oval 83"/>
          <p:cNvSpPr>
            <a:spLocks noChangeArrowheads="1"/>
          </p:cNvSpPr>
          <p:nvPr/>
        </p:nvSpPr>
        <p:spPr bwMode="auto">
          <a:xfrm>
            <a:off x="6029162" y="446660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5" name="Line 77"/>
          <p:cNvSpPr>
            <a:spLocks noChangeShapeType="1"/>
          </p:cNvSpPr>
          <p:nvPr/>
        </p:nvSpPr>
        <p:spPr bwMode="auto">
          <a:xfrm flipH="1">
            <a:off x="5869546" y="522980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6" name="Oval 83"/>
          <p:cNvSpPr>
            <a:spLocks noChangeArrowheads="1"/>
          </p:cNvSpPr>
          <p:nvPr/>
        </p:nvSpPr>
        <p:spPr bwMode="auto">
          <a:xfrm>
            <a:off x="5892385" y="515719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7" name="Line 79"/>
          <p:cNvSpPr>
            <a:spLocks noChangeShapeType="1"/>
          </p:cNvSpPr>
          <p:nvPr/>
        </p:nvSpPr>
        <p:spPr bwMode="auto">
          <a:xfrm flipV="1">
            <a:off x="5868144" y="5540474"/>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8" name="Oval 83"/>
          <p:cNvSpPr>
            <a:spLocks noChangeArrowheads="1"/>
          </p:cNvSpPr>
          <p:nvPr/>
        </p:nvSpPr>
        <p:spPr bwMode="auto">
          <a:xfrm>
            <a:off x="6037803" y="546786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0" name="Line 76"/>
          <p:cNvSpPr>
            <a:spLocks noChangeShapeType="1"/>
          </p:cNvSpPr>
          <p:nvPr/>
        </p:nvSpPr>
        <p:spPr bwMode="auto">
          <a:xfrm>
            <a:off x="5710677" y="5159335"/>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1" name="Oval 80"/>
          <p:cNvSpPr>
            <a:spLocks noChangeArrowheads="1"/>
          </p:cNvSpPr>
          <p:nvPr/>
        </p:nvSpPr>
        <p:spPr bwMode="auto">
          <a:xfrm>
            <a:off x="5659290" y="513732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9" name="Oval 82"/>
          <p:cNvSpPr>
            <a:spLocks noChangeArrowheads="1"/>
          </p:cNvSpPr>
          <p:nvPr/>
        </p:nvSpPr>
        <p:spPr bwMode="auto">
          <a:xfrm>
            <a:off x="5796136" y="546214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2" name="Line 77"/>
          <p:cNvSpPr>
            <a:spLocks noChangeShapeType="1"/>
          </p:cNvSpPr>
          <p:nvPr/>
        </p:nvSpPr>
        <p:spPr bwMode="auto">
          <a:xfrm flipH="1">
            <a:off x="6013562" y="605138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3" name="Oval 83"/>
          <p:cNvSpPr>
            <a:spLocks noChangeArrowheads="1"/>
          </p:cNvSpPr>
          <p:nvPr/>
        </p:nvSpPr>
        <p:spPr bwMode="auto">
          <a:xfrm>
            <a:off x="6036401" y="597877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4" name="Line 79"/>
          <p:cNvSpPr>
            <a:spLocks noChangeShapeType="1"/>
          </p:cNvSpPr>
          <p:nvPr/>
        </p:nvSpPr>
        <p:spPr bwMode="auto">
          <a:xfrm flipV="1">
            <a:off x="6012160" y="636205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5" name="Oval 83"/>
          <p:cNvSpPr>
            <a:spLocks noChangeArrowheads="1"/>
          </p:cNvSpPr>
          <p:nvPr/>
        </p:nvSpPr>
        <p:spPr bwMode="auto">
          <a:xfrm>
            <a:off x="6181819" y="628945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6" name="Oval 82"/>
          <p:cNvSpPr>
            <a:spLocks noChangeArrowheads="1"/>
          </p:cNvSpPr>
          <p:nvPr/>
        </p:nvSpPr>
        <p:spPr bwMode="auto">
          <a:xfrm>
            <a:off x="5940152" y="628372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cxnSp>
        <p:nvCxnSpPr>
          <p:cNvPr id="5" name="直線矢印コネクタ 4"/>
          <p:cNvCxnSpPr/>
          <p:nvPr/>
        </p:nvCxnSpPr>
        <p:spPr bwMode="auto">
          <a:xfrm flipV="1">
            <a:off x="8199079" y="5381790"/>
            <a:ext cx="460375" cy="26980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8" name="直線矢印コネクタ 157"/>
          <p:cNvCxnSpPr/>
          <p:nvPr/>
        </p:nvCxnSpPr>
        <p:spPr bwMode="auto">
          <a:xfrm flipV="1">
            <a:off x="8216081" y="4983680"/>
            <a:ext cx="369555" cy="31752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9" name="直線矢印コネクタ 158"/>
          <p:cNvCxnSpPr/>
          <p:nvPr/>
        </p:nvCxnSpPr>
        <p:spPr bwMode="auto">
          <a:xfrm flipV="1">
            <a:off x="8018869" y="4993848"/>
            <a:ext cx="12027" cy="2648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0" name="直線矢印コネクタ 159"/>
          <p:cNvCxnSpPr/>
          <p:nvPr/>
        </p:nvCxnSpPr>
        <p:spPr bwMode="auto">
          <a:xfrm flipH="1" flipV="1">
            <a:off x="7666942" y="4977959"/>
            <a:ext cx="145418" cy="290907"/>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1" name="直線矢印コネクタ 160"/>
          <p:cNvCxnSpPr/>
          <p:nvPr/>
        </p:nvCxnSpPr>
        <p:spPr bwMode="auto">
          <a:xfrm flipH="1" flipV="1">
            <a:off x="7472126" y="6487895"/>
            <a:ext cx="484250" cy="374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2" name="直線矢印コネクタ 161"/>
          <p:cNvCxnSpPr/>
          <p:nvPr/>
        </p:nvCxnSpPr>
        <p:spPr bwMode="auto">
          <a:xfrm flipH="1" flipV="1">
            <a:off x="6948264" y="5936222"/>
            <a:ext cx="288032" cy="194524"/>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3" name="直線矢印コネクタ 162"/>
          <p:cNvCxnSpPr/>
          <p:nvPr/>
        </p:nvCxnSpPr>
        <p:spPr bwMode="auto">
          <a:xfrm flipV="1">
            <a:off x="7524328" y="5906709"/>
            <a:ext cx="360040" cy="237095"/>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4" name="直線矢印コネクタ 163"/>
          <p:cNvCxnSpPr/>
          <p:nvPr/>
        </p:nvCxnSpPr>
        <p:spPr bwMode="auto">
          <a:xfrm flipH="1">
            <a:off x="6298383" y="5855772"/>
            <a:ext cx="145825" cy="272083"/>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5" name="直線矢印コネクタ 164"/>
          <p:cNvCxnSpPr/>
          <p:nvPr/>
        </p:nvCxnSpPr>
        <p:spPr bwMode="auto">
          <a:xfrm flipH="1" flipV="1">
            <a:off x="6154774" y="5397140"/>
            <a:ext cx="361443" cy="120092"/>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6" name="直線矢印コネクタ 165"/>
          <p:cNvCxnSpPr/>
          <p:nvPr/>
        </p:nvCxnSpPr>
        <p:spPr bwMode="auto">
          <a:xfrm flipH="1" flipV="1">
            <a:off x="6307431" y="5051058"/>
            <a:ext cx="208786" cy="250151"/>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7" name="直線矢印コネクタ 166"/>
          <p:cNvCxnSpPr/>
          <p:nvPr/>
        </p:nvCxnSpPr>
        <p:spPr bwMode="auto">
          <a:xfrm flipH="1" flipV="1">
            <a:off x="6717151" y="4990150"/>
            <a:ext cx="15089" cy="27650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sp>
        <p:nvSpPr>
          <p:cNvPr id="20" name="楕円 19"/>
          <p:cNvSpPr/>
          <p:nvPr/>
        </p:nvSpPr>
        <p:spPr bwMode="auto">
          <a:xfrm>
            <a:off x="7168722" y="4313449"/>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8" name="楕円 167"/>
          <p:cNvSpPr/>
          <p:nvPr/>
        </p:nvSpPr>
        <p:spPr bwMode="auto">
          <a:xfrm>
            <a:off x="7816795" y="4254016"/>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9" name="楕円 168"/>
          <p:cNvSpPr/>
          <p:nvPr/>
        </p:nvSpPr>
        <p:spPr bwMode="auto">
          <a:xfrm>
            <a:off x="6372200" y="4326024"/>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70" name="楕円 169"/>
          <p:cNvSpPr/>
          <p:nvPr/>
        </p:nvSpPr>
        <p:spPr bwMode="auto">
          <a:xfrm>
            <a:off x="5728563" y="4293096"/>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Tree>
    <p:extLst>
      <p:ext uri="{BB962C8B-B14F-4D97-AF65-F5344CB8AC3E}">
        <p14:creationId xmlns:p14="http://schemas.microsoft.com/office/powerpoint/2010/main" val="532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8" grpId="0" animBg="1"/>
      <p:bldP spid="169" grpId="0" animBg="1"/>
      <p:bldP spid="1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Line 76"/>
          <p:cNvSpPr>
            <a:spLocks noChangeShapeType="1"/>
          </p:cNvSpPr>
          <p:nvPr/>
        </p:nvSpPr>
        <p:spPr bwMode="auto">
          <a:xfrm>
            <a:off x="6084168" y="6021288"/>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472066" name="Rectangle 2"/>
          <p:cNvSpPr>
            <a:spLocks noGrp="1" noChangeArrowheads="1"/>
          </p:cNvSpPr>
          <p:nvPr>
            <p:ph type="subTitle" idx="1"/>
          </p:nvPr>
        </p:nvSpPr>
        <p:spPr>
          <a:xfrm>
            <a:off x="376089" y="957060"/>
            <a:ext cx="8544616"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Let’s not mind, to spend time to isomorphism check!</a:t>
            </a:r>
          </a:p>
          <a:p>
            <a:pPr algn="l" eaLnBrk="1" hangingPunct="1">
              <a:defRPr/>
            </a:pPr>
            <a:r>
              <a:rPr lang="en-US" altLang="ja-JP" sz="2400" dirty="0" smtClean="0"/>
              <a:t>Then, usual “marking approach” does work; This leads simple </a:t>
            </a:r>
            <a:r>
              <a:rPr lang="en-US" altLang="ja-JP" sz="2400" dirty="0" err="1" smtClean="0"/>
              <a:t>apriori</a:t>
            </a:r>
            <a:r>
              <a:rPr lang="en-US" altLang="ja-JP" sz="2400" dirty="0" smtClean="0"/>
              <a:t> algorithm</a:t>
            </a: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Simple Solution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77" name="Line 77"/>
          <p:cNvSpPr>
            <a:spLocks noChangeShapeType="1"/>
          </p:cNvSpPr>
          <p:nvPr/>
        </p:nvSpPr>
        <p:spPr bwMode="auto">
          <a:xfrm flipH="1">
            <a:off x="7303869" y="627312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2" name="Oval 82"/>
          <p:cNvSpPr>
            <a:spLocks noChangeArrowheads="1"/>
          </p:cNvSpPr>
          <p:nvPr/>
        </p:nvSpPr>
        <p:spPr bwMode="auto">
          <a:xfrm>
            <a:off x="7230459" y="650547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3" name="Oval 83"/>
          <p:cNvSpPr>
            <a:spLocks noChangeArrowheads="1"/>
          </p:cNvSpPr>
          <p:nvPr/>
        </p:nvSpPr>
        <p:spPr bwMode="auto">
          <a:xfrm>
            <a:off x="7326708" y="62005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4" name="Line 76"/>
          <p:cNvSpPr>
            <a:spLocks noChangeShapeType="1"/>
          </p:cNvSpPr>
          <p:nvPr/>
        </p:nvSpPr>
        <p:spPr bwMode="auto">
          <a:xfrm>
            <a:off x="8727843" y="5193009"/>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5" name="Line 77"/>
          <p:cNvSpPr>
            <a:spLocks noChangeShapeType="1"/>
          </p:cNvSpPr>
          <p:nvPr/>
        </p:nvSpPr>
        <p:spPr bwMode="auto">
          <a:xfrm flipH="1">
            <a:off x="8875478" y="519300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7" name="Line 79"/>
          <p:cNvSpPr>
            <a:spLocks noChangeShapeType="1"/>
          </p:cNvSpPr>
          <p:nvPr/>
        </p:nvSpPr>
        <p:spPr bwMode="auto">
          <a:xfrm flipV="1">
            <a:off x="8728658" y="5193009"/>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8" name="Oval 80"/>
          <p:cNvSpPr>
            <a:spLocks noChangeArrowheads="1"/>
          </p:cNvSpPr>
          <p:nvPr/>
        </p:nvSpPr>
        <p:spPr bwMode="auto">
          <a:xfrm>
            <a:off x="8676456" y="512040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0" name="Oval 82"/>
          <p:cNvSpPr>
            <a:spLocks noChangeArrowheads="1"/>
          </p:cNvSpPr>
          <p:nvPr/>
        </p:nvSpPr>
        <p:spPr bwMode="auto">
          <a:xfrm>
            <a:off x="8802068" y="542535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1" name="Oval 83"/>
          <p:cNvSpPr>
            <a:spLocks noChangeArrowheads="1"/>
          </p:cNvSpPr>
          <p:nvPr/>
        </p:nvSpPr>
        <p:spPr bwMode="auto">
          <a:xfrm>
            <a:off x="8898317" y="512040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2" name="Oval 82"/>
          <p:cNvSpPr>
            <a:spLocks noChangeArrowheads="1"/>
          </p:cNvSpPr>
          <p:nvPr/>
        </p:nvSpPr>
        <p:spPr bwMode="auto">
          <a:xfrm>
            <a:off x="8073467" y="640595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3" name="Line 76"/>
          <p:cNvSpPr>
            <a:spLocks noChangeShapeType="1"/>
          </p:cNvSpPr>
          <p:nvPr/>
        </p:nvSpPr>
        <p:spPr bwMode="auto">
          <a:xfrm>
            <a:off x="7863747" y="5445824"/>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4" name="Line 77"/>
          <p:cNvSpPr>
            <a:spLocks noChangeShapeType="1"/>
          </p:cNvSpPr>
          <p:nvPr/>
        </p:nvSpPr>
        <p:spPr bwMode="auto">
          <a:xfrm flipH="1">
            <a:off x="8011382" y="544582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6" name="Oval 80"/>
          <p:cNvSpPr>
            <a:spLocks noChangeArrowheads="1"/>
          </p:cNvSpPr>
          <p:nvPr/>
        </p:nvSpPr>
        <p:spPr bwMode="auto">
          <a:xfrm>
            <a:off x="7812360"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7" name="Oval 82"/>
          <p:cNvSpPr>
            <a:spLocks noChangeArrowheads="1"/>
          </p:cNvSpPr>
          <p:nvPr/>
        </p:nvSpPr>
        <p:spPr bwMode="auto">
          <a:xfrm>
            <a:off x="7937972" y="567816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8" name="Oval 83"/>
          <p:cNvSpPr>
            <a:spLocks noChangeArrowheads="1"/>
          </p:cNvSpPr>
          <p:nvPr/>
        </p:nvSpPr>
        <p:spPr bwMode="auto">
          <a:xfrm>
            <a:off x="8034221"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9" name="Line 77"/>
          <p:cNvSpPr>
            <a:spLocks noChangeShapeType="1"/>
          </p:cNvSpPr>
          <p:nvPr/>
        </p:nvSpPr>
        <p:spPr bwMode="auto">
          <a:xfrm flipH="1">
            <a:off x="6589626" y="544582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1" name="Oval 83"/>
          <p:cNvSpPr>
            <a:spLocks noChangeArrowheads="1"/>
          </p:cNvSpPr>
          <p:nvPr/>
        </p:nvSpPr>
        <p:spPr bwMode="auto">
          <a:xfrm>
            <a:off x="6612465" y="537321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3" name="Line 79"/>
          <p:cNvSpPr>
            <a:spLocks noChangeShapeType="1"/>
          </p:cNvSpPr>
          <p:nvPr/>
        </p:nvSpPr>
        <p:spPr bwMode="auto">
          <a:xfrm flipV="1">
            <a:off x="6588224" y="575649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6" name="Oval 83"/>
          <p:cNvSpPr>
            <a:spLocks noChangeArrowheads="1"/>
          </p:cNvSpPr>
          <p:nvPr/>
        </p:nvSpPr>
        <p:spPr bwMode="auto">
          <a:xfrm>
            <a:off x="6757883" y="568389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0" name="Oval 82"/>
          <p:cNvSpPr>
            <a:spLocks noChangeArrowheads="1"/>
          </p:cNvSpPr>
          <p:nvPr/>
        </p:nvSpPr>
        <p:spPr bwMode="auto">
          <a:xfrm>
            <a:off x="6516216" y="567816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0" name="Line 76"/>
          <p:cNvSpPr>
            <a:spLocks noChangeShapeType="1"/>
          </p:cNvSpPr>
          <p:nvPr/>
        </p:nvSpPr>
        <p:spPr bwMode="auto">
          <a:xfrm>
            <a:off x="8511819" y="4472929"/>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1" name="Line 77"/>
          <p:cNvSpPr>
            <a:spLocks noChangeShapeType="1"/>
          </p:cNvSpPr>
          <p:nvPr/>
        </p:nvSpPr>
        <p:spPr bwMode="auto">
          <a:xfrm flipH="1">
            <a:off x="8659454" y="4472929"/>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2" name="Oval 80"/>
          <p:cNvSpPr>
            <a:spLocks noChangeArrowheads="1"/>
          </p:cNvSpPr>
          <p:nvPr/>
        </p:nvSpPr>
        <p:spPr bwMode="auto">
          <a:xfrm>
            <a:off x="8460432" y="44003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4" name="Oval 83"/>
          <p:cNvSpPr>
            <a:spLocks noChangeArrowheads="1"/>
          </p:cNvSpPr>
          <p:nvPr/>
        </p:nvSpPr>
        <p:spPr bwMode="auto">
          <a:xfrm>
            <a:off x="8682293" y="440032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5" name="Line 79"/>
          <p:cNvSpPr>
            <a:spLocks noChangeShapeType="1"/>
          </p:cNvSpPr>
          <p:nvPr/>
        </p:nvSpPr>
        <p:spPr bwMode="auto">
          <a:xfrm flipV="1">
            <a:off x="8669217" y="4760961"/>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6" name="Oval 83"/>
          <p:cNvSpPr>
            <a:spLocks noChangeArrowheads="1"/>
          </p:cNvSpPr>
          <p:nvPr/>
        </p:nvSpPr>
        <p:spPr bwMode="auto">
          <a:xfrm>
            <a:off x="8838876" y="4688353"/>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3" name="Oval 82"/>
          <p:cNvSpPr>
            <a:spLocks noChangeArrowheads="1"/>
          </p:cNvSpPr>
          <p:nvPr/>
        </p:nvSpPr>
        <p:spPr bwMode="auto">
          <a:xfrm>
            <a:off x="8586044" y="470527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7" name="Line 76"/>
          <p:cNvSpPr>
            <a:spLocks noChangeShapeType="1"/>
          </p:cNvSpPr>
          <p:nvPr/>
        </p:nvSpPr>
        <p:spPr bwMode="auto">
          <a:xfrm>
            <a:off x="7935755" y="4509720"/>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8" name="Line 77"/>
          <p:cNvSpPr>
            <a:spLocks noChangeShapeType="1"/>
          </p:cNvSpPr>
          <p:nvPr/>
        </p:nvSpPr>
        <p:spPr bwMode="auto">
          <a:xfrm flipH="1">
            <a:off x="8083390" y="450972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9" name="Oval 80"/>
          <p:cNvSpPr>
            <a:spLocks noChangeArrowheads="1"/>
          </p:cNvSpPr>
          <p:nvPr/>
        </p:nvSpPr>
        <p:spPr bwMode="auto">
          <a:xfrm>
            <a:off x="7884368"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0" name="Oval 82"/>
          <p:cNvSpPr>
            <a:spLocks noChangeArrowheads="1"/>
          </p:cNvSpPr>
          <p:nvPr/>
        </p:nvSpPr>
        <p:spPr bwMode="auto">
          <a:xfrm>
            <a:off x="8009980"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2" name="Line 76"/>
          <p:cNvSpPr>
            <a:spLocks noChangeShapeType="1"/>
          </p:cNvSpPr>
          <p:nvPr/>
        </p:nvSpPr>
        <p:spPr bwMode="auto">
          <a:xfrm>
            <a:off x="7444266" y="4509720"/>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3" name="Line 77"/>
          <p:cNvSpPr>
            <a:spLocks noChangeShapeType="1"/>
          </p:cNvSpPr>
          <p:nvPr/>
        </p:nvSpPr>
        <p:spPr bwMode="auto">
          <a:xfrm flipH="1">
            <a:off x="7591901" y="450972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5" name="Oval 82"/>
          <p:cNvSpPr>
            <a:spLocks noChangeArrowheads="1"/>
          </p:cNvSpPr>
          <p:nvPr/>
        </p:nvSpPr>
        <p:spPr bwMode="auto">
          <a:xfrm>
            <a:off x="7518491"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6" name="Oval 83"/>
          <p:cNvSpPr>
            <a:spLocks noChangeArrowheads="1"/>
          </p:cNvSpPr>
          <p:nvPr/>
        </p:nvSpPr>
        <p:spPr bwMode="auto">
          <a:xfrm>
            <a:off x="7614740"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7" name="Line 79"/>
          <p:cNvSpPr>
            <a:spLocks noChangeShapeType="1"/>
          </p:cNvSpPr>
          <p:nvPr/>
        </p:nvSpPr>
        <p:spPr bwMode="auto">
          <a:xfrm>
            <a:off x="8165161" y="4509719"/>
            <a:ext cx="168051" cy="324839"/>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8" name="Oval 83"/>
          <p:cNvSpPr>
            <a:spLocks noChangeArrowheads="1"/>
          </p:cNvSpPr>
          <p:nvPr/>
        </p:nvSpPr>
        <p:spPr bwMode="auto">
          <a:xfrm>
            <a:off x="8277136" y="472514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9" name="Line 77"/>
          <p:cNvSpPr>
            <a:spLocks noChangeShapeType="1"/>
          </p:cNvSpPr>
          <p:nvPr/>
        </p:nvSpPr>
        <p:spPr bwMode="auto">
          <a:xfrm flipH="1">
            <a:off x="7389846" y="4473903"/>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0" name="Oval 82"/>
          <p:cNvSpPr>
            <a:spLocks noChangeArrowheads="1"/>
          </p:cNvSpPr>
          <p:nvPr/>
        </p:nvSpPr>
        <p:spPr bwMode="auto">
          <a:xfrm>
            <a:off x="7301207" y="474206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1" name="Oval 83"/>
          <p:cNvSpPr>
            <a:spLocks noChangeArrowheads="1"/>
          </p:cNvSpPr>
          <p:nvPr/>
        </p:nvSpPr>
        <p:spPr bwMode="auto">
          <a:xfrm>
            <a:off x="8106229"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4" name="Oval 80"/>
          <p:cNvSpPr>
            <a:spLocks noChangeArrowheads="1"/>
          </p:cNvSpPr>
          <p:nvPr/>
        </p:nvSpPr>
        <p:spPr bwMode="auto">
          <a:xfrm>
            <a:off x="7392879"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1" name="Line 77"/>
          <p:cNvSpPr>
            <a:spLocks noChangeShapeType="1"/>
          </p:cNvSpPr>
          <p:nvPr/>
        </p:nvSpPr>
        <p:spPr bwMode="auto">
          <a:xfrm flipH="1">
            <a:off x="6589626" y="452959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2" name="Oval 83"/>
          <p:cNvSpPr>
            <a:spLocks noChangeArrowheads="1"/>
          </p:cNvSpPr>
          <p:nvPr/>
        </p:nvSpPr>
        <p:spPr bwMode="auto">
          <a:xfrm>
            <a:off x="6612465" y="445698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3" name="Line 79"/>
          <p:cNvSpPr>
            <a:spLocks noChangeShapeType="1"/>
          </p:cNvSpPr>
          <p:nvPr/>
        </p:nvSpPr>
        <p:spPr bwMode="auto">
          <a:xfrm flipV="1">
            <a:off x="6588224" y="4840264"/>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5" name="Oval 82"/>
          <p:cNvSpPr>
            <a:spLocks noChangeArrowheads="1"/>
          </p:cNvSpPr>
          <p:nvPr/>
        </p:nvSpPr>
        <p:spPr bwMode="auto">
          <a:xfrm>
            <a:off x="6516216" y="476193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6" name="Line 77"/>
          <p:cNvSpPr>
            <a:spLocks noChangeShapeType="1"/>
          </p:cNvSpPr>
          <p:nvPr/>
        </p:nvSpPr>
        <p:spPr bwMode="auto">
          <a:xfrm flipH="1">
            <a:off x="6832493" y="446741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7" name="Oval 83"/>
          <p:cNvSpPr>
            <a:spLocks noChangeArrowheads="1"/>
          </p:cNvSpPr>
          <p:nvPr/>
        </p:nvSpPr>
        <p:spPr bwMode="auto">
          <a:xfrm>
            <a:off x="6822652" y="443711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8" name="Line 77"/>
          <p:cNvSpPr>
            <a:spLocks noChangeShapeType="1"/>
          </p:cNvSpPr>
          <p:nvPr/>
        </p:nvSpPr>
        <p:spPr bwMode="auto">
          <a:xfrm flipH="1">
            <a:off x="6006323" y="4539216"/>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0" name="Line 79"/>
          <p:cNvSpPr>
            <a:spLocks noChangeShapeType="1"/>
          </p:cNvSpPr>
          <p:nvPr/>
        </p:nvSpPr>
        <p:spPr bwMode="auto">
          <a:xfrm flipV="1">
            <a:off x="6004921" y="4849890"/>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1" name="Oval 83"/>
          <p:cNvSpPr>
            <a:spLocks noChangeArrowheads="1"/>
          </p:cNvSpPr>
          <p:nvPr/>
        </p:nvSpPr>
        <p:spPr bwMode="auto">
          <a:xfrm>
            <a:off x="6174580" y="477728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2" name="Oval 82"/>
          <p:cNvSpPr>
            <a:spLocks noChangeArrowheads="1"/>
          </p:cNvSpPr>
          <p:nvPr/>
        </p:nvSpPr>
        <p:spPr bwMode="auto">
          <a:xfrm>
            <a:off x="5932913" y="4771561"/>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4" name="Oval 83"/>
          <p:cNvSpPr>
            <a:spLocks noChangeArrowheads="1"/>
          </p:cNvSpPr>
          <p:nvPr/>
        </p:nvSpPr>
        <p:spPr bwMode="auto">
          <a:xfrm>
            <a:off x="6757883" y="476765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3" name="Line 79"/>
          <p:cNvSpPr>
            <a:spLocks noChangeShapeType="1"/>
          </p:cNvSpPr>
          <p:nvPr/>
        </p:nvSpPr>
        <p:spPr bwMode="auto">
          <a:xfrm flipV="1">
            <a:off x="5862307" y="4544937"/>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4" name="Oval 82"/>
          <p:cNvSpPr>
            <a:spLocks noChangeArrowheads="1"/>
          </p:cNvSpPr>
          <p:nvPr/>
        </p:nvSpPr>
        <p:spPr bwMode="auto">
          <a:xfrm>
            <a:off x="5790299" y="446660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9" name="Oval 83"/>
          <p:cNvSpPr>
            <a:spLocks noChangeArrowheads="1"/>
          </p:cNvSpPr>
          <p:nvPr/>
        </p:nvSpPr>
        <p:spPr bwMode="auto">
          <a:xfrm>
            <a:off x="6029162" y="446660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5" name="Line 77"/>
          <p:cNvSpPr>
            <a:spLocks noChangeShapeType="1"/>
          </p:cNvSpPr>
          <p:nvPr/>
        </p:nvSpPr>
        <p:spPr bwMode="auto">
          <a:xfrm flipH="1">
            <a:off x="5869546" y="522980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6" name="Oval 83"/>
          <p:cNvSpPr>
            <a:spLocks noChangeArrowheads="1"/>
          </p:cNvSpPr>
          <p:nvPr/>
        </p:nvSpPr>
        <p:spPr bwMode="auto">
          <a:xfrm>
            <a:off x="5892385" y="515719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7" name="Line 79"/>
          <p:cNvSpPr>
            <a:spLocks noChangeShapeType="1"/>
          </p:cNvSpPr>
          <p:nvPr/>
        </p:nvSpPr>
        <p:spPr bwMode="auto">
          <a:xfrm flipV="1">
            <a:off x="5868144" y="5540474"/>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8" name="Oval 83"/>
          <p:cNvSpPr>
            <a:spLocks noChangeArrowheads="1"/>
          </p:cNvSpPr>
          <p:nvPr/>
        </p:nvSpPr>
        <p:spPr bwMode="auto">
          <a:xfrm>
            <a:off x="6037803" y="546786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0" name="Line 76"/>
          <p:cNvSpPr>
            <a:spLocks noChangeShapeType="1"/>
          </p:cNvSpPr>
          <p:nvPr/>
        </p:nvSpPr>
        <p:spPr bwMode="auto">
          <a:xfrm>
            <a:off x="5710677" y="5159335"/>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1" name="Oval 80"/>
          <p:cNvSpPr>
            <a:spLocks noChangeArrowheads="1"/>
          </p:cNvSpPr>
          <p:nvPr/>
        </p:nvSpPr>
        <p:spPr bwMode="auto">
          <a:xfrm>
            <a:off x="5659290" y="513732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9" name="Oval 82"/>
          <p:cNvSpPr>
            <a:spLocks noChangeArrowheads="1"/>
          </p:cNvSpPr>
          <p:nvPr/>
        </p:nvSpPr>
        <p:spPr bwMode="auto">
          <a:xfrm>
            <a:off x="5796136" y="546214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2" name="Line 77"/>
          <p:cNvSpPr>
            <a:spLocks noChangeShapeType="1"/>
          </p:cNvSpPr>
          <p:nvPr/>
        </p:nvSpPr>
        <p:spPr bwMode="auto">
          <a:xfrm flipH="1">
            <a:off x="6013562" y="605138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3" name="Oval 83"/>
          <p:cNvSpPr>
            <a:spLocks noChangeArrowheads="1"/>
          </p:cNvSpPr>
          <p:nvPr/>
        </p:nvSpPr>
        <p:spPr bwMode="auto">
          <a:xfrm>
            <a:off x="6036401" y="597877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4" name="Line 79"/>
          <p:cNvSpPr>
            <a:spLocks noChangeShapeType="1"/>
          </p:cNvSpPr>
          <p:nvPr/>
        </p:nvSpPr>
        <p:spPr bwMode="auto">
          <a:xfrm flipV="1">
            <a:off x="6012160" y="636205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5" name="Oval 83"/>
          <p:cNvSpPr>
            <a:spLocks noChangeArrowheads="1"/>
          </p:cNvSpPr>
          <p:nvPr/>
        </p:nvSpPr>
        <p:spPr bwMode="auto">
          <a:xfrm>
            <a:off x="6181819" y="628945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6" name="Oval 82"/>
          <p:cNvSpPr>
            <a:spLocks noChangeArrowheads="1"/>
          </p:cNvSpPr>
          <p:nvPr/>
        </p:nvSpPr>
        <p:spPr bwMode="auto">
          <a:xfrm>
            <a:off x="5940152" y="628372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cxnSp>
        <p:nvCxnSpPr>
          <p:cNvPr id="5" name="直線矢印コネクタ 4"/>
          <p:cNvCxnSpPr/>
          <p:nvPr/>
        </p:nvCxnSpPr>
        <p:spPr bwMode="auto">
          <a:xfrm flipV="1">
            <a:off x="8199079" y="5381790"/>
            <a:ext cx="460375" cy="26980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8" name="直線矢印コネクタ 157"/>
          <p:cNvCxnSpPr/>
          <p:nvPr/>
        </p:nvCxnSpPr>
        <p:spPr bwMode="auto">
          <a:xfrm flipV="1">
            <a:off x="8216081" y="4983680"/>
            <a:ext cx="369555" cy="31752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9" name="直線矢印コネクタ 158"/>
          <p:cNvCxnSpPr/>
          <p:nvPr/>
        </p:nvCxnSpPr>
        <p:spPr bwMode="auto">
          <a:xfrm flipV="1">
            <a:off x="8018869" y="4993848"/>
            <a:ext cx="12027" cy="2648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0" name="直線矢印コネクタ 159"/>
          <p:cNvCxnSpPr/>
          <p:nvPr/>
        </p:nvCxnSpPr>
        <p:spPr bwMode="auto">
          <a:xfrm flipH="1" flipV="1">
            <a:off x="7666942" y="4977959"/>
            <a:ext cx="145418" cy="290907"/>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1" name="直線矢印コネクタ 160"/>
          <p:cNvCxnSpPr/>
          <p:nvPr/>
        </p:nvCxnSpPr>
        <p:spPr bwMode="auto">
          <a:xfrm flipH="1" flipV="1">
            <a:off x="7472126" y="6487895"/>
            <a:ext cx="484250" cy="374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2" name="直線矢印コネクタ 161"/>
          <p:cNvCxnSpPr/>
          <p:nvPr/>
        </p:nvCxnSpPr>
        <p:spPr bwMode="auto">
          <a:xfrm flipH="1" flipV="1">
            <a:off x="6948264" y="5936222"/>
            <a:ext cx="288032" cy="194524"/>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3" name="直線矢印コネクタ 162"/>
          <p:cNvCxnSpPr/>
          <p:nvPr/>
        </p:nvCxnSpPr>
        <p:spPr bwMode="auto">
          <a:xfrm flipV="1">
            <a:off x="7524328" y="5906709"/>
            <a:ext cx="360040" cy="237095"/>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4" name="直線矢印コネクタ 163"/>
          <p:cNvCxnSpPr/>
          <p:nvPr/>
        </p:nvCxnSpPr>
        <p:spPr bwMode="auto">
          <a:xfrm flipH="1">
            <a:off x="6298383" y="5855772"/>
            <a:ext cx="145825" cy="272083"/>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5" name="直線矢印コネクタ 164"/>
          <p:cNvCxnSpPr/>
          <p:nvPr/>
        </p:nvCxnSpPr>
        <p:spPr bwMode="auto">
          <a:xfrm flipH="1" flipV="1">
            <a:off x="6154774" y="5397140"/>
            <a:ext cx="361443" cy="120092"/>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6" name="直線矢印コネクタ 165"/>
          <p:cNvCxnSpPr/>
          <p:nvPr/>
        </p:nvCxnSpPr>
        <p:spPr bwMode="auto">
          <a:xfrm flipH="1" flipV="1">
            <a:off x="6307431" y="5051058"/>
            <a:ext cx="208786" cy="250151"/>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7" name="直線矢印コネクタ 166"/>
          <p:cNvCxnSpPr/>
          <p:nvPr/>
        </p:nvCxnSpPr>
        <p:spPr bwMode="auto">
          <a:xfrm flipH="1" flipV="1">
            <a:off x="6717151" y="4990150"/>
            <a:ext cx="15089" cy="27650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sp>
        <p:nvSpPr>
          <p:cNvPr id="20" name="楕円 19"/>
          <p:cNvSpPr/>
          <p:nvPr/>
        </p:nvSpPr>
        <p:spPr bwMode="auto">
          <a:xfrm>
            <a:off x="7168722" y="4313449"/>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8" name="楕円 167"/>
          <p:cNvSpPr/>
          <p:nvPr/>
        </p:nvSpPr>
        <p:spPr bwMode="auto">
          <a:xfrm>
            <a:off x="7816795" y="4254016"/>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9" name="楕円 168"/>
          <p:cNvSpPr/>
          <p:nvPr/>
        </p:nvSpPr>
        <p:spPr bwMode="auto">
          <a:xfrm>
            <a:off x="6372200" y="4326024"/>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70" name="楕円 169"/>
          <p:cNvSpPr/>
          <p:nvPr/>
        </p:nvSpPr>
        <p:spPr bwMode="auto">
          <a:xfrm>
            <a:off x="5728563" y="4293096"/>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89" name="Rectangle 3"/>
          <p:cNvSpPr txBox="1">
            <a:spLocks noChangeArrowheads="1"/>
          </p:cNvSpPr>
          <p:nvPr/>
        </p:nvSpPr>
        <p:spPr bwMode="auto">
          <a:xfrm>
            <a:off x="395536" y="1866734"/>
            <a:ext cx="5002867" cy="4532116"/>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AprioriGraphMining</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0</a:t>
            </a:r>
            <a:r>
              <a:rPr lang="en-US" altLang="ja-JP" kern="0" dirty="0" smtClean="0">
                <a:solidFill>
                  <a:srgbClr val="2B0EFE"/>
                </a:solidFill>
                <a:latin typeface="Times New Roman"/>
                <a:ea typeface="ＭＳ Ｐゴシック"/>
              </a:rPr>
              <a:t>={</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Times New Roman"/>
                <a:ea typeface="ＭＳ Ｐゴシック"/>
              </a:rPr>
              <a:t>}, k := 1</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prstClr val="black"/>
                </a:solidFill>
                <a:latin typeface="Times New Roman"/>
                <a:ea typeface="ＭＳ Ｐゴシック"/>
              </a:rPr>
              <a:t>while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b="0" kern="0" dirty="0" smtClean="0">
                <a:solidFill>
                  <a:prstClr val="black"/>
                </a:solidFill>
                <a:latin typeface="Times New Roman"/>
                <a:ea typeface="ＭＳ Ｐゴシック"/>
              </a:rPr>
              <a:t> </a:t>
            </a:r>
            <a:r>
              <a:rPr lang="ja-JP" altLang="en-US" kern="0" dirty="0" smtClean="0">
                <a:solidFill>
                  <a:srgbClr val="2B0EFE"/>
                </a:solidFill>
                <a:latin typeface="ＭＳ Ｐゴシック"/>
                <a:ea typeface="ＭＳ Ｐゴシック"/>
              </a:rPr>
              <a:t>≠</a:t>
            </a:r>
            <a:r>
              <a:rPr lang="en-US" altLang="ja-JP" kern="0" dirty="0" smtClean="0">
                <a:solidFill>
                  <a:srgbClr val="2B0EFE"/>
                </a:solidFill>
                <a:latin typeface="ＭＳ Ｐゴシック"/>
                <a:ea typeface="ＭＳ Ｐゴシック"/>
              </a:rPr>
              <a:t>φ</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0000FF"/>
                </a:solidFill>
                <a:latin typeface="Times New Roman"/>
                <a:ea typeface="ＭＳ Ｐゴシック"/>
              </a:rPr>
              <a:t>S</a:t>
            </a:r>
            <a:r>
              <a:rPr lang="en-US" altLang="ja-JP" kern="0" dirty="0" smtClean="0">
                <a:solidFill>
                  <a:srgbClr val="2B0EFE"/>
                </a:solidFill>
                <a:latin typeface="Times New Roman"/>
                <a:ea typeface="ＭＳ Ｐゴシック"/>
              </a:rPr>
              <a:t> </a:t>
            </a:r>
            <a:r>
              <a:rPr lang="ja-JP" altLang="en-US" kern="0" dirty="0" smtClean="0">
                <a:solidFill>
                  <a:srgbClr val="2B0EFE"/>
                </a:solidFill>
                <a:latin typeface="Times New Roman"/>
                <a:ea typeface="ＭＳ Ｐゴシック"/>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kern="0" dirty="0" smtClean="0">
                <a:solidFill>
                  <a:srgbClr val="2B0EFE"/>
                </a:solidFill>
                <a:latin typeface="Times New Roman"/>
                <a:ea typeface="ＭＳ Ｐゴシック"/>
              </a:rPr>
              <a:t> </a:t>
            </a:r>
            <a:endParaRPr lang="ja-JP" altLang="en-US" kern="0" dirty="0" smtClean="0">
              <a:solidFill>
                <a:srgbClr val="2B0EFE"/>
              </a:solidFill>
              <a:latin typeface="Times New Roman"/>
              <a:ea typeface="ＭＳ Ｐゴシック"/>
            </a:endParaRPr>
          </a:p>
          <a:p>
            <a:pPr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4.</a:t>
            </a:r>
            <a:r>
              <a:rPr lang="en-US" altLang="ja-JP" kern="0" dirty="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    output </a:t>
            </a:r>
            <a:r>
              <a:rPr lang="en-US" altLang="ja-JP" kern="0" dirty="0">
                <a:solidFill>
                  <a:srgbClr val="2B0EFE"/>
                </a:solidFill>
                <a:latin typeface="Times New Roman"/>
                <a:ea typeface="ＭＳ Ｐゴシック"/>
              </a:rPr>
              <a:t>S</a:t>
            </a:r>
            <a:endParaRPr lang="ja-JP" altLang="en-US" kern="0" dirty="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obtained from </a:t>
            </a:r>
            <a:r>
              <a:rPr lang="en-US" altLang="ja-JP" kern="0" dirty="0" smtClean="0">
                <a:solidFill>
                  <a:srgbClr val="2B0EFE"/>
                </a:solidFill>
                <a:latin typeface="Times New Roman"/>
                <a:ea typeface="ＭＳ Ｐゴシック"/>
              </a:rPr>
              <a:t>S</a:t>
            </a:r>
          </a:p>
          <a:p>
            <a:pPr lvl="0" algn="l">
              <a:lnSpc>
                <a:spcPct val="90000"/>
              </a:lnSpc>
              <a:spcBef>
                <a:spcPct val="20000"/>
              </a:spcBef>
              <a:defRPr/>
            </a:pPr>
            <a:r>
              <a:rPr lang="en-US" altLang="ja-JP"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by adding a vertex/edge</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6.</a:t>
            </a:r>
            <a:r>
              <a:rPr lang="en-US" altLang="ja-JP" kern="0" dirty="0" smtClean="0">
                <a:solidFill>
                  <a:prstClr val="black"/>
                </a:solidFill>
                <a:latin typeface="Times New Roman"/>
                <a:ea typeface="ＭＳ Ｐゴシック"/>
              </a:rPr>
              <a:t>     if  </a:t>
            </a:r>
            <a:r>
              <a:rPr lang="en-US" altLang="ja-JP" kern="0" dirty="0" smtClean="0">
                <a:solidFill>
                  <a:srgbClr val="2B0EFE"/>
                </a:solidFill>
                <a:latin typeface="Times New Roman"/>
                <a:ea typeface="ＭＳ Ｐゴシック"/>
              </a:rPr>
              <a:t>S’ </a:t>
            </a:r>
            <a:r>
              <a:rPr lang="en-US" altLang="ja-JP" b="0" kern="0" dirty="0" smtClean="0">
                <a:solidFill>
                  <a:prstClr val="black"/>
                </a:solidFill>
                <a:latin typeface="Times New Roman"/>
                <a:ea typeface="ＭＳ Ｐゴシック"/>
              </a:rPr>
              <a:t>is in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ja-JP" altLang="en-US"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go to </a:t>
            </a:r>
            <a:r>
              <a:rPr lang="en-US" altLang="ja-JP" kern="0" dirty="0" smtClean="0">
                <a:solidFill>
                  <a:srgbClr val="FF0000"/>
                </a:solidFill>
                <a:latin typeface="Times New Roman"/>
                <a:ea typeface="ＭＳ Ｐゴシック"/>
              </a:rPr>
              <a:t>8</a:t>
            </a: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7.</a:t>
            </a:r>
            <a:r>
              <a:rPr lang="en-US" altLang="ja-JP" kern="0" dirty="0" smtClean="0">
                <a:solidFill>
                  <a:prstClr val="black"/>
                </a:solidFill>
                <a:latin typeface="Times New Roman"/>
                <a:ea typeface="ＭＳ Ｐゴシック"/>
              </a:rPr>
              <a:t>     if  </a:t>
            </a:r>
            <a:r>
              <a:rPr lang="en-US" altLang="ja-JP" kern="0" dirty="0" err="1">
                <a:solidFill>
                  <a:srgbClr val="2B0EFE"/>
                </a:solidFill>
                <a:latin typeface="Times New Roman"/>
                <a:ea typeface="ＭＳ Ｐゴシック"/>
              </a:rPr>
              <a:t>frq</a:t>
            </a:r>
            <a:r>
              <a:rPr lang="en-US" altLang="ja-JP" kern="0" dirty="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σ</a:t>
            </a:r>
            <a:r>
              <a:rPr lang="ja-JP" altLang="en-US"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S’ </a:t>
            </a:r>
            <a:r>
              <a:rPr lang="en-US" altLang="ja-JP" b="0" kern="0" dirty="0" smtClean="0">
                <a:solidFill>
                  <a:prstClr val="black"/>
                </a:solidFill>
                <a:latin typeface="Times New Roman"/>
                <a:ea typeface="ＭＳ Ｐゴシック"/>
              </a:rPr>
              <a:t>to</a:t>
            </a:r>
            <a:r>
              <a:rPr lang="ja-JP" altLang="en-US" b="0" kern="0" dirty="0" smtClean="0">
                <a:solidFill>
                  <a:prstClr val="black"/>
                </a:solidFill>
                <a:latin typeface="Times New Roman"/>
                <a:ea typeface="ＭＳ Ｐゴシック"/>
              </a:rPr>
              <a:t>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en-US" altLang="ja-JP" b="0" kern="0" dirty="0" smtClean="0">
                <a:solidFill>
                  <a:prstClr val="black"/>
                </a:solidFill>
                <a:latin typeface="Times New Roman"/>
                <a:ea typeface="ＭＳ Ｐゴシック"/>
              </a:rPr>
              <a:t> </a:t>
            </a: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8.</a:t>
            </a:r>
            <a:r>
              <a:rPr lang="en-US" altLang="ja-JP" kern="0" dirty="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 end for</a:t>
            </a:r>
            <a:endParaRPr lang="en-US" altLang="ja-JP" dirty="0" smtClean="0">
              <a:solidFill>
                <a:srgbClr val="FF0000"/>
              </a:solidFill>
              <a:effectLst>
                <a:outerShdw blurRad="38100" dist="38100" dir="2700000" algn="tl">
                  <a:srgbClr val="000000">
                    <a:alpha val="43137"/>
                  </a:srgbClr>
                </a:outerShdw>
              </a:effectLst>
            </a:endParaRP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9.</a:t>
            </a:r>
            <a:r>
              <a:rPr lang="en-US" altLang="ja-JP" kern="0" dirty="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end while</a:t>
            </a:r>
            <a:endParaRPr lang="en-US" altLang="ja-JP" kern="0" dirty="0" smtClean="0">
              <a:solidFill>
                <a:srgbClr val="2B0EFE"/>
              </a:solidFill>
              <a:latin typeface="Times New Roman"/>
              <a:ea typeface="ＭＳ Ｐゴシック"/>
            </a:endParaRPr>
          </a:p>
        </p:txBody>
      </p:sp>
      <p:sp>
        <p:nvSpPr>
          <p:cNvPr id="95" name="テキスト ボックス 94"/>
          <p:cNvSpPr txBox="1"/>
          <p:nvPr/>
        </p:nvSpPr>
        <p:spPr>
          <a:xfrm>
            <a:off x="5724128" y="476672"/>
            <a:ext cx="3281924"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smtClean="0">
                <a:solidFill>
                  <a:schemeClr val="tx1"/>
                </a:solidFill>
              </a:rPr>
              <a:t>AGM</a:t>
            </a:r>
            <a:r>
              <a:rPr lang="ja-JP" altLang="en-US" b="0" dirty="0" smtClean="0">
                <a:solidFill>
                  <a:schemeClr val="tx1"/>
                </a:solidFill>
              </a:rPr>
              <a:t>：</a:t>
            </a:r>
            <a:r>
              <a:rPr lang="en-US" altLang="ja-JP" b="0" dirty="0" smtClean="0">
                <a:solidFill>
                  <a:schemeClr val="tx1"/>
                </a:solidFill>
              </a:rPr>
              <a:t> </a:t>
            </a:r>
            <a:r>
              <a:rPr lang="en-US" altLang="ja-JP" b="0" dirty="0" err="1" smtClean="0">
                <a:solidFill>
                  <a:schemeClr val="tx1"/>
                </a:solidFill>
              </a:rPr>
              <a:t>Washio</a:t>
            </a:r>
            <a:r>
              <a:rPr lang="en-US" altLang="ja-JP" b="0" dirty="0" smtClean="0">
                <a:solidFill>
                  <a:schemeClr val="tx1"/>
                </a:solidFill>
              </a:rPr>
              <a:t> et. al. </a:t>
            </a:r>
            <a:r>
              <a:rPr kumimoji="1" lang="en-US" altLang="ja-JP" b="0" dirty="0" smtClean="0">
                <a:solidFill>
                  <a:schemeClr val="tx1"/>
                </a:solidFill>
              </a:rPr>
              <a:t>‘00</a:t>
            </a:r>
            <a:endParaRPr kumimoji="1" lang="ja-JP" altLang="en-US" b="0" dirty="0">
              <a:solidFill>
                <a:schemeClr val="tx1"/>
              </a:solidFill>
            </a:endParaRPr>
          </a:p>
        </p:txBody>
      </p:sp>
    </p:spTree>
    <p:extLst>
      <p:ext uri="{BB962C8B-B14F-4D97-AF65-F5344CB8AC3E}">
        <p14:creationId xmlns:p14="http://schemas.microsoft.com/office/powerpoint/2010/main" val="356486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0" y="1341438"/>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b="1" dirty="0" smtClean="0">
                <a:solidFill>
                  <a:schemeClr val="bg1"/>
                </a:solidFill>
                <a:effectLst>
                  <a:outerShdw blurRad="38100" dist="38100" dir="2700000" algn="tl">
                    <a:srgbClr val="000000"/>
                  </a:outerShdw>
                </a:effectLst>
              </a:rPr>
              <a:t>7-1.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a:t>
            </a:r>
            <a:r>
              <a:rPr lang="en-US" altLang="ja-JP" sz="4000" dirty="0" err="1"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Itemset</a:t>
            </a:r>
            <a:r>
              <a:rPr lang="ja-JP" altLang="en-US"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Mining</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(LCM)</a:t>
            </a:r>
            <a:endParaRPr lang="ja-JP" altLang="en-US" sz="3600"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16772289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323528" y="908720"/>
            <a:ext cx="8544616"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When we find many patterns, and they are in memory, we have to check the </a:t>
            </a:r>
            <a:r>
              <a:rPr lang="en-US" altLang="ja-JP" sz="2400" dirty="0" err="1" smtClean="0"/>
              <a:t>isomorphim</a:t>
            </a:r>
            <a:r>
              <a:rPr lang="en-US" altLang="ja-JP" sz="2400" dirty="0" smtClean="0"/>
              <a:t> to all, for each newly found graph pattern</a:t>
            </a:r>
          </a:p>
          <a:p>
            <a:pPr algn="l" eaLnBrk="1" hangingPunct="1">
              <a:defRPr/>
            </a:pPr>
            <a:r>
              <a:rPr lang="en-US" altLang="ja-JP" sz="2400" dirty="0" smtClean="0"/>
              <a:t> … This cost is so heavy</a:t>
            </a:r>
          </a:p>
          <a:p>
            <a:pPr algn="l" eaLnBrk="1" hangingPunct="1">
              <a:defRPr/>
            </a:pPr>
            <a:endParaRPr lang="en-US" altLang="ja-JP" sz="2400" dirty="0" smtClean="0"/>
          </a:p>
          <a:p>
            <a:pPr algn="l" eaLnBrk="1" hangingPunct="1">
              <a:defRPr/>
            </a:pPr>
            <a:r>
              <a:rPr lang="en-US" altLang="ja-JP" sz="2400" dirty="0" smtClean="0"/>
              <a:t>The next idea is, instead of checking isomorphism, find a normalized letter sequence for each graph</a:t>
            </a:r>
          </a:p>
          <a:p>
            <a:pPr algn="l" eaLnBrk="1" hangingPunct="1">
              <a:defRPr/>
            </a:pPr>
            <a:endParaRPr lang="en-US" altLang="ja-JP" sz="2400" b="1" dirty="0">
              <a:solidFill>
                <a:srgbClr val="FF0000"/>
              </a:solidFill>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execute DFSs for every vertex as starting vertex, and examine all order of out-going edges for each vertex</a:t>
            </a:r>
          </a:p>
          <a:p>
            <a:pPr algn="l" eaLnBrk="1" hangingPunct="1">
              <a:defRPr/>
            </a:pPr>
            <a:r>
              <a:rPr lang="en-US" altLang="ja-JP" sz="2400" dirty="0" smtClean="0"/>
              <a:t> </a:t>
            </a:r>
          </a:p>
          <a:p>
            <a:pPr algn="l" eaLnBrk="1" hangingPunct="1">
              <a:defRPr/>
            </a:pPr>
            <a:r>
              <a:rPr lang="en-US" altLang="ja-JP" sz="2400" dirty="0" smtClean="0"/>
              <a:t>Record the sequence of DFS</a:t>
            </a:r>
          </a:p>
          <a:p>
            <a:pPr algn="l" eaLnBrk="1" hangingPunct="1">
              <a:defRPr/>
            </a:pPr>
            <a:r>
              <a:rPr lang="en-US" altLang="ja-JP" sz="2400" dirty="0">
                <a:solidFill>
                  <a:srgbClr val="0000FF"/>
                </a:solidFill>
              </a:rPr>
              <a:t> </a:t>
            </a:r>
            <a:r>
              <a:rPr lang="en-US" altLang="ja-JP" sz="2400" dirty="0" smtClean="0">
                <a:solidFill>
                  <a:srgbClr val="0000FF"/>
                </a:solidFill>
              </a:rPr>
              <a:t>(go, A, go, B, back, go, (the first A), back,…) </a:t>
            </a:r>
          </a:p>
          <a:p>
            <a:pPr algn="l" eaLnBrk="1" hangingPunct="1">
              <a:defRPr/>
            </a:pPr>
            <a:r>
              <a:rPr lang="en-US" altLang="ja-JP" sz="2400" dirty="0" smtClean="0"/>
              <a:t>Then, choose the lexicographically smallest one</a:t>
            </a:r>
          </a:p>
          <a:p>
            <a:pPr algn="l" eaLnBrk="1" hangingPunct="1">
              <a:defRPr/>
            </a:pPr>
            <a:r>
              <a:rPr lang="en-US" altLang="ja-JP" sz="2400" dirty="0"/>
              <a:t> </a:t>
            </a:r>
            <a:r>
              <a:rPr lang="en-US" altLang="ja-JP" sz="2400" dirty="0" smtClean="0"/>
              <a:t>   That is uniquely computed for any vertex index ordering</a:t>
            </a: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Cost for Isomorphism...</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89" name="Line 6"/>
          <p:cNvSpPr>
            <a:spLocks noChangeShapeType="1"/>
          </p:cNvSpPr>
          <p:nvPr/>
        </p:nvSpPr>
        <p:spPr bwMode="auto">
          <a:xfrm flipV="1">
            <a:off x="7156728" y="4729930"/>
            <a:ext cx="454025" cy="576262"/>
          </a:xfrm>
          <a:prstGeom prst="line">
            <a:avLst/>
          </a:prstGeom>
          <a:noFill/>
          <a:ln w="25400">
            <a:solidFill>
              <a:srgbClr val="0000FF"/>
            </a:solidFill>
            <a:round/>
            <a:headEnd/>
            <a:tailEnd/>
          </a:ln>
          <a:effectLst/>
        </p:spPr>
        <p:txBody>
          <a:bodyPr/>
          <a:lstStyle/>
          <a:p>
            <a:endParaRPr lang="ja-JP" altLang="en-US"/>
          </a:p>
        </p:txBody>
      </p:sp>
      <p:sp>
        <p:nvSpPr>
          <p:cNvPr id="95" name="Line 7"/>
          <p:cNvSpPr>
            <a:spLocks noChangeShapeType="1"/>
          </p:cNvSpPr>
          <p:nvPr/>
        </p:nvSpPr>
        <p:spPr bwMode="auto">
          <a:xfrm>
            <a:off x="7610753" y="4729930"/>
            <a:ext cx="71438" cy="576262"/>
          </a:xfrm>
          <a:prstGeom prst="line">
            <a:avLst/>
          </a:prstGeom>
          <a:noFill/>
          <a:ln w="25400">
            <a:solidFill>
              <a:srgbClr val="0000FF"/>
            </a:solidFill>
            <a:round/>
            <a:headEnd/>
            <a:tailEnd/>
          </a:ln>
          <a:effectLst/>
        </p:spPr>
        <p:txBody>
          <a:bodyPr/>
          <a:lstStyle/>
          <a:p>
            <a:endParaRPr lang="ja-JP" altLang="en-US"/>
          </a:p>
        </p:txBody>
      </p:sp>
      <p:sp>
        <p:nvSpPr>
          <p:cNvPr id="102" name="Line 9"/>
          <p:cNvSpPr>
            <a:spLocks noChangeShapeType="1"/>
          </p:cNvSpPr>
          <p:nvPr/>
        </p:nvSpPr>
        <p:spPr bwMode="auto">
          <a:xfrm flipV="1">
            <a:off x="8009932" y="5883199"/>
            <a:ext cx="34009" cy="570932"/>
          </a:xfrm>
          <a:prstGeom prst="line">
            <a:avLst/>
          </a:prstGeom>
          <a:noFill/>
          <a:ln w="25400">
            <a:solidFill>
              <a:srgbClr val="0000FF"/>
            </a:solidFill>
            <a:round/>
            <a:headEnd/>
            <a:tailEnd/>
          </a:ln>
          <a:effectLst/>
        </p:spPr>
        <p:txBody>
          <a:bodyPr/>
          <a:lstStyle/>
          <a:p>
            <a:endParaRPr lang="ja-JP" altLang="en-US"/>
          </a:p>
        </p:txBody>
      </p:sp>
      <p:sp>
        <p:nvSpPr>
          <p:cNvPr id="104" name="Line 10"/>
          <p:cNvSpPr>
            <a:spLocks noChangeShapeType="1"/>
          </p:cNvSpPr>
          <p:nvPr/>
        </p:nvSpPr>
        <p:spPr bwMode="auto">
          <a:xfrm flipH="1" flipV="1">
            <a:off x="7178953" y="5277617"/>
            <a:ext cx="215900" cy="604837"/>
          </a:xfrm>
          <a:prstGeom prst="line">
            <a:avLst/>
          </a:prstGeom>
          <a:noFill/>
          <a:ln w="25400">
            <a:solidFill>
              <a:srgbClr val="0000FF"/>
            </a:solidFill>
            <a:round/>
            <a:headEnd/>
            <a:tailEnd/>
          </a:ln>
          <a:effectLst/>
        </p:spPr>
        <p:txBody>
          <a:bodyPr/>
          <a:lstStyle/>
          <a:p>
            <a:endParaRPr lang="ja-JP" altLang="en-US"/>
          </a:p>
        </p:txBody>
      </p:sp>
      <p:sp>
        <p:nvSpPr>
          <p:cNvPr id="105" name="Line 13"/>
          <p:cNvSpPr>
            <a:spLocks noChangeShapeType="1"/>
          </p:cNvSpPr>
          <p:nvPr/>
        </p:nvSpPr>
        <p:spPr bwMode="auto">
          <a:xfrm>
            <a:off x="7610753" y="4729930"/>
            <a:ext cx="576263" cy="576262"/>
          </a:xfrm>
          <a:prstGeom prst="line">
            <a:avLst/>
          </a:prstGeom>
          <a:noFill/>
          <a:ln w="25400">
            <a:solidFill>
              <a:srgbClr val="0000FF"/>
            </a:solidFill>
            <a:round/>
            <a:headEnd/>
            <a:tailEnd/>
          </a:ln>
          <a:effectLst/>
        </p:spPr>
        <p:txBody>
          <a:bodyPr/>
          <a:lstStyle/>
          <a:p>
            <a:endParaRPr lang="ja-JP" altLang="en-US"/>
          </a:p>
        </p:txBody>
      </p:sp>
      <p:sp>
        <p:nvSpPr>
          <p:cNvPr id="107" name="Line 14"/>
          <p:cNvSpPr>
            <a:spLocks noChangeShapeType="1"/>
          </p:cNvSpPr>
          <p:nvPr/>
        </p:nvSpPr>
        <p:spPr bwMode="auto">
          <a:xfrm flipH="1">
            <a:off x="8042553" y="5307780"/>
            <a:ext cx="142875" cy="574675"/>
          </a:xfrm>
          <a:prstGeom prst="line">
            <a:avLst/>
          </a:prstGeom>
          <a:noFill/>
          <a:ln w="25400">
            <a:solidFill>
              <a:srgbClr val="0000FF"/>
            </a:solidFill>
            <a:round/>
            <a:headEnd/>
            <a:tailEnd/>
          </a:ln>
          <a:effectLst/>
        </p:spPr>
        <p:txBody>
          <a:bodyPr/>
          <a:lstStyle/>
          <a:p>
            <a:endParaRPr lang="ja-JP" altLang="en-US"/>
          </a:p>
        </p:txBody>
      </p:sp>
      <p:sp>
        <p:nvSpPr>
          <p:cNvPr id="108" name="Line 14"/>
          <p:cNvSpPr>
            <a:spLocks noChangeShapeType="1"/>
          </p:cNvSpPr>
          <p:nvPr/>
        </p:nvSpPr>
        <p:spPr bwMode="auto">
          <a:xfrm>
            <a:off x="7680603" y="5306192"/>
            <a:ext cx="384175" cy="574675"/>
          </a:xfrm>
          <a:prstGeom prst="line">
            <a:avLst/>
          </a:prstGeom>
          <a:noFill/>
          <a:ln w="25400">
            <a:solidFill>
              <a:srgbClr val="0000FF"/>
            </a:solidFill>
            <a:round/>
            <a:headEnd/>
            <a:tailEnd/>
          </a:ln>
          <a:effectLst/>
        </p:spPr>
        <p:txBody>
          <a:bodyPr/>
          <a:lstStyle/>
          <a:p>
            <a:endParaRPr lang="ja-JP" altLang="en-US"/>
          </a:p>
        </p:txBody>
      </p:sp>
      <p:sp>
        <p:nvSpPr>
          <p:cNvPr id="109" name="Line 14"/>
          <p:cNvSpPr>
            <a:spLocks noChangeShapeType="1"/>
          </p:cNvSpPr>
          <p:nvPr/>
        </p:nvSpPr>
        <p:spPr bwMode="auto">
          <a:xfrm flipH="1">
            <a:off x="7380436" y="5320438"/>
            <a:ext cx="300167" cy="600730"/>
          </a:xfrm>
          <a:prstGeom prst="line">
            <a:avLst/>
          </a:prstGeom>
          <a:noFill/>
          <a:ln w="25400">
            <a:solidFill>
              <a:srgbClr val="0000FF"/>
            </a:solidFill>
            <a:round/>
            <a:headEnd/>
            <a:tailEnd/>
          </a:ln>
          <a:effectLst/>
        </p:spPr>
        <p:txBody>
          <a:bodyPr/>
          <a:lstStyle/>
          <a:p>
            <a:endParaRPr lang="ja-JP" altLang="en-US"/>
          </a:p>
        </p:txBody>
      </p:sp>
      <p:sp>
        <p:nvSpPr>
          <p:cNvPr id="171" name="Line 9"/>
          <p:cNvSpPr>
            <a:spLocks noChangeShapeType="1"/>
          </p:cNvSpPr>
          <p:nvPr/>
        </p:nvSpPr>
        <p:spPr bwMode="auto">
          <a:xfrm flipV="1">
            <a:off x="7966353" y="5880867"/>
            <a:ext cx="683096" cy="580182"/>
          </a:xfrm>
          <a:prstGeom prst="line">
            <a:avLst/>
          </a:prstGeom>
          <a:noFill/>
          <a:ln w="25400">
            <a:solidFill>
              <a:srgbClr val="0000FF"/>
            </a:solidFill>
            <a:round/>
            <a:headEnd/>
            <a:tailEnd/>
          </a:ln>
          <a:effectLst/>
        </p:spPr>
        <p:txBody>
          <a:bodyPr/>
          <a:lstStyle/>
          <a:p>
            <a:endParaRPr lang="ja-JP" altLang="en-US"/>
          </a:p>
        </p:txBody>
      </p:sp>
      <p:sp>
        <p:nvSpPr>
          <p:cNvPr id="172" name="Line 9"/>
          <p:cNvSpPr>
            <a:spLocks noChangeShapeType="1"/>
          </p:cNvSpPr>
          <p:nvPr/>
        </p:nvSpPr>
        <p:spPr bwMode="auto">
          <a:xfrm flipH="1" flipV="1">
            <a:off x="7380435" y="5895110"/>
            <a:ext cx="608659" cy="565417"/>
          </a:xfrm>
          <a:prstGeom prst="line">
            <a:avLst/>
          </a:prstGeom>
          <a:noFill/>
          <a:ln w="25400">
            <a:solidFill>
              <a:srgbClr val="0000FF"/>
            </a:solidFill>
            <a:round/>
            <a:headEnd/>
            <a:tailEnd/>
          </a:ln>
          <a:effectLst/>
        </p:spPr>
        <p:txBody>
          <a:bodyPr/>
          <a:lstStyle/>
          <a:p>
            <a:endParaRPr lang="ja-JP" altLang="en-US"/>
          </a:p>
        </p:txBody>
      </p:sp>
      <p:sp>
        <p:nvSpPr>
          <p:cNvPr id="173" name="Line 9"/>
          <p:cNvSpPr>
            <a:spLocks noChangeShapeType="1"/>
          </p:cNvSpPr>
          <p:nvPr/>
        </p:nvSpPr>
        <p:spPr bwMode="auto">
          <a:xfrm flipV="1">
            <a:off x="8616829" y="5303859"/>
            <a:ext cx="102469" cy="591251"/>
          </a:xfrm>
          <a:prstGeom prst="line">
            <a:avLst/>
          </a:prstGeom>
          <a:noFill/>
          <a:ln w="25400">
            <a:solidFill>
              <a:srgbClr val="0000FF"/>
            </a:solidFill>
            <a:round/>
            <a:headEnd/>
            <a:tailEnd/>
          </a:ln>
          <a:effectLst/>
        </p:spPr>
        <p:txBody>
          <a:bodyPr/>
          <a:lstStyle/>
          <a:p>
            <a:endParaRPr lang="ja-JP" altLang="en-US"/>
          </a:p>
        </p:txBody>
      </p:sp>
      <p:sp>
        <p:nvSpPr>
          <p:cNvPr id="174" name="Line 9"/>
          <p:cNvSpPr>
            <a:spLocks noChangeShapeType="1"/>
          </p:cNvSpPr>
          <p:nvPr/>
        </p:nvSpPr>
        <p:spPr bwMode="auto">
          <a:xfrm flipH="1" flipV="1">
            <a:off x="7596336" y="4725144"/>
            <a:ext cx="1122962" cy="552473"/>
          </a:xfrm>
          <a:prstGeom prst="line">
            <a:avLst/>
          </a:prstGeom>
          <a:noFill/>
          <a:ln w="25400">
            <a:solidFill>
              <a:srgbClr val="0000FF"/>
            </a:solidFill>
            <a:round/>
            <a:headEnd/>
            <a:tailEnd/>
          </a:ln>
          <a:effectLst/>
        </p:spPr>
        <p:txBody>
          <a:bodyPr/>
          <a:lstStyle/>
          <a:p>
            <a:endParaRPr lang="ja-JP" altLang="en-US"/>
          </a:p>
        </p:txBody>
      </p:sp>
      <p:sp>
        <p:nvSpPr>
          <p:cNvPr id="175" name="Line 9"/>
          <p:cNvSpPr>
            <a:spLocks noChangeShapeType="1"/>
          </p:cNvSpPr>
          <p:nvPr/>
        </p:nvSpPr>
        <p:spPr bwMode="auto">
          <a:xfrm flipH="1" flipV="1">
            <a:off x="7692197" y="5312366"/>
            <a:ext cx="924632" cy="568499"/>
          </a:xfrm>
          <a:prstGeom prst="line">
            <a:avLst/>
          </a:prstGeom>
          <a:noFill/>
          <a:ln w="25400">
            <a:solidFill>
              <a:srgbClr val="0000FF"/>
            </a:solidFill>
            <a:round/>
            <a:headEnd/>
            <a:tailEnd/>
          </a:ln>
          <a:effectLst/>
        </p:spPr>
        <p:txBody>
          <a:bodyPr/>
          <a:lstStyle/>
          <a:p>
            <a:endParaRPr lang="ja-JP" altLang="en-US"/>
          </a:p>
        </p:txBody>
      </p:sp>
      <p:sp>
        <p:nvSpPr>
          <p:cNvPr id="176" name="Oval 8"/>
          <p:cNvSpPr>
            <a:spLocks noChangeArrowheads="1"/>
          </p:cNvSpPr>
          <p:nvPr/>
        </p:nvSpPr>
        <p:spPr bwMode="auto">
          <a:xfrm>
            <a:off x="7537728" y="516173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77" name="Oval 11"/>
          <p:cNvSpPr>
            <a:spLocks noChangeArrowheads="1"/>
          </p:cNvSpPr>
          <p:nvPr/>
        </p:nvSpPr>
        <p:spPr bwMode="auto">
          <a:xfrm>
            <a:off x="7250390" y="573958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78" name="Oval 12"/>
          <p:cNvSpPr>
            <a:spLocks noChangeArrowheads="1"/>
          </p:cNvSpPr>
          <p:nvPr/>
        </p:nvSpPr>
        <p:spPr bwMode="auto">
          <a:xfrm>
            <a:off x="7872690" y="631447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79" name="Oval 15"/>
          <p:cNvSpPr>
            <a:spLocks noChangeArrowheads="1"/>
          </p:cNvSpPr>
          <p:nvPr/>
        </p:nvSpPr>
        <p:spPr bwMode="auto">
          <a:xfrm>
            <a:off x="7898090" y="573958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0" name="Oval 16"/>
          <p:cNvSpPr>
            <a:spLocks noChangeArrowheads="1"/>
          </p:cNvSpPr>
          <p:nvPr/>
        </p:nvSpPr>
        <p:spPr bwMode="auto">
          <a:xfrm>
            <a:off x="7466290" y="4587055"/>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1" name="Oval 17"/>
          <p:cNvSpPr>
            <a:spLocks noChangeArrowheads="1"/>
          </p:cNvSpPr>
          <p:nvPr/>
        </p:nvSpPr>
        <p:spPr bwMode="auto">
          <a:xfrm>
            <a:off x="7034490" y="516173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2" name="Oval 18"/>
          <p:cNvSpPr>
            <a:spLocks noChangeArrowheads="1"/>
          </p:cNvSpPr>
          <p:nvPr/>
        </p:nvSpPr>
        <p:spPr bwMode="auto">
          <a:xfrm>
            <a:off x="8042553" y="516331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3" name="Oval 18"/>
          <p:cNvSpPr>
            <a:spLocks noChangeArrowheads="1"/>
          </p:cNvSpPr>
          <p:nvPr/>
        </p:nvSpPr>
        <p:spPr bwMode="auto">
          <a:xfrm>
            <a:off x="8547352" y="516311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4" name="Oval 18"/>
          <p:cNvSpPr>
            <a:spLocks noChangeArrowheads="1"/>
          </p:cNvSpPr>
          <p:nvPr/>
        </p:nvSpPr>
        <p:spPr bwMode="auto">
          <a:xfrm>
            <a:off x="8475344" y="573987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Tree>
    <p:extLst>
      <p:ext uri="{BB962C8B-B14F-4D97-AF65-F5344CB8AC3E}">
        <p14:creationId xmlns:p14="http://schemas.microsoft.com/office/powerpoint/2010/main" val="850933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323528" y="908720"/>
            <a:ext cx="8544616" cy="3384550"/>
          </a:xfrm>
        </p:spPr>
        <p:txBody>
          <a:bodyPr/>
          <a:lstStyle/>
          <a:p>
            <a:pPr algn="l" eaLnBrk="1" hangingPunct="1">
              <a:defRPr/>
            </a:pPr>
            <a:r>
              <a:rPr lang="en-US" altLang="ja-JP" sz="2400" dirty="0" smtClean="0"/>
              <a:t>Record the sequence of DFS</a:t>
            </a:r>
          </a:p>
          <a:p>
            <a:pPr algn="l" eaLnBrk="1" hangingPunct="1">
              <a:defRPr/>
            </a:pPr>
            <a:r>
              <a:rPr lang="en-US" altLang="ja-JP" sz="2400" dirty="0">
                <a:solidFill>
                  <a:srgbClr val="0000FF"/>
                </a:solidFill>
              </a:rPr>
              <a:t> </a:t>
            </a:r>
            <a:r>
              <a:rPr lang="en-US" altLang="ja-JP" sz="2400" dirty="0" smtClean="0">
                <a:solidFill>
                  <a:srgbClr val="0000FF"/>
                </a:solidFill>
              </a:rPr>
              <a:t>(go, A, go, B, back, go, (the first A), back,…) </a:t>
            </a:r>
          </a:p>
          <a:p>
            <a:pPr algn="l" eaLnBrk="1" hangingPunct="1">
              <a:defRPr/>
            </a:pPr>
            <a:r>
              <a:rPr lang="en-US" altLang="ja-JP" sz="2400" dirty="0" smtClean="0"/>
              <a:t>Then, choose the lexicographically smallest one</a:t>
            </a:r>
          </a:p>
          <a:p>
            <a:pPr algn="l" eaLnBrk="1" hangingPunct="1">
              <a:defRPr/>
            </a:pPr>
            <a:r>
              <a:rPr lang="en-US" altLang="ja-JP" sz="2400" dirty="0"/>
              <a:t> </a:t>
            </a:r>
            <a:r>
              <a:rPr lang="en-US" altLang="ja-JP" sz="2400" dirty="0" smtClean="0"/>
              <a:t>   That is uniquely computed for any vertex index ordering</a:t>
            </a:r>
          </a:p>
          <a:p>
            <a:pPr algn="l" eaLnBrk="1" hangingPunct="1">
              <a:defRPr/>
            </a:pPr>
            <a:endParaRPr lang="en-US" altLang="ja-JP" sz="2400" dirty="0"/>
          </a:p>
          <a:p>
            <a:pPr algn="l" eaLnBrk="1" hangingPunct="1">
              <a:defRPr/>
            </a:pPr>
            <a:r>
              <a:rPr lang="en-US" altLang="ja-JP" sz="2400" dirty="0" smtClean="0"/>
              <a:t>To improve, introduce several rules, on the order of neighboring vertices to be visited</a:t>
            </a:r>
          </a:p>
          <a:p>
            <a:pPr algn="l" eaLnBrk="1" hangingPunct="1">
              <a:defRPr/>
            </a:pPr>
            <a:r>
              <a:rPr lang="en-US" altLang="ja-JP" sz="2400" dirty="0"/>
              <a:t> </a:t>
            </a:r>
            <a:r>
              <a:rPr lang="en-US" altLang="ja-JP" sz="2400" b="1" dirty="0" smtClean="0">
                <a:solidFill>
                  <a:srgbClr val="FF0000"/>
                </a:solidFill>
              </a:rPr>
              <a:t>+</a:t>
            </a:r>
            <a:r>
              <a:rPr lang="en-US" altLang="ja-JP" sz="2400" dirty="0" smtClean="0"/>
              <a:t> vertices already visited have priority</a:t>
            </a:r>
          </a:p>
          <a:p>
            <a:pPr algn="l" eaLnBrk="1" hangingPunct="1">
              <a:defRPr/>
            </a:pPr>
            <a:r>
              <a:rPr lang="en-US" altLang="ja-JP" sz="2400" dirty="0"/>
              <a:t> </a:t>
            </a:r>
            <a:r>
              <a:rPr lang="en-US" altLang="ja-JP" sz="2400" b="1" dirty="0">
                <a:solidFill>
                  <a:srgbClr val="FF0000"/>
                </a:solidFill>
              </a:rPr>
              <a:t>+</a:t>
            </a:r>
            <a:r>
              <a:rPr lang="en-US" altLang="ja-JP" sz="2400" dirty="0"/>
              <a:t> vertices </a:t>
            </a:r>
            <a:r>
              <a:rPr lang="en-US" altLang="ja-JP" sz="2400" dirty="0" smtClean="0"/>
              <a:t>having smaller labels have priority</a:t>
            </a:r>
          </a:p>
          <a:p>
            <a:pPr algn="l" eaLnBrk="1" hangingPunct="1">
              <a:defRPr/>
            </a:pPr>
            <a:endParaRPr lang="en-US" altLang="ja-JP" sz="2400" dirty="0" smtClean="0"/>
          </a:p>
          <a:p>
            <a:pPr algn="l" eaLnBrk="1" hangingPunct="1">
              <a:defRPr/>
            </a:pPr>
            <a:r>
              <a:rPr lang="en-US" altLang="ja-JP" sz="2400" dirty="0" smtClean="0"/>
              <a:t>Then, the number of examination drastically</a:t>
            </a:r>
          </a:p>
          <a:p>
            <a:pPr algn="l" eaLnBrk="1" hangingPunct="1">
              <a:defRPr/>
            </a:pPr>
            <a:r>
              <a:rPr lang="en-US" altLang="ja-JP" sz="2400" dirty="0" smtClean="0"/>
              <a:t>decreases</a:t>
            </a: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Cost for Isomorphism...</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89" name="Line 6"/>
          <p:cNvSpPr>
            <a:spLocks noChangeShapeType="1"/>
          </p:cNvSpPr>
          <p:nvPr/>
        </p:nvSpPr>
        <p:spPr bwMode="auto">
          <a:xfrm flipV="1">
            <a:off x="7142510" y="3931915"/>
            <a:ext cx="454025" cy="576262"/>
          </a:xfrm>
          <a:prstGeom prst="line">
            <a:avLst/>
          </a:prstGeom>
          <a:noFill/>
          <a:ln w="25400">
            <a:solidFill>
              <a:srgbClr val="0000FF"/>
            </a:solidFill>
            <a:round/>
            <a:headEnd/>
            <a:tailEnd/>
          </a:ln>
          <a:effectLst/>
        </p:spPr>
        <p:txBody>
          <a:bodyPr/>
          <a:lstStyle/>
          <a:p>
            <a:endParaRPr lang="ja-JP" altLang="en-US"/>
          </a:p>
        </p:txBody>
      </p:sp>
      <p:sp>
        <p:nvSpPr>
          <p:cNvPr id="95" name="Line 7"/>
          <p:cNvSpPr>
            <a:spLocks noChangeShapeType="1"/>
          </p:cNvSpPr>
          <p:nvPr/>
        </p:nvSpPr>
        <p:spPr bwMode="auto">
          <a:xfrm>
            <a:off x="7596535" y="3931915"/>
            <a:ext cx="71438" cy="576262"/>
          </a:xfrm>
          <a:prstGeom prst="line">
            <a:avLst/>
          </a:prstGeom>
          <a:noFill/>
          <a:ln w="25400">
            <a:solidFill>
              <a:srgbClr val="0000FF"/>
            </a:solidFill>
            <a:round/>
            <a:headEnd/>
            <a:tailEnd/>
          </a:ln>
          <a:effectLst/>
        </p:spPr>
        <p:txBody>
          <a:bodyPr/>
          <a:lstStyle/>
          <a:p>
            <a:endParaRPr lang="ja-JP" altLang="en-US"/>
          </a:p>
        </p:txBody>
      </p:sp>
      <p:sp>
        <p:nvSpPr>
          <p:cNvPr id="102" name="Line 9"/>
          <p:cNvSpPr>
            <a:spLocks noChangeShapeType="1"/>
          </p:cNvSpPr>
          <p:nvPr/>
        </p:nvSpPr>
        <p:spPr bwMode="auto">
          <a:xfrm flipV="1">
            <a:off x="7995714" y="5085184"/>
            <a:ext cx="34009" cy="570932"/>
          </a:xfrm>
          <a:prstGeom prst="line">
            <a:avLst/>
          </a:prstGeom>
          <a:noFill/>
          <a:ln w="25400">
            <a:solidFill>
              <a:srgbClr val="0000FF"/>
            </a:solidFill>
            <a:round/>
            <a:headEnd/>
            <a:tailEnd/>
          </a:ln>
          <a:effectLst/>
        </p:spPr>
        <p:txBody>
          <a:bodyPr/>
          <a:lstStyle/>
          <a:p>
            <a:endParaRPr lang="ja-JP" altLang="en-US"/>
          </a:p>
        </p:txBody>
      </p:sp>
      <p:sp>
        <p:nvSpPr>
          <p:cNvPr id="104" name="Line 10"/>
          <p:cNvSpPr>
            <a:spLocks noChangeShapeType="1"/>
          </p:cNvSpPr>
          <p:nvPr/>
        </p:nvSpPr>
        <p:spPr bwMode="auto">
          <a:xfrm flipH="1" flipV="1">
            <a:off x="7164735" y="4479602"/>
            <a:ext cx="215900" cy="604837"/>
          </a:xfrm>
          <a:prstGeom prst="line">
            <a:avLst/>
          </a:prstGeom>
          <a:noFill/>
          <a:ln w="25400">
            <a:solidFill>
              <a:srgbClr val="0000FF"/>
            </a:solidFill>
            <a:round/>
            <a:headEnd/>
            <a:tailEnd/>
          </a:ln>
          <a:effectLst/>
        </p:spPr>
        <p:txBody>
          <a:bodyPr/>
          <a:lstStyle/>
          <a:p>
            <a:endParaRPr lang="ja-JP" altLang="en-US"/>
          </a:p>
        </p:txBody>
      </p:sp>
      <p:sp>
        <p:nvSpPr>
          <p:cNvPr id="105" name="Line 13"/>
          <p:cNvSpPr>
            <a:spLocks noChangeShapeType="1"/>
          </p:cNvSpPr>
          <p:nvPr/>
        </p:nvSpPr>
        <p:spPr bwMode="auto">
          <a:xfrm>
            <a:off x="7596535" y="3931915"/>
            <a:ext cx="576263" cy="576262"/>
          </a:xfrm>
          <a:prstGeom prst="line">
            <a:avLst/>
          </a:prstGeom>
          <a:noFill/>
          <a:ln w="25400">
            <a:solidFill>
              <a:srgbClr val="0000FF"/>
            </a:solidFill>
            <a:round/>
            <a:headEnd/>
            <a:tailEnd/>
          </a:ln>
          <a:effectLst/>
        </p:spPr>
        <p:txBody>
          <a:bodyPr/>
          <a:lstStyle/>
          <a:p>
            <a:endParaRPr lang="ja-JP" altLang="en-US"/>
          </a:p>
        </p:txBody>
      </p:sp>
      <p:sp>
        <p:nvSpPr>
          <p:cNvPr id="107" name="Line 14"/>
          <p:cNvSpPr>
            <a:spLocks noChangeShapeType="1"/>
          </p:cNvSpPr>
          <p:nvPr/>
        </p:nvSpPr>
        <p:spPr bwMode="auto">
          <a:xfrm flipH="1">
            <a:off x="8028335" y="4509765"/>
            <a:ext cx="142875" cy="574675"/>
          </a:xfrm>
          <a:prstGeom prst="line">
            <a:avLst/>
          </a:prstGeom>
          <a:noFill/>
          <a:ln w="25400">
            <a:solidFill>
              <a:srgbClr val="0000FF"/>
            </a:solidFill>
            <a:round/>
            <a:headEnd/>
            <a:tailEnd/>
          </a:ln>
          <a:effectLst/>
        </p:spPr>
        <p:txBody>
          <a:bodyPr/>
          <a:lstStyle/>
          <a:p>
            <a:endParaRPr lang="ja-JP" altLang="en-US"/>
          </a:p>
        </p:txBody>
      </p:sp>
      <p:sp>
        <p:nvSpPr>
          <p:cNvPr id="108" name="Line 14"/>
          <p:cNvSpPr>
            <a:spLocks noChangeShapeType="1"/>
          </p:cNvSpPr>
          <p:nvPr/>
        </p:nvSpPr>
        <p:spPr bwMode="auto">
          <a:xfrm>
            <a:off x="7666385" y="4508177"/>
            <a:ext cx="384175" cy="574675"/>
          </a:xfrm>
          <a:prstGeom prst="line">
            <a:avLst/>
          </a:prstGeom>
          <a:noFill/>
          <a:ln w="25400">
            <a:solidFill>
              <a:srgbClr val="0000FF"/>
            </a:solidFill>
            <a:round/>
            <a:headEnd/>
            <a:tailEnd/>
          </a:ln>
          <a:effectLst/>
        </p:spPr>
        <p:txBody>
          <a:bodyPr/>
          <a:lstStyle/>
          <a:p>
            <a:endParaRPr lang="ja-JP" altLang="en-US"/>
          </a:p>
        </p:txBody>
      </p:sp>
      <p:sp>
        <p:nvSpPr>
          <p:cNvPr id="109" name="Line 14"/>
          <p:cNvSpPr>
            <a:spLocks noChangeShapeType="1"/>
          </p:cNvSpPr>
          <p:nvPr/>
        </p:nvSpPr>
        <p:spPr bwMode="auto">
          <a:xfrm flipH="1">
            <a:off x="7366218" y="4522423"/>
            <a:ext cx="300167" cy="600730"/>
          </a:xfrm>
          <a:prstGeom prst="line">
            <a:avLst/>
          </a:prstGeom>
          <a:noFill/>
          <a:ln w="25400">
            <a:solidFill>
              <a:srgbClr val="0000FF"/>
            </a:solidFill>
            <a:round/>
            <a:headEnd/>
            <a:tailEnd/>
          </a:ln>
          <a:effectLst/>
        </p:spPr>
        <p:txBody>
          <a:bodyPr/>
          <a:lstStyle/>
          <a:p>
            <a:endParaRPr lang="ja-JP" altLang="en-US"/>
          </a:p>
        </p:txBody>
      </p:sp>
      <p:sp>
        <p:nvSpPr>
          <p:cNvPr id="171" name="Line 9"/>
          <p:cNvSpPr>
            <a:spLocks noChangeShapeType="1"/>
          </p:cNvSpPr>
          <p:nvPr/>
        </p:nvSpPr>
        <p:spPr bwMode="auto">
          <a:xfrm flipV="1">
            <a:off x="7952135" y="5082852"/>
            <a:ext cx="683096" cy="580182"/>
          </a:xfrm>
          <a:prstGeom prst="line">
            <a:avLst/>
          </a:prstGeom>
          <a:noFill/>
          <a:ln w="25400">
            <a:solidFill>
              <a:srgbClr val="0000FF"/>
            </a:solidFill>
            <a:round/>
            <a:headEnd/>
            <a:tailEnd/>
          </a:ln>
          <a:effectLst/>
        </p:spPr>
        <p:txBody>
          <a:bodyPr/>
          <a:lstStyle/>
          <a:p>
            <a:endParaRPr lang="ja-JP" altLang="en-US"/>
          </a:p>
        </p:txBody>
      </p:sp>
      <p:sp>
        <p:nvSpPr>
          <p:cNvPr id="172" name="Line 9"/>
          <p:cNvSpPr>
            <a:spLocks noChangeShapeType="1"/>
          </p:cNvSpPr>
          <p:nvPr/>
        </p:nvSpPr>
        <p:spPr bwMode="auto">
          <a:xfrm flipH="1" flipV="1">
            <a:off x="7366217" y="5097095"/>
            <a:ext cx="608659" cy="565417"/>
          </a:xfrm>
          <a:prstGeom prst="line">
            <a:avLst/>
          </a:prstGeom>
          <a:noFill/>
          <a:ln w="25400">
            <a:solidFill>
              <a:srgbClr val="0000FF"/>
            </a:solidFill>
            <a:round/>
            <a:headEnd/>
            <a:tailEnd/>
          </a:ln>
          <a:effectLst/>
        </p:spPr>
        <p:txBody>
          <a:bodyPr/>
          <a:lstStyle/>
          <a:p>
            <a:endParaRPr lang="ja-JP" altLang="en-US"/>
          </a:p>
        </p:txBody>
      </p:sp>
      <p:sp>
        <p:nvSpPr>
          <p:cNvPr id="173" name="Line 9"/>
          <p:cNvSpPr>
            <a:spLocks noChangeShapeType="1"/>
          </p:cNvSpPr>
          <p:nvPr/>
        </p:nvSpPr>
        <p:spPr bwMode="auto">
          <a:xfrm flipV="1">
            <a:off x="8602611" y="4505844"/>
            <a:ext cx="102469" cy="591251"/>
          </a:xfrm>
          <a:prstGeom prst="line">
            <a:avLst/>
          </a:prstGeom>
          <a:noFill/>
          <a:ln w="25400">
            <a:solidFill>
              <a:srgbClr val="0000FF"/>
            </a:solidFill>
            <a:round/>
            <a:headEnd/>
            <a:tailEnd/>
          </a:ln>
          <a:effectLst/>
        </p:spPr>
        <p:txBody>
          <a:bodyPr/>
          <a:lstStyle/>
          <a:p>
            <a:endParaRPr lang="ja-JP" altLang="en-US"/>
          </a:p>
        </p:txBody>
      </p:sp>
      <p:sp>
        <p:nvSpPr>
          <p:cNvPr id="174" name="Line 9"/>
          <p:cNvSpPr>
            <a:spLocks noChangeShapeType="1"/>
          </p:cNvSpPr>
          <p:nvPr/>
        </p:nvSpPr>
        <p:spPr bwMode="auto">
          <a:xfrm flipH="1" flipV="1">
            <a:off x="7582118" y="3927129"/>
            <a:ext cx="1122962" cy="552473"/>
          </a:xfrm>
          <a:prstGeom prst="line">
            <a:avLst/>
          </a:prstGeom>
          <a:noFill/>
          <a:ln w="25400">
            <a:solidFill>
              <a:srgbClr val="0000FF"/>
            </a:solidFill>
            <a:round/>
            <a:headEnd/>
            <a:tailEnd/>
          </a:ln>
          <a:effectLst/>
        </p:spPr>
        <p:txBody>
          <a:bodyPr/>
          <a:lstStyle/>
          <a:p>
            <a:endParaRPr lang="ja-JP" altLang="en-US"/>
          </a:p>
        </p:txBody>
      </p:sp>
      <p:sp>
        <p:nvSpPr>
          <p:cNvPr id="175" name="Line 9"/>
          <p:cNvSpPr>
            <a:spLocks noChangeShapeType="1"/>
          </p:cNvSpPr>
          <p:nvPr/>
        </p:nvSpPr>
        <p:spPr bwMode="auto">
          <a:xfrm flipH="1" flipV="1">
            <a:off x="7677979" y="4514351"/>
            <a:ext cx="924632" cy="568499"/>
          </a:xfrm>
          <a:prstGeom prst="line">
            <a:avLst/>
          </a:prstGeom>
          <a:noFill/>
          <a:ln w="25400">
            <a:solidFill>
              <a:srgbClr val="0000FF"/>
            </a:solidFill>
            <a:round/>
            <a:headEnd/>
            <a:tailEnd/>
          </a:ln>
          <a:effectLst/>
        </p:spPr>
        <p:txBody>
          <a:bodyPr/>
          <a:lstStyle/>
          <a:p>
            <a:endParaRPr lang="ja-JP" altLang="en-US"/>
          </a:p>
        </p:txBody>
      </p:sp>
      <p:sp>
        <p:nvSpPr>
          <p:cNvPr id="176" name="Oval 8"/>
          <p:cNvSpPr>
            <a:spLocks noChangeArrowheads="1"/>
          </p:cNvSpPr>
          <p:nvPr/>
        </p:nvSpPr>
        <p:spPr bwMode="auto">
          <a:xfrm>
            <a:off x="7523510" y="4363715"/>
            <a:ext cx="287338" cy="287337"/>
          </a:xfrm>
          <a:prstGeom prst="ellipse">
            <a:avLst/>
          </a:prstGeom>
          <a:solidFill>
            <a:srgbClr val="FF0000"/>
          </a:solidFill>
          <a:ln w="19050">
            <a:solidFill>
              <a:schemeClr val="accent1">
                <a:lumMod val="50000"/>
              </a:schemeClr>
            </a:solidFill>
            <a:round/>
            <a:headEnd/>
            <a:tailEnd/>
          </a:ln>
          <a:effectLst/>
        </p:spPr>
        <p:txBody>
          <a:bodyPr wrap="none" anchor="ctr"/>
          <a:lstStyle/>
          <a:p>
            <a:endParaRPr lang="ja-JP" altLang="en-US"/>
          </a:p>
        </p:txBody>
      </p:sp>
      <p:sp>
        <p:nvSpPr>
          <p:cNvPr id="177" name="Oval 11"/>
          <p:cNvSpPr>
            <a:spLocks noChangeArrowheads="1"/>
          </p:cNvSpPr>
          <p:nvPr/>
        </p:nvSpPr>
        <p:spPr bwMode="auto">
          <a:xfrm>
            <a:off x="7236172" y="4941565"/>
            <a:ext cx="287338" cy="287337"/>
          </a:xfrm>
          <a:prstGeom prst="ellipse">
            <a:avLst/>
          </a:prstGeom>
          <a:solidFill>
            <a:srgbClr val="FFC000"/>
          </a:solidFill>
          <a:ln w="19050">
            <a:solidFill>
              <a:schemeClr val="accent1">
                <a:lumMod val="50000"/>
              </a:schemeClr>
            </a:solidFill>
            <a:round/>
            <a:headEnd/>
            <a:tailEnd/>
          </a:ln>
          <a:effectLst/>
        </p:spPr>
        <p:txBody>
          <a:bodyPr wrap="none" anchor="ctr"/>
          <a:lstStyle/>
          <a:p>
            <a:endParaRPr lang="ja-JP" altLang="en-US"/>
          </a:p>
        </p:txBody>
      </p:sp>
      <p:sp>
        <p:nvSpPr>
          <p:cNvPr id="178" name="Oval 12"/>
          <p:cNvSpPr>
            <a:spLocks noChangeArrowheads="1"/>
          </p:cNvSpPr>
          <p:nvPr/>
        </p:nvSpPr>
        <p:spPr bwMode="auto">
          <a:xfrm>
            <a:off x="7858472" y="551646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79" name="Oval 15"/>
          <p:cNvSpPr>
            <a:spLocks noChangeArrowheads="1"/>
          </p:cNvSpPr>
          <p:nvPr/>
        </p:nvSpPr>
        <p:spPr bwMode="auto">
          <a:xfrm>
            <a:off x="7883872" y="4941565"/>
            <a:ext cx="287338" cy="287337"/>
          </a:xfrm>
          <a:prstGeom prst="ellipse">
            <a:avLst/>
          </a:prstGeom>
          <a:solidFill>
            <a:srgbClr val="FFC000"/>
          </a:solidFill>
          <a:ln w="19050">
            <a:solidFill>
              <a:schemeClr val="accent1">
                <a:lumMod val="50000"/>
              </a:schemeClr>
            </a:solidFill>
            <a:round/>
            <a:headEnd/>
            <a:tailEnd/>
          </a:ln>
          <a:effectLst/>
        </p:spPr>
        <p:txBody>
          <a:bodyPr wrap="none" anchor="ctr"/>
          <a:lstStyle/>
          <a:p>
            <a:endParaRPr lang="ja-JP" altLang="en-US"/>
          </a:p>
        </p:txBody>
      </p:sp>
      <p:sp>
        <p:nvSpPr>
          <p:cNvPr id="180" name="Oval 16"/>
          <p:cNvSpPr>
            <a:spLocks noChangeArrowheads="1"/>
          </p:cNvSpPr>
          <p:nvPr/>
        </p:nvSpPr>
        <p:spPr bwMode="auto">
          <a:xfrm>
            <a:off x="7452072" y="3789040"/>
            <a:ext cx="287338" cy="287337"/>
          </a:xfrm>
          <a:prstGeom prst="ellipse">
            <a:avLst/>
          </a:prstGeom>
          <a:solidFill>
            <a:srgbClr val="FFC000"/>
          </a:solidFill>
          <a:ln w="19050">
            <a:solidFill>
              <a:schemeClr val="accent1">
                <a:lumMod val="50000"/>
              </a:schemeClr>
            </a:solidFill>
            <a:round/>
            <a:headEnd/>
            <a:tailEnd/>
          </a:ln>
          <a:effectLst/>
        </p:spPr>
        <p:txBody>
          <a:bodyPr wrap="none" anchor="ctr"/>
          <a:lstStyle/>
          <a:p>
            <a:endParaRPr lang="ja-JP" altLang="en-US"/>
          </a:p>
        </p:txBody>
      </p:sp>
      <p:sp>
        <p:nvSpPr>
          <p:cNvPr id="181" name="Oval 17"/>
          <p:cNvSpPr>
            <a:spLocks noChangeArrowheads="1"/>
          </p:cNvSpPr>
          <p:nvPr/>
        </p:nvSpPr>
        <p:spPr bwMode="auto">
          <a:xfrm>
            <a:off x="7020272" y="4363715"/>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2" name="Oval 18"/>
          <p:cNvSpPr>
            <a:spLocks noChangeArrowheads="1"/>
          </p:cNvSpPr>
          <p:nvPr/>
        </p:nvSpPr>
        <p:spPr bwMode="auto">
          <a:xfrm>
            <a:off x="8028335" y="4365302"/>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3" name="Oval 18"/>
          <p:cNvSpPr>
            <a:spLocks noChangeArrowheads="1"/>
          </p:cNvSpPr>
          <p:nvPr/>
        </p:nvSpPr>
        <p:spPr bwMode="auto">
          <a:xfrm>
            <a:off x="8533134" y="436510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4" name="Oval 18"/>
          <p:cNvSpPr>
            <a:spLocks noChangeArrowheads="1"/>
          </p:cNvSpPr>
          <p:nvPr/>
        </p:nvSpPr>
        <p:spPr bwMode="auto">
          <a:xfrm>
            <a:off x="8461126" y="4941863"/>
            <a:ext cx="287338" cy="287337"/>
          </a:xfrm>
          <a:prstGeom prst="ellipse">
            <a:avLst/>
          </a:prstGeom>
          <a:solidFill>
            <a:srgbClr val="FFC000"/>
          </a:solidFill>
          <a:ln w="19050">
            <a:solidFill>
              <a:schemeClr val="accent1">
                <a:lumMod val="50000"/>
              </a:schemeClr>
            </a:solidFill>
            <a:round/>
            <a:headEnd/>
            <a:tailEnd/>
          </a:ln>
          <a:effectLst/>
        </p:spPr>
        <p:txBody>
          <a:bodyPr wrap="none" anchor="ctr"/>
          <a:lstStyle/>
          <a:p>
            <a:endParaRPr lang="ja-JP" altLang="en-US"/>
          </a:p>
        </p:txBody>
      </p:sp>
      <p:sp>
        <p:nvSpPr>
          <p:cNvPr id="2" name="角丸四角形吹き出し 1"/>
          <p:cNvSpPr/>
          <p:nvPr/>
        </p:nvSpPr>
        <p:spPr bwMode="auto">
          <a:xfrm>
            <a:off x="6115347" y="5517227"/>
            <a:ext cx="1440160" cy="862235"/>
          </a:xfrm>
          <a:prstGeom prst="wedgeRoundRectCallout">
            <a:avLst>
              <a:gd name="adj1" fmla="val 72114"/>
              <a:gd name="adj2" fmla="val -85192"/>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Which is first?</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28" name="角丸四角形吹き出し 27"/>
          <p:cNvSpPr/>
          <p:nvPr/>
        </p:nvSpPr>
        <p:spPr bwMode="auto">
          <a:xfrm>
            <a:off x="6103832" y="5527064"/>
            <a:ext cx="1440160" cy="862235"/>
          </a:xfrm>
          <a:prstGeom prst="wedgeRoundRectCallout">
            <a:avLst>
              <a:gd name="adj1" fmla="val 115125"/>
              <a:gd name="adj2" fmla="val -86332"/>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Which is first?</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29" name="角丸四角形吹き出し 28"/>
          <p:cNvSpPr/>
          <p:nvPr/>
        </p:nvSpPr>
        <p:spPr bwMode="auto">
          <a:xfrm>
            <a:off x="6102149" y="5527064"/>
            <a:ext cx="1440160" cy="862235"/>
          </a:xfrm>
          <a:prstGeom prst="wedgeRoundRectCallout">
            <a:avLst>
              <a:gd name="adj1" fmla="val 28420"/>
              <a:gd name="adj2" fmla="val -86332"/>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Which is first?</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0" name="角丸四角形吹き出し 29"/>
          <p:cNvSpPr/>
          <p:nvPr/>
        </p:nvSpPr>
        <p:spPr bwMode="auto">
          <a:xfrm>
            <a:off x="6103832" y="5527064"/>
            <a:ext cx="1440160" cy="862235"/>
          </a:xfrm>
          <a:prstGeom prst="wedgeRoundRectCallout">
            <a:avLst>
              <a:gd name="adj1" fmla="val 115125"/>
              <a:gd name="adj2" fmla="val -86332"/>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Which is first?</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Tree>
    <p:extLst>
      <p:ext uri="{BB962C8B-B14F-4D97-AF65-F5344CB8AC3E}">
        <p14:creationId xmlns:p14="http://schemas.microsoft.com/office/powerpoint/2010/main" val="932649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376089" y="957060"/>
            <a:ext cx="8544616" cy="3384550"/>
          </a:xfrm>
        </p:spPr>
        <p:txBody>
          <a:bodyPr/>
          <a:lstStyle/>
          <a:p>
            <a:pPr algn="l" eaLnBrk="1" hangingPunct="1">
              <a:defRPr/>
            </a:pPr>
            <a:r>
              <a:rPr lang="en-US" altLang="ja-JP" sz="2400" dirty="0" smtClean="0"/>
              <a:t>Store the code given by DFS, with the graph pattern</a:t>
            </a:r>
          </a:p>
        </p:txBody>
      </p:sp>
      <p:sp>
        <p:nvSpPr>
          <p:cNvPr id="89" name="Rectangle 3"/>
          <p:cNvSpPr txBox="1">
            <a:spLocks noChangeArrowheads="1"/>
          </p:cNvSpPr>
          <p:nvPr/>
        </p:nvSpPr>
        <p:spPr bwMode="auto">
          <a:xfrm>
            <a:off x="394856" y="1596151"/>
            <a:ext cx="6231313" cy="4991266"/>
          </a:xfrm>
          <a:prstGeom prst="rect">
            <a:avLst/>
          </a:prstGeom>
          <a:gradFill>
            <a:gsLst>
              <a:gs pos="0">
                <a:schemeClr val="bg1"/>
              </a:gs>
              <a:gs pos="50000">
                <a:schemeClr val="bg1">
                  <a:lumMod val="95000"/>
                </a:schemeClr>
              </a:gs>
              <a:gs pos="100000">
                <a:schemeClr val="bg1">
                  <a:lumMod val="85000"/>
                </a:schemeClr>
              </a:gs>
            </a:gsLst>
            <a:lin ang="5400000" scaled="0"/>
          </a:gradFill>
          <a:ln w="19050">
            <a:solidFill>
              <a:srgbClr val="990033"/>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eaLnBrk="1" hangingPunct="1">
              <a:defRPr/>
            </a:pPr>
            <a:r>
              <a:rPr lang="en-US" altLang="ja-JP" dirty="0" err="1" smtClean="0">
                <a:solidFill>
                  <a:srgbClr val="006600"/>
                </a:solidFill>
              </a:rPr>
              <a:t>Gspan</a:t>
            </a:r>
            <a:r>
              <a:rPr lang="en-US" altLang="ja-JP" dirty="0" smtClean="0">
                <a:solidFill>
                  <a:schemeClr val="accent2"/>
                </a:solidFill>
              </a:rPr>
              <a:t> </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1</a:t>
            </a:r>
            <a:r>
              <a:rPr lang="en-US" altLang="ja-JP" dirty="0" smtClean="0">
                <a:solidFill>
                  <a:srgbClr val="FF0000"/>
                </a:solidFill>
                <a:effectLst>
                  <a:outerShdw blurRad="38100" dist="38100" dir="2700000" algn="tl">
                    <a:srgbClr val="000000">
                      <a:alpha val="43137"/>
                    </a:srgbClr>
                  </a:outerShdw>
                </a:effectLst>
              </a:rPr>
              <a:t>.</a:t>
            </a:r>
            <a:r>
              <a:rPr lang="ja-JP" altLang="en-US" dirty="0" smtClean="0">
                <a:solidFill>
                  <a:schemeClr val="accent2"/>
                </a:solidFill>
                <a:effectLst>
                  <a:outerShdw blurRad="38100" dist="38100" dir="2700000" algn="tl">
                    <a:srgbClr val="000000">
                      <a:alpha val="43137"/>
                    </a:srgbClr>
                  </a:outerShdw>
                </a:effectLst>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0</a:t>
            </a:r>
            <a:r>
              <a:rPr lang="en-US" altLang="ja-JP" kern="0" dirty="0" smtClean="0">
                <a:solidFill>
                  <a:srgbClr val="2B0EFE"/>
                </a:solidFill>
                <a:latin typeface="Times New Roman"/>
                <a:ea typeface="ＭＳ Ｐゴシック"/>
              </a:rPr>
              <a:t>={</a:t>
            </a:r>
            <a:r>
              <a:rPr lang="en-US" altLang="ja-JP" kern="0" dirty="0" smtClean="0">
                <a:solidFill>
                  <a:srgbClr val="2B0EFE"/>
                </a:solidFill>
                <a:latin typeface="ＭＳ Ｐゴシック"/>
                <a:ea typeface="ＭＳ Ｐゴシック"/>
              </a:rPr>
              <a:t>φ</a:t>
            </a:r>
            <a:r>
              <a:rPr lang="en-US" altLang="ja-JP" kern="0" dirty="0" smtClean="0">
                <a:solidFill>
                  <a:srgbClr val="2B0EFE"/>
                </a:solidFill>
                <a:latin typeface="Times New Roman"/>
                <a:ea typeface="ＭＳ Ｐゴシック"/>
              </a:rPr>
              <a:t>}, k := 1</a:t>
            </a:r>
          </a:p>
          <a:p>
            <a:pPr lvl="0" algn="l">
              <a:lnSpc>
                <a:spcPct val="90000"/>
              </a:lnSpc>
              <a:spcBef>
                <a:spcPct val="20000"/>
              </a:spcBef>
              <a:defRPr/>
            </a:pPr>
            <a:r>
              <a:rPr lang="ja-JP" altLang="en-US" dirty="0" smtClean="0">
                <a:solidFill>
                  <a:srgbClr val="FF0000"/>
                </a:solidFill>
                <a:effectLst>
                  <a:outerShdw blurRad="38100" dist="38100" dir="2700000" algn="tl">
                    <a:srgbClr val="000000">
                      <a:alpha val="43137"/>
                    </a:srgbClr>
                  </a:outerShdw>
                </a:effectLst>
              </a:rPr>
              <a:t>2</a:t>
            </a:r>
            <a:r>
              <a:rPr lang="en-US" altLang="ja-JP" dirty="0" smtClean="0">
                <a:solidFill>
                  <a:srgbClr val="FF0000"/>
                </a:solidFill>
                <a:effectLst>
                  <a:outerShdw blurRad="38100" dist="38100" dir="2700000" algn="tl">
                    <a:srgbClr val="000000">
                      <a:alpha val="43137"/>
                    </a:srgbClr>
                  </a:outerShdw>
                </a:effectLst>
              </a:rPr>
              <a:t>. </a:t>
            </a:r>
            <a:r>
              <a:rPr lang="en-US" altLang="ja-JP" kern="0" dirty="0" smtClean="0">
                <a:solidFill>
                  <a:prstClr val="black"/>
                </a:solidFill>
                <a:latin typeface="Times New Roman"/>
                <a:ea typeface="ＭＳ Ｐゴシック"/>
              </a:rPr>
              <a:t>while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b="0" kern="0" dirty="0" smtClean="0">
                <a:solidFill>
                  <a:prstClr val="black"/>
                </a:solidFill>
                <a:latin typeface="Times New Roman"/>
                <a:ea typeface="ＭＳ Ｐゴシック"/>
              </a:rPr>
              <a:t> </a:t>
            </a:r>
            <a:r>
              <a:rPr lang="ja-JP" altLang="en-US" kern="0" dirty="0" smtClean="0">
                <a:solidFill>
                  <a:srgbClr val="2B0EFE"/>
                </a:solidFill>
                <a:latin typeface="ＭＳ Ｐゴシック"/>
                <a:ea typeface="ＭＳ Ｐゴシック"/>
              </a:rPr>
              <a:t>≠</a:t>
            </a:r>
            <a:r>
              <a:rPr lang="en-US" altLang="ja-JP" kern="0" dirty="0" smtClean="0">
                <a:solidFill>
                  <a:srgbClr val="2B0EFE"/>
                </a:solidFill>
                <a:latin typeface="ＭＳ Ｐゴシック"/>
                <a:ea typeface="ＭＳ Ｐゴシック"/>
              </a:rPr>
              <a:t>φ</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3.</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0000FF"/>
                </a:solidFill>
                <a:latin typeface="Times New Roman"/>
                <a:ea typeface="ＭＳ Ｐゴシック"/>
              </a:rPr>
              <a:t>S</a:t>
            </a:r>
            <a:r>
              <a:rPr lang="en-US" altLang="ja-JP" kern="0" dirty="0" smtClean="0">
                <a:solidFill>
                  <a:srgbClr val="2B0EFE"/>
                </a:solidFill>
                <a:latin typeface="Times New Roman"/>
                <a:ea typeface="ＭＳ Ｐゴシック"/>
              </a:rPr>
              <a:t> </a:t>
            </a:r>
            <a:r>
              <a:rPr lang="ja-JP" altLang="en-US" kern="0" dirty="0" smtClean="0">
                <a:solidFill>
                  <a:srgbClr val="2B0EFE"/>
                </a:solidFill>
                <a:latin typeface="Times New Roman"/>
                <a:ea typeface="ＭＳ Ｐゴシック"/>
              </a:rPr>
              <a:t>∈ </a:t>
            </a:r>
            <a:r>
              <a:rPr lang="en-US" altLang="ja-JP" i="1" kern="0" dirty="0" smtClean="0">
                <a:solidFill>
                  <a:srgbClr val="2B0EFE"/>
                </a:solidFill>
                <a:latin typeface="Times New Roman"/>
                <a:ea typeface="ＭＳ Ｐゴシック"/>
              </a:rPr>
              <a:t>D</a:t>
            </a:r>
            <a:r>
              <a:rPr lang="en-US" altLang="ja-JP" kern="0" baseline="-25000" dirty="0" smtClean="0">
                <a:solidFill>
                  <a:srgbClr val="2B0EFE"/>
                </a:solidFill>
                <a:latin typeface="Times New Roman"/>
                <a:ea typeface="ＭＳ Ｐゴシック"/>
              </a:rPr>
              <a:t>k-1</a:t>
            </a:r>
            <a:r>
              <a:rPr lang="en-US" altLang="ja-JP" kern="0" dirty="0" smtClean="0">
                <a:solidFill>
                  <a:srgbClr val="2B0EFE"/>
                </a:solidFill>
                <a:latin typeface="Times New Roman"/>
                <a:ea typeface="ＭＳ Ｐゴシック"/>
              </a:rPr>
              <a:t> </a:t>
            </a:r>
            <a:endParaRPr lang="ja-JP" altLang="en-US" kern="0" dirty="0" smtClean="0">
              <a:solidFill>
                <a:srgbClr val="2B0EFE"/>
              </a:solidFill>
              <a:latin typeface="Times New Roman"/>
              <a:ea typeface="ＭＳ Ｐゴシック"/>
            </a:endParaRPr>
          </a:p>
          <a:p>
            <a:pPr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4.</a:t>
            </a:r>
            <a:r>
              <a:rPr lang="en-US" altLang="ja-JP" kern="0" dirty="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    output </a:t>
            </a:r>
            <a:r>
              <a:rPr lang="en-US" altLang="ja-JP" kern="0" dirty="0">
                <a:solidFill>
                  <a:srgbClr val="2B0EFE"/>
                </a:solidFill>
                <a:latin typeface="Times New Roman"/>
                <a:ea typeface="ＭＳ Ｐゴシック"/>
              </a:rPr>
              <a:t>S</a:t>
            </a:r>
            <a:endParaRPr lang="ja-JP" altLang="en-US" kern="0" dirty="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5.</a:t>
            </a:r>
            <a:r>
              <a:rPr lang="en-US" altLang="ja-JP" kern="0" dirty="0" smtClean="0">
                <a:solidFill>
                  <a:prstClr val="black"/>
                </a:solidFill>
                <a:latin typeface="Times New Roman"/>
                <a:ea typeface="ＭＳ Ｐゴシック"/>
              </a:rPr>
              <a:t>     for </a:t>
            </a:r>
            <a:r>
              <a:rPr lang="en-US" altLang="ja-JP" b="0" kern="0" dirty="0" smtClean="0">
                <a:solidFill>
                  <a:prstClr val="black"/>
                </a:solidFill>
                <a:latin typeface="Times New Roman"/>
                <a:ea typeface="ＭＳ Ｐゴシック"/>
              </a:rPr>
              <a:t>each</a:t>
            </a:r>
            <a:r>
              <a:rPr lang="en-US" altLang="ja-JP" kern="0" dirty="0" smtClean="0">
                <a:solidFill>
                  <a:prstClr val="black"/>
                </a:solidFill>
                <a:latin typeface="Times New Roman"/>
                <a:ea typeface="ＭＳ Ｐゴシック"/>
              </a:rPr>
              <a:t> </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obtained from </a:t>
            </a:r>
            <a:r>
              <a:rPr lang="en-US" altLang="ja-JP" kern="0" dirty="0" smtClean="0">
                <a:solidFill>
                  <a:srgbClr val="2B0EFE"/>
                </a:solidFill>
                <a:latin typeface="Times New Roman"/>
                <a:ea typeface="ＭＳ Ｐゴシック"/>
              </a:rPr>
              <a:t>S</a:t>
            </a:r>
          </a:p>
          <a:p>
            <a:pPr lvl="0" algn="l">
              <a:lnSpc>
                <a:spcPct val="90000"/>
              </a:lnSpc>
              <a:spcBef>
                <a:spcPct val="20000"/>
              </a:spcBef>
              <a:defRPr/>
            </a:pPr>
            <a:r>
              <a:rPr lang="en-US" altLang="ja-JP"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by adding a vertex/edge</a:t>
            </a:r>
            <a:endParaRPr lang="ja-JP" altLang="en-US" kern="0" dirty="0" smtClean="0">
              <a:solidFill>
                <a:srgbClr val="2B0EFE"/>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6.</a:t>
            </a:r>
            <a:r>
              <a:rPr lang="en-US" altLang="ja-JP" kern="0" dirty="0" smtClean="0">
                <a:solidFill>
                  <a:prstClr val="black"/>
                </a:solidFill>
                <a:latin typeface="Times New Roman"/>
                <a:ea typeface="ＭＳ Ｐゴシック"/>
              </a:rPr>
              <a:t>       </a:t>
            </a:r>
            <a:r>
              <a:rPr lang="en-US" altLang="ja-JP" b="0" kern="0" dirty="0" smtClean="0">
                <a:solidFill>
                  <a:prstClr val="black"/>
                </a:solidFill>
                <a:latin typeface="Times New Roman"/>
                <a:ea typeface="ＭＳ Ｐゴシック"/>
              </a:rPr>
              <a:t>compute the code of </a:t>
            </a:r>
            <a:r>
              <a:rPr lang="en-US" altLang="ja-JP" kern="0" dirty="0" smtClean="0">
                <a:solidFill>
                  <a:srgbClr val="2B0EFE"/>
                </a:solidFill>
                <a:latin typeface="Times New Roman"/>
                <a:ea typeface="ＭＳ Ｐゴシック"/>
              </a:rPr>
              <a:t>S’</a:t>
            </a:r>
            <a:endParaRPr lang="en-US" altLang="ja-JP" b="0" kern="0" dirty="0" smtClean="0">
              <a:solidFill>
                <a:prstClr val="black"/>
              </a:solidFill>
              <a:latin typeface="Times New Roman"/>
              <a:ea typeface="ＭＳ Ｐゴシック"/>
            </a:endParaRPr>
          </a:p>
          <a:p>
            <a:pPr lvl="0"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7.       </a:t>
            </a:r>
            <a:r>
              <a:rPr lang="en-US" altLang="ja-JP" kern="0" dirty="0" smtClean="0">
                <a:solidFill>
                  <a:prstClr val="black"/>
                </a:solidFill>
                <a:latin typeface="Times New Roman"/>
                <a:ea typeface="ＭＳ Ｐゴシック"/>
              </a:rPr>
              <a:t>if  </a:t>
            </a:r>
            <a:r>
              <a:rPr lang="en-US" altLang="ja-JP" b="0" kern="0" dirty="0" smtClean="0">
                <a:solidFill>
                  <a:prstClr val="black"/>
                </a:solidFill>
                <a:latin typeface="Times New Roman"/>
                <a:ea typeface="ＭＳ Ｐゴシック"/>
              </a:rPr>
              <a:t>the code is in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ja-JP" altLang="en-US"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go to </a:t>
            </a:r>
            <a:r>
              <a:rPr lang="en-US" altLang="ja-JP" kern="0" dirty="0" smtClean="0">
                <a:solidFill>
                  <a:srgbClr val="FF0000"/>
                </a:solidFill>
                <a:latin typeface="Times New Roman"/>
                <a:ea typeface="ＭＳ Ｐゴシック"/>
              </a:rPr>
              <a:t>9</a:t>
            </a:r>
          </a:p>
          <a:p>
            <a:pPr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8</a:t>
            </a:r>
            <a:r>
              <a:rPr lang="en-US" altLang="ja-JP" dirty="0" smtClean="0">
                <a:solidFill>
                  <a:srgbClr val="FF0000"/>
                </a:solidFill>
                <a:effectLst>
                  <a:outerShdw blurRad="38100" dist="38100" dir="2700000" algn="tl">
                    <a:srgbClr val="000000">
                      <a:alpha val="43137"/>
                    </a:srgbClr>
                  </a:outerShdw>
                </a:effectLst>
              </a:rPr>
              <a:t>.</a:t>
            </a:r>
            <a:r>
              <a:rPr lang="en-US" altLang="ja-JP" kern="0" dirty="0" smtClean="0">
                <a:solidFill>
                  <a:prstClr val="black"/>
                </a:solidFill>
                <a:latin typeface="Times New Roman"/>
                <a:ea typeface="ＭＳ Ｐゴシック"/>
              </a:rPr>
              <a:t>       if  </a:t>
            </a:r>
            <a:r>
              <a:rPr lang="en-US" altLang="ja-JP" kern="0" dirty="0" err="1">
                <a:solidFill>
                  <a:srgbClr val="2B0EFE"/>
                </a:solidFill>
                <a:latin typeface="Times New Roman"/>
                <a:ea typeface="ＭＳ Ｐゴシック"/>
              </a:rPr>
              <a:t>frq</a:t>
            </a:r>
            <a:r>
              <a:rPr lang="en-US" altLang="ja-JP" kern="0" dirty="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S’)</a:t>
            </a:r>
            <a:r>
              <a:rPr lang="ja-JP" altLang="en-US" kern="0" dirty="0" smtClean="0">
                <a:solidFill>
                  <a:srgbClr val="2B0EFE"/>
                </a:solidFill>
                <a:latin typeface="Times New Roman"/>
                <a:ea typeface="ＭＳ Ｐゴシック"/>
              </a:rPr>
              <a:t>≧</a:t>
            </a:r>
            <a:r>
              <a:rPr lang="en-US" altLang="ja-JP" kern="0" dirty="0" smtClean="0">
                <a:solidFill>
                  <a:srgbClr val="2B0EFE"/>
                </a:solidFill>
                <a:latin typeface="Times New Roman"/>
                <a:ea typeface="ＭＳ Ｐゴシック"/>
              </a:rPr>
              <a:t>σ</a:t>
            </a:r>
            <a:r>
              <a:rPr lang="ja-JP" altLang="en-US" b="0" kern="0" dirty="0" smtClean="0">
                <a:solidFill>
                  <a:prstClr val="black"/>
                </a:solidFill>
                <a:latin typeface="Times New Roman"/>
                <a:ea typeface="ＭＳ Ｐゴシック"/>
              </a:rPr>
              <a:t> </a:t>
            </a:r>
            <a:r>
              <a:rPr lang="en-US" altLang="ja-JP" kern="0" dirty="0" smtClean="0">
                <a:solidFill>
                  <a:prstClr val="black"/>
                </a:solidFill>
                <a:latin typeface="Times New Roman"/>
                <a:ea typeface="ＭＳ Ｐゴシック"/>
              </a:rPr>
              <a:t>then </a:t>
            </a:r>
            <a:r>
              <a:rPr lang="en-US" altLang="ja-JP" b="0" kern="0" dirty="0" smtClean="0">
                <a:solidFill>
                  <a:prstClr val="black"/>
                </a:solidFill>
                <a:latin typeface="Times New Roman"/>
                <a:ea typeface="ＭＳ Ｐゴシック"/>
              </a:rPr>
              <a:t>insert </a:t>
            </a:r>
            <a:r>
              <a:rPr lang="en-US" altLang="ja-JP" kern="0" dirty="0" smtClean="0">
                <a:solidFill>
                  <a:srgbClr val="2B0EFE"/>
                </a:solidFill>
                <a:latin typeface="Times New Roman"/>
                <a:ea typeface="ＭＳ Ｐゴシック"/>
              </a:rPr>
              <a:t>(</a:t>
            </a:r>
            <a:r>
              <a:rPr lang="en-US" altLang="ja-JP" b="0" kern="0" dirty="0" err="1" smtClean="0">
                <a:solidFill>
                  <a:prstClr val="black"/>
                </a:solidFill>
                <a:latin typeface="Times New Roman"/>
                <a:ea typeface="ＭＳ Ｐゴシック"/>
              </a:rPr>
              <a:t>tcode</a:t>
            </a:r>
            <a:r>
              <a:rPr lang="en-US" altLang="ja-JP" b="0" kern="0" dirty="0" smtClean="0">
                <a:solidFill>
                  <a:prstClr val="black"/>
                </a:solidFill>
                <a:latin typeface="Times New Roman"/>
                <a:ea typeface="ＭＳ Ｐゴシック"/>
              </a:rPr>
              <a:t>, </a:t>
            </a:r>
            <a:r>
              <a:rPr lang="en-US" altLang="ja-JP" kern="0" dirty="0">
                <a:solidFill>
                  <a:srgbClr val="2B0EFE"/>
                </a:solidFill>
                <a:latin typeface="Times New Roman"/>
                <a:ea typeface="ＭＳ Ｐゴシック"/>
              </a:rPr>
              <a:t>S</a:t>
            </a:r>
            <a:r>
              <a:rPr lang="en-US" altLang="ja-JP" kern="0" dirty="0" smtClean="0">
                <a:solidFill>
                  <a:srgbClr val="2B0EFE"/>
                </a:solidFill>
                <a:latin typeface="Times New Roman"/>
                <a:ea typeface="ＭＳ Ｐゴシック"/>
              </a:rPr>
              <a:t>’) </a:t>
            </a:r>
            <a:r>
              <a:rPr lang="en-US" altLang="ja-JP" b="0" kern="0" dirty="0" smtClean="0">
                <a:solidFill>
                  <a:prstClr val="black"/>
                </a:solidFill>
                <a:latin typeface="Times New Roman"/>
                <a:ea typeface="ＭＳ Ｐゴシック"/>
              </a:rPr>
              <a:t>to</a:t>
            </a:r>
            <a:r>
              <a:rPr lang="ja-JP" altLang="en-US" b="0" kern="0" dirty="0" smtClean="0">
                <a:solidFill>
                  <a:prstClr val="black"/>
                </a:solidFill>
                <a:latin typeface="Times New Roman"/>
                <a:ea typeface="ＭＳ Ｐゴシック"/>
              </a:rPr>
              <a:t> </a:t>
            </a:r>
            <a:r>
              <a:rPr lang="en-US" altLang="ja-JP" i="1" kern="0" dirty="0" err="1" smtClean="0">
                <a:solidFill>
                  <a:srgbClr val="2B0EFE"/>
                </a:solidFill>
                <a:latin typeface="Times New Roman"/>
                <a:ea typeface="ＭＳ Ｐゴシック"/>
              </a:rPr>
              <a:t>D</a:t>
            </a:r>
            <a:r>
              <a:rPr lang="en-US" altLang="ja-JP" kern="0" baseline="-25000" dirty="0" err="1" smtClean="0">
                <a:solidFill>
                  <a:srgbClr val="2B0EFE"/>
                </a:solidFill>
                <a:latin typeface="Times New Roman"/>
                <a:ea typeface="ＭＳ Ｐゴシック"/>
              </a:rPr>
              <a:t>k</a:t>
            </a:r>
            <a:r>
              <a:rPr lang="en-US" altLang="ja-JP" b="0" kern="0" dirty="0" smtClean="0">
                <a:solidFill>
                  <a:prstClr val="black"/>
                </a:solidFill>
                <a:latin typeface="Times New Roman"/>
                <a:ea typeface="ＭＳ Ｐゴシック"/>
              </a:rPr>
              <a:t> </a:t>
            </a:r>
          </a:p>
          <a:p>
            <a:pPr algn="l">
              <a:lnSpc>
                <a:spcPct val="90000"/>
              </a:lnSpc>
              <a:spcBef>
                <a:spcPct val="20000"/>
              </a:spcBef>
              <a:defRPr/>
            </a:pPr>
            <a:r>
              <a:rPr lang="en-US" altLang="ja-JP" dirty="0">
                <a:solidFill>
                  <a:srgbClr val="FF0000"/>
                </a:solidFill>
                <a:effectLst>
                  <a:outerShdw blurRad="38100" dist="38100" dir="2700000" algn="tl">
                    <a:srgbClr val="000000">
                      <a:alpha val="43137"/>
                    </a:srgbClr>
                  </a:outerShdw>
                </a:effectLst>
              </a:rPr>
              <a:t>9</a:t>
            </a:r>
            <a:r>
              <a:rPr lang="en-US" altLang="ja-JP" dirty="0" smtClean="0">
                <a:solidFill>
                  <a:srgbClr val="FF0000"/>
                </a:solidFill>
                <a:effectLst>
                  <a:outerShdw blurRad="38100" dist="38100" dir="2700000" algn="tl">
                    <a:srgbClr val="000000">
                      <a:alpha val="43137"/>
                    </a:srgbClr>
                  </a:outerShdw>
                </a:effectLst>
              </a:rPr>
              <a:t>.</a:t>
            </a:r>
            <a:r>
              <a:rPr lang="en-US" altLang="ja-JP" kern="0" dirty="0" smtClean="0">
                <a:solidFill>
                  <a:prstClr val="black"/>
                </a:solidFill>
                <a:latin typeface="Times New Roman"/>
                <a:ea typeface="ＭＳ Ｐゴシック"/>
              </a:rPr>
              <a:t>   end for</a:t>
            </a:r>
            <a:endParaRPr lang="en-US" altLang="ja-JP" dirty="0" smtClean="0">
              <a:solidFill>
                <a:srgbClr val="FF0000"/>
              </a:solidFill>
              <a:effectLst>
                <a:outerShdw blurRad="38100" dist="38100" dir="2700000" algn="tl">
                  <a:srgbClr val="000000">
                    <a:alpha val="43137"/>
                  </a:srgbClr>
                </a:outerShdw>
              </a:effectLst>
            </a:endParaRPr>
          </a:p>
          <a:p>
            <a:pPr algn="l">
              <a:lnSpc>
                <a:spcPct val="90000"/>
              </a:lnSpc>
              <a:spcBef>
                <a:spcPct val="20000"/>
              </a:spcBef>
              <a:defRPr/>
            </a:pPr>
            <a:r>
              <a:rPr lang="en-US" altLang="ja-JP" dirty="0" smtClean="0">
                <a:solidFill>
                  <a:srgbClr val="FF0000"/>
                </a:solidFill>
                <a:effectLst>
                  <a:outerShdw blurRad="38100" dist="38100" dir="2700000" algn="tl">
                    <a:srgbClr val="000000">
                      <a:alpha val="43137"/>
                    </a:srgbClr>
                  </a:outerShdw>
                </a:effectLst>
              </a:rPr>
              <a:t>10.</a:t>
            </a:r>
            <a:r>
              <a:rPr lang="en-US" altLang="ja-JP" kern="0" dirty="0" smtClean="0">
                <a:solidFill>
                  <a:prstClr val="black"/>
                </a:solidFill>
                <a:latin typeface="Times New Roman"/>
                <a:ea typeface="ＭＳ Ｐゴシック"/>
              </a:rPr>
              <a:t> end while</a:t>
            </a:r>
            <a:endParaRPr lang="en-US" altLang="ja-JP" b="0" kern="0" dirty="0" smtClean="0">
              <a:solidFill>
                <a:srgbClr val="2B0EFE"/>
              </a:solidFill>
              <a:latin typeface="Times New Roman"/>
              <a:ea typeface="ＭＳ Ｐゴシック"/>
            </a:endParaRPr>
          </a:p>
        </p:txBody>
      </p:sp>
      <p:sp>
        <p:nvSpPr>
          <p:cNvPr id="2" name="正方形/長方形 1"/>
          <p:cNvSpPr/>
          <p:nvPr/>
        </p:nvSpPr>
        <p:spPr bwMode="auto">
          <a:xfrm>
            <a:off x="5220072" y="1484784"/>
            <a:ext cx="3735468" cy="2794698"/>
          </a:xfrm>
          <a:prstGeom prst="rect">
            <a:avLst/>
          </a:prstGeom>
          <a:solidFill>
            <a:schemeClr val="bg1"/>
          </a:solidFill>
          <a:ln w="19050" cap="flat" cmpd="sng" algn="ctr">
            <a:solidFill>
              <a:srgbClr val="00B0F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57" name="Line 76"/>
          <p:cNvSpPr>
            <a:spLocks noChangeShapeType="1"/>
          </p:cNvSpPr>
          <p:nvPr/>
        </p:nvSpPr>
        <p:spPr bwMode="auto">
          <a:xfrm>
            <a:off x="5808703" y="3396072"/>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lgn="l"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          Simple Solution</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77" name="Line 77"/>
          <p:cNvSpPr>
            <a:spLocks noChangeShapeType="1"/>
          </p:cNvSpPr>
          <p:nvPr/>
        </p:nvSpPr>
        <p:spPr bwMode="auto">
          <a:xfrm flipH="1">
            <a:off x="7028404" y="3647913"/>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2" name="Oval 82"/>
          <p:cNvSpPr>
            <a:spLocks noChangeArrowheads="1"/>
          </p:cNvSpPr>
          <p:nvPr/>
        </p:nvSpPr>
        <p:spPr bwMode="auto">
          <a:xfrm>
            <a:off x="6954994" y="388025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3" name="Oval 83"/>
          <p:cNvSpPr>
            <a:spLocks noChangeArrowheads="1"/>
          </p:cNvSpPr>
          <p:nvPr/>
        </p:nvSpPr>
        <p:spPr bwMode="auto">
          <a:xfrm>
            <a:off x="7051243" y="357530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84" name="Line 76"/>
          <p:cNvSpPr>
            <a:spLocks noChangeShapeType="1"/>
          </p:cNvSpPr>
          <p:nvPr/>
        </p:nvSpPr>
        <p:spPr bwMode="auto">
          <a:xfrm>
            <a:off x="8452378" y="2567793"/>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5" name="Line 77"/>
          <p:cNvSpPr>
            <a:spLocks noChangeShapeType="1"/>
          </p:cNvSpPr>
          <p:nvPr/>
        </p:nvSpPr>
        <p:spPr bwMode="auto">
          <a:xfrm flipH="1">
            <a:off x="8600013" y="2567793"/>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7" name="Line 79"/>
          <p:cNvSpPr>
            <a:spLocks noChangeShapeType="1"/>
          </p:cNvSpPr>
          <p:nvPr/>
        </p:nvSpPr>
        <p:spPr bwMode="auto">
          <a:xfrm flipV="1">
            <a:off x="8453193" y="2567793"/>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88" name="Oval 80"/>
          <p:cNvSpPr>
            <a:spLocks noChangeArrowheads="1"/>
          </p:cNvSpPr>
          <p:nvPr/>
        </p:nvSpPr>
        <p:spPr bwMode="auto">
          <a:xfrm>
            <a:off x="8400991" y="249518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0" name="Oval 82"/>
          <p:cNvSpPr>
            <a:spLocks noChangeArrowheads="1"/>
          </p:cNvSpPr>
          <p:nvPr/>
        </p:nvSpPr>
        <p:spPr bwMode="auto">
          <a:xfrm>
            <a:off x="8526603" y="280013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1" name="Oval 83"/>
          <p:cNvSpPr>
            <a:spLocks noChangeArrowheads="1"/>
          </p:cNvSpPr>
          <p:nvPr/>
        </p:nvSpPr>
        <p:spPr bwMode="auto">
          <a:xfrm>
            <a:off x="8622852" y="249518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2" name="Oval 82"/>
          <p:cNvSpPr>
            <a:spLocks noChangeArrowheads="1"/>
          </p:cNvSpPr>
          <p:nvPr/>
        </p:nvSpPr>
        <p:spPr bwMode="auto">
          <a:xfrm>
            <a:off x="7798002" y="378073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3" name="Line 76"/>
          <p:cNvSpPr>
            <a:spLocks noChangeShapeType="1"/>
          </p:cNvSpPr>
          <p:nvPr/>
        </p:nvSpPr>
        <p:spPr bwMode="auto">
          <a:xfrm>
            <a:off x="7588282" y="2820608"/>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4" name="Line 77"/>
          <p:cNvSpPr>
            <a:spLocks noChangeShapeType="1"/>
          </p:cNvSpPr>
          <p:nvPr/>
        </p:nvSpPr>
        <p:spPr bwMode="auto">
          <a:xfrm flipH="1">
            <a:off x="7735917" y="2820608"/>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96" name="Oval 80"/>
          <p:cNvSpPr>
            <a:spLocks noChangeArrowheads="1"/>
          </p:cNvSpPr>
          <p:nvPr/>
        </p:nvSpPr>
        <p:spPr bwMode="auto">
          <a:xfrm>
            <a:off x="7536895" y="274800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7" name="Oval 82"/>
          <p:cNvSpPr>
            <a:spLocks noChangeArrowheads="1"/>
          </p:cNvSpPr>
          <p:nvPr/>
        </p:nvSpPr>
        <p:spPr bwMode="auto">
          <a:xfrm>
            <a:off x="7662507" y="3052953"/>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8" name="Oval 83"/>
          <p:cNvSpPr>
            <a:spLocks noChangeArrowheads="1"/>
          </p:cNvSpPr>
          <p:nvPr/>
        </p:nvSpPr>
        <p:spPr bwMode="auto">
          <a:xfrm>
            <a:off x="7758756" y="274800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9" name="Line 77"/>
          <p:cNvSpPr>
            <a:spLocks noChangeShapeType="1"/>
          </p:cNvSpPr>
          <p:nvPr/>
        </p:nvSpPr>
        <p:spPr bwMode="auto">
          <a:xfrm flipH="1">
            <a:off x="6314161" y="2820608"/>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1" name="Oval 83"/>
          <p:cNvSpPr>
            <a:spLocks noChangeArrowheads="1"/>
          </p:cNvSpPr>
          <p:nvPr/>
        </p:nvSpPr>
        <p:spPr bwMode="auto">
          <a:xfrm>
            <a:off x="6337000" y="274800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3" name="Line 79"/>
          <p:cNvSpPr>
            <a:spLocks noChangeShapeType="1"/>
          </p:cNvSpPr>
          <p:nvPr/>
        </p:nvSpPr>
        <p:spPr bwMode="auto">
          <a:xfrm flipV="1">
            <a:off x="6312759" y="3131282"/>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06" name="Oval 83"/>
          <p:cNvSpPr>
            <a:spLocks noChangeArrowheads="1"/>
          </p:cNvSpPr>
          <p:nvPr/>
        </p:nvSpPr>
        <p:spPr bwMode="auto">
          <a:xfrm>
            <a:off x="6482418" y="305867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0" name="Oval 82"/>
          <p:cNvSpPr>
            <a:spLocks noChangeArrowheads="1"/>
          </p:cNvSpPr>
          <p:nvPr/>
        </p:nvSpPr>
        <p:spPr bwMode="auto">
          <a:xfrm>
            <a:off x="6240751" y="3052953"/>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0" name="Line 76"/>
          <p:cNvSpPr>
            <a:spLocks noChangeShapeType="1"/>
          </p:cNvSpPr>
          <p:nvPr/>
        </p:nvSpPr>
        <p:spPr bwMode="auto">
          <a:xfrm>
            <a:off x="8236354" y="1847713"/>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1" name="Line 77"/>
          <p:cNvSpPr>
            <a:spLocks noChangeShapeType="1"/>
          </p:cNvSpPr>
          <p:nvPr/>
        </p:nvSpPr>
        <p:spPr bwMode="auto">
          <a:xfrm flipH="1">
            <a:off x="8383989" y="1847713"/>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2" name="Oval 80"/>
          <p:cNvSpPr>
            <a:spLocks noChangeArrowheads="1"/>
          </p:cNvSpPr>
          <p:nvPr/>
        </p:nvSpPr>
        <p:spPr bwMode="auto">
          <a:xfrm>
            <a:off x="8184967" y="177510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4" name="Oval 83"/>
          <p:cNvSpPr>
            <a:spLocks noChangeArrowheads="1"/>
          </p:cNvSpPr>
          <p:nvPr/>
        </p:nvSpPr>
        <p:spPr bwMode="auto">
          <a:xfrm>
            <a:off x="8406828" y="177510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5" name="Line 79"/>
          <p:cNvSpPr>
            <a:spLocks noChangeShapeType="1"/>
          </p:cNvSpPr>
          <p:nvPr/>
        </p:nvSpPr>
        <p:spPr bwMode="auto">
          <a:xfrm flipV="1">
            <a:off x="8393752" y="2135745"/>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6" name="Oval 83"/>
          <p:cNvSpPr>
            <a:spLocks noChangeArrowheads="1"/>
          </p:cNvSpPr>
          <p:nvPr/>
        </p:nvSpPr>
        <p:spPr bwMode="auto">
          <a:xfrm>
            <a:off x="8563411" y="2063137"/>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3" name="Oval 82"/>
          <p:cNvSpPr>
            <a:spLocks noChangeArrowheads="1"/>
          </p:cNvSpPr>
          <p:nvPr/>
        </p:nvSpPr>
        <p:spPr bwMode="auto">
          <a:xfrm>
            <a:off x="8310579" y="208005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7" name="Line 76"/>
          <p:cNvSpPr>
            <a:spLocks noChangeShapeType="1"/>
          </p:cNvSpPr>
          <p:nvPr/>
        </p:nvSpPr>
        <p:spPr bwMode="auto">
          <a:xfrm>
            <a:off x="7660290" y="1884504"/>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8" name="Line 77"/>
          <p:cNvSpPr>
            <a:spLocks noChangeShapeType="1"/>
          </p:cNvSpPr>
          <p:nvPr/>
        </p:nvSpPr>
        <p:spPr bwMode="auto">
          <a:xfrm flipH="1">
            <a:off x="7807925" y="188450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19" name="Oval 80"/>
          <p:cNvSpPr>
            <a:spLocks noChangeArrowheads="1"/>
          </p:cNvSpPr>
          <p:nvPr/>
        </p:nvSpPr>
        <p:spPr bwMode="auto">
          <a:xfrm>
            <a:off x="7608903" y="181189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0" name="Oval 82"/>
          <p:cNvSpPr>
            <a:spLocks noChangeArrowheads="1"/>
          </p:cNvSpPr>
          <p:nvPr/>
        </p:nvSpPr>
        <p:spPr bwMode="auto">
          <a:xfrm>
            <a:off x="7734515" y="211684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2" name="Line 76"/>
          <p:cNvSpPr>
            <a:spLocks noChangeShapeType="1"/>
          </p:cNvSpPr>
          <p:nvPr/>
        </p:nvSpPr>
        <p:spPr bwMode="auto">
          <a:xfrm>
            <a:off x="7168801" y="1884504"/>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3" name="Line 77"/>
          <p:cNvSpPr>
            <a:spLocks noChangeShapeType="1"/>
          </p:cNvSpPr>
          <p:nvPr/>
        </p:nvSpPr>
        <p:spPr bwMode="auto">
          <a:xfrm flipH="1">
            <a:off x="7316436" y="188450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5" name="Oval 82"/>
          <p:cNvSpPr>
            <a:spLocks noChangeArrowheads="1"/>
          </p:cNvSpPr>
          <p:nvPr/>
        </p:nvSpPr>
        <p:spPr bwMode="auto">
          <a:xfrm>
            <a:off x="7243026" y="211684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6" name="Oval 83"/>
          <p:cNvSpPr>
            <a:spLocks noChangeArrowheads="1"/>
          </p:cNvSpPr>
          <p:nvPr/>
        </p:nvSpPr>
        <p:spPr bwMode="auto">
          <a:xfrm>
            <a:off x="7339275" y="181189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7" name="Line 79"/>
          <p:cNvSpPr>
            <a:spLocks noChangeShapeType="1"/>
          </p:cNvSpPr>
          <p:nvPr/>
        </p:nvSpPr>
        <p:spPr bwMode="auto">
          <a:xfrm>
            <a:off x="7889696" y="1884503"/>
            <a:ext cx="168051" cy="324839"/>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28" name="Oval 83"/>
          <p:cNvSpPr>
            <a:spLocks noChangeArrowheads="1"/>
          </p:cNvSpPr>
          <p:nvPr/>
        </p:nvSpPr>
        <p:spPr bwMode="auto">
          <a:xfrm>
            <a:off x="8001671" y="2099928"/>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9" name="Line 77"/>
          <p:cNvSpPr>
            <a:spLocks noChangeShapeType="1"/>
          </p:cNvSpPr>
          <p:nvPr/>
        </p:nvSpPr>
        <p:spPr bwMode="auto">
          <a:xfrm flipH="1">
            <a:off x="7114381" y="1848687"/>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0" name="Oval 82"/>
          <p:cNvSpPr>
            <a:spLocks noChangeArrowheads="1"/>
          </p:cNvSpPr>
          <p:nvPr/>
        </p:nvSpPr>
        <p:spPr bwMode="auto">
          <a:xfrm>
            <a:off x="7025742" y="211684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1" name="Oval 83"/>
          <p:cNvSpPr>
            <a:spLocks noChangeArrowheads="1"/>
          </p:cNvSpPr>
          <p:nvPr/>
        </p:nvSpPr>
        <p:spPr bwMode="auto">
          <a:xfrm>
            <a:off x="7830764" y="181189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24" name="Oval 80"/>
          <p:cNvSpPr>
            <a:spLocks noChangeArrowheads="1"/>
          </p:cNvSpPr>
          <p:nvPr/>
        </p:nvSpPr>
        <p:spPr bwMode="auto">
          <a:xfrm>
            <a:off x="7117414" y="181189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1" name="Line 77"/>
          <p:cNvSpPr>
            <a:spLocks noChangeShapeType="1"/>
          </p:cNvSpPr>
          <p:nvPr/>
        </p:nvSpPr>
        <p:spPr bwMode="auto">
          <a:xfrm flipH="1">
            <a:off x="6314161" y="190437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2" name="Oval 83"/>
          <p:cNvSpPr>
            <a:spLocks noChangeArrowheads="1"/>
          </p:cNvSpPr>
          <p:nvPr/>
        </p:nvSpPr>
        <p:spPr bwMode="auto">
          <a:xfrm>
            <a:off x="6337000" y="183176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3" name="Line 79"/>
          <p:cNvSpPr>
            <a:spLocks noChangeShapeType="1"/>
          </p:cNvSpPr>
          <p:nvPr/>
        </p:nvSpPr>
        <p:spPr bwMode="auto">
          <a:xfrm flipV="1">
            <a:off x="6312759" y="221504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5" name="Oval 82"/>
          <p:cNvSpPr>
            <a:spLocks noChangeArrowheads="1"/>
          </p:cNvSpPr>
          <p:nvPr/>
        </p:nvSpPr>
        <p:spPr bwMode="auto">
          <a:xfrm>
            <a:off x="6240751" y="213671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6" name="Line 77"/>
          <p:cNvSpPr>
            <a:spLocks noChangeShapeType="1"/>
          </p:cNvSpPr>
          <p:nvPr/>
        </p:nvSpPr>
        <p:spPr bwMode="auto">
          <a:xfrm flipH="1">
            <a:off x="6557028" y="1842198"/>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37" name="Oval 83"/>
          <p:cNvSpPr>
            <a:spLocks noChangeArrowheads="1"/>
          </p:cNvSpPr>
          <p:nvPr/>
        </p:nvSpPr>
        <p:spPr bwMode="auto">
          <a:xfrm>
            <a:off x="6547187" y="181189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8" name="Line 77"/>
          <p:cNvSpPr>
            <a:spLocks noChangeShapeType="1"/>
          </p:cNvSpPr>
          <p:nvPr/>
        </p:nvSpPr>
        <p:spPr bwMode="auto">
          <a:xfrm flipH="1">
            <a:off x="5730858" y="1914000"/>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0" name="Line 79"/>
          <p:cNvSpPr>
            <a:spLocks noChangeShapeType="1"/>
          </p:cNvSpPr>
          <p:nvPr/>
        </p:nvSpPr>
        <p:spPr bwMode="auto">
          <a:xfrm flipV="1">
            <a:off x="5729456" y="2224674"/>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1" name="Oval 83"/>
          <p:cNvSpPr>
            <a:spLocks noChangeArrowheads="1"/>
          </p:cNvSpPr>
          <p:nvPr/>
        </p:nvSpPr>
        <p:spPr bwMode="auto">
          <a:xfrm>
            <a:off x="5899115" y="215206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2" name="Oval 82"/>
          <p:cNvSpPr>
            <a:spLocks noChangeArrowheads="1"/>
          </p:cNvSpPr>
          <p:nvPr/>
        </p:nvSpPr>
        <p:spPr bwMode="auto">
          <a:xfrm>
            <a:off x="5657448" y="2146345"/>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4" name="Oval 83"/>
          <p:cNvSpPr>
            <a:spLocks noChangeArrowheads="1"/>
          </p:cNvSpPr>
          <p:nvPr/>
        </p:nvSpPr>
        <p:spPr bwMode="auto">
          <a:xfrm>
            <a:off x="6482418" y="214244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3" name="Line 79"/>
          <p:cNvSpPr>
            <a:spLocks noChangeShapeType="1"/>
          </p:cNvSpPr>
          <p:nvPr/>
        </p:nvSpPr>
        <p:spPr bwMode="auto">
          <a:xfrm flipV="1">
            <a:off x="5586842" y="1919721"/>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4" name="Oval 82"/>
          <p:cNvSpPr>
            <a:spLocks noChangeArrowheads="1"/>
          </p:cNvSpPr>
          <p:nvPr/>
        </p:nvSpPr>
        <p:spPr bwMode="auto">
          <a:xfrm>
            <a:off x="5514834" y="184139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39" name="Oval 83"/>
          <p:cNvSpPr>
            <a:spLocks noChangeArrowheads="1"/>
          </p:cNvSpPr>
          <p:nvPr/>
        </p:nvSpPr>
        <p:spPr bwMode="auto">
          <a:xfrm>
            <a:off x="5753697" y="1841392"/>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5" name="Line 77"/>
          <p:cNvSpPr>
            <a:spLocks noChangeShapeType="1"/>
          </p:cNvSpPr>
          <p:nvPr/>
        </p:nvSpPr>
        <p:spPr bwMode="auto">
          <a:xfrm flipH="1">
            <a:off x="5594081" y="2604584"/>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6" name="Oval 83"/>
          <p:cNvSpPr>
            <a:spLocks noChangeArrowheads="1"/>
          </p:cNvSpPr>
          <p:nvPr/>
        </p:nvSpPr>
        <p:spPr bwMode="auto">
          <a:xfrm>
            <a:off x="5616920" y="253197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7" name="Line 79"/>
          <p:cNvSpPr>
            <a:spLocks noChangeShapeType="1"/>
          </p:cNvSpPr>
          <p:nvPr/>
        </p:nvSpPr>
        <p:spPr bwMode="auto">
          <a:xfrm flipV="1">
            <a:off x="5592679" y="2915258"/>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48" name="Oval 83"/>
          <p:cNvSpPr>
            <a:spLocks noChangeArrowheads="1"/>
          </p:cNvSpPr>
          <p:nvPr/>
        </p:nvSpPr>
        <p:spPr bwMode="auto">
          <a:xfrm>
            <a:off x="5762338" y="284265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0" name="Line 76"/>
          <p:cNvSpPr>
            <a:spLocks noChangeShapeType="1"/>
          </p:cNvSpPr>
          <p:nvPr/>
        </p:nvSpPr>
        <p:spPr bwMode="auto">
          <a:xfrm>
            <a:off x="5435212" y="2534119"/>
            <a:ext cx="147635"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1" name="Oval 80"/>
          <p:cNvSpPr>
            <a:spLocks noChangeArrowheads="1"/>
          </p:cNvSpPr>
          <p:nvPr/>
        </p:nvSpPr>
        <p:spPr bwMode="auto">
          <a:xfrm>
            <a:off x="5383825" y="2512106"/>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49" name="Oval 82"/>
          <p:cNvSpPr>
            <a:spLocks noChangeArrowheads="1"/>
          </p:cNvSpPr>
          <p:nvPr/>
        </p:nvSpPr>
        <p:spPr bwMode="auto">
          <a:xfrm>
            <a:off x="5520671" y="2836929"/>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2" name="Line 77"/>
          <p:cNvSpPr>
            <a:spLocks noChangeShapeType="1"/>
          </p:cNvSpPr>
          <p:nvPr/>
        </p:nvSpPr>
        <p:spPr bwMode="auto">
          <a:xfrm flipH="1">
            <a:off x="5738097" y="3426168"/>
            <a:ext cx="75041" cy="377561"/>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3" name="Oval 83"/>
          <p:cNvSpPr>
            <a:spLocks noChangeArrowheads="1"/>
          </p:cNvSpPr>
          <p:nvPr/>
        </p:nvSpPr>
        <p:spPr bwMode="auto">
          <a:xfrm>
            <a:off x="5760936" y="3353560"/>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4" name="Line 79"/>
          <p:cNvSpPr>
            <a:spLocks noChangeShapeType="1"/>
          </p:cNvSpPr>
          <p:nvPr/>
        </p:nvSpPr>
        <p:spPr bwMode="auto">
          <a:xfrm flipV="1">
            <a:off x="5736695" y="3736842"/>
            <a:ext cx="221861" cy="0"/>
          </a:xfrm>
          <a:prstGeom prst="line">
            <a:avLst/>
          </a:prstGeom>
          <a:solidFill>
            <a:srgbClr val="FF0000"/>
          </a:solidFill>
          <a:ln w="19050">
            <a:solidFill>
              <a:schemeClr val="tx1"/>
            </a:solidFill>
            <a:round/>
            <a:headEnd/>
            <a:tailEnd/>
          </a:ln>
        </p:spPr>
        <p:txBody>
          <a:bodyPr lIns="90000" tIns="46800" rIns="90000" bIns="46800"/>
          <a:lstStyle/>
          <a:p>
            <a:endParaRPr lang="ja-JP" altLang="en-US"/>
          </a:p>
        </p:txBody>
      </p:sp>
      <p:sp>
        <p:nvSpPr>
          <p:cNvPr id="155" name="Oval 83"/>
          <p:cNvSpPr>
            <a:spLocks noChangeArrowheads="1"/>
          </p:cNvSpPr>
          <p:nvPr/>
        </p:nvSpPr>
        <p:spPr bwMode="auto">
          <a:xfrm>
            <a:off x="5906354" y="3664234"/>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56" name="Oval 82"/>
          <p:cNvSpPr>
            <a:spLocks noChangeArrowheads="1"/>
          </p:cNvSpPr>
          <p:nvPr/>
        </p:nvSpPr>
        <p:spPr bwMode="auto">
          <a:xfrm>
            <a:off x="5664687" y="3658513"/>
            <a:ext cx="125612" cy="163886"/>
          </a:xfrm>
          <a:prstGeom prst="ellipse">
            <a:avLst/>
          </a:prstGeom>
          <a:solidFill>
            <a:schemeClr val="accent1">
              <a:lumMod val="40000"/>
              <a:lumOff val="60000"/>
            </a:schemeClr>
          </a:solidFill>
          <a:ln w="19050" algn="ctr">
            <a:solidFill>
              <a:schemeClr val="accent1">
                <a:lumMod val="50000"/>
              </a:schemeClr>
            </a:solidFill>
            <a:round/>
            <a:headEnd/>
            <a:tailEnd/>
          </a:ln>
          <a:effectLst>
            <a:outerShdw dist="25400" dir="2700000" algn="ctr" rotWithShape="0">
              <a:schemeClr val="bg2">
                <a:alpha val="50000"/>
              </a:schemeClr>
            </a:outerShdw>
          </a:effectLst>
        </p:spPr>
        <p:txBody>
          <a:bodyPr wrap="none" lIns="90000" tIns="46800" rIns="90000" bIns="46800" anchor="ctr"/>
          <a:lstStyle/>
          <a:p>
            <a:pPr>
              <a:defRPr/>
            </a:pPr>
            <a:endParaRPr lang="ja-JP" altLang="en-US"/>
          </a:p>
        </p:txBody>
      </p:sp>
      <p:cxnSp>
        <p:nvCxnSpPr>
          <p:cNvPr id="5" name="直線矢印コネクタ 4"/>
          <p:cNvCxnSpPr/>
          <p:nvPr/>
        </p:nvCxnSpPr>
        <p:spPr bwMode="auto">
          <a:xfrm flipV="1">
            <a:off x="7923614" y="2756574"/>
            <a:ext cx="460375" cy="26980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8" name="直線矢印コネクタ 157"/>
          <p:cNvCxnSpPr/>
          <p:nvPr/>
        </p:nvCxnSpPr>
        <p:spPr bwMode="auto">
          <a:xfrm flipV="1">
            <a:off x="7940616" y="2358464"/>
            <a:ext cx="369555" cy="317529"/>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59" name="直線矢印コネクタ 158"/>
          <p:cNvCxnSpPr/>
          <p:nvPr/>
        </p:nvCxnSpPr>
        <p:spPr bwMode="auto">
          <a:xfrm flipV="1">
            <a:off x="7743404" y="2368632"/>
            <a:ext cx="12027" cy="2648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0" name="直線矢印コネクタ 159"/>
          <p:cNvCxnSpPr/>
          <p:nvPr/>
        </p:nvCxnSpPr>
        <p:spPr bwMode="auto">
          <a:xfrm flipH="1" flipV="1">
            <a:off x="7391477" y="2352743"/>
            <a:ext cx="145418" cy="290907"/>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1" name="直線矢印コネクタ 160"/>
          <p:cNvCxnSpPr/>
          <p:nvPr/>
        </p:nvCxnSpPr>
        <p:spPr bwMode="auto">
          <a:xfrm flipH="1" flipV="1">
            <a:off x="7196661" y="3862679"/>
            <a:ext cx="484250" cy="3745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2" name="直線矢印コネクタ 161"/>
          <p:cNvCxnSpPr/>
          <p:nvPr/>
        </p:nvCxnSpPr>
        <p:spPr bwMode="auto">
          <a:xfrm flipH="1" flipV="1">
            <a:off x="6672799" y="3311006"/>
            <a:ext cx="288032" cy="194524"/>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3" name="直線矢印コネクタ 162"/>
          <p:cNvCxnSpPr/>
          <p:nvPr/>
        </p:nvCxnSpPr>
        <p:spPr bwMode="auto">
          <a:xfrm flipV="1">
            <a:off x="7248863" y="3281493"/>
            <a:ext cx="360040" cy="237095"/>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4" name="直線矢印コネクタ 163"/>
          <p:cNvCxnSpPr/>
          <p:nvPr/>
        </p:nvCxnSpPr>
        <p:spPr bwMode="auto">
          <a:xfrm flipH="1">
            <a:off x="6022918" y="3230556"/>
            <a:ext cx="145825" cy="272083"/>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5" name="直線矢印コネクタ 164"/>
          <p:cNvCxnSpPr/>
          <p:nvPr/>
        </p:nvCxnSpPr>
        <p:spPr bwMode="auto">
          <a:xfrm flipH="1" flipV="1">
            <a:off x="5879309" y="2771924"/>
            <a:ext cx="361443" cy="120092"/>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6" name="直線矢印コネクタ 165"/>
          <p:cNvCxnSpPr/>
          <p:nvPr/>
        </p:nvCxnSpPr>
        <p:spPr bwMode="auto">
          <a:xfrm flipH="1" flipV="1">
            <a:off x="6031966" y="2425842"/>
            <a:ext cx="208786" cy="250151"/>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cxnSp>
        <p:nvCxnSpPr>
          <p:cNvPr id="167" name="直線矢印コネクタ 166"/>
          <p:cNvCxnSpPr/>
          <p:nvPr/>
        </p:nvCxnSpPr>
        <p:spPr bwMode="auto">
          <a:xfrm flipH="1" flipV="1">
            <a:off x="6441686" y="2364934"/>
            <a:ext cx="15089" cy="276500"/>
          </a:xfrm>
          <a:prstGeom prst="straightConnector1">
            <a:avLst/>
          </a:prstGeom>
          <a:solidFill>
            <a:schemeClr val="bg1"/>
          </a:solidFill>
          <a:ln w="19050" cap="flat" cmpd="sng" algn="ctr">
            <a:solidFill>
              <a:srgbClr val="FF0000"/>
            </a:solidFill>
            <a:prstDash val="solid"/>
            <a:round/>
            <a:headEnd type="none" w="med" len="med"/>
            <a:tailEnd type="triangle" w="lg" len="lg"/>
          </a:ln>
          <a:effectLst>
            <a:outerShdw dist="12700" dir="2700000" algn="ctr" rotWithShape="0">
              <a:schemeClr val="bg2">
                <a:alpha val="50000"/>
              </a:schemeClr>
            </a:outerShdw>
          </a:effectLst>
        </p:spPr>
      </p:cxnSp>
      <p:sp>
        <p:nvSpPr>
          <p:cNvPr id="20" name="楕円 19"/>
          <p:cNvSpPr/>
          <p:nvPr/>
        </p:nvSpPr>
        <p:spPr bwMode="auto">
          <a:xfrm>
            <a:off x="6893257" y="1688233"/>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8" name="楕円 167"/>
          <p:cNvSpPr/>
          <p:nvPr/>
        </p:nvSpPr>
        <p:spPr bwMode="auto">
          <a:xfrm>
            <a:off x="7541330" y="1628800"/>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69" name="楕円 168"/>
          <p:cNvSpPr/>
          <p:nvPr/>
        </p:nvSpPr>
        <p:spPr bwMode="auto">
          <a:xfrm>
            <a:off x="6096735" y="1700808"/>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170" name="楕円 169"/>
          <p:cNvSpPr/>
          <p:nvPr/>
        </p:nvSpPr>
        <p:spPr bwMode="auto">
          <a:xfrm>
            <a:off x="5453098" y="1667880"/>
            <a:ext cx="715645" cy="759160"/>
          </a:xfrm>
          <a:prstGeom prst="ellipse">
            <a:avLst/>
          </a:prstGeom>
          <a:noFill/>
          <a:ln w="19050" cap="flat" cmpd="sng" algn="ctr">
            <a:solidFill>
              <a:srgbClr val="990033"/>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95" name="テキスト ボックス 94"/>
          <p:cNvSpPr txBox="1"/>
          <p:nvPr/>
        </p:nvSpPr>
        <p:spPr>
          <a:xfrm>
            <a:off x="6083443" y="476672"/>
            <a:ext cx="2953053" cy="461665"/>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none" rtlCol="0">
            <a:spAutoFit/>
          </a:bodyPr>
          <a:lstStyle/>
          <a:p>
            <a:r>
              <a:rPr lang="en-US" altLang="ja-JP" b="0" dirty="0" err="1" smtClean="0">
                <a:solidFill>
                  <a:schemeClr val="tx1"/>
                </a:solidFill>
              </a:rPr>
              <a:t>Gspan</a:t>
            </a:r>
            <a:r>
              <a:rPr lang="ja-JP" altLang="en-US" b="0" dirty="0" smtClean="0">
                <a:solidFill>
                  <a:schemeClr val="tx1"/>
                </a:solidFill>
              </a:rPr>
              <a:t>：</a:t>
            </a:r>
            <a:r>
              <a:rPr lang="en-US" altLang="ja-JP" b="0" dirty="0" smtClean="0">
                <a:solidFill>
                  <a:schemeClr val="tx1"/>
                </a:solidFill>
              </a:rPr>
              <a:t> Han et. al. </a:t>
            </a:r>
            <a:r>
              <a:rPr kumimoji="1" lang="en-US" altLang="ja-JP" b="0" dirty="0" smtClean="0">
                <a:solidFill>
                  <a:schemeClr val="tx1"/>
                </a:solidFill>
              </a:rPr>
              <a:t>‘02</a:t>
            </a:r>
            <a:endParaRPr kumimoji="1" lang="ja-JP" altLang="en-US" b="0" dirty="0">
              <a:solidFill>
                <a:schemeClr val="tx1"/>
              </a:solidFill>
            </a:endParaRPr>
          </a:p>
        </p:txBody>
      </p:sp>
      <p:sp>
        <p:nvSpPr>
          <p:cNvPr id="102" name="Line 6"/>
          <p:cNvSpPr>
            <a:spLocks noChangeShapeType="1"/>
          </p:cNvSpPr>
          <p:nvPr/>
        </p:nvSpPr>
        <p:spPr bwMode="auto">
          <a:xfrm flipV="1">
            <a:off x="7156728" y="4729930"/>
            <a:ext cx="454025" cy="576262"/>
          </a:xfrm>
          <a:prstGeom prst="line">
            <a:avLst/>
          </a:prstGeom>
          <a:noFill/>
          <a:ln w="25400">
            <a:solidFill>
              <a:srgbClr val="0000FF"/>
            </a:solidFill>
            <a:round/>
            <a:headEnd/>
            <a:tailEnd/>
          </a:ln>
          <a:effectLst/>
        </p:spPr>
        <p:txBody>
          <a:bodyPr/>
          <a:lstStyle/>
          <a:p>
            <a:endParaRPr lang="ja-JP" altLang="en-US"/>
          </a:p>
        </p:txBody>
      </p:sp>
      <p:sp>
        <p:nvSpPr>
          <p:cNvPr id="104" name="Line 7"/>
          <p:cNvSpPr>
            <a:spLocks noChangeShapeType="1"/>
          </p:cNvSpPr>
          <p:nvPr/>
        </p:nvSpPr>
        <p:spPr bwMode="auto">
          <a:xfrm>
            <a:off x="7610753" y="4729930"/>
            <a:ext cx="71438" cy="576262"/>
          </a:xfrm>
          <a:prstGeom prst="line">
            <a:avLst/>
          </a:prstGeom>
          <a:noFill/>
          <a:ln w="25400">
            <a:solidFill>
              <a:srgbClr val="0000FF"/>
            </a:solidFill>
            <a:round/>
            <a:headEnd/>
            <a:tailEnd/>
          </a:ln>
          <a:effectLst/>
        </p:spPr>
        <p:txBody>
          <a:bodyPr/>
          <a:lstStyle/>
          <a:p>
            <a:endParaRPr lang="ja-JP" altLang="en-US"/>
          </a:p>
        </p:txBody>
      </p:sp>
      <p:sp>
        <p:nvSpPr>
          <p:cNvPr id="105" name="Line 9"/>
          <p:cNvSpPr>
            <a:spLocks noChangeShapeType="1"/>
          </p:cNvSpPr>
          <p:nvPr/>
        </p:nvSpPr>
        <p:spPr bwMode="auto">
          <a:xfrm flipV="1">
            <a:off x="8009932" y="5883199"/>
            <a:ext cx="34009" cy="570932"/>
          </a:xfrm>
          <a:prstGeom prst="line">
            <a:avLst/>
          </a:prstGeom>
          <a:noFill/>
          <a:ln w="25400">
            <a:solidFill>
              <a:srgbClr val="0000FF"/>
            </a:solidFill>
            <a:round/>
            <a:headEnd/>
            <a:tailEnd/>
          </a:ln>
          <a:effectLst/>
        </p:spPr>
        <p:txBody>
          <a:bodyPr/>
          <a:lstStyle/>
          <a:p>
            <a:endParaRPr lang="ja-JP" altLang="en-US"/>
          </a:p>
        </p:txBody>
      </p:sp>
      <p:sp>
        <p:nvSpPr>
          <p:cNvPr id="107" name="Line 10"/>
          <p:cNvSpPr>
            <a:spLocks noChangeShapeType="1"/>
          </p:cNvSpPr>
          <p:nvPr/>
        </p:nvSpPr>
        <p:spPr bwMode="auto">
          <a:xfrm flipH="1" flipV="1">
            <a:off x="7178953" y="5277617"/>
            <a:ext cx="215900" cy="604837"/>
          </a:xfrm>
          <a:prstGeom prst="line">
            <a:avLst/>
          </a:prstGeom>
          <a:noFill/>
          <a:ln w="25400">
            <a:solidFill>
              <a:srgbClr val="0000FF"/>
            </a:solidFill>
            <a:round/>
            <a:headEnd/>
            <a:tailEnd/>
          </a:ln>
          <a:effectLst/>
        </p:spPr>
        <p:txBody>
          <a:bodyPr/>
          <a:lstStyle/>
          <a:p>
            <a:endParaRPr lang="ja-JP" altLang="en-US"/>
          </a:p>
        </p:txBody>
      </p:sp>
      <p:sp>
        <p:nvSpPr>
          <p:cNvPr id="108" name="Line 13"/>
          <p:cNvSpPr>
            <a:spLocks noChangeShapeType="1"/>
          </p:cNvSpPr>
          <p:nvPr/>
        </p:nvSpPr>
        <p:spPr bwMode="auto">
          <a:xfrm>
            <a:off x="7610753" y="4729930"/>
            <a:ext cx="576263" cy="576262"/>
          </a:xfrm>
          <a:prstGeom prst="line">
            <a:avLst/>
          </a:prstGeom>
          <a:noFill/>
          <a:ln w="25400">
            <a:solidFill>
              <a:srgbClr val="0000FF"/>
            </a:solidFill>
            <a:round/>
            <a:headEnd/>
            <a:tailEnd/>
          </a:ln>
          <a:effectLst/>
        </p:spPr>
        <p:txBody>
          <a:bodyPr/>
          <a:lstStyle/>
          <a:p>
            <a:endParaRPr lang="ja-JP" altLang="en-US"/>
          </a:p>
        </p:txBody>
      </p:sp>
      <p:sp>
        <p:nvSpPr>
          <p:cNvPr id="109" name="Line 14"/>
          <p:cNvSpPr>
            <a:spLocks noChangeShapeType="1"/>
          </p:cNvSpPr>
          <p:nvPr/>
        </p:nvSpPr>
        <p:spPr bwMode="auto">
          <a:xfrm flipH="1">
            <a:off x="8042553" y="5307780"/>
            <a:ext cx="142875" cy="574675"/>
          </a:xfrm>
          <a:prstGeom prst="line">
            <a:avLst/>
          </a:prstGeom>
          <a:noFill/>
          <a:ln w="25400">
            <a:solidFill>
              <a:srgbClr val="0000FF"/>
            </a:solidFill>
            <a:round/>
            <a:headEnd/>
            <a:tailEnd/>
          </a:ln>
          <a:effectLst/>
        </p:spPr>
        <p:txBody>
          <a:bodyPr/>
          <a:lstStyle/>
          <a:p>
            <a:endParaRPr lang="ja-JP" altLang="en-US"/>
          </a:p>
        </p:txBody>
      </p:sp>
      <p:sp>
        <p:nvSpPr>
          <p:cNvPr id="171" name="Line 14"/>
          <p:cNvSpPr>
            <a:spLocks noChangeShapeType="1"/>
          </p:cNvSpPr>
          <p:nvPr/>
        </p:nvSpPr>
        <p:spPr bwMode="auto">
          <a:xfrm>
            <a:off x="7680603" y="5306192"/>
            <a:ext cx="384175" cy="574675"/>
          </a:xfrm>
          <a:prstGeom prst="line">
            <a:avLst/>
          </a:prstGeom>
          <a:noFill/>
          <a:ln w="25400">
            <a:solidFill>
              <a:srgbClr val="0000FF"/>
            </a:solidFill>
            <a:round/>
            <a:headEnd/>
            <a:tailEnd/>
          </a:ln>
          <a:effectLst/>
        </p:spPr>
        <p:txBody>
          <a:bodyPr/>
          <a:lstStyle/>
          <a:p>
            <a:endParaRPr lang="ja-JP" altLang="en-US"/>
          </a:p>
        </p:txBody>
      </p:sp>
      <p:sp>
        <p:nvSpPr>
          <p:cNvPr id="172" name="Line 14"/>
          <p:cNvSpPr>
            <a:spLocks noChangeShapeType="1"/>
          </p:cNvSpPr>
          <p:nvPr/>
        </p:nvSpPr>
        <p:spPr bwMode="auto">
          <a:xfrm flipH="1">
            <a:off x="7380436" y="5320438"/>
            <a:ext cx="300167" cy="600730"/>
          </a:xfrm>
          <a:prstGeom prst="line">
            <a:avLst/>
          </a:prstGeom>
          <a:noFill/>
          <a:ln w="25400">
            <a:solidFill>
              <a:srgbClr val="0000FF"/>
            </a:solidFill>
            <a:round/>
            <a:headEnd/>
            <a:tailEnd/>
          </a:ln>
          <a:effectLst/>
        </p:spPr>
        <p:txBody>
          <a:bodyPr/>
          <a:lstStyle/>
          <a:p>
            <a:endParaRPr lang="ja-JP" altLang="en-US"/>
          </a:p>
        </p:txBody>
      </p:sp>
      <p:sp>
        <p:nvSpPr>
          <p:cNvPr id="173" name="Line 9"/>
          <p:cNvSpPr>
            <a:spLocks noChangeShapeType="1"/>
          </p:cNvSpPr>
          <p:nvPr/>
        </p:nvSpPr>
        <p:spPr bwMode="auto">
          <a:xfrm flipV="1">
            <a:off x="7966353" y="5880867"/>
            <a:ext cx="683096" cy="580182"/>
          </a:xfrm>
          <a:prstGeom prst="line">
            <a:avLst/>
          </a:prstGeom>
          <a:noFill/>
          <a:ln w="25400">
            <a:solidFill>
              <a:srgbClr val="0000FF"/>
            </a:solidFill>
            <a:round/>
            <a:headEnd/>
            <a:tailEnd/>
          </a:ln>
          <a:effectLst/>
        </p:spPr>
        <p:txBody>
          <a:bodyPr/>
          <a:lstStyle/>
          <a:p>
            <a:endParaRPr lang="ja-JP" altLang="en-US"/>
          </a:p>
        </p:txBody>
      </p:sp>
      <p:sp>
        <p:nvSpPr>
          <p:cNvPr id="174" name="Line 9"/>
          <p:cNvSpPr>
            <a:spLocks noChangeShapeType="1"/>
          </p:cNvSpPr>
          <p:nvPr/>
        </p:nvSpPr>
        <p:spPr bwMode="auto">
          <a:xfrm flipH="1" flipV="1">
            <a:off x="7380435" y="5895110"/>
            <a:ext cx="608659" cy="565417"/>
          </a:xfrm>
          <a:prstGeom prst="line">
            <a:avLst/>
          </a:prstGeom>
          <a:noFill/>
          <a:ln w="25400">
            <a:solidFill>
              <a:srgbClr val="0000FF"/>
            </a:solidFill>
            <a:round/>
            <a:headEnd/>
            <a:tailEnd/>
          </a:ln>
          <a:effectLst/>
        </p:spPr>
        <p:txBody>
          <a:bodyPr/>
          <a:lstStyle/>
          <a:p>
            <a:endParaRPr lang="ja-JP" altLang="en-US"/>
          </a:p>
        </p:txBody>
      </p:sp>
      <p:sp>
        <p:nvSpPr>
          <p:cNvPr id="175" name="Line 9"/>
          <p:cNvSpPr>
            <a:spLocks noChangeShapeType="1"/>
          </p:cNvSpPr>
          <p:nvPr/>
        </p:nvSpPr>
        <p:spPr bwMode="auto">
          <a:xfrm flipV="1">
            <a:off x="8616829" y="5303859"/>
            <a:ext cx="102469" cy="591251"/>
          </a:xfrm>
          <a:prstGeom prst="line">
            <a:avLst/>
          </a:prstGeom>
          <a:noFill/>
          <a:ln w="25400">
            <a:solidFill>
              <a:srgbClr val="0000FF"/>
            </a:solidFill>
            <a:round/>
            <a:headEnd/>
            <a:tailEnd/>
          </a:ln>
          <a:effectLst/>
        </p:spPr>
        <p:txBody>
          <a:bodyPr/>
          <a:lstStyle/>
          <a:p>
            <a:endParaRPr lang="ja-JP" altLang="en-US"/>
          </a:p>
        </p:txBody>
      </p:sp>
      <p:sp>
        <p:nvSpPr>
          <p:cNvPr id="176" name="Line 9"/>
          <p:cNvSpPr>
            <a:spLocks noChangeShapeType="1"/>
          </p:cNvSpPr>
          <p:nvPr/>
        </p:nvSpPr>
        <p:spPr bwMode="auto">
          <a:xfrm flipH="1" flipV="1">
            <a:off x="7596336" y="4725144"/>
            <a:ext cx="1122962" cy="552473"/>
          </a:xfrm>
          <a:prstGeom prst="line">
            <a:avLst/>
          </a:prstGeom>
          <a:noFill/>
          <a:ln w="25400">
            <a:solidFill>
              <a:srgbClr val="0000FF"/>
            </a:solidFill>
            <a:round/>
            <a:headEnd/>
            <a:tailEnd/>
          </a:ln>
          <a:effectLst/>
        </p:spPr>
        <p:txBody>
          <a:bodyPr/>
          <a:lstStyle/>
          <a:p>
            <a:endParaRPr lang="ja-JP" altLang="en-US"/>
          </a:p>
        </p:txBody>
      </p:sp>
      <p:sp>
        <p:nvSpPr>
          <p:cNvPr id="177" name="Line 9"/>
          <p:cNvSpPr>
            <a:spLocks noChangeShapeType="1"/>
          </p:cNvSpPr>
          <p:nvPr/>
        </p:nvSpPr>
        <p:spPr bwMode="auto">
          <a:xfrm flipH="1" flipV="1">
            <a:off x="7692197" y="5312366"/>
            <a:ext cx="924632" cy="568499"/>
          </a:xfrm>
          <a:prstGeom prst="line">
            <a:avLst/>
          </a:prstGeom>
          <a:noFill/>
          <a:ln w="25400">
            <a:solidFill>
              <a:srgbClr val="0000FF"/>
            </a:solidFill>
            <a:round/>
            <a:headEnd/>
            <a:tailEnd/>
          </a:ln>
          <a:effectLst/>
        </p:spPr>
        <p:txBody>
          <a:bodyPr/>
          <a:lstStyle/>
          <a:p>
            <a:endParaRPr lang="ja-JP" altLang="en-US"/>
          </a:p>
        </p:txBody>
      </p:sp>
      <p:sp>
        <p:nvSpPr>
          <p:cNvPr id="178" name="Oval 8"/>
          <p:cNvSpPr>
            <a:spLocks noChangeArrowheads="1"/>
          </p:cNvSpPr>
          <p:nvPr/>
        </p:nvSpPr>
        <p:spPr bwMode="auto">
          <a:xfrm>
            <a:off x="7537728" y="516173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79" name="Oval 11"/>
          <p:cNvSpPr>
            <a:spLocks noChangeArrowheads="1"/>
          </p:cNvSpPr>
          <p:nvPr/>
        </p:nvSpPr>
        <p:spPr bwMode="auto">
          <a:xfrm>
            <a:off x="7250390" y="573958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0" name="Oval 12"/>
          <p:cNvSpPr>
            <a:spLocks noChangeArrowheads="1"/>
          </p:cNvSpPr>
          <p:nvPr/>
        </p:nvSpPr>
        <p:spPr bwMode="auto">
          <a:xfrm>
            <a:off x="7872690" y="631447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1" name="Oval 15"/>
          <p:cNvSpPr>
            <a:spLocks noChangeArrowheads="1"/>
          </p:cNvSpPr>
          <p:nvPr/>
        </p:nvSpPr>
        <p:spPr bwMode="auto">
          <a:xfrm>
            <a:off x="7898090" y="573958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2" name="Oval 16"/>
          <p:cNvSpPr>
            <a:spLocks noChangeArrowheads="1"/>
          </p:cNvSpPr>
          <p:nvPr/>
        </p:nvSpPr>
        <p:spPr bwMode="auto">
          <a:xfrm>
            <a:off x="7466290" y="4587055"/>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3" name="Oval 17"/>
          <p:cNvSpPr>
            <a:spLocks noChangeArrowheads="1"/>
          </p:cNvSpPr>
          <p:nvPr/>
        </p:nvSpPr>
        <p:spPr bwMode="auto">
          <a:xfrm>
            <a:off x="7034490" y="5161730"/>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4" name="Oval 18"/>
          <p:cNvSpPr>
            <a:spLocks noChangeArrowheads="1"/>
          </p:cNvSpPr>
          <p:nvPr/>
        </p:nvSpPr>
        <p:spPr bwMode="auto">
          <a:xfrm>
            <a:off x="8042553" y="5163317"/>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5" name="Oval 18"/>
          <p:cNvSpPr>
            <a:spLocks noChangeArrowheads="1"/>
          </p:cNvSpPr>
          <p:nvPr/>
        </p:nvSpPr>
        <p:spPr bwMode="auto">
          <a:xfrm>
            <a:off x="8547352" y="516311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186" name="Oval 18"/>
          <p:cNvSpPr>
            <a:spLocks noChangeArrowheads="1"/>
          </p:cNvSpPr>
          <p:nvPr/>
        </p:nvSpPr>
        <p:spPr bwMode="auto">
          <a:xfrm>
            <a:off x="8475344" y="5739878"/>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Tree>
    <p:extLst>
      <p:ext uri="{BB962C8B-B14F-4D97-AF65-F5344CB8AC3E}">
        <p14:creationId xmlns:p14="http://schemas.microsoft.com/office/powerpoint/2010/main" val="844579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337246"/>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rPr>
              <a:t>7-7.</a:t>
            </a:r>
            <a:r>
              <a:rPr lang="ja-JP" altLang="en-US" sz="4000" dirty="0" smtClean="0">
                <a:solidFill>
                  <a:schemeClr val="bg1"/>
                </a:solidFill>
                <a:effectLst>
                  <a:outerShdw blurRad="38100" dist="38100" dir="2700000" algn="tl">
                    <a:srgbClr val="000000"/>
                  </a:outerShdw>
                </a:effectLst>
              </a:rPr>
              <a:t>　</a:t>
            </a: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Tree Mining</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36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397457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Graph data is important, but not its handling is not good</a:t>
            </a:r>
          </a:p>
          <a:p>
            <a:pPr algn="l" eaLnBrk="1" hangingPunct="1">
              <a:defRPr/>
            </a:pPr>
            <a:r>
              <a:rPr lang="en-US" altLang="ja-JP" sz="2400" dirty="0" smtClean="0"/>
              <a:t>If it is a </a:t>
            </a:r>
            <a:r>
              <a:rPr lang="en-US" altLang="ja-JP" sz="2400" b="1" dirty="0" smtClean="0">
                <a:solidFill>
                  <a:srgbClr val="FF0000"/>
                </a:solidFill>
              </a:rPr>
              <a:t>tree database</a:t>
            </a:r>
            <a:r>
              <a:rPr lang="en-US" altLang="ja-JP" sz="2400" dirty="0" smtClean="0"/>
              <a:t>, then handling is easy</a:t>
            </a:r>
          </a:p>
          <a:p>
            <a:pPr algn="l" eaLnBrk="1" hangingPunct="1">
              <a:defRPr/>
            </a:pPr>
            <a:endParaRPr lang="en-US" altLang="ja-JP" sz="2400" dirty="0" smtClean="0"/>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In fact, there are many database including </a:t>
            </a:r>
            <a:r>
              <a:rPr lang="en-US" altLang="ja-JP" sz="2400" b="1" dirty="0" smtClean="0">
                <a:solidFill>
                  <a:srgbClr val="FF0000"/>
                </a:solidFill>
              </a:rPr>
              <a:t>only</a:t>
            </a:r>
            <a:r>
              <a:rPr lang="en-US" altLang="ja-JP" sz="2400" dirty="0" smtClean="0"/>
              <a:t> trees</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html, XML</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ontology, item category, species </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a:sym typeface="Wingdings" pitchFamily="2" charset="2"/>
              </a:rPr>
              <a:t>s</a:t>
            </a:r>
            <a:r>
              <a:rPr lang="en-US" altLang="ja-JP" sz="2400" dirty="0" smtClean="0"/>
              <a:t>tructures of documents, organizations, …</a:t>
            </a:r>
          </a:p>
          <a:p>
            <a:pPr algn="l" eaLnBrk="1" hangingPunct="1">
              <a:lnSpc>
                <a:spcPct val="90000"/>
              </a:lnSpc>
              <a:defRPr/>
            </a:pP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chemical compounds</a:t>
            </a:r>
          </a:p>
          <a:p>
            <a:pPr algn="l" eaLnBrk="1" hangingPunct="1">
              <a:lnSpc>
                <a:spcPct val="90000"/>
              </a:lnSpc>
              <a:defRPr/>
            </a:pPr>
            <a:endParaRPr lang="en-US" altLang="ja-JP" sz="2400" dirty="0" smtClean="0">
              <a:sym typeface="Wingdings" pitchFamily="2" charset="2"/>
            </a:endParaRP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itchFamily="2" charset="2"/>
              </a:rPr>
              <a:t>There are also databases of “almost trees”</a:t>
            </a: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a:t>phylogenetic </a:t>
            </a:r>
            <a:r>
              <a:rPr lang="en-US" altLang="ja-JP" sz="2400" dirty="0" smtClean="0"/>
              <a:t>trees</a:t>
            </a: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Organizations</a:t>
            </a:r>
          </a:p>
          <a:p>
            <a:pPr algn="l" eaLnBrk="1" hangingPunct="1">
              <a:lnSpc>
                <a:spcPct val="90000"/>
              </a:lnSpc>
              <a:defRPr/>
            </a:pPr>
            <a:r>
              <a:rPr lang="en-US" altLang="ja-JP" sz="2400" b="1" dirty="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Family trees</a:t>
            </a:r>
          </a:p>
          <a:p>
            <a:pPr algn="l" eaLnBrk="1" hangingPunct="1">
              <a:lnSpc>
                <a:spcPct val="90000"/>
              </a:lnSpc>
              <a:defRPr/>
            </a:pPr>
            <a:endParaRPr lang="en-US" altLang="ja-JP" sz="2400" dirty="0">
              <a:sym typeface="Wingdings" pitchFamily="2" charset="2"/>
            </a:endParaRPr>
          </a:p>
          <a:p>
            <a:pPr algn="l" eaLnBrk="1" hangingPunct="1">
              <a:lnSpc>
                <a:spcPct val="90000"/>
              </a:lnSpc>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Tree Database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85" name="Line 6"/>
          <p:cNvSpPr>
            <a:spLocks noChangeShapeType="1"/>
          </p:cNvSpPr>
          <p:nvPr/>
        </p:nvSpPr>
        <p:spPr bwMode="auto">
          <a:xfrm>
            <a:off x="7524328" y="1659037"/>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6" name="Line 7"/>
          <p:cNvSpPr>
            <a:spLocks noChangeShapeType="1"/>
          </p:cNvSpPr>
          <p:nvPr/>
        </p:nvSpPr>
        <p:spPr bwMode="auto">
          <a:xfrm flipH="1">
            <a:off x="7524328" y="1506637"/>
            <a:ext cx="304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7" name="Line 8"/>
          <p:cNvSpPr>
            <a:spLocks noChangeShapeType="1"/>
          </p:cNvSpPr>
          <p:nvPr/>
        </p:nvSpPr>
        <p:spPr bwMode="auto">
          <a:xfrm flipH="1">
            <a:off x="7981528" y="2040037"/>
            <a:ext cx="2286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8" name="Line 9"/>
          <p:cNvSpPr>
            <a:spLocks noChangeShapeType="1"/>
          </p:cNvSpPr>
          <p:nvPr/>
        </p:nvSpPr>
        <p:spPr bwMode="auto">
          <a:xfrm flipH="1" flipV="1">
            <a:off x="7524328" y="2040037"/>
            <a:ext cx="2286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89" name="Line 10"/>
          <p:cNvSpPr>
            <a:spLocks noChangeShapeType="1"/>
          </p:cNvSpPr>
          <p:nvPr/>
        </p:nvSpPr>
        <p:spPr bwMode="auto">
          <a:xfrm flipH="1" flipV="1">
            <a:off x="7829128" y="1506637"/>
            <a:ext cx="3810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0" name="Text Box 11"/>
          <p:cNvSpPr txBox="1">
            <a:spLocks noChangeArrowheads="1"/>
          </p:cNvSpPr>
          <p:nvPr/>
        </p:nvSpPr>
        <p:spPr bwMode="auto">
          <a:xfrm>
            <a:off x="7676728" y="2040037"/>
            <a:ext cx="36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O</a:t>
            </a:r>
          </a:p>
        </p:txBody>
      </p:sp>
      <p:sp>
        <p:nvSpPr>
          <p:cNvPr id="91" name="Line 12"/>
          <p:cNvSpPr>
            <a:spLocks noChangeShapeType="1"/>
          </p:cNvSpPr>
          <p:nvPr/>
        </p:nvSpPr>
        <p:spPr bwMode="auto">
          <a:xfrm>
            <a:off x="8210128" y="1659037"/>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2" name="Line 13"/>
          <p:cNvSpPr>
            <a:spLocks noChangeShapeType="1"/>
          </p:cNvSpPr>
          <p:nvPr/>
        </p:nvSpPr>
        <p:spPr bwMode="auto">
          <a:xfrm flipH="1" flipV="1">
            <a:off x="8210128" y="2040037"/>
            <a:ext cx="304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3" name="Line 14"/>
          <p:cNvSpPr>
            <a:spLocks noChangeShapeType="1"/>
          </p:cNvSpPr>
          <p:nvPr/>
        </p:nvSpPr>
        <p:spPr bwMode="auto">
          <a:xfrm flipV="1">
            <a:off x="7829128" y="1217712"/>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4" name="Text Box 26"/>
          <p:cNvSpPr txBox="1">
            <a:spLocks noChangeArrowheads="1"/>
          </p:cNvSpPr>
          <p:nvPr/>
        </p:nvSpPr>
        <p:spPr bwMode="auto">
          <a:xfrm>
            <a:off x="7524328" y="836712"/>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NO</a:t>
            </a:r>
            <a:r>
              <a:rPr lang="en-US" altLang="ja-JP" sz="2000" b="0" baseline="-25000">
                <a:solidFill>
                  <a:schemeClr val="accent2"/>
                </a:solidFill>
              </a:rPr>
              <a:t>2</a:t>
            </a:r>
          </a:p>
        </p:txBody>
      </p:sp>
      <p:sp>
        <p:nvSpPr>
          <p:cNvPr id="95" name="Text Box 27"/>
          <p:cNvSpPr txBox="1">
            <a:spLocks noChangeArrowheads="1"/>
          </p:cNvSpPr>
          <p:nvPr/>
        </p:nvSpPr>
        <p:spPr bwMode="auto">
          <a:xfrm>
            <a:off x="8422853" y="2040037"/>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000" b="0">
                <a:solidFill>
                  <a:schemeClr val="accent2"/>
                </a:solidFill>
              </a:rPr>
              <a:t>OH</a:t>
            </a:r>
          </a:p>
        </p:txBody>
      </p:sp>
      <p:sp>
        <p:nvSpPr>
          <p:cNvPr id="96" name="Line 36"/>
          <p:cNvSpPr>
            <a:spLocks noChangeShapeType="1"/>
          </p:cNvSpPr>
          <p:nvPr/>
        </p:nvSpPr>
        <p:spPr bwMode="auto">
          <a:xfrm>
            <a:off x="7617991" y="159871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97" name="Line 37"/>
          <p:cNvSpPr>
            <a:spLocks noChangeShapeType="1"/>
          </p:cNvSpPr>
          <p:nvPr/>
        </p:nvSpPr>
        <p:spPr bwMode="auto">
          <a:xfrm flipH="1" flipV="1">
            <a:off x="7735466" y="1557437"/>
            <a:ext cx="474662" cy="211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pic>
        <p:nvPicPr>
          <p:cNvPr id="2" name="図 1" descr="&lt;strong&gt;Tree&lt;/strong&gt;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331" y="5345666"/>
            <a:ext cx="2163379" cy="1352112"/>
          </a:xfrm>
          <a:prstGeom prst="rect">
            <a:avLst/>
          </a:prstGeom>
        </p:spPr>
      </p:pic>
      <p:pic>
        <p:nvPicPr>
          <p:cNvPr id="3" name="図 2" descr="&lt;strong&gt;tree&lt;/strong&gt; png image, free download, 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268" y="5345666"/>
            <a:ext cx="1408951" cy="1381238"/>
          </a:xfrm>
          <a:prstGeom prst="rect">
            <a:avLst/>
          </a:prstGeom>
        </p:spPr>
      </p:pic>
      <p:pic>
        <p:nvPicPr>
          <p:cNvPr id="4" name="図 3" descr="Tropical Plant Pictures: Swietenia mahagoni &amp; macrophylla (Mahogany &lt;strong&gt;tree&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327" y="5321929"/>
            <a:ext cx="939508" cy="1375849"/>
          </a:xfrm>
          <a:prstGeom prst="rect">
            <a:avLst/>
          </a:prstGeom>
        </p:spPr>
      </p:pic>
      <p:grpSp>
        <p:nvGrpSpPr>
          <p:cNvPr id="5" name="グループ化 4"/>
          <p:cNvGrpSpPr/>
          <p:nvPr/>
        </p:nvGrpSpPr>
        <p:grpSpPr>
          <a:xfrm>
            <a:off x="5832071" y="3173686"/>
            <a:ext cx="3132417" cy="1983506"/>
            <a:chOff x="4201294" y="2463538"/>
            <a:chExt cx="4797491" cy="3319074"/>
          </a:xfrm>
        </p:grpSpPr>
        <p:sp>
          <p:nvSpPr>
            <p:cNvPr id="20" name="AutoShape 11"/>
            <p:cNvSpPr>
              <a:spLocks noChangeArrowheads="1"/>
            </p:cNvSpPr>
            <p:nvPr/>
          </p:nvSpPr>
          <p:spPr bwMode="auto">
            <a:xfrm>
              <a:off x="4633094" y="2536563"/>
              <a:ext cx="2951162" cy="1944687"/>
            </a:xfrm>
            <a:prstGeom prst="can">
              <a:avLst>
                <a:gd name="adj" fmla="val 13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100"/>
            </a:p>
          </p:txBody>
        </p:sp>
        <p:sp>
          <p:nvSpPr>
            <p:cNvPr id="21" name="AutoShape 13"/>
            <p:cNvSpPr>
              <a:spLocks noChangeArrowheads="1"/>
            </p:cNvSpPr>
            <p:nvPr/>
          </p:nvSpPr>
          <p:spPr bwMode="auto">
            <a:xfrm>
              <a:off x="5857056" y="3039800"/>
              <a:ext cx="3025775" cy="2232025"/>
            </a:xfrm>
            <a:prstGeom prst="can">
              <a:avLst>
                <a:gd name="adj" fmla="val 13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100"/>
            </a:p>
          </p:txBody>
        </p:sp>
        <p:sp>
          <p:nvSpPr>
            <p:cNvPr id="22" name="Oval 22"/>
            <p:cNvSpPr>
              <a:spLocks noChangeArrowheads="1"/>
            </p:cNvSpPr>
            <p:nvPr/>
          </p:nvSpPr>
          <p:spPr bwMode="auto">
            <a:xfrm>
              <a:off x="8593906" y="4770175"/>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23" name="Oval 23"/>
            <p:cNvSpPr>
              <a:spLocks noChangeArrowheads="1"/>
            </p:cNvSpPr>
            <p:nvPr/>
          </p:nvSpPr>
          <p:spPr bwMode="auto">
            <a:xfrm>
              <a:off x="8378006" y="4913050"/>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24" name="Line 29"/>
            <p:cNvSpPr>
              <a:spLocks noChangeShapeType="1"/>
            </p:cNvSpPr>
            <p:nvPr/>
          </p:nvSpPr>
          <p:spPr bwMode="auto">
            <a:xfrm flipV="1">
              <a:off x="7585844" y="3762113"/>
              <a:ext cx="2873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25" name="Line 30"/>
            <p:cNvSpPr>
              <a:spLocks noChangeShapeType="1"/>
            </p:cNvSpPr>
            <p:nvPr/>
          </p:nvSpPr>
          <p:spPr bwMode="auto">
            <a:xfrm>
              <a:off x="7585844" y="3978013"/>
              <a:ext cx="5032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26" name="Line 31"/>
            <p:cNvSpPr>
              <a:spLocks noChangeShapeType="1"/>
            </p:cNvSpPr>
            <p:nvPr/>
          </p:nvSpPr>
          <p:spPr bwMode="auto">
            <a:xfrm flipH="1" flipV="1">
              <a:off x="7439794" y="3546213"/>
              <a:ext cx="144462"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27" name="Line 32"/>
            <p:cNvSpPr>
              <a:spLocks noChangeShapeType="1"/>
            </p:cNvSpPr>
            <p:nvPr/>
          </p:nvSpPr>
          <p:spPr bwMode="auto">
            <a:xfrm flipH="1" flipV="1">
              <a:off x="7223894" y="3904988"/>
              <a:ext cx="288925"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28" name="Line 35"/>
            <p:cNvSpPr>
              <a:spLocks noChangeShapeType="1"/>
            </p:cNvSpPr>
            <p:nvPr/>
          </p:nvSpPr>
          <p:spPr bwMode="auto">
            <a:xfrm flipH="1">
              <a:off x="8089081" y="4049450"/>
              <a:ext cx="4318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29" name="Line 36"/>
            <p:cNvSpPr>
              <a:spLocks noChangeShapeType="1"/>
            </p:cNvSpPr>
            <p:nvPr/>
          </p:nvSpPr>
          <p:spPr bwMode="auto">
            <a:xfrm flipH="1">
              <a:off x="8520881" y="376211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0" name="Line 37"/>
            <p:cNvSpPr>
              <a:spLocks noChangeShapeType="1"/>
            </p:cNvSpPr>
            <p:nvPr/>
          </p:nvSpPr>
          <p:spPr bwMode="auto">
            <a:xfrm>
              <a:off x="8162106" y="4193913"/>
              <a:ext cx="360363"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1" name="Line 38"/>
            <p:cNvSpPr>
              <a:spLocks noChangeShapeType="1"/>
            </p:cNvSpPr>
            <p:nvPr/>
          </p:nvSpPr>
          <p:spPr bwMode="auto">
            <a:xfrm>
              <a:off x="8162106" y="4265350"/>
              <a:ext cx="28733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2" name="Line 39"/>
            <p:cNvSpPr>
              <a:spLocks noChangeShapeType="1"/>
            </p:cNvSpPr>
            <p:nvPr/>
          </p:nvSpPr>
          <p:spPr bwMode="auto">
            <a:xfrm>
              <a:off x="7227069" y="4913050"/>
              <a:ext cx="358775"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3" name="Line 41"/>
            <p:cNvSpPr>
              <a:spLocks noChangeShapeType="1"/>
            </p:cNvSpPr>
            <p:nvPr/>
          </p:nvSpPr>
          <p:spPr bwMode="auto">
            <a:xfrm flipV="1">
              <a:off x="7657281" y="4843200"/>
              <a:ext cx="2873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4" name="Line 43"/>
            <p:cNvSpPr>
              <a:spLocks noChangeShapeType="1"/>
            </p:cNvSpPr>
            <p:nvPr/>
          </p:nvSpPr>
          <p:spPr bwMode="auto">
            <a:xfrm>
              <a:off x="7657281" y="5057513"/>
              <a:ext cx="287338"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5" name="Line 44"/>
            <p:cNvSpPr>
              <a:spLocks noChangeShapeType="1"/>
            </p:cNvSpPr>
            <p:nvPr/>
          </p:nvSpPr>
          <p:spPr bwMode="auto">
            <a:xfrm flipV="1">
              <a:off x="7227069" y="4625713"/>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6" name="Line 45"/>
            <p:cNvSpPr>
              <a:spLocks noChangeShapeType="1"/>
            </p:cNvSpPr>
            <p:nvPr/>
          </p:nvSpPr>
          <p:spPr bwMode="auto">
            <a:xfrm flipV="1">
              <a:off x="7154044" y="4552688"/>
              <a:ext cx="71437"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7" name="Line 46"/>
            <p:cNvSpPr>
              <a:spLocks noChangeShapeType="1"/>
            </p:cNvSpPr>
            <p:nvPr/>
          </p:nvSpPr>
          <p:spPr bwMode="auto">
            <a:xfrm flipH="1" flipV="1">
              <a:off x="6865119" y="4336788"/>
              <a:ext cx="2889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8" name="Line 47"/>
            <p:cNvSpPr>
              <a:spLocks noChangeShapeType="1"/>
            </p:cNvSpPr>
            <p:nvPr/>
          </p:nvSpPr>
          <p:spPr bwMode="auto">
            <a:xfrm flipH="1">
              <a:off x="6865119" y="4554275"/>
              <a:ext cx="2889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39" name="Line 48"/>
            <p:cNvSpPr>
              <a:spLocks noChangeShapeType="1"/>
            </p:cNvSpPr>
            <p:nvPr/>
          </p:nvSpPr>
          <p:spPr bwMode="auto">
            <a:xfrm flipH="1">
              <a:off x="7225481" y="4481250"/>
              <a:ext cx="7302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40" name="Oval 16"/>
            <p:cNvSpPr>
              <a:spLocks noChangeArrowheads="1"/>
            </p:cNvSpPr>
            <p:nvPr/>
          </p:nvSpPr>
          <p:spPr bwMode="auto">
            <a:xfrm>
              <a:off x="8017644" y="4120888"/>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41" name="Oval 17"/>
            <p:cNvSpPr>
              <a:spLocks noChangeArrowheads="1"/>
            </p:cNvSpPr>
            <p:nvPr/>
          </p:nvSpPr>
          <p:spPr bwMode="auto">
            <a:xfrm>
              <a:off x="7081019" y="4409813"/>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42" name="Oval 18"/>
            <p:cNvSpPr>
              <a:spLocks noChangeArrowheads="1"/>
            </p:cNvSpPr>
            <p:nvPr/>
          </p:nvSpPr>
          <p:spPr bwMode="auto">
            <a:xfrm>
              <a:off x="7441381" y="3833550"/>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43" name="Oval 19"/>
            <p:cNvSpPr>
              <a:spLocks noChangeArrowheads="1"/>
            </p:cNvSpPr>
            <p:nvPr/>
          </p:nvSpPr>
          <p:spPr bwMode="auto">
            <a:xfrm>
              <a:off x="7081019" y="4770175"/>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44" name="Oval 20"/>
            <p:cNvSpPr>
              <a:spLocks noChangeArrowheads="1"/>
            </p:cNvSpPr>
            <p:nvPr/>
          </p:nvSpPr>
          <p:spPr bwMode="auto">
            <a:xfrm>
              <a:off x="7368356" y="3473188"/>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45" name="Oval 21"/>
            <p:cNvSpPr>
              <a:spLocks noChangeArrowheads="1"/>
            </p:cNvSpPr>
            <p:nvPr/>
          </p:nvSpPr>
          <p:spPr bwMode="auto">
            <a:xfrm>
              <a:off x="7441381" y="4481250"/>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46" name="Oval 24"/>
            <p:cNvSpPr>
              <a:spLocks noChangeArrowheads="1"/>
            </p:cNvSpPr>
            <p:nvPr/>
          </p:nvSpPr>
          <p:spPr bwMode="auto">
            <a:xfrm>
              <a:off x="7728719" y="3689088"/>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47" name="Oval 26"/>
            <p:cNvSpPr>
              <a:spLocks noChangeArrowheads="1"/>
            </p:cNvSpPr>
            <p:nvPr/>
          </p:nvSpPr>
          <p:spPr bwMode="auto">
            <a:xfrm>
              <a:off x="8376419" y="3978013"/>
              <a:ext cx="215900" cy="215900"/>
            </a:xfrm>
            <a:prstGeom prst="ellipse">
              <a:avLst/>
            </a:prstGeom>
            <a:solidFill>
              <a:srgbClr val="FFFF99"/>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O</a:t>
              </a:r>
            </a:p>
          </p:txBody>
        </p:sp>
        <p:sp>
          <p:nvSpPr>
            <p:cNvPr id="48" name="Oval 27"/>
            <p:cNvSpPr>
              <a:spLocks noChangeArrowheads="1"/>
            </p:cNvSpPr>
            <p:nvPr/>
          </p:nvSpPr>
          <p:spPr bwMode="auto">
            <a:xfrm>
              <a:off x="8378006" y="4409813"/>
              <a:ext cx="215900" cy="215900"/>
            </a:xfrm>
            <a:prstGeom prst="ellipse">
              <a:avLst/>
            </a:prstGeom>
            <a:solidFill>
              <a:srgbClr val="FFFF99"/>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O</a:t>
              </a:r>
            </a:p>
          </p:txBody>
        </p:sp>
        <p:sp>
          <p:nvSpPr>
            <p:cNvPr id="49" name="Oval 28"/>
            <p:cNvSpPr>
              <a:spLocks noChangeArrowheads="1"/>
            </p:cNvSpPr>
            <p:nvPr/>
          </p:nvSpPr>
          <p:spPr bwMode="auto">
            <a:xfrm>
              <a:off x="7514406" y="4913050"/>
              <a:ext cx="215900" cy="215900"/>
            </a:xfrm>
            <a:prstGeom prst="ellipse">
              <a:avLst/>
            </a:prstGeom>
            <a:solidFill>
              <a:srgbClr val="CCFF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N</a:t>
              </a:r>
            </a:p>
          </p:txBody>
        </p:sp>
        <p:sp>
          <p:nvSpPr>
            <p:cNvPr id="50" name="Oval 33"/>
            <p:cNvSpPr>
              <a:spLocks noChangeArrowheads="1"/>
            </p:cNvSpPr>
            <p:nvPr/>
          </p:nvSpPr>
          <p:spPr bwMode="auto">
            <a:xfrm>
              <a:off x="7081019" y="3762113"/>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51" name="Oval 34"/>
            <p:cNvSpPr>
              <a:spLocks noChangeArrowheads="1"/>
            </p:cNvSpPr>
            <p:nvPr/>
          </p:nvSpPr>
          <p:spPr bwMode="auto">
            <a:xfrm>
              <a:off x="8449444" y="3617650"/>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52" name="Oval 40"/>
            <p:cNvSpPr>
              <a:spLocks noChangeArrowheads="1"/>
            </p:cNvSpPr>
            <p:nvPr/>
          </p:nvSpPr>
          <p:spPr bwMode="auto">
            <a:xfrm>
              <a:off x="7800156" y="4770175"/>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53" name="Oval 42"/>
            <p:cNvSpPr>
              <a:spLocks noChangeArrowheads="1"/>
            </p:cNvSpPr>
            <p:nvPr/>
          </p:nvSpPr>
          <p:spPr bwMode="auto">
            <a:xfrm>
              <a:off x="7800156" y="5057513"/>
              <a:ext cx="215900" cy="21590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H</a:t>
              </a:r>
            </a:p>
          </p:txBody>
        </p:sp>
        <p:sp>
          <p:nvSpPr>
            <p:cNvPr id="54" name="AutoShape 14"/>
            <p:cNvSpPr>
              <a:spLocks noChangeArrowheads="1"/>
            </p:cNvSpPr>
            <p:nvPr/>
          </p:nvSpPr>
          <p:spPr bwMode="auto">
            <a:xfrm>
              <a:off x="4201294" y="2896925"/>
              <a:ext cx="2736850" cy="2446338"/>
            </a:xfrm>
            <a:prstGeom prst="can">
              <a:avLst>
                <a:gd name="adj" fmla="val 13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100"/>
            </a:p>
          </p:txBody>
        </p:sp>
        <p:sp>
          <p:nvSpPr>
            <p:cNvPr id="55" name="Text Box 49"/>
            <p:cNvSpPr txBox="1">
              <a:spLocks noChangeArrowheads="1"/>
            </p:cNvSpPr>
            <p:nvPr/>
          </p:nvSpPr>
          <p:spPr bwMode="auto">
            <a:xfrm>
              <a:off x="6793616" y="5344850"/>
              <a:ext cx="2205169" cy="437762"/>
            </a:xfrm>
            <a:prstGeom prst="rect">
              <a:avLst/>
            </a:prstGeom>
            <a:solidFill>
              <a:srgbClr val="993300">
                <a:alpha val="10001"/>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100"/>
                <a:t>chemical compounds</a:t>
              </a:r>
            </a:p>
          </p:txBody>
        </p:sp>
        <p:sp>
          <p:nvSpPr>
            <p:cNvPr id="56" name="Text Box 50"/>
            <p:cNvSpPr txBox="1">
              <a:spLocks noChangeArrowheads="1"/>
            </p:cNvSpPr>
            <p:nvPr/>
          </p:nvSpPr>
          <p:spPr bwMode="auto">
            <a:xfrm>
              <a:off x="4439251" y="5290875"/>
              <a:ext cx="1657683" cy="437762"/>
            </a:xfrm>
            <a:prstGeom prst="rect">
              <a:avLst/>
            </a:prstGeom>
            <a:solidFill>
              <a:srgbClr val="800000">
                <a:alpha val="10001"/>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100"/>
                <a:t>XML database</a:t>
              </a:r>
            </a:p>
          </p:txBody>
        </p:sp>
        <p:sp>
          <p:nvSpPr>
            <p:cNvPr id="57" name="Text Box 15"/>
            <p:cNvSpPr txBox="1">
              <a:spLocks noChangeArrowheads="1"/>
            </p:cNvSpPr>
            <p:nvPr/>
          </p:nvSpPr>
          <p:spPr bwMode="auto">
            <a:xfrm>
              <a:off x="4345756" y="2463538"/>
              <a:ext cx="1871662" cy="437762"/>
            </a:xfrm>
            <a:prstGeom prst="rect">
              <a:avLst/>
            </a:prstGeom>
            <a:solidFill>
              <a:srgbClr val="FFCC00"/>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100"/>
                <a:t>databases</a:t>
              </a:r>
            </a:p>
          </p:txBody>
        </p:sp>
        <p:sp>
          <p:nvSpPr>
            <p:cNvPr id="58" name="Line 59"/>
            <p:cNvSpPr>
              <a:spLocks noChangeShapeType="1"/>
            </p:cNvSpPr>
            <p:nvPr/>
          </p:nvSpPr>
          <p:spPr bwMode="auto">
            <a:xfrm flipH="1">
              <a:off x="4561656" y="3544625"/>
              <a:ext cx="5032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59" name="Line 60"/>
            <p:cNvSpPr>
              <a:spLocks noChangeShapeType="1"/>
            </p:cNvSpPr>
            <p:nvPr/>
          </p:nvSpPr>
          <p:spPr bwMode="auto">
            <a:xfrm flipH="1">
              <a:off x="4993456" y="3544625"/>
              <a:ext cx="714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0" name="Line 61"/>
            <p:cNvSpPr>
              <a:spLocks noChangeShapeType="1"/>
            </p:cNvSpPr>
            <p:nvPr/>
          </p:nvSpPr>
          <p:spPr bwMode="auto">
            <a:xfrm>
              <a:off x="5064894" y="3544625"/>
              <a:ext cx="3603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1" name="Line 62"/>
            <p:cNvSpPr>
              <a:spLocks noChangeShapeType="1"/>
            </p:cNvSpPr>
            <p:nvPr/>
          </p:nvSpPr>
          <p:spPr bwMode="auto">
            <a:xfrm flipH="1">
              <a:off x="4345756" y="4049450"/>
              <a:ext cx="14287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2" name="Line 63"/>
            <p:cNvSpPr>
              <a:spLocks noChangeShapeType="1"/>
            </p:cNvSpPr>
            <p:nvPr/>
          </p:nvSpPr>
          <p:spPr bwMode="auto">
            <a:xfrm>
              <a:off x="4560069" y="4049450"/>
              <a:ext cx="1587"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3" name="Line 64"/>
            <p:cNvSpPr>
              <a:spLocks noChangeShapeType="1"/>
            </p:cNvSpPr>
            <p:nvPr/>
          </p:nvSpPr>
          <p:spPr bwMode="auto">
            <a:xfrm>
              <a:off x="4631506" y="4049450"/>
              <a:ext cx="21748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4" name="Line 65"/>
            <p:cNvSpPr>
              <a:spLocks noChangeShapeType="1"/>
            </p:cNvSpPr>
            <p:nvPr/>
          </p:nvSpPr>
          <p:spPr bwMode="auto">
            <a:xfrm flipH="1">
              <a:off x="5066481" y="3328725"/>
              <a:ext cx="21431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5" name="Line 66"/>
            <p:cNvSpPr>
              <a:spLocks noChangeShapeType="1"/>
            </p:cNvSpPr>
            <p:nvPr/>
          </p:nvSpPr>
          <p:spPr bwMode="auto">
            <a:xfrm flipV="1">
              <a:off x="5498281" y="4652700"/>
              <a:ext cx="2873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6" name="Line 67"/>
            <p:cNvSpPr>
              <a:spLocks noChangeShapeType="1"/>
            </p:cNvSpPr>
            <p:nvPr/>
          </p:nvSpPr>
          <p:spPr bwMode="auto">
            <a:xfrm flipH="1" flipV="1">
              <a:off x="5785619" y="4652700"/>
              <a:ext cx="3603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7" name="Line 68"/>
            <p:cNvSpPr>
              <a:spLocks noChangeShapeType="1"/>
            </p:cNvSpPr>
            <p:nvPr/>
          </p:nvSpPr>
          <p:spPr bwMode="auto">
            <a:xfrm flipH="1" flipV="1">
              <a:off x="5857056" y="4652700"/>
              <a:ext cx="792163"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8" name="Line 71"/>
            <p:cNvSpPr>
              <a:spLocks noChangeShapeType="1"/>
            </p:cNvSpPr>
            <p:nvPr/>
          </p:nvSpPr>
          <p:spPr bwMode="auto">
            <a:xfrm flipH="1">
              <a:off x="5785619" y="41478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69" name="Line 72"/>
            <p:cNvSpPr>
              <a:spLocks noChangeShapeType="1"/>
            </p:cNvSpPr>
            <p:nvPr/>
          </p:nvSpPr>
          <p:spPr bwMode="auto">
            <a:xfrm flipH="1" flipV="1">
              <a:off x="6288856" y="4149463"/>
              <a:ext cx="1588" cy="43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70" name="Line 73"/>
            <p:cNvSpPr>
              <a:spLocks noChangeShapeType="1"/>
            </p:cNvSpPr>
            <p:nvPr/>
          </p:nvSpPr>
          <p:spPr bwMode="auto">
            <a:xfrm flipH="1" flipV="1">
              <a:off x="6433319" y="4147875"/>
              <a:ext cx="2889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71" name="Line 74"/>
            <p:cNvSpPr>
              <a:spLocks noChangeShapeType="1"/>
            </p:cNvSpPr>
            <p:nvPr/>
          </p:nvSpPr>
          <p:spPr bwMode="auto">
            <a:xfrm flipH="1" flipV="1">
              <a:off x="4561656" y="4795575"/>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72" name="Line 76"/>
            <p:cNvSpPr>
              <a:spLocks noChangeShapeType="1"/>
            </p:cNvSpPr>
            <p:nvPr/>
          </p:nvSpPr>
          <p:spPr bwMode="auto">
            <a:xfrm flipH="1" flipV="1">
              <a:off x="4777556" y="4795575"/>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73" name="Line 77"/>
            <p:cNvSpPr>
              <a:spLocks noChangeShapeType="1"/>
            </p:cNvSpPr>
            <p:nvPr/>
          </p:nvSpPr>
          <p:spPr bwMode="auto">
            <a:xfrm flipH="1" flipV="1">
              <a:off x="4417194" y="4508238"/>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100"/>
            </a:p>
          </p:txBody>
        </p:sp>
        <p:sp>
          <p:nvSpPr>
            <p:cNvPr id="74" name="Text Box 78"/>
            <p:cNvSpPr txBox="1">
              <a:spLocks noChangeArrowheads="1"/>
            </p:cNvSpPr>
            <p:nvPr/>
          </p:nvSpPr>
          <p:spPr bwMode="auto">
            <a:xfrm>
              <a:off x="5651391" y="3473188"/>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75" name="Text Box 79"/>
            <p:cNvSpPr txBox="1">
              <a:spLocks noChangeArrowheads="1"/>
            </p:cNvSpPr>
            <p:nvPr/>
          </p:nvSpPr>
          <p:spPr bwMode="auto">
            <a:xfrm>
              <a:off x="5865704" y="3373176"/>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76" name="Text Box 80"/>
            <p:cNvSpPr txBox="1">
              <a:spLocks noChangeArrowheads="1"/>
            </p:cNvSpPr>
            <p:nvPr/>
          </p:nvSpPr>
          <p:spPr bwMode="auto">
            <a:xfrm>
              <a:off x="6083192" y="3517638"/>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77" name="Text Box 81"/>
            <p:cNvSpPr txBox="1">
              <a:spLocks noChangeArrowheads="1"/>
            </p:cNvSpPr>
            <p:nvPr/>
          </p:nvSpPr>
          <p:spPr bwMode="auto">
            <a:xfrm>
              <a:off x="6300680" y="3328725"/>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78" name="Oval 82"/>
            <p:cNvSpPr>
              <a:spLocks noChangeArrowheads="1"/>
            </p:cNvSpPr>
            <p:nvPr/>
          </p:nvSpPr>
          <p:spPr bwMode="auto">
            <a:xfrm>
              <a:off x="8233544" y="4770175"/>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79" name="Oval 83"/>
            <p:cNvSpPr>
              <a:spLocks noChangeArrowheads="1"/>
            </p:cNvSpPr>
            <p:nvPr/>
          </p:nvSpPr>
          <p:spPr bwMode="auto">
            <a:xfrm>
              <a:off x="8522469" y="4841613"/>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80" name="Oval 84"/>
            <p:cNvSpPr>
              <a:spLocks noChangeArrowheads="1"/>
            </p:cNvSpPr>
            <p:nvPr/>
          </p:nvSpPr>
          <p:spPr bwMode="auto">
            <a:xfrm>
              <a:off x="7946206" y="3401750"/>
              <a:ext cx="215900" cy="215900"/>
            </a:xfrm>
            <a:prstGeom prst="ellipse">
              <a:avLst/>
            </a:prstGeom>
            <a:solidFill>
              <a:srgbClr val="99CCFF"/>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a:t>C</a:t>
              </a:r>
            </a:p>
          </p:txBody>
        </p:sp>
        <p:sp>
          <p:nvSpPr>
            <p:cNvPr id="81" name="Text Box 52"/>
            <p:cNvSpPr txBox="1">
              <a:spLocks noChangeArrowheads="1"/>
            </p:cNvSpPr>
            <p:nvPr/>
          </p:nvSpPr>
          <p:spPr bwMode="auto">
            <a:xfrm>
              <a:off x="4281379" y="3904987"/>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82" name="Text Box 53"/>
            <p:cNvSpPr txBox="1">
              <a:spLocks noChangeArrowheads="1"/>
            </p:cNvSpPr>
            <p:nvPr/>
          </p:nvSpPr>
          <p:spPr bwMode="auto">
            <a:xfrm>
              <a:off x="5792679" y="4940038"/>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83" name="Text Box 54"/>
            <p:cNvSpPr txBox="1">
              <a:spLocks noChangeArrowheads="1"/>
            </p:cNvSpPr>
            <p:nvPr/>
          </p:nvSpPr>
          <p:spPr bwMode="auto">
            <a:xfrm>
              <a:off x="5216416" y="4940038"/>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84" name="Text Box 55"/>
            <p:cNvSpPr txBox="1">
              <a:spLocks noChangeArrowheads="1"/>
            </p:cNvSpPr>
            <p:nvPr/>
          </p:nvSpPr>
          <p:spPr bwMode="auto">
            <a:xfrm>
              <a:off x="4697477" y="3400163"/>
              <a:ext cx="679269" cy="31975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person</a:t>
              </a:r>
            </a:p>
          </p:txBody>
        </p:sp>
        <p:sp>
          <p:nvSpPr>
            <p:cNvPr id="98" name="Text Box 56"/>
            <p:cNvSpPr txBox="1">
              <a:spLocks noChangeArrowheads="1"/>
            </p:cNvSpPr>
            <p:nvPr/>
          </p:nvSpPr>
          <p:spPr bwMode="auto">
            <a:xfrm>
              <a:off x="5489639" y="4508239"/>
              <a:ext cx="679269" cy="31975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person</a:t>
              </a:r>
            </a:p>
          </p:txBody>
        </p:sp>
        <p:sp>
          <p:nvSpPr>
            <p:cNvPr id="99" name="Text Box 57"/>
            <p:cNvSpPr txBox="1">
              <a:spLocks noChangeArrowheads="1"/>
            </p:cNvSpPr>
            <p:nvPr/>
          </p:nvSpPr>
          <p:spPr bwMode="auto">
            <a:xfrm>
              <a:off x="4811309" y="3904987"/>
              <a:ext cx="367472" cy="31975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age</a:t>
              </a:r>
            </a:p>
          </p:txBody>
        </p:sp>
        <p:sp>
          <p:nvSpPr>
            <p:cNvPr id="100" name="Text Box 58"/>
            <p:cNvSpPr txBox="1">
              <a:spLocks noChangeArrowheads="1"/>
            </p:cNvSpPr>
            <p:nvPr/>
          </p:nvSpPr>
          <p:spPr bwMode="auto">
            <a:xfrm>
              <a:off x="5138895" y="3904987"/>
              <a:ext cx="620347" cy="31975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phone</a:t>
              </a:r>
            </a:p>
          </p:txBody>
        </p:sp>
        <p:sp>
          <p:nvSpPr>
            <p:cNvPr id="101" name="Text Box 69"/>
            <p:cNvSpPr txBox="1">
              <a:spLocks noChangeArrowheads="1"/>
            </p:cNvSpPr>
            <p:nvPr/>
          </p:nvSpPr>
          <p:spPr bwMode="auto">
            <a:xfrm>
              <a:off x="6370530" y="4940038"/>
              <a:ext cx="558971" cy="31975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name</a:t>
              </a:r>
            </a:p>
          </p:txBody>
        </p:sp>
        <p:sp>
          <p:nvSpPr>
            <p:cNvPr id="102" name="Text Box 70"/>
            <p:cNvSpPr txBox="1">
              <a:spLocks noChangeArrowheads="1"/>
            </p:cNvSpPr>
            <p:nvPr/>
          </p:nvSpPr>
          <p:spPr bwMode="auto">
            <a:xfrm>
              <a:off x="5992676" y="4047864"/>
              <a:ext cx="639988" cy="31975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family</a:t>
              </a:r>
            </a:p>
          </p:txBody>
        </p:sp>
        <p:sp>
          <p:nvSpPr>
            <p:cNvPr id="103" name="Text Box 75"/>
            <p:cNvSpPr txBox="1">
              <a:spLocks noChangeArrowheads="1"/>
            </p:cNvSpPr>
            <p:nvPr/>
          </p:nvSpPr>
          <p:spPr bwMode="auto">
            <a:xfrm>
              <a:off x="4265678" y="4652700"/>
              <a:ext cx="679269" cy="31975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en-US" altLang="ja-JP" sz="1100"/>
                <a:t>person</a:t>
              </a:r>
            </a:p>
          </p:txBody>
        </p:sp>
      </p:grpSp>
    </p:spTree>
    <p:extLst>
      <p:ext uri="{BB962C8B-B14F-4D97-AF65-F5344CB8AC3E}">
        <p14:creationId xmlns:p14="http://schemas.microsoft.com/office/powerpoint/2010/main" val="34180847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So, we are naturally motivated to enumerate all trees that appear in the given database at least </a:t>
            </a:r>
            <a:r>
              <a:rPr lang="en-US" altLang="ja-JP" sz="2400" b="1" dirty="0" smtClean="0">
                <a:solidFill>
                  <a:srgbClr val="0000FF"/>
                </a:solidFill>
              </a:rPr>
              <a:t>σ</a:t>
            </a:r>
            <a:r>
              <a:rPr lang="en-US" altLang="ja-JP" sz="2400" dirty="0" smtClean="0"/>
              <a:t> times</a:t>
            </a:r>
          </a:p>
          <a:p>
            <a:pPr algn="l" eaLnBrk="1" hangingPunct="1">
              <a:defRPr/>
            </a:pPr>
            <a:r>
              <a:rPr lang="en-US" altLang="ja-JP" sz="2400" dirty="0" smtClean="0"/>
              <a:t>   </a:t>
            </a: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b="1" dirty="0" smtClean="0">
                <a:solidFill>
                  <a:srgbClr val="FF0000"/>
                </a:solidFill>
                <a:sym typeface="Wingdings" panose="05000000000000000000" pitchFamily="2" charset="2"/>
              </a:rPr>
              <a:t>Frequent tree mining problem”</a:t>
            </a:r>
          </a:p>
          <a:p>
            <a:pPr algn="l" eaLnBrk="1" hangingPunct="1">
              <a:defRPr/>
            </a:pPr>
            <a:endParaRPr lang="en-US" altLang="ja-JP"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 embedding relation induces a partial order</a:t>
            </a:r>
          </a:p>
          <a:p>
            <a:pPr algn="l" eaLnBrk="1" hangingPunct="1">
              <a:defRPr/>
            </a:pPr>
            <a:r>
              <a:rPr lang="en-US" altLang="ja-JP" sz="2400" dirty="0" smtClean="0"/>
              <a:t>       </a:t>
            </a:r>
            <a:r>
              <a:rPr lang="en-US" altLang="ja-JP" sz="2400" b="1" dirty="0" smtClean="0">
                <a:solidFill>
                  <a:srgbClr val="FF0000"/>
                </a:solidFill>
                <a:effectLst>
                  <a:outerShdw blurRad="38100" dist="38100" dir="2700000" algn="tl">
                    <a:srgbClr val="C0C0C0"/>
                  </a:outerShdw>
                </a:effectLst>
                <a:sym typeface="Wingdings" pitchFamily="2" charset="2"/>
              </a:rPr>
              <a:t></a:t>
            </a:r>
            <a:r>
              <a:rPr lang="en-US" altLang="ja-JP" sz="2400" dirty="0" smtClean="0">
                <a:sym typeface="Wingdings" panose="05000000000000000000" pitchFamily="2" charset="2"/>
              </a:rPr>
              <a:t> we have monotonicity</a:t>
            </a: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 reverse search enumerates all trees in an ascending order</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anose="05000000000000000000" pitchFamily="2" charset="2"/>
              </a:rPr>
              <a:t> </a:t>
            </a:r>
            <a:r>
              <a:rPr lang="en-US" altLang="ja-JP" sz="2400" dirty="0">
                <a:sym typeface="Wingdings" panose="05000000000000000000" pitchFamily="2" charset="2"/>
              </a:rPr>
              <a:t>we </a:t>
            </a:r>
            <a:r>
              <a:rPr lang="en-US" altLang="ja-JP" sz="2400" dirty="0" smtClean="0">
                <a:sym typeface="Wingdings" panose="05000000000000000000" pitchFamily="2" charset="2"/>
              </a:rPr>
              <a:t>can prune infrequent patterns efficiently</a:t>
            </a: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The embedding check can be done in polynomial time</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sym typeface="Wingdings" panose="05000000000000000000" pitchFamily="2" charset="2"/>
              </a:rPr>
              <a:t> </a:t>
            </a:r>
            <a:r>
              <a:rPr lang="en-US" altLang="ja-JP" sz="2400" dirty="0">
                <a:sym typeface="Wingdings" panose="05000000000000000000" pitchFamily="2" charset="2"/>
              </a:rPr>
              <a:t>we can </a:t>
            </a:r>
            <a:r>
              <a:rPr lang="en-US" altLang="ja-JP" sz="2400" dirty="0" smtClean="0">
                <a:sym typeface="Wingdings" panose="05000000000000000000" pitchFamily="2" charset="2"/>
              </a:rPr>
              <a:t>count the frequency</a:t>
            </a:r>
          </a:p>
          <a:p>
            <a:pPr algn="l" eaLnBrk="1" hangingPunct="1">
              <a:defRPr/>
            </a:pPr>
            <a:endParaRPr lang="en-US" altLang="ja-JP" sz="2400" dirty="0" smtClean="0">
              <a:sym typeface="Wingdings" panose="05000000000000000000" pitchFamily="2" charset="2"/>
            </a:endParaRP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a:t>
            </a:r>
            <a:r>
              <a:rPr lang="ja-JP" altLang="en-US" sz="2400" b="1" dirty="0">
                <a:solidFill>
                  <a:srgbClr val="FF0000"/>
                </a:solidFill>
                <a:effectLst>
                  <a:outerShdw blurRad="38100" dist="38100" dir="2700000" algn="tl">
                    <a:srgbClr val="C0C0C0"/>
                  </a:outerShdw>
                </a:effectLst>
                <a:sym typeface="Wingdings" pitchFamily="2" charset="2"/>
              </a:rPr>
              <a:t> </a:t>
            </a:r>
            <a:r>
              <a:rPr lang="en-US" altLang="ja-JP" sz="2400" dirty="0" smtClean="0"/>
              <a:t>Of course, we can use down project</a:t>
            </a:r>
            <a:endParaRPr lang="en-US" altLang="ja-JP" sz="2400" dirty="0">
              <a:sym typeface="Wingdings" panose="05000000000000000000" pitchFamily="2" charset="2"/>
            </a:endParaRPr>
          </a:p>
          <a:p>
            <a:pPr algn="l" eaLnBrk="1" hangingPunct="1">
              <a:defRPr/>
            </a:pPr>
            <a:r>
              <a:rPr lang="en-US" altLang="ja-JP" sz="2400" dirty="0"/>
              <a:t> </a:t>
            </a:r>
            <a:r>
              <a:rPr lang="en-US" altLang="ja-JP" sz="2400" dirty="0" smtClean="0"/>
              <a:t>  and delivery for efficient computation </a:t>
            </a:r>
          </a:p>
          <a:p>
            <a:pPr algn="l" eaLnBrk="1" hangingPunct="1">
              <a:lnSpc>
                <a:spcPct val="90000"/>
              </a:lnSpc>
              <a:defRPr/>
            </a:pPr>
            <a:endParaRPr lang="ja-JP" altLang="en-US" sz="2400" dirty="0" smtClean="0"/>
          </a:p>
          <a:p>
            <a:pPr algn="l" eaLnBrk="1" hangingPunct="1">
              <a:lnSpc>
                <a:spcPct val="90000"/>
              </a:lnSpc>
              <a:defRPr/>
            </a:pPr>
            <a:endParaRPr lang="ja-JP" altLang="en-US" sz="2400" b="1" dirty="0" smtClean="0">
              <a:solidFill>
                <a:srgbClr val="006600"/>
              </a:solidFill>
              <a:effectLst>
                <a:outerShdw blurRad="38100" dist="38100" dir="2700000" algn="tl">
                  <a:srgbClr val="C0C0C0"/>
                </a:outerShdw>
              </a:effectLst>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Tree Database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pic>
        <p:nvPicPr>
          <p:cNvPr id="2" name="図 1" descr="&lt;strong&gt;Tree&lt;/strong&gt;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117" y="5033689"/>
            <a:ext cx="2669478" cy="1668424"/>
          </a:xfrm>
          <a:prstGeom prst="rect">
            <a:avLst/>
          </a:prstGeom>
        </p:spPr>
      </p:pic>
      <p:pic>
        <p:nvPicPr>
          <p:cNvPr id="3" name="図 2" descr="&lt;strong&gt;tree&lt;/strong&gt; png image, free download, 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641" y="5243845"/>
            <a:ext cx="1408951" cy="1381238"/>
          </a:xfrm>
          <a:prstGeom prst="rect">
            <a:avLst/>
          </a:prstGeom>
        </p:spPr>
      </p:pic>
      <p:pic>
        <p:nvPicPr>
          <p:cNvPr id="4" name="図 3" descr="Tropical Plant Pictures: Swietenia mahagoni &amp; macrophylla (Mahogany &lt;strong&gt;tree&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5237959"/>
            <a:ext cx="939508" cy="1375849"/>
          </a:xfrm>
          <a:prstGeom prst="rect">
            <a:avLst/>
          </a:prstGeom>
        </p:spPr>
      </p:pic>
    </p:spTree>
    <p:extLst>
      <p:ext uri="{BB962C8B-B14F-4D97-AF65-F5344CB8AC3E}">
        <p14:creationId xmlns:p14="http://schemas.microsoft.com/office/powerpoint/2010/main" val="11738083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Ordered trees</a:t>
            </a:r>
          </a:p>
          <a:p>
            <a:pPr algn="l" eaLnBrk="1" hangingPunct="1">
              <a:defRPr/>
            </a:pPr>
            <a:r>
              <a:rPr lang="en-US" altLang="ja-JP" sz="2400" dirty="0" smtClean="0"/>
              <a:t>     each vertex has ordering for its children, and we think two ordered trees are isomorphic if the children orderings are kept</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Rooted trees</a:t>
            </a:r>
            <a:endParaRPr lang="en-US" altLang="ja-JP" sz="2400" dirty="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a:t>Rooted </a:t>
            </a:r>
            <a:r>
              <a:rPr lang="en-US" altLang="ja-JP" sz="2400" dirty="0" smtClean="0"/>
              <a:t>labeled trees (for vertex/edges/both)</a:t>
            </a:r>
            <a:endParaRPr lang="en-US" altLang="ja-JP" sz="2400" dirty="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Free trees</a:t>
            </a:r>
            <a:endParaRPr lang="en-US" altLang="ja-JP" sz="2400" b="1" dirty="0" smtClean="0">
              <a:solidFill>
                <a:srgbClr val="FF0000"/>
              </a:solidFill>
              <a:effectLst>
                <a:outerShdw blurRad="38100" dist="38100" dir="2700000" algn="tl">
                  <a:srgbClr val="C0C0C0"/>
                </a:outerShdw>
              </a:effectLst>
              <a:sym typeface="Wingdings" pitchFamily="2" charset="2"/>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Models for Trees, To be Mined</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pic>
        <p:nvPicPr>
          <p:cNvPr id="2" name="図 1" descr="&lt;strong&gt;Tree&lt;/strong&gt;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117" y="5033689"/>
            <a:ext cx="2669478" cy="1668424"/>
          </a:xfrm>
          <a:prstGeom prst="rect">
            <a:avLst/>
          </a:prstGeom>
        </p:spPr>
      </p:pic>
      <p:pic>
        <p:nvPicPr>
          <p:cNvPr id="3" name="図 2" descr="&lt;strong&gt;tree&lt;/strong&gt; png image, free download, 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641" y="5243845"/>
            <a:ext cx="1408951" cy="1381238"/>
          </a:xfrm>
          <a:prstGeom prst="rect">
            <a:avLst/>
          </a:prstGeom>
        </p:spPr>
      </p:pic>
      <p:pic>
        <p:nvPicPr>
          <p:cNvPr id="4" name="図 3" descr="Tropical Plant Pictures: Swietenia mahagoni &amp; macrophylla (Mahogany &lt;strong&gt;tree&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5237959"/>
            <a:ext cx="939508" cy="1375849"/>
          </a:xfrm>
          <a:prstGeom prst="rect">
            <a:avLst/>
          </a:prstGeom>
        </p:spPr>
      </p:pic>
    </p:spTree>
    <p:extLst>
      <p:ext uri="{BB962C8B-B14F-4D97-AF65-F5344CB8AC3E}">
        <p14:creationId xmlns:p14="http://schemas.microsoft.com/office/powerpoint/2010/main" val="3944104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subTitle" idx="1"/>
          </p:nvPr>
        </p:nvSpPr>
        <p:spPr>
          <a:xfrm>
            <a:off x="250825" y="1052513"/>
            <a:ext cx="8137599"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For given ordered trees </a:t>
            </a:r>
            <a:r>
              <a:rPr lang="en-US" altLang="ja-JP" sz="2400" b="1" dirty="0" smtClean="0">
                <a:solidFill>
                  <a:srgbClr val="0000FF"/>
                </a:solidFill>
              </a:rPr>
              <a:t>S</a:t>
            </a:r>
            <a:r>
              <a:rPr lang="en-US" altLang="ja-JP" sz="2400" dirty="0" smtClean="0"/>
              <a:t> and </a:t>
            </a:r>
            <a:r>
              <a:rPr lang="en-US" altLang="ja-JP" sz="2400" b="1" dirty="0" smtClean="0">
                <a:solidFill>
                  <a:srgbClr val="0000FF"/>
                </a:solidFill>
              </a:rPr>
              <a:t>T</a:t>
            </a:r>
            <a:r>
              <a:rPr lang="en-US" altLang="ja-JP" sz="2400" dirty="0" smtClean="0"/>
              <a:t>, answer whether </a:t>
            </a:r>
            <a:r>
              <a:rPr lang="en-US" altLang="ja-JP" sz="2400" b="1" dirty="0" smtClean="0">
                <a:solidFill>
                  <a:srgbClr val="0000FF"/>
                </a:solidFill>
              </a:rPr>
              <a:t>S</a:t>
            </a:r>
            <a:r>
              <a:rPr lang="en-US" altLang="ja-JP" sz="2400" dirty="0" smtClean="0"/>
              <a:t> can be embedded into </a:t>
            </a:r>
            <a:r>
              <a:rPr lang="en-US" altLang="ja-JP" sz="2400" b="1" dirty="0" smtClean="0">
                <a:solidFill>
                  <a:srgbClr val="0000FF"/>
                </a:solidFill>
              </a:rPr>
              <a:t>T</a:t>
            </a:r>
            <a:r>
              <a:rPr lang="en-US" altLang="ja-JP" sz="2400" dirty="0" smtClean="0"/>
              <a:t> or not</a:t>
            </a:r>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There are several embedding models</a:t>
            </a: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itchFamily="2" charset="2"/>
              </a:rPr>
              <a:t>keep the children ordering or not</a:t>
            </a: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itchFamily="2" charset="2"/>
              </a:rPr>
              <a:t>embed as a non-rooted trees</a:t>
            </a: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 + </a:t>
            </a:r>
            <a:r>
              <a:rPr lang="en-US" altLang="ja-JP" sz="2400" dirty="0" smtClean="0"/>
              <a:t>edges can be stretched (an edge corresponds to many edges)</a:t>
            </a:r>
          </a:p>
          <a:p>
            <a:pPr algn="l" eaLnBrk="1" hangingPunct="1">
              <a:defRPr/>
            </a:pPr>
            <a:r>
              <a:rPr lang="en-US" altLang="ja-JP" sz="2400" b="1" dirty="0">
                <a:solidFill>
                  <a:srgbClr val="FF0000"/>
                </a:solidFill>
                <a:effectLst>
                  <a:outerShdw blurRad="38100" dist="38100" dir="2700000" algn="tl">
                    <a:srgbClr val="C0C0C0"/>
                  </a:outerShdw>
                </a:effectLst>
                <a:sym typeface="Wingdings" pitchFamily="2" charset="2"/>
              </a:rPr>
              <a:t> + </a:t>
            </a:r>
            <a:r>
              <a:rPr lang="en-US" altLang="ja-JP" sz="2400" dirty="0" smtClean="0">
                <a:sym typeface="Wingdings" pitchFamily="2" charset="2"/>
              </a:rPr>
              <a:t>two </a:t>
            </a:r>
            <a:r>
              <a:rPr lang="en-US" altLang="ja-JP" sz="2400" dirty="0" smtClean="0"/>
              <a:t>stretched edges can share some edges</a:t>
            </a:r>
            <a:endParaRPr lang="en-US" altLang="ja-JP" sz="2400" dirty="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The subgraph isomorphism can be solved in</a:t>
            </a:r>
          </a:p>
          <a:p>
            <a:pPr algn="l" eaLnBrk="1" hangingPunct="1">
              <a:defRPr/>
            </a:pPr>
            <a:r>
              <a:rPr lang="en-US" altLang="ja-JP" sz="2400" dirty="0" smtClean="0"/>
              <a:t> </a:t>
            </a:r>
            <a:r>
              <a:rPr lang="en-US" altLang="ja-JP" sz="2400" b="1" dirty="0" smtClean="0">
                <a:solidFill>
                  <a:srgbClr val="0000FF"/>
                </a:solidFill>
              </a:rPr>
              <a:t>O(|S|</a:t>
            </a:r>
            <a:r>
              <a:rPr lang="en-US" altLang="ja-JP" sz="2400" b="1" baseline="30000" dirty="0" smtClean="0">
                <a:solidFill>
                  <a:srgbClr val="0000FF"/>
                </a:solidFill>
              </a:rPr>
              <a:t>2</a:t>
            </a:r>
            <a:r>
              <a:rPr lang="en-US" altLang="ja-JP" sz="2400" b="1" dirty="0" smtClean="0">
                <a:solidFill>
                  <a:srgbClr val="0000FF"/>
                </a:solidFill>
              </a:rPr>
              <a:t>|T|</a:t>
            </a:r>
            <a:r>
              <a:rPr lang="en-US" altLang="ja-JP" sz="2400" b="1" baseline="30000" dirty="0">
                <a:solidFill>
                  <a:srgbClr val="0000FF"/>
                </a:solidFill>
              </a:rPr>
              <a:t>2</a:t>
            </a:r>
            <a:r>
              <a:rPr lang="en-US" altLang="ja-JP" sz="2400" b="1" dirty="0" smtClean="0">
                <a:solidFill>
                  <a:srgbClr val="0000FF"/>
                </a:solidFill>
              </a:rPr>
              <a:t>)</a:t>
            </a:r>
            <a:r>
              <a:rPr lang="en-US" altLang="ja-JP" sz="2400" dirty="0" smtClean="0"/>
              <a:t> time in the simplest embedding model</a:t>
            </a:r>
          </a:p>
          <a:p>
            <a:pPr algn="l" eaLnBrk="1" hangingPunct="1">
              <a:defRPr/>
            </a:pPr>
            <a:r>
              <a:rPr lang="en-US" altLang="ja-JP" sz="2400" dirty="0" smtClean="0"/>
              <a:t> (by dynamic programming from the bottom)</a:t>
            </a:r>
            <a:endParaRPr lang="en-US" altLang="ja-JP" sz="2400" b="1" dirty="0" smtClean="0">
              <a:solidFill>
                <a:srgbClr val="FF0000"/>
              </a:solidFill>
              <a:effectLst>
                <a:outerShdw blurRad="38100" dist="38100" dir="2700000" algn="tl">
                  <a:srgbClr val="C0C0C0"/>
                </a:outerShdw>
              </a:effectLst>
              <a:sym typeface="Wingdings" pitchFamily="2" charset="2"/>
            </a:endParaRP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Subgraph Isomorphism (Embedding)</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5" name="二等辺三角形 4"/>
          <p:cNvSpPr/>
          <p:nvPr/>
        </p:nvSpPr>
        <p:spPr bwMode="auto">
          <a:xfrm>
            <a:off x="6876256" y="4941168"/>
            <a:ext cx="1800200" cy="1584176"/>
          </a:xfrm>
          <a:prstGeom prst="triangl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8" name="Oval 74"/>
          <p:cNvSpPr>
            <a:spLocks noChangeArrowheads="1"/>
          </p:cNvSpPr>
          <p:nvPr/>
        </p:nvSpPr>
        <p:spPr bwMode="auto">
          <a:xfrm>
            <a:off x="7523881" y="6020841"/>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9" name="Oval 74"/>
          <p:cNvSpPr>
            <a:spLocks noChangeArrowheads="1"/>
          </p:cNvSpPr>
          <p:nvPr/>
        </p:nvSpPr>
        <p:spPr bwMode="auto">
          <a:xfrm>
            <a:off x="7164288" y="6020841"/>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0" name="Oval 74"/>
          <p:cNvSpPr>
            <a:spLocks noChangeArrowheads="1"/>
          </p:cNvSpPr>
          <p:nvPr/>
        </p:nvSpPr>
        <p:spPr bwMode="auto">
          <a:xfrm>
            <a:off x="7883921" y="6021288"/>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11" name="Oval 74"/>
          <p:cNvSpPr>
            <a:spLocks noChangeArrowheads="1"/>
          </p:cNvSpPr>
          <p:nvPr/>
        </p:nvSpPr>
        <p:spPr bwMode="auto">
          <a:xfrm>
            <a:off x="7380312" y="5661248"/>
            <a:ext cx="144463" cy="144463"/>
          </a:xfrm>
          <a:prstGeom prst="ellipse">
            <a:avLst/>
          </a:prstGeom>
          <a:solidFill>
            <a:srgbClr val="FF0000"/>
          </a:solidFill>
          <a:ln w="19050" algn="ctr">
            <a:solidFill>
              <a:schemeClr val="tx1"/>
            </a:solidFill>
            <a:round/>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cxnSp>
        <p:nvCxnSpPr>
          <p:cNvPr id="7" name="直線コネクタ 6"/>
          <p:cNvCxnSpPr>
            <a:stCxn id="11" idx="3"/>
            <a:endCxn id="9" idx="0"/>
          </p:cNvCxnSpPr>
          <p:nvPr/>
        </p:nvCxnSpPr>
        <p:spPr bwMode="auto">
          <a:xfrm flipH="1">
            <a:off x="7236520" y="5784555"/>
            <a:ext cx="164948" cy="236286"/>
          </a:xfrm>
          <a:prstGeom prst="line">
            <a:avLst/>
          </a:prstGeom>
          <a:solidFill>
            <a:schemeClr val="bg1"/>
          </a:solidFill>
          <a:ln w="19050" cap="flat" cmpd="sng" algn="ctr">
            <a:solidFill>
              <a:srgbClr val="FF0000"/>
            </a:solidFill>
            <a:prstDash val="solid"/>
            <a:round/>
            <a:headEnd type="none" w="med" len="med"/>
            <a:tailEnd type="none" w="med" len="med"/>
          </a:ln>
          <a:effectLst>
            <a:outerShdw dist="25400" dir="2700000" algn="ctr" rotWithShape="0">
              <a:schemeClr val="bg2">
                <a:alpha val="50000"/>
              </a:schemeClr>
            </a:outerShdw>
          </a:effectLst>
        </p:spPr>
      </p:cxnSp>
      <p:cxnSp>
        <p:nvCxnSpPr>
          <p:cNvPr id="13" name="直線コネクタ 12"/>
          <p:cNvCxnSpPr>
            <a:stCxn id="11" idx="5"/>
            <a:endCxn id="8" idx="7"/>
          </p:cNvCxnSpPr>
          <p:nvPr/>
        </p:nvCxnSpPr>
        <p:spPr bwMode="auto">
          <a:xfrm>
            <a:off x="7503619" y="5784555"/>
            <a:ext cx="143569" cy="257442"/>
          </a:xfrm>
          <a:prstGeom prst="line">
            <a:avLst/>
          </a:prstGeom>
          <a:solidFill>
            <a:schemeClr val="bg1"/>
          </a:solidFill>
          <a:ln w="19050" cap="flat" cmpd="sng" algn="ctr">
            <a:solidFill>
              <a:srgbClr val="FF0000"/>
            </a:solidFill>
            <a:prstDash val="solid"/>
            <a:round/>
            <a:headEnd type="none" w="med" len="med"/>
            <a:tailEnd type="none" w="med" len="med"/>
          </a:ln>
          <a:effectLst>
            <a:outerShdw dist="25400" dir="2700000" algn="ctr" rotWithShape="0">
              <a:schemeClr val="bg2">
                <a:alpha val="50000"/>
              </a:schemeClr>
            </a:outerShdw>
          </a:effectLst>
        </p:spPr>
      </p:cxnSp>
    </p:spTree>
    <p:extLst>
      <p:ext uri="{BB962C8B-B14F-4D97-AF65-F5344CB8AC3E}">
        <p14:creationId xmlns:p14="http://schemas.microsoft.com/office/powerpoint/2010/main" val="535409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bwMode="auto">
          <a:xfrm>
            <a:off x="5558642" y="3911476"/>
            <a:ext cx="3147525" cy="2731912"/>
          </a:xfrm>
          <a:prstGeom prst="rect">
            <a:avLst/>
          </a:prstGeom>
          <a:solidFill>
            <a:srgbClr val="CCFFFF"/>
          </a:solidFill>
          <a:ln w="19050" cap="flat" cmpd="sng" algn="ctr">
            <a:solidFill>
              <a:srgbClr val="0000FF"/>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42" name="正方形/長方形 41"/>
          <p:cNvSpPr/>
          <p:nvPr/>
        </p:nvSpPr>
        <p:spPr bwMode="auto">
          <a:xfrm>
            <a:off x="3673498" y="4682752"/>
            <a:ext cx="1504277" cy="1986607"/>
          </a:xfrm>
          <a:prstGeom prst="rect">
            <a:avLst/>
          </a:prstGeom>
          <a:solidFill>
            <a:schemeClr val="accent5">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472066" name="Rectangle 2"/>
          <p:cNvSpPr>
            <a:spLocks noGrp="1" noChangeArrowheads="1"/>
          </p:cNvSpPr>
          <p:nvPr>
            <p:ph type="subTitle" idx="1"/>
          </p:nvPr>
        </p:nvSpPr>
        <p:spPr>
          <a:xfrm>
            <a:off x="250825" y="1052513"/>
            <a:ext cx="8569647"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Dynamic programing finds all embeddable correspondence between all vertices of </a:t>
            </a:r>
            <a:r>
              <a:rPr lang="en-US" altLang="ja-JP" sz="2400" b="1" dirty="0" smtClean="0">
                <a:solidFill>
                  <a:srgbClr val="0000FF"/>
                </a:solidFill>
              </a:rPr>
              <a:t>S</a:t>
            </a:r>
            <a:r>
              <a:rPr lang="en-US" altLang="ja-JP" sz="2400" dirty="0" smtClean="0"/>
              <a:t> and all vertices of </a:t>
            </a:r>
            <a:r>
              <a:rPr lang="en-US" altLang="ja-JP" sz="2400" b="1" dirty="0" smtClean="0">
                <a:solidFill>
                  <a:srgbClr val="0000FF"/>
                </a:solidFill>
              </a:rPr>
              <a:t>T</a:t>
            </a:r>
            <a:r>
              <a:rPr lang="en-US" altLang="ja-JP" sz="2400" dirty="0" smtClean="0"/>
              <a:t> </a:t>
            </a:r>
          </a:p>
          <a:p>
            <a:pPr algn="l" eaLnBrk="1" hangingPunct="1">
              <a:defRPr/>
            </a:pPr>
            <a:endParaRPr lang="en-US" altLang="ja-JP"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For each vertex pair, we solve a matching problem for checking the existence of correspondence between their children</a:t>
            </a:r>
            <a:endParaRPr lang="en-US" altLang="ja-JP" sz="2400" dirty="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For a vertex addition to the pattern,</a:t>
            </a:r>
          </a:p>
          <a:p>
            <a:pPr algn="l" eaLnBrk="1" hangingPunct="1">
              <a:defRPr/>
            </a:pPr>
            <a:r>
              <a:rPr lang="en-US" altLang="ja-JP" sz="2400" dirty="0" smtClean="0"/>
              <a:t> update correspondence;</a:t>
            </a:r>
          </a:p>
          <a:p>
            <a:pPr algn="l" eaLnBrk="1" hangingPunct="1">
              <a:defRPr/>
            </a:pPr>
            <a:r>
              <a:rPr lang="en-US" altLang="ja-JP" sz="2400" dirty="0" smtClean="0"/>
              <a:t> it is required only on</a:t>
            </a:r>
          </a:p>
          <a:p>
            <a:pPr algn="l" eaLnBrk="1" hangingPunct="1">
              <a:defRPr/>
            </a:pPr>
            <a:r>
              <a:rPr lang="en-US" altLang="ja-JP" sz="2400" dirty="0" smtClean="0"/>
              <a:t> the ancestor path</a:t>
            </a:r>
          </a:p>
          <a:p>
            <a:pPr algn="l" eaLnBrk="1" hangingPunct="1">
              <a:defRPr/>
            </a:pPr>
            <a:r>
              <a:rPr lang="en-US" altLang="ja-JP" sz="2400" dirty="0" smtClean="0"/>
              <a:t> of that vertex</a:t>
            </a: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Updating Isomorphism (Embedding)</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12" name="Line 6"/>
          <p:cNvSpPr>
            <a:spLocks noChangeShapeType="1"/>
          </p:cNvSpPr>
          <p:nvPr/>
        </p:nvSpPr>
        <p:spPr bwMode="auto">
          <a:xfrm flipV="1">
            <a:off x="6596900" y="4336752"/>
            <a:ext cx="595312" cy="724049"/>
          </a:xfrm>
          <a:prstGeom prst="line">
            <a:avLst/>
          </a:prstGeom>
          <a:noFill/>
          <a:ln w="25400">
            <a:solidFill>
              <a:srgbClr val="0000FF"/>
            </a:solidFill>
            <a:round/>
            <a:headEnd/>
            <a:tailEnd/>
          </a:ln>
          <a:effectLst/>
        </p:spPr>
        <p:txBody>
          <a:bodyPr/>
          <a:lstStyle/>
          <a:p>
            <a:endParaRPr lang="ja-JP" altLang="en-US"/>
          </a:p>
        </p:txBody>
      </p:sp>
      <p:sp>
        <p:nvSpPr>
          <p:cNvPr id="14" name="Line 7"/>
          <p:cNvSpPr>
            <a:spLocks noChangeShapeType="1"/>
          </p:cNvSpPr>
          <p:nvPr/>
        </p:nvSpPr>
        <p:spPr bwMode="auto">
          <a:xfrm flipH="1">
            <a:off x="7172144" y="4336753"/>
            <a:ext cx="17215" cy="728936"/>
          </a:xfrm>
          <a:prstGeom prst="line">
            <a:avLst/>
          </a:prstGeom>
          <a:noFill/>
          <a:ln w="25400">
            <a:solidFill>
              <a:srgbClr val="0000FF"/>
            </a:solidFill>
            <a:round/>
            <a:headEnd/>
            <a:tailEnd/>
          </a:ln>
          <a:effectLst/>
        </p:spPr>
        <p:txBody>
          <a:bodyPr/>
          <a:lstStyle/>
          <a:p>
            <a:endParaRPr lang="ja-JP" altLang="en-US"/>
          </a:p>
        </p:txBody>
      </p:sp>
      <p:sp>
        <p:nvSpPr>
          <p:cNvPr id="17" name="Line 13"/>
          <p:cNvSpPr>
            <a:spLocks noChangeShapeType="1"/>
          </p:cNvSpPr>
          <p:nvPr/>
        </p:nvSpPr>
        <p:spPr bwMode="auto">
          <a:xfrm>
            <a:off x="7208407" y="4336753"/>
            <a:ext cx="487935" cy="723403"/>
          </a:xfrm>
          <a:prstGeom prst="line">
            <a:avLst/>
          </a:prstGeom>
          <a:noFill/>
          <a:ln w="25400">
            <a:solidFill>
              <a:srgbClr val="0000FF"/>
            </a:solidFill>
            <a:round/>
            <a:headEnd/>
            <a:tailEnd/>
          </a:ln>
          <a:effectLst/>
        </p:spPr>
        <p:txBody>
          <a:bodyPr/>
          <a:lstStyle/>
          <a:p>
            <a:endParaRPr lang="ja-JP" altLang="en-US"/>
          </a:p>
        </p:txBody>
      </p:sp>
      <p:sp>
        <p:nvSpPr>
          <p:cNvPr id="18" name="Line 14"/>
          <p:cNvSpPr>
            <a:spLocks noChangeShapeType="1"/>
          </p:cNvSpPr>
          <p:nvPr/>
        </p:nvSpPr>
        <p:spPr bwMode="auto">
          <a:xfrm>
            <a:off x="7719263" y="5060801"/>
            <a:ext cx="48073" cy="720030"/>
          </a:xfrm>
          <a:prstGeom prst="line">
            <a:avLst/>
          </a:prstGeom>
          <a:noFill/>
          <a:ln w="25400">
            <a:solidFill>
              <a:srgbClr val="0000FF"/>
            </a:solidFill>
            <a:round/>
            <a:headEnd/>
            <a:tailEnd/>
          </a:ln>
          <a:effectLst/>
        </p:spPr>
        <p:txBody>
          <a:bodyPr/>
          <a:lstStyle/>
          <a:p>
            <a:endParaRPr lang="ja-JP" altLang="en-US"/>
          </a:p>
        </p:txBody>
      </p:sp>
      <p:sp>
        <p:nvSpPr>
          <p:cNvPr id="20" name="Line 14"/>
          <p:cNvSpPr>
            <a:spLocks noChangeShapeType="1"/>
          </p:cNvSpPr>
          <p:nvPr/>
        </p:nvSpPr>
        <p:spPr bwMode="auto">
          <a:xfrm flipH="1">
            <a:off x="6615949" y="5060156"/>
            <a:ext cx="573410" cy="720675"/>
          </a:xfrm>
          <a:prstGeom prst="line">
            <a:avLst/>
          </a:prstGeom>
          <a:noFill/>
          <a:ln w="25400">
            <a:solidFill>
              <a:srgbClr val="0000FF"/>
            </a:solidFill>
            <a:round/>
            <a:headEnd/>
            <a:tailEnd/>
          </a:ln>
          <a:effectLst/>
        </p:spPr>
        <p:txBody>
          <a:bodyPr/>
          <a:lstStyle/>
          <a:p>
            <a:endParaRPr lang="ja-JP" altLang="en-US"/>
          </a:p>
        </p:txBody>
      </p:sp>
      <p:sp>
        <p:nvSpPr>
          <p:cNvPr id="22" name="Oval 8"/>
          <p:cNvSpPr>
            <a:spLocks noChangeArrowheads="1"/>
          </p:cNvSpPr>
          <p:nvPr/>
        </p:nvSpPr>
        <p:spPr bwMode="auto">
          <a:xfrm>
            <a:off x="7047116" y="491512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1"/>
          <p:cNvSpPr>
            <a:spLocks noChangeArrowheads="1"/>
          </p:cNvSpPr>
          <p:nvPr/>
        </p:nvSpPr>
        <p:spPr bwMode="auto">
          <a:xfrm>
            <a:off x="647391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5"/>
          <p:cNvSpPr>
            <a:spLocks noChangeArrowheads="1"/>
          </p:cNvSpPr>
          <p:nvPr/>
        </p:nvSpPr>
        <p:spPr bwMode="auto">
          <a:xfrm>
            <a:off x="759443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6" name="Oval 16"/>
          <p:cNvSpPr>
            <a:spLocks noChangeArrowheads="1"/>
          </p:cNvSpPr>
          <p:nvPr/>
        </p:nvSpPr>
        <p:spPr bwMode="auto">
          <a:xfrm>
            <a:off x="7052450" y="4194173"/>
            <a:ext cx="287338" cy="287337"/>
          </a:xfrm>
          <a:prstGeom prst="ellipse">
            <a:avLst/>
          </a:prstGeom>
          <a:solidFill>
            <a:srgbClr val="FFFF00"/>
          </a:solidFill>
          <a:ln w="19050">
            <a:solidFill>
              <a:srgbClr val="FF0000"/>
            </a:solidFill>
            <a:round/>
            <a:headEnd/>
            <a:tailEnd/>
          </a:ln>
          <a:effectLst/>
        </p:spPr>
        <p:txBody>
          <a:bodyPr wrap="none" anchor="ctr"/>
          <a:lstStyle/>
          <a:p>
            <a:endParaRPr lang="ja-JP" altLang="en-US"/>
          </a:p>
        </p:txBody>
      </p:sp>
      <p:sp>
        <p:nvSpPr>
          <p:cNvPr id="27" name="Oval 17"/>
          <p:cNvSpPr>
            <a:spLocks noChangeArrowheads="1"/>
          </p:cNvSpPr>
          <p:nvPr/>
        </p:nvSpPr>
        <p:spPr bwMode="auto">
          <a:xfrm>
            <a:off x="6472281" y="49163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9" name="Line 7"/>
          <p:cNvSpPr>
            <a:spLocks noChangeShapeType="1"/>
          </p:cNvSpPr>
          <p:nvPr/>
        </p:nvSpPr>
        <p:spPr bwMode="auto">
          <a:xfrm>
            <a:off x="4077579" y="5084042"/>
            <a:ext cx="76713" cy="670857"/>
          </a:xfrm>
          <a:prstGeom prst="line">
            <a:avLst/>
          </a:prstGeom>
          <a:noFill/>
          <a:ln w="25400">
            <a:solidFill>
              <a:srgbClr val="0000FF"/>
            </a:solidFill>
            <a:round/>
            <a:headEnd/>
            <a:tailEnd/>
          </a:ln>
          <a:effectLst/>
        </p:spPr>
        <p:txBody>
          <a:bodyPr/>
          <a:lstStyle/>
          <a:p>
            <a:endParaRPr lang="ja-JP" altLang="en-US"/>
          </a:p>
        </p:txBody>
      </p:sp>
      <p:sp>
        <p:nvSpPr>
          <p:cNvPr id="30" name="Line 13"/>
          <p:cNvSpPr>
            <a:spLocks noChangeShapeType="1"/>
          </p:cNvSpPr>
          <p:nvPr/>
        </p:nvSpPr>
        <p:spPr bwMode="auto">
          <a:xfrm>
            <a:off x="4077580" y="5084042"/>
            <a:ext cx="618812" cy="670857"/>
          </a:xfrm>
          <a:prstGeom prst="line">
            <a:avLst/>
          </a:prstGeom>
          <a:noFill/>
          <a:ln w="25400">
            <a:solidFill>
              <a:srgbClr val="0000FF"/>
            </a:solidFill>
            <a:round/>
            <a:headEnd/>
            <a:tailEnd/>
          </a:ln>
          <a:effectLst/>
        </p:spPr>
        <p:txBody>
          <a:bodyPr/>
          <a:lstStyle/>
          <a:p>
            <a:endParaRPr lang="ja-JP" altLang="en-US"/>
          </a:p>
        </p:txBody>
      </p:sp>
      <p:sp>
        <p:nvSpPr>
          <p:cNvPr id="31" name="Oval 8"/>
          <p:cNvSpPr>
            <a:spLocks noChangeArrowheads="1"/>
          </p:cNvSpPr>
          <p:nvPr/>
        </p:nvSpPr>
        <p:spPr bwMode="auto">
          <a:xfrm>
            <a:off x="4004555" y="5515843"/>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2</a:t>
            </a:r>
            <a:endParaRPr lang="ja-JP" altLang="en-US" dirty="0"/>
          </a:p>
        </p:txBody>
      </p:sp>
      <p:sp>
        <p:nvSpPr>
          <p:cNvPr id="32" name="Oval 16"/>
          <p:cNvSpPr>
            <a:spLocks noChangeArrowheads="1"/>
          </p:cNvSpPr>
          <p:nvPr/>
        </p:nvSpPr>
        <p:spPr bwMode="auto">
          <a:xfrm>
            <a:off x="3933117" y="4941168"/>
            <a:ext cx="308554" cy="334504"/>
          </a:xfrm>
          <a:prstGeom prst="ellipse">
            <a:avLst/>
          </a:prstGeom>
          <a:solidFill>
            <a:srgbClr val="FFFF00"/>
          </a:solidFill>
          <a:ln w="19050">
            <a:solidFill>
              <a:srgbClr val="FF0000"/>
            </a:solidFill>
            <a:round/>
            <a:headEnd/>
            <a:tailEnd/>
          </a:ln>
          <a:effectLst/>
        </p:spPr>
        <p:txBody>
          <a:bodyPr wrap="none" anchor="ctr"/>
          <a:lstStyle/>
          <a:p>
            <a:r>
              <a:rPr lang="en-US" altLang="ja-JP" dirty="0" smtClean="0">
                <a:solidFill>
                  <a:srgbClr val="FF0000"/>
                </a:solidFill>
              </a:rPr>
              <a:t>1</a:t>
            </a:r>
            <a:endParaRPr lang="ja-JP" altLang="en-US" dirty="0">
              <a:solidFill>
                <a:srgbClr val="FF0000"/>
              </a:solidFill>
            </a:endParaRPr>
          </a:p>
        </p:txBody>
      </p:sp>
      <p:sp>
        <p:nvSpPr>
          <p:cNvPr id="34" name="Line 14"/>
          <p:cNvSpPr>
            <a:spLocks noChangeShapeType="1"/>
          </p:cNvSpPr>
          <p:nvPr/>
        </p:nvSpPr>
        <p:spPr bwMode="auto">
          <a:xfrm flipH="1">
            <a:off x="7192212" y="5060802"/>
            <a:ext cx="506983" cy="720030"/>
          </a:xfrm>
          <a:prstGeom prst="line">
            <a:avLst/>
          </a:prstGeom>
          <a:noFill/>
          <a:ln w="25400">
            <a:solidFill>
              <a:srgbClr val="0000FF"/>
            </a:solidFill>
            <a:round/>
            <a:headEnd/>
            <a:tailEnd/>
          </a:ln>
          <a:effectLst/>
        </p:spPr>
        <p:txBody>
          <a:bodyPr/>
          <a:lstStyle/>
          <a:p>
            <a:endParaRPr lang="ja-JP" altLang="en-US"/>
          </a:p>
        </p:txBody>
      </p:sp>
      <p:sp>
        <p:nvSpPr>
          <p:cNvPr id="28" name="Oval 18"/>
          <p:cNvSpPr>
            <a:spLocks noChangeArrowheads="1"/>
          </p:cNvSpPr>
          <p:nvPr/>
        </p:nvSpPr>
        <p:spPr bwMode="auto">
          <a:xfrm>
            <a:off x="7554733" y="4917926"/>
            <a:ext cx="287338" cy="287337"/>
          </a:xfrm>
          <a:prstGeom prst="ellipse">
            <a:avLst/>
          </a:prstGeom>
          <a:solidFill>
            <a:srgbClr val="FFFF00"/>
          </a:solidFill>
          <a:ln w="19050">
            <a:solidFill>
              <a:srgbClr val="FF0000"/>
            </a:solidFill>
            <a:round/>
            <a:headEnd/>
            <a:tailEnd/>
          </a:ln>
          <a:effectLst/>
        </p:spPr>
        <p:txBody>
          <a:bodyPr wrap="none" anchor="ctr"/>
          <a:lstStyle/>
          <a:p>
            <a:endParaRPr lang="ja-JP" altLang="en-US"/>
          </a:p>
        </p:txBody>
      </p:sp>
      <p:sp>
        <p:nvSpPr>
          <p:cNvPr id="35" name="Oval 11"/>
          <p:cNvSpPr>
            <a:spLocks noChangeArrowheads="1"/>
          </p:cNvSpPr>
          <p:nvPr/>
        </p:nvSpPr>
        <p:spPr bwMode="auto">
          <a:xfrm>
            <a:off x="703417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 name="角丸四角形吹き出し 1"/>
          <p:cNvSpPr/>
          <p:nvPr/>
        </p:nvSpPr>
        <p:spPr bwMode="auto">
          <a:xfrm>
            <a:off x="5969863" y="6211340"/>
            <a:ext cx="646113" cy="432048"/>
          </a:xfrm>
          <a:prstGeom prst="wedgeRoundRectCallout">
            <a:avLst>
              <a:gd name="adj1" fmla="val 50689"/>
              <a:gd name="adj2" fmla="val -149143"/>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6" name="角丸四角形吹き出し 35"/>
          <p:cNvSpPr/>
          <p:nvPr/>
        </p:nvSpPr>
        <p:spPr bwMode="auto">
          <a:xfrm>
            <a:off x="6761951" y="6309320"/>
            <a:ext cx="646113" cy="432048"/>
          </a:xfrm>
          <a:prstGeom prst="wedgeRoundRectCallout">
            <a:avLst>
              <a:gd name="adj1" fmla="val 15689"/>
              <a:gd name="adj2" fmla="val -169624"/>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7" name="角丸四角形吹き出し 36"/>
          <p:cNvSpPr/>
          <p:nvPr/>
        </p:nvSpPr>
        <p:spPr bwMode="auto">
          <a:xfrm>
            <a:off x="7591494" y="6213872"/>
            <a:ext cx="646113" cy="432048"/>
          </a:xfrm>
          <a:prstGeom prst="wedgeRoundRectCallout">
            <a:avLst>
              <a:gd name="adj1" fmla="val -25398"/>
              <a:gd name="adj2" fmla="val -144591"/>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8" name="角丸四角形吹き出し 37"/>
          <p:cNvSpPr/>
          <p:nvPr/>
        </p:nvSpPr>
        <p:spPr bwMode="auto">
          <a:xfrm>
            <a:off x="7986087" y="5205760"/>
            <a:ext cx="978401" cy="432048"/>
          </a:xfrm>
          <a:prstGeom prst="wedgeRoundRectCallout">
            <a:avLst>
              <a:gd name="adj1" fmla="val -80684"/>
              <a:gd name="adj2" fmla="val -91437"/>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FF0000"/>
                </a:solidFill>
                <a:effectLst/>
                <a:latin typeface="Times New Roman" pitchFamily="18" charset="0"/>
                <a:ea typeface="ＭＳ Ｐゴシック" charset="-128"/>
              </a:rPr>
              <a:t>1</a:t>
            </a: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9" name="角丸四角形吹き出し 38"/>
          <p:cNvSpPr/>
          <p:nvPr/>
        </p:nvSpPr>
        <p:spPr bwMode="auto">
          <a:xfrm>
            <a:off x="7979395" y="4266406"/>
            <a:ext cx="646113" cy="432048"/>
          </a:xfrm>
          <a:prstGeom prst="wedgeRoundRectCallout">
            <a:avLst>
              <a:gd name="adj1" fmla="val -169965"/>
              <a:gd name="adj2" fmla="val 126221"/>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40" name="角丸四角形吹き出し 39"/>
          <p:cNvSpPr/>
          <p:nvPr/>
        </p:nvSpPr>
        <p:spPr bwMode="auto">
          <a:xfrm>
            <a:off x="5344515" y="5452104"/>
            <a:ext cx="646113" cy="432048"/>
          </a:xfrm>
          <a:prstGeom prst="wedgeRoundRectCallout">
            <a:avLst>
              <a:gd name="adj1" fmla="val 148081"/>
              <a:gd name="adj2" fmla="val -135489"/>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41" name="角丸四角形吹き出し 40"/>
          <p:cNvSpPr/>
          <p:nvPr/>
        </p:nvSpPr>
        <p:spPr bwMode="auto">
          <a:xfrm>
            <a:off x="7641679" y="3419560"/>
            <a:ext cx="978401" cy="432048"/>
          </a:xfrm>
          <a:prstGeom prst="wedgeRoundRectCallout">
            <a:avLst>
              <a:gd name="adj1" fmla="val -95743"/>
              <a:gd name="adj2" fmla="val 164909"/>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FF0000"/>
                </a:solidFill>
                <a:effectLst/>
                <a:latin typeface="Times New Roman" pitchFamily="18" charset="0"/>
                <a:ea typeface="ＭＳ Ｐゴシック" charset="-128"/>
              </a:rPr>
              <a:t>1</a:t>
            </a: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6" name="テキスト ボックス 5"/>
          <p:cNvSpPr txBox="1"/>
          <p:nvPr/>
        </p:nvSpPr>
        <p:spPr>
          <a:xfrm>
            <a:off x="3874467" y="4335487"/>
            <a:ext cx="1159292" cy="461665"/>
          </a:xfrm>
          <a:prstGeom prst="rect">
            <a:avLst/>
          </a:prstGeom>
          <a:solidFill>
            <a:schemeClr val="bg1"/>
          </a:solidFill>
          <a:ln w="31750">
            <a:solidFill>
              <a:srgbClr val="FF0000"/>
            </a:solidFill>
          </a:ln>
        </p:spPr>
        <p:txBody>
          <a:bodyPr wrap="none" rtlCol="0">
            <a:spAutoFit/>
          </a:bodyPr>
          <a:lstStyle/>
          <a:p>
            <a:r>
              <a:rPr kumimoji="1" lang="en-US" altLang="ja-JP" dirty="0" smtClean="0"/>
              <a:t>pattern</a:t>
            </a:r>
            <a:endParaRPr kumimoji="1" lang="ja-JP" altLang="en-US" dirty="0"/>
          </a:p>
        </p:txBody>
      </p:sp>
      <p:sp>
        <p:nvSpPr>
          <p:cNvPr id="45" name="テキスト ボックス 44"/>
          <p:cNvSpPr txBox="1"/>
          <p:nvPr/>
        </p:nvSpPr>
        <p:spPr>
          <a:xfrm>
            <a:off x="5835313" y="3765600"/>
            <a:ext cx="766557" cy="461665"/>
          </a:xfrm>
          <a:prstGeom prst="rect">
            <a:avLst/>
          </a:prstGeom>
          <a:solidFill>
            <a:schemeClr val="bg1"/>
          </a:solidFill>
          <a:ln w="31750">
            <a:solidFill>
              <a:srgbClr val="FF0000"/>
            </a:solidFill>
          </a:ln>
        </p:spPr>
        <p:txBody>
          <a:bodyPr wrap="none" rtlCol="0">
            <a:spAutoFit/>
          </a:bodyPr>
          <a:lstStyle/>
          <a:p>
            <a:r>
              <a:rPr kumimoji="1" lang="en-US" altLang="ja-JP" dirty="0" smtClean="0"/>
              <a:t>data</a:t>
            </a:r>
            <a:endParaRPr kumimoji="1" lang="ja-JP" altLang="en-US" dirty="0"/>
          </a:p>
        </p:txBody>
      </p:sp>
      <p:sp>
        <p:nvSpPr>
          <p:cNvPr id="47" name="Line 13"/>
          <p:cNvSpPr>
            <a:spLocks noChangeShapeType="1"/>
          </p:cNvSpPr>
          <p:nvPr/>
        </p:nvSpPr>
        <p:spPr bwMode="auto">
          <a:xfrm>
            <a:off x="4686881" y="5677037"/>
            <a:ext cx="109519" cy="608286"/>
          </a:xfrm>
          <a:prstGeom prst="line">
            <a:avLst/>
          </a:prstGeom>
          <a:noFill/>
          <a:ln w="25400">
            <a:solidFill>
              <a:srgbClr val="0000FF"/>
            </a:solidFill>
            <a:round/>
            <a:headEnd/>
            <a:tailEnd/>
          </a:ln>
          <a:effectLst/>
        </p:spPr>
        <p:txBody>
          <a:bodyPr/>
          <a:lstStyle/>
          <a:p>
            <a:endParaRPr lang="ja-JP" altLang="en-US"/>
          </a:p>
        </p:txBody>
      </p:sp>
      <p:sp>
        <p:nvSpPr>
          <p:cNvPr id="48" name="Oval 18"/>
          <p:cNvSpPr>
            <a:spLocks noChangeArrowheads="1"/>
          </p:cNvSpPr>
          <p:nvPr/>
        </p:nvSpPr>
        <p:spPr bwMode="auto">
          <a:xfrm>
            <a:off x="4653197" y="6141652"/>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4</a:t>
            </a:r>
            <a:endParaRPr lang="ja-JP" altLang="en-US" dirty="0"/>
          </a:p>
        </p:txBody>
      </p:sp>
      <p:sp>
        <p:nvSpPr>
          <p:cNvPr id="33" name="Oval 18"/>
          <p:cNvSpPr>
            <a:spLocks noChangeArrowheads="1"/>
          </p:cNvSpPr>
          <p:nvPr/>
        </p:nvSpPr>
        <p:spPr bwMode="auto">
          <a:xfrm>
            <a:off x="4509380" y="5517430"/>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3</a:t>
            </a:r>
            <a:endParaRPr lang="ja-JP" altLang="en-US" dirty="0"/>
          </a:p>
        </p:txBody>
      </p:sp>
    </p:spTree>
    <p:extLst>
      <p:ext uri="{BB962C8B-B14F-4D97-AF65-F5344CB8AC3E}">
        <p14:creationId xmlns:p14="http://schemas.microsoft.com/office/powerpoint/2010/main" val="2175334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bwMode="auto">
          <a:xfrm>
            <a:off x="5558642" y="3911476"/>
            <a:ext cx="3147525" cy="2731912"/>
          </a:xfrm>
          <a:prstGeom prst="rect">
            <a:avLst/>
          </a:prstGeom>
          <a:solidFill>
            <a:srgbClr val="CCFFFF"/>
          </a:solidFill>
          <a:ln w="19050" cap="flat" cmpd="sng" algn="ctr">
            <a:solidFill>
              <a:srgbClr val="0000FF"/>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42" name="正方形/長方形 41"/>
          <p:cNvSpPr/>
          <p:nvPr/>
        </p:nvSpPr>
        <p:spPr bwMode="auto">
          <a:xfrm>
            <a:off x="3673498" y="4682752"/>
            <a:ext cx="1504277" cy="1986607"/>
          </a:xfrm>
          <a:prstGeom prst="rect">
            <a:avLst/>
          </a:prstGeom>
          <a:solidFill>
            <a:schemeClr val="accent5">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charset="-128"/>
            </a:endParaRPr>
          </a:p>
        </p:txBody>
      </p:sp>
      <p:sp>
        <p:nvSpPr>
          <p:cNvPr id="472066" name="Rectangle 2"/>
          <p:cNvSpPr>
            <a:spLocks noGrp="1" noChangeArrowheads="1"/>
          </p:cNvSpPr>
          <p:nvPr>
            <p:ph type="subTitle" idx="1"/>
          </p:nvPr>
        </p:nvSpPr>
        <p:spPr>
          <a:xfrm>
            <a:off x="250825" y="1052513"/>
            <a:ext cx="8569647" cy="3384550"/>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Dynamic programing finds all embeddable correspondence between all vertices of </a:t>
            </a:r>
            <a:r>
              <a:rPr lang="en-US" altLang="ja-JP" sz="2400" b="1" dirty="0" smtClean="0">
                <a:solidFill>
                  <a:srgbClr val="0000FF"/>
                </a:solidFill>
              </a:rPr>
              <a:t>S</a:t>
            </a:r>
            <a:r>
              <a:rPr lang="en-US" altLang="ja-JP" sz="2400" dirty="0" smtClean="0"/>
              <a:t> and all vertices of </a:t>
            </a:r>
            <a:r>
              <a:rPr lang="en-US" altLang="ja-JP" sz="2400" b="1" dirty="0" smtClean="0">
                <a:solidFill>
                  <a:srgbClr val="0000FF"/>
                </a:solidFill>
              </a:rPr>
              <a:t>T</a:t>
            </a:r>
            <a:r>
              <a:rPr lang="en-US" altLang="ja-JP" sz="2400" dirty="0" smtClean="0"/>
              <a:t> </a:t>
            </a:r>
          </a:p>
          <a:p>
            <a:pPr algn="l" eaLnBrk="1" hangingPunct="1">
              <a:defRPr/>
            </a:pPr>
            <a:endParaRPr lang="en-US" altLang="ja-JP"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For each vertex pair, we solve a matching problem for checking the existence of correspondence between their children</a:t>
            </a:r>
            <a:endParaRPr lang="en-US" altLang="ja-JP" sz="2400" dirty="0"/>
          </a:p>
          <a:p>
            <a:pPr algn="l" eaLnBrk="1" hangingPunct="1">
              <a:defRPr/>
            </a:pPr>
            <a:endParaRPr lang="en-US" altLang="ja-JP" sz="24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400" b="1" dirty="0" smtClean="0">
                <a:solidFill>
                  <a:srgbClr val="FF0000"/>
                </a:solidFill>
                <a:effectLst>
                  <a:outerShdw blurRad="38100" dist="38100" dir="2700000" algn="tl">
                    <a:srgbClr val="C0C0C0"/>
                  </a:outerShdw>
                </a:effectLst>
                <a:sym typeface="Wingdings" pitchFamily="2" charset="2"/>
              </a:rPr>
              <a:t>•</a:t>
            </a:r>
            <a:r>
              <a:rPr lang="ja-JP" altLang="en-US" sz="2400" b="1" dirty="0" smtClean="0">
                <a:solidFill>
                  <a:srgbClr val="FF0000"/>
                </a:solidFill>
                <a:effectLst>
                  <a:outerShdw blurRad="38100" dist="38100" dir="2700000" algn="tl">
                    <a:srgbClr val="C0C0C0"/>
                  </a:outerShdw>
                </a:effectLst>
                <a:sym typeface="Wingdings" pitchFamily="2" charset="2"/>
              </a:rPr>
              <a:t> </a:t>
            </a:r>
            <a:r>
              <a:rPr lang="en-US" altLang="ja-JP" sz="2400" dirty="0" smtClean="0"/>
              <a:t>For a vertex addition to the pattern,</a:t>
            </a:r>
          </a:p>
          <a:p>
            <a:pPr algn="l" eaLnBrk="1" hangingPunct="1">
              <a:defRPr/>
            </a:pPr>
            <a:r>
              <a:rPr lang="en-US" altLang="ja-JP" sz="2400" dirty="0" smtClean="0"/>
              <a:t> update correspondence;</a:t>
            </a:r>
          </a:p>
          <a:p>
            <a:pPr algn="l" eaLnBrk="1" hangingPunct="1">
              <a:defRPr/>
            </a:pPr>
            <a:r>
              <a:rPr lang="en-US" altLang="ja-JP" sz="2400" dirty="0" smtClean="0"/>
              <a:t> it is required only on</a:t>
            </a:r>
          </a:p>
          <a:p>
            <a:pPr algn="l" eaLnBrk="1" hangingPunct="1">
              <a:defRPr/>
            </a:pPr>
            <a:r>
              <a:rPr lang="en-US" altLang="ja-JP" sz="2400" dirty="0" smtClean="0"/>
              <a:t> the ancestor path</a:t>
            </a:r>
          </a:p>
          <a:p>
            <a:pPr algn="l" eaLnBrk="1" hangingPunct="1">
              <a:defRPr/>
            </a:pPr>
            <a:r>
              <a:rPr lang="en-US" altLang="ja-JP" sz="2400" dirty="0" smtClean="0"/>
              <a:t> of that vertex</a:t>
            </a:r>
          </a:p>
        </p:txBody>
      </p:sp>
      <p:sp>
        <p:nvSpPr>
          <p:cNvPr id="472067" name="Rectangle 3"/>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Updating Isomorphism (Embedding)</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12" name="Line 6"/>
          <p:cNvSpPr>
            <a:spLocks noChangeShapeType="1"/>
          </p:cNvSpPr>
          <p:nvPr/>
        </p:nvSpPr>
        <p:spPr bwMode="auto">
          <a:xfrm flipV="1">
            <a:off x="6596900" y="4336752"/>
            <a:ext cx="595312" cy="724049"/>
          </a:xfrm>
          <a:prstGeom prst="line">
            <a:avLst/>
          </a:prstGeom>
          <a:noFill/>
          <a:ln w="25400">
            <a:solidFill>
              <a:srgbClr val="0000FF"/>
            </a:solidFill>
            <a:round/>
            <a:headEnd/>
            <a:tailEnd/>
          </a:ln>
          <a:effectLst/>
        </p:spPr>
        <p:txBody>
          <a:bodyPr/>
          <a:lstStyle/>
          <a:p>
            <a:endParaRPr lang="ja-JP" altLang="en-US"/>
          </a:p>
        </p:txBody>
      </p:sp>
      <p:sp>
        <p:nvSpPr>
          <p:cNvPr id="14" name="Line 7"/>
          <p:cNvSpPr>
            <a:spLocks noChangeShapeType="1"/>
          </p:cNvSpPr>
          <p:nvPr/>
        </p:nvSpPr>
        <p:spPr bwMode="auto">
          <a:xfrm flipH="1">
            <a:off x="7172144" y="4336753"/>
            <a:ext cx="17215" cy="728936"/>
          </a:xfrm>
          <a:prstGeom prst="line">
            <a:avLst/>
          </a:prstGeom>
          <a:noFill/>
          <a:ln w="25400">
            <a:solidFill>
              <a:srgbClr val="0000FF"/>
            </a:solidFill>
            <a:round/>
            <a:headEnd/>
            <a:tailEnd/>
          </a:ln>
          <a:effectLst/>
        </p:spPr>
        <p:txBody>
          <a:bodyPr/>
          <a:lstStyle/>
          <a:p>
            <a:endParaRPr lang="ja-JP" altLang="en-US"/>
          </a:p>
        </p:txBody>
      </p:sp>
      <p:sp>
        <p:nvSpPr>
          <p:cNvPr id="17" name="Line 13"/>
          <p:cNvSpPr>
            <a:spLocks noChangeShapeType="1"/>
          </p:cNvSpPr>
          <p:nvPr/>
        </p:nvSpPr>
        <p:spPr bwMode="auto">
          <a:xfrm>
            <a:off x="7208407" y="4336753"/>
            <a:ext cx="487935" cy="723403"/>
          </a:xfrm>
          <a:prstGeom prst="line">
            <a:avLst/>
          </a:prstGeom>
          <a:noFill/>
          <a:ln w="25400">
            <a:solidFill>
              <a:srgbClr val="0000FF"/>
            </a:solidFill>
            <a:round/>
            <a:headEnd/>
            <a:tailEnd/>
          </a:ln>
          <a:effectLst/>
        </p:spPr>
        <p:txBody>
          <a:bodyPr/>
          <a:lstStyle/>
          <a:p>
            <a:endParaRPr lang="ja-JP" altLang="en-US"/>
          </a:p>
        </p:txBody>
      </p:sp>
      <p:sp>
        <p:nvSpPr>
          <p:cNvPr id="18" name="Line 14"/>
          <p:cNvSpPr>
            <a:spLocks noChangeShapeType="1"/>
          </p:cNvSpPr>
          <p:nvPr/>
        </p:nvSpPr>
        <p:spPr bwMode="auto">
          <a:xfrm>
            <a:off x="7719263" y="5060801"/>
            <a:ext cx="48073" cy="720030"/>
          </a:xfrm>
          <a:prstGeom prst="line">
            <a:avLst/>
          </a:prstGeom>
          <a:noFill/>
          <a:ln w="25400">
            <a:solidFill>
              <a:srgbClr val="0000FF"/>
            </a:solidFill>
            <a:round/>
            <a:headEnd/>
            <a:tailEnd/>
          </a:ln>
          <a:effectLst/>
        </p:spPr>
        <p:txBody>
          <a:bodyPr/>
          <a:lstStyle/>
          <a:p>
            <a:endParaRPr lang="ja-JP" altLang="en-US"/>
          </a:p>
        </p:txBody>
      </p:sp>
      <p:sp>
        <p:nvSpPr>
          <p:cNvPr id="20" name="Line 14"/>
          <p:cNvSpPr>
            <a:spLocks noChangeShapeType="1"/>
          </p:cNvSpPr>
          <p:nvPr/>
        </p:nvSpPr>
        <p:spPr bwMode="auto">
          <a:xfrm flipH="1">
            <a:off x="6615949" y="5060156"/>
            <a:ext cx="573410" cy="720675"/>
          </a:xfrm>
          <a:prstGeom prst="line">
            <a:avLst/>
          </a:prstGeom>
          <a:noFill/>
          <a:ln w="25400">
            <a:solidFill>
              <a:srgbClr val="0000FF"/>
            </a:solidFill>
            <a:round/>
            <a:headEnd/>
            <a:tailEnd/>
          </a:ln>
          <a:effectLst/>
        </p:spPr>
        <p:txBody>
          <a:bodyPr/>
          <a:lstStyle/>
          <a:p>
            <a:endParaRPr lang="ja-JP" altLang="en-US"/>
          </a:p>
        </p:txBody>
      </p:sp>
      <p:sp>
        <p:nvSpPr>
          <p:cNvPr id="22" name="Oval 8"/>
          <p:cNvSpPr>
            <a:spLocks noChangeArrowheads="1"/>
          </p:cNvSpPr>
          <p:nvPr/>
        </p:nvSpPr>
        <p:spPr bwMode="auto">
          <a:xfrm>
            <a:off x="7047116" y="4915124"/>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3" name="Oval 11"/>
          <p:cNvSpPr>
            <a:spLocks noChangeArrowheads="1"/>
          </p:cNvSpPr>
          <p:nvPr/>
        </p:nvSpPr>
        <p:spPr bwMode="auto">
          <a:xfrm>
            <a:off x="647391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5" name="Oval 15"/>
          <p:cNvSpPr>
            <a:spLocks noChangeArrowheads="1"/>
          </p:cNvSpPr>
          <p:nvPr/>
        </p:nvSpPr>
        <p:spPr bwMode="auto">
          <a:xfrm>
            <a:off x="759443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6" name="Oval 16"/>
          <p:cNvSpPr>
            <a:spLocks noChangeArrowheads="1"/>
          </p:cNvSpPr>
          <p:nvPr/>
        </p:nvSpPr>
        <p:spPr bwMode="auto">
          <a:xfrm>
            <a:off x="7052450" y="4194173"/>
            <a:ext cx="287338" cy="287337"/>
          </a:xfrm>
          <a:prstGeom prst="ellipse">
            <a:avLst/>
          </a:prstGeom>
          <a:solidFill>
            <a:srgbClr val="FFFF00"/>
          </a:solidFill>
          <a:ln w="19050">
            <a:solidFill>
              <a:srgbClr val="FF0000"/>
            </a:solidFill>
            <a:round/>
            <a:headEnd/>
            <a:tailEnd/>
          </a:ln>
          <a:effectLst/>
        </p:spPr>
        <p:txBody>
          <a:bodyPr wrap="none" anchor="ctr"/>
          <a:lstStyle/>
          <a:p>
            <a:endParaRPr lang="ja-JP" altLang="en-US"/>
          </a:p>
        </p:txBody>
      </p:sp>
      <p:sp>
        <p:nvSpPr>
          <p:cNvPr id="27" name="Oval 17"/>
          <p:cNvSpPr>
            <a:spLocks noChangeArrowheads="1"/>
          </p:cNvSpPr>
          <p:nvPr/>
        </p:nvSpPr>
        <p:spPr bwMode="auto">
          <a:xfrm>
            <a:off x="6472281" y="4916339"/>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9" name="Line 7"/>
          <p:cNvSpPr>
            <a:spLocks noChangeShapeType="1"/>
          </p:cNvSpPr>
          <p:nvPr/>
        </p:nvSpPr>
        <p:spPr bwMode="auto">
          <a:xfrm>
            <a:off x="4077579" y="5084042"/>
            <a:ext cx="76713" cy="670857"/>
          </a:xfrm>
          <a:prstGeom prst="line">
            <a:avLst/>
          </a:prstGeom>
          <a:noFill/>
          <a:ln w="25400">
            <a:solidFill>
              <a:srgbClr val="0000FF"/>
            </a:solidFill>
            <a:round/>
            <a:headEnd/>
            <a:tailEnd/>
          </a:ln>
          <a:effectLst/>
        </p:spPr>
        <p:txBody>
          <a:bodyPr/>
          <a:lstStyle/>
          <a:p>
            <a:endParaRPr lang="ja-JP" altLang="en-US"/>
          </a:p>
        </p:txBody>
      </p:sp>
      <p:sp>
        <p:nvSpPr>
          <p:cNvPr id="30" name="Line 13"/>
          <p:cNvSpPr>
            <a:spLocks noChangeShapeType="1"/>
          </p:cNvSpPr>
          <p:nvPr/>
        </p:nvSpPr>
        <p:spPr bwMode="auto">
          <a:xfrm>
            <a:off x="4077580" y="5084042"/>
            <a:ext cx="618812" cy="670857"/>
          </a:xfrm>
          <a:prstGeom prst="line">
            <a:avLst/>
          </a:prstGeom>
          <a:noFill/>
          <a:ln w="25400">
            <a:solidFill>
              <a:srgbClr val="0000FF"/>
            </a:solidFill>
            <a:round/>
            <a:headEnd/>
            <a:tailEnd/>
          </a:ln>
          <a:effectLst/>
        </p:spPr>
        <p:txBody>
          <a:bodyPr/>
          <a:lstStyle/>
          <a:p>
            <a:endParaRPr lang="ja-JP" altLang="en-US"/>
          </a:p>
        </p:txBody>
      </p:sp>
      <p:sp>
        <p:nvSpPr>
          <p:cNvPr id="31" name="Oval 8"/>
          <p:cNvSpPr>
            <a:spLocks noChangeArrowheads="1"/>
          </p:cNvSpPr>
          <p:nvPr/>
        </p:nvSpPr>
        <p:spPr bwMode="auto">
          <a:xfrm>
            <a:off x="4004555" y="5515843"/>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2</a:t>
            </a:r>
            <a:endParaRPr lang="ja-JP" altLang="en-US" dirty="0"/>
          </a:p>
        </p:txBody>
      </p:sp>
      <p:sp>
        <p:nvSpPr>
          <p:cNvPr id="32" name="Oval 16"/>
          <p:cNvSpPr>
            <a:spLocks noChangeArrowheads="1"/>
          </p:cNvSpPr>
          <p:nvPr/>
        </p:nvSpPr>
        <p:spPr bwMode="auto">
          <a:xfrm>
            <a:off x="3933117" y="4941168"/>
            <a:ext cx="308554" cy="334504"/>
          </a:xfrm>
          <a:prstGeom prst="ellipse">
            <a:avLst/>
          </a:prstGeom>
          <a:solidFill>
            <a:srgbClr val="FFFF00"/>
          </a:solidFill>
          <a:ln w="19050">
            <a:solidFill>
              <a:srgbClr val="FF0000"/>
            </a:solidFill>
            <a:round/>
            <a:headEnd/>
            <a:tailEnd/>
          </a:ln>
          <a:effectLst/>
        </p:spPr>
        <p:txBody>
          <a:bodyPr wrap="none" anchor="ctr"/>
          <a:lstStyle/>
          <a:p>
            <a:r>
              <a:rPr lang="en-US" altLang="ja-JP" dirty="0" smtClean="0">
                <a:solidFill>
                  <a:srgbClr val="FF0000"/>
                </a:solidFill>
              </a:rPr>
              <a:t>1</a:t>
            </a:r>
            <a:endParaRPr lang="ja-JP" altLang="en-US" dirty="0">
              <a:solidFill>
                <a:srgbClr val="FF0000"/>
              </a:solidFill>
            </a:endParaRPr>
          </a:p>
        </p:txBody>
      </p:sp>
      <p:sp>
        <p:nvSpPr>
          <p:cNvPr id="34" name="Line 14"/>
          <p:cNvSpPr>
            <a:spLocks noChangeShapeType="1"/>
          </p:cNvSpPr>
          <p:nvPr/>
        </p:nvSpPr>
        <p:spPr bwMode="auto">
          <a:xfrm flipH="1">
            <a:off x="7192212" y="5060802"/>
            <a:ext cx="506983" cy="720030"/>
          </a:xfrm>
          <a:prstGeom prst="line">
            <a:avLst/>
          </a:prstGeom>
          <a:noFill/>
          <a:ln w="25400">
            <a:solidFill>
              <a:srgbClr val="0000FF"/>
            </a:solidFill>
            <a:round/>
            <a:headEnd/>
            <a:tailEnd/>
          </a:ln>
          <a:effectLst/>
        </p:spPr>
        <p:txBody>
          <a:bodyPr/>
          <a:lstStyle/>
          <a:p>
            <a:endParaRPr lang="ja-JP" altLang="en-US"/>
          </a:p>
        </p:txBody>
      </p:sp>
      <p:sp>
        <p:nvSpPr>
          <p:cNvPr id="28" name="Oval 18"/>
          <p:cNvSpPr>
            <a:spLocks noChangeArrowheads="1"/>
          </p:cNvSpPr>
          <p:nvPr/>
        </p:nvSpPr>
        <p:spPr bwMode="auto">
          <a:xfrm>
            <a:off x="7554733" y="4917926"/>
            <a:ext cx="287338" cy="287337"/>
          </a:xfrm>
          <a:prstGeom prst="ellipse">
            <a:avLst/>
          </a:prstGeom>
          <a:solidFill>
            <a:srgbClr val="FFFF00"/>
          </a:solidFill>
          <a:ln w="19050">
            <a:solidFill>
              <a:srgbClr val="FF0000"/>
            </a:solidFill>
            <a:round/>
            <a:headEnd/>
            <a:tailEnd/>
          </a:ln>
          <a:effectLst/>
        </p:spPr>
        <p:txBody>
          <a:bodyPr wrap="none" anchor="ctr"/>
          <a:lstStyle/>
          <a:p>
            <a:endParaRPr lang="ja-JP" altLang="en-US"/>
          </a:p>
        </p:txBody>
      </p:sp>
      <p:sp>
        <p:nvSpPr>
          <p:cNvPr id="35" name="Oval 11"/>
          <p:cNvSpPr>
            <a:spLocks noChangeArrowheads="1"/>
          </p:cNvSpPr>
          <p:nvPr/>
        </p:nvSpPr>
        <p:spPr bwMode="auto">
          <a:xfrm>
            <a:off x="7034179" y="5638503"/>
            <a:ext cx="287338" cy="287337"/>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endParaRPr lang="ja-JP" altLang="en-US"/>
          </a:p>
        </p:txBody>
      </p:sp>
      <p:sp>
        <p:nvSpPr>
          <p:cNvPr id="2" name="角丸四角形吹き出し 1"/>
          <p:cNvSpPr/>
          <p:nvPr/>
        </p:nvSpPr>
        <p:spPr bwMode="auto">
          <a:xfrm>
            <a:off x="5969863" y="6211340"/>
            <a:ext cx="646113" cy="432048"/>
          </a:xfrm>
          <a:prstGeom prst="wedgeRoundRectCallout">
            <a:avLst>
              <a:gd name="adj1" fmla="val 50689"/>
              <a:gd name="adj2" fmla="val -149143"/>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6" name="角丸四角形吹き出し 35"/>
          <p:cNvSpPr/>
          <p:nvPr/>
        </p:nvSpPr>
        <p:spPr bwMode="auto">
          <a:xfrm>
            <a:off x="6761951" y="6309320"/>
            <a:ext cx="646113" cy="432048"/>
          </a:xfrm>
          <a:prstGeom prst="wedgeRoundRectCallout">
            <a:avLst>
              <a:gd name="adj1" fmla="val 15689"/>
              <a:gd name="adj2" fmla="val -169624"/>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7" name="角丸四角形吹き出し 36"/>
          <p:cNvSpPr/>
          <p:nvPr/>
        </p:nvSpPr>
        <p:spPr bwMode="auto">
          <a:xfrm>
            <a:off x="7591494" y="6213872"/>
            <a:ext cx="646113" cy="432048"/>
          </a:xfrm>
          <a:prstGeom prst="wedgeRoundRectCallout">
            <a:avLst>
              <a:gd name="adj1" fmla="val -25398"/>
              <a:gd name="adj2" fmla="val -144591"/>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8" name="角丸四角形吹き出し 37"/>
          <p:cNvSpPr/>
          <p:nvPr/>
        </p:nvSpPr>
        <p:spPr bwMode="auto">
          <a:xfrm>
            <a:off x="7986087" y="5205760"/>
            <a:ext cx="1100947" cy="432048"/>
          </a:xfrm>
          <a:prstGeom prst="wedgeRoundRectCallout">
            <a:avLst>
              <a:gd name="adj1" fmla="val -80684"/>
              <a:gd name="adj2" fmla="val -91437"/>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FF0000"/>
                </a:solidFill>
                <a:effectLst/>
                <a:latin typeface="Times New Roman" pitchFamily="18" charset="0"/>
                <a:ea typeface="ＭＳ Ｐゴシック" charset="-128"/>
              </a:rPr>
              <a:t>1</a:t>
            </a: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39" name="角丸四角形吹き出し 38"/>
          <p:cNvSpPr/>
          <p:nvPr/>
        </p:nvSpPr>
        <p:spPr bwMode="auto">
          <a:xfrm>
            <a:off x="7979395" y="4266406"/>
            <a:ext cx="860125" cy="432048"/>
          </a:xfrm>
          <a:prstGeom prst="wedgeRoundRectCallout">
            <a:avLst>
              <a:gd name="adj1" fmla="val -138072"/>
              <a:gd name="adj2" fmla="val 129244"/>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40" name="角丸四角形吹き出し 39"/>
          <p:cNvSpPr/>
          <p:nvPr/>
        </p:nvSpPr>
        <p:spPr bwMode="auto">
          <a:xfrm>
            <a:off x="5344515" y="5452104"/>
            <a:ext cx="646113" cy="432048"/>
          </a:xfrm>
          <a:prstGeom prst="wedgeRoundRectCallout">
            <a:avLst>
              <a:gd name="adj1" fmla="val 148081"/>
              <a:gd name="adj2" fmla="val -135489"/>
              <a:gd name="adj3" fmla="val 16667"/>
            </a:avLst>
          </a:prstGeom>
          <a:solidFill>
            <a:schemeClr val="bg1"/>
          </a:solidFill>
          <a:ln w="19050" cap="flat" cmpd="sng" algn="ctr">
            <a:solidFill>
              <a:srgbClr val="7030A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41" name="角丸四角形吹き出し 40"/>
          <p:cNvSpPr/>
          <p:nvPr/>
        </p:nvSpPr>
        <p:spPr bwMode="auto">
          <a:xfrm>
            <a:off x="7641679" y="3419560"/>
            <a:ext cx="1178793" cy="432048"/>
          </a:xfrm>
          <a:prstGeom prst="wedgeRoundRectCallout">
            <a:avLst>
              <a:gd name="adj1" fmla="val -88998"/>
              <a:gd name="adj2" fmla="val 161842"/>
              <a:gd name="adj3" fmla="val 16667"/>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FF0000"/>
                </a:solidFill>
                <a:effectLst/>
                <a:latin typeface="Times New Roman" pitchFamily="18" charset="0"/>
                <a:ea typeface="ＭＳ Ｐゴシック" charset="-128"/>
              </a:rPr>
              <a:t>1</a:t>
            </a:r>
            <a:r>
              <a:rPr kumimoji="1" lang="en-US" altLang="ja-JP" sz="2400" b="1" i="0" u="none" strike="noStrike" cap="none" normalizeH="0" baseline="0" dirty="0" smtClean="0">
                <a:ln>
                  <a:noFill/>
                </a:ln>
                <a:solidFill>
                  <a:schemeClr val="tx2"/>
                </a:solidFill>
                <a:effectLst/>
                <a:latin typeface="Times New Roman" pitchFamily="18" charset="0"/>
                <a:ea typeface="ＭＳ Ｐゴシック" charset="-128"/>
              </a:rPr>
              <a:t>,2,3,4</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charset="-128"/>
            </a:endParaRPr>
          </a:p>
        </p:txBody>
      </p:sp>
      <p:sp>
        <p:nvSpPr>
          <p:cNvPr id="6" name="テキスト ボックス 5"/>
          <p:cNvSpPr txBox="1"/>
          <p:nvPr/>
        </p:nvSpPr>
        <p:spPr>
          <a:xfrm>
            <a:off x="3874467" y="4335487"/>
            <a:ext cx="1159292" cy="461665"/>
          </a:xfrm>
          <a:prstGeom prst="rect">
            <a:avLst/>
          </a:prstGeom>
          <a:solidFill>
            <a:schemeClr val="bg1"/>
          </a:solidFill>
          <a:ln w="31750">
            <a:solidFill>
              <a:srgbClr val="FF0000"/>
            </a:solidFill>
          </a:ln>
        </p:spPr>
        <p:txBody>
          <a:bodyPr wrap="none" rtlCol="0">
            <a:spAutoFit/>
          </a:bodyPr>
          <a:lstStyle/>
          <a:p>
            <a:r>
              <a:rPr kumimoji="1" lang="en-US" altLang="ja-JP" dirty="0" smtClean="0"/>
              <a:t>pattern</a:t>
            </a:r>
            <a:endParaRPr kumimoji="1" lang="ja-JP" altLang="en-US" dirty="0"/>
          </a:p>
        </p:txBody>
      </p:sp>
      <p:sp>
        <p:nvSpPr>
          <p:cNvPr id="45" name="テキスト ボックス 44"/>
          <p:cNvSpPr txBox="1"/>
          <p:nvPr/>
        </p:nvSpPr>
        <p:spPr>
          <a:xfrm>
            <a:off x="5835313" y="3765600"/>
            <a:ext cx="766557" cy="461665"/>
          </a:xfrm>
          <a:prstGeom prst="rect">
            <a:avLst/>
          </a:prstGeom>
          <a:solidFill>
            <a:schemeClr val="bg1"/>
          </a:solidFill>
          <a:ln w="31750">
            <a:solidFill>
              <a:srgbClr val="FF0000"/>
            </a:solidFill>
          </a:ln>
        </p:spPr>
        <p:txBody>
          <a:bodyPr wrap="none" rtlCol="0">
            <a:spAutoFit/>
          </a:bodyPr>
          <a:lstStyle/>
          <a:p>
            <a:r>
              <a:rPr kumimoji="1" lang="en-US" altLang="ja-JP" dirty="0" smtClean="0"/>
              <a:t>data</a:t>
            </a:r>
            <a:endParaRPr kumimoji="1" lang="ja-JP" altLang="en-US" dirty="0"/>
          </a:p>
        </p:txBody>
      </p:sp>
      <p:sp>
        <p:nvSpPr>
          <p:cNvPr id="47" name="Line 13"/>
          <p:cNvSpPr>
            <a:spLocks noChangeShapeType="1"/>
          </p:cNvSpPr>
          <p:nvPr/>
        </p:nvSpPr>
        <p:spPr bwMode="auto">
          <a:xfrm>
            <a:off x="4686881" y="5677037"/>
            <a:ext cx="109519" cy="608286"/>
          </a:xfrm>
          <a:prstGeom prst="line">
            <a:avLst/>
          </a:prstGeom>
          <a:noFill/>
          <a:ln w="25400">
            <a:solidFill>
              <a:srgbClr val="0000FF"/>
            </a:solidFill>
            <a:round/>
            <a:headEnd/>
            <a:tailEnd/>
          </a:ln>
          <a:effectLst/>
        </p:spPr>
        <p:txBody>
          <a:bodyPr/>
          <a:lstStyle/>
          <a:p>
            <a:endParaRPr lang="ja-JP" altLang="en-US"/>
          </a:p>
        </p:txBody>
      </p:sp>
      <p:sp>
        <p:nvSpPr>
          <p:cNvPr id="48" name="Oval 18"/>
          <p:cNvSpPr>
            <a:spLocks noChangeArrowheads="1"/>
          </p:cNvSpPr>
          <p:nvPr/>
        </p:nvSpPr>
        <p:spPr bwMode="auto">
          <a:xfrm>
            <a:off x="4653197" y="6141652"/>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4</a:t>
            </a:r>
            <a:endParaRPr lang="ja-JP" altLang="en-US" dirty="0"/>
          </a:p>
        </p:txBody>
      </p:sp>
      <p:sp>
        <p:nvSpPr>
          <p:cNvPr id="33" name="Oval 18"/>
          <p:cNvSpPr>
            <a:spLocks noChangeArrowheads="1"/>
          </p:cNvSpPr>
          <p:nvPr/>
        </p:nvSpPr>
        <p:spPr bwMode="auto">
          <a:xfrm>
            <a:off x="4509380" y="5517430"/>
            <a:ext cx="308554" cy="334504"/>
          </a:xfrm>
          <a:prstGeom prst="ellipse">
            <a:avLst/>
          </a:prstGeom>
          <a:solidFill>
            <a:schemeClr val="accent1">
              <a:lumMod val="20000"/>
              <a:lumOff val="80000"/>
            </a:schemeClr>
          </a:solidFill>
          <a:ln w="19050">
            <a:solidFill>
              <a:schemeClr val="accent1">
                <a:lumMod val="50000"/>
              </a:schemeClr>
            </a:solidFill>
            <a:round/>
            <a:headEnd/>
            <a:tailEnd/>
          </a:ln>
          <a:effectLst/>
        </p:spPr>
        <p:txBody>
          <a:bodyPr wrap="none" anchor="ctr"/>
          <a:lstStyle/>
          <a:p>
            <a:r>
              <a:rPr lang="en-US" altLang="ja-JP" dirty="0" smtClean="0"/>
              <a:t>3</a:t>
            </a:r>
            <a:endParaRPr lang="ja-JP" altLang="en-US" dirty="0"/>
          </a:p>
        </p:txBody>
      </p:sp>
    </p:spTree>
    <p:extLst>
      <p:ext uri="{BB962C8B-B14F-4D97-AF65-F5344CB8AC3E}">
        <p14:creationId xmlns:p14="http://schemas.microsoft.com/office/powerpoint/2010/main" val="114920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S創英角ﾎﾟｯﾌﾟ体" pitchFamily="50" charset="-128"/>
                <a:ea typeface="HGS創英角ﾎﾟｯﾌﾟ体" pitchFamily="50" charset="-128"/>
              </a:rPr>
              <a:t>Frequent Pattern Mining</a:t>
            </a:r>
            <a:endParaRPr lang="ja-JP" altLang="en-US" sz="3600" dirty="0" smtClean="0">
              <a:solidFill>
                <a:schemeClr val="bg1"/>
              </a:solidFill>
              <a:effectLst>
                <a:outerShdw blurRad="38100" dist="38100" dir="2700000" algn="tl">
                  <a:srgbClr val="000000"/>
                </a:outerShdw>
              </a:effectLst>
              <a:latin typeface="HGS創英角ﾎﾟｯﾌﾟ体" pitchFamily="50" charset="-128"/>
              <a:ea typeface="HGS創英角ﾎﾟｯﾌﾟ体" pitchFamily="50" charset="-128"/>
            </a:endParaRPr>
          </a:p>
        </p:txBody>
      </p:sp>
      <p:sp>
        <p:nvSpPr>
          <p:cNvPr id="712707" name="Rectangle 3"/>
          <p:cNvSpPr>
            <a:spLocks noGrp="1" noChangeArrowheads="1"/>
          </p:cNvSpPr>
          <p:nvPr>
            <p:ph type="subTitle" idx="1"/>
          </p:nvPr>
        </p:nvSpPr>
        <p:spPr>
          <a:xfrm>
            <a:off x="179512" y="1052737"/>
            <a:ext cx="8784976" cy="2016224"/>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400" dirty="0" smtClean="0"/>
              <a:t> </a:t>
            </a:r>
            <a:r>
              <a:rPr lang="en-US" altLang="ja-JP" sz="2400" dirty="0" smtClean="0">
                <a:sym typeface="Wingdings" pitchFamily="2" charset="2"/>
              </a:rPr>
              <a:t>Problem of enumerating all frequently appearing patterns in big data</a:t>
            </a:r>
          </a:p>
          <a:p>
            <a:pPr algn="l" eaLnBrk="1" hangingPunct="1">
              <a:defRPr/>
            </a:pPr>
            <a:r>
              <a:rPr lang="en-US" altLang="ja-JP" sz="2400" dirty="0">
                <a:sym typeface="Wingdings" pitchFamily="2" charset="2"/>
              </a:rPr>
              <a:t> </a:t>
            </a:r>
            <a:r>
              <a:rPr lang="en-US" altLang="ja-JP" sz="2400" dirty="0" smtClean="0">
                <a:sym typeface="Wingdings" pitchFamily="2" charset="2"/>
              </a:rPr>
              <a:t>     (pattern =   itemsets, item sequence, short string, subgraphs,…)</a:t>
            </a:r>
          </a:p>
          <a:p>
            <a:pPr algn="l" eaLnBrk="1" hangingPunct="1">
              <a:defRPr/>
            </a:pPr>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400" dirty="0" smtClean="0"/>
              <a:t> </a:t>
            </a:r>
            <a:r>
              <a:rPr lang="en-US" altLang="ja-JP" sz="2400" dirty="0" smtClean="0">
                <a:sym typeface="Wingdings" pitchFamily="2" charset="2"/>
              </a:rPr>
              <a:t>Nowadays, one of the fundamental problems in data mining</a:t>
            </a:r>
          </a:p>
          <a:p>
            <a:pPr algn="l" eaLnBrk="1" hangingPunct="1">
              <a:defRPr/>
            </a:pPr>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400" dirty="0" smtClean="0"/>
              <a:t> </a:t>
            </a:r>
            <a:r>
              <a:rPr lang="en-US" altLang="ja-JP" sz="2400" dirty="0" smtClean="0">
                <a:sym typeface="Wingdings" pitchFamily="2" charset="2"/>
              </a:rPr>
              <a:t>Many applications, many algorithms, many researches</a:t>
            </a:r>
          </a:p>
          <a:p>
            <a:pPr algn="l" eaLnBrk="1" hangingPunct="1">
              <a:defRPr/>
            </a:pPr>
            <a:endParaRPr lang="ja-JP" altLang="en-US" sz="2400" b="1" dirty="0" smtClean="0">
              <a:solidFill>
                <a:srgbClr val="008000"/>
              </a:solidFill>
            </a:endParaRPr>
          </a:p>
        </p:txBody>
      </p:sp>
      <p:sp>
        <p:nvSpPr>
          <p:cNvPr id="712708" name="AutoShape 4"/>
          <p:cNvSpPr>
            <a:spLocks noChangeArrowheads="1"/>
          </p:cNvSpPr>
          <p:nvPr/>
        </p:nvSpPr>
        <p:spPr bwMode="auto">
          <a:xfrm>
            <a:off x="785813" y="4594225"/>
            <a:ext cx="2457450" cy="1712913"/>
          </a:xfrm>
          <a:prstGeom prst="can">
            <a:avLst>
              <a:gd name="adj" fmla="val 13667"/>
            </a:avLst>
          </a:prstGeom>
          <a:solidFill>
            <a:schemeClr val="bg1"/>
          </a:solidFill>
          <a:ln w="19050">
            <a:solidFill>
              <a:schemeClr val="tx1"/>
            </a:solidFill>
            <a:round/>
            <a:headEnd/>
            <a:tailEnd/>
          </a:ln>
          <a:effectLst>
            <a:outerShdw dist="71842" dir="2700000" algn="ctr" rotWithShape="0">
              <a:schemeClr val="bg2">
                <a:alpha val="50000"/>
              </a:schemeClr>
            </a:outerShdw>
          </a:effectLst>
        </p:spPr>
        <p:txBody>
          <a:bodyPr wrap="none" anchor="ctr"/>
          <a:lstStyle/>
          <a:p>
            <a:pPr algn="ctr">
              <a:defRPr/>
            </a:pPr>
            <a:endParaRPr lang="ja-JP" altLang="en-US"/>
          </a:p>
        </p:txBody>
      </p:sp>
      <p:sp>
        <p:nvSpPr>
          <p:cNvPr id="712709" name="AutoShape 5"/>
          <p:cNvSpPr>
            <a:spLocks noChangeArrowheads="1"/>
          </p:cNvSpPr>
          <p:nvPr/>
        </p:nvSpPr>
        <p:spPr bwMode="auto">
          <a:xfrm>
            <a:off x="2071688" y="4878388"/>
            <a:ext cx="1376362" cy="1573212"/>
          </a:xfrm>
          <a:prstGeom prst="can">
            <a:avLst>
              <a:gd name="adj" fmla="val 15306"/>
            </a:avLst>
          </a:prstGeom>
          <a:solidFill>
            <a:schemeClr val="bg1"/>
          </a:solidFill>
          <a:ln w="1905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ja-JP" altLang="en-US"/>
          </a:p>
        </p:txBody>
      </p:sp>
      <p:sp>
        <p:nvSpPr>
          <p:cNvPr id="712710" name="AutoShape 6"/>
          <p:cNvSpPr>
            <a:spLocks noChangeArrowheads="1"/>
          </p:cNvSpPr>
          <p:nvPr/>
        </p:nvSpPr>
        <p:spPr bwMode="auto">
          <a:xfrm>
            <a:off x="642938" y="4806950"/>
            <a:ext cx="1857375" cy="1571625"/>
          </a:xfrm>
          <a:prstGeom prst="can">
            <a:avLst>
              <a:gd name="adj" fmla="val 13667"/>
            </a:avLst>
          </a:prstGeom>
          <a:solidFill>
            <a:schemeClr val="bg1"/>
          </a:solidFill>
          <a:ln w="19050">
            <a:solidFill>
              <a:schemeClr val="tx1"/>
            </a:solidFill>
            <a:round/>
            <a:headEnd/>
            <a:tailEnd/>
          </a:ln>
          <a:effectLst>
            <a:outerShdw dist="71842" dir="2700000" algn="ctr" rotWithShape="0">
              <a:schemeClr val="bg2">
                <a:alpha val="50000"/>
              </a:schemeClr>
            </a:outerShdw>
          </a:effectLst>
        </p:spPr>
        <p:txBody>
          <a:bodyPr wrap="none" anchor="ctr"/>
          <a:lstStyle/>
          <a:p>
            <a:pPr algn="ctr">
              <a:defRPr/>
            </a:pPr>
            <a:endParaRPr lang="ja-JP" altLang="en-US" b="0">
              <a:solidFill>
                <a:schemeClr val="tx1"/>
              </a:solidFill>
            </a:endParaRPr>
          </a:p>
        </p:txBody>
      </p:sp>
      <p:sp>
        <p:nvSpPr>
          <p:cNvPr id="6151" name="Text Box 7"/>
          <p:cNvSpPr txBox="1">
            <a:spLocks noChangeArrowheads="1"/>
          </p:cNvSpPr>
          <p:nvPr/>
        </p:nvSpPr>
        <p:spPr bwMode="auto">
          <a:xfrm>
            <a:off x="2357438" y="6307138"/>
            <a:ext cx="835485" cy="338554"/>
          </a:xfrm>
          <a:prstGeom prst="rect">
            <a:avLst/>
          </a:prstGeom>
          <a:solidFill>
            <a:srgbClr val="FFCC99"/>
          </a:solidFill>
          <a:ln w="15875">
            <a:solidFill>
              <a:schemeClr val="tx1"/>
            </a:solidFill>
            <a:miter lim="800000"/>
            <a:headEnd/>
            <a:tailEnd/>
          </a:ln>
        </p:spPr>
        <p:txBody>
          <a:bodyPr wrap="none">
            <a:spAutoFit/>
          </a:bodyPr>
          <a:lstStyle/>
          <a:p>
            <a:r>
              <a:rPr lang="en-US" altLang="ja-JP" sz="1600" dirty="0" smtClean="0">
                <a:solidFill>
                  <a:schemeClr val="tx1"/>
                </a:solidFill>
              </a:rPr>
              <a:t>genome</a:t>
            </a:r>
            <a:endParaRPr lang="en-US" altLang="ja-JP" sz="1600" dirty="0">
              <a:solidFill>
                <a:schemeClr val="tx1"/>
              </a:solidFill>
            </a:endParaRPr>
          </a:p>
        </p:txBody>
      </p:sp>
      <p:sp>
        <p:nvSpPr>
          <p:cNvPr id="6152" name="Text Box 8"/>
          <p:cNvSpPr txBox="1">
            <a:spLocks noChangeArrowheads="1"/>
          </p:cNvSpPr>
          <p:nvPr/>
        </p:nvSpPr>
        <p:spPr bwMode="auto">
          <a:xfrm>
            <a:off x="973138" y="6307138"/>
            <a:ext cx="559769" cy="338554"/>
          </a:xfrm>
          <a:prstGeom prst="rect">
            <a:avLst/>
          </a:prstGeom>
          <a:solidFill>
            <a:srgbClr val="FFCC99"/>
          </a:solidFill>
          <a:ln w="15875">
            <a:solidFill>
              <a:schemeClr val="tx1"/>
            </a:solidFill>
            <a:miter lim="800000"/>
            <a:headEnd/>
            <a:tailEnd/>
          </a:ln>
        </p:spPr>
        <p:txBody>
          <a:bodyPr wrap="none">
            <a:spAutoFit/>
          </a:bodyPr>
          <a:lstStyle/>
          <a:p>
            <a:r>
              <a:rPr lang="en-US" altLang="ja-JP" sz="1600" dirty="0" smtClean="0">
                <a:solidFill>
                  <a:schemeClr val="tx1"/>
                </a:solidFill>
              </a:rPr>
              <a:t>POS</a:t>
            </a:r>
            <a:endParaRPr lang="ja-JP" altLang="en-US" sz="1600" dirty="0">
              <a:solidFill>
                <a:schemeClr val="tx1"/>
              </a:solidFill>
            </a:endParaRPr>
          </a:p>
        </p:txBody>
      </p:sp>
      <p:sp>
        <p:nvSpPr>
          <p:cNvPr id="6153" name="Text Box 9"/>
          <p:cNvSpPr txBox="1">
            <a:spLocks noChangeArrowheads="1"/>
          </p:cNvSpPr>
          <p:nvPr/>
        </p:nvSpPr>
        <p:spPr bwMode="auto">
          <a:xfrm>
            <a:off x="571500" y="4508500"/>
            <a:ext cx="1655763" cy="369888"/>
          </a:xfrm>
          <a:prstGeom prst="rect">
            <a:avLst/>
          </a:prstGeom>
          <a:solidFill>
            <a:srgbClr val="FFCC00"/>
          </a:solidFill>
          <a:ln w="38100">
            <a:solidFill>
              <a:srgbClr val="800000"/>
            </a:solidFill>
            <a:miter lim="800000"/>
            <a:headEnd/>
            <a:tailEnd/>
          </a:ln>
        </p:spPr>
        <p:txBody>
          <a:bodyPr>
            <a:spAutoFit/>
          </a:bodyPr>
          <a:lstStyle/>
          <a:p>
            <a:pPr algn="ctr"/>
            <a:r>
              <a:rPr lang="en-US" altLang="ja-JP" sz="1800" dirty="0">
                <a:solidFill>
                  <a:schemeClr val="tx1"/>
                </a:solidFill>
              </a:rPr>
              <a:t>d</a:t>
            </a:r>
            <a:r>
              <a:rPr lang="en-US" altLang="ja-JP" sz="1800" dirty="0" smtClean="0">
                <a:solidFill>
                  <a:schemeClr val="tx1"/>
                </a:solidFill>
              </a:rPr>
              <a:t>atabase</a:t>
            </a:r>
            <a:endParaRPr lang="en-US" altLang="ja-JP" sz="1800" dirty="0">
              <a:solidFill>
                <a:schemeClr val="tx1"/>
              </a:solidFill>
            </a:endParaRPr>
          </a:p>
        </p:txBody>
      </p:sp>
      <p:sp>
        <p:nvSpPr>
          <p:cNvPr id="6154" name="AutoShape 10"/>
          <p:cNvSpPr>
            <a:spLocks noChangeArrowheads="1"/>
          </p:cNvSpPr>
          <p:nvPr/>
        </p:nvSpPr>
        <p:spPr bwMode="auto">
          <a:xfrm>
            <a:off x="4143375" y="5286375"/>
            <a:ext cx="976313" cy="1062038"/>
          </a:xfrm>
          <a:prstGeom prst="rightArrow">
            <a:avLst>
              <a:gd name="adj1" fmla="val 50000"/>
              <a:gd name="adj2" fmla="val 25000"/>
            </a:avLst>
          </a:prstGeom>
          <a:solidFill>
            <a:srgbClr val="FF0000">
              <a:alpha val="20000"/>
            </a:srgbClr>
          </a:solidFill>
          <a:ln w="44450">
            <a:solidFill>
              <a:srgbClr val="FF0000"/>
            </a:solidFill>
            <a:miter lim="800000"/>
            <a:headEnd/>
            <a:tailEnd/>
          </a:ln>
        </p:spPr>
        <p:txBody>
          <a:bodyPr wrap="none" anchor="ctr"/>
          <a:lstStyle/>
          <a:p>
            <a:pPr algn="ctr"/>
            <a:endParaRPr lang="ja-JP" altLang="en-US"/>
          </a:p>
        </p:txBody>
      </p:sp>
      <p:sp>
        <p:nvSpPr>
          <p:cNvPr id="712715" name="Text Box 11"/>
          <p:cNvSpPr txBox="1">
            <a:spLocks noChangeArrowheads="1"/>
          </p:cNvSpPr>
          <p:nvPr/>
        </p:nvSpPr>
        <p:spPr bwMode="auto">
          <a:xfrm>
            <a:off x="3643313" y="4286250"/>
            <a:ext cx="1785937" cy="510778"/>
          </a:xfrm>
          <a:prstGeom prst="wedgeRoundRectCallout">
            <a:avLst>
              <a:gd name="adj1" fmla="val -432"/>
              <a:gd name="adj2" fmla="val 108661"/>
              <a:gd name="adj3" fmla="val 16667"/>
            </a:avLst>
          </a:prstGeom>
          <a:gradFill>
            <a:gsLst>
              <a:gs pos="0">
                <a:schemeClr val="bg1"/>
              </a:gs>
              <a:gs pos="0">
                <a:schemeClr val="bg1"/>
              </a:gs>
              <a:gs pos="50000">
                <a:schemeClr val="accent1">
                  <a:lumMod val="20000"/>
                  <a:lumOff val="80000"/>
                </a:schemeClr>
              </a:gs>
              <a:gs pos="100000">
                <a:schemeClr val="accent1">
                  <a:lumMod val="40000"/>
                  <a:lumOff val="60000"/>
                </a:schemeClr>
              </a:gs>
            </a:gsLst>
            <a:lin ang="5400000" scaled="1"/>
          </a:gradFill>
          <a:ln w="38100">
            <a:solidFill>
              <a:schemeClr val="accent1">
                <a:lumMod val="75000"/>
              </a:schemeClr>
            </a:solidFill>
            <a:miter lim="800000"/>
            <a:headEnd/>
            <a:tailEnd/>
          </a:ln>
          <a:effectLst/>
        </p:spPr>
        <p:txBody>
          <a:bodyPr>
            <a:spAutoFit/>
          </a:bodyPr>
          <a:lstStyle/>
          <a:p>
            <a:pPr algn="ctr">
              <a:defRPr/>
            </a:pPr>
            <a:r>
              <a:rPr lang="en-US" altLang="ja-JP" dirty="0" smtClean="0">
                <a:solidFill>
                  <a:schemeClr val="accent2"/>
                </a:solidFill>
                <a:effectLst>
                  <a:outerShdw blurRad="38100" dist="38100" dir="2700000" algn="tl">
                    <a:srgbClr val="C0C0C0"/>
                  </a:outerShdw>
                </a:effectLst>
              </a:rPr>
              <a:t>mining</a:t>
            </a:r>
            <a:endParaRPr lang="en-US" altLang="ja-JP" dirty="0">
              <a:solidFill>
                <a:schemeClr val="accent2"/>
              </a:solidFill>
              <a:effectLst>
                <a:outerShdw blurRad="38100" dist="38100" dir="2700000" algn="tl">
                  <a:srgbClr val="C0C0C0"/>
                </a:outerShdw>
              </a:effectLst>
            </a:endParaRPr>
          </a:p>
        </p:txBody>
      </p:sp>
      <p:sp>
        <p:nvSpPr>
          <p:cNvPr id="712716" name="Text Box 12"/>
          <p:cNvSpPr txBox="1">
            <a:spLocks noChangeArrowheads="1"/>
          </p:cNvSpPr>
          <p:nvPr/>
        </p:nvSpPr>
        <p:spPr bwMode="auto">
          <a:xfrm>
            <a:off x="2517775" y="5119688"/>
            <a:ext cx="942975" cy="1323975"/>
          </a:xfrm>
          <a:prstGeom prst="rect">
            <a:avLst/>
          </a:prstGeom>
          <a:noFill/>
          <a:ln w="19050">
            <a:noFill/>
            <a:miter lim="800000"/>
            <a:headEnd/>
            <a:tailEnd/>
          </a:ln>
          <a:effectLst>
            <a:outerShdw algn="ctr" rotWithShape="0">
              <a:schemeClr val="bg2"/>
            </a:outerShdw>
          </a:effectLst>
        </p:spPr>
        <p:txBody>
          <a:bodyPr wrap="none">
            <a:spAutoFit/>
          </a:bodyPr>
          <a:lstStyle/>
          <a:p>
            <a:pPr>
              <a:defRPr/>
            </a:pPr>
            <a:r>
              <a:rPr lang="en-US" altLang="ja-JP" sz="800" b="0" dirty="0">
                <a:solidFill>
                  <a:schemeClr val="tx1"/>
                </a:solidFill>
              </a:rPr>
              <a:t>ATGCGCCGTA</a:t>
            </a:r>
          </a:p>
          <a:p>
            <a:pPr>
              <a:defRPr/>
            </a:pPr>
            <a:r>
              <a:rPr lang="en-US" altLang="ja-JP" sz="800" b="0" dirty="0">
                <a:solidFill>
                  <a:schemeClr val="tx1"/>
                </a:solidFill>
              </a:rPr>
              <a:t>TAGCGGGTGG</a:t>
            </a:r>
          </a:p>
          <a:p>
            <a:pPr>
              <a:defRPr/>
            </a:pPr>
            <a:r>
              <a:rPr lang="en-US" altLang="ja-JP" sz="800" b="0" dirty="0">
                <a:solidFill>
                  <a:schemeClr val="tx1"/>
                </a:solidFill>
              </a:rPr>
              <a:t>TTCGCGTTAG</a:t>
            </a:r>
          </a:p>
          <a:p>
            <a:pPr>
              <a:defRPr/>
            </a:pPr>
            <a:r>
              <a:rPr lang="en-US" altLang="ja-JP" sz="800" b="0" dirty="0">
                <a:solidFill>
                  <a:schemeClr val="tx1"/>
                </a:solidFill>
              </a:rPr>
              <a:t>GGATATAAAT</a:t>
            </a:r>
          </a:p>
          <a:p>
            <a:pPr>
              <a:defRPr/>
            </a:pPr>
            <a:r>
              <a:rPr lang="en-US" altLang="ja-JP" sz="800" b="0" dirty="0">
                <a:solidFill>
                  <a:schemeClr val="tx1"/>
                </a:solidFill>
              </a:rPr>
              <a:t>GCGCCAAATA</a:t>
            </a:r>
          </a:p>
          <a:p>
            <a:pPr>
              <a:defRPr/>
            </a:pPr>
            <a:r>
              <a:rPr lang="en-US" altLang="ja-JP" sz="800" b="0" dirty="0">
                <a:solidFill>
                  <a:schemeClr val="tx1"/>
                </a:solidFill>
              </a:rPr>
              <a:t>ATAATGTATTA</a:t>
            </a:r>
          </a:p>
          <a:p>
            <a:pPr>
              <a:defRPr/>
            </a:pPr>
            <a:r>
              <a:rPr lang="en-US" altLang="ja-JP" sz="800" b="0" dirty="0">
                <a:solidFill>
                  <a:schemeClr val="tx1"/>
                </a:solidFill>
              </a:rPr>
              <a:t>TTGAAGGGCG</a:t>
            </a:r>
          </a:p>
          <a:p>
            <a:pPr>
              <a:defRPr/>
            </a:pPr>
            <a:r>
              <a:rPr lang="en-US" altLang="ja-JP" sz="800" b="0" dirty="0">
                <a:solidFill>
                  <a:schemeClr val="tx1"/>
                </a:solidFill>
              </a:rPr>
              <a:t>ACAGTCTCTCA</a:t>
            </a:r>
          </a:p>
          <a:p>
            <a:pPr>
              <a:defRPr/>
            </a:pPr>
            <a:r>
              <a:rPr lang="en-US" altLang="ja-JP" sz="800" b="0" dirty="0">
                <a:solidFill>
                  <a:schemeClr val="tx1"/>
                </a:solidFill>
              </a:rPr>
              <a:t>ATAAGCGGCT</a:t>
            </a:r>
          </a:p>
          <a:p>
            <a:pPr>
              <a:defRPr/>
            </a:pPr>
            <a:endParaRPr lang="en-US" altLang="ja-JP" sz="800" b="0" dirty="0">
              <a:solidFill>
                <a:schemeClr val="tx1"/>
              </a:solidFill>
            </a:endParaRPr>
          </a:p>
        </p:txBody>
      </p:sp>
      <p:graphicFrame>
        <p:nvGraphicFramePr>
          <p:cNvPr id="712717" name="Group 13"/>
          <p:cNvGraphicFramePr>
            <a:graphicFrameLocks noGrp="1"/>
          </p:cNvGraphicFramePr>
          <p:nvPr/>
        </p:nvGraphicFramePr>
        <p:xfrm>
          <a:off x="684213" y="5092700"/>
          <a:ext cx="1673210" cy="1203514"/>
        </p:xfrm>
        <a:graphic>
          <a:graphicData uri="http://schemas.openxmlformats.org/drawingml/2006/table">
            <a:tbl>
              <a:tblPr/>
              <a:tblGrid>
                <a:gridCol w="371521">
                  <a:extLst>
                    <a:ext uri="{9D8B030D-6E8A-4147-A177-3AD203B41FA5}">
                      <a16:colId xmlns:a16="http://schemas.microsoft.com/office/drawing/2014/main" val="20000"/>
                    </a:ext>
                  </a:extLst>
                </a:gridCol>
                <a:gridCol w="371521">
                  <a:extLst>
                    <a:ext uri="{9D8B030D-6E8A-4147-A177-3AD203B41FA5}">
                      <a16:colId xmlns:a16="http://schemas.microsoft.com/office/drawing/2014/main" val="20001"/>
                    </a:ext>
                  </a:extLst>
                </a:gridCol>
                <a:gridCol w="371521">
                  <a:extLst>
                    <a:ext uri="{9D8B030D-6E8A-4147-A177-3AD203B41FA5}">
                      <a16:colId xmlns:a16="http://schemas.microsoft.com/office/drawing/2014/main" val="20002"/>
                    </a:ext>
                  </a:extLst>
                </a:gridCol>
                <a:gridCol w="371521">
                  <a:extLst>
                    <a:ext uri="{9D8B030D-6E8A-4147-A177-3AD203B41FA5}">
                      <a16:colId xmlns:a16="http://schemas.microsoft.com/office/drawing/2014/main" val="20003"/>
                    </a:ext>
                  </a:extLst>
                </a:gridCol>
                <a:gridCol w="187126">
                  <a:extLst>
                    <a:ext uri="{9D8B030D-6E8A-4147-A177-3AD203B41FA5}">
                      <a16:colId xmlns:a16="http://schemas.microsoft.com/office/drawing/2014/main" val="20004"/>
                    </a:ext>
                  </a:extLst>
                </a:gridCol>
              </a:tblGrid>
              <a:tr h="11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rPr>
                        <a:t>実験</a:t>
                      </a:r>
                      <a:r>
                        <a:rPr kumimoji="1" lang="en-US" altLang="ja-JP" sz="800" b="0" i="0" u="none" strike="noStrike" cap="none" normalizeH="0" baseline="0" dirty="0" smtClean="0">
                          <a:ln>
                            <a:noFill/>
                          </a:ln>
                          <a:solidFill>
                            <a:schemeClr val="tx1"/>
                          </a:solidFill>
                          <a:effectLst/>
                          <a:latin typeface="Times New Roman" pitchFamily="18" charset="0"/>
                          <a:ea typeface="ＭＳ Ｐゴシック" pitchFamily="50" charset="-128"/>
                        </a:rPr>
                        <a:t>1</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800" b="0" i="0" u="none" strike="noStrike" cap="none" normalizeH="0" baseline="0" smtClean="0">
                          <a:ln>
                            <a:noFill/>
                          </a:ln>
                          <a:solidFill>
                            <a:schemeClr val="tx1"/>
                          </a:solidFill>
                          <a:effectLst/>
                          <a:latin typeface="Times New Roman" pitchFamily="18" charset="0"/>
                          <a:ea typeface="ＭＳ Ｐゴシック" pitchFamily="50" charset="-128"/>
                        </a:rPr>
                        <a:t>2</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800" b="0" i="0" u="none" strike="noStrike" cap="none" normalizeH="0" baseline="0" smtClean="0">
                          <a:ln>
                            <a:noFill/>
                          </a:ln>
                          <a:solidFill>
                            <a:schemeClr val="tx1"/>
                          </a:solidFill>
                          <a:effectLst/>
                          <a:latin typeface="Times New Roman" pitchFamily="18" charset="0"/>
                          <a:ea typeface="ＭＳ Ｐゴシック" pitchFamily="50" charset="-128"/>
                        </a:rPr>
                        <a:t>3</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800" b="0" i="0" u="none" strike="noStrike" cap="none" normalizeH="0" baseline="0" smtClean="0">
                          <a:ln>
                            <a:noFill/>
                          </a:ln>
                          <a:solidFill>
                            <a:schemeClr val="tx1"/>
                          </a:solidFill>
                          <a:effectLst/>
                          <a:latin typeface="Times New Roman" pitchFamily="18" charset="0"/>
                          <a:ea typeface="ＭＳ Ｐゴシック" pitchFamily="50" charset="-128"/>
                        </a:rPr>
                        <a:t>4</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dirty="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33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3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8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12779" name="Text Box 75"/>
          <p:cNvSpPr txBox="1">
            <a:spLocks noChangeArrowheads="1"/>
          </p:cNvSpPr>
          <p:nvPr/>
        </p:nvSpPr>
        <p:spPr bwMode="auto">
          <a:xfrm>
            <a:off x="5643563" y="4714875"/>
            <a:ext cx="1857375" cy="1384995"/>
          </a:xfrm>
          <a:prstGeom prst="rect">
            <a:avLst/>
          </a:prstGeom>
          <a:solidFill>
            <a:schemeClr val="bg1"/>
          </a:solidFill>
          <a:ln w="12700">
            <a:solidFill>
              <a:schemeClr val="accent2"/>
            </a:solidFill>
            <a:miter lim="800000"/>
            <a:headEnd/>
            <a:tailEnd/>
          </a:ln>
          <a:effectLst>
            <a:outerShdw blurRad="50800" dist="38100" dir="2700000" algn="tl" rotWithShape="0">
              <a:prstClr val="black">
                <a:alpha val="40000"/>
              </a:prstClr>
            </a:outerShdw>
          </a:effectLst>
        </p:spPr>
        <p:txBody>
          <a:bodyPr>
            <a:spAutoFit/>
          </a:bodyPr>
          <a:lstStyle/>
          <a:p>
            <a:pPr algn="l">
              <a:defRPr/>
            </a:pPr>
            <a:r>
              <a:rPr lang="en-US" altLang="ja-JP" sz="1050" dirty="0" smtClean="0">
                <a:solidFill>
                  <a:srgbClr val="FF0000"/>
                </a:solidFill>
                <a:effectLst>
                  <a:outerShdw blurRad="38100" dist="38100" dir="2700000" algn="tl">
                    <a:srgbClr val="C0C0C0"/>
                  </a:outerShdw>
                </a:effectLst>
              </a:rPr>
              <a:t>•</a:t>
            </a:r>
            <a:r>
              <a:rPr lang="ja-JP" altLang="en-US" sz="1050" b="0" dirty="0" smtClean="0">
                <a:solidFill>
                  <a:schemeClr val="tx1"/>
                </a:solidFill>
              </a:rPr>
              <a:t> </a:t>
            </a:r>
            <a:r>
              <a:rPr lang="ja-JP" altLang="en-US" sz="1050" b="0" dirty="0">
                <a:solidFill>
                  <a:schemeClr val="tx1"/>
                </a:solidFill>
              </a:rPr>
              <a:t>実験</a:t>
            </a:r>
            <a:r>
              <a:rPr lang="en-US" altLang="ja-JP" sz="1050" b="0" dirty="0">
                <a:solidFill>
                  <a:schemeClr val="tx1"/>
                </a:solidFill>
              </a:rPr>
              <a:t>1</a:t>
            </a:r>
            <a:r>
              <a:rPr lang="ja-JP" altLang="en-US" sz="1050" b="0" dirty="0">
                <a:solidFill>
                  <a:srgbClr val="FF0000"/>
                </a:solidFill>
              </a:rPr>
              <a:t>● </a:t>
            </a:r>
            <a:r>
              <a:rPr lang="en-US" altLang="ja-JP" sz="1050" b="0" dirty="0">
                <a:solidFill>
                  <a:schemeClr val="tx1"/>
                </a:solidFill>
              </a:rPr>
              <a:t>,</a:t>
            </a:r>
            <a:r>
              <a:rPr lang="ja-JP" altLang="en-US" sz="1050" b="0" dirty="0">
                <a:solidFill>
                  <a:schemeClr val="tx1"/>
                </a:solidFill>
              </a:rPr>
              <a:t>実験</a:t>
            </a:r>
            <a:r>
              <a:rPr lang="en-US" altLang="ja-JP" sz="1050" b="0" dirty="0">
                <a:solidFill>
                  <a:schemeClr val="tx1"/>
                </a:solidFill>
              </a:rPr>
              <a:t>3 </a:t>
            </a:r>
            <a:r>
              <a:rPr lang="en-US" altLang="ja-JP" sz="1050" b="0" dirty="0">
                <a:solidFill>
                  <a:schemeClr val="accent2"/>
                </a:solidFill>
              </a:rPr>
              <a:t>▲</a:t>
            </a:r>
          </a:p>
          <a:p>
            <a:pPr algn="l">
              <a:defRPr/>
            </a:pPr>
            <a:r>
              <a:rPr lang="en-US" altLang="ja-JP" sz="1050" dirty="0" smtClean="0">
                <a:solidFill>
                  <a:srgbClr val="FF0000"/>
                </a:solidFill>
                <a:effectLst>
                  <a:outerShdw blurRad="38100" dist="38100" dir="2700000" algn="tl">
                    <a:srgbClr val="C0C0C0"/>
                  </a:outerShdw>
                </a:effectLst>
              </a:rPr>
              <a:t>•</a:t>
            </a:r>
            <a:r>
              <a:rPr lang="ja-JP" altLang="en-US" sz="1050" b="0" dirty="0" smtClean="0">
                <a:solidFill>
                  <a:schemeClr val="tx1"/>
                </a:solidFill>
              </a:rPr>
              <a:t> </a:t>
            </a:r>
            <a:r>
              <a:rPr lang="ja-JP" altLang="en-US" sz="1050" b="0" dirty="0">
                <a:solidFill>
                  <a:schemeClr val="tx1"/>
                </a:solidFill>
              </a:rPr>
              <a:t>実験</a:t>
            </a:r>
            <a:r>
              <a:rPr lang="en-US" altLang="ja-JP" sz="1050" b="0" dirty="0">
                <a:solidFill>
                  <a:schemeClr val="tx1"/>
                </a:solidFill>
              </a:rPr>
              <a:t>2</a:t>
            </a:r>
            <a:r>
              <a:rPr lang="en-US" altLang="ja-JP" sz="1050" b="0" dirty="0">
                <a:solidFill>
                  <a:srgbClr val="FF0000"/>
                </a:solidFill>
              </a:rPr>
              <a:t>● </a:t>
            </a:r>
            <a:r>
              <a:rPr lang="en-US" altLang="ja-JP" sz="1050" b="0" dirty="0">
                <a:solidFill>
                  <a:schemeClr val="tx1"/>
                </a:solidFill>
              </a:rPr>
              <a:t>,</a:t>
            </a:r>
            <a:r>
              <a:rPr lang="ja-JP" altLang="en-US" sz="1050" b="0" dirty="0">
                <a:solidFill>
                  <a:schemeClr val="tx1"/>
                </a:solidFill>
              </a:rPr>
              <a:t>実験</a:t>
            </a:r>
            <a:r>
              <a:rPr lang="en-US" altLang="ja-JP" sz="1050" b="0" dirty="0">
                <a:solidFill>
                  <a:schemeClr val="tx1"/>
                </a:solidFill>
              </a:rPr>
              <a:t>4</a:t>
            </a:r>
            <a:r>
              <a:rPr lang="en-US" altLang="ja-JP" sz="1050" b="0" dirty="0">
                <a:solidFill>
                  <a:srgbClr val="FF0000"/>
                </a:solidFill>
              </a:rPr>
              <a:t>●</a:t>
            </a:r>
          </a:p>
          <a:p>
            <a:pPr algn="l">
              <a:defRPr/>
            </a:pPr>
            <a:r>
              <a:rPr lang="en-US" altLang="ja-JP" sz="1050" dirty="0" smtClean="0">
                <a:solidFill>
                  <a:srgbClr val="FF0000"/>
                </a:solidFill>
                <a:effectLst>
                  <a:outerShdw blurRad="38100" dist="38100" dir="2700000" algn="tl">
                    <a:srgbClr val="C0C0C0"/>
                  </a:outerShdw>
                </a:effectLst>
              </a:rPr>
              <a:t>•</a:t>
            </a:r>
            <a:r>
              <a:rPr lang="ja-JP" altLang="en-US" sz="1050" b="0" dirty="0" smtClean="0">
                <a:solidFill>
                  <a:schemeClr val="tx1"/>
                </a:solidFill>
              </a:rPr>
              <a:t> </a:t>
            </a:r>
            <a:r>
              <a:rPr lang="ja-JP" altLang="en-US" sz="1050" b="0" dirty="0">
                <a:solidFill>
                  <a:schemeClr val="tx1"/>
                </a:solidFill>
              </a:rPr>
              <a:t>実験</a:t>
            </a:r>
            <a:r>
              <a:rPr lang="en-US" altLang="ja-JP" sz="1050" b="0" dirty="0">
                <a:solidFill>
                  <a:schemeClr val="tx1"/>
                </a:solidFill>
              </a:rPr>
              <a:t>2</a:t>
            </a:r>
            <a:r>
              <a:rPr lang="en-US" altLang="ja-JP" sz="1050" b="0" dirty="0">
                <a:solidFill>
                  <a:srgbClr val="FF0000"/>
                </a:solidFill>
              </a:rPr>
              <a:t>●</a:t>
            </a:r>
            <a:r>
              <a:rPr lang="en-US" altLang="ja-JP" sz="1050" b="0" dirty="0">
                <a:solidFill>
                  <a:schemeClr val="tx1"/>
                </a:solidFill>
              </a:rPr>
              <a:t>, </a:t>
            </a:r>
            <a:r>
              <a:rPr lang="ja-JP" altLang="en-US" sz="1050" b="0" dirty="0">
                <a:solidFill>
                  <a:schemeClr val="tx1"/>
                </a:solidFill>
              </a:rPr>
              <a:t>実験</a:t>
            </a:r>
            <a:r>
              <a:rPr lang="en-US" altLang="ja-JP" sz="1050" b="0" dirty="0">
                <a:solidFill>
                  <a:schemeClr val="tx1"/>
                </a:solidFill>
              </a:rPr>
              <a:t>3 </a:t>
            </a:r>
            <a:r>
              <a:rPr lang="en-US" altLang="ja-JP" sz="1050" b="0" dirty="0">
                <a:solidFill>
                  <a:schemeClr val="accent2"/>
                </a:solidFill>
              </a:rPr>
              <a:t>▲</a:t>
            </a:r>
            <a:r>
              <a:rPr lang="en-US" altLang="ja-JP" sz="1050" b="0" dirty="0">
                <a:solidFill>
                  <a:schemeClr val="tx1"/>
                </a:solidFill>
              </a:rPr>
              <a:t>, </a:t>
            </a:r>
            <a:r>
              <a:rPr lang="ja-JP" altLang="en-US" sz="1050" b="0" dirty="0">
                <a:solidFill>
                  <a:schemeClr val="tx1"/>
                </a:solidFill>
              </a:rPr>
              <a:t>実験</a:t>
            </a:r>
            <a:r>
              <a:rPr lang="en-US" altLang="ja-JP" sz="1050" b="0" dirty="0">
                <a:solidFill>
                  <a:schemeClr val="tx1"/>
                </a:solidFill>
              </a:rPr>
              <a:t>4</a:t>
            </a:r>
            <a:r>
              <a:rPr lang="en-US" altLang="ja-JP" sz="1050" b="0" dirty="0">
                <a:solidFill>
                  <a:srgbClr val="FF0000"/>
                </a:solidFill>
              </a:rPr>
              <a:t>●</a:t>
            </a:r>
          </a:p>
          <a:p>
            <a:pPr algn="l">
              <a:defRPr/>
            </a:pPr>
            <a:r>
              <a:rPr lang="en-US" altLang="ja-JP" sz="1050" dirty="0" smtClean="0">
                <a:solidFill>
                  <a:srgbClr val="FF0000"/>
                </a:solidFill>
                <a:effectLst>
                  <a:outerShdw blurRad="38100" dist="38100" dir="2700000" algn="tl">
                    <a:srgbClr val="C0C0C0"/>
                  </a:outerShdw>
                </a:effectLst>
              </a:rPr>
              <a:t>•</a:t>
            </a:r>
            <a:r>
              <a:rPr lang="ja-JP" altLang="en-US" sz="1050" b="0" dirty="0" smtClean="0">
                <a:solidFill>
                  <a:schemeClr val="tx1"/>
                </a:solidFill>
              </a:rPr>
              <a:t> </a:t>
            </a:r>
            <a:r>
              <a:rPr lang="ja-JP" altLang="en-US" sz="1050" b="0" dirty="0">
                <a:solidFill>
                  <a:schemeClr val="tx1"/>
                </a:solidFill>
              </a:rPr>
              <a:t>実験</a:t>
            </a:r>
            <a:r>
              <a:rPr lang="en-US" altLang="ja-JP" sz="1050" b="0" dirty="0">
                <a:solidFill>
                  <a:schemeClr val="tx1"/>
                </a:solidFill>
              </a:rPr>
              <a:t>2</a:t>
            </a:r>
            <a:r>
              <a:rPr lang="en-US" altLang="ja-JP" sz="1050" b="0" dirty="0">
                <a:solidFill>
                  <a:schemeClr val="accent2"/>
                </a:solidFill>
              </a:rPr>
              <a:t>▲</a:t>
            </a:r>
            <a:r>
              <a:rPr lang="en-US" altLang="ja-JP" sz="1050" b="0" dirty="0">
                <a:solidFill>
                  <a:srgbClr val="FF0000"/>
                </a:solidFill>
              </a:rPr>
              <a:t> </a:t>
            </a:r>
            <a:r>
              <a:rPr lang="en-US" altLang="ja-JP" sz="1050" b="0" dirty="0">
                <a:solidFill>
                  <a:schemeClr val="tx1"/>
                </a:solidFill>
              </a:rPr>
              <a:t>,</a:t>
            </a:r>
            <a:r>
              <a:rPr lang="ja-JP" altLang="en-US" sz="1050" b="0" dirty="0">
                <a:solidFill>
                  <a:schemeClr val="tx1"/>
                </a:solidFill>
              </a:rPr>
              <a:t>実験</a:t>
            </a:r>
            <a:r>
              <a:rPr lang="en-US" altLang="ja-JP" sz="1050" b="0" dirty="0">
                <a:solidFill>
                  <a:schemeClr val="tx1"/>
                </a:solidFill>
              </a:rPr>
              <a:t>3 </a:t>
            </a:r>
            <a:r>
              <a:rPr lang="en-US" altLang="ja-JP" sz="1050" b="0" dirty="0">
                <a:solidFill>
                  <a:schemeClr val="accent2"/>
                </a:solidFill>
              </a:rPr>
              <a:t>▲</a:t>
            </a:r>
          </a:p>
          <a:p>
            <a:pPr algn="l">
              <a:defRPr/>
            </a:pPr>
            <a:r>
              <a:rPr lang="ja-JP" altLang="en-US" sz="1050" b="0" dirty="0">
                <a:solidFill>
                  <a:srgbClr val="FF0000"/>
                </a:solidFill>
              </a:rPr>
              <a:t>　　　　</a:t>
            </a:r>
            <a:r>
              <a:rPr lang="ja-JP" altLang="en-US" sz="1050" dirty="0" err="1">
                <a:solidFill>
                  <a:schemeClr val="tx1"/>
                </a:solidFill>
              </a:rPr>
              <a:t>．</a:t>
            </a:r>
            <a:endParaRPr lang="ja-JP" altLang="en-US" sz="1050" dirty="0">
              <a:solidFill>
                <a:schemeClr val="tx1"/>
              </a:solidFill>
            </a:endParaRPr>
          </a:p>
          <a:p>
            <a:pPr algn="l">
              <a:defRPr/>
            </a:pPr>
            <a:r>
              <a:rPr lang="ja-JP" altLang="en-US" sz="1050" dirty="0">
                <a:solidFill>
                  <a:schemeClr val="tx1"/>
                </a:solidFill>
              </a:rPr>
              <a:t>　　　　</a:t>
            </a:r>
            <a:r>
              <a:rPr lang="ja-JP" altLang="en-US" sz="1050" dirty="0" err="1">
                <a:solidFill>
                  <a:schemeClr val="tx1"/>
                </a:solidFill>
              </a:rPr>
              <a:t>．</a:t>
            </a:r>
            <a:endParaRPr lang="ja-JP" altLang="en-US" sz="1050" dirty="0">
              <a:solidFill>
                <a:schemeClr val="tx1"/>
              </a:solidFill>
            </a:endParaRPr>
          </a:p>
          <a:p>
            <a:pPr algn="l">
              <a:defRPr/>
            </a:pPr>
            <a:r>
              <a:rPr lang="ja-JP" altLang="en-US" sz="1050" dirty="0">
                <a:solidFill>
                  <a:schemeClr val="tx1"/>
                </a:solidFill>
              </a:rPr>
              <a:t>　　　　</a:t>
            </a:r>
            <a:r>
              <a:rPr lang="ja-JP" altLang="en-US" sz="1050" dirty="0" err="1">
                <a:solidFill>
                  <a:schemeClr val="tx1"/>
                </a:solidFill>
              </a:rPr>
              <a:t>．</a:t>
            </a:r>
            <a:endParaRPr lang="ja-JP" altLang="en-US" sz="1050" dirty="0">
              <a:solidFill>
                <a:schemeClr val="tx1"/>
              </a:solidFill>
            </a:endParaRPr>
          </a:p>
          <a:p>
            <a:pPr algn="l">
              <a:defRPr/>
            </a:pPr>
            <a:endParaRPr lang="en-US" altLang="ja-JP" sz="1050" b="0" dirty="0">
              <a:solidFill>
                <a:schemeClr val="tx1"/>
              </a:solidFill>
            </a:endParaRPr>
          </a:p>
        </p:txBody>
      </p:sp>
      <p:sp>
        <p:nvSpPr>
          <p:cNvPr id="712780" name="Text Box 76"/>
          <p:cNvSpPr txBox="1">
            <a:spLocks noChangeArrowheads="1"/>
          </p:cNvSpPr>
          <p:nvPr/>
        </p:nvSpPr>
        <p:spPr bwMode="auto">
          <a:xfrm>
            <a:off x="7000875" y="5000625"/>
            <a:ext cx="1404938" cy="1384995"/>
          </a:xfrm>
          <a:prstGeom prst="rect">
            <a:avLst/>
          </a:prstGeom>
          <a:solidFill>
            <a:schemeClr val="bg1"/>
          </a:solidFill>
          <a:ln w="12700">
            <a:solidFill>
              <a:schemeClr val="accent2"/>
            </a:solidFill>
            <a:miter lim="800000"/>
            <a:headEnd/>
            <a:tailEnd/>
          </a:ln>
          <a:effectLst>
            <a:outerShdw blurRad="50800" dist="38100" dir="2700000" algn="tl" rotWithShape="0">
              <a:prstClr val="black">
                <a:alpha val="40000"/>
              </a:prstClr>
            </a:outerShdw>
          </a:effectLst>
        </p:spPr>
        <p:txBody>
          <a:bodyPr>
            <a:spAutoFit/>
          </a:bodyPr>
          <a:lstStyle/>
          <a:p>
            <a:pPr algn="l">
              <a:defRPr/>
            </a:pPr>
            <a:r>
              <a:rPr lang="en-US" altLang="ja-JP" sz="1200" dirty="0" smtClean="0">
                <a:solidFill>
                  <a:srgbClr val="FF0000"/>
                </a:solidFill>
                <a:effectLst>
                  <a:outerShdw blurRad="38100" dist="38100" dir="2700000" algn="tl">
                    <a:srgbClr val="C0C0C0"/>
                  </a:outerShdw>
                </a:effectLst>
              </a:rPr>
              <a:t>•</a:t>
            </a:r>
            <a:r>
              <a:rPr lang="ja-JP" altLang="en-US" sz="1200" b="0" dirty="0" smtClean="0">
                <a:solidFill>
                  <a:schemeClr val="tx1"/>
                </a:solidFill>
              </a:rPr>
              <a:t> </a:t>
            </a:r>
            <a:r>
              <a:rPr lang="en-US" altLang="ja-JP" sz="1200" b="0" dirty="0">
                <a:solidFill>
                  <a:schemeClr val="tx1"/>
                </a:solidFill>
              </a:rPr>
              <a:t>ATGCAT</a:t>
            </a:r>
            <a:endParaRPr lang="en-US" altLang="ja-JP" sz="1200" b="0" dirty="0">
              <a:solidFill>
                <a:schemeClr val="accent2"/>
              </a:solidFill>
            </a:endParaRPr>
          </a:p>
          <a:p>
            <a:pPr algn="l">
              <a:defRPr/>
            </a:pPr>
            <a:r>
              <a:rPr lang="en-US" altLang="ja-JP" sz="1200" dirty="0" smtClean="0">
                <a:solidFill>
                  <a:srgbClr val="FF0000"/>
                </a:solidFill>
                <a:effectLst>
                  <a:outerShdw blurRad="38100" dist="38100" dir="2700000" algn="tl">
                    <a:srgbClr val="C0C0C0"/>
                  </a:outerShdw>
                </a:effectLst>
              </a:rPr>
              <a:t>•</a:t>
            </a:r>
            <a:r>
              <a:rPr lang="ja-JP" altLang="en-US" sz="1200" b="0" dirty="0" smtClean="0">
                <a:solidFill>
                  <a:schemeClr val="tx1"/>
                </a:solidFill>
              </a:rPr>
              <a:t> </a:t>
            </a:r>
            <a:r>
              <a:rPr lang="en-US" altLang="ja-JP" sz="1200" b="0" dirty="0">
                <a:solidFill>
                  <a:schemeClr val="tx1"/>
                </a:solidFill>
              </a:rPr>
              <a:t>CCCGGGTAA</a:t>
            </a:r>
            <a:endParaRPr lang="en-US" altLang="ja-JP" sz="1200" b="0" dirty="0">
              <a:solidFill>
                <a:srgbClr val="FF0000"/>
              </a:solidFill>
            </a:endParaRPr>
          </a:p>
          <a:p>
            <a:pPr algn="l">
              <a:defRPr/>
            </a:pPr>
            <a:r>
              <a:rPr lang="en-US" altLang="ja-JP" sz="1200" dirty="0" smtClean="0">
                <a:solidFill>
                  <a:srgbClr val="FF0000"/>
                </a:solidFill>
                <a:effectLst>
                  <a:outerShdw blurRad="38100" dist="38100" dir="2700000" algn="tl">
                    <a:srgbClr val="C0C0C0"/>
                  </a:outerShdw>
                </a:effectLst>
              </a:rPr>
              <a:t>•</a:t>
            </a:r>
            <a:r>
              <a:rPr lang="ja-JP" altLang="en-US" sz="1200" b="0" dirty="0" smtClean="0">
                <a:solidFill>
                  <a:schemeClr val="tx1"/>
                </a:solidFill>
              </a:rPr>
              <a:t> </a:t>
            </a:r>
            <a:r>
              <a:rPr lang="en-US" altLang="ja-JP" sz="1200" b="0" dirty="0">
                <a:solidFill>
                  <a:schemeClr val="tx1"/>
                </a:solidFill>
              </a:rPr>
              <a:t>GGCGTTA</a:t>
            </a:r>
            <a:endParaRPr lang="en-US" altLang="ja-JP" sz="1200" b="0" dirty="0">
              <a:solidFill>
                <a:srgbClr val="FF0000"/>
              </a:solidFill>
            </a:endParaRPr>
          </a:p>
          <a:p>
            <a:pPr algn="l">
              <a:defRPr/>
            </a:pPr>
            <a:r>
              <a:rPr lang="en-US" altLang="ja-JP" sz="1200" dirty="0" smtClean="0">
                <a:solidFill>
                  <a:srgbClr val="FF0000"/>
                </a:solidFill>
                <a:effectLst>
                  <a:outerShdw blurRad="38100" dist="38100" dir="2700000" algn="tl">
                    <a:srgbClr val="C0C0C0"/>
                  </a:outerShdw>
                </a:effectLst>
              </a:rPr>
              <a:t>•</a:t>
            </a:r>
            <a:r>
              <a:rPr lang="ja-JP" altLang="en-US" sz="1200" b="0" dirty="0" smtClean="0">
                <a:solidFill>
                  <a:schemeClr val="tx1"/>
                </a:solidFill>
              </a:rPr>
              <a:t> </a:t>
            </a:r>
            <a:r>
              <a:rPr lang="en-US" altLang="ja-JP" sz="1200" b="0" dirty="0">
                <a:solidFill>
                  <a:schemeClr val="tx1"/>
                </a:solidFill>
              </a:rPr>
              <a:t>ATAAGGG</a:t>
            </a:r>
            <a:endParaRPr lang="en-US" altLang="ja-JP" sz="1200" b="0" dirty="0">
              <a:solidFill>
                <a:schemeClr val="accent2"/>
              </a:solidFill>
            </a:endParaRPr>
          </a:p>
          <a:p>
            <a:pPr algn="l">
              <a:defRPr/>
            </a:pPr>
            <a:r>
              <a:rPr lang="ja-JP" altLang="en-US" sz="1200" b="0" dirty="0">
                <a:solidFill>
                  <a:srgbClr val="FF0000"/>
                </a:solidFill>
              </a:rPr>
              <a:t>　　　　</a:t>
            </a:r>
            <a:r>
              <a:rPr lang="ja-JP" altLang="en-US" sz="1200" dirty="0" err="1">
                <a:solidFill>
                  <a:schemeClr val="tx1"/>
                </a:solidFill>
              </a:rPr>
              <a:t>．</a:t>
            </a:r>
            <a:endParaRPr lang="ja-JP" altLang="en-US" sz="1200" dirty="0">
              <a:solidFill>
                <a:schemeClr val="tx1"/>
              </a:solidFill>
            </a:endParaRPr>
          </a:p>
          <a:p>
            <a:pPr algn="l">
              <a:defRPr/>
            </a:pPr>
            <a:r>
              <a:rPr lang="ja-JP" altLang="en-US" sz="1200" dirty="0">
                <a:solidFill>
                  <a:schemeClr val="tx1"/>
                </a:solidFill>
              </a:rPr>
              <a:t>　　　　</a:t>
            </a:r>
            <a:r>
              <a:rPr lang="ja-JP" altLang="en-US" sz="1200" dirty="0" err="1">
                <a:solidFill>
                  <a:schemeClr val="tx1"/>
                </a:solidFill>
              </a:rPr>
              <a:t>．</a:t>
            </a:r>
            <a:endParaRPr lang="ja-JP" altLang="en-US" sz="1200" dirty="0">
              <a:solidFill>
                <a:schemeClr val="tx1"/>
              </a:solidFill>
            </a:endParaRPr>
          </a:p>
          <a:p>
            <a:pPr algn="l">
              <a:defRPr/>
            </a:pPr>
            <a:r>
              <a:rPr lang="ja-JP" altLang="en-US" sz="1200" dirty="0">
                <a:solidFill>
                  <a:schemeClr val="tx1"/>
                </a:solidFill>
              </a:rPr>
              <a:t>　　　　</a:t>
            </a:r>
            <a:r>
              <a:rPr lang="ja-JP" altLang="en-US" sz="1200" dirty="0" err="1">
                <a:solidFill>
                  <a:schemeClr val="tx1"/>
                </a:solidFill>
              </a:rPr>
              <a:t>．</a:t>
            </a:r>
            <a:endParaRPr lang="en-US" altLang="ja-JP" sz="1200" b="0" dirty="0">
              <a:solidFill>
                <a:schemeClr val="tx1"/>
              </a:solidFill>
            </a:endParaRPr>
          </a:p>
        </p:txBody>
      </p:sp>
      <p:sp>
        <p:nvSpPr>
          <p:cNvPr id="16" name="Text Box 11"/>
          <p:cNvSpPr txBox="1">
            <a:spLocks noChangeArrowheads="1"/>
          </p:cNvSpPr>
          <p:nvPr/>
        </p:nvSpPr>
        <p:spPr bwMode="auto">
          <a:xfrm>
            <a:off x="6153743" y="4508500"/>
            <a:ext cx="1157689" cy="461665"/>
          </a:xfrm>
          <a:prstGeom prst="rect">
            <a:avLst/>
          </a:prstGeom>
          <a:gradFill flip="none" rotWithShape="1">
            <a:gsLst>
              <a:gs pos="0">
                <a:schemeClr val="bg1"/>
              </a:gs>
              <a:gs pos="0">
                <a:schemeClr val="bg1"/>
              </a:gs>
              <a:gs pos="50000">
                <a:schemeClr val="accent2">
                  <a:lumMod val="20000"/>
                  <a:lumOff val="80000"/>
                </a:schemeClr>
              </a:gs>
              <a:gs pos="100000">
                <a:schemeClr val="accent2">
                  <a:lumMod val="20000"/>
                  <a:lumOff val="80000"/>
                </a:schemeClr>
              </a:gs>
            </a:gsLst>
            <a:lin ang="5400000" scaled="1"/>
            <a:tileRect/>
          </a:gradFill>
          <a:ln w="9525">
            <a:solidFill>
              <a:srgbClr val="0070C0"/>
            </a:solidFill>
            <a:miter lim="800000"/>
            <a:headEnd/>
            <a:tailEnd/>
          </a:ln>
          <a:effectLst/>
        </p:spPr>
        <p:txBody>
          <a:bodyPr wrap="none">
            <a:spAutoFit/>
          </a:bodyPr>
          <a:lstStyle/>
          <a:p>
            <a:pPr algn="ctr">
              <a:defRPr/>
            </a:pPr>
            <a:r>
              <a:rPr lang="en-US" altLang="ja-JP" dirty="0" smtClean="0">
                <a:solidFill>
                  <a:schemeClr val="accent2"/>
                </a:solidFill>
                <a:effectLst>
                  <a:outerShdw blurRad="38100" dist="38100" dir="2700000" algn="tl">
                    <a:srgbClr val="C0C0C0"/>
                  </a:outerShdw>
                </a:effectLst>
              </a:rPr>
              <a:t>patterns</a:t>
            </a:r>
            <a:endParaRPr lang="en-US" altLang="ja-JP" dirty="0">
              <a:solidFill>
                <a:schemeClr val="accent2"/>
              </a:solidFill>
              <a:effectLst>
                <a:outerShdw blurRad="38100" dist="38100" dir="2700000" algn="tl">
                  <a:srgbClr val="C0C0C0"/>
                </a:outerShdw>
              </a:effectLst>
            </a:endParaRPr>
          </a:p>
        </p:txBody>
      </p:sp>
      <p:sp>
        <p:nvSpPr>
          <p:cNvPr id="17" name="Text Box 7"/>
          <p:cNvSpPr txBox="1">
            <a:spLocks noChangeArrowheads="1"/>
          </p:cNvSpPr>
          <p:nvPr/>
        </p:nvSpPr>
        <p:spPr bwMode="auto">
          <a:xfrm>
            <a:off x="395536" y="3356992"/>
            <a:ext cx="8064500" cy="463846"/>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lIns="90000" tIns="46800" rIns="90000" bIns="46800">
            <a:spAutoFit/>
          </a:bodyPr>
          <a:lstStyle/>
          <a:p>
            <a:pPr algn="ctr">
              <a:defRPr/>
            </a:pPr>
            <a:r>
              <a:rPr lang="en-US" altLang="ja-JP" b="0" dirty="0" smtClean="0">
                <a:solidFill>
                  <a:schemeClr val="tx1"/>
                </a:solidFill>
              </a:rPr>
              <a:t>High Speed Algorithms are important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References</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908720"/>
            <a:ext cx="8712968" cy="4953000"/>
          </a:xfrm>
        </p:spPr>
        <p:txBody>
          <a:bodyPr/>
          <a:lstStyle/>
          <a:p>
            <a:pPr eaLnBrk="1" hangingPunct="1">
              <a:buNone/>
              <a:defRPr/>
            </a:pPr>
            <a:r>
              <a:rPr lang="en-US" altLang="ja-JP" sz="2000" b="1" dirty="0" smtClean="0">
                <a:solidFill>
                  <a:srgbClr val="0000FF"/>
                </a:solidFill>
              </a:rPr>
              <a:t>               </a:t>
            </a:r>
            <a:r>
              <a:rPr lang="en-US" altLang="ja-JP" sz="2400" b="1" dirty="0" smtClean="0">
                <a:solidFill>
                  <a:srgbClr val="0000FF"/>
                </a:solidFill>
              </a:rPr>
              <a:t> Frequent Itemsets</a:t>
            </a:r>
          </a:p>
          <a:p>
            <a:pPr eaLnBrk="1" hangingPunct="1">
              <a:buNone/>
              <a:defRPr/>
            </a:pPr>
            <a:r>
              <a:rPr lang="en-US" altLang="ja-JP" sz="2000" dirty="0" smtClean="0"/>
              <a:t>T. Uno, M. Kiyomi, H. Arimura,  LCM ver. 2: Efficient Mining Algorithms for Frequent/Closed/Maximal Itemsets, ICDM'04 Workshop FIMI'04 (2004)</a:t>
            </a:r>
          </a:p>
          <a:p>
            <a:pPr eaLnBrk="1" hangingPunct="1">
              <a:buFontTx/>
              <a:buNone/>
              <a:defRPr/>
            </a:pPr>
            <a:r>
              <a:rPr lang="en-US" altLang="ja-JP" sz="2000" dirty="0" smtClean="0"/>
              <a:t>T. Uno, T. Asai, Y. Uchida, H. Arimura,  An Efficient Algorithm for Enumerating Closed Patterns in Transaction Databases, LNAI 3245, 16-31 (2004)</a:t>
            </a:r>
          </a:p>
          <a:p>
            <a:pPr eaLnBrk="1" hangingPunct="1">
              <a:buFontTx/>
              <a:buNone/>
              <a:defRPr/>
            </a:pPr>
            <a:r>
              <a:rPr lang="en-US" altLang="ja-JP" sz="2000" dirty="0" smtClean="0"/>
              <a:t>A. </a:t>
            </a:r>
            <a:r>
              <a:rPr lang="en-US" altLang="ja-JP" sz="2000" dirty="0" err="1" smtClean="0"/>
              <a:t>Pietracaprina</a:t>
            </a:r>
            <a:r>
              <a:rPr lang="en-US" altLang="ja-JP" sz="2000" dirty="0" smtClean="0"/>
              <a:t>, D. </a:t>
            </a:r>
            <a:r>
              <a:rPr lang="en-US" altLang="ja-JP" sz="2000" dirty="0" err="1" smtClean="0"/>
              <a:t>Zandolin</a:t>
            </a:r>
            <a:r>
              <a:rPr lang="en-US" altLang="ja-JP" sz="2000" dirty="0" smtClean="0"/>
              <a:t>, Mining Frequent Itemsets using Patricia Tries, ICDM'03 Workshop FIMI'03 (2003) </a:t>
            </a:r>
          </a:p>
          <a:p>
            <a:pPr eaLnBrk="1" hangingPunct="1">
              <a:buFontTx/>
              <a:buNone/>
              <a:defRPr/>
            </a:pPr>
            <a:r>
              <a:rPr lang="en-US" altLang="ja-JP" sz="2000" dirty="0" smtClean="0"/>
              <a:t>C. </a:t>
            </a:r>
            <a:r>
              <a:rPr lang="en-US" altLang="ja-JP" sz="2000" dirty="0" err="1" smtClean="0"/>
              <a:t>Lucchese</a:t>
            </a:r>
            <a:r>
              <a:rPr lang="en-US" altLang="ja-JP" sz="2000" dirty="0" smtClean="0"/>
              <a:t>, S. Orlando, R. </a:t>
            </a:r>
            <a:r>
              <a:rPr lang="en-US" altLang="ja-JP" sz="2000" dirty="0" err="1" smtClean="0"/>
              <a:t>Perego</a:t>
            </a:r>
            <a:r>
              <a:rPr lang="en-US" altLang="ja-JP" sz="2000" dirty="0" smtClean="0"/>
              <a:t>, DCI Closed: A Fast and Memory Efficient Algorithm to Mine Frequent Closed Itemsets, ICDM workshop FIMI'04 (2004)</a:t>
            </a:r>
          </a:p>
          <a:p>
            <a:pPr eaLnBrk="1" hangingPunct="1">
              <a:buFontTx/>
              <a:buNone/>
              <a:defRPr/>
            </a:pPr>
            <a:r>
              <a:rPr lang="en-US" altLang="ja-JP" sz="2000" dirty="0" smtClean="0"/>
              <a:t>G. Liu, H. Lu, J. </a:t>
            </a:r>
            <a:r>
              <a:rPr lang="en-US" altLang="ja-JP" sz="2000" dirty="0" err="1" smtClean="0"/>
              <a:t>Xu</a:t>
            </a:r>
            <a:r>
              <a:rPr lang="en-US" altLang="ja-JP" sz="2000" dirty="0" smtClean="0"/>
              <a:t> Yu, W. Wei, X. Xiao, AFOPT: An Efficient Implementation of Pattern Growth Approach, ICDM'03 Workshop FIMI'03 (2003)</a:t>
            </a:r>
          </a:p>
          <a:p>
            <a:pPr eaLnBrk="1" hangingPunct="1">
              <a:buFontTx/>
              <a:buNone/>
              <a:defRPr/>
            </a:pPr>
            <a:r>
              <a:rPr lang="en-US" altLang="ja-JP" sz="2000" dirty="0" smtClean="0"/>
              <a:t>J. Han, J. Pei, Y. Yin, Mining Frequent Patterns without Candidate Generation, SIGMOD 2000, 1-12 (2000)</a:t>
            </a:r>
          </a:p>
          <a:p>
            <a:pPr eaLnBrk="1" hangingPunct="1">
              <a:buFontTx/>
              <a:buNone/>
              <a:defRPr/>
            </a:pPr>
            <a:r>
              <a:rPr lang="en-US" altLang="ja-JP" sz="2000" dirty="0" smtClean="0"/>
              <a:t>G. </a:t>
            </a:r>
            <a:r>
              <a:rPr lang="en-US" altLang="ja-JP" sz="2000" dirty="0" err="1" smtClean="0"/>
              <a:t>Grahne</a:t>
            </a:r>
            <a:r>
              <a:rPr lang="en-US" altLang="ja-JP" sz="2000" dirty="0" smtClean="0"/>
              <a:t>, J. Zhu, Efficiently Using Prefix-trees in Mining Frequent Itemsets, ICDM'03 Workshop FIMI'03 (2003)</a:t>
            </a:r>
          </a:p>
          <a:p>
            <a:pPr eaLnBrk="1" hangingPunct="1">
              <a:buFontTx/>
              <a:buNone/>
              <a:defRPr/>
            </a:pPr>
            <a:r>
              <a:rPr lang="en-US" altLang="ja-JP" sz="2000" dirty="0" smtClean="0"/>
              <a:t>B. </a:t>
            </a:r>
            <a:r>
              <a:rPr lang="en-US" altLang="ja-JP" sz="2000" dirty="0" err="1" smtClean="0"/>
              <a:t>Racz</a:t>
            </a:r>
            <a:r>
              <a:rPr lang="en-US" altLang="ja-JP" sz="2000" dirty="0" smtClean="0"/>
              <a:t>, </a:t>
            </a:r>
            <a:r>
              <a:rPr lang="en-US" altLang="ja-JP" sz="2000" dirty="0" err="1" smtClean="0"/>
              <a:t>nonordfp</a:t>
            </a:r>
            <a:r>
              <a:rPr lang="en-US" altLang="ja-JP" sz="2000" dirty="0" smtClean="0"/>
              <a:t>: An FP-growth variation without rebuilding the FP-tree, ICDM'04 Workshop FIMI'04 (2004)</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References</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908720"/>
            <a:ext cx="8712968" cy="4953000"/>
          </a:xfrm>
        </p:spPr>
        <p:txBody>
          <a:bodyPr/>
          <a:lstStyle/>
          <a:p>
            <a:pPr eaLnBrk="1" hangingPunct="1">
              <a:buNone/>
              <a:defRPr/>
            </a:pPr>
            <a:r>
              <a:rPr lang="en-US" altLang="ja-JP" sz="2000" b="1" dirty="0" smtClean="0">
                <a:solidFill>
                  <a:srgbClr val="0000FF"/>
                </a:solidFill>
              </a:rPr>
              <a:t>               </a:t>
            </a:r>
            <a:r>
              <a:rPr lang="en-US" altLang="ja-JP" sz="2400" b="1" dirty="0" smtClean="0">
                <a:solidFill>
                  <a:srgbClr val="0000FF"/>
                </a:solidFill>
              </a:rPr>
              <a:t> Sequential Pattern Mining</a:t>
            </a:r>
          </a:p>
          <a:p>
            <a:pPr eaLnBrk="1" hangingPunct="1">
              <a:buNone/>
              <a:defRPr/>
            </a:pPr>
            <a:r>
              <a:rPr lang="en-US" altLang="ja-JP" sz="2000" dirty="0"/>
              <a:t>W</a:t>
            </a:r>
            <a:r>
              <a:rPr lang="en-US" altLang="ja-JP" sz="2000" dirty="0" smtClean="0"/>
              <a:t>iki: https</a:t>
            </a:r>
            <a:r>
              <a:rPr lang="en-US" altLang="ja-JP" sz="2000" dirty="0"/>
              <a:t>://en.wikipedia.org/wiki/Sequential_pattern_mining </a:t>
            </a:r>
            <a:endParaRPr lang="en-US" altLang="ja-JP" sz="2000" dirty="0" smtClean="0"/>
          </a:p>
          <a:p>
            <a:pPr eaLnBrk="1" hangingPunct="1">
              <a:buNone/>
              <a:defRPr/>
            </a:pPr>
            <a:endParaRPr lang="en-US" altLang="ja-JP" sz="2000" dirty="0" smtClean="0"/>
          </a:p>
          <a:p>
            <a:pPr eaLnBrk="1" hangingPunct="1">
              <a:buNone/>
              <a:defRPr/>
            </a:pPr>
            <a:endParaRPr lang="en-US" altLang="ja-JP" sz="2000" dirty="0"/>
          </a:p>
        </p:txBody>
      </p:sp>
    </p:spTree>
    <p:extLst>
      <p:ext uri="{BB962C8B-B14F-4D97-AF65-F5344CB8AC3E}">
        <p14:creationId xmlns:p14="http://schemas.microsoft.com/office/powerpoint/2010/main" val="748739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175"/>
            <a:ext cx="9144000" cy="762000"/>
          </a:xfrm>
          <a:solidFill>
            <a:srgbClr val="008000"/>
          </a:solidFill>
          <a:effectLst>
            <a:outerShdw dist="35921"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rPr>
              <a:t>References</a:t>
            </a:r>
            <a:endParaRPr lang="ja-JP" altLang="en-US" sz="3600" dirty="0" smtClean="0">
              <a:solidFill>
                <a:schemeClr val="bg1"/>
              </a:solidFill>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51520" y="980728"/>
            <a:ext cx="8568952" cy="5688632"/>
          </a:xfrm>
        </p:spPr>
        <p:txBody>
          <a:bodyPr/>
          <a:lstStyle/>
          <a:p>
            <a:pPr eaLnBrk="1" hangingPunct="1">
              <a:buNone/>
              <a:defRPr/>
            </a:pPr>
            <a:r>
              <a:rPr lang="en-US" altLang="ja-JP" sz="2000" b="1" dirty="0" smtClean="0">
                <a:solidFill>
                  <a:srgbClr val="0000FF"/>
                </a:solidFill>
              </a:rPr>
              <a:t>               </a:t>
            </a:r>
            <a:r>
              <a:rPr lang="en-US" altLang="ja-JP" sz="2400" b="1" dirty="0" smtClean="0">
                <a:solidFill>
                  <a:srgbClr val="0000FF"/>
                </a:solidFill>
              </a:rPr>
              <a:t> Graph Mining</a:t>
            </a:r>
          </a:p>
          <a:p>
            <a:pPr eaLnBrk="1" hangingPunct="1">
              <a:buNone/>
              <a:defRPr/>
            </a:pPr>
            <a:r>
              <a:rPr lang="en-US" altLang="ja-JP" sz="2000" dirty="0" smtClean="0"/>
              <a:t>A. </a:t>
            </a:r>
            <a:r>
              <a:rPr lang="en-US" altLang="ja-JP" sz="2000" dirty="0" err="1" smtClean="0"/>
              <a:t>Inokuchi</a:t>
            </a:r>
            <a:r>
              <a:rPr lang="en-US" altLang="ja-JP" sz="2000" dirty="0" smtClean="0"/>
              <a:t>, T. </a:t>
            </a:r>
            <a:r>
              <a:rPr lang="en-US" altLang="ja-JP" sz="2000" dirty="0" err="1" smtClean="0"/>
              <a:t>Washio</a:t>
            </a:r>
            <a:r>
              <a:rPr lang="en-US" altLang="ja-JP" sz="2000" dirty="0" smtClean="0"/>
              <a:t>, H. </a:t>
            </a:r>
            <a:r>
              <a:rPr lang="en-US" altLang="ja-JP" sz="2000" dirty="0" err="1" smtClean="0"/>
              <a:t>Motoda</a:t>
            </a:r>
            <a:r>
              <a:rPr lang="en-US" altLang="ja-JP" sz="2000" dirty="0" smtClean="0"/>
              <a:t>: </a:t>
            </a:r>
            <a:r>
              <a:rPr lang="en-US" altLang="ja-JP" sz="2000" dirty="0"/>
              <a:t>An </a:t>
            </a:r>
            <a:r>
              <a:rPr lang="en-US" altLang="ja-JP" sz="2000" dirty="0" err="1"/>
              <a:t>apriori</a:t>
            </a:r>
            <a:r>
              <a:rPr lang="en-US" altLang="ja-JP" sz="2000" dirty="0"/>
              <a:t>-based algorithm for mining frequent substructures from graph data. In European Conference on Principles of Data Mining and Knowledge </a:t>
            </a:r>
            <a:r>
              <a:rPr lang="en-US" altLang="ja-JP" sz="2000" dirty="0" smtClean="0"/>
              <a:t>Discovery, 13-23 (2000)</a:t>
            </a:r>
          </a:p>
          <a:p>
            <a:pPr eaLnBrk="1" hangingPunct="1">
              <a:buNone/>
              <a:defRPr/>
            </a:pPr>
            <a:r>
              <a:rPr lang="en-US" altLang="ja-JP" sz="2000" dirty="0" err="1"/>
              <a:t>Xifeng</a:t>
            </a:r>
            <a:r>
              <a:rPr lang="en-US" altLang="ja-JP" sz="2000" dirty="0"/>
              <a:t> </a:t>
            </a:r>
            <a:r>
              <a:rPr lang="en-US" altLang="ja-JP" sz="2000" dirty="0" smtClean="0"/>
              <a:t>Yan, </a:t>
            </a:r>
            <a:r>
              <a:rPr lang="en-US" altLang="ja-JP" sz="2000" dirty="0"/>
              <a:t>and </a:t>
            </a:r>
            <a:r>
              <a:rPr lang="en-US" altLang="ja-JP" sz="2000" dirty="0" err="1"/>
              <a:t>Jiawei</a:t>
            </a:r>
            <a:r>
              <a:rPr lang="en-US" altLang="ja-JP" sz="2000" dirty="0"/>
              <a:t> Han. "</a:t>
            </a:r>
            <a:r>
              <a:rPr lang="en-US" altLang="ja-JP" sz="2000" dirty="0" err="1"/>
              <a:t>gspan</a:t>
            </a:r>
            <a:r>
              <a:rPr lang="en-US" altLang="ja-JP" sz="2000" dirty="0"/>
              <a:t>: Graph-based substructure pattern mining." Data Mining, 2002. ICDM </a:t>
            </a:r>
            <a:r>
              <a:rPr lang="en-US" altLang="ja-JP" sz="2000" dirty="0" smtClean="0"/>
              <a:t>2003 (2002)</a:t>
            </a:r>
          </a:p>
          <a:p>
            <a:pPr eaLnBrk="1" hangingPunct="1">
              <a:buNone/>
              <a:defRPr/>
            </a:pPr>
            <a:r>
              <a:rPr lang="en-US" altLang="ja-JP" sz="2400" b="1" dirty="0" smtClean="0">
                <a:solidFill>
                  <a:srgbClr val="0000FF"/>
                </a:solidFill>
              </a:rPr>
              <a:t>              Tree </a:t>
            </a:r>
            <a:r>
              <a:rPr lang="en-US" altLang="ja-JP" sz="2400" b="1" dirty="0">
                <a:solidFill>
                  <a:srgbClr val="0000FF"/>
                </a:solidFill>
              </a:rPr>
              <a:t>Mining</a:t>
            </a:r>
            <a:endParaRPr lang="en-US" altLang="ja-JP" sz="2000" dirty="0" smtClean="0"/>
          </a:p>
          <a:p>
            <a:pPr eaLnBrk="1" hangingPunct="1">
              <a:buNone/>
              <a:defRPr/>
            </a:pPr>
            <a:r>
              <a:rPr lang="en-US" altLang="ja-JP" sz="2000" dirty="0"/>
              <a:t>T. </a:t>
            </a:r>
            <a:r>
              <a:rPr lang="en-US" altLang="ja-JP" sz="2000" dirty="0" err="1"/>
              <a:t>Asai</a:t>
            </a:r>
            <a:r>
              <a:rPr lang="en-US" altLang="ja-JP" sz="2000" dirty="0"/>
              <a:t>,</a:t>
            </a:r>
            <a:r>
              <a:rPr lang="ja-JP" altLang="ja-JP" sz="2000" dirty="0"/>
              <a:t>　</a:t>
            </a:r>
            <a:r>
              <a:rPr lang="en-US" altLang="ja-JP" sz="2000" dirty="0"/>
              <a:t>H. </a:t>
            </a:r>
            <a:r>
              <a:rPr lang="en-US" altLang="ja-JP" sz="2000" dirty="0" err="1"/>
              <a:t>Arimura</a:t>
            </a:r>
            <a:r>
              <a:rPr lang="en-US" altLang="ja-JP" sz="2000" dirty="0"/>
              <a:t>, T. Uno, S. Nakano, Discovering Frequent Substructures in Large Unordered Trees, DS2003, LNAI 2843, 47-61 (2003</a:t>
            </a:r>
            <a:r>
              <a:rPr lang="en-US" altLang="ja-JP" sz="2000" dirty="0" smtClean="0"/>
              <a:t>)</a:t>
            </a:r>
          </a:p>
          <a:p>
            <a:pPr eaLnBrk="1" hangingPunct="1">
              <a:buNone/>
              <a:defRPr/>
            </a:pPr>
            <a:r>
              <a:rPr lang="en-US" altLang="ja-JP" sz="2000" dirty="0" smtClean="0"/>
              <a:t>T. </a:t>
            </a:r>
            <a:r>
              <a:rPr lang="en-US" altLang="ja-JP" sz="2000" dirty="0" err="1" smtClean="0"/>
              <a:t>Asai</a:t>
            </a:r>
            <a:r>
              <a:rPr lang="en-US" altLang="ja-JP" sz="2000" dirty="0"/>
              <a:t>, </a:t>
            </a:r>
            <a:r>
              <a:rPr lang="en-US" altLang="ja-JP" sz="2000" dirty="0" smtClean="0"/>
              <a:t>K. </a:t>
            </a:r>
            <a:r>
              <a:rPr lang="en-US" altLang="ja-JP" sz="2000" dirty="0"/>
              <a:t>Abe, </a:t>
            </a:r>
            <a:r>
              <a:rPr lang="en-US" altLang="ja-JP" sz="2000" dirty="0" smtClean="0"/>
              <a:t>S. </a:t>
            </a:r>
            <a:r>
              <a:rPr lang="en-US" altLang="ja-JP" sz="2000" dirty="0"/>
              <a:t>Kawasoe, </a:t>
            </a:r>
            <a:r>
              <a:rPr lang="en-US" altLang="ja-JP" sz="2000" dirty="0" smtClean="0"/>
              <a:t>H. </a:t>
            </a:r>
            <a:r>
              <a:rPr lang="en-US" altLang="ja-JP" sz="2000" dirty="0"/>
              <a:t>Sakamoto, </a:t>
            </a:r>
            <a:r>
              <a:rPr lang="en-US" altLang="ja-JP" sz="2000" dirty="0" smtClean="0"/>
              <a:t>H. </a:t>
            </a:r>
            <a:r>
              <a:rPr lang="en-US" altLang="ja-JP" sz="2000" dirty="0" err="1"/>
              <a:t>Arimura</a:t>
            </a:r>
            <a:r>
              <a:rPr lang="en-US" altLang="ja-JP" sz="2000" dirty="0"/>
              <a:t>, </a:t>
            </a:r>
            <a:r>
              <a:rPr lang="en-US" altLang="ja-JP" sz="2000" dirty="0" smtClean="0"/>
              <a:t>S. </a:t>
            </a:r>
            <a:r>
              <a:rPr lang="en-US" altLang="ja-JP" sz="2000" dirty="0" err="1" smtClean="0"/>
              <a:t>Arikawa</a:t>
            </a:r>
            <a:r>
              <a:rPr lang="en-US" altLang="ja-JP" sz="2000" dirty="0" smtClean="0"/>
              <a:t>: Efficient </a:t>
            </a:r>
            <a:r>
              <a:rPr lang="en-US" altLang="ja-JP" sz="2000" dirty="0"/>
              <a:t>Substructure Discovery from Large Semi-Structured Data. IEICE Transactions 87-D(12): 2754-2763 (2004</a:t>
            </a:r>
            <a:r>
              <a:rPr lang="en-US" altLang="ja-JP" sz="2000" dirty="0" smtClean="0"/>
              <a:t>)</a:t>
            </a:r>
          </a:p>
          <a:p>
            <a:pPr eaLnBrk="1" hangingPunct="1">
              <a:buNone/>
              <a:defRPr/>
            </a:pPr>
            <a:r>
              <a:rPr lang="en-US" altLang="ja-JP" sz="2000" dirty="0" smtClean="0"/>
              <a:t>M. J</a:t>
            </a:r>
            <a:r>
              <a:rPr lang="en-US" altLang="ja-JP" sz="2000" dirty="0"/>
              <a:t>. </a:t>
            </a:r>
            <a:r>
              <a:rPr lang="en-US" altLang="ja-JP" sz="2000" dirty="0" err="1" smtClean="0"/>
              <a:t>Zaki</a:t>
            </a:r>
            <a:r>
              <a:rPr lang="en-US" altLang="ja-JP" sz="2000" dirty="0"/>
              <a:t>:</a:t>
            </a:r>
            <a:r>
              <a:rPr lang="en-US" altLang="ja-JP" sz="2000" dirty="0" smtClean="0"/>
              <a:t> Efficiently Mining Frequent Trees </a:t>
            </a:r>
            <a:r>
              <a:rPr lang="en-US" altLang="ja-JP" sz="2000" dirty="0"/>
              <a:t>in a </a:t>
            </a:r>
            <a:r>
              <a:rPr lang="en-US" altLang="ja-JP" sz="2000" dirty="0" smtClean="0"/>
              <a:t>Forest, SIGKDD2002, pp.71–80 </a:t>
            </a:r>
            <a:r>
              <a:rPr lang="en-US" altLang="ja-JP" sz="2000" dirty="0"/>
              <a:t>(2002</a:t>
            </a:r>
            <a:r>
              <a:rPr lang="en-US" altLang="ja-JP" sz="2000" dirty="0" smtClean="0"/>
              <a:t>)</a:t>
            </a:r>
          </a:p>
          <a:p>
            <a:pPr eaLnBrk="1" hangingPunct="1">
              <a:buNone/>
              <a:defRPr/>
            </a:pPr>
            <a:r>
              <a:rPr lang="en-US" altLang="ja-JP" sz="2000" dirty="0"/>
              <a:t>Y</a:t>
            </a:r>
            <a:r>
              <a:rPr lang="en-US" altLang="ja-JP" sz="2000" dirty="0" smtClean="0"/>
              <a:t>. Chi, R. R. </a:t>
            </a:r>
            <a:r>
              <a:rPr lang="en-US" altLang="ja-JP" sz="2000" dirty="0" err="1" smtClean="0"/>
              <a:t>Muntz</a:t>
            </a:r>
            <a:r>
              <a:rPr lang="en-US" altLang="ja-JP" sz="2000" dirty="0" smtClean="0"/>
              <a:t>, S. </a:t>
            </a:r>
            <a:r>
              <a:rPr lang="en-US" altLang="ja-JP" sz="2000" dirty="0" err="1" smtClean="0"/>
              <a:t>Nijssen</a:t>
            </a:r>
            <a:r>
              <a:rPr lang="en-US" altLang="ja-JP" sz="2000" dirty="0"/>
              <a:t>, </a:t>
            </a:r>
            <a:r>
              <a:rPr lang="en-US" altLang="ja-JP" sz="2000" dirty="0" smtClean="0"/>
              <a:t>J. N. </a:t>
            </a:r>
            <a:r>
              <a:rPr lang="en-US" altLang="ja-JP" sz="2000" dirty="0" err="1" smtClean="0"/>
              <a:t>Kok</a:t>
            </a:r>
            <a:r>
              <a:rPr lang="en-US" altLang="ja-JP" sz="2000" dirty="0" smtClean="0"/>
              <a:t>: Frequent </a:t>
            </a:r>
            <a:r>
              <a:rPr lang="en-US" altLang="ja-JP" sz="2000" dirty="0"/>
              <a:t>Subtree Mining - An </a:t>
            </a:r>
            <a:r>
              <a:rPr lang="en-US" altLang="ja-JP" sz="2000" dirty="0" smtClean="0"/>
              <a:t>Overview, </a:t>
            </a:r>
            <a:r>
              <a:rPr lang="en-US" altLang="ja-JP" sz="2000" dirty="0" err="1" smtClean="0"/>
              <a:t>Fundamenta</a:t>
            </a:r>
            <a:r>
              <a:rPr lang="en-US" altLang="ja-JP" sz="2000" dirty="0" smtClean="0"/>
              <a:t> </a:t>
            </a:r>
            <a:r>
              <a:rPr lang="en-US" altLang="ja-JP" sz="2000" dirty="0" err="1" smtClean="0"/>
              <a:t>Informaticae</a:t>
            </a:r>
            <a:r>
              <a:rPr lang="en-US" altLang="ja-JP" sz="2000" dirty="0" smtClean="0"/>
              <a:t> 66, pp.161–198 (2005)</a:t>
            </a:r>
            <a:endParaRPr lang="ja-JP" altLang="ja-JP" sz="2000" dirty="0" smtClean="0"/>
          </a:p>
          <a:p>
            <a:pPr eaLnBrk="1" hangingPunct="1">
              <a:buNone/>
              <a:defRPr/>
            </a:pPr>
            <a:endParaRPr lang="en-US" altLang="ja-JP" sz="2000" dirty="0"/>
          </a:p>
          <a:p>
            <a:pPr eaLnBrk="1" hangingPunct="1">
              <a:buNone/>
              <a:defRPr/>
            </a:pPr>
            <a:endParaRPr lang="en-US" altLang="ja-JP" sz="2000" dirty="0" smtClean="0"/>
          </a:p>
          <a:p>
            <a:pPr eaLnBrk="1" hangingPunct="1">
              <a:buNone/>
              <a:defRPr/>
            </a:pPr>
            <a:endParaRPr lang="en-US" altLang="ja-JP"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ctrTitle"/>
          </p:nvPr>
        </p:nvSpPr>
        <p:spPr>
          <a:xfrm>
            <a:off x="0" y="1341438"/>
            <a:ext cx="9144000" cy="2163762"/>
          </a:xfrm>
          <a:gradFill rotWithShape="1">
            <a:gsLst>
              <a:gs pos="0">
                <a:srgbClr val="006600"/>
              </a:gs>
              <a:gs pos="50000">
                <a:srgbClr val="008000"/>
              </a:gs>
              <a:gs pos="100000">
                <a:srgbClr val="006600"/>
              </a:gs>
            </a:gsLst>
            <a:lin ang="5400000" scaled="1"/>
          </a:gradFill>
          <a:effectLst>
            <a:outerShdw dist="71842" dir="2700000" algn="ctr" rotWithShape="0">
              <a:schemeClr val="bg2">
                <a:alpha val="50000"/>
              </a:schemeClr>
            </a:outerShdw>
          </a:effectLst>
        </p:spPr>
        <p:txBody>
          <a:bodyPr/>
          <a:lstStyle/>
          <a:p>
            <a:pPr eaLnBrk="1" hangingPunct="1">
              <a:defRPr/>
            </a:pPr>
            <a: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Exercise 7</a:t>
            </a:r>
            <a:br>
              <a:rPr lang="en-US" altLang="ja-JP"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br>
            <a:endParaRPr lang="ja-JP" altLang="en-US" sz="40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Patterns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87107" name="Rectangle 3"/>
          <p:cNvSpPr>
            <a:spLocks noGrp="1" noChangeArrowheads="1"/>
          </p:cNvSpPr>
          <p:nvPr>
            <p:ph type="subTitle" idx="1"/>
          </p:nvPr>
        </p:nvSpPr>
        <p:spPr>
          <a:xfrm>
            <a:off x="250825" y="981075"/>
            <a:ext cx="8713663" cy="5616575"/>
          </a:xfrm>
        </p:spPr>
        <p:txBody>
          <a:bodyPr/>
          <a:lstStyle/>
          <a:p>
            <a:pPr algn="l" eaLnBrk="1" hangingPunct="1">
              <a:defRPr/>
            </a:pPr>
            <a:r>
              <a:rPr lang="en-US" altLang="ja-JP" sz="2400" b="1" dirty="0">
                <a:solidFill>
                  <a:srgbClr val="FF0000"/>
                </a:solidFill>
                <a:effectLst>
                  <a:outerShdw blurRad="38100" dist="38100" dir="2700000" algn="tl">
                    <a:srgbClr val="C0C0C0"/>
                  </a:outerShdw>
                </a:effectLst>
              </a:rPr>
              <a:t>7</a:t>
            </a:r>
            <a:r>
              <a:rPr lang="en-US" altLang="ja-JP" sz="2400" b="1" dirty="0" smtClean="0">
                <a:solidFill>
                  <a:srgbClr val="FF0000"/>
                </a:solidFill>
                <a:effectLst>
                  <a:outerShdw blurRad="38100" dist="38100" dir="2700000" algn="tl">
                    <a:srgbClr val="C0C0C0"/>
                  </a:outerShdw>
                </a:effectLst>
              </a:rPr>
              <a:t>-1.</a:t>
            </a:r>
            <a:r>
              <a:rPr lang="ja-JP" altLang="en-US" sz="2400" dirty="0" smtClean="0"/>
              <a:t> </a:t>
            </a:r>
            <a:r>
              <a:rPr lang="en-US" altLang="ja-JP" sz="2400" dirty="0" smtClean="0"/>
              <a:t>We have a database such that each record is a 01 matrix.</a:t>
            </a:r>
          </a:p>
          <a:p>
            <a:pPr algn="l" eaLnBrk="1" hangingPunct="1">
              <a:defRPr/>
            </a:pPr>
            <a:r>
              <a:rPr lang="en-US" altLang="ja-JP" sz="2400" dirty="0"/>
              <a:t> </a:t>
            </a:r>
            <a:r>
              <a:rPr lang="en-US" altLang="ja-JP" sz="2400" dirty="0" smtClean="0"/>
              <a:t>Consider model of frequent 01-matrix pattern mining problem</a:t>
            </a:r>
          </a:p>
          <a:p>
            <a:pPr algn="l" eaLnBrk="1" hangingPunct="1">
              <a:defRPr/>
            </a:pPr>
            <a:endParaRPr lang="en-US" altLang="ja-JP" sz="2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7-2.</a:t>
            </a:r>
            <a:r>
              <a:rPr lang="ja-JP" altLang="en-US" sz="2400" dirty="0" smtClean="0"/>
              <a:t> ↑ </a:t>
            </a:r>
            <a:r>
              <a:rPr lang="en-US" altLang="ja-JP" sz="2400" dirty="0" smtClean="0"/>
              <a:t>construct an algorithm for solving this problem; </a:t>
            </a:r>
            <a:r>
              <a:rPr lang="en-US" altLang="ja-JP" sz="2400" dirty="0"/>
              <a:t>i</a:t>
            </a:r>
            <a:r>
              <a:rPr lang="en-US" altLang="ja-JP" sz="2400" dirty="0" smtClean="0"/>
              <a:t>s it possible to introduce down project and delivery?</a:t>
            </a:r>
          </a:p>
          <a:p>
            <a:pPr algn="l" eaLnBrk="1" hangingPunct="1">
              <a:defRPr/>
            </a:pPr>
            <a:endParaRPr lang="en-US" altLang="ja-JP" sz="2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7-3.</a:t>
            </a:r>
            <a:r>
              <a:rPr lang="ja-JP" altLang="en-US" sz="2400" dirty="0" smtClean="0"/>
              <a:t> </a:t>
            </a:r>
            <a:r>
              <a:rPr lang="en-US" altLang="ja-JP" sz="2400" dirty="0" smtClean="0"/>
              <a:t>An </a:t>
            </a:r>
            <a:r>
              <a:rPr lang="en-US" altLang="ja-JP" sz="2400" dirty="0" err="1" smtClean="0"/>
              <a:t>itemset</a:t>
            </a:r>
            <a:r>
              <a:rPr lang="en-US" altLang="ja-JP" sz="2400" dirty="0" smtClean="0"/>
              <a:t> sequence is a sequence of </a:t>
            </a:r>
            <a:r>
              <a:rPr lang="en-US" altLang="ja-JP" sz="2400" dirty="0" err="1" smtClean="0"/>
              <a:t>itemsets</a:t>
            </a:r>
            <a:r>
              <a:rPr lang="en-US" altLang="ja-JP" sz="2400" dirty="0" smtClean="0"/>
              <a:t>. For databases composed of </a:t>
            </a:r>
            <a:r>
              <a:rPr lang="en-US" altLang="ja-JP" sz="2400" dirty="0" err="1" smtClean="0"/>
              <a:t>itemset</a:t>
            </a:r>
            <a:r>
              <a:rPr lang="en-US" altLang="ja-JP" sz="2400" dirty="0" smtClean="0"/>
              <a:t> sequences, consider model of frequent </a:t>
            </a:r>
            <a:r>
              <a:rPr lang="en-US" altLang="ja-JP" sz="2400" dirty="0" err="1" smtClean="0"/>
              <a:t>itemset</a:t>
            </a:r>
            <a:r>
              <a:rPr lang="en-US" altLang="ja-JP" sz="2400" dirty="0" smtClean="0"/>
              <a:t> sequence, and construct efficient algorithm</a:t>
            </a:r>
          </a:p>
          <a:p>
            <a:pPr algn="l" eaLnBrk="1" hangingPunct="1">
              <a:defRPr/>
            </a:pPr>
            <a:endParaRPr lang="en-US" altLang="ja-JP"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7-4.</a:t>
            </a:r>
            <a:r>
              <a:rPr lang="ja-JP" altLang="en-US" sz="2400" dirty="0" smtClean="0"/>
              <a:t> </a:t>
            </a:r>
            <a:r>
              <a:rPr lang="en-US" altLang="ja-JP" sz="2400" dirty="0" smtClean="0"/>
              <a:t>In the sequence mining, we want to deal only with appearance such that items of a pattern (considered as events) appear at the places close to each other. How do you give the constraint, and how do you construct the algorithms?</a:t>
            </a:r>
          </a:p>
          <a:p>
            <a:pPr algn="l" eaLnBrk="1" hangingPunct="1">
              <a:defRPr/>
            </a:pPr>
            <a:endParaRPr lang="en-US" altLang="ja-JP" sz="2400" dirty="0" smtClean="0"/>
          </a:p>
          <a:p>
            <a:pPr algn="l" eaLnBrk="1" hangingPunct="1">
              <a:defRPr/>
            </a:pPr>
            <a:endParaRPr lang="en-US" altLang="ja-JP" sz="2400" dirty="0" smtClean="0"/>
          </a:p>
        </p:txBody>
      </p:sp>
    </p:spTree>
    <p:extLst>
      <p:ext uri="{BB962C8B-B14F-4D97-AF65-F5344CB8AC3E}">
        <p14:creationId xmlns:p14="http://schemas.microsoft.com/office/powerpoint/2010/main" val="28344385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Patterns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87107" name="Rectangle 3"/>
          <p:cNvSpPr>
            <a:spLocks noGrp="1" noChangeArrowheads="1"/>
          </p:cNvSpPr>
          <p:nvPr>
            <p:ph type="subTitle" idx="1"/>
          </p:nvPr>
        </p:nvSpPr>
        <p:spPr>
          <a:xfrm>
            <a:off x="250825" y="836712"/>
            <a:ext cx="8713663" cy="5616575"/>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7-5.</a:t>
            </a:r>
            <a:r>
              <a:rPr lang="ja-JP" altLang="en-US" sz="2400" dirty="0" smtClean="0"/>
              <a:t> </a:t>
            </a:r>
            <a:r>
              <a:rPr lang="en-US" altLang="ja-JP" sz="2400" dirty="0" smtClean="0"/>
              <a:t>The appearance of two items of a sequence are allowed to appear with having gaps. We want to give some restriction for the gaps. When we want to allow only constant number of gaps, how do you construct the algorithm?</a:t>
            </a:r>
          </a:p>
          <a:p>
            <a:pPr algn="l" eaLnBrk="1" hangingPunct="1">
              <a:defRPr/>
            </a:pPr>
            <a:endParaRPr lang="en-US" altLang="ja-JP" sz="2400" b="1" dirty="0" smtClean="0">
              <a:solidFill>
                <a:srgbClr val="FF0000"/>
              </a:solidFill>
              <a:effectLst>
                <a:outerShdw blurRad="38100" dist="38100" dir="2700000" algn="tl">
                  <a:srgbClr val="C0C0C0"/>
                </a:outerShdw>
              </a:effectLst>
            </a:endParaRPr>
          </a:p>
          <a:p>
            <a:pPr algn="l" eaLnBrk="1" hangingPunct="1">
              <a:defRPr/>
            </a:pPr>
            <a:r>
              <a:rPr lang="en-US" altLang="ja-JP" sz="2400" b="1" dirty="0" smtClean="0">
                <a:solidFill>
                  <a:srgbClr val="FF0000"/>
                </a:solidFill>
                <a:effectLst>
                  <a:outerShdw blurRad="38100" dist="38100" dir="2700000" algn="tl">
                    <a:srgbClr val="C0C0C0"/>
                  </a:outerShdw>
                </a:effectLst>
              </a:rPr>
              <a:t>7-6.</a:t>
            </a:r>
            <a:r>
              <a:rPr lang="ja-JP" altLang="en-US" sz="2400" dirty="0" smtClean="0"/>
              <a:t> ↑ </a:t>
            </a:r>
            <a:r>
              <a:rPr lang="en-US" altLang="ja-JP" sz="2400" dirty="0"/>
              <a:t>i</a:t>
            </a:r>
            <a:r>
              <a:rPr lang="en-US" altLang="ja-JP" sz="2400" dirty="0" smtClean="0"/>
              <a:t>f we want to allow </a:t>
            </a:r>
            <a:r>
              <a:rPr lang="en-US" altLang="ja-JP" sz="2400" b="1" dirty="0" smtClean="0">
                <a:solidFill>
                  <a:srgbClr val="0000FF"/>
                </a:solidFill>
              </a:rPr>
              <a:t>α(length)</a:t>
            </a:r>
            <a:r>
              <a:rPr lang="en-US" altLang="ja-JP" sz="2400" dirty="0" smtClean="0"/>
              <a:t> gaps with </a:t>
            </a:r>
            <a:r>
              <a:rPr lang="en-US" altLang="ja-JP" sz="2400" b="1" dirty="0" smtClean="0">
                <a:solidFill>
                  <a:srgbClr val="0000FF"/>
                </a:solidFill>
              </a:rPr>
              <a:t>α&lt;1</a:t>
            </a:r>
            <a:r>
              <a:rPr lang="en-US" altLang="ja-JP" sz="2400" dirty="0" smtClean="0"/>
              <a:t>, how do you construct an algorithm?</a:t>
            </a:r>
          </a:p>
          <a:p>
            <a:pPr algn="l" eaLnBrk="1" hangingPunct="1">
              <a:defRPr/>
            </a:pPr>
            <a:endParaRPr lang="en-US" altLang="ja-JP" sz="2400" dirty="0"/>
          </a:p>
          <a:p>
            <a:pPr algn="l" eaLnBrk="1" hangingPunct="1">
              <a:defRPr/>
            </a:pPr>
            <a:r>
              <a:rPr lang="en-US" altLang="ja-JP" sz="2400" b="1" dirty="0" smtClean="0">
                <a:solidFill>
                  <a:srgbClr val="FF0000"/>
                </a:solidFill>
                <a:effectLst>
                  <a:outerShdw blurRad="38100" dist="38100" dir="2700000" algn="tl">
                    <a:srgbClr val="C0C0C0"/>
                  </a:outerShdw>
                </a:effectLst>
              </a:rPr>
              <a:t>7-7.</a:t>
            </a:r>
            <a:r>
              <a:rPr lang="ja-JP" altLang="en-US" sz="2400" dirty="0" smtClean="0"/>
              <a:t> </a:t>
            </a:r>
            <a:r>
              <a:rPr lang="en-US" altLang="ja-JP" sz="2400" dirty="0"/>
              <a:t>Rule mining is to find all interesting rules in the form </a:t>
            </a:r>
            <a:r>
              <a:rPr lang="en-US" altLang="ja-JP" sz="2400" b="1" dirty="0">
                <a:solidFill>
                  <a:srgbClr val="0000FF"/>
                </a:solidFill>
              </a:rPr>
              <a:t>S </a:t>
            </a:r>
            <a:r>
              <a:rPr lang="en-US" altLang="ja-JP" sz="2400" b="1" dirty="0">
                <a:solidFill>
                  <a:srgbClr val="0000FF"/>
                </a:solidFill>
                <a:sym typeface="Wingdings" panose="05000000000000000000" pitchFamily="2" charset="2"/>
              </a:rPr>
              <a:t> x</a:t>
            </a:r>
          </a:p>
          <a:p>
            <a:pPr algn="l" eaLnBrk="1" hangingPunct="1">
              <a:defRPr/>
            </a:pPr>
            <a:r>
              <a:rPr lang="en-US" altLang="ja-JP" sz="2400" dirty="0"/>
              <a:t> where </a:t>
            </a:r>
            <a:r>
              <a:rPr lang="en-US" altLang="ja-JP" sz="2400" b="1" dirty="0">
                <a:solidFill>
                  <a:srgbClr val="0000FF"/>
                </a:solidFill>
              </a:rPr>
              <a:t>S</a:t>
            </a:r>
            <a:r>
              <a:rPr lang="en-US" altLang="ja-JP" sz="2400" dirty="0"/>
              <a:t> is an </a:t>
            </a:r>
            <a:r>
              <a:rPr lang="en-US" altLang="ja-JP" sz="2400" dirty="0" err="1"/>
              <a:t>itemset</a:t>
            </a:r>
            <a:r>
              <a:rPr lang="en-US" altLang="ja-JP" sz="2400" dirty="0"/>
              <a:t> (or just item) and </a:t>
            </a:r>
            <a:r>
              <a:rPr lang="en-US" altLang="ja-JP" sz="2400" b="1" dirty="0">
                <a:solidFill>
                  <a:srgbClr val="0000FF"/>
                </a:solidFill>
              </a:rPr>
              <a:t>x</a:t>
            </a:r>
            <a:r>
              <a:rPr lang="en-US" altLang="ja-JP" sz="2400" dirty="0"/>
              <a:t> is an item. The confidence of the rule is the ratio of records including </a:t>
            </a:r>
            <a:r>
              <a:rPr lang="en-US" altLang="ja-JP" sz="2400" b="1" dirty="0">
                <a:solidFill>
                  <a:srgbClr val="0000FF"/>
                </a:solidFill>
              </a:rPr>
              <a:t>x</a:t>
            </a:r>
            <a:r>
              <a:rPr lang="en-US" altLang="ja-JP" sz="2400" dirty="0"/>
              <a:t> among all records including </a:t>
            </a:r>
            <a:r>
              <a:rPr lang="en-US" altLang="ja-JP" sz="2400" b="1" dirty="0">
                <a:solidFill>
                  <a:srgbClr val="0000FF"/>
                </a:solidFill>
              </a:rPr>
              <a:t>S </a:t>
            </a:r>
            <a:r>
              <a:rPr lang="en-US" altLang="ja-JP" sz="2400" dirty="0"/>
              <a:t>(if </a:t>
            </a:r>
            <a:r>
              <a:rPr lang="en-US" altLang="ja-JP" sz="2400" b="1" dirty="0">
                <a:solidFill>
                  <a:srgbClr val="0000FF"/>
                </a:solidFill>
              </a:rPr>
              <a:t>S</a:t>
            </a:r>
            <a:r>
              <a:rPr lang="en-US" altLang="ja-JP" sz="2400" dirty="0"/>
              <a:t> happens, </a:t>
            </a:r>
            <a:r>
              <a:rPr lang="en-US" altLang="ja-JP" sz="2400" b="1" dirty="0">
                <a:solidFill>
                  <a:srgbClr val="0000FF"/>
                </a:solidFill>
              </a:rPr>
              <a:t>x</a:t>
            </a:r>
            <a:r>
              <a:rPr lang="en-US" altLang="ja-JP" sz="2400" dirty="0"/>
              <a:t> happens in prob. </a:t>
            </a:r>
            <a:r>
              <a:rPr lang="en-US" altLang="ja-JP" sz="2400" b="1" dirty="0">
                <a:solidFill>
                  <a:srgbClr val="0000FF"/>
                </a:solidFill>
              </a:rPr>
              <a:t>XX</a:t>
            </a:r>
            <a:r>
              <a:rPr lang="en-US" altLang="ja-JP" sz="2400" dirty="0" smtClean="0"/>
              <a:t>)</a:t>
            </a:r>
          </a:p>
          <a:p>
            <a:pPr algn="l" eaLnBrk="1" hangingPunct="1">
              <a:defRPr/>
            </a:pPr>
            <a:r>
              <a:rPr lang="en-US" altLang="ja-JP" sz="2400" dirty="0"/>
              <a:t> </a:t>
            </a:r>
            <a:r>
              <a:rPr lang="en-US" altLang="ja-JP" sz="2400" dirty="0" smtClean="0"/>
              <a:t>  For an item </a:t>
            </a:r>
            <a:r>
              <a:rPr lang="en-US" altLang="ja-JP" sz="2400" b="1" dirty="0">
                <a:solidFill>
                  <a:srgbClr val="0000FF"/>
                </a:solidFill>
              </a:rPr>
              <a:t>x</a:t>
            </a:r>
            <a:r>
              <a:rPr lang="en-US" altLang="ja-JP" sz="2400" dirty="0" smtClean="0"/>
              <a:t> (or enumerate all rules), construct algorithms for finding all rules of confidence at least </a:t>
            </a:r>
            <a:r>
              <a:rPr lang="en-US" altLang="ja-JP" sz="2400" b="1" dirty="0" smtClean="0">
                <a:solidFill>
                  <a:srgbClr val="0000FF"/>
                </a:solidFill>
              </a:rPr>
              <a:t>θ</a:t>
            </a:r>
            <a:r>
              <a:rPr lang="en-US" altLang="ja-JP" sz="2400" dirty="0" smtClean="0"/>
              <a:t> and frequency at least </a:t>
            </a:r>
            <a:r>
              <a:rPr lang="en-US" altLang="ja-JP" sz="2400" b="1" dirty="0" smtClean="0">
                <a:solidFill>
                  <a:srgbClr val="0000FF"/>
                </a:solidFill>
              </a:rPr>
              <a:t>σ</a:t>
            </a:r>
            <a:r>
              <a:rPr lang="en-US" altLang="ja-JP" sz="2400" dirty="0" smtClean="0"/>
              <a:t>, based on usual pattern mining algorithms</a:t>
            </a:r>
            <a:endParaRPr lang="en-US" altLang="ja-JP" sz="2400" dirty="0"/>
          </a:p>
          <a:p>
            <a:pPr algn="l" eaLnBrk="1" hangingPunct="1">
              <a:defRPr/>
            </a:pPr>
            <a:endParaRPr lang="en-US" altLang="ja-JP" sz="2400" dirty="0" smtClean="0"/>
          </a:p>
          <a:p>
            <a:pPr algn="l" eaLnBrk="1" hangingPunct="1">
              <a:defRPr/>
            </a:pPr>
            <a:endParaRPr lang="en-US" altLang="ja-JP" sz="2400" b="1" dirty="0" smtClean="0">
              <a:solidFill>
                <a:srgbClr val="FF0000"/>
              </a:solidFill>
              <a:effectLst>
                <a:outerShdw blurRad="38100" dist="38100" dir="2700000" algn="tl">
                  <a:srgbClr val="C0C0C0"/>
                </a:outerShdw>
              </a:effectLst>
            </a:endParaRPr>
          </a:p>
          <a:p>
            <a:pPr algn="l" eaLnBrk="1" hangingPunct="1">
              <a:defRPr/>
            </a:pPr>
            <a:endParaRPr lang="en-US" altLang="ja-JP" sz="2400" dirty="0" smtClean="0"/>
          </a:p>
          <a:p>
            <a:pPr algn="l" eaLnBrk="1" hangingPunct="1">
              <a:defRPr/>
            </a:pPr>
            <a:endParaRPr lang="en-US" altLang="ja-JP" sz="2400" dirty="0" smtClean="0"/>
          </a:p>
        </p:txBody>
      </p:sp>
    </p:spTree>
    <p:extLst>
      <p:ext uri="{BB962C8B-B14F-4D97-AF65-F5344CB8AC3E}">
        <p14:creationId xmlns:p14="http://schemas.microsoft.com/office/powerpoint/2010/main" val="26750528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Frequent Patterns</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87107" name="Rectangle 3"/>
          <p:cNvSpPr>
            <a:spLocks noGrp="1" noChangeArrowheads="1"/>
          </p:cNvSpPr>
          <p:nvPr>
            <p:ph type="subTitle" idx="1"/>
          </p:nvPr>
        </p:nvSpPr>
        <p:spPr>
          <a:xfrm>
            <a:off x="250825" y="981075"/>
            <a:ext cx="8713663" cy="5616575"/>
          </a:xfrm>
        </p:spPr>
        <p:txBody>
          <a:bodyPr/>
          <a:lstStyle/>
          <a:p>
            <a:pPr algn="l" eaLnBrk="1" hangingPunct="1">
              <a:defRPr/>
            </a:pPr>
            <a:r>
              <a:rPr lang="en-US" altLang="ja-JP" sz="2400" b="1" dirty="0" smtClean="0">
                <a:solidFill>
                  <a:srgbClr val="FF0000"/>
                </a:solidFill>
                <a:effectLst>
                  <a:outerShdw blurRad="38100" dist="38100" dir="2700000" algn="tl">
                    <a:srgbClr val="C0C0C0"/>
                  </a:outerShdw>
                </a:effectLst>
              </a:rPr>
              <a:t>7-9.</a:t>
            </a:r>
            <a:r>
              <a:rPr lang="ja-JP" altLang="en-US" sz="2400" dirty="0" smtClean="0"/>
              <a:t> </a:t>
            </a:r>
            <a:r>
              <a:rPr lang="en-US" altLang="ja-JP" sz="2400" dirty="0" smtClean="0"/>
              <a:t>Describe a dynamic programming algorithm for deciding whether a tree S is included in a tree T or not. Analyze the time complexity and show it</a:t>
            </a:r>
          </a:p>
          <a:p>
            <a:pPr algn="l" eaLnBrk="1" hangingPunct="1">
              <a:defRPr/>
            </a:pPr>
            <a:endParaRPr lang="en-US" altLang="ja-JP" sz="2400" dirty="0"/>
          </a:p>
          <a:p>
            <a:pPr algn="l" eaLnBrk="1" hangingPunct="1">
              <a:defRPr/>
            </a:pPr>
            <a:r>
              <a:rPr lang="en-US" altLang="ja-JP" sz="2400" b="1" dirty="0" smtClean="0">
                <a:solidFill>
                  <a:srgbClr val="FF0000"/>
                </a:solidFill>
                <a:effectLst>
                  <a:outerShdw blurRad="38100" dist="38100" dir="2700000" algn="tl">
                    <a:srgbClr val="C0C0C0"/>
                  </a:outerShdw>
                </a:effectLst>
              </a:rPr>
              <a:t>7-10.</a:t>
            </a:r>
            <a:r>
              <a:rPr lang="ja-JP" altLang="en-US" sz="2400" dirty="0" smtClean="0"/>
              <a:t> </a:t>
            </a:r>
            <a:r>
              <a:rPr lang="en-US" altLang="ja-JP" sz="2400" dirty="0" smtClean="0"/>
              <a:t>Consider some ways to speeding up this process</a:t>
            </a:r>
          </a:p>
          <a:p>
            <a:pPr algn="l" eaLnBrk="1" hangingPunct="1">
              <a:defRPr/>
            </a:pPr>
            <a:endParaRPr lang="en-US" altLang="ja-JP" sz="2400" dirty="0" smtClean="0"/>
          </a:p>
          <a:p>
            <a:pPr algn="l" eaLnBrk="1" hangingPunct="1">
              <a:defRPr/>
            </a:pPr>
            <a:r>
              <a:rPr lang="en-US" altLang="ja-JP" sz="2400" b="1" dirty="0" smtClean="0">
                <a:solidFill>
                  <a:srgbClr val="FF0000"/>
                </a:solidFill>
                <a:effectLst>
                  <a:outerShdw blurRad="38100" dist="38100" dir="2700000" algn="tl">
                    <a:srgbClr val="C0C0C0"/>
                  </a:outerShdw>
                </a:effectLst>
              </a:rPr>
              <a:t>7-11.</a:t>
            </a:r>
            <a:r>
              <a:rPr lang="ja-JP" altLang="en-US" sz="2400" dirty="0" smtClean="0"/>
              <a:t> </a:t>
            </a:r>
            <a:r>
              <a:rPr lang="en-US" altLang="ja-JP" sz="2400" dirty="0" smtClean="0"/>
              <a:t>Precisely describe an algorithm to update the above </a:t>
            </a:r>
          </a:p>
          <a:p>
            <a:pPr algn="l" eaLnBrk="1" hangingPunct="1">
              <a:defRPr/>
            </a:pPr>
            <a:r>
              <a:rPr lang="en-US" altLang="ja-JP" sz="2400" dirty="0" smtClean="0"/>
              <a:t> correspondence efficiently</a:t>
            </a:r>
          </a:p>
          <a:p>
            <a:pPr algn="l" eaLnBrk="1" hangingPunct="1">
              <a:defRPr/>
            </a:pPr>
            <a:endParaRPr lang="en-US" altLang="ja-JP" sz="2400" dirty="0" smtClean="0"/>
          </a:p>
          <a:p>
            <a:pPr algn="l" eaLnBrk="1" hangingPunct="1">
              <a:defRPr/>
            </a:pPr>
            <a:endParaRPr lang="en-US" altLang="ja-JP"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mj-ea"/>
              </a:rPr>
              <a:t>Applications of Pattern Mining</a:t>
            </a:r>
            <a:endParaRPr lang="ja-JP" altLang="en-US" sz="3600" dirty="0" smtClean="0">
              <a:solidFill>
                <a:schemeClr val="bg1"/>
              </a:solidFill>
              <a:effectLst>
                <a:outerShdw blurRad="38100" dist="38100" dir="2700000" algn="tl">
                  <a:srgbClr val="000000"/>
                </a:outerShdw>
              </a:effectLst>
              <a:latin typeface="+mj-ea"/>
            </a:endParaRPr>
          </a:p>
        </p:txBody>
      </p:sp>
      <p:sp>
        <p:nvSpPr>
          <p:cNvPr id="746500" name="AutoShape 4"/>
          <p:cNvSpPr>
            <a:spLocks noChangeArrowheads="1"/>
          </p:cNvSpPr>
          <p:nvPr/>
        </p:nvSpPr>
        <p:spPr bwMode="auto">
          <a:xfrm>
            <a:off x="4953000" y="1219200"/>
            <a:ext cx="3962400" cy="1828800"/>
          </a:xfrm>
          <a:prstGeom prst="roundRect">
            <a:avLst>
              <a:gd name="adj" fmla="val 11931"/>
            </a:avLst>
          </a:prstGeom>
          <a:gradFill rotWithShape="1">
            <a:gsLst>
              <a:gs pos="0">
                <a:srgbClr val="FFFF99"/>
              </a:gs>
              <a:gs pos="100000">
                <a:schemeClr val="bg1"/>
              </a:gs>
            </a:gsLst>
            <a:lin ang="5400000" scaled="1"/>
          </a:gradFill>
          <a:ln w="19050">
            <a:solidFill>
              <a:srgbClr val="FF9900"/>
            </a:solidFill>
            <a:round/>
            <a:headEnd/>
            <a:tailEnd/>
          </a:ln>
          <a:effectLst>
            <a:outerShdw dist="35921" dir="2700000" algn="ctr" rotWithShape="0">
              <a:schemeClr val="bg2">
                <a:alpha val="50000"/>
              </a:schemeClr>
            </a:outerShdw>
          </a:effectLst>
        </p:spPr>
        <p:txBody>
          <a:bodyPr wrap="none" anchor="ctr"/>
          <a:lstStyle/>
          <a:p>
            <a:pPr algn="l">
              <a:defRPr/>
            </a:pPr>
            <a:endParaRPr lang="ja-JP" altLang="en-US" sz="1800" b="0">
              <a:solidFill>
                <a:schemeClr val="tx1"/>
              </a:solidFill>
              <a:latin typeface="Arial" charset="0"/>
              <a:ea typeface="ＭＳ Ｐゴシック" pitchFamily="50" charset="-128"/>
            </a:endParaRPr>
          </a:p>
        </p:txBody>
      </p:sp>
      <p:sp>
        <p:nvSpPr>
          <p:cNvPr id="746501" name="AutoShape 5"/>
          <p:cNvSpPr>
            <a:spLocks noChangeArrowheads="1"/>
          </p:cNvSpPr>
          <p:nvPr/>
        </p:nvSpPr>
        <p:spPr bwMode="auto">
          <a:xfrm>
            <a:off x="152400" y="1295400"/>
            <a:ext cx="4343400" cy="1676400"/>
          </a:xfrm>
          <a:prstGeom prst="roundRect">
            <a:avLst>
              <a:gd name="adj" fmla="val 10949"/>
            </a:avLst>
          </a:prstGeom>
          <a:gradFill rotWithShape="1">
            <a:gsLst>
              <a:gs pos="0">
                <a:srgbClr val="CCFFFF"/>
              </a:gs>
              <a:gs pos="100000">
                <a:schemeClr val="bg1"/>
              </a:gs>
            </a:gsLst>
            <a:lin ang="5400000" scaled="1"/>
          </a:gradFill>
          <a:ln w="19050">
            <a:solidFill>
              <a:schemeClr val="tx1"/>
            </a:solidFill>
            <a:round/>
            <a:headEnd/>
            <a:tailEnd/>
          </a:ln>
          <a:effectLst>
            <a:outerShdw dist="35921" dir="2700000" algn="ctr" rotWithShape="0">
              <a:schemeClr val="bg2">
                <a:alpha val="50000"/>
              </a:schemeClr>
            </a:outerShdw>
          </a:effectLst>
        </p:spPr>
        <p:txBody>
          <a:bodyPr wrap="none" anchor="ctr"/>
          <a:lstStyle/>
          <a:p>
            <a:pPr algn="l">
              <a:defRPr/>
            </a:pPr>
            <a:endParaRPr lang="ja-JP" altLang="en-US" sz="1800" dirty="0">
              <a:solidFill>
                <a:srgbClr val="006600"/>
              </a:solidFill>
              <a:latin typeface="Arial" charset="0"/>
              <a:ea typeface="ＭＳ Ｐゴシック" pitchFamily="50" charset="-128"/>
            </a:endParaRPr>
          </a:p>
          <a:p>
            <a:pPr algn="l">
              <a:defRPr/>
            </a:pPr>
            <a:r>
              <a:rPr lang="en-US" altLang="ja-JP" sz="1800" dirty="0" smtClean="0">
                <a:solidFill>
                  <a:srgbClr val="FF0000"/>
                </a:solidFill>
                <a:effectLst>
                  <a:outerShdw blurRad="38100" dist="38100" dir="2700000" algn="tl">
                    <a:srgbClr val="000000"/>
                  </a:outerShdw>
                </a:effectLst>
                <a:latin typeface="Arial" charset="0"/>
                <a:ea typeface="ＭＳ Ｐゴシック" pitchFamily="50" charset="-128"/>
              </a:rPr>
              <a:t>•</a:t>
            </a:r>
            <a:r>
              <a:rPr lang="en-US" altLang="ja-JP" sz="1800" dirty="0" smtClean="0">
                <a:solidFill>
                  <a:srgbClr val="006600"/>
                </a:solidFill>
                <a:latin typeface="Arial" charset="0"/>
                <a:ea typeface="ＭＳ Ｐゴシック" pitchFamily="50" charset="-128"/>
              </a:rPr>
              <a:t>Books </a:t>
            </a:r>
            <a:r>
              <a:rPr lang="en-US" altLang="ja-JP" sz="1800" b="0" dirty="0">
                <a:solidFill>
                  <a:schemeClr val="tx1"/>
                </a:solidFill>
                <a:latin typeface="Arial" charset="0"/>
                <a:ea typeface="ＭＳ Ｐゴシック" pitchFamily="50" charset="-128"/>
              </a:rPr>
              <a:t>&amp; </a:t>
            </a:r>
            <a:r>
              <a:rPr lang="en-US" altLang="ja-JP" sz="1800" dirty="0">
                <a:solidFill>
                  <a:srgbClr val="006600"/>
                </a:solidFill>
                <a:latin typeface="Arial" charset="0"/>
                <a:ea typeface="ＭＳ Ｐゴシック" pitchFamily="50" charset="-128"/>
              </a:rPr>
              <a:t>coffee </a:t>
            </a:r>
            <a:r>
              <a:rPr lang="en-US" altLang="ja-JP" sz="1800" b="0" dirty="0">
                <a:solidFill>
                  <a:schemeClr val="tx1"/>
                </a:solidFill>
                <a:latin typeface="Arial" charset="0"/>
                <a:ea typeface="ＭＳ Ｐゴシック" pitchFamily="50" charset="-128"/>
              </a:rPr>
              <a:t>are frequently sold</a:t>
            </a:r>
          </a:p>
          <a:p>
            <a:pPr algn="l">
              <a:defRPr/>
            </a:pPr>
            <a:r>
              <a:rPr lang="en-US" altLang="ja-JP" sz="1800" b="0" dirty="0">
                <a:solidFill>
                  <a:schemeClr val="tx1"/>
                </a:solidFill>
                <a:latin typeface="Arial" charset="0"/>
                <a:ea typeface="ＭＳ Ｐゴシック" pitchFamily="50" charset="-128"/>
              </a:rPr>
              <a:t>    together</a:t>
            </a:r>
          </a:p>
          <a:p>
            <a:pPr algn="l">
              <a:defRPr/>
            </a:pPr>
            <a:r>
              <a:rPr lang="en-US" altLang="ja-JP" sz="1800" dirty="0" smtClean="0">
                <a:solidFill>
                  <a:srgbClr val="FF0000"/>
                </a:solidFill>
                <a:effectLst>
                  <a:outerShdw blurRad="38100" dist="38100" dir="2700000" algn="tl">
                    <a:srgbClr val="000000"/>
                  </a:outerShdw>
                </a:effectLst>
                <a:latin typeface="Arial" charset="0"/>
                <a:ea typeface="ＭＳ Ｐゴシック" pitchFamily="50" charset="-128"/>
              </a:rPr>
              <a:t>•</a:t>
            </a:r>
            <a:r>
              <a:rPr lang="en-US" altLang="ja-JP" sz="1800" dirty="0" smtClean="0">
                <a:solidFill>
                  <a:srgbClr val="006600"/>
                </a:solidFill>
                <a:latin typeface="Arial" charset="0"/>
                <a:ea typeface="ＭＳ Ｐゴシック" pitchFamily="50" charset="-128"/>
              </a:rPr>
              <a:t>Male</a:t>
            </a:r>
            <a:r>
              <a:rPr lang="ja-JP" altLang="en-US" sz="1800" b="0" dirty="0" smtClean="0">
                <a:solidFill>
                  <a:schemeClr val="tx1"/>
                </a:solidFill>
                <a:latin typeface="Arial" charset="0"/>
                <a:ea typeface="ＭＳ Ｐゴシック" pitchFamily="50" charset="-128"/>
              </a:rPr>
              <a:t> </a:t>
            </a:r>
            <a:r>
              <a:rPr lang="en-US" altLang="ja-JP" sz="1800" b="0" dirty="0">
                <a:solidFill>
                  <a:schemeClr val="tx1"/>
                </a:solidFill>
                <a:latin typeface="Arial" charset="0"/>
                <a:ea typeface="ＭＳ Ｐゴシック" pitchFamily="50" charset="-128"/>
              </a:rPr>
              <a:t>coming at </a:t>
            </a:r>
            <a:r>
              <a:rPr lang="en-US" altLang="ja-JP" sz="1800" dirty="0">
                <a:solidFill>
                  <a:srgbClr val="006600"/>
                </a:solidFill>
                <a:latin typeface="Arial" charset="0"/>
                <a:ea typeface="ＭＳ Ｐゴシック" pitchFamily="50" charset="-128"/>
              </a:rPr>
              <a:t>Night </a:t>
            </a:r>
            <a:r>
              <a:rPr lang="en-US" altLang="ja-JP" sz="1800" b="0" dirty="0">
                <a:solidFill>
                  <a:schemeClr val="tx1"/>
                </a:solidFill>
                <a:latin typeface="Arial" charset="0"/>
                <a:ea typeface="ＭＳ Ｐゴシック" pitchFamily="50" charset="-128"/>
              </a:rPr>
              <a:t>tends to purchase</a:t>
            </a:r>
          </a:p>
          <a:p>
            <a:pPr algn="l">
              <a:defRPr/>
            </a:pPr>
            <a:r>
              <a:rPr lang="ja-JP" altLang="en-US" sz="1800" b="0" dirty="0">
                <a:solidFill>
                  <a:schemeClr val="tx1"/>
                </a:solidFill>
                <a:latin typeface="Arial" charset="0"/>
                <a:ea typeface="ＭＳ Ｐゴシック" pitchFamily="50" charset="-128"/>
              </a:rPr>
              <a:t>     </a:t>
            </a:r>
            <a:r>
              <a:rPr lang="en-US" altLang="ja-JP" sz="1800" b="0" dirty="0">
                <a:solidFill>
                  <a:schemeClr val="tx1"/>
                </a:solidFill>
                <a:latin typeface="Arial" charset="0"/>
                <a:ea typeface="ＭＳ Ｐゴシック" pitchFamily="50" charset="-128"/>
              </a:rPr>
              <a:t>foods with bit higher prices…</a:t>
            </a:r>
            <a:endParaRPr lang="ja-JP" altLang="en-US" sz="1800" b="0" dirty="0">
              <a:solidFill>
                <a:schemeClr val="tx1"/>
              </a:solidFill>
              <a:latin typeface="Arial" charset="0"/>
              <a:ea typeface="ＭＳ Ｐゴシック" pitchFamily="50" charset="-128"/>
            </a:endParaRPr>
          </a:p>
          <a:p>
            <a:pPr algn="l">
              <a:defRPr/>
            </a:pPr>
            <a:r>
              <a:rPr lang="en-US" altLang="ja-JP" sz="1800" b="0" dirty="0" smtClean="0">
                <a:solidFill>
                  <a:schemeClr val="tx1"/>
                </a:solidFill>
                <a:latin typeface="Arial" charset="0"/>
                <a:ea typeface="ＭＳ Ｐゴシック" pitchFamily="50" charset="-128"/>
              </a:rPr>
              <a:t>•••</a:t>
            </a:r>
            <a:endParaRPr lang="ja-JP" altLang="en-US" sz="1800" b="0" dirty="0">
              <a:solidFill>
                <a:schemeClr val="tx1"/>
              </a:solidFill>
              <a:latin typeface="Arial" charset="0"/>
              <a:ea typeface="ＭＳ Ｐゴシック" pitchFamily="50" charset="-128"/>
            </a:endParaRPr>
          </a:p>
        </p:txBody>
      </p:sp>
      <p:sp>
        <p:nvSpPr>
          <p:cNvPr id="746502" name="Rectangle 6"/>
          <p:cNvSpPr>
            <a:spLocks noChangeArrowheads="1"/>
          </p:cNvSpPr>
          <p:nvPr/>
        </p:nvSpPr>
        <p:spPr bwMode="auto">
          <a:xfrm>
            <a:off x="76200" y="990600"/>
            <a:ext cx="2514600" cy="381000"/>
          </a:xfrm>
          <a:prstGeom prst="rect">
            <a:avLst/>
          </a:prstGeom>
          <a:gradFill rotWithShape="1">
            <a:gsLst>
              <a:gs pos="0">
                <a:schemeClr val="accent1"/>
              </a:gs>
              <a:gs pos="50000">
                <a:schemeClr val="bg1"/>
              </a:gs>
              <a:gs pos="100000">
                <a:schemeClr val="accent1"/>
              </a:gs>
            </a:gsLst>
            <a:lin ang="5400000" scaled="1"/>
          </a:gradFill>
          <a:ln w="19050">
            <a:solidFill>
              <a:schemeClr val="accent2"/>
            </a:solidFill>
            <a:miter lim="800000"/>
            <a:headEnd/>
            <a:tailEnd/>
          </a:ln>
          <a:effectLst/>
        </p:spPr>
        <p:txBody>
          <a:bodyPr wrap="none" anchor="ctr"/>
          <a:lstStyle/>
          <a:p>
            <a:pPr>
              <a:defRPr/>
            </a:pPr>
            <a:r>
              <a:rPr lang="en-US" altLang="ja-JP" sz="2000">
                <a:solidFill>
                  <a:schemeClr val="tx1"/>
                </a:solidFill>
                <a:latin typeface="Arial" charset="0"/>
                <a:ea typeface="ＭＳ Ｐゴシック" pitchFamily="50" charset="-128"/>
              </a:rPr>
              <a:t>Market Data</a:t>
            </a:r>
            <a:endParaRPr lang="ja-JP" altLang="en-US" sz="2000">
              <a:solidFill>
                <a:schemeClr val="tx1"/>
              </a:solidFill>
              <a:latin typeface="Arial" charset="0"/>
              <a:ea typeface="ＭＳ Ｐゴシック" pitchFamily="50" charset="-128"/>
            </a:endParaRPr>
          </a:p>
        </p:txBody>
      </p:sp>
      <p:sp>
        <p:nvSpPr>
          <p:cNvPr id="4102" name="Rectangle 7"/>
          <p:cNvSpPr>
            <a:spLocks noChangeArrowheads="1"/>
          </p:cNvSpPr>
          <p:nvPr/>
        </p:nvSpPr>
        <p:spPr bwMode="auto">
          <a:xfrm>
            <a:off x="6605588" y="1447800"/>
            <a:ext cx="1681162" cy="914400"/>
          </a:xfrm>
          <a:prstGeom prst="rect">
            <a:avLst/>
          </a:prstGeom>
          <a:solidFill>
            <a:srgbClr val="CCFFFF"/>
          </a:solidFill>
          <a:ln w="9525">
            <a:solidFill>
              <a:schemeClr val="tx1"/>
            </a:solidFill>
            <a:miter lim="800000"/>
            <a:headEnd/>
            <a:tailEnd/>
          </a:ln>
        </p:spPr>
        <p:txBody>
          <a:bodyPr wrap="none" anchor="ctr"/>
          <a:lstStyle/>
          <a:p>
            <a:pPr algn="l"/>
            <a:r>
              <a:rPr lang="en-US" altLang="ja-JP" sz="1800" b="0" dirty="0" err="1">
                <a:solidFill>
                  <a:schemeClr val="tx1"/>
                </a:solidFill>
                <a:latin typeface="Arial" charset="0"/>
              </a:rPr>
              <a:t>geneZ</a:t>
            </a:r>
            <a:r>
              <a:rPr lang="ja-JP" altLang="en-US" sz="1800" b="0" dirty="0">
                <a:solidFill>
                  <a:schemeClr val="tx1"/>
                </a:solidFill>
                <a:latin typeface="Arial" charset="0"/>
              </a:rPr>
              <a:t>： </a:t>
            </a:r>
            <a:r>
              <a:rPr lang="ja-JP" altLang="en-US" sz="1800" b="0" dirty="0">
                <a:solidFill>
                  <a:srgbClr val="FF0000"/>
                </a:solidFill>
                <a:latin typeface="Arial" charset="0"/>
              </a:rPr>
              <a:t>●○</a:t>
            </a:r>
            <a:r>
              <a:rPr lang="ja-JP" altLang="en-US" sz="1800" b="0" dirty="0">
                <a:solidFill>
                  <a:schemeClr val="accent2"/>
                </a:solidFill>
                <a:latin typeface="Arial" charset="0"/>
              </a:rPr>
              <a:t>★</a:t>
            </a:r>
            <a:endParaRPr lang="ja-JP" altLang="en-US" sz="1800" b="0" dirty="0">
              <a:solidFill>
                <a:schemeClr val="tx1"/>
              </a:solidFill>
              <a:latin typeface="Arial" charset="0"/>
            </a:endParaRPr>
          </a:p>
          <a:p>
            <a:pPr algn="l"/>
            <a:r>
              <a:rPr lang="en-US" altLang="ja-JP" sz="1800" b="0" dirty="0" err="1">
                <a:solidFill>
                  <a:schemeClr val="tx1"/>
                </a:solidFill>
                <a:latin typeface="Arial" charset="0"/>
              </a:rPr>
              <a:t>geneZ</a:t>
            </a:r>
            <a:r>
              <a:rPr lang="ja-JP" altLang="en-US" sz="1800" b="0" dirty="0">
                <a:solidFill>
                  <a:schemeClr val="tx1"/>
                </a:solidFill>
                <a:latin typeface="Arial" charset="0"/>
              </a:rPr>
              <a:t>： </a:t>
            </a:r>
            <a:r>
              <a:rPr lang="ja-JP" altLang="en-US" sz="1800" b="0" dirty="0">
                <a:solidFill>
                  <a:srgbClr val="FF0000"/>
                </a:solidFill>
                <a:latin typeface="Arial" charset="0"/>
              </a:rPr>
              <a:t>●○</a:t>
            </a:r>
            <a:r>
              <a:rPr lang="ja-JP" altLang="en-US" sz="1800" b="0" dirty="0">
                <a:solidFill>
                  <a:schemeClr val="accent2"/>
                </a:solidFill>
                <a:latin typeface="Arial" charset="0"/>
              </a:rPr>
              <a:t>★</a:t>
            </a:r>
            <a:endParaRPr lang="ja-JP" altLang="en-US" sz="1800" b="0" dirty="0">
              <a:solidFill>
                <a:srgbClr val="006600"/>
              </a:solidFill>
              <a:latin typeface="Arial" charset="0"/>
            </a:endParaRPr>
          </a:p>
          <a:p>
            <a:pPr algn="l"/>
            <a:r>
              <a:rPr lang="en-US" altLang="ja-JP" sz="1800" b="0" dirty="0" smtClean="0">
                <a:solidFill>
                  <a:schemeClr val="tx1"/>
                </a:solidFill>
                <a:latin typeface="Arial" charset="0"/>
              </a:rPr>
              <a:t>•••</a:t>
            </a:r>
            <a:endParaRPr lang="ja-JP" altLang="en-US" sz="1800" b="0" dirty="0">
              <a:solidFill>
                <a:schemeClr val="tx1"/>
              </a:solidFill>
              <a:latin typeface="Arial" charset="0"/>
            </a:endParaRPr>
          </a:p>
        </p:txBody>
      </p:sp>
      <p:sp>
        <p:nvSpPr>
          <p:cNvPr id="4103" name="Rectangle 8"/>
          <p:cNvSpPr>
            <a:spLocks noChangeArrowheads="1"/>
          </p:cNvSpPr>
          <p:nvPr/>
        </p:nvSpPr>
        <p:spPr bwMode="auto">
          <a:xfrm>
            <a:off x="6934200" y="2057400"/>
            <a:ext cx="1566863" cy="914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l"/>
            <a:r>
              <a:rPr lang="en-US" altLang="ja-JP" sz="1800" b="0" dirty="0">
                <a:solidFill>
                  <a:schemeClr val="tx1"/>
                </a:solidFill>
                <a:latin typeface="Arial" charset="0"/>
              </a:rPr>
              <a:t>geneF1</a:t>
            </a:r>
            <a:r>
              <a:rPr lang="ja-JP" altLang="en-US" sz="1800" b="0" dirty="0">
                <a:solidFill>
                  <a:schemeClr val="tx1"/>
                </a:solidFill>
                <a:latin typeface="Arial" charset="0"/>
              </a:rPr>
              <a:t>： </a:t>
            </a:r>
            <a:r>
              <a:rPr lang="ja-JP" altLang="en-US" sz="1800" b="0" dirty="0">
                <a:solidFill>
                  <a:schemeClr val="accent2"/>
                </a:solidFill>
                <a:latin typeface="Arial" charset="0"/>
              </a:rPr>
              <a:t>■□</a:t>
            </a:r>
            <a:endParaRPr lang="ja-JP" altLang="en-US" sz="1800" b="0" dirty="0">
              <a:solidFill>
                <a:schemeClr val="tx1"/>
              </a:solidFill>
              <a:latin typeface="Arial" charset="0"/>
            </a:endParaRPr>
          </a:p>
          <a:p>
            <a:pPr algn="l"/>
            <a:r>
              <a:rPr lang="en-US" altLang="ja-JP" sz="1800" b="0" dirty="0">
                <a:solidFill>
                  <a:schemeClr val="tx1"/>
                </a:solidFill>
                <a:latin typeface="Arial" charset="0"/>
              </a:rPr>
              <a:t>geneF2</a:t>
            </a:r>
            <a:r>
              <a:rPr lang="ja-JP" altLang="en-US" sz="1800" b="0" dirty="0">
                <a:solidFill>
                  <a:schemeClr val="tx1"/>
                </a:solidFill>
                <a:latin typeface="Arial" charset="0"/>
              </a:rPr>
              <a:t>： </a:t>
            </a:r>
            <a:r>
              <a:rPr lang="ja-JP" altLang="en-US" sz="1800" b="0" dirty="0">
                <a:solidFill>
                  <a:schemeClr val="accent2"/>
                </a:solidFill>
                <a:latin typeface="Arial" charset="0"/>
              </a:rPr>
              <a:t>■□</a:t>
            </a:r>
            <a:endParaRPr lang="ja-JP" altLang="en-US" sz="1800" b="0" dirty="0">
              <a:solidFill>
                <a:srgbClr val="006600"/>
              </a:solidFill>
              <a:latin typeface="Arial" charset="0"/>
            </a:endParaRPr>
          </a:p>
          <a:p>
            <a:pPr algn="l"/>
            <a:r>
              <a:rPr lang="en-US" altLang="ja-JP" sz="1800" b="0" dirty="0" smtClean="0">
                <a:solidFill>
                  <a:schemeClr val="tx1"/>
                </a:solidFill>
                <a:latin typeface="Arial" charset="0"/>
              </a:rPr>
              <a:t>•••</a:t>
            </a:r>
            <a:endParaRPr lang="ja-JP" altLang="en-US" sz="1800" b="0" dirty="0">
              <a:solidFill>
                <a:schemeClr val="tx1"/>
              </a:solidFill>
              <a:latin typeface="Arial" charset="0"/>
            </a:endParaRPr>
          </a:p>
        </p:txBody>
      </p:sp>
      <p:sp>
        <p:nvSpPr>
          <p:cNvPr id="4104" name="Rectangle 9"/>
          <p:cNvSpPr>
            <a:spLocks noChangeArrowheads="1"/>
          </p:cNvSpPr>
          <p:nvPr/>
        </p:nvSpPr>
        <p:spPr bwMode="auto">
          <a:xfrm>
            <a:off x="5029200" y="1676400"/>
            <a:ext cx="1828800" cy="1143000"/>
          </a:xfrm>
          <a:prstGeom prst="rect">
            <a:avLst/>
          </a:prstGeom>
          <a:solidFill>
            <a:srgbClr val="CCFFCC"/>
          </a:solidFill>
          <a:ln w="9525">
            <a:solidFill>
              <a:schemeClr val="tx1"/>
            </a:solidFill>
            <a:miter lim="800000"/>
            <a:headEnd/>
            <a:tailEnd/>
          </a:ln>
        </p:spPr>
        <p:txBody>
          <a:bodyPr wrap="none" anchor="ctr"/>
          <a:lstStyle/>
          <a:p>
            <a:pPr algn="l"/>
            <a:r>
              <a:rPr lang="en-US" altLang="ja-JP" sz="1800" b="0" dirty="0">
                <a:solidFill>
                  <a:schemeClr val="tx1"/>
                </a:solidFill>
                <a:latin typeface="Arial" charset="0"/>
              </a:rPr>
              <a:t>gene A</a:t>
            </a:r>
            <a:r>
              <a:rPr lang="ja-JP" altLang="en-US" sz="1800" b="0" dirty="0">
                <a:solidFill>
                  <a:schemeClr val="tx1"/>
                </a:solidFill>
                <a:latin typeface="Arial" charset="0"/>
              </a:rPr>
              <a:t>： </a:t>
            </a:r>
            <a:r>
              <a:rPr lang="ja-JP" altLang="en-US" sz="1800" b="0" dirty="0">
                <a:solidFill>
                  <a:srgbClr val="FF0000"/>
                </a:solidFill>
                <a:latin typeface="Arial" charset="0"/>
              </a:rPr>
              <a:t>●</a:t>
            </a:r>
            <a:r>
              <a:rPr lang="ja-JP" altLang="en-US" sz="1800" b="0" dirty="0">
                <a:solidFill>
                  <a:srgbClr val="006600"/>
                </a:solidFill>
                <a:latin typeface="Arial" charset="0"/>
              </a:rPr>
              <a:t>△▲</a:t>
            </a:r>
            <a:endParaRPr lang="ja-JP" altLang="en-US" sz="1800" b="0" dirty="0">
              <a:solidFill>
                <a:schemeClr val="tx1"/>
              </a:solidFill>
              <a:latin typeface="Arial" charset="0"/>
            </a:endParaRPr>
          </a:p>
          <a:p>
            <a:pPr algn="l"/>
            <a:r>
              <a:rPr lang="en-US" altLang="ja-JP" sz="1800" b="0" dirty="0" err="1">
                <a:solidFill>
                  <a:schemeClr val="tx1"/>
                </a:solidFill>
                <a:latin typeface="Arial" charset="0"/>
              </a:rPr>
              <a:t>geneB</a:t>
            </a:r>
            <a:r>
              <a:rPr lang="ja-JP" altLang="en-US" sz="1800" b="0" dirty="0">
                <a:solidFill>
                  <a:schemeClr val="tx1"/>
                </a:solidFill>
                <a:latin typeface="Arial" charset="0"/>
              </a:rPr>
              <a:t>： </a:t>
            </a:r>
            <a:r>
              <a:rPr lang="ja-JP" altLang="en-US" sz="1800" b="0" dirty="0">
                <a:solidFill>
                  <a:srgbClr val="FF0000"/>
                </a:solidFill>
                <a:latin typeface="Arial" charset="0"/>
              </a:rPr>
              <a:t>●</a:t>
            </a:r>
            <a:r>
              <a:rPr lang="ja-JP" altLang="en-US" sz="1800" b="0" dirty="0">
                <a:solidFill>
                  <a:srgbClr val="006600"/>
                </a:solidFill>
                <a:latin typeface="Arial" charset="0"/>
              </a:rPr>
              <a:t>△▲</a:t>
            </a:r>
          </a:p>
          <a:p>
            <a:pPr algn="l"/>
            <a:r>
              <a:rPr lang="en-US" altLang="ja-JP" sz="1800" b="0" dirty="0" err="1">
                <a:solidFill>
                  <a:schemeClr val="tx1"/>
                </a:solidFill>
                <a:latin typeface="Arial" charset="0"/>
              </a:rPr>
              <a:t>geneD</a:t>
            </a:r>
            <a:r>
              <a:rPr lang="ja-JP" altLang="en-US" sz="1800" b="0" dirty="0">
                <a:solidFill>
                  <a:schemeClr val="tx1"/>
                </a:solidFill>
                <a:latin typeface="Arial" charset="0"/>
              </a:rPr>
              <a:t>： </a:t>
            </a:r>
            <a:r>
              <a:rPr lang="ja-JP" altLang="en-US" sz="1800" b="0" dirty="0">
                <a:solidFill>
                  <a:srgbClr val="FF0000"/>
                </a:solidFill>
                <a:latin typeface="Arial" charset="0"/>
              </a:rPr>
              <a:t>●</a:t>
            </a:r>
            <a:r>
              <a:rPr lang="ja-JP" altLang="en-US" sz="1800" b="0" dirty="0">
                <a:solidFill>
                  <a:srgbClr val="006600"/>
                </a:solidFill>
                <a:latin typeface="Arial" charset="0"/>
              </a:rPr>
              <a:t>△▲</a:t>
            </a:r>
          </a:p>
          <a:p>
            <a:pPr algn="l"/>
            <a:r>
              <a:rPr lang="en-US" altLang="ja-JP" sz="1800" b="0" dirty="0" smtClean="0">
                <a:solidFill>
                  <a:schemeClr val="tx1"/>
                </a:solidFill>
                <a:latin typeface="Arial" charset="0"/>
              </a:rPr>
              <a:t>•••</a:t>
            </a:r>
            <a:endParaRPr lang="ja-JP" altLang="en-US" sz="1800" b="0" dirty="0">
              <a:solidFill>
                <a:schemeClr val="tx1"/>
              </a:solidFill>
              <a:latin typeface="Arial" charset="0"/>
            </a:endParaRPr>
          </a:p>
        </p:txBody>
      </p:sp>
      <p:sp>
        <p:nvSpPr>
          <p:cNvPr id="746506" name="Rectangle 10"/>
          <p:cNvSpPr>
            <a:spLocks noChangeArrowheads="1"/>
          </p:cNvSpPr>
          <p:nvPr/>
        </p:nvSpPr>
        <p:spPr bwMode="auto">
          <a:xfrm>
            <a:off x="4876800" y="928688"/>
            <a:ext cx="3338513" cy="442912"/>
          </a:xfrm>
          <a:prstGeom prst="rect">
            <a:avLst/>
          </a:prstGeom>
          <a:gradFill rotWithShape="1">
            <a:gsLst>
              <a:gs pos="0">
                <a:srgbClr val="FFFF99"/>
              </a:gs>
              <a:gs pos="50000">
                <a:schemeClr val="bg1"/>
              </a:gs>
              <a:gs pos="100000">
                <a:srgbClr val="FFFF99"/>
              </a:gs>
            </a:gsLst>
            <a:lin ang="5400000" scaled="1"/>
          </a:gradFill>
          <a:ln w="19050">
            <a:solidFill>
              <a:srgbClr val="FF9900"/>
            </a:solidFill>
            <a:miter lim="800000"/>
            <a:headEnd/>
            <a:tailEnd/>
          </a:ln>
          <a:effectLst/>
        </p:spPr>
        <p:txBody>
          <a:bodyPr wrap="none" anchor="ctr"/>
          <a:lstStyle/>
          <a:p>
            <a:pPr>
              <a:defRPr/>
            </a:pPr>
            <a:r>
              <a:rPr lang="en-US" altLang="ja-JP" sz="2000">
                <a:solidFill>
                  <a:schemeClr val="tx1"/>
                </a:solidFill>
                <a:latin typeface="Arial" charset="0"/>
                <a:ea typeface="ＭＳ Ｐゴシック" pitchFamily="50" charset="-128"/>
              </a:rPr>
              <a:t>automatic classification</a:t>
            </a:r>
            <a:endParaRPr lang="ja-JP" altLang="en-US" sz="2000">
              <a:solidFill>
                <a:schemeClr val="tx1"/>
              </a:solidFill>
              <a:latin typeface="Arial" charset="0"/>
              <a:ea typeface="ＭＳ Ｐゴシック" pitchFamily="50" charset="-128"/>
            </a:endParaRPr>
          </a:p>
        </p:txBody>
      </p:sp>
      <p:sp>
        <p:nvSpPr>
          <p:cNvPr id="746507" name="AutoShape 11"/>
          <p:cNvSpPr>
            <a:spLocks noChangeArrowheads="1"/>
          </p:cNvSpPr>
          <p:nvPr/>
        </p:nvSpPr>
        <p:spPr bwMode="auto">
          <a:xfrm>
            <a:off x="152400" y="3657600"/>
            <a:ext cx="4343400" cy="2362200"/>
          </a:xfrm>
          <a:prstGeom prst="roundRect">
            <a:avLst>
              <a:gd name="adj" fmla="val 10949"/>
            </a:avLst>
          </a:prstGeom>
          <a:gradFill rotWithShape="1">
            <a:gsLst>
              <a:gs pos="0">
                <a:srgbClr val="FFCC99"/>
              </a:gs>
              <a:gs pos="100000">
                <a:schemeClr val="bg1"/>
              </a:gs>
            </a:gsLst>
            <a:lin ang="5400000" scaled="1"/>
          </a:gradFill>
          <a:ln w="19050">
            <a:solidFill>
              <a:srgbClr val="FF0000"/>
            </a:solidFill>
            <a:round/>
            <a:headEnd/>
            <a:tailEnd/>
          </a:ln>
          <a:effectLst>
            <a:outerShdw dist="35921" dir="2700000" algn="ctr" rotWithShape="0">
              <a:schemeClr val="bg2">
                <a:alpha val="50000"/>
              </a:schemeClr>
            </a:outerShdw>
          </a:effectLst>
        </p:spPr>
        <p:txBody>
          <a:bodyPr wrap="none" anchor="ctr"/>
          <a:lstStyle/>
          <a:p>
            <a:pPr algn="l">
              <a:defRPr/>
            </a:pPr>
            <a:endParaRPr lang="ja-JP" altLang="en-US" sz="1800" dirty="0">
              <a:solidFill>
                <a:srgbClr val="006600"/>
              </a:solidFill>
              <a:latin typeface="Arial" charset="0"/>
              <a:ea typeface="ＭＳ Ｐゴシック" pitchFamily="50" charset="-128"/>
            </a:endParaRPr>
          </a:p>
          <a:p>
            <a:pPr algn="l">
              <a:defRPr/>
            </a:pPr>
            <a:r>
              <a:rPr lang="en-US" altLang="ja-JP" sz="1800" dirty="0" smtClean="0">
                <a:solidFill>
                  <a:srgbClr val="FF0000"/>
                </a:solidFill>
                <a:effectLst>
                  <a:outerShdw blurRad="38100" dist="38100" dir="2700000" algn="tl">
                    <a:srgbClr val="000000"/>
                  </a:outerShdw>
                </a:effectLst>
                <a:latin typeface="Arial" charset="0"/>
                <a:ea typeface="ＭＳ Ｐゴシック" pitchFamily="50" charset="-128"/>
              </a:rPr>
              <a:t>•</a:t>
            </a:r>
            <a:r>
              <a:rPr lang="en-US" altLang="ja-JP" sz="1800" b="0" dirty="0" smtClean="0">
                <a:solidFill>
                  <a:schemeClr val="tx1"/>
                </a:solidFill>
                <a:latin typeface="Arial" charset="0"/>
                <a:ea typeface="ＭＳ Ｐゴシック" pitchFamily="50" charset="-128"/>
              </a:rPr>
              <a:t>find </a:t>
            </a:r>
            <a:r>
              <a:rPr lang="en-US" altLang="ja-JP" sz="1800" b="0" dirty="0">
                <a:solidFill>
                  <a:schemeClr val="tx1"/>
                </a:solidFill>
                <a:latin typeface="Arial" charset="0"/>
                <a:ea typeface="ＭＳ Ｐゴシック" pitchFamily="50" charset="-128"/>
              </a:rPr>
              <a:t>features </a:t>
            </a:r>
            <a:r>
              <a:rPr lang="en-US" altLang="ja-JP" sz="1800" b="0" dirty="0" smtClean="0">
                <a:solidFill>
                  <a:schemeClr val="tx1"/>
                </a:solidFill>
                <a:latin typeface="Arial" charset="0"/>
                <a:ea typeface="ＭＳ Ｐゴシック" pitchFamily="50" charset="-128"/>
              </a:rPr>
              <a:t>distinguishing </a:t>
            </a:r>
            <a:r>
              <a:rPr lang="en-US" altLang="ja-JP" sz="1800" dirty="0">
                <a:solidFill>
                  <a:srgbClr val="006600"/>
                </a:solidFill>
                <a:latin typeface="Arial" charset="0"/>
                <a:ea typeface="ＭＳ Ｐゴシック" pitchFamily="50" charset="-128"/>
              </a:rPr>
              <a:t>orange </a:t>
            </a:r>
            <a:r>
              <a:rPr lang="en-US" altLang="ja-JP" sz="1800" b="0" dirty="0" err="1">
                <a:solidFill>
                  <a:schemeClr val="tx1"/>
                </a:solidFill>
                <a:latin typeface="Arial" charset="0"/>
                <a:ea typeface="ＭＳ Ｐゴシック" pitchFamily="50" charset="-128"/>
              </a:rPr>
              <a:t>vs</a:t>
            </a:r>
            <a:endParaRPr lang="en-US" altLang="ja-JP" sz="1800" b="0" dirty="0">
              <a:solidFill>
                <a:schemeClr val="tx1"/>
              </a:solidFill>
              <a:latin typeface="Arial" charset="0"/>
              <a:ea typeface="ＭＳ Ｐゴシック" pitchFamily="50" charset="-128"/>
            </a:endParaRPr>
          </a:p>
          <a:p>
            <a:pPr algn="l">
              <a:defRPr/>
            </a:pPr>
            <a:r>
              <a:rPr lang="en-US" altLang="ja-JP" sz="1800" dirty="0">
                <a:solidFill>
                  <a:srgbClr val="006600"/>
                </a:solidFill>
                <a:latin typeface="Arial" charset="0"/>
                <a:ea typeface="ＭＳ Ｐゴシック" pitchFamily="50" charset="-128"/>
              </a:rPr>
              <a:t> others</a:t>
            </a: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p:txBody>
      </p:sp>
      <p:sp>
        <p:nvSpPr>
          <p:cNvPr id="746508" name="Rectangle 12"/>
          <p:cNvSpPr>
            <a:spLocks noChangeArrowheads="1"/>
          </p:cNvSpPr>
          <p:nvPr/>
        </p:nvSpPr>
        <p:spPr bwMode="auto">
          <a:xfrm>
            <a:off x="76200" y="3429000"/>
            <a:ext cx="2839616" cy="381000"/>
          </a:xfrm>
          <a:prstGeom prst="rect">
            <a:avLst/>
          </a:prstGeom>
          <a:gradFill rotWithShape="1">
            <a:gsLst>
              <a:gs pos="0">
                <a:srgbClr val="FF9966"/>
              </a:gs>
              <a:gs pos="50000">
                <a:schemeClr val="bg1"/>
              </a:gs>
              <a:gs pos="100000">
                <a:srgbClr val="FF9966"/>
              </a:gs>
            </a:gsLst>
            <a:lin ang="5400000" scaled="1"/>
          </a:gradFill>
          <a:ln w="19050">
            <a:solidFill>
              <a:srgbClr val="FF0000"/>
            </a:solidFill>
            <a:miter lim="800000"/>
            <a:headEnd/>
            <a:tailEnd/>
          </a:ln>
          <a:effectLst/>
        </p:spPr>
        <p:txBody>
          <a:bodyPr wrap="none" anchor="ctr"/>
          <a:lstStyle/>
          <a:p>
            <a:pPr>
              <a:defRPr/>
            </a:pPr>
            <a:r>
              <a:rPr lang="en-US" altLang="ja-JP" sz="2000" dirty="0" smtClean="0">
                <a:solidFill>
                  <a:schemeClr val="tx1"/>
                </a:solidFill>
                <a:latin typeface="Arial" charset="0"/>
                <a:ea typeface="ＭＳ Ｐゴシック" pitchFamily="50" charset="-128"/>
              </a:rPr>
              <a:t>Image Recognition</a:t>
            </a:r>
            <a:endParaRPr lang="ja-JP" altLang="en-US" sz="2000" dirty="0">
              <a:solidFill>
                <a:schemeClr val="tx1"/>
              </a:solidFill>
              <a:latin typeface="Arial" charset="0"/>
              <a:ea typeface="ＭＳ Ｐゴシック" pitchFamily="50" charset="-128"/>
            </a:endParaRPr>
          </a:p>
        </p:txBody>
      </p:sp>
      <p:pic>
        <p:nvPicPr>
          <p:cNvPr id="4108" name="Picture 13" descr="MCj03945420000[1]"/>
          <p:cNvPicPr>
            <a:picLocks noChangeAspect="1" noChangeArrowheads="1"/>
          </p:cNvPicPr>
          <p:nvPr/>
        </p:nvPicPr>
        <p:blipFill>
          <a:blip r:embed="rId2" cstate="print"/>
          <a:srcRect/>
          <a:stretch>
            <a:fillRect/>
          </a:stretch>
        </p:blipFill>
        <p:spPr bwMode="auto">
          <a:xfrm>
            <a:off x="381000" y="4572000"/>
            <a:ext cx="657225" cy="649288"/>
          </a:xfrm>
          <a:prstGeom prst="rect">
            <a:avLst/>
          </a:prstGeom>
          <a:solidFill>
            <a:schemeClr val="bg1"/>
          </a:solidFill>
          <a:ln w="9525">
            <a:solidFill>
              <a:schemeClr val="tx1"/>
            </a:solidFill>
            <a:miter lim="800000"/>
            <a:headEnd/>
            <a:tailEnd/>
          </a:ln>
        </p:spPr>
      </p:pic>
      <p:pic>
        <p:nvPicPr>
          <p:cNvPr id="4109" name="Picture 14" descr="MCj03939920000[1]"/>
          <p:cNvPicPr>
            <a:picLocks noChangeAspect="1" noChangeArrowheads="1"/>
          </p:cNvPicPr>
          <p:nvPr/>
        </p:nvPicPr>
        <p:blipFill>
          <a:blip r:embed="rId3" cstate="print"/>
          <a:srcRect/>
          <a:stretch>
            <a:fillRect/>
          </a:stretch>
        </p:blipFill>
        <p:spPr bwMode="auto">
          <a:xfrm>
            <a:off x="817563" y="4800600"/>
            <a:ext cx="554037" cy="817563"/>
          </a:xfrm>
          <a:prstGeom prst="rect">
            <a:avLst/>
          </a:prstGeom>
          <a:solidFill>
            <a:schemeClr val="bg1"/>
          </a:solidFill>
          <a:ln w="9525">
            <a:solidFill>
              <a:schemeClr val="tx1"/>
            </a:solidFill>
            <a:miter lim="800000"/>
            <a:headEnd/>
            <a:tailEnd/>
          </a:ln>
        </p:spPr>
      </p:pic>
      <p:pic>
        <p:nvPicPr>
          <p:cNvPr id="4110" name="Picture 15" descr="MCj03938500000[1]"/>
          <p:cNvPicPr>
            <a:picLocks noChangeAspect="1" noChangeArrowheads="1"/>
          </p:cNvPicPr>
          <p:nvPr/>
        </p:nvPicPr>
        <p:blipFill>
          <a:blip r:embed="rId4" cstate="print"/>
          <a:srcRect/>
          <a:stretch>
            <a:fillRect/>
          </a:stretch>
        </p:blipFill>
        <p:spPr bwMode="auto">
          <a:xfrm>
            <a:off x="1219200" y="4648200"/>
            <a:ext cx="765175" cy="449263"/>
          </a:xfrm>
          <a:prstGeom prst="rect">
            <a:avLst/>
          </a:prstGeom>
          <a:solidFill>
            <a:schemeClr val="bg1"/>
          </a:solidFill>
          <a:ln w="9525">
            <a:solidFill>
              <a:schemeClr val="tx1"/>
            </a:solidFill>
            <a:miter lim="800000"/>
            <a:headEnd/>
            <a:tailEnd/>
          </a:ln>
        </p:spPr>
      </p:pic>
      <p:pic>
        <p:nvPicPr>
          <p:cNvPr id="4111" name="Picture 16" descr="MCj03949680000[1]"/>
          <p:cNvPicPr>
            <a:picLocks noChangeAspect="1" noChangeArrowheads="1"/>
          </p:cNvPicPr>
          <p:nvPr/>
        </p:nvPicPr>
        <p:blipFill>
          <a:blip r:embed="rId5" cstate="print"/>
          <a:srcRect/>
          <a:stretch>
            <a:fillRect/>
          </a:stretch>
        </p:blipFill>
        <p:spPr bwMode="auto">
          <a:xfrm>
            <a:off x="3657600" y="4479925"/>
            <a:ext cx="715963" cy="742950"/>
          </a:xfrm>
          <a:prstGeom prst="rect">
            <a:avLst/>
          </a:prstGeom>
          <a:solidFill>
            <a:schemeClr val="bg1"/>
          </a:solidFill>
          <a:ln w="9525">
            <a:solidFill>
              <a:schemeClr val="tx1"/>
            </a:solidFill>
            <a:miter lim="800000"/>
            <a:headEnd/>
            <a:tailEnd/>
          </a:ln>
        </p:spPr>
      </p:pic>
      <p:pic>
        <p:nvPicPr>
          <p:cNvPr id="4112" name="Picture 17" descr="MCj03942200000[1]"/>
          <p:cNvPicPr>
            <a:picLocks noChangeAspect="1" noChangeArrowheads="1"/>
          </p:cNvPicPr>
          <p:nvPr/>
        </p:nvPicPr>
        <p:blipFill>
          <a:blip r:embed="rId6" cstate="print"/>
          <a:srcRect/>
          <a:stretch>
            <a:fillRect/>
          </a:stretch>
        </p:blipFill>
        <p:spPr bwMode="auto">
          <a:xfrm>
            <a:off x="3505200" y="5013325"/>
            <a:ext cx="838200" cy="741363"/>
          </a:xfrm>
          <a:prstGeom prst="rect">
            <a:avLst/>
          </a:prstGeom>
          <a:solidFill>
            <a:schemeClr val="bg1"/>
          </a:solidFill>
          <a:ln w="9525">
            <a:solidFill>
              <a:schemeClr val="tx1"/>
            </a:solidFill>
            <a:miter lim="800000"/>
            <a:headEnd/>
            <a:tailEnd/>
          </a:ln>
        </p:spPr>
      </p:pic>
      <p:pic>
        <p:nvPicPr>
          <p:cNvPr id="4113" name="Picture 18" descr="MCj02342500000[1]"/>
          <p:cNvPicPr>
            <a:picLocks noChangeAspect="1" noChangeArrowheads="1"/>
          </p:cNvPicPr>
          <p:nvPr/>
        </p:nvPicPr>
        <p:blipFill>
          <a:blip r:embed="rId7" cstate="print"/>
          <a:srcRect/>
          <a:stretch>
            <a:fillRect/>
          </a:stretch>
        </p:blipFill>
        <p:spPr bwMode="auto">
          <a:xfrm>
            <a:off x="3124200" y="4327525"/>
            <a:ext cx="566738" cy="781050"/>
          </a:xfrm>
          <a:prstGeom prst="rect">
            <a:avLst/>
          </a:prstGeom>
          <a:solidFill>
            <a:schemeClr val="bg1"/>
          </a:solidFill>
          <a:ln w="9525">
            <a:solidFill>
              <a:schemeClr val="tx1"/>
            </a:solidFill>
            <a:miter lim="800000"/>
            <a:headEnd/>
            <a:tailEnd/>
          </a:ln>
        </p:spPr>
      </p:pic>
      <p:pic>
        <p:nvPicPr>
          <p:cNvPr id="4114" name="Picture 19" descr="MCj03952460000[1]"/>
          <p:cNvPicPr>
            <a:picLocks noChangeAspect="1" noChangeArrowheads="1"/>
          </p:cNvPicPr>
          <p:nvPr/>
        </p:nvPicPr>
        <p:blipFill>
          <a:blip r:embed="rId8" cstate="print"/>
          <a:srcRect/>
          <a:stretch>
            <a:fillRect/>
          </a:stretch>
        </p:blipFill>
        <p:spPr bwMode="auto">
          <a:xfrm>
            <a:off x="2855913" y="5013325"/>
            <a:ext cx="725487" cy="777875"/>
          </a:xfrm>
          <a:prstGeom prst="rect">
            <a:avLst/>
          </a:prstGeom>
          <a:solidFill>
            <a:schemeClr val="bg1"/>
          </a:solidFill>
          <a:ln w="9525">
            <a:solidFill>
              <a:schemeClr val="tx1"/>
            </a:solidFill>
            <a:miter lim="800000"/>
            <a:headEnd/>
            <a:tailEnd/>
          </a:ln>
        </p:spPr>
      </p:pic>
      <p:sp>
        <p:nvSpPr>
          <p:cNvPr id="4115" name="AutoShape 20"/>
          <p:cNvSpPr>
            <a:spLocks noChangeArrowheads="1"/>
          </p:cNvSpPr>
          <p:nvPr/>
        </p:nvSpPr>
        <p:spPr bwMode="auto">
          <a:xfrm>
            <a:off x="2209800" y="4800600"/>
            <a:ext cx="457200" cy="381000"/>
          </a:xfrm>
          <a:prstGeom prst="leftRightArrow">
            <a:avLst>
              <a:gd name="adj1" fmla="val 50000"/>
              <a:gd name="adj2" fmla="val 24000"/>
            </a:avLst>
          </a:prstGeom>
          <a:solidFill>
            <a:srgbClr val="FFCC99"/>
          </a:solidFill>
          <a:ln w="25400">
            <a:solidFill>
              <a:srgbClr val="FF0000"/>
            </a:solidFill>
            <a:miter lim="800000"/>
            <a:headEnd/>
            <a:tailEnd/>
          </a:ln>
        </p:spPr>
        <p:txBody>
          <a:bodyPr wrap="none" anchor="ctr"/>
          <a:lstStyle/>
          <a:p>
            <a:endParaRPr lang="ja-JP" altLang="en-US"/>
          </a:p>
        </p:txBody>
      </p:sp>
      <p:sp>
        <p:nvSpPr>
          <p:cNvPr id="746517" name="AutoShape 21"/>
          <p:cNvSpPr>
            <a:spLocks noChangeArrowheads="1"/>
          </p:cNvSpPr>
          <p:nvPr/>
        </p:nvSpPr>
        <p:spPr bwMode="auto">
          <a:xfrm>
            <a:off x="4953000" y="3657600"/>
            <a:ext cx="3962400" cy="2362200"/>
          </a:xfrm>
          <a:prstGeom prst="roundRect">
            <a:avLst>
              <a:gd name="adj" fmla="val 11931"/>
            </a:avLst>
          </a:prstGeom>
          <a:gradFill rotWithShape="1">
            <a:gsLst>
              <a:gs pos="0">
                <a:srgbClr val="CCFFCC"/>
              </a:gs>
              <a:gs pos="100000">
                <a:schemeClr val="bg1"/>
              </a:gs>
            </a:gsLst>
            <a:lin ang="5400000" scaled="1"/>
          </a:gradFill>
          <a:ln w="19050">
            <a:solidFill>
              <a:srgbClr val="008000"/>
            </a:solidFill>
            <a:round/>
            <a:headEnd/>
            <a:tailEnd/>
          </a:ln>
          <a:effectLst/>
        </p:spPr>
        <p:txBody>
          <a:bodyPr wrap="none" anchor="ctr"/>
          <a:lstStyle/>
          <a:p>
            <a:pPr algn="l">
              <a:defRPr/>
            </a:pPr>
            <a:r>
              <a:rPr lang="en-US" altLang="ja-JP" sz="1800" dirty="0" smtClean="0">
                <a:solidFill>
                  <a:srgbClr val="FF0000"/>
                </a:solidFill>
                <a:effectLst>
                  <a:outerShdw blurRad="38100" dist="38100" dir="2700000" algn="tl">
                    <a:srgbClr val="000000"/>
                  </a:outerShdw>
                </a:effectLst>
                <a:latin typeface="Arial" charset="0"/>
                <a:ea typeface="ＭＳ Ｐゴシック" pitchFamily="50" charset="-128"/>
              </a:rPr>
              <a:t>•</a:t>
            </a:r>
            <a:r>
              <a:rPr lang="ja-JP" altLang="en-US" sz="1800" b="0" dirty="0" smtClean="0">
                <a:solidFill>
                  <a:schemeClr val="tx1"/>
                </a:solidFill>
                <a:latin typeface="Arial" charset="0"/>
                <a:ea typeface="ＭＳ Ｐゴシック" pitchFamily="50" charset="-128"/>
              </a:rPr>
              <a:t> </a:t>
            </a:r>
            <a:r>
              <a:rPr lang="en-US" altLang="ja-JP" sz="1800" b="0" dirty="0">
                <a:solidFill>
                  <a:schemeClr val="tx1"/>
                </a:solidFill>
                <a:latin typeface="Arial" charset="0"/>
                <a:ea typeface="ＭＳ Ｐゴシック" pitchFamily="50" charset="-128"/>
              </a:rPr>
              <a:t>by links, keywords, dates, and their</a:t>
            </a:r>
          </a:p>
          <a:p>
            <a:pPr algn="l">
              <a:defRPr/>
            </a:pPr>
            <a:r>
              <a:rPr lang="en-US" altLang="ja-JP" sz="1800" b="0" dirty="0">
                <a:solidFill>
                  <a:schemeClr val="tx1"/>
                </a:solidFill>
                <a:latin typeface="Arial" charset="0"/>
                <a:ea typeface="ＭＳ Ｐゴシック" pitchFamily="50" charset="-128"/>
              </a:rPr>
              <a:t>combinations</a:t>
            </a: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a:p>
            <a:pPr algn="l">
              <a:defRPr/>
            </a:pPr>
            <a:endParaRPr lang="ja-JP" altLang="en-US" sz="1800" b="0" dirty="0">
              <a:solidFill>
                <a:schemeClr val="tx1"/>
              </a:solidFill>
              <a:latin typeface="Arial" charset="0"/>
              <a:ea typeface="ＭＳ Ｐゴシック" pitchFamily="50" charset="-128"/>
            </a:endParaRPr>
          </a:p>
        </p:txBody>
      </p:sp>
      <p:sp>
        <p:nvSpPr>
          <p:cNvPr id="4117" name="AutoShape 22"/>
          <p:cNvSpPr>
            <a:spLocks noChangeArrowheads="1"/>
          </p:cNvSpPr>
          <p:nvPr/>
        </p:nvSpPr>
        <p:spPr bwMode="auto">
          <a:xfrm>
            <a:off x="5105400" y="4857750"/>
            <a:ext cx="914400" cy="628650"/>
          </a:xfrm>
          <a:prstGeom prst="foldedCorner">
            <a:avLst>
              <a:gd name="adj" fmla="val 12500"/>
            </a:avLst>
          </a:prstGeom>
          <a:solidFill>
            <a:srgbClr val="FFFF99"/>
          </a:solidFill>
          <a:ln w="9525">
            <a:solidFill>
              <a:schemeClr val="tx1"/>
            </a:solidFill>
            <a:round/>
            <a:headEnd/>
            <a:tailEnd/>
          </a:ln>
        </p:spPr>
        <p:txBody>
          <a:bodyPr wrap="none" anchor="ctr"/>
          <a:lstStyle/>
          <a:p>
            <a:pPr algn="l"/>
            <a:r>
              <a:rPr lang="en-US" altLang="ja-JP" sz="1800" b="0">
                <a:solidFill>
                  <a:schemeClr val="tx1"/>
                </a:solidFill>
                <a:latin typeface="Arial" charset="0"/>
              </a:rPr>
              <a:t>bike in</a:t>
            </a:r>
          </a:p>
          <a:p>
            <a:pPr algn="l"/>
            <a:r>
              <a:rPr lang="en-US" altLang="ja-JP" sz="1800" b="0">
                <a:solidFill>
                  <a:schemeClr val="tx1"/>
                </a:solidFill>
                <a:latin typeface="Arial" charset="0"/>
              </a:rPr>
              <a:t>world </a:t>
            </a:r>
            <a:endParaRPr lang="ja-JP" altLang="en-US" sz="1800" b="0">
              <a:solidFill>
                <a:schemeClr val="tx1"/>
              </a:solidFill>
              <a:latin typeface="Arial" charset="0"/>
            </a:endParaRPr>
          </a:p>
        </p:txBody>
      </p:sp>
      <p:sp>
        <p:nvSpPr>
          <p:cNvPr id="746519" name="Rectangle 23"/>
          <p:cNvSpPr>
            <a:spLocks noChangeArrowheads="1"/>
          </p:cNvSpPr>
          <p:nvPr/>
        </p:nvSpPr>
        <p:spPr bwMode="auto">
          <a:xfrm>
            <a:off x="4800600" y="3357563"/>
            <a:ext cx="3914775" cy="452437"/>
          </a:xfrm>
          <a:prstGeom prst="rect">
            <a:avLst/>
          </a:prstGeom>
          <a:gradFill rotWithShape="1">
            <a:gsLst>
              <a:gs pos="0">
                <a:srgbClr val="CCFFCC"/>
              </a:gs>
              <a:gs pos="50000">
                <a:schemeClr val="bg1"/>
              </a:gs>
              <a:gs pos="100000">
                <a:srgbClr val="CCFFCC"/>
              </a:gs>
            </a:gsLst>
            <a:lin ang="5400000" scaled="1"/>
          </a:gradFill>
          <a:ln w="19050">
            <a:solidFill>
              <a:srgbClr val="008000"/>
            </a:solidFill>
            <a:miter lim="800000"/>
            <a:headEnd/>
            <a:tailEnd/>
          </a:ln>
          <a:effectLst/>
        </p:spPr>
        <p:txBody>
          <a:bodyPr wrap="none" anchor="ctr"/>
          <a:lstStyle/>
          <a:p>
            <a:pPr>
              <a:defRPr/>
            </a:pPr>
            <a:r>
              <a:rPr lang="en-US" altLang="ja-JP" sz="2000">
                <a:solidFill>
                  <a:schemeClr val="tx1"/>
                </a:solidFill>
                <a:latin typeface="Arial" charset="0"/>
                <a:ea typeface="ＭＳ Ｐゴシック" pitchFamily="50" charset="-128"/>
              </a:rPr>
              <a:t>clustering topics in Web pages</a:t>
            </a:r>
            <a:endParaRPr lang="ja-JP" altLang="en-US" sz="2000">
              <a:solidFill>
                <a:schemeClr val="tx1"/>
              </a:solidFill>
              <a:latin typeface="Arial" charset="0"/>
              <a:ea typeface="ＭＳ Ｐゴシック" pitchFamily="50" charset="-128"/>
            </a:endParaRPr>
          </a:p>
        </p:txBody>
      </p:sp>
      <p:sp>
        <p:nvSpPr>
          <p:cNvPr id="4119" name="Line 24"/>
          <p:cNvSpPr>
            <a:spLocks noChangeShapeType="1"/>
          </p:cNvSpPr>
          <p:nvPr/>
        </p:nvSpPr>
        <p:spPr bwMode="auto">
          <a:xfrm>
            <a:off x="5334000" y="5486400"/>
            <a:ext cx="228600" cy="381000"/>
          </a:xfrm>
          <a:prstGeom prst="line">
            <a:avLst/>
          </a:prstGeom>
          <a:noFill/>
          <a:ln w="9525">
            <a:solidFill>
              <a:schemeClr val="tx1"/>
            </a:solidFill>
            <a:round/>
            <a:headEnd/>
            <a:tailEnd type="triangle" w="lg" len="lg"/>
          </a:ln>
        </p:spPr>
        <p:txBody>
          <a:bodyPr/>
          <a:lstStyle/>
          <a:p>
            <a:endParaRPr lang="ja-JP" altLang="en-US"/>
          </a:p>
        </p:txBody>
      </p:sp>
      <p:sp>
        <p:nvSpPr>
          <p:cNvPr id="4120" name="Line 25"/>
          <p:cNvSpPr>
            <a:spLocks noChangeShapeType="1"/>
          </p:cNvSpPr>
          <p:nvPr/>
        </p:nvSpPr>
        <p:spPr bwMode="auto">
          <a:xfrm>
            <a:off x="5562600" y="5486400"/>
            <a:ext cx="990600" cy="457200"/>
          </a:xfrm>
          <a:prstGeom prst="line">
            <a:avLst/>
          </a:prstGeom>
          <a:noFill/>
          <a:ln w="9525">
            <a:solidFill>
              <a:schemeClr val="tx1"/>
            </a:solidFill>
            <a:round/>
            <a:headEnd/>
            <a:tailEnd type="triangle" w="lg" len="lg"/>
          </a:ln>
        </p:spPr>
        <p:txBody>
          <a:bodyPr/>
          <a:lstStyle/>
          <a:p>
            <a:endParaRPr lang="ja-JP" altLang="en-US"/>
          </a:p>
        </p:txBody>
      </p:sp>
      <p:sp>
        <p:nvSpPr>
          <p:cNvPr id="4121" name="Line 26"/>
          <p:cNvSpPr>
            <a:spLocks noChangeShapeType="1"/>
          </p:cNvSpPr>
          <p:nvPr/>
        </p:nvSpPr>
        <p:spPr bwMode="auto">
          <a:xfrm flipH="1">
            <a:off x="5638800" y="5715000"/>
            <a:ext cx="381000" cy="152400"/>
          </a:xfrm>
          <a:prstGeom prst="line">
            <a:avLst/>
          </a:prstGeom>
          <a:noFill/>
          <a:ln w="9525">
            <a:solidFill>
              <a:schemeClr val="tx1"/>
            </a:solidFill>
            <a:round/>
            <a:headEnd/>
            <a:tailEnd type="triangle" w="lg" len="lg"/>
          </a:ln>
        </p:spPr>
        <p:txBody>
          <a:bodyPr/>
          <a:lstStyle/>
          <a:p>
            <a:endParaRPr lang="ja-JP" altLang="en-US"/>
          </a:p>
        </p:txBody>
      </p:sp>
      <p:sp>
        <p:nvSpPr>
          <p:cNvPr id="4122" name="Line 27"/>
          <p:cNvSpPr>
            <a:spLocks noChangeShapeType="1"/>
          </p:cNvSpPr>
          <p:nvPr/>
        </p:nvSpPr>
        <p:spPr bwMode="auto">
          <a:xfrm>
            <a:off x="6477000" y="5715000"/>
            <a:ext cx="228600" cy="228600"/>
          </a:xfrm>
          <a:prstGeom prst="line">
            <a:avLst/>
          </a:prstGeom>
          <a:noFill/>
          <a:ln w="9525">
            <a:solidFill>
              <a:schemeClr val="tx1"/>
            </a:solidFill>
            <a:round/>
            <a:headEnd/>
            <a:tailEnd type="triangle" w="lg" len="lg"/>
          </a:ln>
        </p:spPr>
        <p:txBody>
          <a:bodyPr/>
          <a:lstStyle/>
          <a:p>
            <a:endParaRPr lang="ja-JP" altLang="en-US"/>
          </a:p>
        </p:txBody>
      </p:sp>
      <p:sp>
        <p:nvSpPr>
          <p:cNvPr id="4123" name="Line 28"/>
          <p:cNvSpPr>
            <a:spLocks noChangeShapeType="1"/>
          </p:cNvSpPr>
          <p:nvPr/>
        </p:nvSpPr>
        <p:spPr bwMode="auto">
          <a:xfrm flipH="1">
            <a:off x="7239000" y="5257800"/>
            <a:ext cx="152400" cy="381000"/>
          </a:xfrm>
          <a:prstGeom prst="line">
            <a:avLst/>
          </a:prstGeom>
          <a:noFill/>
          <a:ln w="9525">
            <a:solidFill>
              <a:schemeClr val="tx1"/>
            </a:solidFill>
            <a:round/>
            <a:headEnd/>
            <a:tailEnd type="triangle" w="lg" len="lg"/>
          </a:ln>
        </p:spPr>
        <p:txBody>
          <a:bodyPr/>
          <a:lstStyle/>
          <a:p>
            <a:endParaRPr lang="ja-JP" altLang="en-US"/>
          </a:p>
        </p:txBody>
      </p:sp>
      <p:sp>
        <p:nvSpPr>
          <p:cNvPr id="4124" name="Line 29"/>
          <p:cNvSpPr>
            <a:spLocks noChangeShapeType="1"/>
          </p:cNvSpPr>
          <p:nvPr/>
        </p:nvSpPr>
        <p:spPr bwMode="auto">
          <a:xfrm flipH="1">
            <a:off x="7315200" y="5410200"/>
            <a:ext cx="685800" cy="228600"/>
          </a:xfrm>
          <a:prstGeom prst="line">
            <a:avLst/>
          </a:prstGeom>
          <a:noFill/>
          <a:ln w="9525">
            <a:solidFill>
              <a:schemeClr val="tx1"/>
            </a:solidFill>
            <a:round/>
            <a:headEnd/>
            <a:tailEnd type="triangle" w="lg" len="lg"/>
          </a:ln>
        </p:spPr>
        <p:txBody>
          <a:bodyPr/>
          <a:lstStyle/>
          <a:p>
            <a:endParaRPr lang="ja-JP" altLang="en-US"/>
          </a:p>
        </p:txBody>
      </p:sp>
      <p:sp>
        <p:nvSpPr>
          <p:cNvPr id="4125" name="AutoShape 30"/>
          <p:cNvSpPr>
            <a:spLocks noChangeArrowheads="1"/>
          </p:cNvSpPr>
          <p:nvPr/>
        </p:nvSpPr>
        <p:spPr bwMode="auto">
          <a:xfrm>
            <a:off x="5791200" y="5286375"/>
            <a:ext cx="914400" cy="428625"/>
          </a:xfrm>
          <a:prstGeom prst="foldedCorner">
            <a:avLst>
              <a:gd name="adj" fmla="val 12500"/>
            </a:avLst>
          </a:prstGeom>
          <a:solidFill>
            <a:srgbClr val="FFFF99"/>
          </a:solidFill>
          <a:ln w="9525">
            <a:solidFill>
              <a:schemeClr val="tx1"/>
            </a:solidFill>
            <a:round/>
            <a:headEnd/>
            <a:tailEnd/>
          </a:ln>
        </p:spPr>
        <p:txBody>
          <a:bodyPr wrap="none" anchor="ctr"/>
          <a:lstStyle/>
          <a:p>
            <a:pPr algn="l"/>
            <a:r>
              <a:rPr lang="en-US" altLang="ja-JP" sz="1800" b="0">
                <a:solidFill>
                  <a:schemeClr val="tx1"/>
                </a:solidFill>
                <a:latin typeface="Arial" charset="0"/>
              </a:rPr>
              <a:t>bike fun</a:t>
            </a:r>
            <a:endParaRPr lang="ja-JP" altLang="en-US" sz="1800" b="0">
              <a:solidFill>
                <a:schemeClr val="tx1"/>
              </a:solidFill>
              <a:latin typeface="Arial" charset="0"/>
            </a:endParaRPr>
          </a:p>
        </p:txBody>
      </p:sp>
      <p:sp>
        <p:nvSpPr>
          <p:cNvPr id="4126" name="AutoShape 31"/>
          <p:cNvSpPr>
            <a:spLocks noChangeArrowheads="1"/>
          </p:cNvSpPr>
          <p:nvPr/>
        </p:nvSpPr>
        <p:spPr bwMode="auto">
          <a:xfrm>
            <a:off x="7924800" y="5867400"/>
            <a:ext cx="304800" cy="228600"/>
          </a:xfrm>
          <a:prstGeom prst="foldedCorner">
            <a:avLst>
              <a:gd name="adj" fmla="val 50000"/>
            </a:avLst>
          </a:prstGeom>
          <a:solidFill>
            <a:srgbClr val="FFCCCC"/>
          </a:solidFill>
          <a:ln w="9525">
            <a:solidFill>
              <a:schemeClr val="tx1"/>
            </a:solidFill>
            <a:round/>
            <a:headEnd/>
            <a:tailEnd/>
          </a:ln>
        </p:spPr>
        <p:txBody>
          <a:bodyPr wrap="none" anchor="ctr"/>
          <a:lstStyle/>
          <a:p>
            <a:pPr algn="l"/>
            <a:endParaRPr lang="ja-JP" altLang="en-US" sz="1800" b="0">
              <a:solidFill>
                <a:schemeClr val="tx1"/>
              </a:solidFill>
              <a:latin typeface="Arial" charset="0"/>
            </a:endParaRPr>
          </a:p>
        </p:txBody>
      </p:sp>
      <p:sp>
        <p:nvSpPr>
          <p:cNvPr id="4127" name="AutoShape 32"/>
          <p:cNvSpPr>
            <a:spLocks noChangeArrowheads="1"/>
          </p:cNvSpPr>
          <p:nvPr/>
        </p:nvSpPr>
        <p:spPr bwMode="auto">
          <a:xfrm>
            <a:off x="7467600" y="5867400"/>
            <a:ext cx="304800" cy="228600"/>
          </a:xfrm>
          <a:prstGeom prst="foldedCorner">
            <a:avLst>
              <a:gd name="adj" fmla="val 50000"/>
            </a:avLst>
          </a:prstGeom>
          <a:solidFill>
            <a:srgbClr val="FFCCCC"/>
          </a:solidFill>
          <a:ln w="9525">
            <a:solidFill>
              <a:schemeClr val="tx1"/>
            </a:solidFill>
            <a:round/>
            <a:headEnd/>
            <a:tailEnd/>
          </a:ln>
        </p:spPr>
        <p:txBody>
          <a:bodyPr wrap="none" anchor="ctr"/>
          <a:lstStyle/>
          <a:p>
            <a:pPr algn="l"/>
            <a:endParaRPr lang="ja-JP" altLang="en-US" sz="1800" b="0">
              <a:solidFill>
                <a:schemeClr val="tx1"/>
              </a:solidFill>
              <a:latin typeface="Arial" charset="0"/>
            </a:endParaRPr>
          </a:p>
        </p:txBody>
      </p:sp>
      <p:sp>
        <p:nvSpPr>
          <p:cNvPr id="4128" name="AutoShape 33"/>
          <p:cNvSpPr>
            <a:spLocks noChangeArrowheads="1"/>
          </p:cNvSpPr>
          <p:nvPr/>
        </p:nvSpPr>
        <p:spPr bwMode="auto">
          <a:xfrm>
            <a:off x="7086600" y="5715000"/>
            <a:ext cx="304800" cy="228600"/>
          </a:xfrm>
          <a:prstGeom prst="foldedCorner">
            <a:avLst>
              <a:gd name="adj" fmla="val 50000"/>
            </a:avLst>
          </a:prstGeom>
          <a:solidFill>
            <a:srgbClr val="FFCCCC"/>
          </a:solidFill>
          <a:ln w="9525">
            <a:solidFill>
              <a:schemeClr val="tx1"/>
            </a:solidFill>
            <a:round/>
            <a:headEnd/>
            <a:tailEnd/>
          </a:ln>
        </p:spPr>
        <p:txBody>
          <a:bodyPr wrap="none" anchor="ctr"/>
          <a:lstStyle/>
          <a:p>
            <a:pPr algn="l"/>
            <a:endParaRPr lang="ja-JP" altLang="en-US" sz="1800" b="0">
              <a:solidFill>
                <a:schemeClr val="tx1"/>
              </a:solidFill>
              <a:latin typeface="Arial" charset="0"/>
            </a:endParaRPr>
          </a:p>
        </p:txBody>
      </p:sp>
      <p:sp>
        <p:nvSpPr>
          <p:cNvPr id="4129" name="AutoShape 34"/>
          <p:cNvSpPr>
            <a:spLocks noChangeArrowheads="1"/>
          </p:cNvSpPr>
          <p:nvPr/>
        </p:nvSpPr>
        <p:spPr bwMode="auto">
          <a:xfrm>
            <a:off x="6553200" y="5943600"/>
            <a:ext cx="304800" cy="228600"/>
          </a:xfrm>
          <a:prstGeom prst="foldedCorner">
            <a:avLst>
              <a:gd name="adj" fmla="val 50000"/>
            </a:avLst>
          </a:prstGeom>
          <a:solidFill>
            <a:srgbClr val="FFCCCC"/>
          </a:solidFill>
          <a:ln w="9525">
            <a:solidFill>
              <a:schemeClr val="tx1"/>
            </a:solidFill>
            <a:round/>
            <a:headEnd/>
            <a:tailEnd/>
          </a:ln>
        </p:spPr>
        <p:txBody>
          <a:bodyPr wrap="none" anchor="ctr"/>
          <a:lstStyle/>
          <a:p>
            <a:pPr algn="l"/>
            <a:endParaRPr lang="ja-JP" altLang="en-US" sz="1800" b="0">
              <a:solidFill>
                <a:schemeClr val="tx1"/>
              </a:solidFill>
              <a:latin typeface="Arial" charset="0"/>
            </a:endParaRPr>
          </a:p>
        </p:txBody>
      </p:sp>
      <p:sp>
        <p:nvSpPr>
          <p:cNvPr id="4130" name="AutoShape 35"/>
          <p:cNvSpPr>
            <a:spLocks noChangeArrowheads="1"/>
          </p:cNvSpPr>
          <p:nvPr/>
        </p:nvSpPr>
        <p:spPr bwMode="auto">
          <a:xfrm>
            <a:off x="5410200" y="5867400"/>
            <a:ext cx="304800" cy="228600"/>
          </a:xfrm>
          <a:prstGeom prst="foldedCorner">
            <a:avLst>
              <a:gd name="adj" fmla="val 50000"/>
            </a:avLst>
          </a:prstGeom>
          <a:solidFill>
            <a:srgbClr val="FFCCCC"/>
          </a:solidFill>
          <a:ln w="9525">
            <a:solidFill>
              <a:schemeClr val="tx1"/>
            </a:solidFill>
            <a:round/>
            <a:headEnd/>
            <a:tailEnd/>
          </a:ln>
        </p:spPr>
        <p:txBody>
          <a:bodyPr wrap="none" anchor="ctr"/>
          <a:lstStyle/>
          <a:p>
            <a:pPr algn="l"/>
            <a:endParaRPr lang="ja-JP" altLang="en-US" sz="1800" b="0">
              <a:solidFill>
                <a:schemeClr val="tx1"/>
              </a:solidFill>
              <a:latin typeface="Arial" charset="0"/>
            </a:endParaRPr>
          </a:p>
        </p:txBody>
      </p:sp>
      <p:sp>
        <p:nvSpPr>
          <p:cNvPr id="4131" name="Line 36"/>
          <p:cNvSpPr>
            <a:spLocks noChangeShapeType="1"/>
          </p:cNvSpPr>
          <p:nvPr/>
        </p:nvSpPr>
        <p:spPr bwMode="auto">
          <a:xfrm flipH="1">
            <a:off x="7620000" y="5638800"/>
            <a:ext cx="609600" cy="228600"/>
          </a:xfrm>
          <a:prstGeom prst="line">
            <a:avLst/>
          </a:prstGeom>
          <a:noFill/>
          <a:ln w="9525">
            <a:solidFill>
              <a:schemeClr val="tx1"/>
            </a:solidFill>
            <a:round/>
            <a:headEnd/>
            <a:tailEnd type="triangle" w="lg" len="lg"/>
          </a:ln>
        </p:spPr>
        <p:txBody>
          <a:bodyPr/>
          <a:lstStyle/>
          <a:p>
            <a:endParaRPr lang="ja-JP" altLang="en-US"/>
          </a:p>
        </p:txBody>
      </p:sp>
      <p:sp>
        <p:nvSpPr>
          <p:cNvPr id="4132" name="AutoShape 37"/>
          <p:cNvSpPr>
            <a:spLocks noChangeArrowheads="1"/>
          </p:cNvSpPr>
          <p:nvPr/>
        </p:nvSpPr>
        <p:spPr bwMode="auto">
          <a:xfrm>
            <a:off x="7239000" y="4572000"/>
            <a:ext cx="1143000" cy="685800"/>
          </a:xfrm>
          <a:prstGeom prst="foldedCorner">
            <a:avLst>
              <a:gd name="adj" fmla="val 12500"/>
            </a:avLst>
          </a:prstGeom>
          <a:solidFill>
            <a:srgbClr val="CCFFFF"/>
          </a:solidFill>
          <a:ln w="9525">
            <a:solidFill>
              <a:schemeClr val="tx1"/>
            </a:solidFill>
            <a:round/>
            <a:headEnd/>
            <a:tailEnd/>
          </a:ln>
        </p:spPr>
        <p:txBody>
          <a:bodyPr wrap="none" anchor="ctr"/>
          <a:lstStyle/>
          <a:p>
            <a:pPr algn="l"/>
            <a:r>
              <a:rPr lang="en-US" altLang="ja-JP" sz="1800" b="0">
                <a:solidFill>
                  <a:schemeClr val="tx1"/>
                </a:solidFill>
                <a:latin typeface="Arial" charset="0"/>
              </a:rPr>
              <a:t>football </a:t>
            </a:r>
          </a:p>
          <a:p>
            <a:pPr algn="l"/>
            <a:r>
              <a:rPr lang="en-US" altLang="ja-JP" sz="1800" b="0">
                <a:solidFill>
                  <a:schemeClr val="tx1"/>
                </a:solidFill>
                <a:latin typeface="Arial" charset="0"/>
              </a:rPr>
              <a:t>life</a:t>
            </a:r>
            <a:endParaRPr lang="ja-JP" altLang="en-US" sz="1800" b="0">
              <a:solidFill>
                <a:schemeClr val="tx1"/>
              </a:solidFill>
              <a:latin typeface="Arial" charset="0"/>
            </a:endParaRPr>
          </a:p>
        </p:txBody>
      </p:sp>
      <p:sp>
        <p:nvSpPr>
          <p:cNvPr id="4133" name="Line 38"/>
          <p:cNvSpPr>
            <a:spLocks noChangeShapeType="1"/>
          </p:cNvSpPr>
          <p:nvPr/>
        </p:nvSpPr>
        <p:spPr bwMode="auto">
          <a:xfrm flipH="1">
            <a:off x="7543800" y="5257800"/>
            <a:ext cx="76200" cy="609600"/>
          </a:xfrm>
          <a:prstGeom prst="line">
            <a:avLst/>
          </a:prstGeom>
          <a:noFill/>
          <a:ln w="9525">
            <a:solidFill>
              <a:schemeClr val="tx1"/>
            </a:solidFill>
            <a:round/>
            <a:headEnd/>
            <a:tailEnd type="triangle" w="lg" len="lg"/>
          </a:ln>
        </p:spPr>
        <p:txBody>
          <a:bodyPr/>
          <a:lstStyle/>
          <a:p>
            <a:endParaRPr lang="ja-JP" altLang="en-US"/>
          </a:p>
        </p:txBody>
      </p:sp>
      <p:sp>
        <p:nvSpPr>
          <p:cNvPr id="4134" name="Line 39"/>
          <p:cNvSpPr>
            <a:spLocks noChangeShapeType="1"/>
          </p:cNvSpPr>
          <p:nvPr/>
        </p:nvSpPr>
        <p:spPr bwMode="auto">
          <a:xfrm>
            <a:off x="7696200" y="5257800"/>
            <a:ext cx="304800" cy="609600"/>
          </a:xfrm>
          <a:prstGeom prst="line">
            <a:avLst/>
          </a:prstGeom>
          <a:noFill/>
          <a:ln w="9525">
            <a:solidFill>
              <a:schemeClr val="tx1"/>
            </a:solidFill>
            <a:round/>
            <a:headEnd/>
            <a:tailEnd type="triangle" w="lg" len="lg"/>
          </a:ln>
        </p:spPr>
        <p:txBody>
          <a:bodyPr/>
          <a:lstStyle/>
          <a:p>
            <a:endParaRPr lang="ja-JP" altLang="en-US"/>
          </a:p>
        </p:txBody>
      </p:sp>
      <p:sp>
        <p:nvSpPr>
          <p:cNvPr id="4135" name="Line 40"/>
          <p:cNvSpPr>
            <a:spLocks noChangeShapeType="1"/>
          </p:cNvSpPr>
          <p:nvPr/>
        </p:nvSpPr>
        <p:spPr bwMode="auto">
          <a:xfrm flipH="1">
            <a:off x="8077200" y="5638800"/>
            <a:ext cx="457200" cy="228600"/>
          </a:xfrm>
          <a:prstGeom prst="line">
            <a:avLst/>
          </a:prstGeom>
          <a:noFill/>
          <a:ln w="9525">
            <a:solidFill>
              <a:schemeClr val="tx1"/>
            </a:solidFill>
            <a:round/>
            <a:headEnd/>
            <a:tailEnd type="triangle" w="lg" len="lg"/>
          </a:ln>
        </p:spPr>
        <p:txBody>
          <a:bodyPr/>
          <a:lstStyle/>
          <a:p>
            <a:endParaRPr lang="ja-JP" altLang="en-US"/>
          </a:p>
        </p:txBody>
      </p:sp>
      <p:sp>
        <p:nvSpPr>
          <p:cNvPr id="4136" name="AutoShape 41"/>
          <p:cNvSpPr>
            <a:spLocks noChangeArrowheads="1"/>
          </p:cNvSpPr>
          <p:nvPr/>
        </p:nvSpPr>
        <p:spPr bwMode="auto">
          <a:xfrm>
            <a:off x="7924800" y="5000625"/>
            <a:ext cx="914400" cy="638175"/>
          </a:xfrm>
          <a:prstGeom prst="foldedCorner">
            <a:avLst>
              <a:gd name="adj" fmla="val 12500"/>
            </a:avLst>
          </a:prstGeom>
          <a:solidFill>
            <a:srgbClr val="CCFFFF"/>
          </a:solidFill>
          <a:ln w="9525">
            <a:solidFill>
              <a:schemeClr val="tx1"/>
            </a:solidFill>
            <a:round/>
            <a:headEnd/>
            <a:tailEnd/>
          </a:ln>
        </p:spPr>
        <p:txBody>
          <a:bodyPr wrap="none" anchor="ctr"/>
          <a:lstStyle/>
          <a:p>
            <a:pPr algn="l"/>
            <a:r>
              <a:rPr lang="en-US" altLang="ja-JP" sz="1800" b="0">
                <a:solidFill>
                  <a:schemeClr val="tx1"/>
                </a:solidFill>
                <a:latin typeface="Arial" charset="0"/>
              </a:rPr>
              <a:t>football</a:t>
            </a:r>
          </a:p>
          <a:p>
            <a:pPr algn="l"/>
            <a:r>
              <a:rPr lang="en-US" altLang="ja-JP" sz="1800" b="0">
                <a:solidFill>
                  <a:schemeClr val="tx1"/>
                </a:solidFill>
                <a:latin typeface="Arial" charset="0"/>
              </a:rPr>
              <a:t>funs</a:t>
            </a:r>
            <a:endParaRPr lang="ja-JP" altLang="en-US" sz="1800" b="0">
              <a:solidFill>
                <a:schemeClr val="tx1"/>
              </a:solidFill>
              <a:latin typeface="Arial" charset="0"/>
            </a:endParaRPr>
          </a:p>
        </p:txBody>
      </p:sp>
      <p:sp>
        <p:nvSpPr>
          <p:cNvPr id="746539" name="Text Box 43"/>
          <p:cNvSpPr txBox="1">
            <a:spLocks noChangeArrowheads="1"/>
          </p:cNvSpPr>
          <p:nvPr/>
        </p:nvSpPr>
        <p:spPr bwMode="auto">
          <a:xfrm>
            <a:off x="684213" y="6265863"/>
            <a:ext cx="7848600" cy="463550"/>
          </a:xfrm>
          <a:prstGeom prst="rect">
            <a:avLst/>
          </a:prstGeom>
          <a:solidFill>
            <a:schemeClr val="bg1"/>
          </a:solidFill>
          <a:ln w="19050">
            <a:solidFill>
              <a:srgbClr val="FF0000"/>
            </a:solidFill>
            <a:miter lim="800000"/>
            <a:headEnd/>
            <a:tailEnd/>
          </a:ln>
          <a:effectLst>
            <a:outerShdw dist="35921" dir="2700000" algn="ctr" rotWithShape="0">
              <a:schemeClr val="bg2">
                <a:alpha val="50000"/>
              </a:schemeClr>
            </a:outerShdw>
          </a:effectLst>
        </p:spPr>
        <p:txBody>
          <a:bodyPr lIns="90000" tIns="46800" rIns="90000" bIns="46800">
            <a:spAutoFit/>
          </a:bodyPr>
          <a:lstStyle/>
          <a:p>
            <a:pPr>
              <a:defRPr/>
            </a:pPr>
            <a:r>
              <a:rPr lang="en-US" altLang="ja-JP">
                <a:solidFill>
                  <a:schemeClr val="tx1"/>
                </a:solidFill>
                <a:ea typeface="ＭＳ Ｐゴシック" pitchFamily="50" charset="-128"/>
              </a:rPr>
              <a:t>Fundamental, thus applicable to vatious areas</a:t>
            </a:r>
            <a:endParaRPr lang="ja-JP" altLang="en-US">
              <a:solidFill>
                <a:schemeClr val="tx1"/>
              </a:solidFill>
              <a:ea typeface="ＭＳ Ｐゴシック"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en-US" altLang="ja-JP"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rPr>
              <a:t>Transaction Database</a:t>
            </a:r>
            <a:endParaRPr lang="ja-JP" altLang="en-US" sz="3600" dirty="0" smtClean="0">
              <a:solidFill>
                <a:schemeClr val="bg1"/>
              </a:solidFill>
              <a:effectLst>
                <a:outerShdw blurRad="38100" dist="38100" dir="2700000" algn="tl">
                  <a:srgbClr val="000000"/>
                </a:outerShdw>
              </a:effectLst>
              <a:latin typeface="HGP創英角ﾎﾟｯﾌﾟ体" pitchFamily="50" charset="-128"/>
              <a:ea typeface="HGP創英角ﾎﾟｯﾌﾟ体" pitchFamily="50" charset="-128"/>
            </a:endParaRPr>
          </a:p>
        </p:txBody>
      </p:sp>
      <p:sp>
        <p:nvSpPr>
          <p:cNvPr id="668675" name="Rectangle 3"/>
          <p:cNvSpPr>
            <a:spLocks noGrp="1" noChangeArrowheads="1"/>
          </p:cNvSpPr>
          <p:nvPr>
            <p:ph type="subTitle" idx="1"/>
          </p:nvPr>
        </p:nvSpPr>
        <p:spPr>
          <a:xfrm>
            <a:off x="250825" y="1125538"/>
            <a:ext cx="7772400" cy="4824412"/>
          </a:xfrm>
        </p:spPr>
        <p:txBody>
          <a:bodyPr/>
          <a:lstStyle/>
          <a:p>
            <a:pPr algn="l" eaLnBrk="1" hangingPunct="1">
              <a:lnSpc>
                <a:spcPct val="90000"/>
              </a:lnSpc>
              <a:defRPr/>
            </a:pPr>
            <a:r>
              <a:rPr lang="en-US" altLang="ja-JP" sz="2400" b="1" dirty="0" smtClean="0">
                <a:solidFill>
                  <a:srgbClr val="FF0000"/>
                </a:solidFill>
                <a:effectLst>
                  <a:outerShdw blurRad="38100" dist="38100" dir="2700000" algn="tl">
                    <a:srgbClr val="C0C0C0"/>
                  </a:outerShdw>
                </a:effectLst>
              </a:rPr>
              <a:t>•</a:t>
            </a:r>
            <a:r>
              <a:rPr lang="ja-JP" altLang="en-US" sz="2400" dirty="0" smtClean="0"/>
              <a:t> </a:t>
            </a:r>
            <a:r>
              <a:rPr lang="en-US" altLang="ja-JP" sz="2400" dirty="0" smtClean="0"/>
              <a:t>A database </a:t>
            </a:r>
            <a:r>
              <a:rPr lang="en-US" altLang="ja-JP" sz="2400" b="1" i="1" dirty="0" smtClean="0">
                <a:solidFill>
                  <a:srgbClr val="0000FF"/>
                </a:solidFill>
              </a:rPr>
              <a:t>D</a:t>
            </a:r>
            <a:r>
              <a:rPr lang="en-US" altLang="ja-JP" sz="2400" b="1" i="1" dirty="0" smtClean="0">
                <a:solidFill>
                  <a:schemeClr val="accent2"/>
                </a:solidFill>
              </a:rPr>
              <a:t> </a:t>
            </a:r>
            <a:r>
              <a:rPr lang="en-US" altLang="ja-JP" sz="2400" dirty="0" smtClean="0"/>
              <a:t>such that each transaction (record) </a:t>
            </a:r>
            <a:r>
              <a:rPr lang="en-US" altLang="ja-JP" sz="2400" b="1" dirty="0" smtClean="0">
                <a:solidFill>
                  <a:schemeClr val="accent2"/>
                </a:solidFill>
              </a:rPr>
              <a:t>T</a:t>
            </a:r>
            <a:r>
              <a:rPr lang="en-US" altLang="ja-JP" sz="2400" dirty="0" smtClean="0"/>
              <a:t> is a subset of itemset</a:t>
            </a:r>
            <a:r>
              <a:rPr lang="ja-JP" altLang="en-US" sz="2400" dirty="0" smtClean="0"/>
              <a:t> </a:t>
            </a:r>
            <a:r>
              <a:rPr lang="en-US" altLang="ja-JP" sz="2400" b="1" dirty="0" smtClean="0">
                <a:solidFill>
                  <a:srgbClr val="0000FF"/>
                </a:solidFill>
              </a:rPr>
              <a:t>E</a:t>
            </a:r>
            <a:r>
              <a:rPr lang="en-US" altLang="ja-JP" sz="2400" dirty="0" smtClean="0"/>
              <a:t>, i.e., </a:t>
            </a:r>
            <a:r>
              <a:rPr lang="ja-JP" altLang="en-US" sz="2400" b="1" baseline="30000" dirty="0" smtClean="0">
                <a:solidFill>
                  <a:srgbClr val="0000FF"/>
                </a:solidFill>
                <a:effectLst>
                  <a:outerShdw blurRad="38100" dist="38100" dir="2700000" algn="tl">
                    <a:srgbClr val="C0C0C0"/>
                  </a:outerShdw>
                </a:effectLst>
              </a:rPr>
              <a:t>∀</a:t>
            </a:r>
            <a:r>
              <a:rPr lang="en-US" altLang="ja-JP" sz="2400" b="1" dirty="0" smtClean="0">
                <a:solidFill>
                  <a:srgbClr val="0000FF"/>
                </a:solidFill>
              </a:rPr>
              <a:t>T </a:t>
            </a:r>
            <a:r>
              <a:rPr lang="ja-JP" altLang="en-US" sz="2400" b="1" dirty="0" smtClean="0">
                <a:solidFill>
                  <a:srgbClr val="0000FF"/>
                </a:solidFill>
              </a:rPr>
              <a:t>∈</a:t>
            </a:r>
            <a:r>
              <a:rPr lang="en-US" altLang="ja-JP" sz="2400" b="1" i="1" dirty="0" smtClean="0">
                <a:solidFill>
                  <a:srgbClr val="0000FF"/>
                </a:solidFill>
              </a:rPr>
              <a:t>D</a:t>
            </a:r>
            <a:r>
              <a:rPr lang="ja-JP" altLang="en-US" sz="2400" b="1" dirty="0" err="1" smtClean="0">
                <a:solidFill>
                  <a:srgbClr val="0000FF"/>
                </a:solidFill>
              </a:rPr>
              <a:t>,</a:t>
            </a:r>
            <a:r>
              <a:rPr lang="ja-JP" altLang="en-US" sz="2400" b="1" dirty="0" smtClean="0">
                <a:solidFill>
                  <a:srgbClr val="0000FF"/>
                </a:solidFill>
              </a:rPr>
              <a:t> </a:t>
            </a:r>
            <a:r>
              <a:rPr lang="en-US" altLang="ja-JP" sz="2400" b="1" dirty="0" smtClean="0">
                <a:solidFill>
                  <a:srgbClr val="0000FF"/>
                </a:solidFill>
              </a:rPr>
              <a:t>T </a:t>
            </a:r>
            <a:r>
              <a:rPr lang="ja-JP" altLang="en-US" sz="2400" b="1" dirty="0" smtClean="0">
                <a:solidFill>
                  <a:srgbClr val="0000FF"/>
                </a:solidFill>
              </a:rPr>
              <a:t>⊆ </a:t>
            </a:r>
            <a:r>
              <a:rPr lang="en-US" altLang="ja-JP" sz="2400" b="1" dirty="0" smtClean="0">
                <a:solidFill>
                  <a:srgbClr val="0000FF"/>
                </a:solidFill>
              </a:rPr>
              <a:t>E</a:t>
            </a:r>
          </a:p>
          <a:p>
            <a:pPr algn="l" eaLnBrk="1" hangingPunct="1">
              <a:lnSpc>
                <a:spcPct val="90000"/>
              </a:lnSpc>
              <a:defRPr/>
            </a:pPr>
            <a:endParaRPr lang="ja-JP" altLang="en-US" sz="2400" b="1" dirty="0" smtClean="0">
              <a:solidFill>
                <a:schemeClr val="accent2"/>
              </a:solidFill>
              <a:effectLst>
                <a:outerShdw blurRad="38100" dist="38100" dir="2700000" algn="tl">
                  <a:srgbClr val="C0C0C0"/>
                </a:outerShdw>
              </a:effectLst>
            </a:endParaRPr>
          </a:p>
          <a:p>
            <a:pPr algn="l" eaLnBrk="1" hangingPunct="1">
              <a:lnSpc>
                <a:spcPct val="90000"/>
              </a:lnSpc>
              <a:defRPr/>
            </a:pPr>
            <a:r>
              <a:rPr lang="en-US" altLang="ja-JP" sz="2400" dirty="0" smtClean="0"/>
              <a:t>For </a:t>
            </a:r>
            <a:r>
              <a:rPr lang="en-US" altLang="ja-JP" sz="2400" dirty="0" err="1" smtClean="0"/>
              <a:t>itemset</a:t>
            </a:r>
            <a:r>
              <a:rPr lang="en-US" altLang="ja-JP" sz="2400" dirty="0" smtClean="0"/>
              <a:t> </a:t>
            </a:r>
            <a:r>
              <a:rPr lang="en-US" altLang="ja-JP" sz="2400" b="1" dirty="0" smtClean="0">
                <a:solidFill>
                  <a:srgbClr val="0000FF"/>
                </a:solidFill>
              </a:rPr>
              <a:t>S</a:t>
            </a:r>
            <a:r>
              <a:rPr lang="en-US" altLang="ja-JP" sz="2400" dirty="0" smtClean="0"/>
              <a:t>,</a:t>
            </a:r>
            <a:endParaRPr lang="ja-JP" altLang="en-US" sz="2400" dirty="0" smtClean="0"/>
          </a:p>
          <a:p>
            <a:pPr algn="l" eaLnBrk="1" hangingPunct="1">
              <a:lnSpc>
                <a:spcPct val="90000"/>
              </a:lnSpc>
              <a:defRPr/>
            </a:pPr>
            <a:r>
              <a:rPr lang="en-US" altLang="ja-JP" sz="2400" b="1" dirty="0" smtClean="0">
                <a:solidFill>
                  <a:srgbClr val="006600"/>
                </a:solidFill>
                <a:effectLst>
                  <a:outerShdw blurRad="38100" dist="38100" dir="2700000" algn="tl">
                    <a:srgbClr val="C0C0C0"/>
                  </a:outerShdw>
                </a:effectLst>
              </a:rPr>
              <a:t>occurrence of</a:t>
            </a:r>
            <a:r>
              <a:rPr lang="ja-JP" altLang="en-US" sz="2400" b="1" dirty="0" smtClean="0">
                <a:solidFill>
                  <a:schemeClr val="accent2"/>
                </a:solidFill>
              </a:rPr>
              <a:t> </a:t>
            </a:r>
            <a:r>
              <a:rPr lang="en-US" altLang="ja-JP" sz="2400" b="1" dirty="0" smtClean="0">
                <a:solidFill>
                  <a:srgbClr val="0000FF"/>
                </a:solidFill>
              </a:rPr>
              <a:t>S</a:t>
            </a:r>
            <a:r>
              <a:rPr lang="en-US" altLang="ja-JP" sz="2400" b="1" dirty="0" smtClean="0">
                <a:solidFill>
                  <a:srgbClr val="006600"/>
                </a:solidFill>
                <a:effectLst>
                  <a:outerShdw blurRad="38100" dist="38100" dir="2700000" algn="tl">
                    <a:srgbClr val="C0C0C0"/>
                  </a:outerShdw>
                </a:effectLst>
                <a:ea typeface="ＭＳ Ｐ明朝" pitchFamily="18" charset="-128"/>
              </a:rPr>
              <a:t>:</a:t>
            </a:r>
            <a:r>
              <a:rPr lang="ja-JP" altLang="en-US" sz="2400" b="1" dirty="0" smtClean="0">
                <a:solidFill>
                  <a:srgbClr val="006600"/>
                </a:solidFill>
                <a:effectLst>
                  <a:outerShdw blurRad="38100" dist="38100" dir="2700000" algn="tl">
                    <a:srgbClr val="C0C0C0"/>
                  </a:outerShdw>
                </a:effectLst>
              </a:rPr>
              <a:t> </a:t>
            </a:r>
            <a:r>
              <a:rPr lang="en-US" altLang="ja-JP" sz="2400" dirty="0" smtClean="0"/>
              <a:t>a transaction of </a:t>
            </a:r>
            <a:r>
              <a:rPr lang="en-US" altLang="ja-JP" sz="2400" b="1" i="1" dirty="0" smtClean="0">
                <a:solidFill>
                  <a:srgbClr val="0000FF"/>
                </a:solidFill>
              </a:rPr>
              <a:t>D</a:t>
            </a:r>
            <a:r>
              <a:rPr lang="en-US" altLang="ja-JP" sz="2400" b="1" i="1" dirty="0" smtClean="0">
                <a:solidFill>
                  <a:schemeClr val="accent2"/>
                </a:solidFill>
              </a:rPr>
              <a:t> </a:t>
            </a:r>
            <a:r>
              <a:rPr lang="en-US" altLang="ja-JP" sz="2400" dirty="0" smtClean="0"/>
              <a:t>including </a:t>
            </a:r>
            <a:r>
              <a:rPr lang="en-US" altLang="ja-JP" sz="2400" b="1" dirty="0" smtClean="0">
                <a:solidFill>
                  <a:srgbClr val="0000FF"/>
                </a:solidFill>
              </a:rPr>
              <a:t>S</a:t>
            </a:r>
            <a:endParaRPr lang="en-US" altLang="ja-JP" sz="2400" dirty="0" smtClean="0">
              <a:solidFill>
                <a:srgbClr val="0000FF"/>
              </a:solidFill>
            </a:endParaRPr>
          </a:p>
          <a:p>
            <a:pPr algn="l" eaLnBrk="1" hangingPunct="1">
              <a:lnSpc>
                <a:spcPct val="90000"/>
              </a:lnSpc>
              <a:defRPr/>
            </a:pPr>
            <a:r>
              <a:rPr lang="en-US" altLang="ja-JP" sz="2400" b="1" dirty="0" smtClean="0">
                <a:solidFill>
                  <a:srgbClr val="006600"/>
                </a:solidFill>
                <a:effectLst>
                  <a:outerShdw blurRad="38100" dist="38100" dir="2700000" algn="tl">
                    <a:srgbClr val="C0C0C0"/>
                  </a:outerShdw>
                </a:effectLst>
              </a:rPr>
              <a:t>occurrence set of </a:t>
            </a:r>
            <a:r>
              <a:rPr lang="en-US" altLang="ja-JP" sz="2400" b="1" dirty="0" smtClean="0">
                <a:solidFill>
                  <a:srgbClr val="0000FF"/>
                </a:solidFill>
              </a:rPr>
              <a:t>S</a:t>
            </a:r>
            <a:r>
              <a:rPr lang="en-US" altLang="ja-JP" sz="2400" dirty="0" smtClean="0"/>
              <a:t> (</a:t>
            </a:r>
            <a:r>
              <a:rPr lang="en-US" altLang="ja-JP" sz="2400" b="1" dirty="0" err="1" smtClean="0">
                <a:solidFill>
                  <a:srgbClr val="0000FF"/>
                </a:solidFill>
              </a:rPr>
              <a:t>Occ</a:t>
            </a:r>
            <a:r>
              <a:rPr lang="en-US" altLang="ja-JP" sz="2400" b="1" dirty="0" smtClean="0">
                <a:solidFill>
                  <a:srgbClr val="0000FF"/>
                </a:solidFill>
              </a:rPr>
              <a:t>(S)</a:t>
            </a:r>
            <a:r>
              <a:rPr lang="en-US" altLang="ja-JP" sz="2400" dirty="0" smtClean="0"/>
              <a:t>)</a:t>
            </a:r>
            <a:r>
              <a:rPr lang="en-US" altLang="ja-JP" sz="2400" b="1" dirty="0" smtClean="0">
                <a:solidFill>
                  <a:srgbClr val="006600"/>
                </a:solidFill>
                <a:effectLst>
                  <a:outerShdw blurRad="38100" dist="38100" dir="2700000" algn="tl">
                    <a:srgbClr val="C0C0C0"/>
                  </a:outerShdw>
                </a:effectLst>
              </a:rPr>
              <a:t>: </a:t>
            </a:r>
            <a:r>
              <a:rPr lang="en-US" altLang="ja-JP" sz="2400" dirty="0" smtClean="0"/>
              <a:t>set of occurrences of</a:t>
            </a:r>
            <a:r>
              <a:rPr lang="ja-JP" altLang="en-US" sz="2400" b="1" dirty="0" smtClean="0">
                <a:solidFill>
                  <a:schemeClr val="accent2"/>
                </a:solidFill>
              </a:rPr>
              <a:t> </a:t>
            </a:r>
            <a:r>
              <a:rPr lang="en-US" altLang="ja-JP" sz="2400" b="1" dirty="0" smtClean="0">
                <a:solidFill>
                  <a:srgbClr val="0000FF"/>
                </a:solidFill>
              </a:rPr>
              <a:t>S</a:t>
            </a:r>
            <a:r>
              <a:rPr lang="en-US" altLang="ja-JP" sz="2400" dirty="0" smtClean="0"/>
              <a:t> </a:t>
            </a:r>
            <a:endParaRPr lang="ja-JP" altLang="en-US" sz="2400" dirty="0" smtClean="0"/>
          </a:p>
          <a:p>
            <a:pPr algn="l" eaLnBrk="1" hangingPunct="1">
              <a:lnSpc>
                <a:spcPct val="90000"/>
              </a:lnSpc>
              <a:defRPr/>
            </a:pPr>
            <a:r>
              <a:rPr lang="en-US" altLang="ja-JP" sz="2400" b="1" dirty="0" smtClean="0">
                <a:solidFill>
                  <a:srgbClr val="006600"/>
                </a:solidFill>
                <a:effectLst>
                  <a:outerShdw blurRad="38100" dist="38100" dir="2700000" algn="tl">
                    <a:srgbClr val="C0C0C0"/>
                  </a:outerShdw>
                </a:effectLst>
              </a:rPr>
              <a:t>frequency of</a:t>
            </a:r>
            <a:r>
              <a:rPr lang="ja-JP" altLang="en-US" sz="2400" b="1" dirty="0" smtClean="0">
                <a:solidFill>
                  <a:schemeClr val="accent2"/>
                </a:solidFill>
              </a:rPr>
              <a:t> </a:t>
            </a:r>
            <a:r>
              <a:rPr lang="en-US" altLang="ja-JP" sz="2400" b="1" dirty="0" smtClean="0">
                <a:solidFill>
                  <a:srgbClr val="0000FF"/>
                </a:solidFill>
              </a:rPr>
              <a:t>S</a:t>
            </a:r>
            <a:r>
              <a:rPr lang="en-US" altLang="ja-JP" sz="2400" b="1" dirty="0" smtClean="0">
                <a:solidFill>
                  <a:schemeClr val="accent2"/>
                </a:solidFill>
              </a:rPr>
              <a:t> </a:t>
            </a:r>
            <a:r>
              <a:rPr lang="en-US" altLang="ja-JP" sz="2400" dirty="0" smtClean="0"/>
              <a:t>(</a:t>
            </a:r>
            <a:r>
              <a:rPr lang="en-US" altLang="ja-JP" sz="2400" b="1" dirty="0" err="1" smtClean="0">
                <a:solidFill>
                  <a:srgbClr val="0000FF"/>
                </a:solidFill>
              </a:rPr>
              <a:t>frq</a:t>
            </a:r>
            <a:r>
              <a:rPr lang="en-US" altLang="ja-JP" sz="2400" b="1" dirty="0" smtClean="0">
                <a:solidFill>
                  <a:srgbClr val="0000FF"/>
                </a:solidFill>
              </a:rPr>
              <a:t>(S)</a:t>
            </a:r>
            <a:r>
              <a:rPr lang="en-US" altLang="ja-JP" sz="2400" dirty="0" smtClean="0"/>
              <a:t>)</a:t>
            </a:r>
            <a:r>
              <a:rPr lang="en-US" altLang="ja-JP" sz="2400" b="1" dirty="0" smtClean="0">
                <a:solidFill>
                  <a:srgbClr val="006600"/>
                </a:solidFill>
                <a:effectLst>
                  <a:outerShdw blurRad="38100" dist="38100" dir="2700000" algn="tl">
                    <a:srgbClr val="C0C0C0"/>
                  </a:outerShdw>
                </a:effectLst>
              </a:rPr>
              <a:t>: </a:t>
            </a:r>
            <a:r>
              <a:rPr lang="ja-JP" altLang="en-US" sz="2400" b="1" dirty="0" smtClean="0">
                <a:solidFill>
                  <a:schemeClr val="accent2"/>
                </a:solidFill>
              </a:rPr>
              <a:t> </a:t>
            </a:r>
            <a:r>
              <a:rPr lang="en-US" altLang="ja-JP" sz="2400" dirty="0" smtClean="0"/>
              <a:t>cardinality of </a:t>
            </a:r>
            <a:r>
              <a:rPr lang="en-US" altLang="ja-JP" sz="2400" b="1" dirty="0" err="1" smtClean="0">
                <a:solidFill>
                  <a:srgbClr val="0000FF"/>
                </a:solidFill>
              </a:rPr>
              <a:t>Occ</a:t>
            </a:r>
            <a:r>
              <a:rPr lang="en-US" altLang="ja-JP" sz="2400" b="1" dirty="0" smtClean="0">
                <a:solidFill>
                  <a:srgbClr val="0000FF"/>
                </a:solidFill>
              </a:rPr>
              <a:t>(S)</a:t>
            </a:r>
          </a:p>
        </p:txBody>
      </p:sp>
      <p:grpSp>
        <p:nvGrpSpPr>
          <p:cNvPr id="2" name="Group 7"/>
          <p:cNvGrpSpPr>
            <a:grpSpLocks/>
          </p:cNvGrpSpPr>
          <p:nvPr/>
        </p:nvGrpSpPr>
        <p:grpSpPr bwMode="auto">
          <a:xfrm>
            <a:off x="7308725" y="2849984"/>
            <a:ext cx="1655763" cy="1831975"/>
            <a:chOff x="1066" y="2432"/>
            <a:chExt cx="1043" cy="1154"/>
          </a:xfrm>
        </p:grpSpPr>
        <p:sp>
          <p:nvSpPr>
            <p:cNvPr id="668680" name="Rectangle 8"/>
            <p:cNvSpPr>
              <a:spLocks noChangeArrowheads="1"/>
            </p:cNvSpPr>
            <p:nvPr/>
          </p:nvSpPr>
          <p:spPr bwMode="auto">
            <a:xfrm>
              <a:off x="1066" y="2906"/>
              <a:ext cx="1043" cy="227"/>
            </a:xfrm>
            <a:prstGeom prst="rect">
              <a:avLst/>
            </a:prstGeom>
            <a:solidFill>
              <a:srgbClr val="FFFF99"/>
            </a:solidFill>
            <a:ln w="19050" algn="ctr">
              <a:solidFill>
                <a:srgbClr val="FF99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68681" name="Rectangle 9"/>
            <p:cNvSpPr>
              <a:spLocks noChangeArrowheads="1"/>
            </p:cNvSpPr>
            <p:nvPr/>
          </p:nvSpPr>
          <p:spPr bwMode="auto">
            <a:xfrm>
              <a:off x="1066" y="2432"/>
              <a:ext cx="1043" cy="227"/>
            </a:xfrm>
            <a:prstGeom prst="rect">
              <a:avLst/>
            </a:prstGeom>
            <a:solidFill>
              <a:srgbClr val="FFFF99"/>
            </a:solidFill>
            <a:ln w="19050" algn="ctr">
              <a:solidFill>
                <a:srgbClr val="FF99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68682" name="Rectangle 10"/>
            <p:cNvSpPr>
              <a:spLocks noChangeArrowheads="1"/>
            </p:cNvSpPr>
            <p:nvPr/>
          </p:nvSpPr>
          <p:spPr bwMode="auto">
            <a:xfrm>
              <a:off x="1066" y="3359"/>
              <a:ext cx="1043" cy="227"/>
            </a:xfrm>
            <a:prstGeom prst="rect">
              <a:avLst/>
            </a:prstGeom>
            <a:solidFill>
              <a:srgbClr val="FFFF99"/>
            </a:solidFill>
            <a:ln w="19050" algn="ctr">
              <a:solidFill>
                <a:srgbClr val="FF99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grpSp>
        <p:nvGrpSpPr>
          <p:cNvPr id="3" name="Group 11"/>
          <p:cNvGrpSpPr>
            <a:grpSpLocks/>
          </p:cNvGrpSpPr>
          <p:nvPr/>
        </p:nvGrpSpPr>
        <p:grpSpPr bwMode="auto">
          <a:xfrm>
            <a:off x="7308725" y="2849984"/>
            <a:ext cx="1655763" cy="1112837"/>
            <a:chOff x="1066" y="2432"/>
            <a:chExt cx="1043" cy="701"/>
          </a:xfrm>
        </p:grpSpPr>
        <p:sp>
          <p:nvSpPr>
            <p:cNvPr id="668684" name="Rectangle 12"/>
            <p:cNvSpPr>
              <a:spLocks noChangeArrowheads="1"/>
            </p:cNvSpPr>
            <p:nvPr/>
          </p:nvSpPr>
          <p:spPr bwMode="auto">
            <a:xfrm>
              <a:off x="1066" y="2906"/>
              <a:ext cx="1043" cy="227"/>
            </a:xfrm>
            <a:prstGeom prst="rect">
              <a:avLst/>
            </a:prstGeom>
            <a:solidFill>
              <a:srgbClr val="FFFF99"/>
            </a:solidFill>
            <a:ln w="19050" algn="ctr">
              <a:solidFill>
                <a:srgbClr val="FF99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sp>
          <p:nvSpPr>
            <p:cNvPr id="668685" name="Rectangle 13"/>
            <p:cNvSpPr>
              <a:spLocks noChangeArrowheads="1"/>
            </p:cNvSpPr>
            <p:nvPr/>
          </p:nvSpPr>
          <p:spPr bwMode="auto">
            <a:xfrm>
              <a:off x="1066" y="2432"/>
              <a:ext cx="1043" cy="227"/>
            </a:xfrm>
            <a:prstGeom prst="rect">
              <a:avLst/>
            </a:prstGeom>
            <a:solidFill>
              <a:srgbClr val="FFFF99"/>
            </a:solidFill>
            <a:ln w="19050" algn="ctr">
              <a:solidFill>
                <a:srgbClr val="FF9900"/>
              </a:solidFill>
              <a:miter lim="800000"/>
              <a:headEnd/>
              <a:tailEnd/>
            </a:ln>
            <a:effectLst>
              <a:outerShdw dist="53882" dir="2700000" algn="ctr" rotWithShape="0">
                <a:schemeClr val="bg2">
                  <a:alpha val="50000"/>
                </a:schemeClr>
              </a:outerShdw>
            </a:effectLst>
          </p:spPr>
          <p:txBody>
            <a:bodyPr wrap="none" lIns="90000" tIns="46800" rIns="90000" bIns="46800" anchor="ctr"/>
            <a:lstStyle/>
            <a:p>
              <a:pPr>
                <a:defRPr/>
              </a:pPr>
              <a:endParaRPr lang="ja-JP" altLang="en-US"/>
            </a:p>
          </p:txBody>
        </p:sp>
      </p:grpSp>
      <p:sp>
        <p:nvSpPr>
          <p:cNvPr id="29702" name="Text Box 14"/>
          <p:cNvSpPr txBox="1">
            <a:spLocks noChangeArrowheads="1"/>
          </p:cNvSpPr>
          <p:nvPr/>
        </p:nvSpPr>
        <p:spPr bwMode="auto">
          <a:xfrm>
            <a:off x="7416675" y="2802359"/>
            <a:ext cx="1489808" cy="2310505"/>
          </a:xfrm>
          <a:prstGeom prst="rect">
            <a:avLst/>
          </a:prstGeom>
          <a:noFill/>
          <a:ln w="19050">
            <a:noFill/>
            <a:miter lim="800000"/>
            <a:headEnd/>
            <a:tailEnd/>
          </a:ln>
        </p:spPr>
        <p:txBody>
          <a:bodyPr wrap="none" lIns="90000" tIns="46800" rIns="90000" bIns="46800">
            <a:spAutoFit/>
          </a:bodyPr>
          <a:lstStyle/>
          <a:p>
            <a:pPr algn="l"/>
            <a:r>
              <a:rPr lang="ja-JP" altLang="en-US" b="0" dirty="0">
                <a:solidFill>
                  <a:srgbClr val="0000FF"/>
                </a:solidFill>
              </a:rPr>
              <a:t>1,2,5,6,7,9</a:t>
            </a:r>
          </a:p>
          <a:p>
            <a:pPr algn="l"/>
            <a:r>
              <a:rPr lang="ja-JP" altLang="en-US" b="0" dirty="0">
                <a:solidFill>
                  <a:srgbClr val="0000FF"/>
                </a:solidFill>
              </a:rPr>
              <a:t>2,3,4,5</a:t>
            </a:r>
          </a:p>
          <a:p>
            <a:pPr algn="l"/>
            <a:r>
              <a:rPr lang="ja-JP" altLang="en-US" b="0" dirty="0">
                <a:solidFill>
                  <a:srgbClr val="0000FF"/>
                </a:solidFill>
              </a:rPr>
              <a:t>1,2,7,8,9</a:t>
            </a:r>
          </a:p>
          <a:p>
            <a:pPr algn="l"/>
            <a:r>
              <a:rPr lang="ja-JP" altLang="en-US" b="0" dirty="0">
                <a:solidFill>
                  <a:srgbClr val="0000FF"/>
                </a:solidFill>
              </a:rPr>
              <a:t>1,7,9</a:t>
            </a:r>
          </a:p>
          <a:p>
            <a:pPr algn="l"/>
            <a:r>
              <a:rPr lang="ja-JP" altLang="en-US" b="0" dirty="0">
                <a:solidFill>
                  <a:srgbClr val="0000FF"/>
                </a:solidFill>
              </a:rPr>
              <a:t>2,7,9</a:t>
            </a:r>
          </a:p>
          <a:p>
            <a:pPr algn="l"/>
            <a:r>
              <a:rPr lang="ja-JP" altLang="en-US" b="0" dirty="0">
                <a:solidFill>
                  <a:srgbClr val="0000FF"/>
                </a:solidFill>
              </a:rPr>
              <a:t>2</a:t>
            </a:r>
          </a:p>
        </p:txBody>
      </p:sp>
      <p:sp>
        <p:nvSpPr>
          <p:cNvPr id="668687" name="Text Box 15"/>
          <p:cNvSpPr txBox="1">
            <a:spLocks noChangeArrowheads="1"/>
          </p:cNvSpPr>
          <p:nvPr/>
        </p:nvSpPr>
        <p:spPr bwMode="auto">
          <a:xfrm>
            <a:off x="6607050" y="3542134"/>
            <a:ext cx="944787" cy="463846"/>
          </a:xfrm>
          <a:prstGeom prst="rect">
            <a:avLst/>
          </a:prstGeom>
          <a:noFill/>
          <a:ln w="19050">
            <a:noFill/>
            <a:miter lim="800000"/>
            <a:headEnd/>
            <a:tailEnd/>
          </a:ln>
          <a:effectLst/>
        </p:spPr>
        <p:txBody>
          <a:bodyPr wrap="none" lIns="90000" tIns="46800" rIns="90000" bIns="46800">
            <a:spAutoFit/>
          </a:bodyPr>
          <a:lstStyle/>
          <a:p>
            <a:pPr algn="l">
              <a:defRPr/>
            </a:pPr>
            <a:r>
              <a:rPr lang="en-US" altLang="ja-JP" i="1" dirty="0">
                <a:solidFill>
                  <a:srgbClr val="0000FF"/>
                </a:solidFill>
              </a:rPr>
              <a:t>D</a:t>
            </a:r>
            <a:r>
              <a:rPr lang="en-US" altLang="ja-JP" dirty="0"/>
              <a:t> </a:t>
            </a:r>
            <a:r>
              <a:rPr lang="en-US" altLang="ja-JP" dirty="0">
                <a:solidFill>
                  <a:schemeClr val="accent2"/>
                </a:solidFill>
              </a:rPr>
              <a:t> </a:t>
            </a:r>
            <a:r>
              <a:rPr lang="en-US" altLang="ja-JP" dirty="0">
                <a:solidFill>
                  <a:srgbClr val="FF0000"/>
                </a:solidFill>
                <a:effectLst>
                  <a:outerShdw blurRad="38100" dist="38100" dir="2700000" algn="tl">
                    <a:srgbClr val="C0C0C0"/>
                  </a:outerShdw>
                </a:effectLst>
              </a:rPr>
              <a:t>＝</a:t>
            </a:r>
            <a:r>
              <a:rPr lang="en-US" altLang="ja-JP" dirty="0">
                <a:solidFill>
                  <a:schemeClr val="accent2"/>
                </a:solidFill>
              </a:rPr>
              <a:t> </a:t>
            </a:r>
            <a:endParaRPr lang="ja-JP" altLang="en-US" dirty="0">
              <a:solidFill>
                <a:schemeClr val="accent2"/>
              </a:solidFill>
            </a:endParaRPr>
          </a:p>
        </p:txBody>
      </p:sp>
      <p:sp>
        <p:nvSpPr>
          <p:cNvPr id="668688" name="Text Box 16"/>
          <p:cNvSpPr txBox="1">
            <a:spLocks noChangeArrowheads="1"/>
          </p:cNvSpPr>
          <p:nvPr/>
        </p:nvSpPr>
        <p:spPr bwMode="auto">
          <a:xfrm>
            <a:off x="899592" y="5085184"/>
            <a:ext cx="3024188" cy="1202510"/>
          </a:xfrm>
          <a:prstGeom prst="rect">
            <a:avLst/>
          </a:prstGeom>
          <a:noFill/>
          <a:ln w="19050">
            <a:noFill/>
            <a:miter lim="800000"/>
            <a:headEnd/>
            <a:tailEnd/>
          </a:ln>
          <a:effectLst/>
        </p:spPr>
        <p:txBody>
          <a:bodyPr lIns="90000" tIns="46800" rIns="90000" bIns="46800">
            <a:spAutoFit/>
          </a:bodyPr>
          <a:lstStyle/>
          <a:p>
            <a:pPr algn="l">
              <a:defRPr/>
            </a:pPr>
            <a:r>
              <a:rPr lang="ja-JP" altLang="en-US" b="0" dirty="0">
                <a:solidFill>
                  <a:schemeClr val="accent2"/>
                </a:solidFill>
              </a:rPr>
              <a:t>　</a:t>
            </a:r>
            <a:r>
              <a:rPr lang="en-US" altLang="ja-JP" b="0" dirty="0">
                <a:solidFill>
                  <a:srgbClr val="0000FF"/>
                </a:solidFill>
              </a:rPr>
              <a:t> </a:t>
            </a:r>
            <a:r>
              <a:rPr lang="en-US" altLang="ja-JP" dirty="0" err="1" smtClean="0">
                <a:solidFill>
                  <a:srgbClr val="0000FF"/>
                </a:solidFill>
              </a:rPr>
              <a:t>Occ</a:t>
            </a:r>
            <a:r>
              <a:rPr lang="en-US" altLang="ja-JP" dirty="0" smtClean="0">
                <a:solidFill>
                  <a:srgbClr val="0000FF"/>
                </a:solidFill>
              </a:rPr>
              <a:t>(</a:t>
            </a:r>
            <a:r>
              <a:rPr lang="ja-JP" altLang="en-US" b="0" dirty="0" smtClean="0">
                <a:solidFill>
                  <a:srgbClr val="0000FF"/>
                </a:solidFill>
              </a:rPr>
              <a:t>{</a:t>
            </a:r>
            <a:r>
              <a:rPr lang="ja-JP" altLang="en-US" b="0" dirty="0">
                <a:solidFill>
                  <a:srgbClr val="0000FF"/>
                </a:solidFill>
              </a:rPr>
              <a:t>1,2</a:t>
            </a:r>
            <a:r>
              <a:rPr lang="ja-JP" altLang="en-US" b="0" dirty="0" smtClean="0">
                <a:solidFill>
                  <a:srgbClr val="0000FF"/>
                </a:solidFill>
              </a:rPr>
              <a:t>}</a:t>
            </a:r>
            <a:r>
              <a:rPr lang="en-US" altLang="ja-JP" dirty="0" smtClean="0">
                <a:solidFill>
                  <a:srgbClr val="0000FF"/>
                </a:solidFill>
              </a:rPr>
              <a:t>)</a:t>
            </a:r>
            <a:endParaRPr lang="ja-JP" altLang="en-US" b="0" dirty="0">
              <a:solidFill>
                <a:srgbClr val="0000FF"/>
              </a:solidFill>
            </a:endParaRPr>
          </a:p>
          <a:p>
            <a:pPr algn="l">
              <a:defRPr/>
            </a:pPr>
            <a:r>
              <a:rPr lang="ja-JP" altLang="en-US" dirty="0">
                <a:solidFill>
                  <a:srgbClr val="FF0000"/>
                </a:solidFill>
                <a:effectLst>
                  <a:outerShdw blurRad="38100" dist="38100" dir="2700000" algn="tl">
                    <a:srgbClr val="C0C0C0"/>
                  </a:outerShdw>
                </a:effectLst>
              </a:rPr>
              <a:t>＝</a:t>
            </a:r>
            <a:r>
              <a:rPr lang="ja-JP" altLang="en-US" b="0" dirty="0">
                <a:solidFill>
                  <a:schemeClr val="tx1"/>
                </a:solidFill>
              </a:rPr>
              <a:t>　</a:t>
            </a:r>
            <a:r>
              <a:rPr lang="ja-JP" altLang="en-US" b="0" dirty="0">
                <a:solidFill>
                  <a:srgbClr val="0000FF"/>
                </a:solidFill>
              </a:rPr>
              <a:t>{ {1,2,5,6,7,9}, </a:t>
            </a:r>
          </a:p>
          <a:p>
            <a:pPr algn="l">
              <a:defRPr/>
            </a:pPr>
            <a:r>
              <a:rPr lang="ja-JP" altLang="en-US" b="0" dirty="0">
                <a:solidFill>
                  <a:srgbClr val="0000FF"/>
                </a:solidFill>
              </a:rPr>
              <a:t>          {1,2,7,8,9} }</a:t>
            </a:r>
            <a:endParaRPr lang="en-US" altLang="ja-JP" b="0" dirty="0">
              <a:solidFill>
                <a:srgbClr val="0000FF"/>
              </a:solidFill>
            </a:endParaRPr>
          </a:p>
        </p:txBody>
      </p:sp>
      <p:sp>
        <p:nvSpPr>
          <p:cNvPr id="668689" name="Text Box 17"/>
          <p:cNvSpPr txBox="1">
            <a:spLocks noChangeArrowheads="1"/>
          </p:cNvSpPr>
          <p:nvPr/>
        </p:nvSpPr>
        <p:spPr bwMode="auto">
          <a:xfrm>
            <a:off x="4283968" y="5085184"/>
            <a:ext cx="3332163" cy="1571842"/>
          </a:xfrm>
          <a:prstGeom prst="rect">
            <a:avLst/>
          </a:prstGeom>
          <a:noFill/>
          <a:ln w="19050">
            <a:noFill/>
            <a:miter lim="800000"/>
            <a:headEnd/>
            <a:tailEnd/>
          </a:ln>
          <a:effectLst/>
        </p:spPr>
        <p:txBody>
          <a:bodyPr lIns="90000" tIns="46800" rIns="90000" bIns="46800">
            <a:spAutoFit/>
          </a:bodyPr>
          <a:lstStyle/>
          <a:p>
            <a:pPr algn="l">
              <a:defRPr/>
            </a:pPr>
            <a:r>
              <a:rPr lang="en-US" altLang="ja-JP" b="0" dirty="0" smtClean="0">
                <a:solidFill>
                  <a:schemeClr val="accent2"/>
                </a:solidFill>
              </a:rPr>
              <a:t>    </a:t>
            </a:r>
            <a:r>
              <a:rPr lang="en-US" altLang="ja-JP" dirty="0" err="1">
                <a:solidFill>
                  <a:srgbClr val="0000FF"/>
                </a:solidFill>
              </a:rPr>
              <a:t>Occ</a:t>
            </a:r>
            <a:r>
              <a:rPr lang="en-US" altLang="ja-JP" dirty="0">
                <a:solidFill>
                  <a:srgbClr val="0000FF"/>
                </a:solidFill>
              </a:rPr>
              <a:t>(</a:t>
            </a:r>
            <a:r>
              <a:rPr lang="ja-JP" altLang="en-US" b="0" dirty="0" smtClean="0">
                <a:solidFill>
                  <a:srgbClr val="0000FF"/>
                </a:solidFill>
              </a:rPr>
              <a:t>{2</a:t>
            </a:r>
            <a:r>
              <a:rPr lang="en-US" altLang="ja-JP" b="0" dirty="0" smtClean="0">
                <a:solidFill>
                  <a:srgbClr val="0000FF"/>
                </a:solidFill>
              </a:rPr>
              <a:t>,7,9}</a:t>
            </a:r>
            <a:r>
              <a:rPr lang="en-US" altLang="ja-JP" dirty="0" smtClean="0">
                <a:solidFill>
                  <a:srgbClr val="0000FF"/>
                </a:solidFill>
              </a:rPr>
              <a:t>)</a:t>
            </a:r>
            <a:endParaRPr lang="ja-JP" altLang="en-US" b="0" dirty="0">
              <a:solidFill>
                <a:srgbClr val="0000FF"/>
              </a:solidFill>
            </a:endParaRPr>
          </a:p>
          <a:p>
            <a:pPr algn="l">
              <a:defRPr/>
            </a:pPr>
            <a:r>
              <a:rPr lang="ja-JP" altLang="en-US" dirty="0">
                <a:solidFill>
                  <a:srgbClr val="FF0000"/>
                </a:solidFill>
                <a:effectLst>
                  <a:outerShdw blurRad="38100" dist="38100" dir="2700000" algn="tl">
                    <a:srgbClr val="C0C0C0"/>
                  </a:outerShdw>
                </a:effectLst>
              </a:rPr>
              <a:t>＝</a:t>
            </a:r>
            <a:r>
              <a:rPr lang="ja-JP" altLang="en-US" b="0" dirty="0">
                <a:solidFill>
                  <a:schemeClr val="tx1"/>
                </a:solidFill>
              </a:rPr>
              <a:t>　</a:t>
            </a:r>
            <a:r>
              <a:rPr lang="ja-JP" altLang="en-US" b="0" dirty="0">
                <a:solidFill>
                  <a:srgbClr val="0000FF"/>
                </a:solidFill>
              </a:rPr>
              <a:t>{ {1,2,5,6,7,9}, </a:t>
            </a:r>
          </a:p>
          <a:p>
            <a:pPr algn="l">
              <a:defRPr/>
            </a:pPr>
            <a:r>
              <a:rPr lang="ja-JP" altLang="en-US" b="0" dirty="0">
                <a:solidFill>
                  <a:srgbClr val="0000FF"/>
                </a:solidFill>
              </a:rPr>
              <a:t>　　　　{1,2,7,8,9}</a:t>
            </a:r>
            <a:r>
              <a:rPr lang="en-US" altLang="ja-JP" b="0" dirty="0">
                <a:solidFill>
                  <a:srgbClr val="0000FF"/>
                </a:solidFill>
              </a:rPr>
              <a:t>,</a:t>
            </a:r>
          </a:p>
          <a:p>
            <a:pPr algn="l">
              <a:defRPr/>
            </a:pPr>
            <a:r>
              <a:rPr lang="en-US" altLang="ja-JP" b="0" dirty="0">
                <a:solidFill>
                  <a:srgbClr val="0000FF"/>
                </a:solidFill>
              </a:rPr>
              <a:t>           {2,7,9}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686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8" grpId="0"/>
      <p:bldP spid="668689"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いつもの">
      <a:majorFont>
        <a:latin typeface="HGP創英角ﾎﾟｯﾌﾟ体"/>
        <a:ea typeface="HGP創英角ﾎﾟｯﾌﾟ体"/>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2"/>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2"/>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いつもの">
      <a:majorFont>
        <a:latin typeface="HGP創英角ﾎﾟｯﾌﾟ体"/>
        <a:ea typeface="HGP創英角ﾎﾟｯﾌﾟ体"/>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6600"/>
            </a:gs>
            <a:gs pos="100000">
              <a:srgbClr val="008000"/>
            </a:gs>
          </a:gsLst>
          <a:lin ang="5400000" scaled="1"/>
        </a:gradFill>
        <a:ln w="44450" cap="flat" cmpd="thickThin"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gradFill rotWithShape="1">
          <a:gsLst>
            <a:gs pos="0">
              <a:srgbClr val="006600"/>
            </a:gs>
            <a:gs pos="100000">
              <a:srgbClr val="008000"/>
            </a:gs>
          </a:gsLst>
          <a:lin ang="5400000" scaled="1"/>
        </a:gradFill>
        <a:ln w="44450" cap="flat" cmpd="thickThin"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107642</TotalTime>
  <Words>5506</Words>
  <Application>Microsoft Office PowerPoint</Application>
  <PresentationFormat>画面に合わせる (4:3)</PresentationFormat>
  <Paragraphs>1197</Paragraphs>
  <Slides>76</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76</vt:i4>
      </vt:variant>
    </vt:vector>
  </HeadingPairs>
  <TitlesOfParts>
    <vt:vector size="88" baseType="lpstr">
      <vt:lpstr>HGP創英角ﾎﾟｯﾌﾟ体</vt:lpstr>
      <vt:lpstr>HGS創英角ﾎﾟｯﾌﾟ体</vt:lpstr>
      <vt:lpstr>ＭＳ Ｐゴシック</vt:lpstr>
      <vt:lpstr>ＭＳ Ｐ明朝</vt:lpstr>
      <vt:lpstr>ＭＳ 明朝</vt:lpstr>
      <vt:lpstr>Arial</vt:lpstr>
      <vt:lpstr>Century</vt:lpstr>
      <vt:lpstr>Times New Roman</vt:lpstr>
      <vt:lpstr>Vladimir Script</vt:lpstr>
      <vt:lpstr>Wingdings</vt:lpstr>
      <vt:lpstr>標準デザイン</vt:lpstr>
      <vt:lpstr>1_標準デザイン</vt:lpstr>
      <vt:lpstr>Output Sensitive Enumeration</vt:lpstr>
      <vt:lpstr>Enumeration is Already Efficient</vt:lpstr>
      <vt:lpstr>Big Data Applications</vt:lpstr>
      <vt:lpstr>Why #Solutions is Small?</vt:lpstr>
      <vt:lpstr>Constant Time Enumeration</vt:lpstr>
      <vt:lpstr>7-1.  Frequent Itemset Mining (LCM)</vt:lpstr>
      <vt:lpstr>Frequent Pattern Mining</vt:lpstr>
      <vt:lpstr>Applications of Pattern Mining</vt:lpstr>
      <vt:lpstr>Transaction Database</vt:lpstr>
      <vt:lpstr>Frequent Itemset</vt:lpstr>
      <vt:lpstr>Backtracking Algorithm</vt:lpstr>
      <vt:lpstr>Shorten “Time for One Solution”</vt:lpstr>
      <vt:lpstr>(a) Breadth-first Search</vt:lpstr>
      <vt:lpstr>(b) Using Bit Operations</vt:lpstr>
      <vt:lpstr>(c) Down Project</vt:lpstr>
      <vt:lpstr>Example: Down Project</vt:lpstr>
      <vt:lpstr>Intersection Efficiently</vt:lpstr>
      <vt:lpstr>7-2.  Fast Implementation </vt:lpstr>
      <vt:lpstr>Using Delivery </vt:lpstr>
      <vt:lpstr>Time for Delivery</vt:lpstr>
      <vt:lpstr>Leftmost Sweep for Memory Reduction</vt:lpstr>
      <vt:lpstr>Delivery</vt:lpstr>
      <vt:lpstr>Intuitive Image of Iteration Cost</vt:lpstr>
      <vt:lpstr>Bottom-wideness</vt:lpstr>
      <vt:lpstr>     Even for Large Support</vt:lpstr>
      <vt:lpstr>Synergy with Cache</vt:lpstr>
      <vt:lpstr>Compression by Trie/Prefix Tree</vt:lpstr>
      <vt:lpstr>7-3.　Result of Competition </vt:lpstr>
      <vt:lpstr>          Competition:  FIMI04</vt:lpstr>
      <vt:lpstr>Environment：  FIMI04</vt:lpstr>
      <vt:lpstr>Award and Prize</vt:lpstr>
      <vt:lpstr>Real-world data (sparse) average size 5-10</vt:lpstr>
      <vt:lpstr>Real-world data(sparse)  memory usage</vt:lpstr>
      <vt:lpstr>Dense (50%) structured data</vt:lpstr>
      <vt:lpstr>Memory usage: dense structured data</vt:lpstr>
      <vt:lpstr>Dense real-world/ Large scale/ data</vt:lpstr>
      <vt:lpstr>7-4.　General Pattern Mining </vt:lpstr>
      <vt:lpstr>Pattern Mining in General Terms</vt:lpstr>
      <vt:lpstr>Requirements for Enumeration</vt:lpstr>
      <vt:lpstr>Pattern Enumeration</vt:lpstr>
      <vt:lpstr>Enumeration Framework</vt:lpstr>
      <vt:lpstr>Polynomiality</vt:lpstr>
      <vt:lpstr>Apriori for Decreasing Memory</vt:lpstr>
      <vt:lpstr>Reverse Search</vt:lpstr>
      <vt:lpstr>Other Frequent Patterns</vt:lpstr>
      <vt:lpstr>7-5.　Sequential Pattern Mining </vt:lpstr>
      <vt:lpstr>Sequential Database</vt:lpstr>
      <vt:lpstr>Sequential Pattern Mining</vt:lpstr>
      <vt:lpstr>Definition of Appearance</vt:lpstr>
      <vt:lpstr>Pattern Enumeration</vt:lpstr>
      <vt:lpstr>                 Using Delivery                  </vt:lpstr>
      <vt:lpstr>Time for Delivery</vt:lpstr>
      <vt:lpstr>Sequence Mining with Delivery</vt:lpstr>
      <vt:lpstr>7-6.　Graph Mining </vt:lpstr>
      <vt:lpstr>Graph Database</vt:lpstr>
      <vt:lpstr>Embedding Variations</vt:lpstr>
      <vt:lpstr>Embedding Variations</vt:lpstr>
      <vt:lpstr>Graph Enumeration</vt:lpstr>
      <vt:lpstr>          Simple Solution</vt:lpstr>
      <vt:lpstr>Cost for Isomorphism...</vt:lpstr>
      <vt:lpstr>Cost for Isomorphism...</vt:lpstr>
      <vt:lpstr>          Simple Solution</vt:lpstr>
      <vt:lpstr>7-7.　Frequent Tree Mining </vt:lpstr>
      <vt:lpstr>Tree Database</vt:lpstr>
      <vt:lpstr>Tree Database</vt:lpstr>
      <vt:lpstr>Models for Trees, To be Mined</vt:lpstr>
      <vt:lpstr>Subgraph Isomorphism (Embedding)</vt:lpstr>
      <vt:lpstr>Updating Isomorphism (Embedding)</vt:lpstr>
      <vt:lpstr>Updating Isomorphism (Embedding)</vt:lpstr>
      <vt:lpstr>References</vt:lpstr>
      <vt:lpstr>References</vt:lpstr>
      <vt:lpstr>References</vt:lpstr>
      <vt:lpstr>Exercise 7 </vt:lpstr>
      <vt:lpstr>Frequent Patterns</vt:lpstr>
      <vt:lpstr>Frequent Patterns</vt:lpstr>
      <vt:lpstr>Frequent Patterns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宇野毅明</cp:lastModifiedBy>
  <cp:revision>5892</cp:revision>
  <dcterms:created xsi:type="dcterms:W3CDTF">1601-01-01T00:00:00Z</dcterms:created>
  <dcterms:modified xsi:type="dcterms:W3CDTF">2018-06-11T07:19:33Z</dcterms:modified>
</cp:coreProperties>
</file>