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73"/>
  </p:notesMasterIdLst>
  <p:sldIdLst>
    <p:sldId id="954" r:id="rId3"/>
    <p:sldId id="874" r:id="rId4"/>
    <p:sldId id="691" r:id="rId5"/>
    <p:sldId id="692" r:id="rId6"/>
    <p:sldId id="693" r:id="rId7"/>
    <p:sldId id="867" r:id="rId8"/>
    <p:sldId id="868" r:id="rId9"/>
    <p:sldId id="694" r:id="rId10"/>
    <p:sldId id="695" r:id="rId11"/>
    <p:sldId id="696" r:id="rId12"/>
    <p:sldId id="697" r:id="rId13"/>
    <p:sldId id="784" r:id="rId14"/>
    <p:sldId id="897" r:id="rId15"/>
    <p:sldId id="733" r:id="rId16"/>
    <p:sldId id="735" r:id="rId17"/>
    <p:sldId id="736" r:id="rId18"/>
    <p:sldId id="992" r:id="rId19"/>
    <p:sldId id="767" r:id="rId20"/>
    <p:sldId id="768" r:id="rId21"/>
    <p:sldId id="769" r:id="rId22"/>
    <p:sldId id="770" r:id="rId23"/>
    <p:sldId id="771" r:id="rId24"/>
    <p:sldId id="995" r:id="rId25"/>
    <p:sldId id="996" r:id="rId26"/>
    <p:sldId id="1037" r:id="rId27"/>
    <p:sldId id="998" r:id="rId28"/>
    <p:sldId id="997" r:id="rId29"/>
    <p:sldId id="999" r:id="rId30"/>
    <p:sldId id="1001" r:id="rId31"/>
    <p:sldId id="1000" r:id="rId32"/>
    <p:sldId id="1002" r:id="rId33"/>
    <p:sldId id="1003" r:id="rId34"/>
    <p:sldId id="1004" r:id="rId35"/>
    <p:sldId id="1005" r:id="rId36"/>
    <p:sldId id="1006" r:id="rId37"/>
    <p:sldId id="1008" r:id="rId38"/>
    <p:sldId id="1013" r:id="rId39"/>
    <p:sldId id="1014" r:id="rId40"/>
    <p:sldId id="1011" r:id="rId41"/>
    <p:sldId id="1012" r:id="rId42"/>
    <p:sldId id="1010" r:id="rId43"/>
    <p:sldId id="1021" r:id="rId44"/>
    <p:sldId id="1016" r:id="rId45"/>
    <p:sldId id="1017" r:id="rId46"/>
    <p:sldId id="1018" r:id="rId47"/>
    <p:sldId id="1019" r:id="rId48"/>
    <p:sldId id="1020" r:id="rId49"/>
    <p:sldId id="1022" r:id="rId50"/>
    <p:sldId id="1015" r:id="rId51"/>
    <p:sldId id="1007" r:id="rId52"/>
    <p:sldId id="990" r:id="rId53"/>
    <p:sldId id="1024" r:id="rId54"/>
    <p:sldId id="1025" r:id="rId55"/>
    <p:sldId id="1026" r:id="rId56"/>
    <p:sldId id="1027" r:id="rId57"/>
    <p:sldId id="1028" r:id="rId58"/>
    <p:sldId id="1029" r:id="rId59"/>
    <p:sldId id="1030" r:id="rId60"/>
    <p:sldId id="1031" r:id="rId61"/>
    <p:sldId id="1033" r:id="rId62"/>
    <p:sldId id="1032" r:id="rId63"/>
    <p:sldId id="1034" r:id="rId64"/>
    <p:sldId id="1035" r:id="rId65"/>
    <p:sldId id="1036" r:id="rId66"/>
    <p:sldId id="991" r:id="rId67"/>
    <p:sldId id="1023" r:id="rId68"/>
    <p:sldId id="886" r:id="rId69"/>
    <p:sldId id="948" r:id="rId70"/>
    <p:sldId id="949" r:id="rId71"/>
    <p:sldId id="951" r:id="rId72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umimoji="1" sz="2400" b="1" kern="1200">
        <a:solidFill>
          <a:schemeClr val="tx2"/>
        </a:solidFill>
        <a:latin typeface="Times New Roman" pitchFamily="18" charset="0"/>
        <a:ea typeface="ＭＳ Ｐゴシック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2400" b="1" kern="1200">
        <a:solidFill>
          <a:schemeClr val="tx2"/>
        </a:solidFill>
        <a:latin typeface="Times New Roman" pitchFamily="18" charset="0"/>
        <a:ea typeface="ＭＳ Ｐゴシック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2400" b="1" kern="1200">
        <a:solidFill>
          <a:schemeClr val="tx2"/>
        </a:solidFill>
        <a:latin typeface="Times New Roman" pitchFamily="18" charset="0"/>
        <a:ea typeface="ＭＳ Ｐゴシック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2400" b="1" kern="1200">
        <a:solidFill>
          <a:schemeClr val="tx2"/>
        </a:solidFill>
        <a:latin typeface="Times New Roman" pitchFamily="18" charset="0"/>
        <a:ea typeface="ＭＳ Ｐゴシック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2400" b="1" kern="1200">
        <a:solidFill>
          <a:schemeClr val="tx2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b="1" kern="1200">
        <a:solidFill>
          <a:schemeClr val="tx2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b="1" kern="1200">
        <a:solidFill>
          <a:schemeClr val="tx2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b="1" kern="1200">
        <a:solidFill>
          <a:schemeClr val="tx2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b="1" kern="1200">
        <a:solidFill>
          <a:schemeClr val="tx2"/>
        </a:solidFill>
        <a:latin typeface="Times New Roman" pitchFamily="18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CC"/>
    <a:srgbClr val="00FFCC"/>
    <a:srgbClr val="66FFCC"/>
    <a:srgbClr val="CC9900"/>
    <a:srgbClr val="FF6600"/>
    <a:srgbClr val="CC66FF"/>
    <a:srgbClr val="FF99FF"/>
    <a:srgbClr val="00FF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35" autoAdjust="0"/>
    <p:restoredTop sz="95090" autoAdjust="0"/>
  </p:normalViewPr>
  <p:slideViewPr>
    <p:cSldViewPr>
      <p:cViewPr varScale="1">
        <p:scale>
          <a:sx n="73" d="100"/>
          <a:sy n="73" d="100"/>
        </p:scale>
        <p:origin x="77" y="26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0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16" Type="http://schemas.openxmlformats.org/officeDocument/2006/relationships/slide" Target="slides/slide1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presProps" Target="presProps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theme" Target="theme/theme1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5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3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173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3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fld id="{E8C0EBB1-B966-4CDF-9BCE-9FAA59AEB20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C0BC2-642A-4B60-83B8-7A1D221C0C7C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FEC879-84C5-49EE-A6F4-1BC0754F83C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FDD62-B6F2-4A72-8184-0F2B17A445E7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3958A-8B37-4D98-BE6A-D7BCE97A3EEE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3A39-BC2D-4582-866B-9A78B5F0B2A6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8C7AE9-C5C7-4AD4-A25F-ED24BF470C0E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1F4113-6657-459C-BC75-9A34894563D6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C822C-DBA2-401F-98C3-213AB95B8994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DDE0A-E86E-4406-BB92-8F7E6F8F3EE1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05AC7-00CB-4063-B38A-5511BCD29B17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7F2B7-DF97-4E86-AD54-B6B083E0BAAF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64A27B-E500-4417-9D90-EE27ED7EBBF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806326-81D6-4869-9CA9-E190EDC3DE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39AFF-9929-4690-8873-65A9F80814CA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84CCF-EA0A-4FC7-991F-283FCE69FEFA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A430A-432B-4050-B2F8-C0C72761E6BB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48897-F07B-4AE6-8FE5-E9F71A3C2DF9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3DFAE2-406F-4D4F-9C73-1AC6A56C72F9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D4AE84-A807-4B1B-A381-B18A9C3EE39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13707-AB5B-43AB-B670-E305E2A9A4DB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9A3027-99C8-4BEB-BA44-537D5D7E19D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3F85A2-3E9F-4BF2-8406-2FBA3D4C8E3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2 レベル</a:t>
            </a:r>
          </a:p>
          <a:p>
            <a:pPr lvl="2"/>
            <a:r>
              <a:rPr lang="ja-JP" altLang="en-US" smtClean="0"/>
              <a:t>第 3 レベル</a:t>
            </a:r>
          </a:p>
          <a:p>
            <a:pPr lvl="3"/>
            <a:r>
              <a:rPr lang="ja-JP" altLang="en-US" smtClean="0"/>
              <a:t>第 4 レベル</a:t>
            </a:r>
          </a:p>
          <a:p>
            <a:pPr lvl="4"/>
            <a:r>
              <a:rPr lang="ja-JP" altLang="en-US" smtClean="0"/>
              <a:t>第 5 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9779D69-D690-4ADD-8F57-6B46EDC7CE0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2 レベル</a:t>
            </a:r>
          </a:p>
          <a:p>
            <a:pPr lvl="2"/>
            <a:r>
              <a:rPr lang="ja-JP" altLang="en-US" smtClean="0"/>
              <a:t>第 3 レベル</a:t>
            </a:r>
          </a:p>
          <a:p>
            <a:pPr lvl="3"/>
            <a:r>
              <a:rPr lang="ja-JP" altLang="en-US" smtClean="0"/>
              <a:t>第 4 レベル</a:t>
            </a:r>
          </a:p>
          <a:p>
            <a:pPr lvl="4"/>
            <a:r>
              <a:rPr lang="ja-JP" altLang="en-US" smtClean="0"/>
              <a:t>第 5 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pPr algn="l">
              <a:defRPr/>
            </a:pPr>
            <a:endParaRPr lang="en-US" altLang="ja-JP" b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pPr>
              <a:defRPr/>
            </a:pPr>
            <a:endParaRPr lang="en-US" altLang="ja-JP" b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fld id="{2C0C7572-3BD4-4592-B552-51AB70357E77}" type="slidenum">
              <a:rPr lang="ja-JP" altLang="en-US" b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b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HGP創英角ﾎﾟｯﾌﾟ体" pitchFamily="50" charset="-128"/>
          <a:ea typeface="HGP創英角ﾎﾟｯﾌﾟ体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HGP創英角ﾎﾟｯﾌﾟ体" pitchFamily="50" charset="-128"/>
          <a:ea typeface="HGP創英角ﾎﾟｯﾌﾟ体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HGP創英角ﾎﾟｯﾌﾟ体" pitchFamily="50" charset="-128"/>
          <a:ea typeface="HGP創英角ﾎﾟｯﾌﾟ体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HGP創英角ﾎﾟｯﾌﾟ体" pitchFamily="50" charset="-128"/>
          <a:ea typeface="HGP創英角ﾎﾟｯﾌﾟ体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Output Sensitive Enumeration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4077072"/>
            <a:ext cx="7344816" cy="1910878"/>
          </a:xfrm>
        </p:spPr>
        <p:txBody>
          <a:bodyPr/>
          <a:lstStyle/>
          <a:p>
            <a:pPr eaLnBrk="1" hangingPunct="1"/>
            <a:r>
              <a:rPr lang="en-US" altLang="ja-JP" sz="2800" dirty="0" smtClean="0"/>
              <a:t>Closed </a:t>
            </a:r>
            <a:r>
              <a:rPr lang="en-US" altLang="ja-JP" sz="2800" dirty="0" err="1" smtClean="0"/>
              <a:t>Itemset</a:t>
            </a:r>
            <a:r>
              <a:rPr lang="en-US" altLang="ja-JP" sz="2800" dirty="0" smtClean="0"/>
              <a:t> Mining</a:t>
            </a:r>
          </a:p>
          <a:p>
            <a:pPr eaLnBrk="1" hangingPunct="1"/>
            <a:r>
              <a:rPr lang="en-US" altLang="ja-JP" sz="2800" smtClean="0"/>
              <a:t>General Algorithm</a:t>
            </a:r>
            <a:endParaRPr lang="en-US" altLang="ja-JP" sz="2800" dirty="0" smtClean="0"/>
          </a:p>
          <a:p>
            <a:pPr eaLnBrk="1" hangingPunct="1"/>
            <a:r>
              <a:rPr lang="en-US" altLang="ja-JP" sz="2800" dirty="0" smtClean="0"/>
              <a:t>Motif Mining</a:t>
            </a:r>
          </a:p>
          <a:p>
            <a:pPr eaLnBrk="1" hangingPunct="1"/>
            <a:r>
              <a:rPr lang="en-US" altLang="ja-JP" sz="2800" dirty="0" err="1" smtClean="0"/>
              <a:t>Geograph</a:t>
            </a:r>
            <a:r>
              <a:rPr lang="en-US" altLang="ja-JP" sz="2800" dirty="0" smtClean="0"/>
              <a:t> Mining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2060848"/>
            <a:ext cx="9144000" cy="1584176"/>
          </a:xfrm>
          <a:prstGeom prst="rect">
            <a:avLst/>
          </a:prstGeo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ja-JP" sz="4000" b="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8. Closed Pattern Mining</a:t>
            </a:r>
            <a:endParaRPr kumimoji="1" lang="ja-JP" altLang="en-US" sz="40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Reverse Search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81075"/>
            <a:ext cx="8001000" cy="5032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ja-JP" sz="2400" dirty="0" smtClean="0"/>
              <a:t>Parent-child relation induces a directed spanning tree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347788" y="1781175"/>
            <a:ext cx="6172200" cy="1600200"/>
            <a:chOff x="849" y="1576"/>
            <a:chExt cx="3888" cy="1008"/>
          </a:xfrm>
        </p:grpSpPr>
        <p:sp>
          <p:nvSpPr>
            <p:cNvPr id="79899" name="Line 5"/>
            <p:cNvSpPr>
              <a:spLocks noChangeShapeType="1"/>
            </p:cNvSpPr>
            <p:nvPr/>
          </p:nvSpPr>
          <p:spPr bwMode="auto">
            <a:xfrm flipH="1">
              <a:off x="897" y="1768"/>
              <a:ext cx="67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00" name="Line 6"/>
            <p:cNvSpPr>
              <a:spLocks noChangeShapeType="1"/>
            </p:cNvSpPr>
            <p:nvPr/>
          </p:nvSpPr>
          <p:spPr bwMode="auto">
            <a:xfrm flipH="1" flipV="1">
              <a:off x="897" y="1960"/>
              <a:ext cx="672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01" name="Line 7"/>
            <p:cNvSpPr>
              <a:spLocks noChangeShapeType="1"/>
            </p:cNvSpPr>
            <p:nvPr/>
          </p:nvSpPr>
          <p:spPr bwMode="auto">
            <a:xfrm flipH="1" flipV="1">
              <a:off x="2817" y="1576"/>
              <a:ext cx="57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02" name="Line 8"/>
            <p:cNvSpPr>
              <a:spLocks noChangeShapeType="1"/>
            </p:cNvSpPr>
            <p:nvPr/>
          </p:nvSpPr>
          <p:spPr bwMode="auto">
            <a:xfrm flipH="1" flipV="1">
              <a:off x="2625" y="2296"/>
              <a:ext cx="48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03" name="Line 9"/>
            <p:cNvSpPr>
              <a:spLocks noChangeShapeType="1"/>
            </p:cNvSpPr>
            <p:nvPr/>
          </p:nvSpPr>
          <p:spPr bwMode="auto">
            <a:xfrm flipH="1">
              <a:off x="2625" y="2056"/>
              <a:ext cx="48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04" name="Line 10"/>
            <p:cNvSpPr>
              <a:spLocks noChangeShapeType="1"/>
            </p:cNvSpPr>
            <p:nvPr/>
          </p:nvSpPr>
          <p:spPr bwMode="auto">
            <a:xfrm flipH="1">
              <a:off x="1761" y="1672"/>
              <a:ext cx="28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05" name="Line 11"/>
            <p:cNvSpPr>
              <a:spLocks noChangeShapeType="1"/>
            </p:cNvSpPr>
            <p:nvPr/>
          </p:nvSpPr>
          <p:spPr bwMode="auto">
            <a:xfrm flipH="1">
              <a:off x="1761" y="2248"/>
              <a:ext cx="72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06" name="Line 12"/>
            <p:cNvSpPr>
              <a:spLocks noChangeShapeType="1"/>
            </p:cNvSpPr>
            <p:nvPr/>
          </p:nvSpPr>
          <p:spPr bwMode="auto">
            <a:xfrm flipH="1" flipV="1">
              <a:off x="849" y="200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07" name="Line 13"/>
            <p:cNvSpPr>
              <a:spLocks noChangeShapeType="1"/>
            </p:cNvSpPr>
            <p:nvPr/>
          </p:nvSpPr>
          <p:spPr bwMode="auto">
            <a:xfrm flipH="1" flipV="1">
              <a:off x="2817" y="1624"/>
              <a:ext cx="81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08" name="Line 14"/>
            <p:cNvSpPr>
              <a:spLocks noChangeShapeType="1"/>
            </p:cNvSpPr>
            <p:nvPr/>
          </p:nvSpPr>
          <p:spPr bwMode="auto">
            <a:xfrm flipH="1" flipV="1">
              <a:off x="3201" y="2440"/>
              <a:ext cx="13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09" name="Line 15"/>
            <p:cNvSpPr>
              <a:spLocks noChangeShapeType="1"/>
            </p:cNvSpPr>
            <p:nvPr/>
          </p:nvSpPr>
          <p:spPr bwMode="auto">
            <a:xfrm flipH="1" flipV="1">
              <a:off x="3297" y="2056"/>
              <a:ext cx="67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10" name="Line 16"/>
            <p:cNvSpPr>
              <a:spLocks noChangeShapeType="1"/>
            </p:cNvSpPr>
            <p:nvPr/>
          </p:nvSpPr>
          <p:spPr bwMode="auto">
            <a:xfrm flipH="1" flipV="1">
              <a:off x="4161" y="1720"/>
              <a:ext cx="576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11" name="Line 17"/>
            <p:cNvSpPr>
              <a:spLocks noChangeShapeType="1"/>
            </p:cNvSpPr>
            <p:nvPr/>
          </p:nvSpPr>
          <p:spPr bwMode="auto">
            <a:xfrm flipH="1" flipV="1">
              <a:off x="4257" y="1624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12" name="Line 18"/>
            <p:cNvSpPr>
              <a:spLocks noChangeShapeType="1"/>
            </p:cNvSpPr>
            <p:nvPr/>
          </p:nvSpPr>
          <p:spPr bwMode="auto">
            <a:xfrm flipH="1" flipV="1">
              <a:off x="1761" y="1816"/>
              <a:ext cx="76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13" name="Line 19"/>
            <p:cNvSpPr>
              <a:spLocks noChangeShapeType="1"/>
            </p:cNvSpPr>
            <p:nvPr/>
          </p:nvSpPr>
          <p:spPr bwMode="auto">
            <a:xfrm flipH="1">
              <a:off x="3537" y="1624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14" name="Line 20"/>
            <p:cNvSpPr>
              <a:spLocks noChangeShapeType="1"/>
            </p:cNvSpPr>
            <p:nvPr/>
          </p:nvSpPr>
          <p:spPr bwMode="auto">
            <a:xfrm flipH="1">
              <a:off x="2289" y="1576"/>
              <a:ext cx="384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15" name="Line 21"/>
            <p:cNvSpPr>
              <a:spLocks noChangeShapeType="1"/>
            </p:cNvSpPr>
            <p:nvPr/>
          </p:nvSpPr>
          <p:spPr bwMode="auto">
            <a:xfrm flipH="1" flipV="1">
              <a:off x="1761" y="2440"/>
              <a:ext cx="48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1042988" y="1628775"/>
            <a:ext cx="6629400" cy="1905000"/>
            <a:chOff x="657" y="1480"/>
            <a:chExt cx="4176" cy="1200"/>
          </a:xfrm>
        </p:grpSpPr>
        <p:sp>
          <p:nvSpPr>
            <p:cNvPr id="79881" name="Oval 23"/>
            <p:cNvSpPr>
              <a:spLocks noChangeArrowheads="1"/>
            </p:cNvSpPr>
            <p:nvPr/>
          </p:nvSpPr>
          <p:spPr bwMode="auto">
            <a:xfrm>
              <a:off x="657" y="1816"/>
              <a:ext cx="192" cy="192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9882" name="Oval 24"/>
            <p:cNvSpPr>
              <a:spLocks noChangeArrowheads="1"/>
            </p:cNvSpPr>
            <p:nvPr/>
          </p:nvSpPr>
          <p:spPr bwMode="auto">
            <a:xfrm>
              <a:off x="1521" y="2248"/>
              <a:ext cx="192" cy="192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9883" name="Oval 25"/>
            <p:cNvSpPr>
              <a:spLocks noChangeArrowheads="1"/>
            </p:cNvSpPr>
            <p:nvPr/>
          </p:nvSpPr>
          <p:spPr bwMode="auto">
            <a:xfrm>
              <a:off x="3057" y="1960"/>
              <a:ext cx="192" cy="192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9884" name="Oval 26"/>
            <p:cNvSpPr>
              <a:spLocks noChangeArrowheads="1"/>
            </p:cNvSpPr>
            <p:nvPr/>
          </p:nvSpPr>
          <p:spPr bwMode="auto">
            <a:xfrm>
              <a:off x="2433" y="1816"/>
              <a:ext cx="192" cy="192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9885" name="Oval 27"/>
            <p:cNvSpPr>
              <a:spLocks noChangeArrowheads="1"/>
            </p:cNvSpPr>
            <p:nvPr/>
          </p:nvSpPr>
          <p:spPr bwMode="auto">
            <a:xfrm>
              <a:off x="1521" y="1672"/>
              <a:ext cx="192" cy="192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9886" name="Oval 28"/>
            <p:cNvSpPr>
              <a:spLocks noChangeArrowheads="1"/>
            </p:cNvSpPr>
            <p:nvPr/>
          </p:nvSpPr>
          <p:spPr bwMode="auto">
            <a:xfrm>
              <a:off x="3009" y="2344"/>
              <a:ext cx="192" cy="192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9887" name="Oval 29"/>
            <p:cNvSpPr>
              <a:spLocks noChangeArrowheads="1"/>
            </p:cNvSpPr>
            <p:nvPr/>
          </p:nvSpPr>
          <p:spPr bwMode="auto">
            <a:xfrm>
              <a:off x="2385" y="2152"/>
              <a:ext cx="192" cy="192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9888" name="Oval 30"/>
            <p:cNvSpPr>
              <a:spLocks noChangeArrowheads="1"/>
            </p:cNvSpPr>
            <p:nvPr/>
          </p:nvSpPr>
          <p:spPr bwMode="auto">
            <a:xfrm>
              <a:off x="3297" y="1528"/>
              <a:ext cx="192" cy="192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9889" name="Oval 31"/>
            <p:cNvSpPr>
              <a:spLocks noChangeArrowheads="1"/>
            </p:cNvSpPr>
            <p:nvPr/>
          </p:nvSpPr>
          <p:spPr bwMode="auto">
            <a:xfrm>
              <a:off x="3537" y="1816"/>
              <a:ext cx="192" cy="192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9890" name="Oval 32"/>
            <p:cNvSpPr>
              <a:spLocks noChangeArrowheads="1"/>
            </p:cNvSpPr>
            <p:nvPr/>
          </p:nvSpPr>
          <p:spPr bwMode="auto">
            <a:xfrm>
              <a:off x="945" y="2344"/>
              <a:ext cx="192" cy="192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9891" name="Oval 33"/>
            <p:cNvSpPr>
              <a:spLocks noChangeArrowheads="1"/>
            </p:cNvSpPr>
            <p:nvPr/>
          </p:nvSpPr>
          <p:spPr bwMode="auto">
            <a:xfrm>
              <a:off x="4449" y="2440"/>
              <a:ext cx="192" cy="192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9892" name="Oval 34"/>
            <p:cNvSpPr>
              <a:spLocks noChangeArrowheads="1"/>
            </p:cNvSpPr>
            <p:nvPr/>
          </p:nvSpPr>
          <p:spPr bwMode="auto">
            <a:xfrm>
              <a:off x="4017" y="1528"/>
              <a:ext cx="192" cy="192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9893" name="Oval 35"/>
            <p:cNvSpPr>
              <a:spLocks noChangeArrowheads="1"/>
            </p:cNvSpPr>
            <p:nvPr/>
          </p:nvSpPr>
          <p:spPr bwMode="auto">
            <a:xfrm>
              <a:off x="4497" y="1528"/>
              <a:ext cx="192" cy="192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9894" name="Oval 36"/>
            <p:cNvSpPr>
              <a:spLocks noChangeArrowheads="1"/>
            </p:cNvSpPr>
            <p:nvPr/>
          </p:nvSpPr>
          <p:spPr bwMode="auto">
            <a:xfrm>
              <a:off x="3873" y="2152"/>
              <a:ext cx="192" cy="192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9895" name="Oval 37"/>
            <p:cNvSpPr>
              <a:spLocks noChangeArrowheads="1"/>
            </p:cNvSpPr>
            <p:nvPr/>
          </p:nvSpPr>
          <p:spPr bwMode="auto">
            <a:xfrm>
              <a:off x="4641" y="2200"/>
              <a:ext cx="192" cy="192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9896" name="Oval 38"/>
            <p:cNvSpPr>
              <a:spLocks noChangeArrowheads="1"/>
            </p:cNvSpPr>
            <p:nvPr/>
          </p:nvSpPr>
          <p:spPr bwMode="auto">
            <a:xfrm>
              <a:off x="2049" y="1576"/>
              <a:ext cx="192" cy="192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9897" name="Oval 39"/>
            <p:cNvSpPr>
              <a:spLocks noChangeArrowheads="1"/>
            </p:cNvSpPr>
            <p:nvPr/>
          </p:nvSpPr>
          <p:spPr bwMode="auto">
            <a:xfrm>
              <a:off x="2577" y="1480"/>
              <a:ext cx="192" cy="192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9898" name="Oval 40"/>
            <p:cNvSpPr>
              <a:spLocks noChangeArrowheads="1"/>
            </p:cNvSpPr>
            <p:nvPr/>
          </p:nvSpPr>
          <p:spPr bwMode="auto">
            <a:xfrm>
              <a:off x="2145" y="2488"/>
              <a:ext cx="192" cy="192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486441" name="Text Box 41"/>
          <p:cNvSpPr txBox="1">
            <a:spLocks noChangeArrowheads="1"/>
          </p:cNvSpPr>
          <p:nvPr/>
        </p:nvSpPr>
        <p:spPr bwMode="auto">
          <a:xfrm>
            <a:off x="684213" y="3673475"/>
            <a:ext cx="7632700" cy="461665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DFS search on the tree can find all solutions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486442" name="Rectangle 42"/>
          <p:cNvSpPr>
            <a:spLocks noChangeArrowheads="1"/>
          </p:cNvSpPr>
          <p:nvPr/>
        </p:nvSpPr>
        <p:spPr bwMode="auto">
          <a:xfrm>
            <a:off x="179512" y="4365104"/>
            <a:ext cx="882015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en-US" altLang="ja-JP" dirty="0" smtClean="0">
                <a:solidFill>
                  <a:srgbClr val="FF0000"/>
                </a:solidFill>
              </a:rPr>
              <a:t>•</a:t>
            </a:r>
            <a:r>
              <a:rPr lang="ja-JP" altLang="en-US" b="0" dirty="0" smtClean="0">
                <a:solidFill>
                  <a:srgbClr val="FF0000"/>
                </a:solidFill>
              </a:rPr>
              <a:t> </a:t>
            </a:r>
            <a:r>
              <a:rPr lang="en-US" altLang="ja-JP" b="0" dirty="0" smtClean="0">
                <a:solidFill>
                  <a:schemeClr val="tx1"/>
                </a:solidFill>
              </a:rPr>
              <a:t>Enumeration method for all children of a parent is enough to search</a:t>
            </a:r>
            <a:endParaRPr lang="ja-JP" altLang="en-US" b="0" dirty="0">
              <a:solidFill>
                <a:schemeClr val="tx1"/>
              </a:solidFill>
            </a:endParaRPr>
          </a:p>
          <a:p>
            <a:pPr marL="342900" indent="-342900" algn="l">
              <a:spcBef>
                <a:spcPct val="20000"/>
              </a:spcBef>
            </a:pPr>
            <a:r>
              <a:rPr lang="en-US" altLang="ja-JP" dirty="0" smtClean="0">
                <a:solidFill>
                  <a:srgbClr val="FF0000"/>
                </a:solidFill>
              </a:rPr>
              <a:t>•</a:t>
            </a:r>
            <a:r>
              <a:rPr lang="ja-JP" altLang="en-US" b="0" dirty="0" smtClean="0">
                <a:solidFill>
                  <a:srgbClr val="FF0000"/>
                </a:solidFill>
              </a:rPr>
              <a:t> </a:t>
            </a:r>
            <a:r>
              <a:rPr lang="en-US" altLang="ja-JP" b="0" dirty="0" smtClean="0">
                <a:solidFill>
                  <a:schemeClr val="tx1"/>
                </a:solidFill>
              </a:rPr>
              <a:t>If children are found polynomial time on average, output polynomial</a:t>
            </a:r>
          </a:p>
          <a:p>
            <a:pPr marL="342900" indent="-342900" algn="l">
              <a:spcBef>
                <a:spcPct val="20000"/>
              </a:spcBef>
            </a:pPr>
            <a:r>
              <a:rPr lang="ja-JP" altLang="en-US" b="0" dirty="0">
                <a:solidFill>
                  <a:schemeClr val="tx1"/>
                </a:solidFill>
              </a:rPr>
              <a:t> </a:t>
            </a:r>
            <a:r>
              <a:rPr lang="ja-JP" altLang="en-US" b="0" dirty="0" smtClean="0">
                <a:solidFill>
                  <a:schemeClr val="tx1"/>
                </a:solidFill>
              </a:rPr>
              <a:t> </a:t>
            </a:r>
            <a:r>
              <a:rPr lang="en-US" altLang="ja-JP" b="0" dirty="0" smtClean="0">
                <a:solidFill>
                  <a:schemeClr val="tx1"/>
                </a:solidFill>
              </a:rPr>
              <a:t>(child is obtained by adding an item to the parent)</a:t>
            </a:r>
            <a:endParaRPr lang="ja-JP" altLang="en-US" b="0" dirty="0">
              <a:solidFill>
                <a:schemeClr val="tx1"/>
              </a:solidFill>
            </a:endParaRPr>
          </a:p>
        </p:txBody>
      </p:sp>
      <p:sp>
        <p:nvSpPr>
          <p:cNvPr id="486443" name="Text Box 43"/>
          <p:cNvSpPr txBox="1">
            <a:spLocks noChangeArrowheads="1"/>
          </p:cNvSpPr>
          <p:nvPr/>
        </p:nvSpPr>
        <p:spPr bwMode="auto">
          <a:xfrm>
            <a:off x="755650" y="5900738"/>
            <a:ext cx="7632700" cy="830997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b="0" dirty="0" smtClean="0">
                <a:solidFill>
                  <a:schemeClr val="tx1"/>
                </a:solidFill>
              </a:rPr>
              <a:t>Acyclic relation</a:t>
            </a:r>
            <a:r>
              <a:rPr lang="ja-JP" altLang="en-US" b="0" dirty="0">
                <a:solidFill>
                  <a:schemeClr val="tx1"/>
                </a:solidFill>
              </a:rPr>
              <a:t> </a:t>
            </a:r>
            <a:r>
              <a:rPr lang="en-US" altLang="ja-JP" b="0" dirty="0" smtClean="0">
                <a:solidFill>
                  <a:schemeClr val="tx1"/>
                </a:solidFill>
              </a:rPr>
              <a:t>and </a:t>
            </a:r>
            <a:r>
              <a:rPr lang="en-US" altLang="ja-JP" b="0" dirty="0" err="1" smtClean="0">
                <a:solidFill>
                  <a:schemeClr val="tx1"/>
                </a:solidFill>
              </a:rPr>
              <a:t>polytime</a:t>
            </a:r>
            <a:r>
              <a:rPr lang="en-US" altLang="ja-JP" b="0" dirty="0" smtClean="0">
                <a:solidFill>
                  <a:schemeClr val="tx1"/>
                </a:solidFill>
              </a:rPr>
              <a:t> children enumeration are sufficient to </a:t>
            </a:r>
            <a:r>
              <a:rPr lang="en-US" altLang="ja-JP" b="0" dirty="0" err="1" smtClean="0">
                <a:solidFill>
                  <a:schemeClr val="tx1"/>
                </a:solidFill>
              </a:rPr>
              <a:t>polytime</a:t>
            </a:r>
            <a:r>
              <a:rPr lang="en-US" altLang="ja-JP" b="0" dirty="0" smtClean="0">
                <a:solidFill>
                  <a:schemeClr val="tx1"/>
                </a:solidFill>
              </a:rPr>
              <a:t> enumeration of any kind of objects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038600" y="1447800"/>
            <a:ext cx="4953000" cy="5200650"/>
            <a:chOff x="2544" y="912"/>
            <a:chExt cx="3120" cy="3276"/>
          </a:xfrm>
        </p:grpSpPr>
        <p:sp>
          <p:nvSpPr>
            <p:cNvPr id="80916" name="Line 3"/>
            <p:cNvSpPr>
              <a:spLocks noChangeShapeType="1"/>
            </p:cNvSpPr>
            <p:nvPr/>
          </p:nvSpPr>
          <p:spPr bwMode="auto">
            <a:xfrm flipH="1">
              <a:off x="3216" y="1200"/>
              <a:ext cx="528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>
                <a:solidFill>
                  <a:srgbClr val="0000FF"/>
                </a:solidFill>
              </a:endParaRPr>
            </a:p>
          </p:txBody>
        </p:sp>
        <p:sp>
          <p:nvSpPr>
            <p:cNvPr id="80917" name="Line 4"/>
            <p:cNvSpPr>
              <a:spLocks noChangeShapeType="1"/>
            </p:cNvSpPr>
            <p:nvPr/>
          </p:nvSpPr>
          <p:spPr bwMode="auto">
            <a:xfrm flipH="1">
              <a:off x="3792" y="1296"/>
              <a:ext cx="96" cy="17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>
                <a:solidFill>
                  <a:srgbClr val="0000FF"/>
                </a:solidFill>
              </a:endParaRPr>
            </a:p>
          </p:txBody>
        </p:sp>
        <p:sp>
          <p:nvSpPr>
            <p:cNvPr id="80918" name="Line 5"/>
            <p:cNvSpPr>
              <a:spLocks noChangeShapeType="1"/>
            </p:cNvSpPr>
            <p:nvPr/>
          </p:nvSpPr>
          <p:spPr bwMode="auto">
            <a:xfrm>
              <a:off x="4464" y="1248"/>
              <a:ext cx="192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>
                <a:solidFill>
                  <a:srgbClr val="0000FF"/>
                </a:solidFill>
              </a:endParaRPr>
            </a:p>
          </p:txBody>
        </p:sp>
        <p:sp>
          <p:nvSpPr>
            <p:cNvPr id="80919" name="Line 6"/>
            <p:cNvSpPr>
              <a:spLocks noChangeShapeType="1"/>
            </p:cNvSpPr>
            <p:nvPr/>
          </p:nvSpPr>
          <p:spPr bwMode="auto">
            <a:xfrm>
              <a:off x="4032" y="1296"/>
              <a:ext cx="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>
                <a:solidFill>
                  <a:srgbClr val="0000FF"/>
                </a:solidFill>
              </a:endParaRPr>
            </a:p>
          </p:txBody>
        </p:sp>
        <p:sp>
          <p:nvSpPr>
            <p:cNvPr id="80920" name="Line 7"/>
            <p:cNvSpPr>
              <a:spLocks noChangeShapeType="1"/>
            </p:cNvSpPr>
            <p:nvPr/>
          </p:nvSpPr>
          <p:spPr bwMode="auto">
            <a:xfrm>
              <a:off x="4800" y="1872"/>
              <a:ext cx="0" cy="4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>
                <a:solidFill>
                  <a:srgbClr val="0000FF"/>
                </a:solidFill>
              </a:endParaRPr>
            </a:p>
          </p:txBody>
        </p:sp>
        <p:sp>
          <p:nvSpPr>
            <p:cNvPr id="80921" name="Line 8"/>
            <p:cNvSpPr>
              <a:spLocks noChangeShapeType="1"/>
            </p:cNvSpPr>
            <p:nvPr/>
          </p:nvSpPr>
          <p:spPr bwMode="auto">
            <a:xfrm flipH="1">
              <a:off x="3984" y="1824"/>
              <a:ext cx="720" cy="1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>
                <a:solidFill>
                  <a:srgbClr val="0000FF"/>
                </a:solidFill>
              </a:endParaRPr>
            </a:p>
          </p:txBody>
        </p:sp>
        <p:sp>
          <p:nvSpPr>
            <p:cNvPr id="80922" name="Line 9"/>
            <p:cNvSpPr>
              <a:spLocks noChangeShapeType="1"/>
            </p:cNvSpPr>
            <p:nvPr/>
          </p:nvSpPr>
          <p:spPr bwMode="auto">
            <a:xfrm flipH="1">
              <a:off x="2832" y="2256"/>
              <a:ext cx="288" cy="76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>
                <a:solidFill>
                  <a:srgbClr val="0000FF"/>
                </a:solidFill>
              </a:endParaRPr>
            </a:p>
          </p:txBody>
        </p:sp>
        <p:sp>
          <p:nvSpPr>
            <p:cNvPr id="80923" name="Line 10"/>
            <p:cNvSpPr>
              <a:spLocks noChangeShapeType="1"/>
            </p:cNvSpPr>
            <p:nvPr/>
          </p:nvSpPr>
          <p:spPr bwMode="auto">
            <a:xfrm flipH="1">
              <a:off x="3840" y="1296"/>
              <a:ext cx="96" cy="17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>
                <a:solidFill>
                  <a:srgbClr val="0000FF"/>
                </a:solidFill>
              </a:endParaRPr>
            </a:p>
          </p:txBody>
        </p:sp>
        <p:sp>
          <p:nvSpPr>
            <p:cNvPr id="80924" name="Line 11"/>
            <p:cNvSpPr>
              <a:spLocks noChangeShapeType="1"/>
            </p:cNvSpPr>
            <p:nvPr/>
          </p:nvSpPr>
          <p:spPr bwMode="auto">
            <a:xfrm>
              <a:off x="4416" y="1248"/>
              <a:ext cx="240" cy="10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>
                <a:solidFill>
                  <a:srgbClr val="0000FF"/>
                </a:solidFill>
              </a:endParaRPr>
            </a:p>
          </p:txBody>
        </p:sp>
        <p:sp>
          <p:nvSpPr>
            <p:cNvPr id="80925" name="Line 12"/>
            <p:cNvSpPr>
              <a:spLocks noChangeShapeType="1"/>
            </p:cNvSpPr>
            <p:nvPr/>
          </p:nvSpPr>
          <p:spPr bwMode="auto">
            <a:xfrm>
              <a:off x="5040" y="1824"/>
              <a:ext cx="384" cy="5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>
                <a:solidFill>
                  <a:srgbClr val="0000FF"/>
                </a:solidFill>
              </a:endParaRPr>
            </a:p>
          </p:txBody>
        </p:sp>
        <p:sp>
          <p:nvSpPr>
            <p:cNvPr id="80926" name="Line 13"/>
            <p:cNvSpPr>
              <a:spLocks noChangeShapeType="1"/>
            </p:cNvSpPr>
            <p:nvPr/>
          </p:nvSpPr>
          <p:spPr bwMode="auto">
            <a:xfrm>
              <a:off x="4368" y="1296"/>
              <a:ext cx="240" cy="25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>
                <a:solidFill>
                  <a:srgbClr val="0000FF"/>
                </a:solidFill>
              </a:endParaRPr>
            </a:p>
          </p:txBody>
        </p:sp>
        <p:sp>
          <p:nvSpPr>
            <p:cNvPr id="80927" name="Line 14"/>
            <p:cNvSpPr>
              <a:spLocks noChangeShapeType="1"/>
            </p:cNvSpPr>
            <p:nvPr/>
          </p:nvSpPr>
          <p:spPr bwMode="auto">
            <a:xfrm flipH="1">
              <a:off x="3168" y="1296"/>
              <a:ext cx="624" cy="25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>
                <a:solidFill>
                  <a:srgbClr val="0000FF"/>
                </a:solidFill>
              </a:endParaRPr>
            </a:p>
          </p:txBody>
        </p:sp>
        <p:sp>
          <p:nvSpPr>
            <p:cNvPr id="80928" name="Line 15"/>
            <p:cNvSpPr>
              <a:spLocks noChangeShapeType="1"/>
            </p:cNvSpPr>
            <p:nvPr/>
          </p:nvSpPr>
          <p:spPr bwMode="auto">
            <a:xfrm>
              <a:off x="3456" y="2016"/>
              <a:ext cx="1440" cy="16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>
                <a:solidFill>
                  <a:srgbClr val="0000FF"/>
                </a:solidFill>
              </a:endParaRPr>
            </a:p>
          </p:txBody>
        </p:sp>
        <p:sp>
          <p:nvSpPr>
            <p:cNvPr id="80929" name="Line 16"/>
            <p:cNvSpPr>
              <a:spLocks noChangeShapeType="1"/>
            </p:cNvSpPr>
            <p:nvPr/>
          </p:nvSpPr>
          <p:spPr bwMode="auto">
            <a:xfrm>
              <a:off x="5088" y="1728"/>
              <a:ext cx="432" cy="6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>
                <a:solidFill>
                  <a:srgbClr val="0000FF"/>
                </a:solidFill>
              </a:endParaRPr>
            </a:p>
          </p:txBody>
        </p:sp>
        <p:sp>
          <p:nvSpPr>
            <p:cNvPr id="80930" name="Line 17"/>
            <p:cNvSpPr>
              <a:spLocks noChangeShapeType="1"/>
            </p:cNvSpPr>
            <p:nvPr/>
          </p:nvSpPr>
          <p:spPr bwMode="auto">
            <a:xfrm flipH="1">
              <a:off x="3024" y="1776"/>
              <a:ext cx="1584" cy="12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>
                <a:solidFill>
                  <a:srgbClr val="0000FF"/>
                </a:solidFill>
              </a:endParaRPr>
            </a:p>
          </p:txBody>
        </p:sp>
        <p:sp>
          <p:nvSpPr>
            <p:cNvPr id="80931" name="Line 18"/>
            <p:cNvSpPr>
              <a:spLocks noChangeShapeType="1"/>
            </p:cNvSpPr>
            <p:nvPr/>
          </p:nvSpPr>
          <p:spPr bwMode="auto">
            <a:xfrm>
              <a:off x="4128" y="1296"/>
              <a:ext cx="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>
                <a:solidFill>
                  <a:srgbClr val="0000FF"/>
                </a:solidFill>
              </a:endParaRPr>
            </a:p>
          </p:txBody>
        </p:sp>
        <p:sp>
          <p:nvSpPr>
            <p:cNvPr id="80932" name="Line 19"/>
            <p:cNvSpPr>
              <a:spLocks noChangeShapeType="1"/>
            </p:cNvSpPr>
            <p:nvPr/>
          </p:nvSpPr>
          <p:spPr bwMode="auto">
            <a:xfrm>
              <a:off x="4368" y="1776"/>
              <a:ext cx="912" cy="5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>
                <a:solidFill>
                  <a:srgbClr val="0000FF"/>
                </a:solidFill>
              </a:endParaRPr>
            </a:p>
          </p:txBody>
        </p:sp>
        <p:sp>
          <p:nvSpPr>
            <p:cNvPr id="80933" name="Line 20"/>
            <p:cNvSpPr>
              <a:spLocks noChangeShapeType="1"/>
            </p:cNvSpPr>
            <p:nvPr/>
          </p:nvSpPr>
          <p:spPr bwMode="auto">
            <a:xfrm>
              <a:off x="2880" y="3456"/>
              <a:ext cx="144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>
                <a:solidFill>
                  <a:srgbClr val="0000FF"/>
                </a:solidFill>
              </a:endParaRPr>
            </a:p>
          </p:txBody>
        </p:sp>
        <p:sp>
          <p:nvSpPr>
            <p:cNvPr id="80934" name="Line 21"/>
            <p:cNvSpPr>
              <a:spLocks noChangeShapeType="1"/>
            </p:cNvSpPr>
            <p:nvPr/>
          </p:nvSpPr>
          <p:spPr bwMode="auto">
            <a:xfrm>
              <a:off x="3216" y="3473"/>
              <a:ext cx="1008" cy="36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>
                <a:solidFill>
                  <a:srgbClr val="0000FF"/>
                </a:solidFill>
              </a:endParaRPr>
            </a:p>
          </p:txBody>
        </p:sp>
        <p:sp>
          <p:nvSpPr>
            <p:cNvPr id="80935" name="Line 22"/>
            <p:cNvSpPr>
              <a:spLocks noChangeShapeType="1"/>
            </p:cNvSpPr>
            <p:nvPr/>
          </p:nvSpPr>
          <p:spPr bwMode="auto">
            <a:xfrm>
              <a:off x="3216" y="3408"/>
              <a:ext cx="1248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>
                <a:solidFill>
                  <a:srgbClr val="0000FF"/>
                </a:solidFill>
              </a:endParaRPr>
            </a:p>
          </p:txBody>
        </p:sp>
        <p:sp>
          <p:nvSpPr>
            <p:cNvPr id="80936" name="Line 23"/>
            <p:cNvSpPr>
              <a:spLocks noChangeShapeType="1"/>
            </p:cNvSpPr>
            <p:nvPr/>
          </p:nvSpPr>
          <p:spPr bwMode="auto">
            <a:xfrm flipH="1">
              <a:off x="3888" y="1824"/>
              <a:ext cx="768" cy="1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>
                <a:solidFill>
                  <a:srgbClr val="0000FF"/>
                </a:solidFill>
              </a:endParaRPr>
            </a:p>
          </p:txBody>
        </p:sp>
        <p:sp>
          <p:nvSpPr>
            <p:cNvPr id="80937" name="Line 24"/>
            <p:cNvSpPr>
              <a:spLocks noChangeShapeType="1"/>
            </p:cNvSpPr>
            <p:nvPr/>
          </p:nvSpPr>
          <p:spPr bwMode="auto">
            <a:xfrm>
              <a:off x="3456" y="2112"/>
              <a:ext cx="1440" cy="17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>
                <a:solidFill>
                  <a:srgbClr val="0000FF"/>
                </a:solidFill>
              </a:endParaRPr>
            </a:p>
          </p:txBody>
        </p:sp>
        <p:sp>
          <p:nvSpPr>
            <p:cNvPr id="80938" name="Line 25"/>
            <p:cNvSpPr>
              <a:spLocks noChangeShapeType="1"/>
            </p:cNvSpPr>
            <p:nvPr/>
          </p:nvSpPr>
          <p:spPr bwMode="auto">
            <a:xfrm flipH="1">
              <a:off x="3456" y="1824"/>
              <a:ext cx="528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>
                <a:solidFill>
                  <a:srgbClr val="0000FF"/>
                </a:solidFill>
              </a:endParaRPr>
            </a:p>
          </p:txBody>
        </p:sp>
        <p:sp>
          <p:nvSpPr>
            <p:cNvPr id="80939" name="Line 26"/>
            <p:cNvSpPr>
              <a:spLocks noChangeShapeType="1"/>
            </p:cNvSpPr>
            <p:nvPr/>
          </p:nvSpPr>
          <p:spPr bwMode="auto">
            <a:xfrm>
              <a:off x="4896" y="1824"/>
              <a:ext cx="288" cy="201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>
                <a:solidFill>
                  <a:srgbClr val="0000FF"/>
                </a:solidFill>
              </a:endParaRPr>
            </a:p>
          </p:txBody>
        </p:sp>
        <p:sp>
          <p:nvSpPr>
            <p:cNvPr id="80940" name="Freeform 27"/>
            <p:cNvSpPr>
              <a:spLocks/>
            </p:cNvSpPr>
            <p:nvPr/>
          </p:nvSpPr>
          <p:spPr bwMode="auto">
            <a:xfrm>
              <a:off x="4352" y="1872"/>
              <a:ext cx="115" cy="292"/>
            </a:xfrm>
            <a:custGeom>
              <a:avLst/>
              <a:gdLst>
                <a:gd name="T0" fmla="*/ 1330 w 1495"/>
                <a:gd name="T1" fmla="*/ 0 h 2129"/>
                <a:gd name="T2" fmla="*/ 1388 w 1495"/>
                <a:gd name="T3" fmla="*/ 1183 h 2129"/>
                <a:gd name="T4" fmla="*/ 689 w 1495"/>
                <a:gd name="T5" fmla="*/ 1800 h 2129"/>
                <a:gd name="T6" fmla="*/ 0 w 1495"/>
                <a:gd name="T7" fmla="*/ 2129 h 212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95"/>
                <a:gd name="T13" fmla="*/ 0 h 2129"/>
                <a:gd name="T14" fmla="*/ 1495 w 1495"/>
                <a:gd name="T15" fmla="*/ 2129 h 212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95" h="2129">
                  <a:moveTo>
                    <a:pt x="1330" y="0"/>
                  </a:moveTo>
                  <a:cubicBezTo>
                    <a:pt x="1340" y="197"/>
                    <a:pt x="1495" y="883"/>
                    <a:pt x="1388" y="1183"/>
                  </a:cubicBezTo>
                  <a:cubicBezTo>
                    <a:pt x="1281" y="1483"/>
                    <a:pt x="920" y="1642"/>
                    <a:pt x="689" y="1800"/>
                  </a:cubicBezTo>
                  <a:cubicBezTo>
                    <a:pt x="458" y="1958"/>
                    <a:pt x="144" y="2060"/>
                    <a:pt x="0" y="2129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ja-JP" altLang="en-US">
                <a:solidFill>
                  <a:srgbClr val="0000FF"/>
                </a:solidFill>
              </a:endParaRPr>
            </a:p>
          </p:txBody>
        </p:sp>
        <p:sp>
          <p:nvSpPr>
            <p:cNvPr id="80941" name="Line 28"/>
            <p:cNvSpPr>
              <a:spLocks noChangeShapeType="1"/>
            </p:cNvSpPr>
            <p:nvPr/>
          </p:nvSpPr>
          <p:spPr bwMode="auto">
            <a:xfrm>
              <a:off x="4176" y="2016"/>
              <a:ext cx="288" cy="18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>
                <a:solidFill>
                  <a:srgbClr val="0000FF"/>
                </a:solidFill>
              </a:endParaRPr>
            </a:p>
          </p:txBody>
        </p:sp>
        <p:sp>
          <p:nvSpPr>
            <p:cNvPr id="80942" name="Line 29"/>
            <p:cNvSpPr>
              <a:spLocks noChangeShapeType="1"/>
            </p:cNvSpPr>
            <p:nvPr/>
          </p:nvSpPr>
          <p:spPr bwMode="auto">
            <a:xfrm>
              <a:off x="4224" y="2016"/>
              <a:ext cx="336" cy="18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>
                <a:solidFill>
                  <a:srgbClr val="0000FF"/>
                </a:solidFill>
              </a:endParaRPr>
            </a:p>
          </p:txBody>
        </p:sp>
        <p:sp>
          <p:nvSpPr>
            <p:cNvPr id="80943" name="Freeform 30"/>
            <p:cNvSpPr>
              <a:spLocks/>
            </p:cNvSpPr>
            <p:nvPr/>
          </p:nvSpPr>
          <p:spPr bwMode="auto">
            <a:xfrm>
              <a:off x="3676" y="2047"/>
              <a:ext cx="115" cy="292"/>
            </a:xfrm>
            <a:custGeom>
              <a:avLst/>
              <a:gdLst>
                <a:gd name="T0" fmla="*/ 555 w 555"/>
                <a:gd name="T1" fmla="*/ 0 h 1779"/>
                <a:gd name="T2" fmla="*/ 113 w 555"/>
                <a:gd name="T3" fmla="*/ 432 h 1779"/>
                <a:gd name="T4" fmla="*/ 0 w 555"/>
                <a:gd name="T5" fmla="*/ 1779 h 1779"/>
                <a:gd name="T6" fmla="*/ 0 60000 65536"/>
                <a:gd name="T7" fmla="*/ 0 60000 65536"/>
                <a:gd name="T8" fmla="*/ 0 60000 65536"/>
                <a:gd name="T9" fmla="*/ 0 w 555"/>
                <a:gd name="T10" fmla="*/ 0 h 1779"/>
                <a:gd name="T11" fmla="*/ 555 w 555"/>
                <a:gd name="T12" fmla="*/ 1779 h 177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55" h="1779">
                  <a:moveTo>
                    <a:pt x="555" y="0"/>
                  </a:moveTo>
                  <a:cubicBezTo>
                    <a:pt x="481" y="74"/>
                    <a:pt x="206" y="135"/>
                    <a:pt x="113" y="432"/>
                  </a:cubicBezTo>
                  <a:cubicBezTo>
                    <a:pt x="20" y="729"/>
                    <a:pt x="24" y="1499"/>
                    <a:pt x="0" y="1779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ja-JP" altLang="en-US">
                <a:solidFill>
                  <a:srgbClr val="0000FF"/>
                </a:solidFill>
              </a:endParaRPr>
            </a:p>
          </p:txBody>
        </p:sp>
        <p:sp>
          <p:nvSpPr>
            <p:cNvPr id="80944" name="Line 31"/>
            <p:cNvSpPr>
              <a:spLocks noChangeShapeType="1"/>
            </p:cNvSpPr>
            <p:nvPr/>
          </p:nvSpPr>
          <p:spPr bwMode="auto">
            <a:xfrm flipH="1">
              <a:off x="3360" y="2256"/>
              <a:ext cx="0" cy="16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>
                <a:solidFill>
                  <a:srgbClr val="0000FF"/>
                </a:solidFill>
              </a:endParaRPr>
            </a:p>
          </p:txBody>
        </p:sp>
        <p:sp>
          <p:nvSpPr>
            <p:cNvPr id="80945" name="Line 32"/>
            <p:cNvSpPr>
              <a:spLocks noChangeShapeType="1"/>
            </p:cNvSpPr>
            <p:nvPr/>
          </p:nvSpPr>
          <p:spPr bwMode="auto">
            <a:xfrm flipH="1">
              <a:off x="4176" y="2736"/>
              <a:ext cx="432" cy="4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>
                <a:solidFill>
                  <a:srgbClr val="0000FF"/>
                </a:solidFill>
              </a:endParaRPr>
            </a:p>
          </p:txBody>
        </p:sp>
        <p:sp>
          <p:nvSpPr>
            <p:cNvPr id="80946" name="Line 33"/>
            <p:cNvSpPr>
              <a:spLocks noChangeShapeType="1"/>
            </p:cNvSpPr>
            <p:nvPr/>
          </p:nvSpPr>
          <p:spPr bwMode="auto">
            <a:xfrm flipH="1">
              <a:off x="4176" y="2736"/>
              <a:ext cx="576" cy="5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>
                <a:solidFill>
                  <a:srgbClr val="0000FF"/>
                </a:solidFill>
              </a:endParaRPr>
            </a:p>
          </p:txBody>
        </p:sp>
        <p:sp>
          <p:nvSpPr>
            <p:cNvPr id="80947" name="Line 34"/>
            <p:cNvSpPr>
              <a:spLocks noChangeShapeType="1"/>
            </p:cNvSpPr>
            <p:nvPr/>
          </p:nvSpPr>
          <p:spPr bwMode="auto">
            <a:xfrm flipH="1">
              <a:off x="3216" y="2736"/>
              <a:ext cx="2112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>
                <a:solidFill>
                  <a:srgbClr val="0000FF"/>
                </a:solidFill>
              </a:endParaRPr>
            </a:p>
          </p:txBody>
        </p:sp>
        <p:sp>
          <p:nvSpPr>
            <p:cNvPr id="80948" name="Line 35"/>
            <p:cNvSpPr>
              <a:spLocks noChangeShapeType="1"/>
            </p:cNvSpPr>
            <p:nvPr/>
          </p:nvSpPr>
          <p:spPr bwMode="auto">
            <a:xfrm>
              <a:off x="4848" y="2736"/>
              <a:ext cx="192" cy="11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>
                <a:solidFill>
                  <a:srgbClr val="0000FF"/>
                </a:solidFill>
              </a:endParaRPr>
            </a:p>
          </p:txBody>
        </p:sp>
        <p:sp>
          <p:nvSpPr>
            <p:cNvPr id="80949" name="Line 36"/>
            <p:cNvSpPr>
              <a:spLocks noChangeShapeType="1"/>
            </p:cNvSpPr>
            <p:nvPr/>
          </p:nvSpPr>
          <p:spPr bwMode="auto">
            <a:xfrm>
              <a:off x="4896" y="2736"/>
              <a:ext cx="192" cy="11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>
                <a:solidFill>
                  <a:srgbClr val="0000FF"/>
                </a:solidFill>
              </a:endParaRPr>
            </a:p>
          </p:txBody>
        </p:sp>
        <p:sp>
          <p:nvSpPr>
            <p:cNvPr id="80950" name="Line 37"/>
            <p:cNvSpPr>
              <a:spLocks noChangeShapeType="1"/>
            </p:cNvSpPr>
            <p:nvPr/>
          </p:nvSpPr>
          <p:spPr bwMode="auto">
            <a:xfrm>
              <a:off x="4800" y="2736"/>
              <a:ext cx="192" cy="11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>
                <a:solidFill>
                  <a:srgbClr val="0000FF"/>
                </a:solidFill>
              </a:endParaRPr>
            </a:p>
          </p:txBody>
        </p:sp>
        <p:sp>
          <p:nvSpPr>
            <p:cNvPr id="80951" name="Line 38"/>
            <p:cNvSpPr>
              <a:spLocks noChangeShapeType="1"/>
            </p:cNvSpPr>
            <p:nvPr/>
          </p:nvSpPr>
          <p:spPr bwMode="auto">
            <a:xfrm>
              <a:off x="4752" y="2736"/>
              <a:ext cx="192" cy="11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>
                <a:solidFill>
                  <a:srgbClr val="0000FF"/>
                </a:solidFill>
              </a:endParaRPr>
            </a:p>
          </p:txBody>
        </p:sp>
        <p:sp>
          <p:nvSpPr>
            <p:cNvPr id="80952" name="Line 39"/>
            <p:cNvSpPr>
              <a:spLocks noChangeShapeType="1"/>
            </p:cNvSpPr>
            <p:nvPr/>
          </p:nvSpPr>
          <p:spPr bwMode="auto">
            <a:xfrm flipH="1">
              <a:off x="5280" y="2736"/>
              <a:ext cx="336" cy="13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>
                <a:solidFill>
                  <a:srgbClr val="0000FF"/>
                </a:solidFill>
              </a:endParaRPr>
            </a:p>
          </p:txBody>
        </p:sp>
        <p:sp>
          <p:nvSpPr>
            <p:cNvPr id="80953" name="Line 40"/>
            <p:cNvSpPr>
              <a:spLocks noChangeShapeType="1"/>
            </p:cNvSpPr>
            <p:nvPr/>
          </p:nvSpPr>
          <p:spPr bwMode="auto">
            <a:xfrm flipH="1">
              <a:off x="5280" y="2736"/>
              <a:ext cx="288" cy="1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>
                <a:solidFill>
                  <a:srgbClr val="0000FF"/>
                </a:solidFill>
              </a:endParaRPr>
            </a:p>
          </p:txBody>
        </p:sp>
        <p:sp>
          <p:nvSpPr>
            <p:cNvPr id="80954" name="Line 41"/>
            <p:cNvSpPr>
              <a:spLocks noChangeShapeType="1"/>
            </p:cNvSpPr>
            <p:nvPr/>
          </p:nvSpPr>
          <p:spPr bwMode="auto">
            <a:xfrm flipH="1">
              <a:off x="3648" y="2736"/>
              <a:ext cx="1776" cy="11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>
                <a:solidFill>
                  <a:srgbClr val="0000FF"/>
                </a:solidFill>
              </a:endParaRPr>
            </a:p>
          </p:txBody>
        </p:sp>
        <p:sp>
          <p:nvSpPr>
            <p:cNvPr id="80955" name="Text Box 42"/>
            <p:cNvSpPr txBox="1">
              <a:spLocks noChangeArrowheads="1"/>
            </p:cNvSpPr>
            <p:nvPr/>
          </p:nvSpPr>
          <p:spPr bwMode="auto">
            <a:xfrm>
              <a:off x="3792" y="912"/>
              <a:ext cx="768" cy="3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r>
                <a:rPr lang="en-US" altLang="ja-JP" b="0" dirty="0">
                  <a:solidFill>
                    <a:srgbClr val="0000FF"/>
                  </a:solidFill>
                  <a:latin typeface="+mj-ea"/>
                  <a:ea typeface="+mj-ea"/>
                </a:rPr>
                <a:t>φ</a:t>
              </a:r>
              <a:endParaRPr lang="ja-JP" altLang="en-US" b="0" dirty="0">
                <a:solidFill>
                  <a:srgbClr val="0000FF"/>
                </a:solidFill>
                <a:latin typeface="+mj-ea"/>
                <a:ea typeface="+mj-ea"/>
              </a:endParaRPr>
            </a:p>
          </p:txBody>
        </p:sp>
        <p:sp>
          <p:nvSpPr>
            <p:cNvPr id="80956" name="Text Box 43"/>
            <p:cNvSpPr txBox="1">
              <a:spLocks noChangeArrowheads="1"/>
            </p:cNvSpPr>
            <p:nvPr/>
          </p:nvSpPr>
          <p:spPr bwMode="auto">
            <a:xfrm>
              <a:off x="2928" y="1920"/>
              <a:ext cx="510" cy="3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l"/>
              <a:r>
                <a:rPr lang="en-US" altLang="ja-JP" b="0">
                  <a:solidFill>
                    <a:srgbClr val="0000FF"/>
                  </a:solidFill>
                </a:rPr>
                <a:t>1,7,9</a:t>
              </a:r>
              <a:endParaRPr lang="ja-JP" altLang="en-US" b="0">
                <a:solidFill>
                  <a:srgbClr val="0000FF"/>
                </a:solidFill>
              </a:endParaRPr>
            </a:p>
          </p:txBody>
        </p:sp>
        <p:sp>
          <p:nvSpPr>
            <p:cNvPr id="80957" name="Text Box 44"/>
            <p:cNvSpPr txBox="1">
              <a:spLocks noChangeArrowheads="1"/>
            </p:cNvSpPr>
            <p:nvPr/>
          </p:nvSpPr>
          <p:spPr bwMode="auto">
            <a:xfrm>
              <a:off x="5154" y="2388"/>
              <a:ext cx="510" cy="3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l"/>
              <a:r>
                <a:rPr lang="en-US" altLang="ja-JP" b="0">
                  <a:solidFill>
                    <a:srgbClr val="0000FF"/>
                  </a:solidFill>
                </a:rPr>
                <a:t>2,7,9</a:t>
              </a:r>
              <a:endParaRPr lang="ja-JP" altLang="en-US" b="0">
                <a:solidFill>
                  <a:srgbClr val="0000FF"/>
                </a:solidFill>
              </a:endParaRPr>
            </a:p>
          </p:txBody>
        </p:sp>
        <p:sp>
          <p:nvSpPr>
            <p:cNvPr id="80958" name="Text Box 45"/>
            <p:cNvSpPr txBox="1">
              <a:spLocks noChangeArrowheads="1"/>
            </p:cNvSpPr>
            <p:nvPr/>
          </p:nvSpPr>
          <p:spPr bwMode="auto">
            <a:xfrm>
              <a:off x="2544" y="3072"/>
              <a:ext cx="654" cy="3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l"/>
              <a:r>
                <a:rPr lang="en-US" altLang="ja-JP" b="0">
                  <a:solidFill>
                    <a:srgbClr val="0000FF"/>
                  </a:solidFill>
                </a:rPr>
                <a:t>1,2,7,9</a:t>
              </a:r>
              <a:endParaRPr lang="ja-JP" altLang="en-US" b="0">
                <a:solidFill>
                  <a:srgbClr val="0000FF"/>
                </a:solidFill>
              </a:endParaRPr>
            </a:p>
          </p:txBody>
        </p:sp>
        <p:sp>
          <p:nvSpPr>
            <p:cNvPr id="80959" name="Text Box 46"/>
            <p:cNvSpPr txBox="1">
              <a:spLocks noChangeArrowheads="1"/>
            </p:cNvSpPr>
            <p:nvPr/>
          </p:nvSpPr>
          <p:spPr bwMode="auto">
            <a:xfrm>
              <a:off x="3984" y="1680"/>
              <a:ext cx="366" cy="3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l"/>
              <a:r>
                <a:rPr lang="en-US" altLang="ja-JP" b="0">
                  <a:solidFill>
                    <a:srgbClr val="0000FF"/>
                  </a:solidFill>
                </a:rPr>
                <a:t>7,9</a:t>
              </a:r>
              <a:endParaRPr lang="ja-JP" altLang="en-US" b="0">
                <a:solidFill>
                  <a:srgbClr val="0000FF"/>
                </a:solidFill>
              </a:endParaRPr>
            </a:p>
          </p:txBody>
        </p:sp>
        <p:sp>
          <p:nvSpPr>
            <p:cNvPr id="80960" name="Text Box 47"/>
            <p:cNvSpPr txBox="1">
              <a:spLocks noChangeArrowheads="1"/>
            </p:cNvSpPr>
            <p:nvPr/>
          </p:nvSpPr>
          <p:spPr bwMode="auto">
            <a:xfrm>
              <a:off x="4560" y="2388"/>
              <a:ext cx="366" cy="3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l"/>
              <a:r>
                <a:rPr lang="en-US" altLang="ja-JP" b="0">
                  <a:solidFill>
                    <a:srgbClr val="0000FF"/>
                  </a:solidFill>
                </a:rPr>
                <a:t>2,5</a:t>
              </a:r>
              <a:endParaRPr lang="ja-JP" altLang="en-US" b="0">
                <a:solidFill>
                  <a:srgbClr val="0000FF"/>
                </a:solidFill>
              </a:endParaRPr>
            </a:p>
          </p:txBody>
        </p:sp>
        <p:sp>
          <p:nvSpPr>
            <p:cNvPr id="80961" name="Text Box 48"/>
            <p:cNvSpPr txBox="1">
              <a:spLocks noChangeArrowheads="1"/>
            </p:cNvSpPr>
            <p:nvPr/>
          </p:nvSpPr>
          <p:spPr bwMode="auto">
            <a:xfrm>
              <a:off x="4656" y="1488"/>
              <a:ext cx="384" cy="3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r>
                <a:rPr lang="en-US" altLang="ja-JP" b="0">
                  <a:solidFill>
                    <a:srgbClr val="0000FF"/>
                  </a:solidFill>
                </a:rPr>
                <a:t>2</a:t>
              </a:r>
              <a:endParaRPr lang="ja-JP" altLang="en-US" b="0">
                <a:solidFill>
                  <a:srgbClr val="0000FF"/>
                </a:solidFill>
              </a:endParaRPr>
            </a:p>
          </p:txBody>
        </p:sp>
        <p:sp>
          <p:nvSpPr>
            <p:cNvPr id="80962" name="Text Box 49"/>
            <p:cNvSpPr txBox="1">
              <a:spLocks noChangeArrowheads="1"/>
            </p:cNvSpPr>
            <p:nvPr/>
          </p:nvSpPr>
          <p:spPr bwMode="auto">
            <a:xfrm>
              <a:off x="3504" y="3072"/>
              <a:ext cx="654" cy="3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l"/>
              <a:r>
                <a:rPr lang="en-US" altLang="ja-JP" b="0">
                  <a:solidFill>
                    <a:srgbClr val="0000FF"/>
                  </a:solidFill>
                </a:rPr>
                <a:t>2,3,4,5</a:t>
              </a:r>
              <a:endParaRPr lang="ja-JP" altLang="en-US" b="0">
                <a:solidFill>
                  <a:srgbClr val="0000FF"/>
                </a:solidFill>
              </a:endParaRPr>
            </a:p>
          </p:txBody>
        </p:sp>
        <p:sp>
          <p:nvSpPr>
            <p:cNvPr id="80963" name="Text Box 50"/>
            <p:cNvSpPr txBox="1">
              <a:spLocks noChangeArrowheads="1"/>
            </p:cNvSpPr>
            <p:nvPr/>
          </p:nvSpPr>
          <p:spPr bwMode="auto">
            <a:xfrm>
              <a:off x="2832" y="3888"/>
              <a:ext cx="798" cy="3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l"/>
              <a:r>
                <a:rPr lang="en-US" altLang="ja-JP" b="0">
                  <a:solidFill>
                    <a:srgbClr val="0000FF"/>
                  </a:solidFill>
                </a:rPr>
                <a:t>1,2,7,8,9</a:t>
              </a:r>
              <a:endParaRPr lang="ja-JP" altLang="en-US" b="0">
                <a:solidFill>
                  <a:srgbClr val="0000FF"/>
                </a:solidFill>
              </a:endParaRPr>
            </a:p>
          </p:txBody>
        </p:sp>
        <p:sp>
          <p:nvSpPr>
            <p:cNvPr id="80964" name="Text Box 51"/>
            <p:cNvSpPr txBox="1">
              <a:spLocks noChangeArrowheads="1"/>
            </p:cNvSpPr>
            <p:nvPr/>
          </p:nvSpPr>
          <p:spPr bwMode="auto">
            <a:xfrm>
              <a:off x="4290" y="3888"/>
              <a:ext cx="942" cy="3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l"/>
              <a:r>
                <a:rPr lang="en-US" altLang="ja-JP" b="0">
                  <a:solidFill>
                    <a:srgbClr val="0000FF"/>
                  </a:solidFill>
                </a:rPr>
                <a:t>1,2,5,6,7,9</a:t>
              </a:r>
              <a:endParaRPr lang="ja-JP" altLang="en-US" b="0">
                <a:solidFill>
                  <a:srgbClr val="0000FF"/>
                </a:solidFill>
              </a:endParaRPr>
            </a:p>
          </p:txBody>
        </p:sp>
      </p:grpSp>
      <p:sp>
        <p:nvSpPr>
          <p:cNvPr id="487476" name="Rectangle 5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Ex) Parent-child Relation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487477" name="Rectangle 5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1268413"/>
            <a:ext cx="4419600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All closed itemsets of the following database, and the parent-child relation</a:t>
            </a:r>
          </a:p>
        </p:txBody>
      </p:sp>
      <p:grpSp>
        <p:nvGrpSpPr>
          <p:cNvPr id="3" name="Group 54"/>
          <p:cNvGrpSpPr>
            <a:grpSpLocks/>
          </p:cNvGrpSpPr>
          <p:nvPr/>
        </p:nvGrpSpPr>
        <p:grpSpPr bwMode="auto">
          <a:xfrm>
            <a:off x="4500563" y="1822450"/>
            <a:ext cx="4114800" cy="4343400"/>
            <a:chOff x="2832" y="1104"/>
            <a:chExt cx="2592" cy="2736"/>
          </a:xfrm>
        </p:grpSpPr>
        <p:sp>
          <p:nvSpPr>
            <p:cNvPr id="80907" name="Line 55"/>
            <p:cNvSpPr>
              <a:spLocks noChangeShapeType="1"/>
            </p:cNvSpPr>
            <p:nvPr/>
          </p:nvSpPr>
          <p:spPr bwMode="auto">
            <a:xfrm flipH="1">
              <a:off x="3216" y="1104"/>
              <a:ext cx="672" cy="768"/>
            </a:xfrm>
            <a:prstGeom prst="line">
              <a:avLst/>
            </a:prstGeom>
            <a:noFill/>
            <a:ln w="889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80908" name="Line 56"/>
            <p:cNvSpPr>
              <a:spLocks noChangeShapeType="1"/>
            </p:cNvSpPr>
            <p:nvPr/>
          </p:nvSpPr>
          <p:spPr bwMode="auto">
            <a:xfrm>
              <a:off x="4416" y="1200"/>
              <a:ext cx="240" cy="240"/>
            </a:xfrm>
            <a:prstGeom prst="line">
              <a:avLst/>
            </a:prstGeom>
            <a:noFill/>
            <a:ln w="889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80909" name="Line 57"/>
            <p:cNvSpPr>
              <a:spLocks noChangeShapeType="1"/>
            </p:cNvSpPr>
            <p:nvPr/>
          </p:nvSpPr>
          <p:spPr bwMode="auto">
            <a:xfrm>
              <a:off x="4032" y="1104"/>
              <a:ext cx="0" cy="528"/>
            </a:xfrm>
            <a:prstGeom prst="line">
              <a:avLst/>
            </a:prstGeom>
            <a:noFill/>
            <a:ln w="889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80910" name="Line 58"/>
            <p:cNvSpPr>
              <a:spLocks noChangeShapeType="1"/>
            </p:cNvSpPr>
            <p:nvPr/>
          </p:nvSpPr>
          <p:spPr bwMode="auto">
            <a:xfrm>
              <a:off x="4800" y="1728"/>
              <a:ext cx="0" cy="624"/>
            </a:xfrm>
            <a:prstGeom prst="line">
              <a:avLst/>
            </a:prstGeom>
            <a:noFill/>
            <a:ln w="889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80911" name="Line 59"/>
            <p:cNvSpPr>
              <a:spLocks noChangeShapeType="1"/>
            </p:cNvSpPr>
            <p:nvPr/>
          </p:nvSpPr>
          <p:spPr bwMode="auto">
            <a:xfrm flipH="1">
              <a:off x="3984" y="1728"/>
              <a:ext cx="768" cy="1296"/>
            </a:xfrm>
            <a:prstGeom prst="line">
              <a:avLst/>
            </a:prstGeom>
            <a:noFill/>
            <a:ln w="889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80912" name="Line 60"/>
            <p:cNvSpPr>
              <a:spLocks noChangeShapeType="1"/>
            </p:cNvSpPr>
            <p:nvPr/>
          </p:nvSpPr>
          <p:spPr bwMode="auto">
            <a:xfrm flipH="1">
              <a:off x="2832" y="2160"/>
              <a:ext cx="336" cy="864"/>
            </a:xfrm>
            <a:prstGeom prst="line">
              <a:avLst/>
            </a:prstGeom>
            <a:noFill/>
            <a:ln w="889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80913" name="Line 61"/>
            <p:cNvSpPr>
              <a:spLocks noChangeShapeType="1"/>
            </p:cNvSpPr>
            <p:nvPr/>
          </p:nvSpPr>
          <p:spPr bwMode="auto">
            <a:xfrm>
              <a:off x="4992" y="1728"/>
              <a:ext cx="432" cy="624"/>
            </a:xfrm>
            <a:prstGeom prst="line">
              <a:avLst/>
            </a:prstGeom>
            <a:noFill/>
            <a:ln w="889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80914" name="Line 62"/>
            <p:cNvSpPr>
              <a:spLocks noChangeShapeType="1"/>
            </p:cNvSpPr>
            <p:nvPr/>
          </p:nvSpPr>
          <p:spPr bwMode="auto">
            <a:xfrm>
              <a:off x="2832" y="3312"/>
              <a:ext cx="192" cy="528"/>
            </a:xfrm>
            <a:prstGeom prst="line">
              <a:avLst/>
            </a:prstGeom>
            <a:noFill/>
            <a:ln w="889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80915" name="Line 63"/>
            <p:cNvSpPr>
              <a:spLocks noChangeShapeType="1"/>
            </p:cNvSpPr>
            <p:nvPr/>
          </p:nvSpPr>
          <p:spPr bwMode="auto">
            <a:xfrm>
              <a:off x="2976" y="3360"/>
              <a:ext cx="1248" cy="480"/>
            </a:xfrm>
            <a:prstGeom prst="line">
              <a:avLst/>
            </a:prstGeom>
            <a:noFill/>
            <a:ln w="889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</p:grpSp>
      <p:sp>
        <p:nvSpPr>
          <p:cNvPr id="487488" name="Rectangle 64"/>
          <p:cNvSpPr>
            <a:spLocks noChangeArrowheads="1"/>
          </p:cNvSpPr>
          <p:nvPr/>
        </p:nvSpPr>
        <p:spPr bwMode="auto">
          <a:xfrm>
            <a:off x="1115616" y="5458544"/>
            <a:ext cx="324036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20000"/>
              </a:spcBef>
            </a:pPr>
            <a:r>
              <a:rPr lang="en-US" altLang="ja-JP" b="0" dirty="0" smtClean="0">
                <a:solidFill>
                  <a:schemeClr val="tx1"/>
                </a:solidFill>
              </a:rPr>
              <a:t>Move by adding an item</a:t>
            </a:r>
            <a:endParaRPr lang="ja-JP" altLang="en-US" b="0" dirty="0">
              <a:solidFill>
                <a:schemeClr val="tx1"/>
              </a:solidFill>
            </a:endParaRPr>
          </a:p>
          <a:p>
            <a:pPr algn="l">
              <a:spcBef>
                <a:spcPct val="20000"/>
              </a:spcBef>
            </a:pPr>
            <a:r>
              <a:rPr lang="en-US" altLang="ja-JP" b="0" dirty="0" smtClean="0">
                <a:solidFill>
                  <a:schemeClr val="tx1"/>
                </a:solidFill>
              </a:rPr>
              <a:t>Parent-child</a:t>
            </a:r>
          </a:p>
          <a:p>
            <a:pPr algn="l">
              <a:spcBef>
                <a:spcPts val="0"/>
              </a:spcBef>
            </a:pPr>
            <a:r>
              <a:rPr lang="en-US" altLang="ja-JP" b="0" dirty="0">
                <a:solidFill>
                  <a:schemeClr val="tx1"/>
                </a:solidFill>
              </a:rPr>
              <a:t> </a:t>
            </a:r>
            <a:r>
              <a:rPr lang="en-US" altLang="ja-JP" b="0" dirty="0" smtClean="0">
                <a:solidFill>
                  <a:schemeClr val="tx1"/>
                </a:solidFill>
              </a:rPr>
              <a:t>    (</a:t>
            </a:r>
            <a:r>
              <a:rPr lang="en-US" altLang="ja-JP" dirty="0" err="1" smtClean="0">
                <a:solidFill>
                  <a:srgbClr val="008000"/>
                </a:solidFill>
              </a:rPr>
              <a:t>ppc</a:t>
            </a:r>
            <a:r>
              <a:rPr lang="en-US" altLang="ja-JP" dirty="0" smtClean="0">
                <a:solidFill>
                  <a:srgbClr val="008000"/>
                </a:solidFill>
              </a:rPr>
              <a:t> extension</a:t>
            </a:r>
            <a:r>
              <a:rPr lang="en-US" altLang="ja-JP" b="0" dirty="0" smtClean="0">
                <a:solidFill>
                  <a:schemeClr val="tx1"/>
                </a:solidFill>
              </a:rPr>
              <a:t>)</a:t>
            </a:r>
            <a:endParaRPr lang="ja-JP" altLang="en-US" b="0" dirty="0">
              <a:solidFill>
                <a:schemeClr val="tx1"/>
              </a:solidFill>
            </a:endParaRPr>
          </a:p>
        </p:txBody>
      </p:sp>
      <p:sp>
        <p:nvSpPr>
          <p:cNvPr id="487489" name="Line 65"/>
          <p:cNvSpPr>
            <a:spLocks noChangeShapeType="1"/>
          </p:cNvSpPr>
          <p:nvPr/>
        </p:nvSpPr>
        <p:spPr bwMode="auto">
          <a:xfrm flipH="1">
            <a:off x="323528" y="5687144"/>
            <a:ext cx="685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87490" name="Line 66"/>
          <p:cNvSpPr>
            <a:spLocks noChangeShapeType="1"/>
          </p:cNvSpPr>
          <p:nvPr/>
        </p:nvSpPr>
        <p:spPr bwMode="auto">
          <a:xfrm flipH="1">
            <a:off x="323528" y="6144344"/>
            <a:ext cx="6858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80905" name="Text Box 67"/>
          <p:cNvSpPr txBox="1">
            <a:spLocks noChangeArrowheads="1"/>
          </p:cNvSpPr>
          <p:nvPr/>
        </p:nvSpPr>
        <p:spPr bwMode="auto">
          <a:xfrm>
            <a:off x="1601788" y="2781300"/>
            <a:ext cx="1489808" cy="231050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ja-JP" altLang="en-US" b="0" dirty="0">
                <a:solidFill>
                  <a:srgbClr val="0000FF"/>
                </a:solidFill>
              </a:rPr>
              <a:t>1,2,5,6,7,9</a:t>
            </a:r>
          </a:p>
          <a:p>
            <a:pPr algn="l"/>
            <a:r>
              <a:rPr lang="ja-JP" altLang="en-US" b="0" dirty="0">
                <a:solidFill>
                  <a:srgbClr val="0000FF"/>
                </a:solidFill>
              </a:rPr>
              <a:t>2,3,4,5</a:t>
            </a:r>
          </a:p>
          <a:p>
            <a:pPr algn="l"/>
            <a:r>
              <a:rPr lang="ja-JP" altLang="en-US" b="0" dirty="0">
                <a:solidFill>
                  <a:srgbClr val="0000FF"/>
                </a:solidFill>
              </a:rPr>
              <a:t>1,2,7,8,9</a:t>
            </a:r>
          </a:p>
          <a:p>
            <a:pPr algn="l"/>
            <a:r>
              <a:rPr lang="ja-JP" altLang="en-US" b="0" dirty="0">
                <a:solidFill>
                  <a:srgbClr val="0000FF"/>
                </a:solidFill>
              </a:rPr>
              <a:t>1,7,9</a:t>
            </a:r>
          </a:p>
          <a:p>
            <a:pPr algn="l"/>
            <a:r>
              <a:rPr lang="ja-JP" altLang="en-US" b="0" dirty="0">
                <a:solidFill>
                  <a:srgbClr val="0000FF"/>
                </a:solidFill>
              </a:rPr>
              <a:t>2,7,9</a:t>
            </a:r>
          </a:p>
          <a:p>
            <a:pPr algn="l"/>
            <a:r>
              <a:rPr lang="ja-JP" altLang="en-US" b="0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487492" name="Text Box 68"/>
          <p:cNvSpPr txBox="1">
            <a:spLocks noChangeArrowheads="1"/>
          </p:cNvSpPr>
          <p:nvPr/>
        </p:nvSpPr>
        <p:spPr bwMode="auto">
          <a:xfrm>
            <a:off x="823837" y="3541218"/>
            <a:ext cx="867843" cy="46384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defRPr/>
            </a:pPr>
            <a:r>
              <a:rPr lang="en-US" altLang="ja-JP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altLang="ja-JP" dirty="0" smtClean="0">
                <a:solidFill>
                  <a:srgbClr val="0000FF"/>
                </a:solidFill>
              </a:rPr>
              <a:t> </a:t>
            </a:r>
            <a:r>
              <a:rPr lang="en-US" altLang="ja-JP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＝</a:t>
            </a:r>
            <a:r>
              <a:rPr lang="en-US" altLang="ja-JP" dirty="0">
                <a:solidFill>
                  <a:srgbClr val="0000FF"/>
                </a:solidFill>
              </a:rPr>
              <a:t> </a:t>
            </a:r>
            <a:endParaRPr lang="ja-JP" alt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7488" grpId="0"/>
      <p:bldP spid="487489" grpId="0" animBg="1"/>
      <p:bldP spid="48749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Computing the Children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577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25116"/>
            <a:ext cx="8568630" cy="52562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dirty="0" smtClean="0">
                <a:solidFill>
                  <a:srgbClr val="FF0000"/>
                </a:solidFill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Let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</a:t>
            </a:r>
            <a:r>
              <a:rPr lang="en-US" altLang="ja-JP" sz="2400" dirty="0" smtClean="0"/>
              <a:t> be the item removed most recently to obtain the parent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dirty="0" smtClean="0"/>
              <a:t>By adding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 </a:t>
            </a:r>
            <a:r>
              <a:rPr lang="en-US" altLang="ja-JP" sz="2400" dirty="0" smtClean="0"/>
              <a:t>to the parent, its occurrence set will be the occurrence set of the child</a:t>
            </a: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 </a:t>
            </a:r>
            <a:r>
              <a:rPr lang="en-US" altLang="ja-JP" sz="2400" dirty="0" smtClean="0">
                <a:sym typeface="Wingdings" pitchFamily="2" charset="2"/>
              </a:rPr>
              <a:t>A</a:t>
            </a:r>
            <a:r>
              <a:rPr lang="en-US" altLang="ja-JP" sz="2400" dirty="0" smtClean="0"/>
              <a:t> child is obtained by adding an item and computing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             the closed itemset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 </a:t>
            </a:r>
            <a:r>
              <a:rPr lang="en-US" altLang="ja-JP" sz="2400" dirty="0" smtClean="0">
                <a:sym typeface="Wingdings" pitchFamily="2" charset="2"/>
              </a:rPr>
              <a:t>H</a:t>
            </a:r>
            <a:r>
              <a:rPr lang="en-US" altLang="ja-JP" sz="2400" dirty="0" smtClean="0"/>
              <a:t>owever, itemsets obtained in this way are not always children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 </a:t>
            </a:r>
            <a:r>
              <a:rPr lang="en-US" altLang="ja-JP" sz="2400" dirty="0" smtClean="0">
                <a:sym typeface="Wingdings" pitchFamily="2" charset="2"/>
              </a:rPr>
              <a:t>N</a:t>
            </a:r>
            <a:r>
              <a:rPr lang="en-US" altLang="ja-JP" sz="2400" dirty="0" smtClean="0"/>
              <a:t>ecessary and sufficient condition to be a child is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          “no item appears preceding to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</a:t>
            </a:r>
            <a:r>
              <a:rPr lang="en-US" altLang="ja-JP" sz="2400" dirty="0" smtClean="0"/>
              <a:t>” by closure operation</a:t>
            </a:r>
            <a:endParaRPr lang="en-US" altLang="ja-JP" sz="24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0000FF"/>
                </a:solidFill>
              </a:rPr>
              <a:t>          </a:t>
            </a:r>
            <a:r>
              <a:rPr lang="en-US" altLang="ja-JP" sz="2400" dirty="0" smtClean="0"/>
              <a:t>(</a:t>
            </a:r>
            <a:r>
              <a:rPr lang="en-US" altLang="ja-JP" sz="2400" b="1" dirty="0" smtClean="0">
                <a:solidFill>
                  <a:srgbClr val="008000"/>
                </a:solidFill>
              </a:rPr>
              <a:t>prefix preserving closure extension (</a:t>
            </a:r>
            <a:r>
              <a:rPr lang="en-US" altLang="ja-JP" sz="2400" b="1" dirty="0" err="1" smtClean="0">
                <a:solidFill>
                  <a:srgbClr val="008000"/>
                </a:solidFill>
              </a:rPr>
              <a:t>ppc</a:t>
            </a:r>
            <a:r>
              <a:rPr lang="en-US" altLang="ja-JP" sz="2400" b="1" dirty="0" smtClean="0">
                <a:solidFill>
                  <a:srgbClr val="008000"/>
                </a:solidFill>
              </a:rPr>
              <a:t>-extension)</a:t>
            </a:r>
            <a:r>
              <a:rPr lang="en-US" altLang="ja-JP" sz="2400" dirty="0" smtClean="0"/>
              <a:t>)</a:t>
            </a: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539750" y="2471936"/>
            <a:ext cx="7162800" cy="381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1925" name="Oval 5"/>
          <p:cNvSpPr>
            <a:spLocks noChangeArrowheads="1"/>
          </p:cNvSpPr>
          <p:nvPr/>
        </p:nvSpPr>
        <p:spPr bwMode="auto">
          <a:xfrm>
            <a:off x="920750" y="2548136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1926" name="Oval 6"/>
          <p:cNvSpPr>
            <a:spLocks noChangeArrowheads="1"/>
          </p:cNvSpPr>
          <p:nvPr/>
        </p:nvSpPr>
        <p:spPr bwMode="auto">
          <a:xfrm>
            <a:off x="1911350" y="2548136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1927" name="Oval 7"/>
          <p:cNvSpPr>
            <a:spLocks noChangeArrowheads="1"/>
          </p:cNvSpPr>
          <p:nvPr/>
        </p:nvSpPr>
        <p:spPr bwMode="auto">
          <a:xfrm>
            <a:off x="2673350" y="2548136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1928" name="Oval 8"/>
          <p:cNvSpPr>
            <a:spLocks noChangeArrowheads="1"/>
          </p:cNvSpPr>
          <p:nvPr/>
        </p:nvSpPr>
        <p:spPr bwMode="auto">
          <a:xfrm>
            <a:off x="3740150" y="2548136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1929" name="Oval 9"/>
          <p:cNvSpPr>
            <a:spLocks noChangeArrowheads="1"/>
          </p:cNvSpPr>
          <p:nvPr/>
        </p:nvSpPr>
        <p:spPr bwMode="auto">
          <a:xfrm>
            <a:off x="4197350" y="2548136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7546" name="Oval 10"/>
          <p:cNvSpPr>
            <a:spLocks noChangeArrowheads="1"/>
          </p:cNvSpPr>
          <p:nvPr/>
        </p:nvSpPr>
        <p:spPr bwMode="auto">
          <a:xfrm>
            <a:off x="4806950" y="2548136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7547" name="Oval 11"/>
          <p:cNvSpPr>
            <a:spLocks noChangeArrowheads="1"/>
          </p:cNvSpPr>
          <p:nvPr/>
        </p:nvSpPr>
        <p:spPr bwMode="auto">
          <a:xfrm>
            <a:off x="6178550" y="2548136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7548" name="Oval 12"/>
          <p:cNvSpPr>
            <a:spLocks noChangeArrowheads="1"/>
          </p:cNvSpPr>
          <p:nvPr/>
        </p:nvSpPr>
        <p:spPr bwMode="auto">
          <a:xfrm>
            <a:off x="7321550" y="2548136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7550" name="Oval 14"/>
          <p:cNvSpPr>
            <a:spLocks noChangeArrowheads="1"/>
          </p:cNvSpPr>
          <p:nvPr/>
        </p:nvSpPr>
        <p:spPr bwMode="auto">
          <a:xfrm>
            <a:off x="6172200" y="2559249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7546" grpId="0" animBg="1"/>
      <p:bldP spid="577547" grpId="0" animBg="1"/>
      <p:bldP spid="577548" grpId="0" animBg="1"/>
      <p:bldP spid="57755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490" name="Rectangle 2"/>
          <p:cNvSpPr>
            <a:spLocks noChangeArrowheads="1"/>
          </p:cNvSpPr>
          <p:nvPr/>
        </p:nvSpPr>
        <p:spPr bwMode="auto">
          <a:xfrm>
            <a:off x="5796136" y="5733752"/>
            <a:ext cx="3240088" cy="863600"/>
          </a:xfrm>
          <a:prstGeom prst="rect">
            <a:avLst/>
          </a:prstGeom>
          <a:solidFill>
            <a:srgbClr val="CCFFFF"/>
          </a:solidFill>
          <a:ln w="19050" algn="ctr">
            <a:solidFill>
              <a:schemeClr val="accent2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703491" name="Rectangle 3"/>
          <p:cNvSpPr>
            <a:spLocks noChangeArrowheads="1"/>
          </p:cNvSpPr>
          <p:nvPr/>
        </p:nvSpPr>
        <p:spPr bwMode="auto">
          <a:xfrm>
            <a:off x="7724775" y="4725144"/>
            <a:ext cx="360363" cy="1991569"/>
          </a:xfrm>
          <a:prstGeom prst="rect">
            <a:avLst/>
          </a:prstGeom>
          <a:solidFill>
            <a:srgbClr val="FF6600"/>
          </a:solidFill>
          <a:ln w="19050" algn="ctr">
            <a:solidFill>
              <a:srgbClr val="FF0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703492" name="Rectangle 4"/>
          <p:cNvSpPr>
            <a:spLocks noChangeArrowheads="1"/>
          </p:cNvSpPr>
          <p:nvPr/>
        </p:nvSpPr>
        <p:spPr bwMode="auto">
          <a:xfrm>
            <a:off x="5980113" y="4725144"/>
            <a:ext cx="1296987" cy="1991569"/>
          </a:xfrm>
          <a:prstGeom prst="rect">
            <a:avLst/>
          </a:prstGeom>
          <a:solidFill>
            <a:srgbClr val="FF6600"/>
          </a:solidFill>
          <a:ln w="19050" algn="ctr">
            <a:solidFill>
              <a:srgbClr val="FF0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70349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Database Reduction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70349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9388" y="981075"/>
            <a:ext cx="8812212" cy="496820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We want to reduce the database as frequent itemset enumeration</a:t>
            </a: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However, can not remove smaller items (than last added item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</a:t>
            </a:r>
            <a:r>
              <a:rPr lang="en-US" altLang="ja-JP" sz="2400" dirty="0" smtClean="0"/>
              <a:t>)</a:t>
            </a:r>
            <a:endParaRPr lang="ja-JP" altLang="en-US" sz="2400" dirty="0" smtClean="0"/>
          </a:p>
          <a:p>
            <a:pPr algn="l" eaLnBrk="1" hangingPunct="1"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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computation of </a:t>
            </a:r>
            <a:r>
              <a:rPr lang="en-US" altLang="ja-JP" sz="2400" dirty="0" err="1" smtClean="0"/>
              <a:t>ppc</a:t>
            </a:r>
            <a:r>
              <a:rPr lang="en-US" altLang="ja-JP" sz="2400" dirty="0" smtClean="0"/>
              <a:t> extension needs them</a:t>
            </a:r>
          </a:p>
          <a:p>
            <a:pPr algn="l" eaLnBrk="1" hangingPunct="1"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However, </a:t>
            </a:r>
            <a:endParaRPr lang="ja-JP" altLang="en-US" sz="2400" dirty="0" smtClean="0"/>
          </a:p>
          <a:p>
            <a:pPr algn="l" eaLnBrk="1" hangingPunct="1"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if larger items are identical, included in</a:t>
            </a:r>
            <a:r>
              <a:rPr lang="ja-JP" altLang="en-US" sz="2400" dirty="0" smtClean="0"/>
              <a:t> </a:t>
            </a:r>
            <a:r>
              <a:rPr lang="en-US" altLang="ja-JP" sz="2400" b="1" dirty="0" err="1" smtClean="0">
                <a:solidFill>
                  <a:srgbClr val="0000FF"/>
                </a:solidFill>
              </a:rPr>
              <a:t>Occ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at the same time</a:t>
            </a:r>
            <a:endParaRPr lang="ja-JP" altLang="en-US" sz="2400" dirty="0" smtClean="0"/>
          </a:p>
          <a:p>
            <a:pPr algn="l" eaLnBrk="1" hangingPunct="1"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so, only the intersection of the smaller parts is needed</a:t>
            </a:r>
          </a:p>
          <a:p>
            <a:pPr algn="l" eaLnBrk="1" hangingPunct="1">
              <a:defRPr/>
            </a:pPr>
            <a:r>
              <a:rPr lang="ja-JP" altLang="en-US" sz="2400" dirty="0" smtClean="0"/>
              <a:t>   </a:t>
            </a:r>
            <a:r>
              <a:rPr lang="en-US" altLang="ja-JP" sz="2400" dirty="0" smtClean="0"/>
              <a:t>store the 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intersection of transactions having the same large items</a:t>
            </a:r>
          </a:p>
          <a:p>
            <a:pPr algn="l" eaLnBrk="1" hangingPunct="1">
              <a:defRPr/>
            </a:pPr>
            <a:endParaRPr lang="ja-JP" altLang="en-US" sz="2400" dirty="0" smtClean="0"/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The intersection of many transactions </a:t>
            </a:r>
          </a:p>
          <a:p>
            <a:pPr algn="l" eaLnBrk="1" hangingPunct="1">
              <a:defRPr/>
            </a:pPr>
            <a:r>
              <a:rPr lang="en-US" altLang="ja-JP" sz="2400" dirty="0" smtClean="0"/>
              <a:t>       has a small size</a:t>
            </a:r>
          </a:p>
          <a:p>
            <a:pPr algn="l" eaLnBrk="1" hangingPunct="1"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</a:p>
        </p:txBody>
      </p:sp>
      <p:sp>
        <p:nvSpPr>
          <p:cNvPr id="703495" name="Text Box 7"/>
          <p:cNvSpPr txBox="1">
            <a:spLocks noChangeArrowheads="1"/>
          </p:cNvSpPr>
          <p:nvPr/>
        </p:nvSpPr>
        <p:spPr bwMode="auto">
          <a:xfrm>
            <a:off x="400630" y="6165850"/>
            <a:ext cx="4985189" cy="463846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FF0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pPr>
              <a:defRPr/>
            </a:pPr>
            <a:r>
              <a:rPr lang="en-US" altLang="ja-JP" dirty="0">
                <a:solidFill>
                  <a:schemeClr val="tx1"/>
                </a:solidFill>
              </a:rPr>
              <a:t>no much loss </a:t>
            </a:r>
            <a:r>
              <a:rPr lang="en-US" altLang="ja-JP" dirty="0" smtClean="0">
                <a:solidFill>
                  <a:schemeClr val="tx1"/>
                </a:solidFill>
              </a:rPr>
              <a:t>compared with large </a:t>
            </a:r>
            <a:r>
              <a:rPr lang="en-US" altLang="ja-JP" dirty="0" smtClean="0">
                <a:solidFill>
                  <a:srgbClr val="0000FF"/>
                </a:solidFill>
              </a:rPr>
              <a:t>σ</a:t>
            </a:r>
            <a:r>
              <a:rPr lang="en-US" altLang="ja-JP" dirty="0" smtClean="0">
                <a:solidFill>
                  <a:schemeClr val="accent2"/>
                </a:solidFill>
              </a:rPr>
              <a:t> </a:t>
            </a:r>
            <a:endParaRPr lang="ja-JP" altLang="en-US" dirty="0"/>
          </a:p>
        </p:txBody>
      </p:sp>
      <p:graphicFrame>
        <p:nvGraphicFramePr>
          <p:cNvPr id="703496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9699317"/>
              </p:ext>
            </p:extLst>
          </p:nvPr>
        </p:nvGraphicFramePr>
        <p:xfrm>
          <a:off x="6084888" y="4797152"/>
          <a:ext cx="2832100" cy="1841760"/>
        </p:xfrm>
        <a:graphic>
          <a:graphicData uri="http://schemas.openxmlformats.org/drawingml/2006/table">
            <a:tbl>
              <a:tblPr/>
              <a:tblGrid>
                <a:gridCol w="404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4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4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3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48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48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48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１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３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４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５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１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２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４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６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３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４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７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１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２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４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６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７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２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３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４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５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６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７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２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４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６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７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角丸四角形吹き出し 1"/>
          <p:cNvSpPr/>
          <p:nvPr/>
        </p:nvSpPr>
        <p:spPr bwMode="auto">
          <a:xfrm>
            <a:off x="5292080" y="4581252"/>
            <a:ext cx="2313459" cy="792088"/>
          </a:xfrm>
          <a:prstGeom prst="wedgeRoundRectCallout">
            <a:avLst>
              <a:gd name="adj1" fmla="val 11319"/>
              <a:gd name="adj2" fmla="val 106712"/>
              <a:gd name="adj3" fmla="val 16667"/>
            </a:avLst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ＭＳ Ｐゴシック" charset="-128"/>
              </a:rPr>
              <a:t>intersection is </a:t>
            </a:r>
            <a:r>
              <a:rPr kumimoji="1" lang="en-US" altLang="ja-JP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ＭＳ Ｐゴシック" charset="-128"/>
              </a:rPr>
              <a:t>“2,  6,7”</a:t>
            </a:r>
            <a:endParaRPr kumimoji="1" lang="ja-JP" altLang="en-US" sz="24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81075"/>
            <a:ext cx="8520113" cy="54006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dirty="0" smtClean="0"/>
              <a:t> We can simply compute the intersection of </a:t>
            </a:r>
            <a:r>
              <a:rPr lang="en-US" altLang="ja-JP" sz="2400" b="1" dirty="0" err="1" smtClean="0">
                <a:solidFill>
                  <a:srgbClr val="0000FF"/>
                </a:solidFill>
              </a:rPr>
              <a:t>Occ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(S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∪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e)</a:t>
            </a:r>
            <a:r>
              <a:rPr lang="en-US" altLang="ja-JP" sz="2400" dirty="0" smtClean="0"/>
              <a:t>, but would be redundant. We do just “checking the equality of the intersection </a:t>
            </a:r>
            <a:r>
              <a:rPr lang="en-US" altLang="ja-JP" sz="2400" b="1" dirty="0" err="1" smtClean="0">
                <a:solidFill>
                  <a:srgbClr val="0000FF"/>
                </a:solidFill>
              </a:rPr>
              <a:t>Occ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(S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∪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e)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and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S</a:t>
            </a:r>
            <a:r>
              <a:rPr lang="en-US" altLang="ja-JP" sz="2400" dirty="0" smtClean="0">
                <a:solidFill>
                  <a:srgbClr val="0000FF"/>
                </a:solidFill>
              </a:rPr>
              <a:t>”</a:t>
            </a:r>
            <a:r>
              <a:rPr lang="en-US" altLang="ja-JP" sz="2400" dirty="0" smtClean="0"/>
              <a:t>, thus no need to scan all</a:t>
            </a: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 </a:t>
            </a:r>
            <a:r>
              <a:rPr lang="en-US" altLang="ja-JP" sz="2400" dirty="0" smtClean="0"/>
              <a:t>We can stop when we confirmed that they are different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sz="2400" dirty="0" smtClean="0"/>
              <a:t>Trace each occurrence of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S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∪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in the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 increasing order, and check each item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appears all occurrences or not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If an item appears in all, check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 whether it is included in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S</a:t>
            </a:r>
            <a:r>
              <a:rPr lang="en-US" altLang="ja-JP" sz="2400" dirty="0" smtClean="0"/>
              <a:t> or not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Proceed the operations from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   the last operated item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525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Cost for Comparison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83972" name="Text Box 32"/>
          <p:cNvSpPr txBox="1">
            <a:spLocks noChangeArrowheads="1"/>
          </p:cNvSpPr>
          <p:nvPr/>
        </p:nvSpPr>
        <p:spPr bwMode="auto">
          <a:xfrm>
            <a:off x="6117004" y="3116263"/>
            <a:ext cx="353280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dirty="0" smtClean="0">
                <a:solidFill>
                  <a:srgbClr val="0000FF"/>
                </a:solidFill>
              </a:rPr>
              <a:t>S</a:t>
            </a:r>
            <a:endParaRPr lang="en-US" altLang="ja-JP" dirty="0">
              <a:solidFill>
                <a:srgbClr val="0000FF"/>
              </a:solidFill>
            </a:endParaRPr>
          </a:p>
        </p:txBody>
      </p:sp>
      <p:sp>
        <p:nvSpPr>
          <p:cNvPr id="525350" name="AutoShape 38"/>
          <p:cNvSpPr>
            <a:spLocks/>
          </p:cNvSpPr>
          <p:nvPr/>
        </p:nvSpPr>
        <p:spPr bwMode="auto">
          <a:xfrm>
            <a:off x="6251575" y="3860800"/>
            <a:ext cx="192088" cy="2736850"/>
          </a:xfrm>
          <a:prstGeom prst="leftBrace">
            <a:avLst>
              <a:gd name="adj1" fmla="val 118732"/>
              <a:gd name="adj2" fmla="val 50000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83974" name="Text Box 39"/>
          <p:cNvSpPr txBox="1">
            <a:spLocks noChangeArrowheads="1"/>
          </p:cNvSpPr>
          <p:nvPr/>
        </p:nvSpPr>
        <p:spPr bwMode="auto">
          <a:xfrm>
            <a:off x="4722244" y="4868863"/>
            <a:ext cx="1531486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dirty="0" err="1" smtClean="0">
                <a:solidFill>
                  <a:srgbClr val="0000FF"/>
                </a:solidFill>
              </a:rPr>
              <a:t>Occ</a:t>
            </a:r>
            <a:r>
              <a:rPr lang="en-US" altLang="ja-JP" dirty="0" smtClean="0">
                <a:solidFill>
                  <a:srgbClr val="0000FF"/>
                </a:solidFill>
              </a:rPr>
              <a:t>(S</a:t>
            </a:r>
            <a:r>
              <a:rPr lang="ja-JP" altLang="en-US" dirty="0" smtClean="0">
                <a:solidFill>
                  <a:srgbClr val="0000FF"/>
                </a:solidFill>
              </a:rPr>
              <a:t>∪</a:t>
            </a:r>
            <a:r>
              <a:rPr lang="en-US" altLang="ja-JP" dirty="0" smtClean="0">
                <a:solidFill>
                  <a:srgbClr val="0000FF"/>
                </a:solidFill>
              </a:rPr>
              <a:t>e)</a:t>
            </a:r>
            <a:endParaRPr lang="ja-JP" altLang="en-US" b="0" dirty="0">
              <a:solidFill>
                <a:srgbClr val="0000FF"/>
              </a:solidFill>
            </a:endParaRPr>
          </a:p>
        </p:txBody>
      </p:sp>
      <p:sp>
        <p:nvSpPr>
          <p:cNvPr id="525353" name="Text Box 41"/>
          <p:cNvSpPr txBox="1">
            <a:spLocks noChangeArrowheads="1"/>
          </p:cNvSpPr>
          <p:nvPr/>
        </p:nvSpPr>
        <p:spPr bwMode="auto">
          <a:xfrm>
            <a:off x="6681788" y="5084763"/>
            <a:ext cx="360362" cy="395287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008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54000" tIns="0" rIns="54000" bIns="10800" anchor="ctr" anchorCtr="1">
            <a:spAutoFit/>
          </a:bodyPr>
          <a:lstStyle/>
          <a:p>
            <a:pPr>
              <a:defRPr/>
            </a:pPr>
            <a:r>
              <a:rPr lang="en-US" altLang="ja-JP"/>
              <a:t>2</a:t>
            </a:r>
          </a:p>
        </p:txBody>
      </p:sp>
      <p:sp>
        <p:nvSpPr>
          <p:cNvPr id="525355" name="Text Box 43"/>
          <p:cNvSpPr txBox="1">
            <a:spLocks noChangeArrowheads="1"/>
          </p:cNvSpPr>
          <p:nvPr/>
        </p:nvSpPr>
        <p:spPr bwMode="auto">
          <a:xfrm>
            <a:off x="7042150" y="5084763"/>
            <a:ext cx="360363" cy="395287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008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54000" tIns="0" rIns="54000" bIns="10800" anchor="ctr" anchorCtr="1">
            <a:spAutoFit/>
          </a:bodyPr>
          <a:lstStyle/>
          <a:p>
            <a:pPr>
              <a:defRPr/>
            </a:pPr>
            <a:r>
              <a:rPr lang="en-US" altLang="ja-JP"/>
              <a:t>4</a:t>
            </a:r>
          </a:p>
        </p:txBody>
      </p:sp>
      <p:sp>
        <p:nvSpPr>
          <p:cNvPr id="525356" name="Text Box 44"/>
          <p:cNvSpPr txBox="1">
            <a:spLocks noChangeArrowheads="1"/>
          </p:cNvSpPr>
          <p:nvPr/>
        </p:nvSpPr>
        <p:spPr bwMode="auto">
          <a:xfrm>
            <a:off x="7402513" y="5084763"/>
            <a:ext cx="360362" cy="395287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008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54000" tIns="0" rIns="54000" bIns="10800" anchor="ctr" anchorCtr="1">
            <a:spAutoFit/>
          </a:bodyPr>
          <a:lstStyle/>
          <a:p>
            <a:pPr>
              <a:defRPr/>
            </a:pPr>
            <a:r>
              <a:rPr lang="en-US" altLang="ja-JP"/>
              <a:t>5</a:t>
            </a:r>
          </a:p>
        </p:txBody>
      </p:sp>
      <p:sp>
        <p:nvSpPr>
          <p:cNvPr id="525357" name="Text Box 45"/>
          <p:cNvSpPr txBox="1">
            <a:spLocks noChangeArrowheads="1"/>
          </p:cNvSpPr>
          <p:nvPr/>
        </p:nvSpPr>
        <p:spPr bwMode="auto">
          <a:xfrm>
            <a:off x="7762875" y="5084763"/>
            <a:ext cx="360363" cy="395287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008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54000" tIns="0" rIns="54000" bIns="10800" anchor="ctr" anchorCtr="1">
            <a:spAutoFit/>
          </a:bodyPr>
          <a:lstStyle/>
          <a:p>
            <a:pPr>
              <a:defRPr/>
            </a:pPr>
            <a:r>
              <a:rPr lang="en-US" altLang="ja-JP"/>
              <a:t>9</a:t>
            </a:r>
          </a:p>
        </p:txBody>
      </p:sp>
      <p:sp>
        <p:nvSpPr>
          <p:cNvPr id="525358" name="Text Box 46"/>
          <p:cNvSpPr txBox="1">
            <a:spLocks noChangeArrowheads="1"/>
          </p:cNvSpPr>
          <p:nvPr/>
        </p:nvSpPr>
        <p:spPr bwMode="auto">
          <a:xfrm>
            <a:off x="6681788" y="4438650"/>
            <a:ext cx="360362" cy="395288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008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54000" tIns="0" rIns="54000" bIns="10800" anchor="ctr" anchorCtr="1">
            <a:spAutoFit/>
          </a:bodyPr>
          <a:lstStyle/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525359" name="Text Box 47"/>
          <p:cNvSpPr txBox="1">
            <a:spLocks noChangeArrowheads="1"/>
          </p:cNvSpPr>
          <p:nvPr/>
        </p:nvSpPr>
        <p:spPr bwMode="auto">
          <a:xfrm>
            <a:off x="7042150" y="4438650"/>
            <a:ext cx="360363" cy="395288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008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54000" tIns="0" rIns="54000" bIns="10800" anchor="ctr" anchorCtr="1">
            <a:spAutoFit/>
          </a:bodyPr>
          <a:lstStyle/>
          <a:p>
            <a:pPr>
              <a:defRPr/>
            </a:pPr>
            <a:r>
              <a:rPr lang="en-US" altLang="ja-JP"/>
              <a:t>3</a:t>
            </a:r>
          </a:p>
        </p:txBody>
      </p:sp>
      <p:sp>
        <p:nvSpPr>
          <p:cNvPr id="525360" name="Text Box 48"/>
          <p:cNvSpPr txBox="1">
            <a:spLocks noChangeArrowheads="1"/>
          </p:cNvSpPr>
          <p:nvPr/>
        </p:nvSpPr>
        <p:spPr bwMode="auto">
          <a:xfrm>
            <a:off x="7402513" y="4438650"/>
            <a:ext cx="360362" cy="395288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008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54000" tIns="0" rIns="54000" bIns="10800" anchor="ctr" anchorCtr="1">
            <a:spAutoFit/>
          </a:bodyPr>
          <a:lstStyle/>
          <a:p>
            <a:pPr>
              <a:defRPr/>
            </a:pPr>
            <a:r>
              <a:rPr lang="en-US" altLang="ja-JP"/>
              <a:t>4</a:t>
            </a:r>
          </a:p>
        </p:txBody>
      </p:sp>
      <p:sp>
        <p:nvSpPr>
          <p:cNvPr id="525361" name="Text Box 49"/>
          <p:cNvSpPr txBox="1">
            <a:spLocks noChangeArrowheads="1"/>
          </p:cNvSpPr>
          <p:nvPr/>
        </p:nvSpPr>
        <p:spPr bwMode="auto">
          <a:xfrm>
            <a:off x="7762875" y="4438650"/>
            <a:ext cx="360363" cy="395288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008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54000" tIns="0" rIns="54000" bIns="10800" anchor="ctr" anchorCtr="1">
            <a:spAutoFit/>
          </a:bodyPr>
          <a:lstStyle/>
          <a:p>
            <a:pPr>
              <a:defRPr/>
            </a:pPr>
            <a:r>
              <a:rPr lang="en-US" altLang="ja-JP"/>
              <a:t>5</a:t>
            </a:r>
          </a:p>
        </p:txBody>
      </p:sp>
      <p:sp>
        <p:nvSpPr>
          <p:cNvPr id="525362" name="Text Box 50"/>
          <p:cNvSpPr txBox="1">
            <a:spLocks noChangeArrowheads="1"/>
          </p:cNvSpPr>
          <p:nvPr/>
        </p:nvSpPr>
        <p:spPr bwMode="auto">
          <a:xfrm>
            <a:off x="8123238" y="4438650"/>
            <a:ext cx="360362" cy="395288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008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54000" tIns="0" rIns="54000" bIns="10800" anchor="ctr" anchorCtr="1">
            <a:spAutoFit/>
          </a:bodyPr>
          <a:lstStyle/>
          <a:p>
            <a:pPr>
              <a:defRPr/>
            </a:pPr>
            <a:r>
              <a:rPr lang="en-US" altLang="ja-JP"/>
              <a:t>9</a:t>
            </a:r>
          </a:p>
        </p:txBody>
      </p:sp>
      <p:sp>
        <p:nvSpPr>
          <p:cNvPr id="525365" name="Rectangle 53"/>
          <p:cNvSpPr>
            <a:spLocks noChangeArrowheads="1"/>
          </p:cNvSpPr>
          <p:nvPr/>
        </p:nvSpPr>
        <p:spPr bwMode="auto">
          <a:xfrm>
            <a:off x="6681788" y="3789363"/>
            <a:ext cx="1439862" cy="43180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FF66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525366" name="Text Box 54"/>
          <p:cNvSpPr txBox="1">
            <a:spLocks noChangeArrowheads="1"/>
          </p:cNvSpPr>
          <p:nvPr/>
        </p:nvSpPr>
        <p:spPr bwMode="auto">
          <a:xfrm>
            <a:off x="6681788" y="3786188"/>
            <a:ext cx="360362" cy="401637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FF66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54000" tIns="0" rIns="54000" bIns="10800" anchor="ctr" anchorCtr="1">
            <a:spAutoFit/>
          </a:bodyPr>
          <a:lstStyle/>
          <a:p>
            <a:pPr>
              <a:defRPr/>
            </a:pPr>
            <a:r>
              <a:rPr lang="en-US" altLang="ja-JP"/>
              <a:t>3</a:t>
            </a:r>
          </a:p>
        </p:txBody>
      </p:sp>
      <p:sp>
        <p:nvSpPr>
          <p:cNvPr id="525371" name="Text Box 59"/>
          <p:cNvSpPr txBox="1">
            <a:spLocks noChangeArrowheads="1"/>
          </p:cNvSpPr>
          <p:nvPr/>
        </p:nvSpPr>
        <p:spPr bwMode="auto">
          <a:xfrm>
            <a:off x="6683375" y="4437063"/>
            <a:ext cx="360363" cy="395287"/>
          </a:xfrm>
          <a:prstGeom prst="rect">
            <a:avLst/>
          </a:prstGeom>
          <a:solidFill>
            <a:srgbClr val="00CCFF"/>
          </a:solidFill>
          <a:ln w="19050" algn="ctr">
            <a:solidFill>
              <a:srgbClr val="00008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54000" tIns="0" rIns="54000" bIns="10800" anchor="ctr" anchorCtr="1">
            <a:spAutoFit/>
          </a:bodyPr>
          <a:lstStyle/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525372" name="Text Box 60"/>
          <p:cNvSpPr txBox="1">
            <a:spLocks noChangeArrowheads="1"/>
          </p:cNvSpPr>
          <p:nvPr/>
        </p:nvSpPr>
        <p:spPr bwMode="auto">
          <a:xfrm>
            <a:off x="6683375" y="5084763"/>
            <a:ext cx="360363" cy="395287"/>
          </a:xfrm>
          <a:prstGeom prst="rect">
            <a:avLst/>
          </a:prstGeom>
          <a:solidFill>
            <a:srgbClr val="00CCFF"/>
          </a:solidFill>
          <a:ln w="19050" algn="ctr">
            <a:solidFill>
              <a:srgbClr val="00008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54000" tIns="0" rIns="54000" bIns="10800" anchor="ctr" anchorCtr="1">
            <a:spAutoFit/>
          </a:bodyPr>
          <a:lstStyle/>
          <a:p>
            <a:pPr>
              <a:defRPr/>
            </a:pPr>
            <a:r>
              <a:rPr lang="en-US" altLang="ja-JP"/>
              <a:t>3</a:t>
            </a:r>
          </a:p>
        </p:txBody>
      </p:sp>
      <p:sp>
        <p:nvSpPr>
          <p:cNvPr id="525373" name="Text Box 61"/>
          <p:cNvSpPr txBox="1">
            <a:spLocks noChangeArrowheads="1"/>
          </p:cNvSpPr>
          <p:nvPr/>
        </p:nvSpPr>
        <p:spPr bwMode="auto">
          <a:xfrm>
            <a:off x="7043738" y="4437063"/>
            <a:ext cx="360362" cy="395287"/>
          </a:xfrm>
          <a:prstGeom prst="rect">
            <a:avLst/>
          </a:prstGeom>
          <a:solidFill>
            <a:srgbClr val="00CCFF"/>
          </a:solidFill>
          <a:ln w="19050" algn="ctr">
            <a:solidFill>
              <a:srgbClr val="00008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54000" tIns="0" rIns="54000" bIns="10800" anchor="ctr" anchorCtr="1">
            <a:spAutoFit/>
          </a:bodyPr>
          <a:lstStyle/>
          <a:p>
            <a:pPr>
              <a:defRPr/>
            </a:pPr>
            <a:r>
              <a:rPr lang="en-US" altLang="ja-JP"/>
              <a:t>3</a:t>
            </a:r>
          </a:p>
        </p:txBody>
      </p:sp>
      <p:sp>
        <p:nvSpPr>
          <p:cNvPr id="525374" name="Text Box 62"/>
          <p:cNvSpPr txBox="1">
            <a:spLocks noChangeArrowheads="1"/>
          </p:cNvSpPr>
          <p:nvPr/>
        </p:nvSpPr>
        <p:spPr bwMode="auto">
          <a:xfrm>
            <a:off x="7402513" y="4437063"/>
            <a:ext cx="360362" cy="395287"/>
          </a:xfrm>
          <a:prstGeom prst="rect">
            <a:avLst/>
          </a:prstGeom>
          <a:solidFill>
            <a:srgbClr val="00CCFF"/>
          </a:solidFill>
          <a:ln w="19050" algn="ctr">
            <a:solidFill>
              <a:srgbClr val="00008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54000" tIns="0" rIns="54000" bIns="10800" anchor="ctr" anchorCtr="1">
            <a:spAutoFit/>
          </a:bodyPr>
          <a:lstStyle/>
          <a:p>
            <a:pPr>
              <a:defRPr/>
            </a:pPr>
            <a:r>
              <a:rPr lang="en-US" altLang="ja-JP"/>
              <a:t>4</a:t>
            </a:r>
          </a:p>
        </p:txBody>
      </p:sp>
      <p:sp>
        <p:nvSpPr>
          <p:cNvPr id="525375" name="Text Box 63"/>
          <p:cNvSpPr txBox="1">
            <a:spLocks noChangeArrowheads="1"/>
          </p:cNvSpPr>
          <p:nvPr/>
        </p:nvSpPr>
        <p:spPr bwMode="auto">
          <a:xfrm>
            <a:off x="7762875" y="4437063"/>
            <a:ext cx="360363" cy="395287"/>
          </a:xfrm>
          <a:prstGeom prst="rect">
            <a:avLst/>
          </a:prstGeom>
          <a:solidFill>
            <a:srgbClr val="00CCFF"/>
          </a:solidFill>
          <a:ln w="19050" algn="ctr">
            <a:solidFill>
              <a:srgbClr val="00008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54000" tIns="0" rIns="54000" bIns="10800" anchor="ctr" anchorCtr="1">
            <a:spAutoFit/>
          </a:bodyPr>
          <a:lstStyle/>
          <a:p>
            <a:pPr>
              <a:defRPr/>
            </a:pPr>
            <a:r>
              <a:rPr lang="en-US" altLang="ja-JP"/>
              <a:t>5</a:t>
            </a:r>
          </a:p>
        </p:txBody>
      </p:sp>
      <p:sp>
        <p:nvSpPr>
          <p:cNvPr id="525376" name="Text Box 64"/>
          <p:cNvSpPr txBox="1">
            <a:spLocks noChangeArrowheads="1"/>
          </p:cNvSpPr>
          <p:nvPr/>
        </p:nvSpPr>
        <p:spPr bwMode="auto">
          <a:xfrm>
            <a:off x="8123238" y="4437063"/>
            <a:ext cx="360362" cy="395287"/>
          </a:xfrm>
          <a:prstGeom prst="rect">
            <a:avLst/>
          </a:prstGeom>
          <a:solidFill>
            <a:srgbClr val="00CCFF"/>
          </a:solidFill>
          <a:ln w="19050" algn="ctr">
            <a:solidFill>
              <a:srgbClr val="00008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54000" tIns="0" rIns="54000" bIns="10800" anchor="ctr" anchorCtr="1">
            <a:spAutoFit/>
          </a:bodyPr>
          <a:lstStyle/>
          <a:p>
            <a:pPr>
              <a:defRPr/>
            </a:pPr>
            <a:r>
              <a:rPr lang="en-US" altLang="ja-JP"/>
              <a:t>9</a:t>
            </a:r>
          </a:p>
        </p:txBody>
      </p:sp>
      <p:sp>
        <p:nvSpPr>
          <p:cNvPr id="525377" name="Text Box 65"/>
          <p:cNvSpPr txBox="1">
            <a:spLocks noChangeArrowheads="1"/>
          </p:cNvSpPr>
          <p:nvPr/>
        </p:nvSpPr>
        <p:spPr bwMode="auto">
          <a:xfrm>
            <a:off x="7043738" y="5084763"/>
            <a:ext cx="360362" cy="395287"/>
          </a:xfrm>
          <a:prstGeom prst="rect">
            <a:avLst/>
          </a:prstGeom>
          <a:solidFill>
            <a:srgbClr val="00CCFF"/>
          </a:solidFill>
          <a:ln w="19050" algn="ctr">
            <a:solidFill>
              <a:srgbClr val="00008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54000" tIns="0" rIns="54000" bIns="10800" anchor="ctr" anchorCtr="1">
            <a:spAutoFit/>
          </a:bodyPr>
          <a:lstStyle/>
          <a:p>
            <a:pPr>
              <a:defRPr/>
            </a:pPr>
            <a:r>
              <a:rPr lang="en-US" altLang="ja-JP"/>
              <a:t>4</a:t>
            </a:r>
          </a:p>
        </p:txBody>
      </p:sp>
      <p:sp>
        <p:nvSpPr>
          <p:cNvPr id="525378" name="Text Box 66"/>
          <p:cNvSpPr txBox="1">
            <a:spLocks noChangeArrowheads="1"/>
          </p:cNvSpPr>
          <p:nvPr/>
        </p:nvSpPr>
        <p:spPr bwMode="auto">
          <a:xfrm>
            <a:off x="7404100" y="5084763"/>
            <a:ext cx="360363" cy="395287"/>
          </a:xfrm>
          <a:prstGeom prst="rect">
            <a:avLst/>
          </a:prstGeom>
          <a:solidFill>
            <a:srgbClr val="00CCFF"/>
          </a:solidFill>
          <a:ln w="19050" algn="ctr">
            <a:solidFill>
              <a:srgbClr val="00008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54000" tIns="0" rIns="54000" bIns="10800" anchor="ctr" anchorCtr="1">
            <a:spAutoFit/>
          </a:bodyPr>
          <a:lstStyle/>
          <a:p>
            <a:pPr>
              <a:defRPr/>
            </a:pPr>
            <a:r>
              <a:rPr lang="en-US" altLang="ja-JP"/>
              <a:t>5</a:t>
            </a:r>
          </a:p>
        </p:txBody>
      </p:sp>
      <p:sp>
        <p:nvSpPr>
          <p:cNvPr id="525379" name="Text Box 67"/>
          <p:cNvSpPr txBox="1">
            <a:spLocks noChangeArrowheads="1"/>
          </p:cNvSpPr>
          <p:nvPr/>
        </p:nvSpPr>
        <p:spPr bwMode="auto">
          <a:xfrm>
            <a:off x="7764463" y="5084763"/>
            <a:ext cx="360362" cy="395287"/>
          </a:xfrm>
          <a:prstGeom prst="rect">
            <a:avLst/>
          </a:prstGeom>
          <a:solidFill>
            <a:srgbClr val="00CCFF"/>
          </a:solidFill>
          <a:ln w="19050" algn="ctr">
            <a:solidFill>
              <a:srgbClr val="00008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54000" tIns="0" rIns="54000" bIns="10800" anchor="ctr" anchorCtr="1">
            <a:spAutoFit/>
          </a:bodyPr>
          <a:lstStyle/>
          <a:p>
            <a:pPr>
              <a:defRPr/>
            </a:pPr>
            <a:r>
              <a:rPr lang="en-US" altLang="ja-JP"/>
              <a:t>9</a:t>
            </a:r>
          </a:p>
        </p:txBody>
      </p:sp>
      <p:sp>
        <p:nvSpPr>
          <p:cNvPr id="525380" name="Text Box 68"/>
          <p:cNvSpPr txBox="1">
            <a:spLocks noChangeArrowheads="1"/>
          </p:cNvSpPr>
          <p:nvPr/>
        </p:nvSpPr>
        <p:spPr bwMode="auto">
          <a:xfrm>
            <a:off x="7042150" y="3789363"/>
            <a:ext cx="360363" cy="401637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FF66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54000" tIns="0" rIns="54000" bIns="10800" anchor="ctr" anchorCtr="1">
            <a:spAutoFit/>
          </a:bodyPr>
          <a:lstStyle/>
          <a:p>
            <a:pPr>
              <a:defRPr/>
            </a:pPr>
            <a:r>
              <a:rPr lang="en-US" altLang="ja-JP"/>
              <a:t>4</a:t>
            </a:r>
          </a:p>
        </p:txBody>
      </p:sp>
      <p:sp>
        <p:nvSpPr>
          <p:cNvPr id="525381" name="Text Box 69"/>
          <p:cNvSpPr txBox="1">
            <a:spLocks noChangeArrowheads="1"/>
          </p:cNvSpPr>
          <p:nvPr/>
        </p:nvSpPr>
        <p:spPr bwMode="auto">
          <a:xfrm>
            <a:off x="7042150" y="3789363"/>
            <a:ext cx="360363" cy="401637"/>
          </a:xfrm>
          <a:prstGeom prst="rect">
            <a:avLst/>
          </a:prstGeom>
          <a:solidFill>
            <a:srgbClr val="FFCC00"/>
          </a:solidFill>
          <a:ln w="25400" algn="ctr">
            <a:solidFill>
              <a:srgbClr val="FF66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54000" tIns="0" rIns="54000" bIns="10800" anchor="ctr" anchorCtr="1">
            <a:spAutoFit/>
          </a:bodyPr>
          <a:lstStyle/>
          <a:p>
            <a:pPr>
              <a:defRPr/>
            </a:pPr>
            <a:r>
              <a:rPr lang="en-US" altLang="ja-JP"/>
              <a:t>4</a:t>
            </a:r>
          </a:p>
        </p:txBody>
      </p:sp>
      <p:sp>
        <p:nvSpPr>
          <p:cNvPr id="525382" name="Text Box 70"/>
          <p:cNvSpPr txBox="1">
            <a:spLocks noChangeArrowheads="1"/>
          </p:cNvSpPr>
          <p:nvPr/>
        </p:nvSpPr>
        <p:spPr bwMode="auto">
          <a:xfrm>
            <a:off x="6683375" y="3792538"/>
            <a:ext cx="360363" cy="401637"/>
          </a:xfrm>
          <a:prstGeom prst="rect">
            <a:avLst/>
          </a:prstGeom>
          <a:solidFill>
            <a:srgbClr val="FFCC00"/>
          </a:solidFill>
          <a:ln w="25400" algn="ctr">
            <a:solidFill>
              <a:srgbClr val="FF66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54000" tIns="0" rIns="54000" bIns="10800" anchor="ctr" anchorCtr="1">
            <a:spAutoFit/>
          </a:bodyPr>
          <a:lstStyle/>
          <a:p>
            <a:pPr>
              <a:defRPr/>
            </a:pPr>
            <a:r>
              <a:rPr lang="en-US" altLang="ja-JP"/>
              <a:t>3</a:t>
            </a:r>
          </a:p>
        </p:txBody>
      </p:sp>
      <p:sp>
        <p:nvSpPr>
          <p:cNvPr id="525385" name="Text Box 73"/>
          <p:cNvSpPr txBox="1">
            <a:spLocks noChangeArrowheads="1"/>
          </p:cNvSpPr>
          <p:nvPr/>
        </p:nvSpPr>
        <p:spPr bwMode="auto">
          <a:xfrm>
            <a:off x="6683375" y="5661025"/>
            <a:ext cx="360363" cy="395288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008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54000" tIns="0" rIns="54000" bIns="10800" anchor="ctr" anchorCtr="1">
            <a:spAutoFit/>
          </a:bodyPr>
          <a:lstStyle/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525386" name="Text Box 74"/>
          <p:cNvSpPr txBox="1">
            <a:spLocks noChangeArrowheads="1"/>
          </p:cNvSpPr>
          <p:nvPr/>
        </p:nvSpPr>
        <p:spPr bwMode="auto">
          <a:xfrm>
            <a:off x="6683375" y="6237288"/>
            <a:ext cx="360363" cy="395287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008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54000" tIns="0" rIns="54000" bIns="10800" anchor="ctr" anchorCtr="1">
            <a:spAutoFit/>
          </a:bodyPr>
          <a:lstStyle/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525387" name="Text Box 75"/>
          <p:cNvSpPr txBox="1">
            <a:spLocks noChangeArrowheads="1"/>
          </p:cNvSpPr>
          <p:nvPr/>
        </p:nvSpPr>
        <p:spPr bwMode="auto">
          <a:xfrm>
            <a:off x="7042150" y="6237288"/>
            <a:ext cx="360363" cy="395287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008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54000" tIns="0" rIns="54000" bIns="10800" anchor="ctr" anchorCtr="1">
            <a:spAutoFit/>
          </a:bodyPr>
          <a:lstStyle/>
          <a:p>
            <a:pPr>
              <a:defRPr/>
            </a:pPr>
            <a:r>
              <a:rPr lang="en-US" altLang="ja-JP"/>
              <a:t>4</a:t>
            </a:r>
          </a:p>
        </p:txBody>
      </p:sp>
      <p:sp>
        <p:nvSpPr>
          <p:cNvPr id="525388" name="Text Box 76"/>
          <p:cNvSpPr txBox="1">
            <a:spLocks noChangeArrowheads="1"/>
          </p:cNvSpPr>
          <p:nvPr/>
        </p:nvSpPr>
        <p:spPr bwMode="auto">
          <a:xfrm>
            <a:off x="7402513" y="6237288"/>
            <a:ext cx="360362" cy="395287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008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54000" tIns="0" rIns="54000" bIns="10800" anchor="ctr" anchorCtr="1">
            <a:spAutoFit/>
          </a:bodyPr>
          <a:lstStyle/>
          <a:p>
            <a:pPr>
              <a:defRPr/>
            </a:pPr>
            <a:r>
              <a:rPr lang="en-US" altLang="ja-JP"/>
              <a:t>9</a:t>
            </a:r>
          </a:p>
        </p:txBody>
      </p:sp>
      <p:sp>
        <p:nvSpPr>
          <p:cNvPr id="525390" name="Text Box 78"/>
          <p:cNvSpPr txBox="1">
            <a:spLocks noChangeArrowheads="1"/>
          </p:cNvSpPr>
          <p:nvPr/>
        </p:nvSpPr>
        <p:spPr bwMode="auto">
          <a:xfrm>
            <a:off x="7042150" y="5661025"/>
            <a:ext cx="360363" cy="395288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008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54000" tIns="0" rIns="54000" bIns="10800" anchor="ctr" anchorCtr="1">
            <a:spAutoFit/>
          </a:bodyPr>
          <a:lstStyle/>
          <a:p>
            <a:pPr>
              <a:defRPr/>
            </a:pPr>
            <a:r>
              <a:rPr lang="en-US" altLang="ja-JP"/>
              <a:t>2</a:t>
            </a:r>
          </a:p>
        </p:txBody>
      </p:sp>
      <p:sp>
        <p:nvSpPr>
          <p:cNvPr id="525391" name="Text Box 79"/>
          <p:cNvSpPr txBox="1">
            <a:spLocks noChangeArrowheads="1"/>
          </p:cNvSpPr>
          <p:nvPr/>
        </p:nvSpPr>
        <p:spPr bwMode="auto">
          <a:xfrm>
            <a:off x="7402513" y="5661025"/>
            <a:ext cx="360362" cy="395288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008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54000" tIns="0" rIns="54000" bIns="10800" anchor="ctr" anchorCtr="1">
            <a:spAutoFit/>
          </a:bodyPr>
          <a:lstStyle/>
          <a:p>
            <a:pPr>
              <a:defRPr/>
            </a:pPr>
            <a:r>
              <a:rPr lang="en-US" altLang="ja-JP"/>
              <a:t>4</a:t>
            </a:r>
          </a:p>
        </p:txBody>
      </p:sp>
      <p:sp>
        <p:nvSpPr>
          <p:cNvPr id="525392" name="Text Box 80"/>
          <p:cNvSpPr txBox="1">
            <a:spLocks noChangeArrowheads="1"/>
          </p:cNvSpPr>
          <p:nvPr/>
        </p:nvSpPr>
        <p:spPr bwMode="auto">
          <a:xfrm>
            <a:off x="7762875" y="5661025"/>
            <a:ext cx="360363" cy="395288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008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54000" tIns="0" rIns="54000" bIns="10800" anchor="ctr" anchorCtr="1">
            <a:spAutoFit/>
          </a:bodyPr>
          <a:lstStyle/>
          <a:p>
            <a:pPr>
              <a:defRPr/>
            </a:pPr>
            <a:r>
              <a:rPr lang="en-US" altLang="ja-JP"/>
              <a:t>6</a:t>
            </a:r>
          </a:p>
        </p:txBody>
      </p:sp>
      <p:sp>
        <p:nvSpPr>
          <p:cNvPr id="525393" name="Text Box 81"/>
          <p:cNvSpPr txBox="1">
            <a:spLocks noChangeArrowheads="1"/>
          </p:cNvSpPr>
          <p:nvPr/>
        </p:nvSpPr>
        <p:spPr bwMode="auto">
          <a:xfrm>
            <a:off x="8123238" y="5661025"/>
            <a:ext cx="360362" cy="395288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008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54000" tIns="0" rIns="54000" bIns="10800" anchor="ctr" anchorCtr="1">
            <a:spAutoFit/>
          </a:bodyPr>
          <a:lstStyle/>
          <a:p>
            <a:pPr>
              <a:defRPr/>
            </a:pPr>
            <a:r>
              <a:rPr lang="en-US" altLang="ja-JP"/>
              <a:t>9</a:t>
            </a:r>
          </a:p>
        </p:txBody>
      </p:sp>
      <p:sp>
        <p:nvSpPr>
          <p:cNvPr id="525394" name="Text Box 82"/>
          <p:cNvSpPr txBox="1">
            <a:spLocks noChangeArrowheads="1"/>
          </p:cNvSpPr>
          <p:nvPr/>
        </p:nvSpPr>
        <p:spPr bwMode="auto">
          <a:xfrm>
            <a:off x="6683375" y="5661025"/>
            <a:ext cx="360363" cy="395288"/>
          </a:xfrm>
          <a:prstGeom prst="rect">
            <a:avLst/>
          </a:prstGeom>
          <a:solidFill>
            <a:srgbClr val="00CCFF"/>
          </a:solidFill>
          <a:ln w="19050" algn="ctr">
            <a:solidFill>
              <a:srgbClr val="00008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54000" tIns="0" rIns="54000" bIns="10800" anchor="ctr" anchorCtr="1">
            <a:spAutoFit/>
          </a:bodyPr>
          <a:lstStyle/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525395" name="Text Box 83"/>
          <p:cNvSpPr txBox="1">
            <a:spLocks noChangeArrowheads="1"/>
          </p:cNvSpPr>
          <p:nvPr/>
        </p:nvSpPr>
        <p:spPr bwMode="auto">
          <a:xfrm>
            <a:off x="6683375" y="6237288"/>
            <a:ext cx="360363" cy="395287"/>
          </a:xfrm>
          <a:prstGeom prst="rect">
            <a:avLst/>
          </a:prstGeom>
          <a:solidFill>
            <a:srgbClr val="00CCFF"/>
          </a:solidFill>
          <a:ln w="19050" algn="ctr">
            <a:solidFill>
              <a:srgbClr val="00008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54000" tIns="0" rIns="54000" bIns="10800" anchor="ctr" anchorCtr="1">
            <a:spAutoFit/>
          </a:bodyPr>
          <a:lstStyle/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525396" name="Text Box 84"/>
          <p:cNvSpPr txBox="1">
            <a:spLocks noChangeArrowheads="1"/>
          </p:cNvSpPr>
          <p:nvPr/>
        </p:nvSpPr>
        <p:spPr bwMode="auto">
          <a:xfrm>
            <a:off x="7043738" y="6237288"/>
            <a:ext cx="360362" cy="395287"/>
          </a:xfrm>
          <a:prstGeom prst="rect">
            <a:avLst/>
          </a:prstGeom>
          <a:solidFill>
            <a:srgbClr val="00CCFF"/>
          </a:solidFill>
          <a:ln w="19050" algn="ctr">
            <a:solidFill>
              <a:srgbClr val="00008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54000" tIns="0" rIns="54000" bIns="10800" anchor="ctr" anchorCtr="1">
            <a:spAutoFit/>
          </a:bodyPr>
          <a:lstStyle/>
          <a:p>
            <a:pPr>
              <a:defRPr/>
            </a:pPr>
            <a:r>
              <a:rPr lang="en-US" altLang="ja-JP"/>
              <a:t>4</a:t>
            </a:r>
          </a:p>
        </p:txBody>
      </p:sp>
      <p:sp>
        <p:nvSpPr>
          <p:cNvPr id="525397" name="Text Box 85"/>
          <p:cNvSpPr txBox="1">
            <a:spLocks noChangeArrowheads="1"/>
          </p:cNvSpPr>
          <p:nvPr/>
        </p:nvSpPr>
        <p:spPr bwMode="auto">
          <a:xfrm>
            <a:off x="7404100" y="6237288"/>
            <a:ext cx="360363" cy="395287"/>
          </a:xfrm>
          <a:prstGeom prst="rect">
            <a:avLst/>
          </a:prstGeom>
          <a:solidFill>
            <a:srgbClr val="00CCFF"/>
          </a:solidFill>
          <a:ln w="19050" algn="ctr">
            <a:solidFill>
              <a:srgbClr val="00008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54000" tIns="0" rIns="54000" bIns="10800" anchor="ctr" anchorCtr="1">
            <a:spAutoFit/>
          </a:bodyPr>
          <a:lstStyle/>
          <a:p>
            <a:pPr>
              <a:defRPr/>
            </a:pPr>
            <a:r>
              <a:rPr lang="en-US" altLang="ja-JP"/>
              <a:t>9</a:t>
            </a:r>
          </a:p>
        </p:txBody>
      </p:sp>
      <p:sp>
        <p:nvSpPr>
          <p:cNvPr id="525398" name="Text Box 86"/>
          <p:cNvSpPr txBox="1">
            <a:spLocks noChangeArrowheads="1"/>
          </p:cNvSpPr>
          <p:nvPr/>
        </p:nvSpPr>
        <p:spPr bwMode="auto">
          <a:xfrm>
            <a:off x="7043738" y="5661025"/>
            <a:ext cx="360362" cy="395288"/>
          </a:xfrm>
          <a:prstGeom prst="rect">
            <a:avLst/>
          </a:prstGeom>
          <a:solidFill>
            <a:srgbClr val="00CCFF"/>
          </a:solidFill>
          <a:ln w="19050" algn="ctr">
            <a:solidFill>
              <a:srgbClr val="00008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54000" tIns="0" rIns="54000" bIns="10800" anchor="ctr" anchorCtr="1">
            <a:spAutoFit/>
          </a:bodyPr>
          <a:lstStyle/>
          <a:p>
            <a:pPr>
              <a:defRPr/>
            </a:pPr>
            <a:r>
              <a:rPr lang="en-US" altLang="ja-JP"/>
              <a:t>2</a:t>
            </a:r>
          </a:p>
        </p:txBody>
      </p:sp>
      <p:sp>
        <p:nvSpPr>
          <p:cNvPr id="525399" name="Text Box 87"/>
          <p:cNvSpPr txBox="1">
            <a:spLocks noChangeArrowheads="1"/>
          </p:cNvSpPr>
          <p:nvPr/>
        </p:nvSpPr>
        <p:spPr bwMode="auto">
          <a:xfrm>
            <a:off x="7404100" y="5661025"/>
            <a:ext cx="360363" cy="395288"/>
          </a:xfrm>
          <a:prstGeom prst="rect">
            <a:avLst/>
          </a:prstGeom>
          <a:solidFill>
            <a:srgbClr val="00CCFF"/>
          </a:solidFill>
          <a:ln w="19050" algn="ctr">
            <a:solidFill>
              <a:srgbClr val="00008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54000" tIns="0" rIns="54000" bIns="10800" anchor="ctr" anchorCtr="1">
            <a:spAutoFit/>
          </a:bodyPr>
          <a:lstStyle/>
          <a:p>
            <a:pPr>
              <a:defRPr/>
            </a:pPr>
            <a:r>
              <a:rPr lang="en-US" altLang="ja-JP"/>
              <a:t>4</a:t>
            </a:r>
          </a:p>
        </p:txBody>
      </p:sp>
      <p:sp>
        <p:nvSpPr>
          <p:cNvPr id="525400" name="Text Box 88"/>
          <p:cNvSpPr txBox="1">
            <a:spLocks noChangeArrowheads="1"/>
          </p:cNvSpPr>
          <p:nvPr/>
        </p:nvSpPr>
        <p:spPr bwMode="auto">
          <a:xfrm>
            <a:off x="7764463" y="5661025"/>
            <a:ext cx="360362" cy="395288"/>
          </a:xfrm>
          <a:prstGeom prst="rect">
            <a:avLst/>
          </a:prstGeom>
          <a:solidFill>
            <a:srgbClr val="00CCFF"/>
          </a:solidFill>
          <a:ln w="19050" algn="ctr">
            <a:solidFill>
              <a:srgbClr val="00008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54000" tIns="0" rIns="54000" bIns="10800" anchor="ctr" anchorCtr="1">
            <a:spAutoFit/>
          </a:bodyPr>
          <a:lstStyle/>
          <a:p>
            <a:pPr>
              <a:defRPr/>
            </a:pPr>
            <a:r>
              <a:rPr lang="en-US" altLang="ja-JP"/>
              <a:t>6</a:t>
            </a:r>
          </a:p>
        </p:txBody>
      </p:sp>
      <p:sp>
        <p:nvSpPr>
          <p:cNvPr id="525401" name="Text Box 89"/>
          <p:cNvSpPr txBox="1">
            <a:spLocks noChangeArrowheads="1"/>
          </p:cNvSpPr>
          <p:nvPr/>
        </p:nvSpPr>
        <p:spPr bwMode="auto">
          <a:xfrm>
            <a:off x="8124825" y="5661025"/>
            <a:ext cx="360363" cy="395288"/>
          </a:xfrm>
          <a:prstGeom prst="rect">
            <a:avLst/>
          </a:prstGeom>
          <a:solidFill>
            <a:srgbClr val="00CCFF"/>
          </a:solidFill>
          <a:ln w="19050" algn="ctr">
            <a:solidFill>
              <a:srgbClr val="00008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54000" tIns="0" rIns="54000" bIns="10800" anchor="ctr" anchorCtr="1">
            <a:spAutoFit/>
          </a:bodyPr>
          <a:lstStyle/>
          <a:p>
            <a:pPr>
              <a:defRPr/>
            </a:pPr>
            <a:r>
              <a:rPr lang="en-US" altLang="ja-JP"/>
              <a:t>9</a:t>
            </a:r>
          </a:p>
        </p:txBody>
      </p:sp>
      <p:sp>
        <p:nvSpPr>
          <p:cNvPr id="525405" name="Text Box 93"/>
          <p:cNvSpPr txBox="1">
            <a:spLocks noChangeArrowheads="1"/>
          </p:cNvSpPr>
          <p:nvPr/>
        </p:nvSpPr>
        <p:spPr bwMode="auto">
          <a:xfrm>
            <a:off x="6661150" y="3141663"/>
            <a:ext cx="360363" cy="395287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008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10800" anchor="ctr" anchorCtr="1">
            <a:spAutoFit/>
          </a:bodyPr>
          <a:lstStyle/>
          <a:p>
            <a:pPr>
              <a:defRPr/>
            </a:pPr>
            <a:r>
              <a:rPr lang="en-US" altLang="ja-JP"/>
              <a:t>4</a:t>
            </a:r>
          </a:p>
        </p:txBody>
      </p:sp>
      <p:sp>
        <p:nvSpPr>
          <p:cNvPr id="525406" name="Text Box 94"/>
          <p:cNvSpPr txBox="1">
            <a:spLocks noChangeArrowheads="1"/>
          </p:cNvSpPr>
          <p:nvPr/>
        </p:nvSpPr>
        <p:spPr bwMode="auto">
          <a:xfrm>
            <a:off x="7019925" y="3141663"/>
            <a:ext cx="360363" cy="395287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008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10800" anchor="ctr" anchorCtr="1">
            <a:spAutoFit/>
          </a:bodyPr>
          <a:lstStyle/>
          <a:p>
            <a:pPr>
              <a:defRPr/>
            </a:pPr>
            <a:r>
              <a:rPr lang="en-US" altLang="ja-JP"/>
              <a:t>11</a:t>
            </a:r>
          </a:p>
        </p:txBody>
      </p:sp>
      <p:sp>
        <p:nvSpPr>
          <p:cNvPr id="525389" name="Text Box 77"/>
          <p:cNvSpPr txBox="1">
            <a:spLocks noChangeArrowheads="1"/>
          </p:cNvSpPr>
          <p:nvPr/>
        </p:nvSpPr>
        <p:spPr bwMode="auto">
          <a:xfrm>
            <a:off x="7740650" y="6237288"/>
            <a:ext cx="360363" cy="395287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008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10800" anchor="ctr" anchorCtr="1">
            <a:spAutoFit/>
          </a:bodyPr>
          <a:lstStyle/>
          <a:p>
            <a:pPr>
              <a:defRPr/>
            </a:pPr>
            <a:r>
              <a:rPr lang="en-US" altLang="ja-JP"/>
              <a:t>11</a:t>
            </a:r>
          </a:p>
        </p:txBody>
      </p:sp>
      <p:sp>
        <p:nvSpPr>
          <p:cNvPr id="525402" name="Text Box 90"/>
          <p:cNvSpPr txBox="1">
            <a:spLocks noChangeArrowheads="1"/>
          </p:cNvSpPr>
          <p:nvPr/>
        </p:nvSpPr>
        <p:spPr bwMode="auto">
          <a:xfrm>
            <a:off x="8459788" y="5661025"/>
            <a:ext cx="360362" cy="395288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008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10800" anchor="ctr" anchorCtr="1">
            <a:spAutoFit/>
          </a:bodyPr>
          <a:lstStyle/>
          <a:p>
            <a:pPr>
              <a:defRPr/>
            </a:pPr>
            <a:r>
              <a:rPr lang="en-US" altLang="ja-JP"/>
              <a:t>11</a:t>
            </a:r>
          </a:p>
        </p:txBody>
      </p:sp>
      <p:sp>
        <p:nvSpPr>
          <p:cNvPr id="525403" name="Text Box 91"/>
          <p:cNvSpPr txBox="1">
            <a:spLocks noChangeArrowheads="1"/>
          </p:cNvSpPr>
          <p:nvPr/>
        </p:nvSpPr>
        <p:spPr bwMode="auto">
          <a:xfrm>
            <a:off x="8101013" y="5084763"/>
            <a:ext cx="360362" cy="395287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008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10800" anchor="ctr" anchorCtr="1">
            <a:spAutoFit/>
          </a:bodyPr>
          <a:lstStyle/>
          <a:p>
            <a:pPr>
              <a:defRPr/>
            </a:pPr>
            <a:r>
              <a:rPr lang="en-US" altLang="ja-JP"/>
              <a:t>11</a:t>
            </a:r>
          </a:p>
        </p:txBody>
      </p:sp>
      <p:sp>
        <p:nvSpPr>
          <p:cNvPr id="525404" name="Text Box 92"/>
          <p:cNvSpPr txBox="1">
            <a:spLocks noChangeArrowheads="1"/>
          </p:cNvSpPr>
          <p:nvPr/>
        </p:nvSpPr>
        <p:spPr bwMode="auto">
          <a:xfrm>
            <a:off x="8459788" y="4437063"/>
            <a:ext cx="360362" cy="395287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008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10800" anchor="ctr" anchorCtr="1">
            <a:spAutoFit/>
          </a:bodyPr>
          <a:lstStyle/>
          <a:p>
            <a:pPr>
              <a:defRPr/>
            </a:pPr>
            <a:r>
              <a:rPr lang="en-US" altLang="ja-JP"/>
              <a:t>11</a:t>
            </a:r>
          </a:p>
        </p:txBody>
      </p:sp>
      <p:sp>
        <p:nvSpPr>
          <p:cNvPr id="525367" name="Text Box 55"/>
          <p:cNvSpPr txBox="1">
            <a:spLocks noChangeArrowheads="1"/>
          </p:cNvSpPr>
          <p:nvPr/>
        </p:nvSpPr>
        <p:spPr bwMode="auto">
          <a:xfrm>
            <a:off x="7402513" y="3786188"/>
            <a:ext cx="360362" cy="401637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FF66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54000" tIns="0" rIns="54000" bIns="10800" anchor="ctr" anchorCtr="1">
            <a:spAutoFit/>
          </a:bodyPr>
          <a:lstStyle/>
          <a:p>
            <a:pPr>
              <a:defRPr/>
            </a:pPr>
            <a:r>
              <a:rPr lang="en-US" altLang="ja-JP"/>
              <a:t>6</a:t>
            </a:r>
          </a:p>
        </p:txBody>
      </p:sp>
      <p:sp>
        <p:nvSpPr>
          <p:cNvPr id="525368" name="Text Box 56"/>
          <p:cNvSpPr txBox="1">
            <a:spLocks noChangeArrowheads="1"/>
          </p:cNvSpPr>
          <p:nvPr/>
        </p:nvSpPr>
        <p:spPr bwMode="auto">
          <a:xfrm>
            <a:off x="7762875" y="3786188"/>
            <a:ext cx="360363" cy="401637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FF66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54000" tIns="0" rIns="54000" bIns="10800" anchor="ctr" anchorCtr="1">
            <a:spAutoFit/>
          </a:bodyPr>
          <a:lstStyle/>
          <a:p>
            <a:pPr>
              <a:defRPr/>
            </a:pPr>
            <a:r>
              <a:rPr lang="en-US" altLang="ja-JP"/>
              <a:t>9</a:t>
            </a:r>
          </a:p>
        </p:txBody>
      </p:sp>
      <p:sp>
        <p:nvSpPr>
          <p:cNvPr id="525383" name="Text Box 71"/>
          <p:cNvSpPr txBox="1">
            <a:spLocks noChangeArrowheads="1"/>
          </p:cNvSpPr>
          <p:nvPr/>
        </p:nvSpPr>
        <p:spPr bwMode="auto">
          <a:xfrm>
            <a:off x="7762875" y="3789363"/>
            <a:ext cx="360363" cy="401637"/>
          </a:xfrm>
          <a:prstGeom prst="rect">
            <a:avLst/>
          </a:prstGeom>
          <a:solidFill>
            <a:srgbClr val="FFCC00"/>
          </a:solidFill>
          <a:ln w="25400" algn="ctr">
            <a:solidFill>
              <a:srgbClr val="FF66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54000" tIns="0" rIns="54000" bIns="10800" anchor="ctr" anchorCtr="1">
            <a:spAutoFit/>
          </a:bodyPr>
          <a:lstStyle/>
          <a:p>
            <a:pPr>
              <a:defRPr/>
            </a:pPr>
            <a:r>
              <a:rPr lang="en-US" altLang="ja-JP"/>
              <a:t>9</a:t>
            </a:r>
          </a:p>
        </p:txBody>
      </p:sp>
      <p:sp>
        <p:nvSpPr>
          <p:cNvPr id="525384" name="Text Box 72"/>
          <p:cNvSpPr txBox="1">
            <a:spLocks noChangeArrowheads="1"/>
          </p:cNvSpPr>
          <p:nvPr/>
        </p:nvSpPr>
        <p:spPr bwMode="auto">
          <a:xfrm>
            <a:off x="7402513" y="3789363"/>
            <a:ext cx="360362" cy="401637"/>
          </a:xfrm>
          <a:prstGeom prst="rect">
            <a:avLst/>
          </a:prstGeom>
          <a:solidFill>
            <a:srgbClr val="FFCC00"/>
          </a:solidFill>
          <a:ln w="25400" algn="ctr">
            <a:solidFill>
              <a:srgbClr val="FF66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54000" tIns="0" rIns="54000" bIns="10800" anchor="ctr" anchorCtr="1">
            <a:spAutoFit/>
          </a:bodyPr>
          <a:lstStyle/>
          <a:p>
            <a:pPr>
              <a:defRPr/>
            </a:pPr>
            <a:r>
              <a:rPr lang="en-US" altLang="ja-JP"/>
              <a:t>6</a:t>
            </a:r>
          </a:p>
        </p:txBody>
      </p:sp>
      <p:sp>
        <p:nvSpPr>
          <p:cNvPr id="525409" name="Text Box 97"/>
          <p:cNvSpPr txBox="1">
            <a:spLocks noChangeArrowheads="1"/>
          </p:cNvSpPr>
          <p:nvPr/>
        </p:nvSpPr>
        <p:spPr bwMode="auto">
          <a:xfrm>
            <a:off x="8116888" y="3789363"/>
            <a:ext cx="431800" cy="401637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FF66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18000" tIns="0" rIns="18000" bIns="10800" anchor="ctr" anchorCtr="1">
            <a:spAutoFit/>
          </a:bodyPr>
          <a:lstStyle/>
          <a:p>
            <a:pPr>
              <a:defRPr/>
            </a:pPr>
            <a:r>
              <a:rPr lang="en-US" altLang="ja-JP"/>
              <a:t>11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5371" grpId="0" animBg="1"/>
      <p:bldP spid="525371" grpId="1" animBg="1"/>
      <p:bldP spid="525372" grpId="0" animBg="1"/>
      <p:bldP spid="525372" grpId="1" animBg="1"/>
      <p:bldP spid="525373" grpId="0" animBg="1"/>
      <p:bldP spid="525373" grpId="1" animBg="1"/>
      <p:bldP spid="525374" grpId="0" animBg="1"/>
      <p:bldP spid="525374" grpId="1" animBg="1"/>
      <p:bldP spid="525375" grpId="0" animBg="1"/>
      <p:bldP spid="525375" grpId="1" animBg="1"/>
      <p:bldP spid="525376" grpId="0" animBg="1"/>
      <p:bldP spid="525377" grpId="0" animBg="1"/>
      <p:bldP spid="525377" grpId="1" animBg="1"/>
      <p:bldP spid="525378" grpId="0" animBg="1"/>
      <p:bldP spid="525378" grpId="1" animBg="1"/>
      <p:bldP spid="525379" grpId="0" animBg="1"/>
      <p:bldP spid="525381" grpId="0" animBg="1"/>
      <p:bldP spid="525381" grpId="1" animBg="1"/>
      <p:bldP spid="525382" grpId="0" animBg="1"/>
      <p:bldP spid="525382" grpId="1" animBg="1"/>
      <p:bldP spid="525394" grpId="0" animBg="1"/>
      <p:bldP spid="525394" grpId="1" animBg="1"/>
      <p:bldP spid="525395" grpId="0" animBg="1"/>
      <p:bldP spid="525395" grpId="1" animBg="1"/>
      <p:bldP spid="525396" grpId="0" animBg="1"/>
      <p:bldP spid="525396" grpId="1" animBg="1"/>
      <p:bldP spid="525397" grpId="0" animBg="1"/>
      <p:bldP spid="525398" grpId="0" animBg="1"/>
      <p:bldP spid="525398" grpId="1" animBg="1"/>
      <p:bldP spid="525399" grpId="0" animBg="1"/>
      <p:bldP spid="525399" grpId="1" animBg="1"/>
      <p:bldP spid="525400" grpId="0" animBg="1"/>
      <p:bldP spid="525400" grpId="1" animBg="1"/>
      <p:bldP spid="525401" grpId="0" animBg="1"/>
      <p:bldP spid="525383" grpId="0" animBg="1"/>
      <p:bldP spid="525384" grpId="0" animBg="1"/>
      <p:bldP spid="525384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Using Bit Matrix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25538"/>
            <a:ext cx="8424863" cy="38163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Sweep pointer is a technique for sparse style data.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   We can do better if we have adjacency matrix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sz="2400" dirty="0" smtClean="0"/>
              <a:t>But, adjacency matrix is so huge (even for construction)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dirty="0" smtClean="0"/>
              <a:t> Use adjacency matrix when the occurrence set becomes sufficiently small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 </a:t>
            </a:r>
            <a:r>
              <a:rPr lang="en-US" altLang="ja-JP" sz="2400" dirty="0" smtClean="0"/>
              <a:t>By representing the matrix by bitmap, each column (corresponding to an item) fits one variable!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O(1) Time Computation of Bit Matrix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528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604250" cy="28082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By storing the occurrences including each item by a variable, we can check whether all occurrence of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S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∪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</a:t>
            </a:r>
            <a:r>
              <a:rPr lang="en-US" altLang="ja-JP" sz="2400" dirty="0" smtClean="0"/>
              <a:t> includes an item or not in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O(1)</a:t>
            </a:r>
            <a:r>
              <a:rPr lang="en-US" altLang="ja-JP" sz="2400" dirty="0" smtClean="0"/>
              <a:t> time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Take the intersection of bit patterns of </a:t>
            </a:r>
            <a:r>
              <a:rPr lang="en-US" altLang="ja-JP" sz="2400" b="1" dirty="0" err="1" smtClean="0">
                <a:solidFill>
                  <a:srgbClr val="0000FF"/>
                </a:solidFill>
              </a:rPr>
              <a:t>Occ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({</a:t>
            </a:r>
            <a:r>
              <a:rPr lang="en-US" altLang="ja-JP" sz="2400" b="1" dirty="0" err="1" smtClean="0">
                <a:solidFill>
                  <a:srgbClr val="0000FF"/>
                </a:solidFill>
              </a:rPr>
              <a:t>i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})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and </a:t>
            </a:r>
            <a:r>
              <a:rPr lang="en-US" altLang="ja-JP" sz="2400" b="1" dirty="0" err="1" smtClean="0">
                <a:solidFill>
                  <a:srgbClr val="0000FF"/>
                </a:solidFill>
              </a:rPr>
              <a:t>Occ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(S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∪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I</a:t>
            </a:r>
            <a:r>
              <a:rPr lang="en-US" altLang="ja-JP" sz="2400" dirty="0" smtClean="0"/>
              <a:t>f </a:t>
            </a:r>
            <a:r>
              <a:rPr lang="ja-JP" altLang="en-US" sz="2400" dirty="0" smtClean="0"/>
              <a:t> </a:t>
            </a:r>
            <a:r>
              <a:rPr lang="en-US" altLang="ja-JP" sz="2400" b="1" dirty="0" err="1" smtClean="0">
                <a:solidFill>
                  <a:srgbClr val="0000FF"/>
                </a:solidFill>
              </a:rPr>
              <a:t>i</a:t>
            </a:r>
            <a:r>
              <a:rPr lang="en-US" altLang="ja-JP" sz="2400" dirty="0" smtClean="0"/>
              <a:t> is included in all occurrences of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S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∪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</a:t>
            </a:r>
            <a:r>
              <a:rPr lang="en-US" altLang="ja-JP" sz="2400" dirty="0" smtClean="0"/>
              <a:t>, their intersection is equal to </a:t>
            </a:r>
            <a:r>
              <a:rPr lang="en-US" altLang="ja-JP" sz="2400" b="1" dirty="0" err="1" smtClean="0">
                <a:solidFill>
                  <a:srgbClr val="0000FF"/>
                </a:solidFill>
              </a:rPr>
              <a:t>Occ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({</a:t>
            </a:r>
            <a:r>
              <a:rPr lang="en-US" altLang="ja-JP" sz="2400" b="1" dirty="0" err="1" smtClean="0">
                <a:solidFill>
                  <a:srgbClr val="0000FF"/>
                </a:solidFill>
              </a:rPr>
              <a:t>i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})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528388" name="Text Box 4"/>
          <p:cNvSpPr txBox="1">
            <a:spLocks noChangeArrowheads="1"/>
          </p:cNvSpPr>
          <p:nvPr/>
        </p:nvSpPr>
        <p:spPr bwMode="auto">
          <a:xfrm>
            <a:off x="3927112" y="4364038"/>
            <a:ext cx="503962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dirty="0" smtClean="0"/>
              <a:t>•••</a:t>
            </a:r>
            <a:endParaRPr lang="ja-JP" altLang="en-US" dirty="0"/>
          </a:p>
        </p:txBody>
      </p:sp>
      <p:sp>
        <p:nvSpPr>
          <p:cNvPr id="528389" name="AutoShape 5"/>
          <p:cNvSpPr>
            <a:spLocks/>
          </p:cNvSpPr>
          <p:nvPr/>
        </p:nvSpPr>
        <p:spPr bwMode="auto">
          <a:xfrm>
            <a:off x="1763713" y="3933825"/>
            <a:ext cx="215900" cy="1439863"/>
          </a:xfrm>
          <a:prstGeom prst="leftBrace">
            <a:avLst>
              <a:gd name="adj1" fmla="val 55576"/>
              <a:gd name="adj2" fmla="val 50000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528390" name="Text Box 6"/>
          <p:cNvSpPr txBox="1">
            <a:spLocks noChangeArrowheads="1"/>
          </p:cNvSpPr>
          <p:nvPr/>
        </p:nvSpPr>
        <p:spPr bwMode="auto">
          <a:xfrm>
            <a:off x="379412" y="4437063"/>
            <a:ext cx="1085851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dirty="0" err="1" smtClean="0">
                <a:solidFill>
                  <a:srgbClr val="0000FF"/>
                </a:solidFill>
              </a:rPr>
              <a:t>Occ</a:t>
            </a:r>
            <a:r>
              <a:rPr lang="en-US" altLang="ja-JP" dirty="0" smtClean="0">
                <a:solidFill>
                  <a:srgbClr val="0000FF"/>
                </a:solidFill>
              </a:rPr>
              <a:t>(S)</a:t>
            </a:r>
            <a:endParaRPr lang="ja-JP" altLang="en-US" dirty="0">
              <a:solidFill>
                <a:srgbClr val="0000FF"/>
              </a:solidFill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124075" y="4005263"/>
            <a:ext cx="142875" cy="1296987"/>
            <a:chOff x="1338" y="2523"/>
            <a:chExt cx="90" cy="817"/>
          </a:xfrm>
        </p:grpSpPr>
        <p:sp>
          <p:nvSpPr>
            <p:cNvPr id="528392" name="Rectangle 8"/>
            <p:cNvSpPr>
              <a:spLocks noChangeArrowheads="1"/>
            </p:cNvSpPr>
            <p:nvPr/>
          </p:nvSpPr>
          <p:spPr bwMode="auto">
            <a:xfrm>
              <a:off x="1338" y="2523"/>
              <a:ext cx="90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393" name="Rectangle 9"/>
            <p:cNvSpPr>
              <a:spLocks noChangeArrowheads="1"/>
            </p:cNvSpPr>
            <p:nvPr/>
          </p:nvSpPr>
          <p:spPr bwMode="auto">
            <a:xfrm>
              <a:off x="1338" y="2614"/>
              <a:ext cx="90" cy="91"/>
            </a:xfrm>
            <a:prstGeom prst="rect">
              <a:avLst/>
            </a:prstGeom>
            <a:solidFill>
              <a:srgbClr val="3366FF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394" name="Rectangle 10"/>
            <p:cNvSpPr>
              <a:spLocks noChangeArrowheads="1"/>
            </p:cNvSpPr>
            <p:nvPr/>
          </p:nvSpPr>
          <p:spPr bwMode="auto">
            <a:xfrm>
              <a:off x="1338" y="2705"/>
              <a:ext cx="90" cy="91"/>
            </a:xfrm>
            <a:prstGeom prst="rect">
              <a:avLst/>
            </a:prstGeom>
            <a:solidFill>
              <a:srgbClr val="3366FF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395" name="Rectangle 11"/>
            <p:cNvSpPr>
              <a:spLocks noChangeArrowheads="1"/>
            </p:cNvSpPr>
            <p:nvPr/>
          </p:nvSpPr>
          <p:spPr bwMode="auto">
            <a:xfrm>
              <a:off x="1338" y="2795"/>
              <a:ext cx="90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396" name="Rectangle 12"/>
            <p:cNvSpPr>
              <a:spLocks noChangeArrowheads="1"/>
            </p:cNvSpPr>
            <p:nvPr/>
          </p:nvSpPr>
          <p:spPr bwMode="auto">
            <a:xfrm>
              <a:off x="1338" y="2885"/>
              <a:ext cx="90" cy="91"/>
            </a:xfrm>
            <a:prstGeom prst="rect">
              <a:avLst/>
            </a:prstGeom>
            <a:solidFill>
              <a:srgbClr val="3366FF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397" name="Rectangle 13"/>
            <p:cNvSpPr>
              <a:spLocks noChangeArrowheads="1"/>
            </p:cNvSpPr>
            <p:nvPr/>
          </p:nvSpPr>
          <p:spPr bwMode="auto">
            <a:xfrm>
              <a:off x="1338" y="2976"/>
              <a:ext cx="90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398" name="Rectangle 14"/>
            <p:cNvSpPr>
              <a:spLocks noChangeArrowheads="1"/>
            </p:cNvSpPr>
            <p:nvPr/>
          </p:nvSpPr>
          <p:spPr bwMode="auto">
            <a:xfrm>
              <a:off x="1338" y="3067"/>
              <a:ext cx="90" cy="91"/>
            </a:xfrm>
            <a:prstGeom prst="rect">
              <a:avLst/>
            </a:prstGeom>
            <a:solidFill>
              <a:srgbClr val="3366FF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399" name="Rectangle 15"/>
            <p:cNvSpPr>
              <a:spLocks noChangeArrowheads="1"/>
            </p:cNvSpPr>
            <p:nvPr/>
          </p:nvSpPr>
          <p:spPr bwMode="auto">
            <a:xfrm>
              <a:off x="1338" y="3158"/>
              <a:ext cx="90" cy="91"/>
            </a:xfrm>
            <a:prstGeom prst="rect">
              <a:avLst/>
            </a:prstGeom>
            <a:solidFill>
              <a:srgbClr val="3366FF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00" name="Rectangle 16"/>
            <p:cNvSpPr>
              <a:spLocks noChangeArrowheads="1"/>
            </p:cNvSpPr>
            <p:nvPr/>
          </p:nvSpPr>
          <p:spPr bwMode="auto">
            <a:xfrm>
              <a:off x="1338" y="3249"/>
              <a:ext cx="90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2484438" y="4005263"/>
            <a:ext cx="142875" cy="1296987"/>
            <a:chOff x="1565" y="2523"/>
            <a:chExt cx="90" cy="817"/>
          </a:xfrm>
        </p:grpSpPr>
        <p:sp>
          <p:nvSpPr>
            <p:cNvPr id="528402" name="Rectangle 18"/>
            <p:cNvSpPr>
              <a:spLocks noChangeArrowheads="1"/>
            </p:cNvSpPr>
            <p:nvPr/>
          </p:nvSpPr>
          <p:spPr bwMode="auto">
            <a:xfrm>
              <a:off x="1565" y="2523"/>
              <a:ext cx="90" cy="91"/>
            </a:xfrm>
            <a:prstGeom prst="rect">
              <a:avLst/>
            </a:prstGeom>
            <a:solidFill>
              <a:srgbClr val="3366FF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03" name="Rectangle 19"/>
            <p:cNvSpPr>
              <a:spLocks noChangeArrowheads="1"/>
            </p:cNvSpPr>
            <p:nvPr/>
          </p:nvSpPr>
          <p:spPr bwMode="auto">
            <a:xfrm>
              <a:off x="1565" y="2614"/>
              <a:ext cx="90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04" name="Rectangle 20"/>
            <p:cNvSpPr>
              <a:spLocks noChangeArrowheads="1"/>
            </p:cNvSpPr>
            <p:nvPr/>
          </p:nvSpPr>
          <p:spPr bwMode="auto">
            <a:xfrm>
              <a:off x="1565" y="2704"/>
              <a:ext cx="90" cy="91"/>
            </a:xfrm>
            <a:prstGeom prst="rect">
              <a:avLst/>
            </a:prstGeom>
            <a:solidFill>
              <a:srgbClr val="3366FF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05" name="Rectangle 21"/>
            <p:cNvSpPr>
              <a:spLocks noChangeArrowheads="1"/>
            </p:cNvSpPr>
            <p:nvPr/>
          </p:nvSpPr>
          <p:spPr bwMode="auto">
            <a:xfrm>
              <a:off x="1565" y="2795"/>
              <a:ext cx="90" cy="91"/>
            </a:xfrm>
            <a:prstGeom prst="rect">
              <a:avLst/>
            </a:prstGeom>
            <a:solidFill>
              <a:srgbClr val="3366FF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06" name="Rectangle 22"/>
            <p:cNvSpPr>
              <a:spLocks noChangeArrowheads="1"/>
            </p:cNvSpPr>
            <p:nvPr/>
          </p:nvSpPr>
          <p:spPr bwMode="auto">
            <a:xfrm>
              <a:off x="1565" y="2885"/>
              <a:ext cx="90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07" name="Rectangle 23"/>
            <p:cNvSpPr>
              <a:spLocks noChangeArrowheads="1"/>
            </p:cNvSpPr>
            <p:nvPr/>
          </p:nvSpPr>
          <p:spPr bwMode="auto">
            <a:xfrm>
              <a:off x="1565" y="2976"/>
              <a:ext cx="90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08" name="Rectangle 24"/>
            <p:cNvSpPr>
              <a:spLocks noChangeArrowheads="1"/>
            </p:cNvSpPr>
            <p:nvPr/>
          </p:nvSpPr>
          <p:spPr bwMode="auto">
            <a:xfrm>
              <a:off x="1565" y="3067"/>
              <a:ext cx="90" cy="91"/>
            </a:xfrm>
            <a:prstGeom prst="rect">
              <a:avLst/>
            </a:prstGeom>
            <a:solidFill>
              <a:srgbClr val="3366FF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09" name="Rectangle 25"/>
            <p:cNvSpPr>
              <a:spLocks noChangeArrowheads="1"/>
            </p:cNvSpPr>
            <p:nvPr/>
          </p:nvSpPr>
          <p:spPr bwMode="auto">
            <a:xfrm>
              <a:off x="1565" y="3158"/>
              <a:ext cx="90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10" name="Rectangle 26"/>
            <p:cNvSpPr>
              <a:spLocks noChangeArrowheads="1"/>
            </p:cNvSpPr>
            <p:nvPr/>
          </p:nvSpPr>
          <p:spPr bwMode="auto">
            <a:xfrm>
              <a:off x="1565" y="3249"/>
              <a:ext cx="90" cy="91"/>
            </a:xfrm>
            <a:prstGeom prst="rect">
              <a:avLst/>
            </a:prstGeom>
            <a:solidFill>
              <a:srgbClr val="3366FF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</p:grp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3201988" y="4005263"/>
            <a:ext cx="144462" cy="1296987"/>
            <a:chOff x="2017" y="2523"/>
            <a:chExt cx="91" cy="817"/>
          </a:xfrm>
        </p:grpSpPr>
        <p:sp>
          <p:nvSpPr>
            <p:cNvPr id="528412" name="Rectangle 28"/>
            <p:cNvSpPr>
              <a:spLocks noChangeArrowheads="1"/>
            </p:cNvSpPr>
            <p:nvPr/>
          </p:nvSpPr>
          <p:spPr bwMode="auto">
            <a:xfrm>
              <a:off x="2018" y="2523"/>
              <a:ext cx="90" cy="91"/>
            </a:xfrm>
            <a:prstGeom prst="rect">
              <a:avLst/>
            </a:prstGeom>
            <a:solidFill>
              <a:srgbClr val="3366FF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13" name="Rectangle 29"/>
            <p:cNvSpPr>
              <a:spLocks noChangeArrowheads="1"/>
            </p:cNvSpPr>
            <p:nvPr/>
          </p:nvSpPr>
          <p:spPr bwMode="auto">
            <a:xfrm>
              <a:off x="2017" y="2613"/>
              <a:ext cx="90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14" name="Rectangle 30"/>
            <p:cNvSpPr>
              <a:spLocks noChangeArrowheads="1"/>
            </p:cNvSpPr>
            <p:nvPr/>
          </p:nvSpPr>
          <p:spPr bwMode="auto">
            <a:xfrm>
              <a:off x="2018" y="2704"/>
              <a:ext cx="90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15" name="Rectangle 31"/>
            <p:cNvSpPr>
              <a:spLocks noChangeArrowheads="1"/>
            </p:cNvSpPr>
            <p:nvPr/>
          </p:nvSpPr>
          <p:spPr bwMode="auto">
            <a:xfrm>
              <a:off x="2018" y="2795"/>
              <a:ext cx="90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16" name="Rectangle 32"/>
            <p:cNvSpPr>
              <a:spLocks noChangeArrowheads="1"/>
            </p:cNvSpPr>
            <p:nvPr/>
          </p:nvSpPr>
          <p:spPr bwMode="auto">
            <a:xfrm>
              <a:off x="2018" y="2885"/>
              <a:ext cx="90" cy="91"/>
            </a:xfrm>
            <a:prstGeom prst="rect">
              <a:avLst/>
            </a:prstGeom>
            <a:solidFill>
              <a:srgbClr val="3366FF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17" name="Rectangle 33"/>
            <p:cNvSpPr>
              <a:spLocks noChangeArrowheads="1"/>
            </p:cNvSpPr>
            <p:nvPr/>
          </p:nvSpPr>
          <p:spPr bwMode="auto">
            <a:xfrm>
              <a:off x="2018" y="2976"/>
              <a:ext cx="90" cy="91"/>
            </a:xfrm>
            <a:prstGeom prst="rect">
              <a:avLst/>
            </a:prstGeom>
            <a:solidFill>
              <a:srgbClr val="3366FF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18" name="Rectangle 34"/>
            <p:cNvSpPr>
              <a:spLocks noChangeArrowheads="1"/>
            </p:cNvSpPr>
            <p:nvPr/>
          </p:nvSpPr>
          <p:spPr bwMode="auto">
            <a:xfrm>
              <a:off x="2018" y="3067"/>
              <a:ext cx="90" cy="91"/>
            </a:xfrm>
            <a:prstGeom prst="rect">
              <a:avLst/>
            </a:prstGeom>
            <a:solidFill>
              <a:srgbClr val="3366FF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19" name="Rectangle 35"/>
            <p:cNvSpPr>
              <a:spLocks noChangeArrowheads="1"/>
            </p:cNvSpPr>
            <p:nvPr/>
          </p:nvSpPr>
          <p:spPr bwMode="auto">
            <a:xfrm>
              <a:off x="2018" y="3158"/>
              <a:ext cx="90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20" name="Rectangle 36"/>
            <p:cNvSpPr>
              <a:spLocks noChangeArrowheads="1"/>
            </p:cNvSpPr>
            <p:nvPr/>
          </p:nvSpPr>
          <p:spPr bwMode="auto">
            <a:xfrm>
              <a:off x="2018" y="3249"/>
              <a:ext cx="90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</p:grpSp>
      <p:grpSp>
        <p:nvGrpSpPr>
          <p:cNvPr id="5" name="Group 37"/>
          <p:cNvGrpSpPr>
            <a:grpSpLocks/>
          </p:cNvGrpSpPr>
          <p:nvPr/>
        </p:nvGrpSpPr>
        <p:grpSpPr bwMode="auto">
          <a:xfrm>
            <a:off x="2841625" y="4005263"/>
            <a:ext cx="146050" cy="1296987"/>
            <a:chOff x="1790" y="2523"/>
            <a:chExt cx="92" cy="817"/>
          </a:xfrm>
        </p:grpSpPr>
        <p:sp>
          <p:nvSpPr>
            <p:cNvPr id="528422" name="Rectangle 38"/>
            <p:cNvSpPr>
              <a:spLocks noChangeArrowheads="1"/>
            </p:cNvSpPr>
            <p:nvPr/>
          </p:nvSpPr>
          <p:spPr bwMode="auto">
            <a:xfrm>
              <a:off x="1791" y="2523"/>
              <a:ext cx="90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23" name="Rectangle 39"/>
            <p:cNvSpPr>
              <a:spLocks noChangeArrowheads="1"/>
            </p:cNvSpPr>
            <p:nvPr/>
          </p:nvSpPr>
          <p:spPr bwMode="auto">
            <a:xfrm>
              <a:off x="1791" y="2613"/>
              <a:ext cx="90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24" name="Rectangle 40"/>
            <p:cNvSpPr>
              <a:spLocks noChangeArrowheads="1"/>
            </p:cNvSpPr>
            <p:nvPr/>
          </p:nvSpPr>
          <p:spPr bwMode="auto">
            <a:xfrm>
              <a:off x="1790" y="2703"/>
              <a:ext cx="90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25" name="Rectangle 41"/>
            <p:cNvSpPr>
              <a:spLocks noChangeArrowheads="1"/>
            </p:cNvSpPr>
            <p:nvPr/>
          </p:nvSpPr>
          <p:spPr bwMode="auto">
            <a:xfrm>
              <a:off x="1790" y="2795"/>
              <a:ext cx="90" cy="91"/>
            </a:xfrm>
            <a:prstGeom prst="rect">
              <a:avLst/>
            </a:prstGeom>
            <a:solidFill>
              <a:srgbClr val="3366FF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26" name="Rectangle 42"/>
            <p:cNvSpPr>
              <a:spLocks noChangeArrowheads="1"/>
            </p:cNvSpPr>
            <p:nvPr/>
          </p:nvSpPr>
          <p:spPr bwMode="auto">
            <a:xfrm>
              <a:off x="1791" y="2885"/>
              <a:ext cx="90" cy="91"/>
            </a:xfrm>
            <a:prstGeom prst="rect">
              <a:avLst/>
            </a:prstGeom>
            <a:solidFill>
              <a:srgbClr val="3366FF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27" name="Rectangle 43"/>
            <p:cNvSpPr>
              <a:spLocks noChangeArrowheads="1"/>
            </p:cNvSpPr>
            <p:nvPr/>
          </p:nvSpPr>
          <p:spPr bwMode="auto">
            <a:xfrm>
              <a:off x="1792" y="2976"/>
              <a:ext cx="90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28" name="Rectangle 44"/>
            <p:cNvSpPr>
              <a:spLocks noChangeArrowheads="1"/>
            </p:cNvSpPr>
            <p:nvPr/>
          </p:nvSpPr>
          <p:spPr bwMode="auto">
            <a:xfrm>
              <a:off x="1791" y="3067"/>
              <a:ext cx="90" cy="91"/>
            </a:xfrm>
            <a:prstGeom prst="rect">
              <a:avLst/>
            </a:prstGeom>
            <a:solidFill>
              <a:srgbClr val="3366FF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29" name="Rectangle 45"/>
            <p:cNvSpPr>
              <a:spLocks noChangeArrowheads="1"/>
            </p:cNvSpPr>
            <p:nvPr/>
          </p:nvSpPr>
          <p:spPr bwMode="auto">
            <a:xfrm>
              <a:off x="1791" y="3158"/>
              <a:ext cx="90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30" name="Rectangle 46"/>
            <p:cNvSpPr>
              <a:spLocks noChangeArrowheads="1"/>
            </p:cNvSpPr>
            <p:nvPr/>
          </p:nvSpPr>
          <p:spPr bwMode="auto">
            <a:xfrm>
              <a:off x="1792" y="3249"/>
              <a:ext cx="90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</p:grpSp>
      <p:grpSp>
        <p:nvGrpSpPr>
          <p:cNvPr id="6" name="Group 47"/>
          <p:cNvGrpSpPr>
            <a:grpSpLocks/>
          </p:cNvGrpSpPr>
          <p:nvPr/>
        </p:nvGrpSpPr>
        <p:grpSpPr bwMode="auto">
          <a:xfrm>
            <a:off x="3563938" y="4005263"/>
            <a:ext cx="144462" cy="1296987"/>
            <a:chOff x="2245" y="2523"/>
            <a:chExt cx="91" cy="817"/>
          </a:xfrm>
        </p:grpSpPr>
        <p:sp>
          <p:nvSpPr>
            <p:cNvPr id="528432" name="Rectangle 48"/>
            <p:cNvSpPr>
              <a:spLocks noChangeArrowheads="1"/>
            </p:cNvSpPr>
            <p:nvPr/>
          </p:nvSpPr>
          <p:spPr bwMode="auto">
            <a:xfrm>
              <a:off x="2246" y="2523"/>
              <a:ext cx="90" cy="91"/>
            </a:xfrm>
            <a:prstGeom prst="rect">
              <a:avLst/>
            </a:prstGeom>
            <a:solidFill>
              <a:srgbClr val="3366FF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33" name="Rectangle 49"/>
            <p:cNvSpPr>
              <a:spLocks noChangeArrowheads="1"/>
            </p:cNvSpPr>
            <p:nvPr/>
          </p:nvSpPr>
          <p:spPr bwMode="auto">
            <a:xfrm>
              <a:off x="2246" y="2614"/>
              <a:ext cx="90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34" name="Rectangle 50"/>
            <p:cNvSpPr>
              <a:spLocks noChangeArrowheads="1"/>
            </p:cNvSpPr>
            <p:nvPr/>
          </p:nvSpPr>
          <p:spPr bwMode="auto">
            <a:xfrm>
              <a:off x="2246" y="2704"/>
              <a:ext cx="90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35" name="Rectangle 51"/>
            <p:cNvSpPr>
              <a:spLocks noChangeArrowheads="1"/>
            </p:cNvSpPr>
            <p:nvPr/>
          </p:nvSpPr>
          <p:spPr bwMode="auto">
            <a:xfrm>
              <a:off x="2246" y="2795"/>
              <a:ext cx="90" cy="91"/>
            </a:xfrm>
            <a:prstGeom prst="rect">
              <a:avLst/>
            </a:prstGeom>
            <a:solidFill>
              <a:srgbClr val="3366FF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36" name="Rectangle 52"/>
            <p:cNvSpPr>
              <a:spLocks noChangeArrowheads="1"/>
            </p:cNvSpPr>
            <p:nvPr/>
          </p:nvSpPr>
          <p:spPr bwMode="auto">
            <a:xfrm>
              <a:off x="2246" y="2885"/>
              <a:ext cx="90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37" name="Rectangle 53"/>
            <p:cNvSpPr>
              <a:spLocks noChangeArrowheads="1"/>
            </p:cNvSpPr>
            <p:nvPr/>
          </p:nvSpPr>
          <p:spPr bwMode="auto">
            <a:xfrm>
              <a:off x="2245" y="2976"/>
              <a:ext cx="90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38" name="Rectangle 54"/>
            <p:cNvSpPr>
              <a:spLocks noChangeArrowheads="1"/>
            </p:cNvSpPr>
            <p:nvPr/>
          </p:nvSpPr>
          <p:spPr bwMode="auto">
            <a:xfrm>
              <a:off x="2246" y="3067"/>
              <a:ext cx="90" cy="91"/>
            </a:xfrm>
            <a:prstGeom prst="rect">
              <a:avLst/>
            </a:prstGeom>
            <a:solidFill>
              <a:srgbClr val="3366FF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39" name="Rectangle 55"/>
            <p:cNvSpPr>
              <a:spLocks noChangeArrowheads="1"/>
            </p:cNvSpPr>
            <p:nvPr/>
          </p:nvSpPr>
          <p:spPr bwMode="auto">
            <a:xfrm>
              <a:off x="2246" y="3158"/>
              <a:ext cx="90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40" name="Rectangle 56"/>
            <p:cNvSpPr>
              <a:spLocks noChangeArrowheads="1"/>
            </p:cNvSpPr>
            <p:nvPr/>
          </p:nvSpPr>
          <p:spPr bwMode="auto">
            <a:xfrm>
              <a:off x="2246" y="3249"/>
              <a:ext cx="90" cy="91"/>
            </a:xfrm>
            <a:prstGeom prst="rect">
              <a:avLst/>
            </a:prstGeom>
            <a:solidFill>
              <a:srgbClr val="3366FF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</p:grpSp>
      <p:grpSp>
        <p:nvGrpSpPr>
          <p:cNvPr id="7" name="Group 57"/>
          <p:cNvGrpSpPr>
            <a:grpSpLocks/>
          </p:cNvGrpSpPr>
          <p:nvPr/>
        </p:nvGrpSpPr>
        <p:grpSpPr bwMode="auto">
          <a:xfrm>
            <a:off x="6588125" y="4005263"/>
            <a:ext cx="144463" cy="1295400"/>
            <a:chOff x="4150" y="2523"/>
            <a:chExt cx="91" cy="816"/>
          </a:xfrm>
        </p:grpSpPr>
        <p:sp>
          <p:nvSpPr>
            <p:cNvPr id="528442" name="Rectangle 58"/>
            <p:cNvSpPr>
              <a:spLocks noChangeArrowheads="1"/>
            </p:cNvSpPr>
            <p:nvPr/>
          </p:nvSpPr>
          <p:spPr bwMode="auto">
            <a:xfrm>
              <a:off x="4151" y="2523"/>
              <a:ext cx="90" cy="91"/>
            </a:xfrm>
            <a:prstGeom prst="rect">
              <a:avLst/>
            </a:prstGeom>
            <a:solidFill>
              <a:srgbClr val="3366FF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43" name="Rectangle 59"/>
            <p:cNvSpPr>
              <a:spLocks noChangeArrowheads="1"/>
            </p:cNvSpPr>
            <p:nvPr/>
          </p:nvSpPr>
          <p:spPr bwMode="auto">
            <a:xfrm>
              <a:off x="4151" y="2614"/>
              <a:ext cx="90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44" name="Rectangle 60"/>
            <p:cNvSpPr>
              <a:spLocks noChangeArrowheads="1"/>
            </p:cNvSpPr>
            <p:nvPr/>
          </p:nvSpPr>
          <p:spPr bwMode="auto">
            <a:xfrm>
              <a:off x="4151" y="2704"/>
              <a:ext cx="90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45" name="Rectangle 61"/>
            <p:cNvSpPr>
              <a:spLocks noChangeArrowheads="1"/>
            </p:cNvSpPr>
            <p:nvPr/>
          </p:nvSpPr>
          <p:spPr bwMode="auto">
            <a:xfrm>
              <a:off x="4151" y="2795"/>
              <a:ext cx="90" cy="91"/>
            </a:xfrm>
            <a:prstGeom prst="rect">
              <a:avLst/>
            </a:prstGeom>
            <a:solidFill>
              <a:srgbClr val="3366FF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46" name="Rectangle 62"/>
            <p:cNvSpPr>
              <a:spLocks noChangeArrowheads="1"/>
            </p:cNvSpPr>
            <p:nvPr/>
          </p:nvSpPr>
          <p:spPr bwMode="auto">
            <a:xfrm>
              <a:off x="4151" y="2885"/>
              <a:ext cx="90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47" name="Rectangle 63"/>
            <p:cNvSpPr>
              <a:spLocks noChangeArrowheads="1"/>
            </p:cNvSpPr>
            <p:nvPr/>
          </p:nvSpPr>
          <p:spPr bwMode="auto">
            <a:xfrm>
              <a:off x="4150" y="2976"/>
              <a:ext cx="90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48" name="Rectangle 64"/>
            <p:cNvSpPr>
              <a:spLocks noChangeArrowheads="1"/>
            </p:cNvSpPr>
            <p:nvPr/>
          </p:nvSpPr>
          <p:spPr bwMode="auto">
            <a:xfrm>
              <a:off x="4151" y="3067"/>
              <a:ext cx="90" cy="91"/>
            </a:xfrm>
            <a:prstGeom prst="rect">
              <a:avLst/>
            </a:prstGeom>
            <a:solidFill>
              <a:srgbClr val="3366FF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49" name="Rectangle 65"/>
            <p:cNvSpPr>
              <a:spLocks noChangeArrowheads="1"/>
            </p:cNvSpPr>
            <p:nvPr/>
          </p:nvSpPr>
          <p:spPr bwMode="auto">
            <a:xfrm>
              <a:off x="4151" y="3158"/>
              <a:ext cx="90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50" name="Rectangle 66"/>
            <p:cNvSpPr>
              <a:spLocks noChangeArrowheads="1"/>
            </p:cNvSpPr>
            <p:nvPr/>
          </p:nvSpPr>
          <p:spPr bwMode="auto">
            <a:xfrm>
              <a:off x="4150" y="3248"/>
              <a:ext cx="90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</p:grpSp>
      <p:sp>
        <p:nvSpPr>
          <p:cNvPr id="528451" name="Rectangle 67"/>
          <p:cNvSpPr>
            <a:spLocks noChangeArrowheads="1"/>
          </p:cNvSpPr>
          <p:nvPr/>
        </p:nvSpPr>
        <p:spPr bwMode="auto">
          <a:xfrm>
            <a:off x="7028519" y="4365625"/>
            <a:ext cx="1278212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dirty="0" err="1" smtClean="0">
                <a:solidFill>
                  <a:srgbClr val="0000FF"/>
                </a:solidFill>
              </a:rPr>
              <a:t>Occ</a:t>
            </a:r>
            <a:r>
              <a:rPr lang="en-US" altLang="ja-JP" dirty="0" smtClean="0">
                <a:solidFill>
                  <a:srgbClr val="0000FF"/>
                </a:solidFill>
              </a:rPr>
              <a:t>({e})</a:t>
            </a:r>
            <a:endParaRPr lang="ja-JP" altLang="en-US" dirty="0">
              <a:solidFill>
                <a:srgbClr val="0000FF"/>
              </a:solidFill>
            </a:endParaRPr>
          </a:p>
        </p:txBody>
      </p:sp>
      <p:grpSp>
        <p:nvGrpSpPr>
          <p:cNvPr id="8" name="Group 68"/>
          <p:cNvGrpSpPr>
            <a:grpSpLocks/>
          </p:cNvGrpSpPr>
          <p:nvPr/>
        </p:nvGrpSpPr>
        <p:grpSpPr bwMode="auto">
          <a:xfrm>
            <a:off x="2124075" y="4005263"/>
            <a:ext cx="142875" cy="1296987"/>
            <a:chOff x="1338" y="2523"/>
            <a:chExt cx="90" cy="817"/>
          </a:xfrm>
        </p:grpSpPr>
        <p:sp>
          <p:nvSpPr>
            <p:cNvPr id="528453" name="Rectangle 69"/>
            <p:cNvSpPr>
              <a:spLocks noChangeArrowheads="1"/>
            </p:cNvSpPr>
            <p:nvPr/>
          </p:nvSpPr>
          <p:spPr bwMode="auto">
            <a:xfrm>
              <a:off x="1338" y="2523"/>
              <a:ext cx="90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54" name="Rectangle 70"/>
            <p:cNvSpPr>
              <a:spLocks noChangeArrowheads="1"/>
            </p:cNvSpPr>
            <p:nvPr/>
          </p:nvSpPr>
          <p:spPr bwMode="auto">
            <a:xfrm>
              <a:off x="1338" y="2614"/>
              <a:ext cx="90" cy="91"/>
            </a:xfrm>
            <a:prstGeom prst="rect">
              <a:avLst/>
            </a:prstGeom>
            <a:solidFill>
              <a:srgbClr val="3366FF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55" name="Rectangle 71"/>
            <p:cNvSpPr>
              <a:spLocks noChangeArrowheads="1"/>
            </p:cNvSpPr>
            <p:nvPr/>
          </p:nvSpPr>
          <p:spPr bwMode="auto">
            <a:xfrm>
              <a:off x="1338" y="2705"/>
              <a:ext cx="90" cy="91"/>
            </a:xfrm>
            <a:prstGeom prst="rect">
              <a:avLst/>
            </a:prstGeom>
            <a:solidFill>
              <a:srgbClr val="3366FF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56" name="Rectangle 72"/>
            <p:cNvSpPr>
              <a:spLocks noChangeArrowheads="1"/>
            </p:cNvSpPr>
            <p:nvPr/>
          </p:nvSpPr>
          <p:spPr bwMode="auto">
            <a:xfrm>
              <a:off x="1338" y="2795"/>
              <a:ext cx="90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57" name="Rectangle 73"/>
            <p:cNvSpPr>
              <a:spLocks noChangeArrowheads="1"/>
            </p:cNvSpPr>
            <p:nvPr/>
          </p:nvSpPr>
          <p:spPr bwMode="auto">
            <a:xfrm>
              <a:off x="1338" y="2885"/>
              <a:ext cx="90" cy="91"/>
            </a:xfrm>
            <a:prstGeom prst="rect">
              <a:avLst/>
            </a:prstGeom>
            <a:solidFill>
              <a:srgbClr val="3366FF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58" name="Rectangle 74"/>
            <p:cNvSpPr>
              <a:spLocks noChangeArrowheads="1"/>
            </p:cNvSpPr>
            <p:nvPr/>
          </p:nvSpPr>
          <p:spPr bwMode="auto">
            <a:xfrm>
              <a:off x="1338" y="2976"/>
              <a:ext cx="90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59" name="Rectangle 75"/>
            <p:cNvSpPr>
              <a:spLocks noChangeArrowheads="1"/>
            </p:cNvSpPr>
            <p:nvPr/>
          </p:nvSpPr>
          <p:spPr bwMode="auto">
            <a:xfrm>
              <a:off x="1338" y="3067"/>
              <a:ext cx="90" cy="91"/>
            </a:xfrm>
            <a:prstGeom prst="rect">
              <a:avLst/>
            </a:prstGeom>
            <a:solidFill>
              <a:srgbClr val="3366FF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60" name="Rectangle 76"/>
            <p:cNvSpPr>
              <a:spLocks noChangeArrowheads="1"/>
            </p:cNvSpPr>
            <p:nvPr/>
          </p:nvSpPr>
          <p:spPr bwMode="auto">
            <a:xfrm>
              <a:off x="1338" y="3158"/>
              <a:ext cx="90" cy="91"/>
            </a:xfrm>
            <a:prstGeom prst="rect">
              <a:avLst/>
            </a:prstGeom>
            <a:solidFill>
              <a:srgbClr val="3366FF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61" name="Rectangle 77"/>
            <p:cNvSpPr>
              <a:spLocks noChangeArrowheads="1"/>
            </p:cNvSpPr>
            <p:nvPr/>
          </p:nvSpPr>
          <p:spPr bwMode="auto">
            <a:xfrm>
              <a:off x="1338" y="3249"/>
              <a:ext cx="90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</p:grpSp>
      <p:grpSp>
        <p:nvGrpSpPr>
          <p:cNvPr id="9" name="Group 90"/>
          <p:cNvGrpSpPr>
            <a:grpSpLocks/>
          </p:cNvGrpSpPr>
          <p:nvPr/>
        </p:nvGrpSpPr>
        <p:grpSpPr bwMode="auto">
          <a:xfrm>
            <a:off x="5364163" y="5445125"/>
            <a:ext cx="144462" cy="1296988"/>
            <a:chOff x="3243" y="3475"/>
            <a:chExt cx="91" cy="817"/>
          </a:xfrm>
        </p:grpSpPr>
        <p:sp>
          <p:nvSpPr>
            <p:cNvPr id="528473" name="Rectangle 89"/>
            <p:cNvSpPr>
              <a:spLocks noChangeArrowheads="1"/>
            </p:cNvSpPr>
            <p:nvPr/>
          </p:nvSpPr>
          <p:spPr bwMode="auto">
            <a:xfrm>
              <a:off x="3243" y="3475"/>
              <a:ext cx="90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64" name="Rectangle 80"/>
            <p:cNvSpPr>
              <a:spLocks noChangeArrowheads="1"/>
            </p:cNvSpPr>
            <p:nvPr/>
          </p:nvSpPr>
          <p:spPr bwMode="auto">
            <a:xfrm>
              <a:off x="3244" y="3567"/>
              <a:ext cx="90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65" name="Rectangle 81"/>
            <p:cNvSpPr>
              <a:spLocks noChangeArrowheads="1"/>
            </p:cNvSpPr>
            <p:nvPr/>
          </p:nvSpPr>
          <p:spPr bwMode="auto">
            <a:xfrm>
              <a:off x="3244" y="3657"/>
              <a:ext cx="90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72" name="Rectangle 88"/>
            <p:cNvSpPr>
              <a:spLocks noChangeArrowheads="1"/>
            </p:cNvSpPr>
            <p:nvPr/>
          </p:nvSpPr>
          <p:spPr bwMode="auto">
            <a:xfrm>
              <a:off x="3243" y="3747"/>
              <a:ext cx="90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67" name="Rectangle 83"/>
            <p:cNvSpPr>
              <a:spLocks noChangeArrowheads="1"/>
            </p:cNvSpPr>
            <p:nvPr/>
          </p:nvSpPr>
          <p:spPr bwMode="auto">
            <a:xfrm>
              <a:off x="3244" y="3838"/>
              <a:ext cx="90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68" name="Rectangle 84"/>
            <p:cNvSpPr>
              <a:spLocks noChangeArrowheads="1"/>
            </p:cNvSpPr>
            <p:nvPr/>
          </p:nvSpPr>
          <p:spPr bwMode="auto">
            <a:xfrm>
              <a:off x="3243" y="3929"/>
              <a:ext cx="90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69" name="Rectangle 85"/>
            <p:cNvSpPr>
              <a:spLocks noChangeArrowheads="1"/>
            </p:cNvSpPr>
            <p:nvPr/>
          </p:nvSpPr>
          <p:spPr bwMode="auto">
            <a:xfrm>
              <a:off x="3244" y="4020"/>
              <a:ext cx="90" cy="91"/>
            </a:xfrm>
            <a:prstGeom prst="rect">
              <a:avLst/>
            </a:prstGeom>
            <a:solidFill>
              <a:srgbClr val="3366FF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70" name="Rectangle 86"/>
            <p:cNvSpPr>
              <a:spLocks noChangeArrowheads="1"/>
            </p:cNvSpPr>
            <p:nvPr/>
          </p:nvSpPr>
          <p:spPr bwMode="auto">
            <a:xfrm>
              <a:off x="3244" y="4111"/>
              <a:ext cx="90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71" name="Rectangle 87"/>
            <p:cNvSpPr>
              <a:spLocks noChangeArrowheads="1"/>
            </p:cNvSpPr>
            <p:nvPr/>
          </p:nvSpPr>
          <p:spPr bwMode="auto">
            <a:xfrm>
              <a:off x="3243" y="4201"/>
              <a:ext cx="90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</p:grpSp>
      <p:grpSp>
        <p:nvGrpSpPr>
          <p:cNvPr id="10" name="Group 91"/>
          <p:cNvGrpSpPr>
            <a:grpSpLocks/>
          </p:cNvGrpSpPr>
          <p:nvPr/>
        </p:nvGrpSpPr>
        <p:grpSpPr bwMode="auto">
          <a:xfrm>
            <a:off x="6588125" y="4005263"/>
            <a:ext cx="144463" cy="1295400"/>
            <a:chOff x="4150" y="2523"/>
            <a:chExt cx="91" cy="816"/>
          </a:xfrm>
        </p:grpSpPr>
        <p:sp>
          <p:nvSpPr>
            <p:cNvPr id="528476" name="Rectangle 92"/>
            <p:cNvSpPr>
              <a:spLocks noChangeArrowheads="1"/>
            </p:cNvSpPr>
            <p:nvPr/>
          </p:nvSpPr>
          <p:spPr bwMode="auto">
            <a:xfrm>
              <a:off x="4151" y="2523"/>
              <a:ext cx="90" cy="91"/>
            </a:xfrm>
            <a:prstGeom prst="rect">
              <a:avLst/>
            </a:prstGeom>
            <a:solidFill>
              <a:srgbClr val="3366FF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77" name="Rectangle 93"/>
            <p:cNvSpPr>
              <a:spLocks noChangeArrowheads="1"/>
            </p:cNvSpPr>
            <p:nvPr/>
          </p:nvSpPr>
          <p:spPr bwMode="auto">
            <a:xfrm>
              <a:off x="4151" y="2614"/>
              <a:ext cx="90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78" name="Rectangle 94"/>
            <p:cNvSpPr>
              <a:spLocks noChangeArrowheads="1"/>
            </p:cNvSpPr>
            <p:nvPr/>
          </p:nvSpPr>
          <p:spPr bwMode="auto">
            <a:xfrm>
              <a:off x="4151" y="2704"/>
              <a:ext cx="90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79" name="Rectangle 95"/>
            <p:cNvSpPr>
              <a:spLocks noChangeArrowheads="1"/>
            </p:cNvSpPr>
            <p:nvPr/>
          </p:nvSpPr>
          <p:spPr bwMode="auto">
            <a:xfrm>
              <a:off x="4151" y="2795"/>
              <a:ext cx="90" cy="91"/>
            </a:xfrm>
            <a:prstGeom prst="rect">
              <a:avLst/>
            </a:prstGeom>
            <a:solidFill>
              <a:srgbClr val="3366FF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80" name="Rectangle 96"/>
            <p:cNvSpPr>
              <a:spLocks noChangeArrowheads="1"/>
            </p:cNvSpPr>
            <p:nvPr/>
          </p:nvSpPr>
          <p:spPr bwMode="auto">
            <a:xfrm>
              <a:off x="4151" y="2885"/>
              <a:ext cx="90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81" name="Rectangle 97"/>
            <p:cNvSpPr>
              <a:spLocks noChangeArrowheads="1"/>
            </p:cNvSpPr>
            <p:nvPr/>
          </p:nvSpPr>
          <p:spPr bwMode="auto">
            <a:xfrm>
              <a:off x="4150" y="2976"/>
              <a:ext cx="90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82" name="Rectangle 98"/>
            <p:cNvSpPr>
              <a:spLocks noChangeArrowheads="1"/>
            </p:cNvSpPr>
            <p:nvPr/>
          </p:nvSpPr>
          <p:spPr bwMode="auto">
            <a:xfrm>
              <a:off x="4151" y="3067"/>
              <a:ext cx="90" cy="91"/>
            </a:xfrm>
            <a:prstGeom prst="rect">
              <a:avLst/>
            </a:prstGeom>
            <a:solidFill>
              <a:srgbClr val="3366FF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83" name="Rectangle 99"/>
            <p:cNvSpPr>
              <a:spLocks noChangeArrowheads="1"/>
            </p:cNvSpPr>
            <p:nvPr/>
          </p:nvSpPr>
          <p:spPr bwMode="auto">
            <a:xfrm>
              <a:off x="4151" y="3158"/>
              <a:ext cx="90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8484" name="Rectangle 100"/>
            <p:cNvSpPr>
              <a:spLocks noChangeArrowheads="1"/>
            </p:cNvSpPr>
            <p:nvPr/>
          </p:nvSpPr>
          <p:spPr bwMode="auto">
            <a:xfrm>
              <a:off x="4150" y="3248"/>
              <a:ext cx="90" cy="9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2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</p:grpSp>
      <p:sp>
        <p:nvSpPr>
          <p:cNvPr id="528485" name="AutoShape 101"/>
          <p:cNvSpPr>
            <a:spLocks noChangeArrowheads="1"/>
          </p:cNvSpPr>
          <p:nvPr/>
        </p:nvSpPr>
        <p:spPr bwMode="auto">
          <a:xfrm>
            <a:off x="4787900" y="5949950"/>
            <a:ext cx="431800" cy="288925"/>
          </a:xfrm>
          <a:prstGeom prst="rightArrow">
            <a:avLst>
              <a:gd name="adj1" fmla="val 50000"/>
              <a:gd name="adj2" fmla="val 37363"/>
            </a:avLst>
          </a:prstGeom>
          <a:solidFill>
            <a:schemeClr val="bg1"/>
          </a:solidFill>
          <a:ln w="19050" algn="ctr">
            <a:solidFill>
              <a:srgbClr val="FF0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22222E-6 L 0.20469 0.20996 " pathEditMode="relative" ptsTypes="AA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2.22222E-6 L -0.2441 0.20996 " pathEditMode="relative" rAng="0" ptsTypes="AA"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00" y="10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8388" grpId="0"/>
      <p:bldP spid="528389" grpId="0" animBg="1"/>
      <p:bldP spid="528390" grpId="0"/>
      <p:bldP spid="528451" grpId="0"/>
      <p:bldP spid="52848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337245"/>
            <a:ext cx="9144000" cy="2163763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7184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8-2.</a:t>
            </a:r>
            <a:r>
              <a:rPr lang="ja-JP" alt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　</a:t>
            </a: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Result of Competition</a:t>
            </a:r>
            <a:b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</a:b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26104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42" name="Picture 10" descr="bms2"/>
          <p:cNvPicPr>
            <a:picLocks noChangeAspect="1" noChangeArrowheads="1"/>
          </p:cNvPicPr>
          <p:nvPr/>
        </p:nvPicPr>
        <p:blipFill>
          <a:blip r:embed="rId2" cstate="print"/>
          <a:srcRect l="3751" t="6285" b="5521"/>
          <a:stretch>
            <a:fillRect/>
          </a:stretch>
        </p:blipFill>
        <p:spPr bwMode="auto">
          <a:xfrm>
            <a:off x="4067175" y="0"/>
            <a:ext cx="507682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7043" name="Picture 11" descr="bmspos"/>
          <p:cNvPicPr>
            <a:picLocks noChangeAspect="1" noChangeArrowheads="1"/>
          </p:cNvPicPr>
          <p:nvPr/>
        </p:nvPicPr>
        <p:blipFill>
          <a:blip r:embed="rId3" cstate="print"/>
          <a:srcRect l="4115" t="6111" b="5695"/>
          <a:stretch>
            <a:fillRect/>
          </a:stretch>
        </p:blipFill>
        <p:spPr bwMode="auto">
          <a:xfrm>
            <a:off x="34925" y="3430588"/>
            <a:ext cx="4537075" cy="342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7044" name="Picture 12" descr="retail"/>
          <p:cNvPicPr>
            <a:picLocks noChangeAspect="1" noChangeArrowheads="1"/>
          </p:cNvPicPr>
          <p:nvPr/>
        </p:nvPicPr>
        <p:blipFill>
          <a:blip r:embed="rId4" cstate="print"/>
          <a:srcRect l="3751" t="6111" b="7292"/>
          <a:stretch>
            <a:fillRect/>
          </a:stretch>
        </p:blipFill>
        <p:spPr bwMode="auto">
          <a:xfrm>
            <a:off x="4500563" y="3402013"/>
            <a:ext cx="4643437" cy="345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013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4211960" cy="1839913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real-world data (sparse)</a:t>
            </a:r>
            <a:r>
              <a:rPr lang="ja-JP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ja-JP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average size 5-10</a:t>
            </a:r>
          </a:p>
        </p:txBody>
      </p:sp>
      <p:sp>
        <p:nvSpPr>
          <p:cNvPr id="87046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7467600" y="5791200"/>
            <a:ext cx="1676400" cy="838200"/>
          </a:xfrm>
        </p:spPr>
        <p:txBody>
          <a:bodyPr/>
          <a:lstStyle/>
          <a:p>
            <a:pPr eaLnBrk="1" hangingPunct="1"/>
            <a:endParaRPr lang="ja-JP" altLang="en-US" smtClean="0"/>
          </a:p>
        </p:txBody>
      </p:sp>
      <p:sp>
        <p:nvSpPr>
          <p:cNvPr id="87047" name="Text Box 7"/>
          <p:cNvSpPr txBox="1">
            <a:spLocks noChangeArrowheads="1"/>
          </p:cNvSpPr>
          <p:nvPr/>
        </p:nvSpPr>
        <p:spPr bwMode="auto">
          <a:xfrm>
            <a:off x="539750" y="3789363"/>
            <a:ext cx="1811338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r>
              <a:rPr lang="en-US" altLang="ja-JP"/>
              <a:t>BMS-POS</a:t>
            </a:r>
            <a:endParaRPr lang="ja-JP" altLang="en-US">
              <a:solidFill>
                <a:schemeClr val="accent2"/>
              </a:solidFill>
            </a:endParaRPr>
          </a:p>
        </p:txBody>
      </p:sp>
      <p:sp>
        <p:nvSpPr>
          <p:cNvPr id="87048" name="Text Box 8"/>
          <p:cNvSpPr txBox="1">
            <a:spLocks noChangeArrowheads="1"/>
          </p:cNvSpPr>
          <p:nvPr/>
        </p:nvSpPr>
        <p:spPr bwMode="auto">
          <a:xfrm>
            <a:off x="4787900" y="3789363"/>
            <a:ext cx="1795463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r>
              <a:rPr lang="en-US" altLang="ja-JP"/>
              <a:t>retail</a:t>
            </a:r>
            <a:endParaRPr lang="ja-JP" altLang="en-US">
              <a:solidFill>
                <a:srgbClr val="990033"/>
              </a:solidFill>
            </a:endParaRPr>
          </a:p>
        </p:txBody>
      </p:sp>
      <p:sp>
        <p:nvSpPr>
          <p:cNvPr id="87049" name="Text Box 9"/>
          <p:cNvSpPr txBox="1">
            <a:spLocks noChangeArrowheads="1"/>
          </p:cNvSpPr>
          <p:nvPr/>
        </p:nvSpPr>
        <p:spPr bwMode="auto">
          <a:xfrm>
            <a:off x="4932363" y="260350"/>
            <a:ext cx="1811337" cy="8223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r>
              <a:rPr lang="en-US" altLang="ja-JP"/>
              <a:t>BMS-WebView2</a:t>
            </a:r>
            <a:endParaRPr lang="en-US" altLang="ja-JP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066" name="Picture 10" descr="bms2"/>
          <p:cNvPicPr>
            <a:picLocks noChangeAspect="1" noChangeArrowheads="1"/>
          </p:cNvPicPr>
          <p:nvPr/>
        </p:nvPicPr>
        <p:blipFill>
          <a:blip r:embed="rId2" cstate="print"/>
          <a:srcRect l="2553" t="5695" b="6111"/>
          <a:stretch>
            <a:fillRect/>
          </a:stretch>
        </p:blipFill>
        <p:spPr bwMode="auto">
          <a:xfrm>
            <a:off x="3851275" y="-26988"/>
            <a:ext cx="5292725" cy="3384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067" name="Picture 11" descr="bmspos"/>
          <p:cNvPicPr>
            <a:picLocks noChangeAspect="1" noChangeArrowheads="1"/>
          </p:cNvPicPr>
          <p:nvPr/>
        </p:nvPicPr>
        <p:blipFill>
          <a:blip r:embed="rId3" cstate="print"/>
          <a:srcRect l="4115" t="6111" b="5695"/>
          <a:stretch>
            <a:fillRect/>
          </a:stretch>
        </p:blipFill>
        <p:spPr bwMode="auto">
          <a:xfrm>
            <a:off x="23813" y="3284538"/>
            <a:ext cx="447675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068" name="Picture 12" descr="retail"/>
          <p:cNvPicPr>
            <a:picLocks noChangeAspect="1" noChangeArrowheads="1"/>
          </p:cNvPicPr>
          <p:nvPr/>
        </p:nvPicPr>
        <p:blipFill>
          <a:blip r:embed="rId4" cstate="print"/>
          <a:srcRect l="2553" t="6111" b="5695"/>
          <a:stretch>
            <a:fillRect/>
          </a:stretch>
        </p:blipFill>
        <p:spPr bwMode="auto">
          <a:xfrm>
            <a:off x="4500563" y="3284538"/>
            <a:ext cx="4643437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115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3995738" cy="1844675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real-world data (sparse)</a:t>
            </a:r>
            <a:r>
              <a:rPr lang="ja-JP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ja-JP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memory usage</a:t>
            </a:r>
          </a:p>
        </p:txBody>
      </p:sp>
      <p:sp>
        <p:nvSpPr>
          <p:cNvPr id="88071" name="Text Box 7"/>
          <p:cNvSpPr txBox="1">
            <a:spLocks noChangeArrowheads="1"/>
          </p:cNvSpPr>
          <p:nvPr/>
        </p:nvSpPr>
        <p:spPr bwMode="auto">
          <a:xfrm>
            <a:off x="250825" y="3644900"/>
            <a:ext cx="1811338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r>
              <a:rPr lang="en-US" altLang="ja-JP"/>
              <a:t>BMS-POS</a:t>
            </a:r>
            <a:endParaRPr lang="ja-JP" altLang="en-US">
              <a:solidFill>
                <a:schemeClr val="accent2"/>
              </a:solidFill>
            </a:endParaRPr>
          </a:p>
        </p:txBody>
      </p:sp>
      <p:sp>
        <p:nvSpPr>
          <p:cNvPr id="88072" name="Text Box 8"/>
          <p:cNvSpPr txBox="1">
            <a:spLocks noChangeArrowheads="1"/>
          </p:cNvSpPr>
          <p:nvPr/>
        </p:nvSpPr>
        <p:spPr bwMode="auto">
          <a:xfrm>
            <a:off x="4500563" y="3573463"/>
            <a:ext cx="1795462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r>
              <a:rPr lang="en-US" altLang="ja-JP"/>
              <a:t>retail</a:t>
            </a:r>
            <a:endParaRPr lang="ja-JP" altLang="en-US">
              <a:solidFill>
                <a:srgbClr val="990033"/>
              </a:solidFill>
            </a:endParaRPr>
          </a:p>
        </p:txBody>
      </p:sp>
      <p:sp>
        <p:nvSpPr>
          <p:cNvPr id="88073" name="Text Box 9"/>
          <p:cNvSpPr txBox="1">
            <a:spLocks noChangeArrowheads="1"/>
          </p:cNvSpPr>
          <p:nvPr/>
        </p:nvSpPr>
        <p:spPr bwMode="auto">
          <a:xfrm>
            <a:off x="4932363" y="260350"/>
            <a:ext cx="1811337" cy="8223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r>
              <a:rPr lang="en-US" altLang="ja-JP"/>
              <a:t>BMS-WebView2</a:t>
            </a:r>
            <a:endParaRPr lang="en-US" altLang="ja-JP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337245"/>
            <a:ext cx="9144000" cy="2163763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7184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8-1.</a:t>
            </a:r>
            <a:r>
              <a:rPr lang="ja-JP" alt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　</a:t>
            </a: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Closed </a:t>
            </a:r>
            <a:r>
              <a:rPr lang="en-US" altLang="ja-JP" sz="4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Itemset</a:t>
            </a: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/>
            </a:r>
            <a:b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</a:b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90" name="Picture 10" descr="chess"/>
          <p:cNvPicPr>
            <a:picLocks noChangeAspect="1" noChangeArrowheads="1"/>
          </p:cNvPicPr>
          <p:nvPr/>
        </p:nvPicPr>
        <p:blipFill>
          <a:blip r:embed="rId2" cstate="print"/>
          <a:srcRect l="4713" t="6285" b="7083"/>
          <a:stretch>
            <a:fillRect/>
          </a:stretch>
        </p:blipFill>
        <p:spPr bwMode="auto">
          <a:xfrm>
            <a:off x="4643438" y="3284538"/>
            <a:ext cx="4500562" cy="357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9091" name="Picture 11" descr="connect"/>
          <p:cNvPicPr>
            <a:picLocks noChangeAspect="1" noChangeArrowheads="1"/>
          </p:cNvPicPr>
          <p:nvPr/>
        </p:nvPicPr>
        <p:blipFill>
          <a:blip r:embed="rId3" cstate="print"/>
          <a:srcRect l="4115" t="6667" b="7292"/>
          <a:stretch>
            <a:fillRect/>
          </a:stretch>
        </p:blipFill>
        <p:spPr bwMode="auto">
          <a:xfrm>
            <a:off x="0" y="3284538"/>
            <a:ext cx="4643438" cy="357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9092" name="Picture 12" descr="pumsb"/>
          <p:cNvPicPr>
            <a:picLocks noChangeAspect="1" noChangeArrowheads="1"/>
          </p:cNvPicPr>
          <p:nvPr/>
        </p:nvPicPr>
        <p:blipFill>
          <a:blip r:embed="rId4" cstate="print"/>
          <a:srcRect l="3542" t="6285" b="7048"/>
          <a:stretch>
            <a:fillRect/>
          </a:stretch>
        </p:blipFill>
        <p:spPr bwMode="auto">
          <a:xfrm>
            <a:off x="3913188" y="0"/>
            <a:ext cx="5230812" cy="328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217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-4763" y="0"/>
            <a:ext cx="3784601" cy="1412875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dense (50%)</a:t>
            </a:r>
            <a:r>
              <a:rPr lang="ja-JP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structured data</a:t>
            </a:r>
          </a:p>
        </p:txBody>
      </p:sp>
      <p:sp>
        <p:nvSpPr>
          <p:cNvPr id="89095" name="Text Box 5"/>
          <p:cNvSpPr txBox="1">
            <a:spLocks noChangeArrowheads="1"/>
          </p:cNvSpPr>
          <p:nvPr/>
        </p:nvSpPr>
        <p:spPr bwMode="auto">
          <a:xfrm>
            <a:off x="4211638" y="260350"/>
            <a:ext cx="17272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r>
              <a:rPr lang="en-US" altLang="ja-JP"/>
              <a:t>pumsb</a:t>
            </a:r>
            <a:endParaRPr lang="en-US" altLang="ja-JP">
              <a:solidFill>
                <a:schemeClr val="accent2"/>
              </a:solidFill>
            </a:endParaRPr>
          </a:p>
        </p:txBody>
      </p:sp>
      <p:sp>
        <p:nvSpPr>
          <p:cNvPr id="89096" name="Text Box 7"/>
          <p:cNvSpPr txBox="1">
            <a:spLocks noChangeArrowheads="1"/>
          </p:cNvSpPr>
          <p:nvPr/>
        </p:nvSpPr>
        <p:spPr bwMode="auto">
          <a:xfrm>
            <a:off x="250825" y="3429000"/>
            <a:ext cx="2106613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r>
              <a:rPr lang="en-US" altLang="ja-JP"/>
              <a:t>connect</a:t>
            </a:r>
            <a:endParaRPr lang="ja-JP" altLang="en-US">
              <a:solidFill>
                <a:srgbClr val="990033"/>
              </a:solidFill>
            </a:endParaRPr>
          </a:p>
        </p:txBody>
      </p:sp>
      <p:sp>
        <p:nvSpPr>
          <p:cNvPr id="89097" name="Text Box 9"/>
          <p:cNvSpPr txBox="1">
            <a:spLocks noChangeArrowheads="1"/>
          </p:cNvSpPr>
          <p:nvPr/>
        </p:nvSpPr>
        <p:spPr bwMode="auto">
          <a:xfrm>
            <a:off x="5076825" y="3500438"/>
            <a:ext cx="858838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/>
              <a:t>chess</a:t>
            </a:r>
            <a:endParaRPr lang="ja-JP" altLang="en-US">
              <a:solidFill>
                <a:srgbClr val="99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14" name="Picture 10" descr="pumsb"/>
          <p:cNvPicPr>
            <a:picLocks noChangeAspect="1" noChangeArrowheads="1"/>
          </p:cNvPicPr>
          <p:nvPr/>
        </p:nvPicPr>
        <p:blipFill>
          <a:blip r:embed="rId2" cstate="print"/>
          <a:srcRect l="3751" t="5695" b="6111"/>
          <a:stretch>
            <a:fillRect/>
          </a:stretch>
        </p:blipFill>
        <p:spPr bwMode="auto">
          <a:xfrm>
            <a:off x="3995738" y="0"/>
            <a:ext cx="5148262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0115" name="Picture 11" descr="connect"/>
          <p:cNvPicPr>
            <a:picLocks noChangeAspect="1" noChangeArrowheads="1"/>
          </p:cNvPicPr>
          <p:nvPr/>
        </p:nvPicPr>
        <p:blipFill>
          <a:blip r:embed="rId3" cstate="print"/>
          <a:srcRect l="4115" t="6111" b="5695"/>
          <a:stretch>
            <a:fillRect/>
          </a:stretch>
        </p:blipFill>
        <p:spPr bwMode="auto">
          <a:xfrm>
            <a:off x="34925" y="3357563"/>
            <a:ext cx="4679950" cy="352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0116" name="Picture 12" descr="chess"/>
          <p:cNvPicPr>
            <a:picLocks noChangeAspect="1" noChangeArrowheads="1"/>
          </p:cNvPicPr>
          <p:nvPr/>
        </p:nvPicPr>
        <p:blipFill>
          <a:blip r:embed="rId4" cstate="print"/>
          <a:srcRect l="3542" t="6493" b="5695"/>
          <a:stretch>
            <a:fillRect/>
          </a:stretch>
        </p:blipFill>
        <p:spPr bwMode="auto">
          <a:xfrm>
            <a:off x="4356100" y="3429000"/>
            <a:ext cx="47879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4763" y="0"/>
            <a:ext cx="3928691" cy="1844824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dense structured data, memory usage</a:t>
            </a:r>
          </a:p>
        </p:txBody>
      </p:sp>
      <p:sp>
        <p:nvSpPr>
          <p:cNvPr id="90119" name="Text Box 4"/>
          <p:cNvSpPr txBox="1">
            <a:spLocks noChangeArrowheads="1"/>
          </p:cNvSpPr>
          <p:nvPr/>
        </p:nvSpPr>
        <p:spPr bwMode="auto">
          <a:xfrm>
            <a:off x="4500563" y="163513"/>
            <a:ext cx="17272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r>
              <a:rPr lang="en-US" altLang="ja-JP"/>
              <a:t>pumsb</a:t>
            </a:r>
            <a:endParaRPr lang="en-US" altLang="ja-JP">
              <a:solidFill>
                <a:schemeClr val="accent2"/>
              </a:solidFill>
            </a:endParaRPr>
          </a:p>
        </p:txBody>
      </p:sp>
      <p:sp>
        <p:nvSpPr>
          <p:cNvPr id="90120" name="Text Box 5"/>
          <p:cNvSpPr txBox="1">
            <a:spLocks noChangeArrowheads="1"/>
          </p:cNvSpPr>
          <p:nvPr/>
        </p:nvSpPr>
        <p:spPr bwMode="auto">
          <a:xfrm>
            <a:off x="88900" y="3476625"/>
            <a:ext cx="2106613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r>
              <a:rPr lang="en-US" altLang="ja-JP"/>
              <a:t>connect</a:t>
            </a:r>
            <a:endParaRPr lang="ja-JP" altLang="en-US">
              <a:solidFill>
                <a:srgbClr val="990033"/>
              </a:solidFill>
            </a:endParaRPr>
          </a:p>
        </p:txBody>
      </p:sp>
      <p:sp>
        <p:nvSpPr>
          <p:cNvPr id="90121" name="Text Box 6"/>
          <p:cNvSpPr txBox="1">
            <a:spLocks noChangeArrowheads="1"/>
          </p:cNvSpPr>
          <p:nvPr/>
        </p:nvSpPr>
        <p:spPr bwMode="auto">
          <a:xfrm>
            <a:off x="4932363" y="3573463"/>
            <a:ext cx="858837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/>
              <a:t>chess</a:t>
            </a:r>
            <a:endParaRPr lang="ja-JP" altLang="en-US">
              <a:solidFill>
                <a:srgbClr val="99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38" name="Picture 10" descr="accidents"/>
          <p:cNvPicPr>
            <a:picLocks noChangeAspect="1" noChangeArrowheads="1"/>
          </p:cNvPicPr>
          <p:nvPr/>
        </p:nvPicPr>
        <p:blipFill>
          <a:blip r:embed="rId2" cstate="print"/>
          <a:srcRect l="3751" t="5695" b="6111"/>
          <a:stretch>
            <a:fillRect/>
          </a:stretch>
        </p:blipFill>
        <p:spPr bwMode="auto">
          <a:xfrm>
            <a:off x="4211638" y="0"/>
            <a:ext cx="4932362" cy="324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1139" name="Picture 11" descr="webdocs"/>
          <p:cNvPicPr>
            <a:picLocks noChangeAspect="1" noChangeArrowheads="1"/>
          </p:cNvPicPr>
          <p:nvPr/>
        </p:nvPicPr>
        <p:blipFill>
          <a:blip r:embed="rId3" cstate="print"/>
          <a:srcRect l="3751" t="6320" b="4514"/>
          <a:stretch>
            <a:fillRect/>
          </a:stretch>
        </p:blipFill>
        <p:spPr bwMode="auto">
          <a:xfrm>
            <a:off x="4859338" y="3213100"/>
            <a:ext cx="4284662" cy="364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1140" name="Picture 12" descr="accidents"/>
          <p:cNvPicPr>
            <a:picLocks noChangeAspect="1" noChangeArrowheads="1"/>
          </p:cNvPicPr>
          <p:nvPr/>
        </p:nvPicPr>
        <p:blipFill>
          <a:blip r:embed="rId4" cstate="print"/>
          <a:srcRect l="3542" t="7883" b="5486"/>
          <a:stretch>
            <a:fillRect/>
          </a:stretch>
        </p:blipFill>
        <p:spPr bwMode="auto">
          <a:xfrm>
            <a:off x="0" y="3284538"/>
            <a:ext cx="4859338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422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-4763" y="0"/>
            <a:ext cx="3784601" cy="1412875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dense real data</a:t>
            </a:r>
            <a:r>
              <a:rPr lang="ja-JP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ja-JP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large scale data</a:t>
            </a:r>
          </a:p>
        </p:txBody>
      </p:sp>
      <p:sp>
        <p:nvSpPr>
          <p:cNvPr id="91143" name="Text Box 7"/>
          <p:cNvSpPr txBox="1">
            <a:spLocks noChangeArrowheads="1"/>
          </p:cNvSpPr>
          <p:nvPr/>
        </p:nvSpPr>
        <p:spPr bwMode="auto">
          <a:xfrm>
            <a:off x="323850" y="2708275"/>
            <a:ext cx="3560763" cy="463846"/>
          </a:xfrm>
          <a:prstGeom prst="rect">
            <a:avLst/>
          </a:prstGeom>
          <a:solidFill>
            <a:schemeClr val="bg1">
              <a:alpha val="50195"/>
            </a:schemeClr>
          </a:solidFill>
          <a:ln w="1905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r>
              <a:rPr lang="en-US" altLang="ja-JP" dirty="0" smtClean="0"/>
              <a:t>accidents memory</a:t>
            </a:r>
            <a:endParaRPr lang="ja-JP" altLang="en-US" dirty="0">
              <a:solidFill>
                <a:srgbClr val="990033"/>
              </a:solidFill>
            </a:endParaRPr>
          </a:p>
        </p:txBody>
      </p:sp>
      <p:sp>
        <p:nvSpPr>
          <p:cNvPr id="91144" name="Text Box 8"/>
          <p:cNvSpPr txBox="1">
            <a:spLocks noChangeArrowheads="1"/>
          </p:cNvSpPr>
          <p:nvPr/>
        </p:nvSpPr>
        <p:spPr bwMode="auto">
          <a:xfrm>
            <a:off x="5364163" y="3429000"/>
            <a:ext cx="2035175" cy="457200"/>
          </a:xfrm>
          <a:prstGeom prst="rect">
            <a:avLst/>
          </a:prstGeom>
          <a:solidFill>
            <a:schemeClr val="bg1">
              <a:alpha val="50195"/>
            </a:schemeClr>
          </a:solidFill>
          <a:ln w="1905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r>
              <a:rPr lang="en-US" altLang="ja-JP"/>
              <a:t>web-doc</a:t>
            </a:r>
            <a:endParaRPr lang="ja-JP" altLang="en-US">
              <a:solidFill>
                <a:srgbClr val="990033"/>
              </a:solidFill>
            </a:endParaRPr>
          </a:p>
        </p:txBody>
      </p:sp>
      <p:sp>
        <p:nvSpPr>
          <p:cNvPr id="91145" name="Text Box 9"/>
          <p:cNvSpPr txBox="1">
            <a:spLocks noChangeArrowheads="1"/>
          </p:cNvSpPr>
          <p:nvPr/>
        </p:nvSpPr>
        <p:spPr bwMode="auto">
          <a:xfrm>
            <a:off x="4500563" y="260350"/>
            <a:ext cx="1655762" cy="457200"/>
          </a:xfrm>
          <a:prstGeom prst="rect">
            <a:avLst/>
          </a:prstGeom>
          <a:solidFill>
            <a:schemeClr val="bg1">
              <a:alpha val="50195"/>
            </a:schemeClr>
          </a:solidFill>
          <a:ln w="1905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r>
              <a:rPr lang="en-US" altLang="ja-JP"/>
              <a:t>accidents</a:t>
            </a:r>
            <a:endParaRPr lang="en-US" altLang="ja-JP">
              <a:solidFill>
                <a:srgbClr val="99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337245"/>
            <a:ext cx="9144000" cy="2163763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7184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8-3</a:t>
            </a:r>
            <a:r>
              <a:rPr lang="ja-JP" alt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　</a:t>
            </a: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Closed</a:t>
            </a:r>
            <a:r>
              <a:rPr lang="ja-JP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Pattern in General</a:t>
            </a: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/>
            </a:r>
            <a:b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</a:b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2091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Another Definition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25538"/>
            <a:ext cx="8424863" cy="38163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Closed patterns can </a:t>
            </a:r>
            <a:r>
              <a:rPr lang="en-US" altLang="ja-JP" sz="2400" dirty="0"/>
              <a:t>d</a:t>
            </a:r>
            <a:r>
              <a:rPr lang="en-US" altLang="ja-JP" sz="2400" dirty="0" smtClean="0"/>
              <a:t>efined in another way;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closed pattern 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 </a:t>
            </a:r>
            <a:r>
              <a:rPr lang="en-US" altLang="ja-JP" sz="2400" dirty="0" smtClean="0">
                <a:sym typeface="Wingdings" panose="05000000000000000000" pitchFamily="2" charset="2"/>
              </a:rPr>
              <a:t>maximal in those having same occurrence set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sz="2400" dirty="0" smtClean="0"/>
              <a:t>Then, in some </a:t>
            </a:r>
            <a:r>
              <a:rPr lang="en-US" altLang="ja-JP" sz="2400" dirty="0" err="1" smtClean="0"/>
              <a:t>poset</a:t>
            </a:r>
            <a:r>
              <a:rPr lang="en-US" altLang="ja-JP" sz="2400" dirty="0" smtClean="0"/>
              <a:t>, we have many </a:t>
            </a:r>
            <a:r>
              <a:rPr lang="en-US" altLang="ja-JP" sz="2400" dirty="0" err="1" smtClean="0"/>
              <a:t>maximals</a:t>
            </a:r>
            <a:r>
              <a:rPr lang="en-US" altLang="ja-JP" sz="2400" dirty="0" smtClean="0"/>
              <a:t>, thus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closed pattern is not uniquely defined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dirty="0" smtClean="0"/>
              <a:t> If the </a:t>
            </a:r>
            <a:r>
              <a:rPr lang="en-US" altLang="ja-JP" sz="2400" dirty="0" err="1" smtClean="0"/>
              <a:t>poset</a:t>
            </a:r>
            <a:r>
              <a:rPr lang="en-US" altLang="ja-JP" sz="2400" dirty="0" smtClean="0"/>
              <a:t> is a lattice, the maximal is unique </a:t>
            </a:r>
            <a:r>
              <a:rPr lang="en-US" altLang="ja-JP" sz="2400" dirty="0"/>
              <a:t>(join</a:t>
            </a:r>
            <a:r>
              <a:rPr lang="en-US" altLang="ja-JP" sz="2400" dirty="0" smtClean="0"/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Moreover, the maximal has the same occurrence set, if the lattice is distributive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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Closed pattern is defined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 by the meet of the occurrence set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(so, uniqueness of join is not necessary)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4" name="Line 6"/>
          <p:cNvSpPr>
            <a:spLocks noChangeShapeType="1"/>
          </p:cNvSpPr>
          <p:nvPr/>
        </p:nvSpPr>
        <p:spPr bwMode="auto">
          <a:xfrm flipV="1">
            <a:off x="6601470" y="4670437"/>
            <a:ext cx="454025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7055495" y="4670437"/>
            <a:ext cx="71438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" name="Line 9"/>
          <p:cNvSpPr>
            <a:spLocks noChangeShapeType="1"/>
          </p:cNvSpPr>
          <p:nvPr/>
        </p:nvSpPr>
        <p:spPr bwMode="auto">
          <a:xfrm flipV="1">
            <a:off x="7454674" y="5823706"/>
            <a:ext cx="34009" cy="57093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 flipH="1" flipV="1">
            <a:off x="6623695" y="5218124"/>
            <a:ext cx="215900" cy="60483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8" name="Line 13"/>
          <p:cNvSpPr>
            <a:spLocks noChangeShapeType="1"/>
          </p:cNvSpPr>
          <p:nvPr/>
        </p:nvSpPr>
        <p:spPr bwMode="auto">
          <a:xfrm>
            <a:off x="7055495" y="4670437"/>
            <a:ext cx="576263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9" name="Line 14"/>
          <p:cNvSpPr>
            <a:spLocks noChangeShapeType="1"/>
          </p:cNvSpPr>
          <p:nvPr/>
        </p:nvSpPr>
        <p:spPr bwMode="auto">
          <a:xfrm flipH="1">
            <a:off x="7487295" y="5248287"/>
            <a:ext cx="142875" cy="57467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0" name="Line 14"/>
          <p:cNvSpPr>
            <a:spLocks noChangeShapeType="1"/>
          </p:cNvSpPr>
          <p:nvPr/>
        </p:nvSpPr>
        <p:spPr bwMode="auto">
          <a:xfrm flipH="1">
            <a:off x="7509520" y="5270175"/>
            <a:ext cx="641975" cy="551199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 flipH="1">
            <a:off x="6825178" y="5260945"/>
            <a:ext cx="300167" cy="60073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V="1">
            <a:off x="7411095" y="5821374"/>
            <a:ext cx="683096" cy="58018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flipH="1" flipV="1">
            <a:off x="6825177" y="5835617"/>
            <a:ext cx="608659" cy="56541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V="1">
            <a:off x="8061571" y="5244366"/>
            <a:ext cx="102469" cy="591251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H="1" flipV="1">
            <a:off x="8134968" y="4669791"/>
            <a:ext cx="29071" cy="54833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H="1" flipV="1">
            <a:off x="7136939" y="5252873"/>
            <a:ext cx="924632" cy="568499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9" name="Oval 12"/>
          <p:cNvSpPr>
            <a:spLocks noChangeArrowheads="1"/>
          </p:cNvSpPr>
          <p:nvPr/>
        </p:nvSpPr>
        <p:spPr bwMode="auto">
          <a:xfrm>
            <a:off x="7317432" y="6254985"/>
            <a:ext cx="287338" cy="287337"/>
          </a:xfrm>
          <a:prstGeom prst="ellipse">
            <a:avLst/>
          </a:prstGeom>
          <a:solidFill>
            <a:srgbClr val="FFC000"/>
          </a:solidFill>
          <a:ln w="19050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" name="Oval 16"/>
          <p:cNvSpPr>
            <a:spLocks noChangeArrowheads="1"/>
          </p:cNvSpPr>
          <p:nvPr/>
        </p:nvSpPr>
        <p:spPr bwMode="auto">
          <a:xfrm>
            <a:off x="6911032" y="4527562"/>
            <a:ext cx="287338" cy="287337"/>
          </a:xfrm>
          <a:prstGeom prst="ellipse">
            <a:avLst/>
          </a:prstGeom>
          <a:solidFill>
            <a:srgbClr val="FF0000"/>
          </a:solidFill>
          <a:ln w="19050">
            <a:solidFill>
              <a:srgbClr val="9900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" name="Line 13"/>
          <p:cNvSpPr>
            <a:spLocks noChangeShapeType="1"/>
          </p:cNvSpPr>
          <p:nvPr/>
        </p:nvSpPr>
        <p:spPr bwMode="auto">
          <a:xfrm>
            <a:off x="8134967" y="4656190"/>
            <a:ext cx="575865" cy="466669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8" name="Line 9"/>
          <p:cNvSpPr>
            <a:spLocks noChangeShapeType="1"/>
          </p:cNvSpPr>
          <p:nvPr/>
        </p:nvSpPr>
        <p:spPr bwMode="auto">
          <a:xfrm flipV="1">
            <a:off x="6579739" y="5815910"/>
            <a:ext cx="284727" cy="57065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1" name="Line 9"/>
          <p:cNvSpPr>
            <a:spLocks noChangeShapeType="1"/>
          </p:cNvSpPr>
          <p:nvPr/>
        </p:nvSpPr>
        <p:spPr bwMode="auto">
          <a:xfrm flipH="1" flipV="1">
            <a:off x="6334770" y="5822961"/>
            <a:ext cx="225294" cy="578073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2" name="Line 9"/>
          <p:cNvSpPr>
            <a:spLocks noChangeShapeType="1"/>
          </p:cNvSpPr>
          <p:nvPr/>
        </p:nvSpPr>
        <p:spPr bwMode="auto">
          <a:xfrm flipV="1">
            <a:off x="6314532" y="5252873"/>
            <a:ext cx="320405" cy="60880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3" name="Oval 15"/>
          <p:cNvSpPr>
            <a:spLocks noChangeArrowheads="1"/>
          </p:cNvSpPr>
          <p:nvPr/>
        </p:nvSpPr>
        <p:spPr bwMode="auto">
          <a:xfrm>
            <a:off x="6425651" y="6265861"/>
            <a:ext cx="287338" cy="287337"/>
          </a:xfrm>
          <a:prstGeom prst="ellipse">
            <a:avLst/>
          </a:prstGeom>
          <a:solidFill>
            <a:srgbClr val="FFC000"/>
          </a:solidFill>
          <a:ln w="19050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" name="Line 9"/>
          <p:cNvSpPr>
            <a:spLocks noChangeShapeType="1"/>
          </p:cNvSpPr>
          <p:nvPr/>
        </p:nvSpPr>
        <p:spPr bwMode="auto">
          <a:xfrm flipH="1" flipV="1">
            <a:off x="8162453" y="5260945"/>
            <a:ext cx="548380" cy="574671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6" name="Line 9"/>
          <p:cNvSpPr>
            <a:spLocks noChangeShapeType="1"/>
          </p:cNvSpPr>
          <p:nvPr/>
        </p:nvSpPr>
        <p:spPr bwMode="auto">
          <a:xfrm flipV="1">
            <a:off x="8298531" y="5835616"/>
            <a:ext cx="347836" cy="55094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7" name="Line 9"/>
          <p:cNvSpPr>
            <a:spLocks noChangeShapeType="1"/>
          </p:cNvSpPr>
          <p:nvPr/>
        </p:nvSpPr>
        <p:spPr bwMode="auto">
          <a:xfrm flipH="1" flipV="1">
            <a:off x="8105149" y="5815909"/>
            <a:ext cx="200375" cy="570654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8" name="Oval 11"/>
          <p:cNvSpPr>
            <a:spLocks noChangeArrowheads="1"/>
          </p:cNvSpPr>
          <p:nvPr/>
        </p:nvSpPr>
        <p:spPr bwMode="auto">
          <a:xfrm>
            <a:off x="6695132" y="5680087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" name="Oval 17"/>
          <p:cNvSpPr>
            <a:spLocks noChangeArrowheads="1"/>
          </p:cNvSpPr>
          <p:nvPr/>
        </p:nvSpPr>
        <p:spPr bwMode="auto">
          <a:xfrm>
            <a:off x="6479232" y="5102237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" name="Oval 18"/>
          <p:cNvSpPr>
            <a:spLocks noChangeArrowheads="1"/>
          </p:cNvSpPr>
          <p:nvPr/>
        </p:nvSpPr>
        <p:spPr bwMode="auto">
          <a:xfrm>
            <a:off x="7487295" y="5103824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" name="Oval 18"/>
          <p:cNvSpPr>
            <a:spLocks noChangeArrowheads="1"/>
          </p:cNvSpPr>
          <p:nvPr/>
        </p:nvSpPr>
        <p:spPr bwMode="auto">
          <a:xfrm>
            <a:off x="7992094" y="5103626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" name="Oval 18"/>
          <p:cNvSpPr>
            <a:spLocks noChangeArrowheads="1"/>
          </p:cNvSpPr>
          <p:nvPr/>
        </p:nvSpPr>
        <p:spPr bwMode="auto">
          <a:xfrm>
            <a:off x="7920086" y="5680385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" name="Oval 15"/>
          <p:cNvSpPr>
            <a:spLocks noChangeArrowheads="1"/>
          </p:cNvSpPr>
          <p:nvPr/>
        </p:nvSpPr>
        <p:spPr bwMode="auto">
          <a:xfrm>
            <a:off x="6156176" y="5680087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" name="Oval 15"/>
          <p:cNvSpPr>
            <a:spLocks noChangeArrowheads="1"/>
          </p:cNvSpPr>
          <p:nvPr/>
        </p:nvSpPr>
        <p:spPr bwMode="auto">
          <a:xfrm>
            <a:off x="8128668" y="6237312"/>
            <a:ext cx="287338" cy="287337"/>
          </a:xfrm>
          <a:prstGeom prst="ellipse">
            <a:avLst/>
          </a:prstGeom>
          <a:solidFill>
            <a:srgbClr val="FFC000"/>
          </a:solidFill>
          <a:ln w="19050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" name="Line 13"/>
          <p:cNvSpPr>
            <a:spLocks noChangeShapeType="1"/>
          </p:cNvSpPr>
          <p:nvPr/>
        </p:nvSpPr>
        <p:spPr bwMode="auto">
          <a:xfrm flipH="1">
            <a:off x="7136938" y="4653136"/>
            <a:ext cx="1035461" cy="588233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40" name="Line 9"/>
          <p:cNvSpPr>
            <a:spLocks noChangeShapeType="1"/>
          </p:cNvSpPr>
          <p:nvPr/>
        </p:nvSpPr>
        <p:spPr bwMode="auto">
          <a:xfrm flipV="1">
            <a:off x="8648771" y="5139437"/>
            <a:ext cx="119365" cy="664433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6" name="Oval 16"/>
          <p:cNvSpPr>
            <a:spLocks noChangeArrowheads="1"/>
          </p:cNvSpPr>
          <p:nvPr/>
        </p:nvSpPr>
        <p:spPr bwMode="auto">
          <a:xfrm>
            <a:off x="8020370" y="4523195"/>
            <a:ext cx="287338" cy="287337"/>
          </a:xfrm>
          <a:prstGeom prst="ellipse">
            <a:avLst/>
          </a:prstGeom>
          <a:solidFill>
            <a:srgbClr val="FF0000"/>
          </a:solidFill>
          <a:ln w="19050">
            <a:solidFill>
              <a:srgbClr val="9900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" name="Oval 18"/>
          <p:cNvSpPr>
            <a:spLocks noChangeArrowheads="1"/>
          </p:cNvSpPr>
          <p:nvPr/>
        </p:nvSpPr>
        <p:spPr bwMode="auto">
          <a:xfrm>
            <a:off x="8604448" y="5085184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" name="Line 9"/>
          <p:cNvSpPr>
            <a:spLocks noChangeShapeType="1"/>
          </p:cNvSpPr>
          <p:nvPr/>
        </p:nvSpPr>
        <p:spPr bwMode="auto">
          <a:xfrm flipH="1" flipV="1">
            <a:off x="7109904" y="5237448"/>
            <a:ext cx="398028" cy="573081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0" name="Oval 15"/>
          <p:cNvSpPr>
            <a:spLocks noChangeArrowheads="1"/>
          </p:cNvSpPr>
          <p:nvPr/>
        </p:nvSpPr>
        <p:spPr bwMode="auto">
          <a:xfrm>
            <a:off x="7342832" y="5680087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" name="Oval 8"/>
          <p:cNvSpPr>
            <a:spLocks noChangeArrowheads="1"/>
          </p:cNvSpPr>
          <p:nvPr/>
        </p:nvSpPr>
        <p:spPr bwMode="auto">
          <a:xfrm>
            <a:off x="6982470" y="5102237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" name="Oval 18"/>
          <p:cNvSpPr>
            <a:spLocks noChangeArrowheads="1"/>
          </p:cNvSpPr>
          <p:nvPr/>
        </p:nvSpPr>
        <p:spPr bwMode="auto">
          <a:xfrm>
            <a:off x="8533134" y="5691948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07387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角丸四角形 87"/>
          <p:cNvSpPr/>
          <p:nvPr/>
        </p:nvSpPr>
        <p:spPr bwMode="auto">
          <a:xfrm>
            <a:off x="4355976" y="2700324"/>
            <a:ext cx="4320480" cy="2528876"/>
          </a:xfrm>
          <a:prstGeom prst="roundRect">
            <a:avLst/>
          </a:prstGeom>
          <a:solidFill>
            <a:srgbClr val="FFFFCC">
              <a:alpha val="36000"/>
            </a:srgbClr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lumMod val="20000"/>
                <a:lumOff val="80000"/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" name="角丸四角形 1"/>
          <p:cNvSpPr/>
          <p:nvPr/>
        </p:nvSpPr>
        <p:spPr bwMode="auto">
          <a:xfrm>
            <a:off x="2127527" y="1712269"/>
            <a:ext cx="3524593" cy="708619"/>
          </a:xfrm>
          <a:prstGeom prst="roundRect">
            <a:avLst/>
          </a:prstGeom>
          <a:solidFill>
            <a:srgbClr val="FFFFCC">
              <a:alpha val="36000"/>
            </a:srgbClr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lumMod val="20000"/>
                <a:lumOff val="80000"/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Cases that don’t work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25538"/>
            <a:ext cx="8424863" cy="38163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Sequences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                             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A B C D     A C B D</a:t>
            </a:r>
            <a:endParaRPr lang="ja-JP" altLang="en-US" sz="24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</a:t>
            </a:r>
            <a:r>
              <a:rPr lang="en-US" altLang="ja-JP" sz="2400" dirty="0" smtClean="0"/>
              <a:t>graphs (even rooted trees)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smtClean="0"/>
              <a:t>Usually</a:t>
            </a:r>
            <a:r>
              <a:rPr lang="en-US" altLang="ja-JP" sz="2400" dirty="0" smtClean="0"/>
              <a:t>, if occurrence is determined when matching of one (or few) entity is determined, and not if not </a:t>
            </a:r>
            <a:r>
              <a:rPr lang="en-US" altLang="ja-JP" sz="2400" dirty="0" smtClean="0">
                <a:sym typeface="Wingdings" panose="05000000000000000000" pitchFamily="2" charset="2"/>
              </a:rPr>
              <a:t> </a:t>
            </a:r>
            <a:r>
              <a:rPr lang="en-US" altLang="ja-JP" sz="2400" dirty="0" err="1" smtClean="0">
                <a:sym typeface="Wingdings" panose="05000000000000000000" pitchFamily="2" charset="2"/>
              </a:rPr>
              <a:t>Occ</a:t>
            </a:r>
            <a:r>
              <a:rPr lang="en-US" altLang="ja-JP" sz="2400" dirty="0" smtClean="0">
                <a:sym typeface="Wingdings" panose="05000000000000000000" pitchFamily="2" charset="2"/>
              </a:rPr>
              <a:t> can be exp.</a:t>
            </a:r>
            <a:endParaRPr lang="en-US" altLang="ja-JP" sz="24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58" name="Line 6"/>
          <p:cNvSpPr>
            <a:spLocks noChangeShapeType="1"/>
          </p:cNvSpPr>
          <p:nvPr/>
        </p:nvSpPr>
        <p:spPr bwMode="auto">
          <a:xfrm flipV="1">
            <a:off x="5105567" y="2987263"/>
            <a:ext cx="454025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0" name="Line 10"/>
          <p:cNvSpPr>
            <a:spLocks noChangeShapeType="1"/>
          </p:cNvSpPr>
          <p:nvPr/>
        </p:nvSpPr>
        <p:spPr bwMode="auto">
          <a:xfrm flipH="1" flipV="1">
            <a:off x="5127792" y="3534950"/>
            <a:ext cx="215900" cy="60483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1" name="Line 13"/>
          <p:cNvSpPr>
            <a:spLocks noChangeShapeType="1"/>
          </p:cNvSpPr>
          <p:nvPr/>
        </p:nvSpPr>
        <p:spPr bwMode="auto">
          <a:xfrm>
            <a:off x="5559593" y="2987263"/>
            <a:ext cx="235712" cy="582436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2" name="Line 9"/>
          <p:cNvSpPr>
            <a:spLocks noChangeShapeType="1"/>
          </p:cNvSpPr>
          <p:nvPr/>
        </p:nvSpPr>
        <p:spPr bwMode="auto">
          <a:xfrm flipH="1" flipV="1">
            <a:off x="6012022" y="4156753"/>
            <a:ext cx="322238" cy="487859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3" name="Oval 16"/>
          <p:cNvSpPr>
            <a:spLocks noChangeArrowheads="1"/>
          </p:cNvSpPr>
          <p:nvPr/>
        </p:nvSpPr>
        <p:spPr bwMode="auto">
          <a:xfrm>
            <a:off x="5415129" y="2844388"/>
            <a:ext cx="287338" cy="287337"/>
          </a:xfrm>
          <a:prstGeom prst="ellipse">
            <a:avLst/>
          </a:prstGeom>
          <a:solidFill>
            <a:srgbClr val="FF0000"/>
          </a:solidFill>
          <a:ln w="19050">
            <a:solidFill>
              <a:srgbClr val="9900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4" name="Line 9"/>
          <p:cNvSpPr>
            <a:spLocks noChangeShapeType="1"/>
          </p:cNvSpPr>
          <p:nvPr/>
        </p:nvSpPr>
        <p:spPr bwMode="auto">
          <a:xfrm flipV="1">
            <a:off x="4818629" y="3569699"/>
            <a:ext cx="320405" cy="60880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5" name="Oval 11"/>
          <p:cNvSpPr>
            <a:spLocks noChangeArrowheads="1"/>
          </p:cNvSpPr>
          <p:nvPr/>
        </p:nvSpPr>
        <p:spPr bwMode="auto">
          <a:xfrm>
            <a:off x="5199229" y="3996913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6" name="Oval 17"/>
          <p:cNvSpPr>
            <a:spLocks noChangeArrowheads="1"/>
          </p:cNvSpPr>
          <p:nvPr/>
        </p:nvSpPr>
        <p:spPr bwMode="auto">
          <a:xfrm>
            <a:off x="4983329" y="3419063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" name="Oval 18"/>
          <p:cNvSpPr>
            <a:spLocks noChangeArrowheads="1"/>
          </p:cNvSpPr>
          <p:nvPr/>
        </p:nvSpPr>
        <p:spPr bwMode="auto">
          <a:xfrm>
            <a:off x="6228046" y="4516794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9" name="Oval 15"/>
          <p:cNvSpPr>
            <a:spLocks noChangeArrowheads="1"/>
          </p:cNvSpPr>
          <p:nvPr/>
        </p:nvSpPr>
        <p:spPr bwMode="auto">
          <a:xfrm>
            <a:off x="4660273" y="3996913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0" name="Line 9"/>
          <p:cNvSpPr>
            <a:spLocks noChangeShapeType="1"/>
          </p:cNvSpPr>
          <p:nvPr/>
        </p:nvSpPr>
        <p:spPr bwMode="auto">
          <a:xfrm flipH="1" flipV="1">
            <a:off x="5793533" y="3549514"/>
            <a:ext cx="218496" cy="57784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71" name="Oval 15"/>
          <p:cNvSpPr>
            <a:spLocks noChangeArrowheads="1"/>
          </p:cNvSpPr>
          <p:nvPr/>
        </p:nvSpPr>
        <p:spPr bwMode="auto">
          <a:xfrm>
            <a:off x="5846929" y="3996913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7" name="Oval 18"/>
          <p:cNvSpPr>
            <a:spLocks noChangeArrowheads="1"/>
          </p:cNvSpPr>
          <p:nvPr/>
        </p:nvSpPr>
        <p:spPr bwMode="auto">
          <a:xfrm>
            <a:off x="5650657" y="3430141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4" name="Line 6"/>
          <p:cNvSpPr>
            <a:spLocks noChangeShapeType="1"/>
          </p:cNvSpPr>
          <p:nvPr/>
        </p:nvSpPr>
        <p:spPr bwMode="auto">
          <a:xfrm flipV="1">
            <a:off x="7299488" y="2987263"/>
            <a:ext cx="454025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75" name="Line 10"/>
          <p:cNvSpPr>
            <a:spLocks noChangeShapeType="1"/>
          </p:cNvSpPr>
          <p:nvPr/>
        </p:nvSpPr>
        <p:spPr bwMode="auto">
          <a:xfrm flipH="1" flipV="1">
            <a:off x="7321713" y="3534950"/>
            <a:ext cx="215900" cy="60483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76" name="Line 13"/>
          <p:cNvSpPr>
            <a:spLocks noChangeShapeType="1"/>
          </p:cNvSpPr>
          <p:nvPr/>
        </p:nvSpPr>
        <p:spPr bwMode="auto">
          <a:xfrm>
            <a:off x="7753514" y="2987263"/>
            <a:ext cx="235712" cy="582436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77" name="Line 9"/>
          <p:cNvSpPr>
            <a:spLocks noChangeShapeType="1"/>
          </p:cNvSpPr>
          <p:nvPr/>
        </p:nvSpPr>
        <p:spPr bwMode="auto">
          <a:xfrm flipH="1" flipV="1">
            <a:off x="7540593" y="4156753"/>
            <a:ext cx="322238" cy="487859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78" name="Oval 16"/>
          <p:cNvSpPr>
            <a:spLocks noChangeArrowheads="1"/>
          </p:cNvSpPr>
          <p:nvPr/>
        </p:nvSpPr>
        <p:spPr bwMode="auto">
          <a:xfrm>
            <a:off x="7609050" y="2844388"/>
            <a:ext cx="287338" cy="287337"/>
          </a:xfrm>
          <a:prstGeom prst="ellipse">
            <a:avLst/>
          </a:prstGeom>
          <a:solidFill>
            <a:srgbClr val="FF0000"/>
          </a:solidFill>
          <a:ln w="19050">
            <a:solidFill>
              <a:srgbClr val="9900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9" name="Line 9"/>
          <p:cNvSpPr>
            <a:spLocks noChangeShapeType="1"/>
          </p:cNvSpPr>
          <p:nvPr/>
        </p:nvSpPr>
        <p:spPr bwMode="auto">
          <a:xfrm flipV="1">
            <a:off x="7012550" y="3569699"/>
            <a:ext cx="320405" cy="60880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80" name="Oval 11"/>
          <p:cNvSpPr>
            <a:spLocks noChangeArrowheads="1"/>
          </p:cNvSpPr>
          <p:nvPr/>
        </p:nvSpPr>
        <p:spPr bwMode="auto">
          <a:xfrm>
            <a:off x="7393150" y="3996913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1" name="Oval 17"/>
          <p:cNvSpPr>
            <a:spLocks noChangeArrowheads="1"/>
          </p:cNvSpPr>
          <p:nvPr/>
        </p:nvSpPr>
        <p:spPr bwMode="auto">
          <a:xfrm>
            <a:off x="7177250" y="3419063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" name="Oval 18"/>
          <p:cNvSpPr>
            <a:spLocks noChangeArrowheads="1"/>
          </p:cNvSpPr>
          <p:nvPr/>
        </p:nvSpPr>
        <p:spPr bwMode="auto">
          <a:xfrm>
            <a:off x="7756617" y="4516794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3" name="Oval 15"/>
          <p:cNvSpPr>
            <a:spLocks noChangeArrowheads="1"/>
          </p:cNvSpPr>
          <p:nvPr/>
        </p:nvSpPr>
        <p:spPr bwMode="auto">
          <a:xfrm>
            <a:off x="6854194" y="3996913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4" name="Line 9"/>
          <p:cNvSpPr>
            <a:spLocks noChangeShapeType="1"/>
          </p:cNvSpPr>
          <p:nvPr/>
        </p:nvSpPr>
        <p:spPr bwMode="auto">
          <a:xfrm flipH="1" flipV="1">
            <a:off x="7987454" y="3549514"/>
            <a:ext cx="218496" cy="57784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85" name="Oval 15"/>
          <p:cNvSpPr>
            <a:spLocks noChangeArrowheads="1"/>
          </p:cNvSpPr>
          <p:nvPr/>
        </p:nvSpPr>
        <p:spPr bwMode="auto">
          <a:xfrm>
            <a:off x="8040850" y="3996913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6" name="Oval 18"/>
          <p:cNvSpPr>
            <a:spLocks noChangeArrowheads="1"/>
          </p:cNvSpPr>
          <p:nvPr/>
        </p:nvSpPr>
        <p:spPr bwMode="auto">
          <a:xfrm>
            <a:off x="7844578" y="3430141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985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Problem Setting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25538"/>
            <a:ext cx="8424863" cy="38163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chemeClr val="accent1">
                    <a:lumMod val="50000"/>
                  </a:schemeClr>
                </a:solidFill>
              </a:rPr>
              <a:t>Closed pattern enumeration: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For given a set of elements </a:t>
            </a:r>
            <a:r>
              <a:rPr lang="en-US" altLang="ja-JP" sz="2400" b="1" dirty="0">
                <a:solidFill>
                  <a:srgbClr val="0000FF"/>
                </a:solidFill>
              </a:rPr>
              <a:t>y</a:t>
            </a:r>
            <a:r>
              <a:rPr lang="en-US" altLang="ja-JP" sz="2400" b="1" baseline="-25000" dirty="0">
                <a:solidFill>
                  <a:srgbClr val="0000FF"/>
                </a:solidFill>
              </a:rPr>
              <a:t>1</a:t>
            </a:r>
            <a:r>
              <a:rPr lang="en-US" altLang="ja-JP" sz="2400" b="1" dirty="0">
                <a:solidFill>
                  <a:srgbClr val="0000FF"/>
                </a:solidFill>
              </a:rPr>
              <a:t>,…,</a:t>
            </a:r>
            <a:r>
              <a:rPr lang="en-US" altLang="ja-JP" sz="2400" b="1" dirty="0" err="1" smtClean="0">
                <a:solidFill>
                  <a:srgbClr val="0000FF"/>
                </a:solidFill>
              </a:rPr>
              <a:t>y</a:t>
            </a:r>
            <a:r>
              <a:rPr lang="en-US" altLang="ja-JP" sz="2400" b="1" baseline="-25000" dirty="0" err="1" smtClean="0">
                <a:solidFill>
                  <a:srgbClr val="0000FF"/>
                </a:solidFill>
              </a:rPr>
              <a:t>m</a:t>
            </a:r>
            <a:r>
              <a:rPr lang="en-US" altLang="ja-JP" sz="2400" b="1" baseline="-25000" dirty="0" smtClean="0">
                <a:solidFill>
                  <a:srgbClr val="0000FF"/>
                </a:solidFill>
              </a:rPr>
              <a:t> </a:t>
            </a:r>
            <a:r>
              <a:rPr lang="en-US" altLang="ja-JP" sz="2400" dirty="0" smtClean="0"/>
              <a:t>of a distributive lattice, enumerate all the elements that are the meet of some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S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⊆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{y</a:t>
            </a:r>
            <a:r>
              <a:rPr lang="en-US" altLang="ja-JP" sz="2400" b="1" baseline="-25000" dirty="0" smtClean="0">
                <a:solidFill>
                  <a:srgbClr val="0000FF"/>
                </a:solidFill>
              </a:rPr>
              <a:t>1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,…,</a:t>
            </a:r>
            <a:r>
              <a:rPr lang="en-US" altLang="ja-JP" sz="2400" b="1" dirty="0" err="1" smtClean="0">
                <a:solidFill>
                  <a:srgbClr val="0000FF"/>
                </a:solidFill>
              </a:rPr>
              <a:t>y</a:t>
            </a:r>
            <a:r>
              <a:rPr lang="en-US" altLang="ja-JP" sz="2400" b="1" baseline="-25000" dirty="0" err="1" smtClean="0">
                <a:solidFill>
                  <a:srgbClr val="0000FF"/>
                </a:solidFill>
              </a:rPr>
              <a:t>m</a:t>
            </a:r>
            <a:r>
              <a:rPr lang="en-US" altLang="ja-JP" sz="2400" b="1" dirty="0">
                <a:solidFill>
                  <a:srgbClr val="0000FF"/>
                </a:solidFill>
              </a:rPr>
              <a:t>}</a:t>
            </a:r>
            <a:r>
              <a:rPr lang="en-US" altLang="ja-JP" sz="2400" b="1" baseline="-25000" dirty="0" smtClean="0">
                <a:solidFill>
                  <a:srgbClr val="0000FF"/>
                </a:solidFill>
              </a:rPr>
              <a:t> </a:t>
            </a: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(Closed pattern is the maximal element included in all occurrences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à"/>
              <a:defRPr/>
            </a:pPr>
            <a:r>
              <a:rPr lang="en-US" altLang="ja-JP" sz="2400" dirty="0" smtClean="0">
                <a:sym typeface="Wingdings" panose="05000000000000000000" pitchFamily="2" charset="2"/>
              </a:rPr>
              <a:t>meet of the occurrences)</a:t>
            </a:r>
            <a:r>
              <a:rPr lang="en-US" altLang="ja-JP" sz="2400" dirty="0" smtClean="0"/>
              <a:t>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ja-JP" sz="2400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ja-JP" sz="2400" dirty="0" smtClean="0"/>
              <a:t>For an element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z</a:t>
            </a:r>
            <a:r>
              <a:rPr lang="en-US" altLang="ja-JP" sz="2400" dirty="0" smtClean="0"/>
              <a:t>,  </a:t>
            </a:r>
            <a:r>
              <a:rPr lang="en-US" altLang="ja-JP" sz="2400" b="1" dirty="0" err="1" smtClean="0">
                <a:solidFill>
                  <a:srgbClr val="0000FF"/>
                </a:solidFill>
              </a:rPr>
              <a:t>y</a:t>
            </a:r>
            <a:r>
              <a:rPr lang="en-US" altLang="ja-JP" sz="2400" b="1" baseline="-25000" dirty="0" err="1" smtClean="0">
                <a:solidFill>
                  <a:srgbClr val="0000FF"/>
                </a:solidFill>
              </a:rPr>
              <a:t>i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s.t.</a:t>
            </a:r>
            <a:r>
              <a:rPr lang="en-US" altLang="ja-JP" sz="2400" dirty="0" smtClean="0"/>
              <a:t>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z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≦</a:t>
            </a:r>
            <a:r>
              <a:rPr lang="en-US" altLang="ja-JP" sz="2400" b="1" dirty="0" err="1" smtClean="0">
                <a:solidFill>
                  <a:srgbClr val="0000FF"/>
                </a:solidFill>
              </a:rPr>
              <a:t>y</a:t>
            </a:r>
            <a:r>
              <a:rPr lang="en-US" altLang="ja-JP" sz="2400" b="1" baseline="-25000" dirty="0" err="1" smtClean="0">
                <a:solidFill>
                  <a:srgbClr val="0000FF"/>
                </a:solidFill>
              </a:rPr>
              <a:t>i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is an occurrence,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ja-JP" sz="2400" dirty="0"/>
              <a:t>a</a:t>
            </a:r>
            <a:r>
              <a:rPr lang="en-US" altLang="ja-JP" sz="2400" dirty="0" smtClean="0"/>
              <a:t>nd meet of the occurrence set is the closure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 </a:t>
            </a:r>
            <a:endParaRPr lang="ja-JP" altLang="en-US" sz="2400" dirty="0" smtClean="0"/>
          </a:p>
        </p:txBody>
      </p:sp>
      <p:sp>
        <p:nvSpPr>
          <p:cNvPr id="4" name="Line 6"/>
          <p:cNvSpPr>
            <a:spLocks noChangeShapeType="1"/>
          </p:cNvSpPr>
          <p:nvPr/>
        </p:nvSpPr>
        <p:spPr bwMode="auto">
          <a:xfrm flipV="1">
            <a:off x="6601470" y="4670437"/>
            <a:ext cx="454025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7055495" y="4670437"/>
            <a:ext cx="71438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" name="Line 9"/>
          <p:cNvSpPr>
            <a:spLocks noChangeShapeType="1"/>
          </p:cNvSpPr>
          <p:nvPr/>
        </p:nvSpPr>
        <p:spPr bwMode="auto">
          <a:xfrm flipV="1">
            <a:off x="7454674" y="5823706"/>
            <a:ext cx="34009" cy="57093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 flipH="1" flipV="1">
            <a:off x="6623695" y="5218124"/>
            <a:ext cx="215900" cy="60483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8" name="Line 13"/>
          <p:cNvSpPr>
            <a:spLocks noChangeShapeType="1"/>
          </p:cNvSpPr>
          <p:nvPr/>
        </p:nvSpPr>
        <p:spPr bwMode="auto">
          <a:xfrm>
            <a:off x="7055495" y="4670437"/>
            <a:ext cx="576263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9" name="Line 14"/>
          <p:cNvSpPr>
            <a:spLocks noChangeShapeType="1"/>
          </p:cNvSpPr>
          <p:nvPr/>
        </p:nvSpPr>
        <p:spPr bwMode="auto">
          <a:xfrm flipH="1">
            <a:off x="7487295" y="5248287"/>
            <a:ext cx="142875" cy="57467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0" name="Line 14"/>
          <p:cNvSpPr>
            <a:spLocks noChangeShapeType="1"/>
          </p:cNvSpPr>
          <p:nvPr/>
        </p:nvSpPr>
        <p:spPr bwMode="auto">
          <a:xfrm flipH="1">
            <a:off x="7509520" y="5270175"/>
            <a:ext cx="641975" cy="551199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 flipH="1">
            <a:off x="6825178" y="5260945"/>
            <a:ext cx="300167" cy="60073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V="1">
            <a:off x="7411095" y="5821374"/>
            <a:ext cx="683096" cy="58018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flipH="1" flipV="1">
            <a:off x="6825177" y="5835617"/>
            <a:ext cx="608659" cy="56541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V="1">
            <a:off x="8061571" y="5244366"/>
            <a:ext cx="102469" cy="591251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H="1" flipV="1">
            <a:off x="8134968" y="4669791"/>
            <a:ext cx="29071" cy="54833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H="1" flipV="1">
            <a:off x="7136939" y="5252873"/>
            <a:ext cx="924632" cy="568499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9" name="Oval 12"/>
          <p:cNvSpPr>
            <a:spLocks noChangeArrowheads="1"/>
          </p:cNvSpPr>
          <p:nvPr/>
        </p:nvSpPr>
        <p:spPr bwMode="auto">
          <a:xfrm>
            <a:off x="7317432" y="6254985"/>
            <a:ext cx="287338" cy="287337"/>
          </a:xfrm>
          <a:prstGeom prst="ellipse">
            <a:avLst/>
          </a:prstGeom>
          <a:solidFill>
            <a:srgbClr val="FFC000"/>
          </a:solidFill>
          <a:ln w="19050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" name="Oval 16"/>
          <p:cNvSpPr>
            <a:spLocks noChangeArrowheads="1"/>
          </p:cNvSpPr>
          <p:nvPr/>
        </p:nvSpPr>
        <p:spPr bwMode="auto">
          <a:xfrm>
            <a:off x="6911032" y="4527562"/>
            <a:ext cx="287338" cy="287337"/>
          </a:xfrm>
          <a:prstGeom prst="ellipse">
            <a:avLst/>
          </a:prstGeom>
          <a:solidFill>
            <a:srgbClr val="FF0000"/>
          </a:solidFill>
          <a:ln w="19050">
            <a:solidFill>
              <a:srgbClr val="9900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" name="Line 13"/>
          <p:cNvSpPr>
            <a:spLocks noChangeShapeType="1"/>
          </p:cNvSpPr>
          <p:nvPr/>
        </p:nvSpPr>
        <p:spPr bwMode="auto">
          <a:xfrm>
            <a:off x="8134967" y="4656190"/>
            <a:ext cx="575865" cy="466669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8" name="Line 9"/>
          <p:cNvSpPr>
            <a:spLocks noChangeShapeType="1"/>
          </p:cNvSpPr>
          <p:nvPr/>
        </p:nvSpPr>
        <p:spPr bwMode="auto">
          <a:xfrm flipV="1">
            <a:off x="6579739" y="5815910"/>
            <a:ext cx="284727" cy="57065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1" name="Line 9"/>
          <p:cNvSpPr>
            <a:spLocks noChangeShapeType="1"/>
          </p:cNvSpPr>
          <p:nvPr/>
        </p:nvSpPr>
        <p:spPr bwMode="auto">
          <a:xfrm flipH="1" flipV="1">
            <a:off x="6334770" y="5822961"/>
            <a:ext cx="225294" cy="578073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2" name="Line 9"/>
          <p:cNvSpPr>
            <a:spLocks noChangeShapeType="1"/>
          </p:cNvSpPr>
          <p:nvPr/>
        </p:nvSpPr>
        <p:spPr bwMode="auto">
          <a:xfrm flipV="1">
            <a:off x="6314532" y="5252873"/>
            <a:ext cx="320405" cy="60880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3" name="Oval 15"/>
          <p:cNvSpPr>
            <a:spLocks noChangeArrowheads="1"/>
          </p:cNvSpPr>
          <p:nvPr/>
        </p:nvSpPr>
        <p:spPr bwMode="auto">
          <a:xfrm>
            <a:off x="6425651" y="6265861"/>
            <a:ext cx="287338" cy="287337"/>
          </a:xfrm>
          <a:prstGeom prst="ellipse">
            <a:avLst/>
          </a:prstGeom>
          <a:solidFill>
            <a:srgbClr val="FFC000"/>
          </a:solidFill>
          <a:ln w="19050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" name="Line 9"/>
          <p:cNvSpPr>
            <a:spLocks noChangeShapeType="1"/>
          </p:cNvSpPr>
          <p:nvPr/>
        </p:nvSpPr>
        <p:spPr bwMode="auto">
          <a:xfrm flipH="1" flipV="1">
            <a:off x="8162453" y="5260945"/>
            <a:ext cx="548380" cy="574671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6" name="Line 9"/>
          <p:cNvSpPr>
            <a:spLocks noChangeShapeType="1"/>
          </p:cNvSpPr>
          <p:nvPr/>
        </p:nvSpPr>
        <p:spPr bwMode="auto">
          <a:xfrm flipV="1">
            <a:off x="8298531" y="5835616"/>
            <a:ext cx="347836" cy="55094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7" name="Line 9"/>
          <p:cNvSpPr>
            <a:spLocks noChangeShapeType="1"/>
          </p:cNvSpPr>
          <p:nvPr/>
        </p:nvSpPr>
        <p:spPr bwMode="auto">
          <a:xfrm flipH="1" flipV="1">
            <a:off x="8105149" y="5815909"/>
            <a:ext cx="200375" cy="570654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8" name="Oval 11"/>
          <p:cNvSpPr>
            <a:spLocks noChangeArrowheads="1"/>
          </p:cNvSpPr>
          <p:nvPr/>
        </p:nvSpPr>
        <p:spPr bwMode="auto">
          <a:xfrm>
            <a:off x="6695132" y="5680087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" name="Oval 17"/>
          <p:cNvSpPr>
            <a:spLocks noChangeArrowheads="1"/>
          </p:cNvSpPr>
          <p:nvPr/>
        </p:nvSpPr>
        <p:spPr bwMode="auto">
          <a:xfrm>
            <a:off x="6479232" y="5102237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" name="Oval 18"/>
          <p:cNvSpPr>
            <a:spLocks noChangeArrowheads="1"/>
          </p:cNvSpPr>
          <p:nvPr/>
        </p:nvSpPr>
        <p:spPr bwMode="auto">
          <a:xfrm>
            <a:off x="7487295" y="5103824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" name="Oval 18"/>
          <p:cNvSpPr>
            <a:spLocks noChangeArrowheads="1"/>
          </p:cNvSpPr>
          <p:nvPr/>
        </p:nvSpPr>
        <p:spPr bwMode="auto">
          <a:xfrm>
            <a:off x="7992094" y="5103626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" name="Oval 18"/>
          <p:cNvSpPr>
            <a:spLocks noChangeArrowheads="1"/>
          </p:cNvSpPr>
          <p:nvPr/>
        </p:nvSpPr>
        <p:spPr bwMode="auto">
          <a:xfrm>
            <a:off x="7920086" y="5680385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" name="Oval 15"/>
          <p:cNvSpPr>
            <a:spLocks noChangeArrowheads="1"/>
          </p:cNvSpPr>
          <p:nvPr/>
        </p:nvSpPr>
        <p:spPr bwMode="auto">
          <a:xfrm>
            <a:off x="6156176" y="5680087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" name="Oval 15"/>
          <p:cNvSpPr>
            <a:spLocks noChangeArrowheads="1"/>
          </p:cNvSpPr>
          <p:nvPr/>
        </p:nvSpPr>
        <p:spPr bwMode="auto">
          <a:xfrm>
            <a:off x="8128668" y="6237312"/>
            <a:ext cx="287338" cy="287337"/>
          </a:xfrm>
          <a:prstGeom prst="ellipse">
            <a:avLst/>
          </a:prstGeom>
          <a:solidFill>
            <a:srgbClr val="FFC000"/>
          </a:solidFill>
          <a:ln w="19050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" name="Line 13"/>
          <p:cNvSpPr>
            <a:spLocks noChangeShapeType="1"/>
          </p:cNvSpPr>
          <p:nvPr/>
        </p:nvSpPr>
        <p:spPr bwMode="auto">
          <a:xfrm flipH="1">
            <a:off x="7136938" y="4653136"/>
            <a:ext cx="1035461" cy="588233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40" name="Line 9"/>
          <p:cNvSpPr>
            <a:spLocks noChangeShapeType="1"/>
          </p:cNvSpPr>
          <p:nvPr/>
        </p:nvSpPr>
        <p:spPr bwMode="auto">
          <a:xfrm flipV="1">
            <a:off x="8648771" y="5139437"/>
            <a:ext cx="119365" cy="664433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6" name="Oval 16"/>
          <p:cNvSpPr>
            <a:spLocks noChangeArrowheads="1"/>
          </p:cNvSpPr>
          <p:nvPr/>
        </p:nvSpPr>
        <p:spPr bwMode="auto">
          <a:xfrm>
            <a:off x="8020370" y="4523195"/>
            <a:ext cx="287338" cy="287337"/>
          </a:xfrm>
          <a:prstGeom prst="ellipse">
            <a:avLst/>
          </a:prstGeom>
          <a:solidFill>
            <a:srgbClr val="FF0000"/>
          </a:solidFill>
          <a:ln w="19050">
            <a:solidFill>
              <a:srgbClr val="9900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" name="Oval 18"/>
          <p:cNvSpPr>
            <a:spLocks noChangeArrowheads="1"/>
          </p:cNvSpPr>
          <p:nvPr/>
        </p:nvSpPr>
        <p:spPr bwMode="auto">
          <a:xfrm>
            <a:off x="8604448" y="5085184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" name="Line 9"/>
          <p:cNvSpPr>
            <a:spLocks noChangeShapeType="1"/>
          </p:cNvSpPr>
          <p:nvPr/>
        </p:nvSpPr>
        <p:spPr bwMode="auto">
          <a:xfrm flipH="1" flipV="1">
            <a:off x="7109904" y="5237448"/>
            <a:ext cx="398028" cy="573081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0" name="Oval 15"/>
          <p:cNvSpPr>
            <a:spLocks noChangeArrowheads="1"/>
          </p:cNvSpPr>
          <p:nvPr/>
        </p:nvSpPr>
        <p:spPr bwMode="auto">
          <a:xfrm>
            <a:off x="7342832" y="5680087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" name="Oval 8"/>
          <p:cNvSpPr>
            <a:spLocks noChangeArrowheads="1"/>
          </p:cNvSpPr>
          <p:nvPr/>
        </p:nvSpPr>
        <p:spPr bwMode="auto">
          <a:xfrm>
            <a:off x="6982470" y="5102237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" name="Oval 18"/>
          <p:cNvSpPr>
            <a:spLocks noChangeArrowheads="1"/>
          </p:cNvSpPr>
          <p:nvPr/>
        </p:nvSpPr>
        <p:spPr bwMode="auto">
          <a:xfrm>
            <a:off x="8533134" y="5691948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9487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Proof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25538"/>
            <a:ext cx="8640638" cy="38163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T</a:t>
            </a:r>
            <a:r>
              <a:rPr lang="en-US" altLang="ja-JP" sz="2400" dirty="0" smtClean="0"/>
              <a:t>he maximal has the same occurrence set, if the lattice satisfies that the meet is uniquely defined </a:t>
            </a:r>
            <a:r>
              <a:rPr lang="en-US" altLang="ja-JP" sz="2400" dirty="0" smtClean="0">
                <a:solidFill>
                  <a:srgbClr val="C00000"/>
                </a:solidFill>
              </a:rPr>
              <a:t>(more general than distributive)</a:t>
            </a: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When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x</a:t>
            </a:r>
            <a:r>
              <a:rPr lang="en-US" altLang="ja-JP" sz="2400" b="1" baseline="-25000" dirty="0" smtClean="0">
                <a:solidFill>
                  <a:srgbClr val="0000FF"/>
                </a:solidFill>
              </a:rPr>
              <a:t>i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≦</a:t>
            </a:r>
            <a:r>
              <a:rPr lang="en-US" altLang="ja-JP" sz="2400" b="1" dirty="0" err="1" smtClean="0">
                <a:solidFill>
                  <a:srgbClr val="0000FF"/>
                </a:solidFill>
              </a:rPr>
              <a:t>y</a:t>
            </a:r>
            <a:r>
              <a:rPr lang="en-US" altLang="ja-JP" sz="2400" b="1" baseline="-25000" dirty="0" err="1" smtClean="0">
                <a:solidFill>
                  <a:srgbClr val="0000FF"/>
                </a:solidFill>
              </a:rPr>
              <a:t>j</a:t>
            </a:r>
            <a:r>
              <a:rPr lang="en-US" altLang="ja-JP" sz="2400" dirty="0" smtClean="0"/>
              <a:t> holds for any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x</a:t>
            </a:r>
            <a:r>
              <a:rPr lang="en-US" altLang="ja-JP" sz="2400" b="1" baseline="-25000" dirty="0" smtClean="0">
                <a:solidFill>
                  <a:srgbClr val="0000FF"/>
                </a:solidFill>
              </a:rPr>
              <a:t>1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…,</a:t>
            </a:r>
            <a:r>
              <a:rPr lang="en-US" altLang="ja-JP" sz="2400" b="1" dirty="0" err="1" smtClean="0">
                <a:solidFill>
                  <a:srgbClr val="0000FF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rgbClr val="0000FF"/>
                </a:solidFill>
              </a:rPr>
              <a:t>k</a:t>
            </a:r>
            <a:r>
              <a:rPr lang="en-US" altLang="ja-JP" sz="2400" dirty="0" smtClean="0"/>
              <a:t> and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y</a:t>
            </a:r>
            <a:r>
              <a:rPr lang="en-US" altLang="ja-JP" sz="2400" b="1" baseline="-25000" dirty="0" smtClean="0">
                <a:solidFill>
                  <a:srgbClr val="0000FF"/>
                </a:solidFill>
              </a:rPr>
              <a:t>1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,…,</a:t>
            </a:r>
            <a:r>
              <a:rPr lang="en-US" altLang="ja-JP" sz="2400" b="1" dirty="0" err="1" smtClean="0">
                <a:solidFill>
                  <a:srgbClr val="0000FF"/>
                </a:solidFill>
              </a:rPr>
              <a:t>y</a:t>
            </a:r>
            <a:r>
              <a:rPr lang="en-US" altLang="ja-JP" sz="2400" b="1" baseline="-25000" dirty="0" err="1" smtClean="0">
                <a:solidFill>
                  <a:srgbClr val="0000FF"/>
                </a:solidFill>
              </a:rPr>
              <a:t>h</a:t>
            </a:r>
            <a:r>
              <a:rPr lang="en-US" altLang="ja-JP" sz="2400" dirty="0" smtClean="0"/>
              <a:t>, the meet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z</a:t>
            </a:r>
            <a:r>
              <a:rPr lang="en-US" altLang="ja-JP" sz="2400" dirty="0" smtClean="0"/>
              <a:t> of </a:t>
            </a:r>
            <a:r>
              <a:rPr lang="en-US" altLang="ja-JP" sz="2400" b="1" dirty="0">
                <a:solidFill>
                  <a:srgbClr val="0000FF"/>
                </a:solidFill>
              </a:rPr>
              <a:t>y</a:t>
            </a:r>
            <a:r>
              <a:rPr lang="en-US" altLang="ja-JP" sz="2400" b="1" baseline="-25000" dirty="0">
                <a:solidFill>
                  <a:srgbClr val="0000FF"/>
                </a:solidFill>
              </a:rPr>
              <a:t>1</a:t>
            </a:r>
            <a:r>
              <a:rPr lang="en-US" altLang="ja-JP" sz="2400" b="1" dirty="0">
                <a:solidFill>
                  <a:srgbClr val="0000FF"/>
                </a:solidFill>
              </a:rPr>
              <a:t>,…,</a:t>
            </a:r>
            <a:r>
              <a:rPr lang="en-US" altLang="ja-JP" sz="2400" b="1" dirty="0" err="1">
                <a:solidFill>
                  <a:srgbClr val="0000FF"/>
                </a:solidFill>
              </a:rPr>
              <a:t>y</a:t>
            </a:r>
            <a:r>
              <a:rPr lang="en-US" altLang="ja-JP" sz="2400" b="1" baseline="-25000" dirty="0" err="1">
                <a:solidFill>
                  <a:srgbClr val="0000FF"/>
                </a:solidFill>
              </a:rPr>
              <a:t>h</a:t>
            </a:r>
            <a:r>
              <a:rPr lang="en-US" altLang="ja-JP" sz="2400" b="1" baseline="-25000" dirty="0">
                <a:solidFill>
                  <a:srgbClr val="0000FF"/>
                </a:solidFill>
              </a:rPr>
              <a:t> </a:t>
            </a:r>
            <a:r>
              <a:rPr lang="en-US" altLang="ja-JP" sz="2400" dirty="0" smtClean="0"/>
              <a:t>satisfies </a:t>
            </a:r>
            <a:r>
              <a:rPr lang="en-US" altLang="ja-JP" sz="2400" b="1" dirty="0">
                <a:solidFill>
                  <a:srgbClr val="0000FF"/>
                </a:solidFill>
              </a:rPr>
              <a:t>x</a:t>
            </a:r>
            <a:r>
              <a:rPr lang="en-US" altLang="ja-JP" sz="2400" b="1" baseline="-25000" dirty="0">
                <a:solidFill>
                  <a:srgbClr val="0000FF"/>
                </a:solidFill>
              </a:rPr>
              <a:t>i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≦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z</a:t>
            </a:r>
            <a:r>
              <a:rPr lang="en-US" altLang="ja-JP" sz="2400" b="1" baseline="-25000" dirty="0" smtClean="0">
                <a:solidFill>
                  <a:srgbClr val="0000FF"/>
                </a:solidFill>
              </a:rPr>
              <a:t> </a:t>
            </a:r>
            <a:r>
              <a:rPr lang="en-US" altLang="ja-JP" sz="2400" dirty="0" smtClean="0"/>
              <a:t>for any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x</a:t>
            </a:r>
            <a:r>
              <a:rPr lang="en-US" altLang="ja-JP" sz="2400" b="1" baseline="-25000" dirty="0" smtClean="0">
                <a:solidFill>
                  <a:srgbClr val="0000FF"/>
                </a:solidFill>
              </a:rPr>
              <a:t>i</a:t>
            </a:r>
            <a:endParaRPr lang="en-US" altLang="ja-JP" sz="2400" b="1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>
                <a:sym typeface="Wingdings" pitchFamily="2" charset="2"/>
              </a:rPr>
              <a:t>the definition of meet is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>
                <a:sym typeface="Wingdings" pitchFamily="2" charset="2"/>
              </a:rPr>
              <a:t> “maximal among all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z’ </a:t>
            </a:r>
            <a:r>
              <a:rPr lang="en-US" altLang="ja-JP" sz="2400" dirty="0" err="1" smtClean="0">
                <a:sym typeface="Wingdings" pitchFamily="2" charset="2"/>
              </a:rPr>
              <a:t>s.t.</a:t>
            </a:r>
            <a:r>
              <a:rPr lang="en-US" altLang="ja-JP" sz="2400" dirty="0" smtClean="0">
                <a:sym typeface="Wingdings" pitchFamily="2" charset="2"/>
              </a:rPr>
              <a:t>,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z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≦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{</a:t>
            </a:r>
            <a:r>
              <a:rPr lang="en-US" altLang="ja-JP" sz="2400" b="1" dirty="0">
                <a:solidFill>
                  <a:srgbClr val="0000FF"/>
                </a:solidFill>
              </a:rPr>
              <a:t>y</a:t>
            </a:r>
            <a:r>
              <a:rPr lang="en-US" altLang="ja-JP" sz="2400" b="1" baseline="-25000" dirty="0">
                <a:solidFill>
                  <a:srgbClr val="0000FF"/>
                </a:solidFill>
              </a:rPr>
              <a:t>1</a:t>
            </a:r>
            <a:r>
              <a:rPr lang="en-US" altLang="ja-JP" sz="2400" b="1" dirty="0">
                <a:solidFill>
                  <a:srgbClr val="0000FF"/>
                </a:solidFill>
              </a:rPr>
              <a:t>,…,</a:t>
            </a:r>
            <a:r>
              <a:rPr lang="en-US" altLang="ja-JP" sz="2400" b="1" dirty="0" err="1" smtClean="0">
                <a:solidFill>
                  <a:srgbClr val="0000FF"/>
                </a:solidFill>
              </a:rPr>
              <a:t>y</a:t>
            </a:r>
            <a:r>
              <a:rPr lang="en-US" altLang="ja-JP" sz="2400" b="1" baseline="-25000" dirty="0" err="1" smtClean="0">
                <a:solidFill>
                  <a:srgbClr val="0000FF"/>
                </a:solidFill>
              </a:rPr>
              <a:t>h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}</a:t>
            </a:r>
            <a:r>
              <a:rPr lang="en-US" altLang="ja-JP" sz="2400" dirty="0" smtClean="0"/>
              <a:t>”</a:t>
            </a:r>
            <a:endParaRPr lang="en-US" altLang="ja-JP" sz="2400" b="1" baseline="-25000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Any </a:t>
            </a:r>
            <a:r>
              <a:rPr lang="en-US" altLang="ja-JP" sz="2400" b="1" dirty="0">
                <a:solidFill>
                  <a:srgbClr val="0000FF"/>
                </a:solidFill>
              </a:rPr>
              <a:t>x</a:t>
            </a:r>
            <a:r>
              <a:rPr lang="en-US" altLang="ja-JP" sz="2400" b="1" baseline="-25000" dirty="0">
                <a:solidFill>
                  <a:srgbClr val="0000FF"/>
                </a:solidFill>
              </a:rPr>
              <a:t>i</a:t>
            </a:r>
            <a:r>
              <a:rPr lang="en-US" altLang="ja-JP" sz="2400" dirty="0" smtClean="0"/>
              <a:t> satisfies the condition, thus </a:t>
            </a:r>
            <a:r>
              <a:rPr lang="en-US" altLang="ja-JP" sz="2400" b="1" dirty="0">
                <a:solidFill>
                  <a:srgbClr val="0000FF"/>
                </a:solidFill>
              </a:rPr>
              <a:t>x</a:t>
            </a:r>
            <a:r>
              <a:rPr lang="en-US" altLang="ja-JP" sz="2400" b="1" baseline="-25000" dirty="0">
                <a:solidFill>
                  <a:srgbClr val="0000FF"/>
                </a:solidFill>
              </a:rPr>
              <a:t>i </a:t>
            </a:r>
            <a:r>
              <a:rPr lang="ja-JP" altLang="en-US" sz="2400" b="1" dirty="0">
                <a:solidFill>
                  <a:srgbClr val="0000FF"/>
                </a:solidFill>
              </a:rPr>
              <a:t>≦</a:t>
            </a:r>
            <a:r>
              <a:rPr lang="en-US" altLang="ja-JP" sz="2400" b="1" dirty="0">
                <a:solidFill>
                  <a:srgbClr val="0000FF"/>
                </a:solidFill>
              </a:rPr>
              <a:t>z </a:t>
            </a:r>
            <a:endParaRPr lang="en-US" altLang="ja-JP" sz="2400" b="1" dirty="0" smtClean="0">
              <a:solidFill>
                <a:srgbClr val="0000FF"/>
              </a:solidFill>
            </a:endParaRPr>
          </a:p>
        </p:txBody>
      </p:sp>
      <p:sp>
        <p:nvSpPr>
          <p:cNvPr id="4" name="Line 6"/>
          <p:cNvSpPr>
            <a:spLocks noChangeShapeType="1"/>
          </p:cNvSpPr>
          <p:nvPr/>
        </p:nvSpPr>
        <p:spPr bwMode="auto">
          <a:xfrm flipV="1">
            <a:off x="6601470" y="4670437"/>
            <a:ext cx="454025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7055495" y="4670437"/>
            <a:ext cx="71438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" name="Line 9"/>
          <p:cNvSpPr>
            <a:spLocks noChangeShapeType="1"/>
          </p:cNvSpPr>
          <p:nvPr/>
        </p:nvSpPr>
        <p:spPr bwMode="auto">
          <a:xfrm flipV="1">
            <a:off x="7454674" y="5823706"/>
            <a:ext cx="34009" cy="57093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 flipH="1" flipV="1">
            <a:off x="6623695" y="5218124"/>
            <a:ext cx="215900" cy="60483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8" name="Line 13"/>
          <p:cNvSpPr>
            <a:spLocks noChangeShapeType="1"/>
          </p:cNvSpPr>
          <p:nvPr/>
        </p:nvSpPr>
        <p:spPr bwMode="auto">
          <a:xfrm>
            <a:off x="7055495" y="4670437"/>
            <a:ext cx="576263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9" name="Line 14"/>
          <p:cNvSpPr>
            <a:spLocks noChangeShapeType="1"/>
          </p:cNvSpPr>
          <p:nvPr/>
        </p:nvSpPr>
        <p:spPr bwMode="auto">
          <a:xfrm flipH="1">
            <a:off x="7487295" y="5248287"/>
            <a:ext cx="142875" cy="57467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0" name="Line 14"/>
          <p:cNvSpPr>
            <a:spLocks noChangeShapeType="1"/>
          </p:cNvSpPr>
          <p:nvPr/>
        </p:nvSpPr>
        <p:spPr bwMode="auto">
          <a:xfrm flipH="1">
            <a:off x="7509520" y="5270175"/>
            <a:ext cx="641975" cy="551199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 flipH="1">
            <a:off x="6825178" y="5260945"/>
            <a:ext cx="300167" cy="60073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V="1">
            <a:off x="7411095" y="5821374"/>
            <a:ext cx="683096" cy="58018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flipH="1" flipV="1">
            <a:off x="6825177" y="5835617"/>
            <a:ext cx="608659" cy="56541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V="1">
            <a:off x="8061571" y="5244366"/>
            <a:ext cx="102469" cy="591251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H="1" flipV="1">
            <a:off x="8134968" y="4669791"/>
            <a:ext cx="29071" cy="54833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H="1" flipV="1">
            <a:off x="7136939" y="5252873"/>
            <a:ext cx="924632" cy="568499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9" name="Oval 12"/>
          <p:cNvSpPr>
            <a:spLocks noChangeArrowheads="1"/>
          </p:cNvSpPr>
          <p:nvPr/>
        </p:nvSpPr>
        <p:spPr bwMode="auto">
          <a:xfrm>
            <a:off x="7317432" y="6254985"/>
            <a:ext cx="287338" cy="287337"/>
          </a:xfrm>
          <a:prstGeom prst="ellipse">
            <a:avLst/>
          </a:prstGeom>
          <a:solidFill>
            <a:srgbClr val="FFC000"/>
          </a:solidFill>
          <a:ln w="19050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" name="Oval 16"/>
          <p:cNvSpPr>
            <a:spLocks noChangeArrowheads="1"/>
          </p:cNvSpPr>
          <p:nvPr/>
        </p:nvSpPr>
        <p:spPr bwMode="auto">
          <a:xfrm>
            <a:off x="6911032" y="4527562"/>
            <a:ext cx="287338" cy="287337"/>
          </a:xfrm>
          <a:prstGeom prst="ellipse">
            <a:avLst/>
          </a:prstGeom>
          <a:solidFill>
            <a:srgbClr val="FF0000"/>
          </a:solidFill>
          <a:ln w="19050">
            <a:solidFill>
              <a:srgbClr val="9900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" name="Line 13"/>
          <p:cNvSpPr>
            <a:spLocks noChangeShapeType="1"/>
          </p:cNvSpPr>
          <p:nvPr/>
        </p:nvSpPr>
        <p:spPr bwMode="auto">
          <a:xfrm>
            <a:off x="8134967" y="4656190"/>
            <a:ext cx="575865" cy="466669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8" name="Line 9"/>
          <p:cNvSpPr>
            <a:spLocks noChangeShapeType="1"/>
          </p:cNvSpPr>
          <p:nvPr/>
        </p:nvSpPr>
        <p:spPr bwMode="auto">
          <a:xfrm flipV="1">
            <a:off x="6579739" y="5815910"/>
            <a:ext cx="284727" cy="57065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1" name="Line 9"/>
          <p:cNvSpPr>
            <a:spLocks noChangeShapeType="1"/>
          </p:cNvSpPr>
          <p:nvPr/>
        </p:nvSpPr>
        <p:spPr bwMode="auto">
          <a:xfrm flipH="1" flipV="1">
            <a:off x="6334770" y="5822961"/>
            <a:ext cx="225294" cy="578073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2" name="Line 9"/>
          <p:cNvSpPr>
            <a:spLocks noChangeShapeType="1"/>
          </p:cNvSpPr>
          <p:nvPr/>
        </p:nvSpPr>
        <p:spPr bwMode="auto">
          <a:xfrm flipV="1">
            <a:off x="6314532" y="5252873"/>
            <a:ext cx="320405" cy="60880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3" name="Oval 15"/>
          <p:cNvSpPr>
            <a:spLocks noChangeArrowheads="1"/>
          </p:cNvSpPr>
          <p:nvPr/>
        </p:nvSpPr>
        <p:spPr bwMode="auto">
          <a:xfrm>
            <a:off x="6425651" y="6265861"/>
            <a:ext cx="287338" cy="287337"/>
          </a:xfrm>
          <a:prstGeom prst="ellipse">
            <a:avLst/>
          </a:prstGeom>
          <a:solidFill>
            <a:srgbClr val="FFC000"/>
          </a:solidFill>
          <a:ln w="19050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" name="Line 9"/>
          <p:cNvSpPr>
            <a:spLocks noChangeShapeType="1"/>
          </p:cNvSpPr>
          <p:nvPr/>
        </p:nvSpPr>
        <p:spPr bwMode="auto">
          <a:xfrm flipH="1" flipV="1">
            <a:off x="8162453" y="5260945"/>
            <a:ext cx="548380" cy="574671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6" name="Line 9"/>
          <p:cNvSpPr>
            <a:spLocks noChangeShapeType="1"/>
          </p:cNvSpPr>
          <p:nvPr/>
        </p:nvSpPr>
        <p:spPr bwMode="auto">
          <a:xfrm flipV="1">
            <a:off x="8298531" y="5835616"/>
            <a:ext cx="347836" cy="55094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7" name="Line 9"/>
          <p:cNvSpPr>
            <a:spLocks noChangeShapeType="1"/>
          </p:cNvSpPr>
          <p:nvPr/>
        </p:nvSpPr>
        <p:spPr bwMode="auto">
          <a:xfrm flipH="1" flipV="1">
            <a:off x="8105149" y="5815909"/>
            <a:ext cx="200375" cy="570654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8" name="Oval 11"/>
          <p:cNvSpPr>
            <a:spLocks noChangeArrowheads="1"/>
          </p:cNvSpPr>
          <p:nvPr/>
        </p:nvSpPr>
        <p:spPr bwMode="auto">
          <a:xfrm>
            <a:off x="6695132" y="5680087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" name="Oval 17"/>
          <p:cNvSpPr>
            <a:spLocks noChangeArrowheads="1"/>
          </p:cNvSpPr>
          <p:nvPr/>
        </p:nvSpPr>
        <p:spPr bwMode="auto">
          <a:xfrm>
            <a:off x="6479232" y="5102237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" name="Oval 18"/>
          <p:cNvSpPr>
            <a:spLocks noChangeArrowheads="1"/>
          </p:cNvSpPr>
          <p:nvPr/>
        </p:nvSpPr>
        <p:spPr bwMode="auto">
          <a:xfrm>
            <a:off x="7487295" y="5103824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" name="Oval 18"/>
          <p:cNvSpPr>
            <a:spLocks noChangeArrowheads="1"/>
          </p:cNvSpPr>
          <p:nvPr/>
        </p:nvSpPr>
        <p:spPr bwMode="auto">
          <a:xfrm>
            <a:off x="7992094" y="5103626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" name="Oval 18"/>
          <p:cNvSpPr>
            <a:spLocks noChangeArrowheads="1"/>
          </p:cNvSpPr>
          <p:nvPr/>
        </p:nvSpPr>
        <p:spPr bwMode="auto">
          <a:xfrm>
            <a:off x="7920086" y="5680385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" name="Oval 15"/>
          <p:cNvSpPr>
            <a:spLocks noChangeArrowheads="1"/>
          </p:cNvSpPr>
          <p:nvPr/>
        </p:nvSpPr>
        <p:spPr bwMode="auto">
          <a:xfrm>
            <a:off x="6156176" y="5680087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" name="Oval 15"/>
          <p:cNvSpPr>
            <a:spLocks noChangeArrowheads="1"/>
          </p:cNvSpPr>
          <p:nvPr/>
        </p:nvSpPr>
        <p:spPr bwMode="auto">
          <a:xfrm>
            <a:off x="8128668" y="6237312"/>
            <a:ext cx="287338" cy="287337"/>
          </a:xfrm>
          <a:prstGeom prst="ellipse">
            <a:avLst/>
          </a:prstGeom>
          <a:solidFill>
            <a:srgbClr val="FFC000"/>
          </a:solidFill>
          <a:ln w="19050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" name="Line 13"/>
          <p:cNvSpPr>
            <a:spLocks noChangeShapeType="1"/>
          </p:cNvSpPr>
          <p:nvPr/>
        </p:nvSpPr>
        <p:spPr bwMode="auto">
          <a:xfrm flipH="1">
            <a:off x="7136938" y="4653136"/>
            <a:ext cx="1035461" cy="588233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40" name="Line 9"/>
          <p:cNvSpPr>
            <a:spLocks noChangeShapeType="1"/>
          </p:cNvSpPr>
          <p:nvPr/>
        </p:nvSpPr>
        <p:spPr bwMode="auto">
          <a:xfrm flipV="1">
            <a:off x="8648771" y="5139437"/>
            <a:ext cx="119365" cy="664433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6" name="Oval 16"/>
          <p:cNvSpPr>
            <a:spLocks noChangeArrowheads="1"/>
          </p:cNvSpPr>
          <p:nvPr/>
        </p:nvSpPr>
        <p:spPr bwMode="auto">
          <a:xfrm>
            <a:off x="8020370" y="4523195"/>
            <a:ext cx="287338" cy="287337"/>
          </a:xfrm>
          <a:prstGeom prst="ellipse">
            <a:avLst/>
          </a:prstGeom>
          <a:solidFill>
            <a:srgbClr val="FF0000"/>
          </a:solidFill>
          <a:ln w="19050">
            <a:solidFill>
              <a:srgbClr val="9900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" name="Oval 18"/>
          <p:cNvSpPr>
            <a:spLocks noChangeArrowheads="1"/>
          </p:cNvSpPr>
          <p:nvPr/>
        </p:nvSpPr>
        <p:spPr bwMode="auto">
          <a:xfrm>
            <a:off x="8604448" y="5085184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" name="Line 9"/>
          <p:cNvSpPr>
            <a:spLocks noChangeShapeType="1"/>
          </p:cNvSpPr>
          <p:nvPr/>
        </p:nvSpPr>
        <p:spPr bwMode="auto">
          <a:xfrm flipH="1" flipV="1">
            <a:off x="7109904" y="5237448"/>
            <a:ext cx="398028" cy="573081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0" name="Oval 15"/>
          <p:cNvSpPr>
            <a:spLocks noChangeArrowheads="1"/>
          </p:cNvSpPr>
          <p:nvPr/>
        </p:nvSpPr>
        <p:spPr bwMode="auto">
          <a:xfrm>
            <a:off x="7342832" y="5680087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" name="Oval 8"/>
          <p:cNvSpPr>
            <a:spLocks noChangeArrowheads="1"/>
          </p:cNvSpPr>
          <p:nvPr/>
        </p:nvSpPr>
        <p:spPr bwMode="auto">
          <a:xfrm>
            <a:off x="6982470" y="5102237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" name="Oval 18"/>
          <p:cNvSpPr>
            <a:spLocks noChangeArrowheads="1"/>
          </p:cNvSpPr>
          <p:nvPr/>
        </p:nvSpPr>
        <p:spPr bwMode="auto">
          <a:xfrm>
            <a:off x="8533134" y="5691948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2780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Extension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25538"/>
            <a:ext cx="8424863" cy="38163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For the enumeration, we need a method to make a closed pattern from another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For </a:t>
            </a:r>
            <a:r>
              <a:rPr lang="en-US" altLang="ja-JP" sz="2400" dirty="0" smtClean="0"/>
              <a:t>an element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x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(pattern), we compute the occurrence set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then, their meet is the closed pattern (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closure operation</a:t>
            </a:r>
            <a:r>
              <a:rPr lang="en-US" altLang="ja-JP" sz="2400" dirty="0" smtClean="0"/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For the meet, every its successor has a different occurrence set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 </a:t>
            </a:r>
            <a:r>
              <a:rPr lang="en-US" altLang="ja-JP" sz="2400" dirty="0" smtClean="0"/>
              <a:t>By applying the closure operation,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   we can get a new closed pattern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(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closure extension</a:t>
            </a:r>
            <a:r>
              <a:rPr lang="en-US" altLang="ja-JP" sz="2400" dirty="0" smtClean="0"/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</p:txBody>
      </p:sp>
      <p:sp>
        <p:nvSpPr>
          <p:cNvPr id="4" name="Line 6"/>
          <p:cNvSpPr>
            <a:spLocks noChangeShapeType="1"/>
          </p:cNvSpPr>
          <p:nvPr/>
        </p:nvSpPr>
        <p:spPr bwMode="auto">
          <a:xfrm flipV="1">
            <a:off x="6601471" y="4805625"/>
            <a:ext cx="391004" cy="441074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7053508" y="4810531"/>
            <a:ext cx="73425" cy="436168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" name="Line 9"/>
          <p:cNvSpPr>
            <a:spLocks noChangeShapeType="1"/>
          </p:cNvSpPr>
          <p:nvPr/>
        </p:nvSpPr>
        <p:spPr bwMode="auto">
          <a:xfrm flipV="1">
            <a:off x="7454674" y="5823706"/>
            <a:ext cx="34009" cy="57093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 flipH="1" flipV="1">
            <a:off x="6623695" y="5218124"/>
            <a:ext cx="215900" cy="60483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8" name="Line 13"/>
          <p:cNvSpPr>
            <a:spLocks noChangeShapeType="1"/>
          </p:cNvSpPr>
          <p:nvPr/>
        </p:nvSpPr>
        <p:spPr bwMode="auto">
          <a:xfrm>
            <a:off x="7182929" y="4797151"/>
            <a:ext cx="448829" cy="44954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9" name="Line 14"/>
          <p:cNvSpPr>
            <a:spLocks noChangeShapeType="1"/>
          </p:cNvSpPr>
          <p:nvPr/>
        </p:nvSpPr>
        <p:spPr bwMode="auto">
          <a:xfrm flipH="1">
            <a:off x="7487295" y="5248287"/>
            <a:ext cx="142875" cy="57467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0" name="Line 14"/>
          <p:cNvSpPr>
            <a:spLocks noChangeShapeType="1"/>
          </p:cNvSpPr>
          <p:nvPr/>
        </p:nvSpPr>
        <p:spPr bwMode="auto">
          <a:xfrm flipH="1">
            <a:off x="7509519" y="5369102"/>
            <a:ext cx="519431" cy="45227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 flipH="1">
            <a:off x="6825178" y="5260945"/>
            <a:ext cx="300167" cy="60073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V="1">
            <a:off x="7411095" y="5821374"/>
            <a:ext cx="683096" cy="58018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flipH="1" flipV="1">
            <a:off x="6825177" y="5835617"/>
            <a:ext cx="608659" cy="56541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V="1">
            <a:off x="8061571" y="5409280"/>
            <a:ext cx="59241" cy="426336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V="1">
            <a:off x="8120812" y="4810531"/>
            <a:ext cx="14156" cy="33717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H="1" flipV="1">
            <a:off x="7136939" y="5252873"/>
            <a:ext cx="924632" cy="568499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9" name="Oval 12"/>
          <p:cNvSpPr>
            <a:spLocks noChangeArrowheads="1"/>
          </p:cNvSpPr>
          <p:nvPr/>
        </p:nvSpPr>
        <p:spPr bwMode="auto">
          <a:xfrm>
            <a:off x="7317432" y="6254985"/>
            <a:ext cx="287338" cy="287337"/>
          </a:xfrm>
          <a:prstGeom prst="ellipse">
            <a:avLst/>
          </a:prstGeom>
          <a:solidFill>
            <a:srgbClr val="FFC000"/>
          </a:solidFill>
          <a:ln w="19050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" name="Line 13"/>
          <p:cNvSpPr>
            <a:spLocks noChangeShapeType="1"/>
          </p:cNvSpPr>
          <p:nvPr/>
        </p:nvSpPr>
        <p:spPr bwMode="auto">
          <a:xfrm>
            <a:off x="8120813" y="4713867"/>
            <a:ext cx="590020" cy="40899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8" name="Line 9"/>
          <p:cNvSpPr>
            <a:spLocks noChangeShapeType="1"/>
          </p:cNvSpPr>
          <p:nvPr/>
        </p:nvSpPr>
        <p:spPr bwMode="auto">
          <a:xfrm flipV="1">
            <a:off x="6579739" y="5815910"/>
            <a:ext cx="284727" cy="57065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1" name="Line 9"/>
          <p:cNvSpPr>
            <a:spLocks noChangeShapeType="1"/>
          </p:cNvSpPr>
          <p:nvPr/>
        </p:nvSpPr>
        <p:spPr bwMode="auto">
          <a:xfrm flipH="1" flipV="1">
            <a:off x="6314531" y="5967423"/>
            <a:ext cx="245533" cy="43361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2" name="Line 9"/>
          <p:cNvSpPr>
            <a:spLocks noChangeShapeType="1"/>
          </p:cNvSpPr>
          <p:nvPr/>
        </p:nvSpPr>
        <p:spPr bwMode="auto">
          <a:xfrm flipV="1">
            <a:off x="6363840" y="5252873"/>
            <a:ext cx="271097" cy="433313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5" name="Line 9"/>
          <p:cNvSpPr>
            <a:spLocks noChangeShapeType="1"/>
          </p:cNvSpPr>
          <p:nvPr/>
        </p:nvSpPr>
        <p:spPr bwMode="auto">
          <a:xfrm flipH="1" flipV="1">
            <a:off x="8266665" y="5372520"/>
            <a:ext cx="444168" cy="46309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6" name="Line 9"/>
          <p:cNvSpPr>
            <a:spLocks noChangeShapeType="1"/>
          </p:cNvSpPr>
          <p:nvPr/>
        </p:nvSpPr>
        <p:spPr bwMode="auto">
          <a:xfrm flipV="1">
            <a:off x="8298531" y="5835616"/>
            <a:ext cx="347836" cy="55094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7" name="Line 9"/>
          <p:cNvSpPr>
            <a:spLocks noChangeShapeType="1"/>
          </p:cNvSpPr>
          <p:nvPr/>
        </p:nvSpPr>
        <p:spPr bwMode="auto">
          <a:xfrm flipH="1" flipV="1">
            <a:off x="8105149" y="5815909"/>
            <a:ext cx="200375" cy="570654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8" name="Oval 11"/>
          <p:cNvSpPr>
            <a:spLocks noChangeArrowheads="1"/>
          </p:cNvSpPr>
          <p:nvPr/>
        </p:nvSpPr>
        <p:spPr bwMode="auto">
          <a:xfrm>
            <a:off x="6695132" y="5680087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" name="Oval 17"/>
          <p:cNvSpPr>
            <a:spLocks noChangeArrowheads="1"/>
          </p:cNvSpPr>
          <p:nvPr/>
        </p:nvSpPr>
        <p:spPr bwMode="auto">
          <a:xfrm>
            <a:off x="6479232" y="5102237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" name="Oval 18"/>
          <p:cNvSpPr>
            <a:spLocks noChangeArrowheads="1"/>
          </p:cNvSpPr>
          <p:nvPr/>
        </p:nvSpPr>
        <p:spPr bwMode="auto">
          <a:xfrm>
            <a:off x="7487295" y="5103824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" name="Oval 18"/>
          <p:cNvSpPr>
            <a:spLocks noChangeArrowheads="1"/>
          </p:cNvSpPr>
          <p:nvPr/>
        </p:nvSpPr>
        <p:spPr bwMode="auto">
          <a:xfrm>
            <a:off x="7920086" y="5680385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" name="Oval 15"/>
          <p:cNvSpPr>
            <a:spLocks noChangeArrowheads="1"/>
          </p:cNvSpPr>
          <p:nvPr/>
        </p:nvSpPr>
        <p:spPr bwMode="auto">
          <a:xfrm>
            <a:off x="6156176" y="5680087"/>
            <a:ext cx="287338" cy="287337"/>
          </a:xfrm>
          <a:prstGeom prst="ellipse">
            <a:avLst/>
          </a:prstGeom>
          <a:solidFill>
            <a:srgbClr val="FFE4C3">
              <a:alpha val="47000"/>
            </a:srgb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" name="Line 13"/>
          <p:cNvSpPr>
            <a:spLocks noChangeShapeType="1"/>
          </p:cNvSpPr>
          <p:nvPr/>
        </p:nvSpPr>
        <p:spPr bwMode="auto">
          <a:xfrm flipH="1">
            <a:off x="7136937" y="4684785"/>
            <a:ext cx="948845" cy="556584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40" name="Line 9"/>
          <p:cNvSpPr>
            <a:spLocks noChangeShapeType="1"/>
          </p:cNvSpPr>
          <p:nvPr/>
        </p:nvSpPr>
        <p:spPr bwMode="auto">
          <a:xfrm flipV="1">
            <a:off x="8648771" y="5372521"/>
            <a:ext cx="119366" cy="431348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9" name="Oval 18"/>
          <p:cNvSpPr>
            <a:spLocks noChangeArrowheads="1"/>
          </p:cNvSpPr>
          <p:nvPr/>
        </p:nvSpPr>
        <p:spPr bwMode="auto">
          <a:xfrm>
            <a:off x="8604448" y="5085184"/>
            <a:ext cx="287338" cy="287337"/>
          </a:xfrm>
          <a:prstGeom prst="ellipse">
            <a:avLst/>
          </a:prstGeom>
          <a:solidFill>
            <a:srgbClr val="FFE4C3">
              <a:alpha val="47000"/>
            </a:srgb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" name="Line 9"/>
          <p:cNvSpPr>
            <a:spLocks noChangeShapeType="1"/>
          </p:cNvSpPr>
          <p:nvPr/>
        </p:nvSpPr>
        <p:spPr bwMode="auto">
          <a:xfrm flipH="1" flipV="1">
            <a:off x="7109904" y="5237448"/>
            <a:ext cx="398028" cy="573081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0" name="Oval 15"/>
          <p:cNvSpPr>
            <a:spLocks noChangeArrowheads="1"/>
          </p:cNvSpPr>
          <p:nvPr/>
        </p:nvSpPr>
        <p:spPr bwMode="auto">
          <a:xfrm>
            <a:off x="7004069" y="5131699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" name="Oval 8"/>
          <p:cNvSpPr>
            <a:spLocks noChangeArrowheads="1"/>
          </p:cNvSpPr>
          <p:nvPr/>
        </p:nvSpPr>
        <p:spPr bwMode="auto">
          <a:xfrm>
            <a:off x="7361114" y="5591961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" name="Oval 18"/>
          <p:cNvSpPr>
            <a:spLocks noChangeArrowheads="1"/>
          </p:cNvSpPr>
          <p:nvPr/>
        </p:nvSpPr>
        <p:spPr bwMode="auto">
          <a:xfrm>
            <a:off x="8533134" y="5691948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2" name="Oval 15"/>
          <p:cNvSpPr>
            <a:spLocks noChangeArrowheads="1"/>
          </p:cNvSpPr>
          <p:nvPr/>
        </p:nvSpPr>
        <p:spPr bwMode="auto">
          <a:xfrm>
            <a:off x="6433981" y="6255397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3" name="Oval 15"/>
          <p:cNvSpPr>
            <a:spLocks noChangeArrowheads="1"/>
          </p:cNvSpPr>
          <p:nvPr/>
        </p:nvSpPr>
        <p:spPr bwMode="auto">
          <a:xfrm>
            <a:off x="8161855" y="6254985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cxnSp>
        <p:nvCxnSpPr>
          <p:cNvPr id="3" name="直線矢印コネクタ 2"/>
          <p:cNvCxnSpPr>
            <a:stCxn id="19" idx="4"/>
          </p:cNvCxnSpPr>
          <p:nvPr/>
        </p:nvCxnSpPr>
        <p:spPr bwMode="auto">
          <a:xfrm flipV="1">
            <a:off x="7461101" y="5730249"/>
            <a:ext cx="22716" cy="812073"/>
          </a:xfrm>
          <a:prstGeom prst="straightConnector1">
            <a:avLst/>
          </a:prstGeom>
          <a:solidFill>
            <a:schemeClr val="bg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48" name="Oval 15"/>
          <p:cNvSpPr>
            <a:spLocks noChangeArrowheads="1"/>
          </p:cNvSpPr>
          <p:nvPr/>
        </p:nvSpPr>
        <p:spPr bwMode="auto">
          <a:xfrm>
            <a:off x="6911031" y="4562878"/>
            <a:ext cx="287338" cy="287337"/>
          </a:xfrm>
          <a:prstGeom prst="ellipse">
            <a:avLst/>
          </a:prstGeom>
          <a:solidFill>
            <a:srgbClr val="FFE4C3">
              <a:alpha val="47000"/>
            </a:srgb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9" name="Oval 15"/>
          <p:cNvSpPr>
            <a:spLocks noChangeArrowheads="1"/>
          </p:cNvSpPr>
          <p:nvPr/>
        </p:nvSpPr>
        <p:spPr bwMode="auto">
          <a:xfrm>
            <a:off x="7979727" y="5147701"/>
            <a:ext cx="287338" cy="287337"/>
          </a:xfrm>
          <a:prstGeom prst="ellipse">
            <a:avLst/>
          </a:prstGeom>
          <a:solidFill>
            <a:srgbClr val="FFE4C3">
              <a:alpha val="47000"/>
            </a:srgb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" name="Oval 18"/>
          <p:cNvSpPr>
            <a:spLocks noChangeArrowheads="1"/>
          </p:cNvSpPr>
          <p:nvPr/>
        </p:nvSpPr>
        <p:spPr bwMode="auto">
          <a:xfrm>
            <a:off x="7988103" y="4575391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78978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2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0" dur="2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 bwMode="auto">
          <a:xfrm>
            <a:off x="5381335" y="2206988"/>
            <a:ext cx="3366782" cy="717956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53" name="角丸四角形 52"/>
          <p:cNvSpPr/>
          <p:nvPr/>
        </p:nvSpPr>
        <p:spPr bwMode="auto">
          <a:xfrm>
            <a:off x="5464347" y="2262044"/>
            <a:ext cx="2697508" cy="58987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Completeness of Extension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736"/>
            <a:ext cx="8424863" cy="38163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For an occurrence set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X</a:t>
            </a:r>
            <a:r>
              <a:rPr lang="en-US" altLang="ja-JP" sz="2400" dirty="0" smtClean="0"/>
              <a:t>, consider a maximal set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Y</a:t>
            </a:r>
            <a:r>
              <a:rPr lang="en-US" altLang="ja-JP" sz="2400" dirty="0" smtClean="0"/>
              <a:t>,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           included in </a:t>
            </a:r>
            <a:r>
              <a:rPr lang="en-US" altLang="ja-JP" sz="2400" b="1" dirty="0">
                <a:solidFill>
                  <a:srgbClr val="0000FF"/>
                </a:solidFill>
              </a:rPr>
              <a:t>X </a:t>
            </a:r>
            <a:r>
              <a:rPr lang="en-US" altLang="ja-JP" sz="2400" dirty="0" smtClean="0"/>
              <a:t> and has its meet different from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X</a:t>
            </a:r>
            <a:r>
              <a:rPr lang="en-US" altLang="ja-JP" sz="2400" dirty="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The meet 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∧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Y </a:t>
            </a:r>
            <a:r>
              <a:rPr lang="en-US" altLang="ja-JP" sz="2400" dirty="0" smtClean="0"/>
              <a:t>of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Y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satisfies </a:t>
            </a:r>
            <a:r>
              <a:rPr lang="ja-JP" altLang="en-US" sz="2400" b="1" dirty="0">
                <a:solidFill>
                  <a:srgbClr val="0000FF"/>
                </a:solidFill>
              </a:rPr>
              <a:t>∧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Y</a:t>
            </a:r>
            <a:r>
              <a:rPr lang="ja-JP" altLang="en-US" sz="2400" b="1" dirty="0">
                <a:solidFill>
                  <a:srgbClr val="0000FF"/>
                </a:solidFill>
              </a:rPr>
              <a:t> ≦</a:t>
            </a:r>
            <a:r>
              <a:rPr lang="en-US" altLang="ja-JP" sz="2400" dirty="0" smtClean="0"/>
              <a:t>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x</a:t>
            </a:r>
            <a:r>
              <a:rPr lang="en-US" altLang="ja-JP" sz="2400" b="1" baseline="-25000" dirty="0">
                <a:solidFill>
                  <a:srgbClr val="0000FF"/>
                </a:solidFill>
              </a:rPr>
              <a:t>i</a:t>
            </a:r>
            <a:r>
              <a:rPr lang="en-US" altLang="ja-JP" sz="2400" dirty="0" smtClean="0"/>
              <a:t> for any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x</a:t>
            </a:r>
            <a:r>
              <a:rPr lang="en-US" altLang="ja-JP" sz="2400" b="1" baseline="-25000" dirty="0" smtClean="0">
                <a:solidFill>
                  <a:srgbClr val="0000FF"/>
                </a:solidFill>
              </a:rPr>
              <a:t>1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…,</a:t>
            </a:r>
            <a:r>
              <a:rPr lang="en-US" altLang="ja-JP" sz="2400" b="1" dirty="0" err="1" smtClean="0">
                <a:solidFill>
                  <a:srgbClr val="0000FF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rgbClr val="0000FF"/>
                </a:solidFill>
              </a:rPr>
              <a:t>k</a:t>
            </a:r>
            <a:r>
              <a:rPr lang="en-US" altLang="ja-JP" sz="2400" dirty="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 </a:t>
            </a:r>
            <a:r>
              <a:rPr lang="en-US" altLang="ja-JP" sz="2400" dirty="0" smtClean="0">
                <a:sym typeface="Wingdings" panose="05000000000000000000" pitchFamily="2" charset="2"/>
              </a:rPr>
              <a:t>at least one successor of </a:t>
            </a:r>
            <a:r>
              <a:rPr lang="ja-JP" altLang="en-US" sz="2400" b="1" dirty="0">
                <a:solidFill>
                  <a:srgbClr val="0000FF"/>
                </a:solidFill>
              </a:rPr>
              <a:t>∧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Y </a:t>
            </a:r>
            <a:r>
              <a:rPr lang="en-US" altLang="ja-JP" sz="2400" dirty="0" smtClean="0">
                <a:sym typeface="Wingdings" panose="05000000000000000000" pitchFamily="2" charset="2"/>
              </a:rPr>
              <a:t>(in the path from </a:t>
            </a:r>
            <a:r>
              <a:rPr lang="ja-JP" altLang="en-US" sz="2400" b="1" dirty="0">
                <a:solidFill>
                  <a:srgbClr val="0000FF"/>
                </a:solidFill>
              </a:rPr>
              <a:t>∧</a:t>
            </a:r>
            <a:r>
              <a:rPr lang="en-US" altLang="ja-JP" sz="2400" b="1" dirty="0">
                <a:solidFill>
                  <a:srgbClr val="0000FF"/>
                </a:solidFill>
              </a:rPr>
              <a:t>Y</a:t>
            </a:r>
            <a:r>
              <a:rPr lang="en-US" altLang="ja-JP" sz="2400" dirty="0" smtClean="0">
                <a:sym typeface="Wingdings" panose="05000000000000000000" pitchFamily="2" charset="2"/>
              </a:rPr>
              <a:t> to 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∧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X</a:t>
            </a:r>
            <a:r>
              <a:rPr lang="en-US" altLang="ja-JP" sz="2400" dirty="0" smtClean="0">
                <a:sym typeface="Wingdings" panose="05000000000000000000" pitchFamily="2" charset="2"/>
              </a:rPr>
              <a:t>)</a:t>
            </a: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>
                <a:sym typeface="Wingdings" pitchFamily="2" charset="2"/>
              </a:rPr>
              <a:t>   has its occurrence set equal to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X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 </a:t>
            </a:r>
            <a:r>
              <a:rPr lang="en-US" altLang="ja-JP" sz="2400" dirty="0">
                <a:sym typeface="Wingdings" panose="05000000000000000000" pitchFamily="2" charset="2"/>
              </a:rPr>
              <a:t>at </a:t>
            </a:r>
            <a:r>
              <a:rPr lang="en-US" altLang="ja-JP" sz="2400" dirty="0" smtClean="0">
                <a:sym typeface="Wingdings" panose="05000000000000000000" pitchFamily="2" charset="2"/>
              </a:rPr>
              <a:t>the closure of the successor is </a:t>
            </a:r>
            <a:r>
              <a:rPr lang="ja-JP" altLang="en-US" sz="2400" b="1" dirty="0">
                <a:solidFill>
                  <a:srgbClr val="0000FF"/>
                </a:solidFill>
              </a:rPr>
              <a:t>∧</a:t>
            </a:r>
            <a:r>
              <a:rPr lang="en-US" altLang="ja-JP" sz="2400" b="1" dirty="0">
                <a:solidFill>
                  <a:srgbClr val="0000FF"/>
                </a:solidFill>
              </a:rPr>
              <a:t>X </a:t>
            </a:r>
            <a:endParaRPr lang="en-US" altLang="ja-JP" sz="24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 </a:t>
            </a:r>
            <a:r>
              <a:rPr lang="en-US" altLang="ja-JP" sz="2400" dirty="0" smtClean="0">
                <a:sym typeface="Wingdings" panose="05000000000000000000" pitchFamily="2" charset="2"/>
              </a:rPr>
              <a:t>any meet can be obtained from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dirty="0" smtClean="0">
                <a:sym typeface="Wingdings" panose="05000000000000000000" pitchFamily="2" charset="2"/>
              </a:rPr>
              <a:t> another smaller meet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0000FF"/>
              </a:solidFill>
            </a:endParaRPr>
          </a:p>
        </p:txBody>
      </p:sp>
      <p:sp>
        <p:nvSpPr>
          <p:cNvPr id="4" name="Line 6"/>
          <p:cNvSpPr>
            <a:spLocks noChangeShapeType="1"/>
          </p:cNvSpPr>
          <p:nvPr/>
        </p:nvSpPr>
        <p:spPr bwMode="auto">
          <a:xfrm flipV="1">
            <a:off x="6601471" y="4805625"/>
            <a:ext cx="391004" cy="441074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7053508" y="4810531"/>
            <a:ext cx="73425" cy="436168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" name="Line 9"/>
          <p:cNvSpPr>
            <a:spLocks noChangeShapeType="1"/>
          </p:cNvSpPr>
          <p:nvPr/>
        </p:nvSpPr>
        <p:spPr bwMode="auto">
          <a:xfrm flipV="1">
            <a:off x="7454674" y="5823706"/>
            <a:ext cx="34009" cy="57093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 flipH="1" flipV="1">
            <a:off x="6623695" y="5218124"/>
            <a:ext cx="215900" cy="60483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8" name="Line 13"/>
          <p:cNvSpPr>
            <a:spLocks noChangeShapeType="1"/>
          </p:cNvSpPr>
          <p:nvPr/>
        </p:nvSpPr>
        <p:spPr bwMode="auto">
          <a:xfrm>
            <a:off x="7182929" y="4797151"/>
            <a:ext cx="448829" cy="44954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9" name="Line 14"/>
          <p:cNvSpPr>
            <a:spLocks noChangeShapeType="1"/>
          </p:cNvSpPr>
          <p:nvPr/>
        </p:nvSpPr>
        <p:spPr bwMode="auto">
          <a:xfrm flipH="1">
            <a:off x="7487295" y="5248287"/>
            <a:ext cx="142875" cy="57467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0" name="Line 14"/>
          <p:cNvSpPr>
            <a:spLocks noChangeShapeType="1"/>
          </p:cNvSpPr>
          <p:nvPr/>
        </p:nvSpPr>
        <p:spPr bwMode="auto">
          <a:xfrm flipH="1">
            <a:off x="7509519" y="5369102"/>
            <a:ext cx="519431" cy="45227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 flipH="1">
            <a:off x="6825178" y="5260945"/>
            <a:ext cx="300167" cy="60073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V="1">
            <a:off x="7411095" y="5821374"/>
            <a:ext cx="683096" cy="58018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flipH="1" flipV="1">
            <a:off x="6825177" y="5835617"/>
            <a:ext cx="608659" cy="56541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V="1">
            <a:off x="8061571" y="5409280"/>
            <a:ext cx="59241" cy="426336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V="1">
            <a:off x="8120812" y="4810531"/>
            <a:ext cx="14156" cy="33717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H="1" flipV="1">
            <a:off x="7136939" y="5252873"/>
            <a:ext cx="924632" cy="568499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9" name="Oval 12"/>
          <p:cNvSpPr>
            <a:spLocks noChangeArrowheads="1"/>
          </p:cNvSpPr>
          <p:nvPr/>
        </p:nvSpPr>
        <p:spPr bwMode="auto">
          <a:xfrm>
            <a:off x="7317432" y="6254985"/>
            <a:ext cx="287338" cy="287337"/>
          </a:xfrm>
          <a:prstGeom prst="ellipse">
            <a:avLst/>
          </a:prstGeom>
          <a:solidFill>
            <a:srgbClr val="FFC000"/>
          </a:solidFill>
          <a:ln w="19050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" name="Line 13"/>
          <p:cNvSpPr>
            <a:spLocks noChangeShapeType="1"/>
          </p:cNvSpPr>
          <p:nvPr/>
        </p:nvSpPr>
        <p:spPr bwMode="auto">
          <a:xfrm>
            <a:off x="8120813" y="4713867"/>
            <a:ext cx="590020" cy="40899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8" name="Line 9"/>
          <p:cNvSpPr>
            <a:spLocks noChangeShapeType="1"/>
          </p:cNvSpPr>
          <p:nvPr/>
        </p:nvSpPr>
        <p:spPr bwMode="auto">
          <a:xfrm flipV="1">
            <a:off x="6579739" y="5815910"/>
            <a:ext cx="284727" cy="57065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1" name="Line 9"/>
          <p:cNvSpPr>
            <a:spLocks noChangeShapeType="1"/>
          </p:cNvSpPr>
          <p:nvPr/>
        </p:nvSpPr>
        <p:spPr bwMode="auto">
          <a:xfrm flipH="1" flipV="1">
            <a:off x="6314531" y="5967423"/>
            <a:ext cx="245533" cy="43361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2" name="Line 9"/>
          <p:cNvSpPr>
            <a:spLocks noChangeShapeType="1"/>
          </p:cNvSpPr>
          <p:nvPr/>
        </p:nvSpPr>
        <p:spPr bwMode="auto">
          <a:xfrm flipV="1">
            <a:off x="6363840" y="5252873"/>
            <a:ext cx="271097" cy="433313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5" name="Line 9"/>
          <p:cNvSpPr>
            <a:spLocks noChangeShapeType="1"/>
          </p:cNvSpPr>
          <p:nvPr/>
        </p:nvSpPr>
        <p:spPr bwMode="auto">
          <a:xfrm flipH="1" flipV="1">
            <a:off x="8266665" y="5372520"/>
            <a:ext cx="444168" cy="46309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6" name="Line 9"/>
          <p:cNvSpPr>
            <a:spLocks noChangeShapeType="1"/>
          </p:cNvSpPr>
          <p:nvPr/>
        </p:nvSpPr>
        <p:spPr bwMode="auto">
          <a:xfrm flipV="1">
            <a:off x="8298531" y="5835616"/>
            <a:ext cx="347836" cy="55094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7" name="Line 9"/>
          <p:cNvSpPr>
            <a:spLocks noChangeShapeType="1"/>
          </p:cNvSpPr>
          <p:nvPr/>
        </p:nvSpPr>
        <p:spPr bwMode="auto">
          <a:xfrm flipH="1" flipV="1">
            <a:off x="8105149" y="5815909"/>
            <a:ext cx="200375" cy="570654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8" name="Oval 11"/>
          <p:cNvSpPr>
            <a:spLocks noChangeArrowheads="1"/>
          </p:cNvSpPr>
          <p:nvPr/>
        </p:nvSpPr>
        <p:spPr bwMode="auto">
          <a:xfrm>
            <a:off x="6695132" y="5680087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" name="Oval 17"/>
          <p:cNvSpPr>
            <a:spLocks noChangeArrowheads="1"/>
          </p:cNvSpPr>
          <p:nvPr/>
        </p:nvSpPr>
        <p:spPr bwMode="auto">
          <a:xfrm>
            <a:off x="6479232" y="5102237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" name="Oval 18"/>
          <p:cNvSpPr>
            <a:spLocks noChangeArrowheads="1"/>
          </p:cNvSpPr>
          <p:nvPr/>
        </p:nvSpPr>
        <p:spPr bwMode="auto">
          <a:xfrm>
            <a:off x="7487295" y="5103824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" name="Oval 18"/>
          <p:cNvSpPr>
            <a:spLocks noChangeArrowheads="1"/>
          </p:cNvSpPr>
          <p:nvPr/>
        </p:nvSpPr>
        <p:spPr bwMode="auto">
          <a:xfrm>
            <a:off x="7920086" y="5680385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" name="Oval 15"/>
          <p:cNvSpPr>
            <a:spLocks noChangeArrowheads="1"/>
          </p:cNvSpPr>
          <p:nvPr/>
        </p:nvSpPr>
        <p:spPr bwMode="auto">
          <a:xfrm>
            <a:off x="6156176" y="5680087"/>
            <a:ext cx="287338" cy="287337"/>
          </a:xfrm>
          <a:prstGeom prst="ellipse">
            <a:avLst/>
          </a:prstGeom>
          <a:solidFill>
            <a:srgbClr val="FFE4C3">
              <a:alpha val="47000"/>
            </a:srgb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" name="Line 13"/>
          <p:cNvSpPr>
            <a:spLocks noChangeShapeType="1"/>
          </p:cNvSpPr>
          <p:nvPr/>
        </p:nvSpPr>
        <p:spPr bwMode="auto">
          <a:xfrm flipH="1">
            <a:off x="7136937" y="4684785"/>
            <a:ext cx="948845" cy="556584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40" name="Line 9"/>
          <p:cNvSpPr>
            <a:spLocks noChangeShapeType="1"/>
          </p:cNvSpPr>
          <p:nvPr/>
        </p:nvSpPr>
        <p:spPr bwMode="auto">
          <a:xfrm flipV="1">
            <a:off x="8648771" y="5372521"/>
            <a:ext cx="119366" cy="431348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9" name="Oval 18"/>
          <p:cNvSpPr>
            <a:spLocks noChangeArrowheads="1"/>
          </p:cNvSpPr>
          <p:nvPr/>
        </p:nvSpPr>
        <p:spPr bwMode="auto">
          <a:xfrm>
            <a:off x="8604448" y="5085184"/>
            <a:ext cx="287338" cy="287337"/>
          </a:xfrm>
          <a:prstGeom prst="ellipse">
            <a:avLst/>
          </a:prstGeom>
          <a:solidFill>
            <a:srgbClr val="FFE4C3">
              <a:alpha val="47000"/>
            </a:srgb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" name="Line 9"/>
          <p:cNvSpPr>
            <a:spLocks noChangeShapeType="1"/>
          </p:cNvSpPr>
          <p:nvPr/>
        </p:nvSpPr>
        <p:spPr bwMode="auto">
          <a:xfrm flipH="1" flipV="1">
            <a:off x="7109904" y="5237448"/>
            <a:ext cx="398028" cy="573081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0" name="Oval 15"/>
          <p:cNvSpPr>
            <a:spLocks noChangeArrowheads="1"/>
          </p:cNvSpPr>
          <p:nvPr/>
        </p:nvSpPr>
        <p:spPr bwMode="auto">
          <a:xfrm>
            <a:off x="7004069" y="5131699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" name="Oval 8"/>
          <p:cNvSpPr>
            <a:spLocks noChangeArrowheads="1"/>
          </p:cNvSpPr>
          <p:nvPr/>
        </p:nvSpPr>
        <p:spPr bwMode="auto">
          <a:xfrm>
            <a:off x="7361114" y="5591961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" name="Oval 18"/>
          <p:cNvSpPr>
            <a:spLocks noChangeArrowheads="1"/>
          </p:cNvSpPr>
          <p:nvPr/>
        </p:nvSpPr>
        <p:spPr bwMode="auto">
          <a:xfrm>
            <a:off x="8533134" y="5691948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2" name="Oval 15"/>
          <p:cNvSpPr>
            <a:spLocks noChangeArrowheads="1"/>
          </p:cNvSpPr>
          <p:nvPr/>
        </p:nvSpPr>
        <p:spPr bwMode="auto">
          <a:xfrm>
            <a:off x="6433981" y="6255397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3" name="Oval 15"/>
          <p:cNvSpPr>
            <a:spLocks noChangeArrowheads="1"/>
          </p:cNvSpPr>
          <p:nvPr/>
        </p:nvSpPr>
        <p:spPr bwMode="auto">
          <a:xfrm>
            <a:off x="8161855" y="6254985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cxnSp>
        <p:nvCxnSpPr>
          <p:cNvPr id="3" name="直線矢印コネクタ 2"/>
          <p:cNvCxnSpPr>
            <a:stCxn id="19" idx="4"/>
          </p:cNvCxnSpPr>
          <p:nvPr/>
        </p:nvCxnSpPr>
        <p:spPr bwMode="auto">
          <a:xfrm flipV="1">
            <a:off x="7461101" y="5730249"/>
            <a:ext cx="22716" cy="812073"/>
          </a:xfrm>
          <a:prstGeom prst="straightConnector1">
            <a:avLst/>
          </a:prstGeom>
          <a:solidFill>
            <a:schemeClr val="bg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48" name="Oval 15"/>
          <p:cNvSpPr>
            <a:spLocks noChangeArrowheads="1"/>
          </p:cNvSpPr>
          <p:nvPr/>
        </p:nvSpPr>
        <p:spPr bwMode="auto">
          <a:xfrm>
            <a:off x="6911031" y="4562878"/>
            <a:ext cx="287338" cy="287337"/>
          </a:xfrm>
          <a:prstGeom prst="ellipse">
            <a:avLst/>
          </a:prstGeom>
          <a:solidFill>
            <a:srgbClr val="FFE4C3">
              <a:alpha val="47000"/>
            </a:srgb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9" name="Oval 15"/>
          <p:cNvSpPr>
            <a:spLocks noChangeArrowheads="1"/>
          </p:cNvSpPr>
          <p:nvPr/>
        </p:nvSpPr>
        <p:spPr bwMode="auto">
          <a:xfrm>
            <a:off x="7979727" y="5147701"/>
            <a:ext cx="287338" cy="287337"/>
          </a:xfrm>
          <a:prstGeom prst="ellipse">
            <a:avLst/>
          </a:prstGeom>
          <a:solidFill>
            <a:srgbClr val="FFE4C3">
              <a:alpha val="47000"/>
            </a:srgb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" name="Oval 18"/>
          <p:cNvSpPr>
            <a:spLocks noChangeArrowheads="1"/>
          </p:cNvSpPr>
          <p:nvPr/>
        </p:nvSpPr>
        <p:spPr bwMode="auto">
          <a:xfrm>
            <a:off x="7988103" y="4575391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4" name="Oval 18"/>
          <p:cNvSpPr>
            <a:spLocks noChangeArrowheads="1"/>
          </p:cNvSpPr>
          <p:nvPr/>
        </p:nvSpPr>
        <p:spPr bwMode="auto">
          <a:xfrm>
            <a:off x="5580112" y="2423012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5" name="Oval 18"/>
          <p:cNvSpPr>
            <a:spLocks noChangeArrowheads="1"/>
          </p:cNvSpPr>
          <p:nvPr/>
        </p:nvSpPr>
        <p:spPr bwMode="auto">
          <a:xfrm>
            <a:off x="6027193" y="2423012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" name="Oval 18"/>
          <p:cNvSpPr>
            <a:spLocks noChangeArrowheads="1"/>
          </p:cNvSpPr>
          <p:nvPr/>
        </p:nvSpPr>
        <p:spPr bwMode="auto">
          <a:xfrm>
            <a:off x="6474274" y="2423012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" name="Oval 18"/>
          <p:cNvSpPr>
            <a:spLocks noChangeArrowheads="1"/>
          </p:cNvSpPr>
          <p:nvPr/>
        </p:nvSpPr>
        <p:spPr bwMode="auto">
          <a:xfrm>
            <a:off x="6921355" y="2423012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0" name="Oval 18"/>
          <p:cNvSpPr>
            <a:spLocks noChangeArrowheads="1"/>
          </p:cNvSpPr>
          <p:nvPr/>
        </p:nvSpPr>
        <p:spPr bwMode="auto">
          <a:xfrm>
            <a:off x="7368436" y="2423012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" name="Oval 18"/>
          <p:cNvSpPr>
            <a:spLocks noChangeArrowheads="1"/>
          </p:cNvSpPr>
          <p:nvPr/>
        </p:nvSpPr>
        <p:spPr bwMode="auto">
          <a:xfrm>
            <a:off x="7815517" y="2423012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8262598" y="2423012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1528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Disadvantage of Frequent Itemset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4812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7475" y="1196975"/>
            <a:ext cx="8991600" cy="49530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To find interesting(deep) frequent itemsets, we need to set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σ </a:t>
            </a:r>
            <a:r>
              <a:rPr lang="en-US" altLang="ja-JP" sz="2400" dirty="0" smtClean="0"/>
              <a:t>small</a:t>
            </a:r>
            <a:endParaRPr lang="ja-JP" altLang="en-US" sz="2400" dirty="0" smtClean="0"/>
          </a:p>
          <a:p>
            <a:pPr algn="l" eaLnBrk="1" hangingPunct="1">
              <a:defRPr/>
            </a:pPr>
            <a:r>
              <a:rPr lang="ja-JP" altLang="en-US" sz="2400" dirty="0" smtClean="0"/>
              <a:t>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altLang="ja-JP" sz="2400" dirty="0" smtClean="0"/>
              <a:t>numerous solutions will appear</a:t>
            </a:r>
          </a:p>
          <a:p>
            <a:pPr algn="l" eaLnBrk="1" hangingPunct="1">
              <a:defRPr/>
            </a:pPr>
            <a:endParaRPr lang="ja-JP" altLang="en-US" sz="2400" b="1" dirty="0" smtClean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Without loss of information, we want to shift the problem (model)</a:t>
            </a:r>
          </a:p>
          <a:p>
            <a:pPr algn="l" eaLnBrk="1" hangingPunct="1">
              <a:defRPr/>
            </a:pPr>
            <a:endParaRPr lang="ja-JP" altLang="en-US" sz="2400" b="1" dirty="0" smtClean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</a:t>
            </a:r>
            <a:r>
              <a:rPr lang="ja-JP" altLang="en-US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maximal frequent itemsets</a:t>
            </a:r>
          </a:p>
          <a:p>
            <a:pPr algn="l" eaLnBrk="1" hangingPunct="1">
              <a:defRPr/>
            </a:pPr>
            <a:r>
              <a:rPr lang="ja-JP" altLang="en-US" sz="2400" dirty="0" smtClean="0"/>
              <a:t>   </a:t>
            </a:r>
            <a:r>
              <a:rPr lang="en-US" altLang="ja-JP" sz="2400" dirty="0" smtClean="0"/>
              <a:t>included in no other frequent itemsets</a:t>
            </a:r>
          </a:p>
          <a:p>
            <a:pPr algn="l" eaLnBrk="1" hangingPunct="1">
              <a:defRPr/>
            </a:pPr>
            <a:endParaRPr lang="ja-JP" altLang="en-US" sz="2400" dirty="0" smtClean="0"/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</a:t>
            </a:r>
            <a:r>
              <a:rPr lang="ja-JP" altLang="en-US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closed itemsets</a:t>
            </a:r>
          </a:p>
          <a:p>
            <a:pPr algn="l" eaLnBrk="1" hangingPunct="1">
              <a:defRPr/>
            </a:pPr>
            <a:r>
              <a:rPr lang="en-US" altLang="ja-JP" sz="2400" dirty="0" smtClean="0"/>
              <a:t>   maximal among those</a:t>
            </a:r>
          </a:p>
          <a:p>
            <a:pPr algn="l" eaLnBrk="1" hangingPunct="1">
              <a:defRPr/>
            </a:pPr>
            <a:r>
              <a:rPr lang="en-US" altLang="ja-JP" sz="2400" dirty="0" smtClean="0"/>
              <a:t>   having the same occurrence set</a:t>
            </a:r>
          </a:p>
          <a:p>
            <a:pPr algn="l" eaLnBrk="1" hangingPunct="1">
              <a:defRPr/>
            </a:pPr>
            <a:endParaRPr lang="ja-JP" altLang="en-US" sz="2400" dirty="0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511800" y="3379788"/>
            <a:ext cx="3402013" cy="3384550"/>
            <a:chOff x="3472" y="2129"/>
            <a:chExt cx="2143" cy="2132"/>
          </a:xfrm>
        </p:grpSpPr>
        <p:sp>
          <p:nvSpPr>
            <p:cNvPr id="72725" name="Freeform 5"/>
            <p:cNvSpPr>
              <a:spLocks/>
            </p:cNvSpPr>
            <p:nvPr/>
          </p:nvSpPr>
          <p:spPr bwMode="auto">
            <a:xfrm>
              <a:off x="3817" y="3161"/>
              <a:ext cx="1504" cy="930"/>
            </a:xfrm>
            <a:custGeom>
              <a:avLst/>
              <a:gdLst>
                <a:gd name="T0" fmla="*/ 0 w 1504"/>
                <a:gd name="T1" fmla="*/ 315 h 930"/>
                <a:gd name="T2" fmla="*/ 338 w 1504"/>
                <a:gd name="T3" fmla="*/ 44 h 930"/>
                <a:gd name="T4" fmla="*/ 573 w 1504"/>
                <a:gd name="T5" fmla="*/ 224 h 930"/>
                <a:gd name="T6" fmla="*/ 807 w 1504"/>
                <a:gd name="T7" fmla="*/ 0 h 930"/>
                <a:gd name="T8" fmla="*/ 1070 w 1504"/>
                <a:gd name="T9" fmla="*/ 312 h 930"/>
                <a:gd name="T10" fmla="*/ 1304 w 1504"/>
                <a:gd name="T11" fmla="*/ 30 h 930"/>
                <a:gd name="T12" fmla="*/ 1504 w 1504"/>
                <a:gd name="T13" fmla="*/ 275 h 930"/>
                <a:gd name="T14" fmla="*/ 732 w 1504"/>
                <a:gd name="T15" fmla="*/ 930 h 930"/>
                <a:gd name="T16" fmla="*/ 723 w 1504"/>
                <a:gd name="T17" fmla="*/ 930 h 930"/>
                <a:gd name="T18" fmla="*/ 0 w 1504"/>
                <a:gd name="T19" fmla="*/ 315 h 9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04"/>
                <a:gd name="T31" fmla="*/ 0 h 930"/>
                <a:gd name="T32" fmla="*/ 1504 w 1504"/>
                <a:gd name="T33" fmla="*/ 930 h 93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04" h="930">
                  <a:moveTo>
                    <a:pt x="0" y="315"/>
                  </a:moveTo>
                  <a:lnTo>
                    <a:pt x="338" y="44"/>
                  </a:lnTo>
                  <a:lnTo>
                    <a:pt x="573" y="224"/>
                  </a:lnTo>
                  <a:lnTo>
                    <a:pt x="807" y="0"/>
                  </a:lnTo>
                  <a:lnTo>
                    <a:pt x="1070" y="312"/>
                  </a:lnTo>
                  <a:lnTo>
                    <a:pt x="1304" y="30"/>
                  </a:lnTo>
                  <a:lnTo>
                    <a:pt x="1504" y="275"/>
                  </a:lnTo>
                  <a:lnTo>
                    <a:pt x="732" y="930"/>
                  </a:lnTo>
                  <a:lnTo>
                    <a:pt x="723" y="930"/>
                  </a:lnTo>
                  <a:lnTo>
                    <a:pt x="0" y="315"/>
                  </a:lnTo>
                  <a:close/>
                </a:path>
              </a:pathLst>
            </a:custGeom>
            <a:solidFill>
              <a:srgbClr val="FFCC99"/>
            </a:solidFill>
            <a:ln w="31750" cap="flat" cmpd="sng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72726" name="AutoShape 6"/>
            <p:cNvSpPr>
              <a:spLocks noChangeArrowheads="1"/>
            </p:cNvSpPr>
            <p:nvPr/>
          </p:nvSpPr>
          <p:spPr bwMode="auto">
            <a:xfrm>
              <a:off x="3472" y="2295"/>
              <a:ext cx="2143" cy="1832"/>
            </a:xfrm>
            <a:prstGeom prst="diamond">
              <a:avLst/>
            </a:prstGeom>
            <a:noFill/>
            <a:ln w="381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2727" name="Text Box 7"/>
            <p:cNvSpPr txBox="1">
              <a:spLocks noChangeArrowheads="1"/>
            </p:cNvSpPr>
            <p:nvPr/>
          </p:nvSpPr>
          <p:spPr bwMode="auto">
            <a:xfrm>
              <a:off x="4740" y="2129"/>
              <a:ext cx="689" cy="28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/>
                <a:t>111…1</a:t>
              </a:r>
            </a:p>
          </p:txBody>
        </p:sp>
        <p:sp>
          <p:nvSpPr>
            <p:cNvPr id="72728" name="Text Box 8"/>
            <p:cNvSpPr txBox="1">
              <a:spLocks noChangeArrowheads="1"/>
            </p:cNvSpPr>
            <p:nvPr/>
          </p:nvSpPr>
          <p:spPr bwMode="auto">
            <a:xfrm>
              <a:off x="4740" y="3974"/>
              <a:ext cx="689" cy="28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/>
                <a:t>000…0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6484938" y="4941888"/>
            <a:ext cx="1758950" cy="287337"/>
            <a:chOff x="4085" y="3113"/>
            <a:chExt cx="1108" cy="181"/>
          </a:xfrm>
        </p:grpSpPr>
        <p:sp>
          <p:nvSpPr>
            <p:cNvPr id="481290" name="Oval 10"/>
            <p:cNvSpPr>
              <a:spLocks noChangeArrowheads="1"/>
            </p:cNvSpPr>
            <p:nvPr/>
          </p:nvSpPr>
          <p:spPr bwMode="auto">
            <a:xfrm>
              <a:off x="4085" y="3133"/>
              <a:ext cx="136" cy="135"/>
            </a:xfrm>
            <a:prstGeom prst="ellipse">
              <a:avLst/>
            </a:prstGeom>
            <a:solidFill>
              <a:srgbClr val="FFCC00"/>
            </a:solidFill>
            <a:ln w="25400" algn="ctr">
              <a:solidFill>
                <a:srgbClr val="FF0000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81291" name="Oval 11"/>
            <p:cNvSpPr>
              <a:spLocks noChangeArrowheads="1"/>
            </p:cNvSpPr>
            <p:nvPr/>
          </p:nvSpPr>
          <p:spPr bwMode="auto">
            <a:xfrm>
              <a:off x="4558" y="3113"/>
              <a:ext cx="137" cy="135"/>
            </a:xfrm>
            <a:prstGeom prst="ellipse">
              <a:avLst/>
            </a:prstGeom>
            <a:solidFill>
              <a:srgbClr val="FFCC00"/>
            </a:solidFill>
            <a:ln w="25400" algn="ctr">
              <a:solidFill>
                <a:srgbClr val="FF0000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81292" name="Oval 12"/>
            <p:cNvSpPr>
              <a:spLocks noChangeArrowheads="1"/>
            </p:cNvSpPr>
            <p:nvPr/>
          </p:nvSpPr>
          <p:spPr bwMode="auto">
            <a:xfrm>
              <a:off x="5057" y="3158"/>
              <a:ext cx="136" cy="136"/>
            </a:xfrm>
            <a:prstGeom prst="ellipse">
              <a:avLst/>
            </a:prstGeom>
            <a:solidFill>
              <a:srgbClr val="FFCC00"/>
            </a:solidFill>
            <a:ln w="25400" algn="ctr">
              <a:solidFill>
                <a:srgbClr val="FF0000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6372225" y="5373688"/>
            <a:ext cx="1655763" cy="863600"/>
            <a:chOff x="4014" y="3385"/>
            <a:chExt cx="1043" cy="544"/>
          </a:xfrm>
        </p:grpSpPr>
        <p:sp>
          <p:nvSpPr>
            <p:cNvPr id="481294" name="Line 14"/>
            <p:cNvSpPr>
              <a:spLocks noChangeShapeType="1"/>
            </p:cNvSpPr>
            <p:nvPr/>
          </p:nvSpPr>
          <p:spPr bwMode="auto">
            <a:xfrm flipH="1">
              <a:off x="4014" y="3385"/>
              <a:ext cx="363" cy="31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81295" name="Line 15"/>
            <p:cNvSpPr>
              <a:spLocks noChangeShapeType="1"/>
            </p:cNvSpPr>
            <p:nvPr/>
          </p:nvSpPr>
          <p:spPr bwMode="auto">
            <a:xfrm flipH="1">
              <a:off x="4332" y="3475"/>
              <a:ext cx="544" cy="45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81296" name="Line 16"/>
            <p:cNvSpPr>
              <a:spLocks noChangeShapeType="1"/>
            </p:cNvSpPr>
            <p:nvPr/>
          </p:nvSpPr>
          <p:spPr bwMode="auto">
            <a:xfrm>
              <a:off x="4377" y="3385"/>
              <a:ext cx="499" cy="40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81297" name="Line 17"/>
            <p:cNvSpPr>
              <a:spLocks noChangeShapeType="1"/>
            </p:cNvSpPr>
            <p:nvPr/>
          </p:nvSpPr>
          <p:spPr bwMode="auto">
            <a:xfrm>
              <a:off x="4886" y="3476"/>
              <a:ext cx="171" cy="13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/>
            <a:lstStyle/>
            <a:p>
              <a:pPr>
                <a:defRPr/>
              </a:pPr>
              <a:endParaRPr lang="ja-JP" altLang="en-US"/>
            </a:p>
          </p:txBody>
        </p:sp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6484938" y="4941888"/>
            <a:ext cx="1758950" cy="935037"/>
            <a:chOff x="4085" y="3113"/>
            <a:chExt cx="1108" cy="589"/>
          </a:xfrm>
        </p:grpSpPr>
        <p:sp>
          <p:nvSpPr>
            <p:cNvPr id="481299" name="Oval 19"/>
            <p:cNvSpPr>
              <a:spLocks noChangeArrowheads="1"/>
            </p:cNvSpPr>
            <p:nvPr/>
          </p:nvSpPr>
          <p:spPr bwMode="auto">
            <a:xfrm>
              <a:off x="4085" y="3133"/>
              <a:ext cx="136" cy="135"/>
            </a:xfrm>
            <a:prstGeom prst="ellipse">
              <a:avLst/>
            </a:prstGeom>
            <a:solidFill>
              <a:srgbClr val="FFFF00"/>
            </a:solidFill>
            <a:ln w="25400" algn="ctr">
              <a:solidFill>
                <a:srgbClr val="993300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81300" name="Oval 20"/>
            <p:cNvSpPr>
              <a:spLocks noChangeArrowheads="1"/>
            </p:cNvSpPr>
            <p:nvPr/>
          </p:nvSpPr>
          <p:spPr bwMode="auto">
            <a:xfrm>
              <a:off x="4558" y="3113"/>
              <a:ext cx="137" cy="135"/>
            </a:xfrm>
            <a:prstGeom prst="ellipse">
              <a:avLst/>
            </a:prstGeom>
            <a:solidFill>
              <a:srgbClr val="FFFF00"/>
            </a:solidFill>
            <a:ln w="25400" algn="ctr">
              <a:solidFill>
                <a:srgbClr val="993300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81301" name="Oval 21"/>
            <p:cNvSpPr>
              <a:spLocks noChangeArrowheads="1"/>
            </p:cNvSpPr>
            <p:nvPr/>
          </p:nvSpPr>
          <p:spPr bwMode="auto">
            <a:xfrm>
              <a:off x="5057" y="3158"/>
              <a:ext cx="136" cy="136"/>
            </a:xfrm>
            <a:prstGeom prst="ellipse">
              <a:avLst/>
            </a:prstGeom>
            <a:solidFill>
              <a:srgbClr val="FFFF00"/>
            </a:solidFill>
            <a:ln w="25400" algn="ctr">
              <a:solidFill>
                <a:srgbClr val="993300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81302" name="Oval 22"/>
            <p:cNvSpPr>
              <a:spLocks noChangeArrowheads="1"/>
            </p:cNvSpPr>
            <p:nvPr/>
          </p:nvSpPr>
          <p:spPr bwMode="auto">
            <a:xfrm>
              <a:off x="4830" y="3400"/>
              <a:ext cx="136" cy="136"/>
            </a:xfrm>
            <a:prstGeom prst="ellipse">
              <a:avLst/>
            </a:prstGeom>
            <a:solidFill>
              <a:srgbClr val="FFFF00"/>
            </a:solidFill>
            <a:ln w="25400" algn="ctr">
              <a:solidFill>
                <a:srgbClr val="993300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81303" name="Oval 23"/>
            <p:cNvSpPr>
              <a:spLocks noChangeArrowheads="1"/>
            </p:cNvSpPr>
            <p:nvPr/>
          </p:nvSpPr>
          <p:spPr bwMode="auto">
            <a:xfrm>
              <a:off x="4604" y="3566"/>
              <a:ext cx="136" cy="136"/>
            </a:xfrm>
            <a:prstGeom prst="ellipse">
              <a:avLst/>
            </a:prstGeom>
            <a:solidFill>
              <a:srgbClr val="FFFF00"/>
            </a:solidFill>
            <a:ln w="25400" algn="ctr">
              <a:solidFill>
                <a:srgbClr val="993300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81304" name="Oval 24"/>
            <p:cNvSpPr>
              <a:spLocks noChangeArrowheads="1"/>
            </p:cNvSpPr>
            <p:nvPr/>
          </p:nvSpPr>
          <p:spPr bwMode="auto">
            <a:xfrm>
              <a:off x="4296" y="3334"/>
              <a:ext cx="136" cy="136"/>
            </a:xfrm>
            <a:prstGeom prst="ellipse">
              <a:avLst/>
            </a:prstGeom>
            <a:solidFill>
              <a:srgbClr val="FFFF00"/>
            </a:solidFill>
            <a:ln w="25400" algn="ctr">
              <a:solidFill>
                <a:srgbClr val="993300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</p:grpSp>
      <p:sp>
        <p:nvSpPr>
          <p:cNvPr id="25" name="テキスト ボックス 24"/>
          <p:cNvSpPr txBox="1"/>
          <p:nvPr/>
        </p:nvSpPr>
        <p:spPr>
          <a:xfrm>
            <a:off x="2771800" y="4695527"/>
            <a:ext cx="2404826" cy="46166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ja-JP" b="0" dirty="0" err="1" smtClean="0">
                <a:solidFill>
                  <a:schemeClr val="tx1"/>
                </a:solidFill>
              </a:rPr>
              <a:t>Pasquier</a:t>
            </a:r>
            <a:r>
              <a:rPr lang="en-US" altLang="ja-JP" b="0" dirty="0" smtClean="0">
                <a:solidFill>
                  <a:schemeClr val="tx1"/>
                </a:solidFill>
              </a:rPr>
              <a:t> et </a:t>
            </a:r>
            <a:r>
              <a:rPr kumimoji="1" lang="en-US" altLang="ja-JP" b="0" dirty="0" smtClean="0">
                <a:solidFill>
                  <a:schemeClr val="tx1"/>
                </a:solidFill>
              </a:rPr>
              <a:t>al. ‘99</a:t>
            </a:r>
            <a:endParaRPr kumimoji="1" lang="ja-JP" altLang="en-US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solidFill>
            <a:srgbClr val="008000"/>
          </a:soli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Enumeration Framework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052736"/>
            <a:ext cx="8712968" cy="49530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Start the search (enumeration) from the minimal elements </a:t>
            </a:r>
          </a:p>
          <a:p>
            <a:pPr marL="0" indent="0"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 </a:t>
            </a:r>
            <a:r>
              <a:rPr lang="en-US" altLang="ja-JP" sz="2400" dirty="0"/>
              <a:t>pattern mining is hard </a:t>
            </a:r>
            <a:r>
              <a:rPr lang="en-US" altLang="ja-JP" sz="2400" dirty="0" smtClean="0"/>
              <a:t>if the minimal are hard to enumerate</a:t>
            </a:r>
          </a:p>
          <a:p>
            <a:pPr marL="0" indent="0" eaLnBrk="1" hangingPunct="1">
              <a:buNone/>
              <a:defRPr/>
            </a:pPr>
            <a:endParaRPr lang="en-US" altLang="ja-JP" sz="2400" dirty="0"/>
          </a:p>
        </p:txBody>
      </p:sp>
      <p:sp>
        <p:nvSpPr>
          <p:cNvPr id="27" name="Rectangle 3"/>
          <p:cNvSpPr txBox="1">
            <a:spLocks noChangeArrowheads="1"/>
          </p:cNvSpPr>
          <p:nvPr/>
        </p:nvSpPr>
        <p:spPr bwMode="auto">
          <a:xfrm>
            <a:off x="565361" y="3430583"/>
            <a:ext cx="7255876" cy="2539933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>
              <a:buFontTx/>
              <a:buNone/>
              <a:defRPr/>
            </a:pPr>
            <a:r>
              <a:rPr lang="en-US" altLang="ja-JP" sz="2200" dirty="0" err="1" smtClean="0">
                <a:solidFill>
                  <a:srgbClr val="006600"/>
                </a:solidFill>
              </a:rPr>
              <a:t>ClosedPatternMiningOnDisLattice</a:t>
            </a:r>
            <a:r>
              <a:rPr lang="en-US" altLang="ja-JP" sz="22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200" dirty="0" smtClean="0">
                <a:solidFill>
                  <a:srgbClr val="0000FF"/>
                </a:solidFill>
              </a:rPr>
              <a:t>(</a:t>
            </a:r>
            <a:r>
              <a:rPr lang="en-US" altLang="ja-JP" sz="2200" b="1" dirty="0" smtClean="0">
                <a:solidFill>
                  <a:srgbClr val="0000FF"/>
                </a:solidFill>
              </a:rPr>
              <a:t>S</a:t>
            </a:r>
            <a:r>
              <a:rPr lang="en-US" altLang="ja-JP" sz="2200" dirty="0" smtClean="0">
                <a:solidFill>
                  <a:srgbClr val="0000FF"/>
                </a:solidFill>
              </a:rPr>
              <a:t>)</a:t>
            </a:r>
            <a:r>
              <a:rPr lang="en-US" altLang="ja-JP" sz="2200" b="1" dirty="0" smtClean="0">
                <a:solidFill>
                  <a:schemeClr val="accent2"/>
                </a:solidFill>
              </a:rPr>
              <a:t> </a:t>
            </a:r>
          </a:p>
          <a:p>
            <a:pPr algn="l">
              <a:defRPr/>
            </a:pPr>
            <a:r>
              <a:rPr lang="en-US" altLang="ja-JP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</a:t>
            </a:r>
            <a:r>
              <a:rPr lang="ja-JP" altLang="en-US" sz="2200" b="1" dirty="0" smtClean="0">
                <a:solidFill>
                  <a:schemeClr val="accent2"/>
                </a:solidFill>
              </a:rPr>
              <a:t>  </a:t>
            </a:r>
            <a:r>
              <a:rPr lang="en-US" altLang="ja-JP" sz="2200" b="1" dirty="0" smtClean="0">
                <a:solidFill>
                  <a:srgbClr val="0000FF"/>
                </a:solidFill>
              </a:rPr>
              <a:t>mark{</a:t>
            </a:r>
            <a:r>
              <a:rPr lang="en-US" altLang="ja-JP" sz="2200" dirty="0" smtClean="0">
                <a:solidFill>
                  <a:srgbClr val="0000FF"/>
                </a:solidFill>
              </a:rPr>
              <a:t>S} = 1</a:t>
            </a:r>
            <a:r>
              <a:rPr lang="en-US" altLang="ja-JP" sz="2200" dirty="0" smtClean="0"/>
              <a:t>;</a:t>
            </a:r>
            <a:r>
              <a:rPr lang="en-US" altLang="ja-JP" sz="2200" dirty="0" smtClean="0">
                <a:solidFill>
                  <a:schemeClr val="accent2"/>
                </a:solidFill>
              </a:rPr>
              <a:t> </a:t>
            </a:r>
            <a:r>
              <a:rPr lang="en-US" altLang="ja-JP" sz="2200" b="1" dirty="0" smtClean="0"/>
              <a:t>output</a:t>
            </a:r>
            <a:r>
              <a:rPr lang="en-US" altLang="ja-JP" sz="22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200" b="1" dirty="0" smtClean="0">
                <a:solidFill>
                  <a:srgbClr val="0000FF"/>
                </a:solidFill>
              </a:rPr>
              <a:t>S</a:t>
            </a:r>
          </a:p>
          <a:p>
            <a:pPr algn="l">
              <a:defRPr/>
            </a:pPr>
            <a:r>
              <a:rPr lang="en-US" altLang="ja-JP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</a:t>
            </a:r>
            <a:r>
              <a:rPr lang="ja-JP" altLang="en-US" sz="2200" b="1" dirty="0" smtClean="0">
                <a:solidFill>
                  <a:schemeClr val="accent2"/>
                </a:solidFill>
              </a:rPr>
              <a:t>  </a:t>
            </a:r>
            <a:r>
              <a:rPr lang="en-US" altLang="ja-JP" sz="2200" b="1" dirty="0" smtClean="0"/>
              <a:t>for </a:t>
            </a:r>
            <a:r>
              <a:rPr lang="en-US" altLang="ja-JP" sz="2200" b="0" dirty="0" smtClean="0"/>
              <a:t>each</a:t>
            </a:r>
            <a:r>
              <a:rPr lang="en-US" altLang="ja-JP" sz="2200" b="1" dirty="0" smtClean="0"/>
              <a:t> </a:t>
            </a:r>
            <a:r>
              <a:rPr lang="en-US" altLang="ja-JP" sz="2200" b="0" dirty="0" smtClean="0"/>
              <a:t>successor </a:t>
            </a:r>
            <a:r>
              <a:rPr lang="en-US" altLang="ja-JP" sz="2200" b="1" dirty="0" smtClean="0">
                <a:solidFill>
                  <a:srgbClr val="0000FF"/>
                </a:solidFill>
              </a:rPr>
              <a:t>S’</a:t>
            </a:r>
            <a:r>
              <a:rPr lang="en-US" altLang="ja-JP" sz="22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200" dirty="0" smtClean="0"/>
              <a:t>of </a:t>
            </a:r>
            <a:r>
              <a:rPr lang="en-US" altLang="ja-JP" sz="2200" b="1" dirty="0" smtClean="0">
                <a:solidFill>
                  <a:srgbClr val="0000FF"/>
                </a:solidFill>
              </a:rPr>
              <a:t>S</a:t>
            </a:r>
          </a:p>
          <a:p>
            <a:pPr algn="l">
              <a:defRPr/>
            </a:pPr>
            <a:r>
              <a:rPr lang="en-US" altLang="ja-JP" sz="2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</a:t>
            </a:r>
            <a:r>
              <a:rPr lang="ja-JP" altLang="en-US" sz="2200" dirty="0">
                <a:solidFill>
                  <a:schemeClr val="accent2"/>
                </a:solidFill>
              </a:rPr>
              <a:t>  </a:t>
            </a:r>
            <a:r>
              <a:rPr lang="ja-JP" altLang="en-US" sz="2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  <a:r>
              <a:rPr lang="en-US" altLang="ja-JP" sz="2200" dirty="0" smtClean="0">
                <a:solidFill>
                  <a:srgbClr val="0000FF"/>
                </a:solidFill>
              </a:rPr>
              <a:t>S’</a:t>
            </a:r>
            <a:r>
              <a:rPr lang="en-US" altLang="ja-JP" sz="2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== </a:t>
            </a:r>
            <a:r>
              <a:rPr lang="ja-JP" altLang="en-US" sz="2000" dirty="0" smtClean="0">
                <a:solidFill>
                  <a:srgbClr val="0000FF"/>
                </a:solidFill>
              </a:rPr>
              <a:t>∧</a:t>
            </a:r>
            <a:r>
              <a:rPr lang="en-US" altLang="ja-JP" sz="2000" dirty="0" err="1" smtClean="0">
                <a:solidFill>
                  <a:srgbClr val="0000FF"/>
                </a:solidFill>
              </a:rPr>
              <a:t>Occ</a:t>
            </a:r>
            <a:r>
              <a:rPr lang="en-US" altLang="ja-JP" sz="2000" dirty="0" smtClean="0">
                <a:solidFill>
                  <a:srgbClr val="0000FF"/>
                </a:solidFill>
              </a:rPr>
              <a:t>(S’)</a:t>
            </a:r>
          </a:p>
          <a:p>
            <a:pPr algn="l">
              <a:defRPr/>
            </a:pPr>
            <a:r>
              <a:rPr lang="en-US" altLang="ja-JP" sz="2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</a:t>
            </a:r>
            <a:r>
              <a:rPr lang="en-US" altLang="ja-JP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r>
              <a:rPr lang="ja-JP" altLang="en-US" sz="2200" b="1" dirty="0" smtClean="0">
                <a:solidFill>
                  <a:schemeClr val="accent2"/>
                </a:solidFill>
              </a:rPr>
              <a:t>  </a:t>
            </a:r>
            <a:r>
              <a:rPr lang="ja-JP" altLang="en-US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  <a:r>
              <a:rPr lang="en-US" altLang="ja-JP" sz="2200" b="1" dirty="0" smtClean="0"/>
              <a:t>if</a:t>
            </a:r>
            <a:r>
              <a:rPr lang="en-US" altLang="ja-JP" sz="2200" b="1" dirty="0" smtClean="0">
                <a:solidFill>
                  <a:schemeClr val="accent2"/>
                </a:solidFill>
              </a:rPr>
              <a:t> </a:t>
            </a:r>
            <a:r>
              <a:rPr lang="ja-JP" altLang="en-US" sz="2200" dirty="0" smtClean="0">
                <a:solidFill>
                  <a:schemeClr val="accent2"/>
                </a:solidFill>
              </a:rPr>
              <a:t> </a:t>
            </a:r>
            <a:r>
              <a:rPr lang="en-US" altLang="ja-JP" sz="2200" dirty="0" smtClean="0">
                <a:solidFill>
                  <a:srgbClr val="0000FF"/>
                </a:solidFill>
              </a:rPr>
              <a:t>mark{S’}</a:t>
            </a:r>
            <a:r>
              <a:rPr lang="en-US" altLang="ja-JP" sz="2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== </a:t>
            </a:r>
            <a:r>
              <a:rPr lang="en-US" altLang="ja-JP" sz="2200" dirty="0" smtClean="0">
                <a:solidFill>
                  <a:srgbClr val="0000FF"/>
                </a:solidFill>
              </a:rPr>
              <a:t>0 &amp; </a:t>
            </a:r>
            <a:r>
              <a:rPr lang="en-US" altLang="ja-JP" sz="2200" b="1" dirty="0" err="1" smtClean="0">
                <a:solidFill>
                  <a:srgbClr val="0000FF"/>
                </a:solidFill>
              </a:rPr>
              <a:t>frq</a:t>
            </a:r>
            <a:r>
              <a:rPr lang="en-US" altLang="ja-JP" sz="2200" b="1" dirty="0" smtClean="0">
                <a:solidFill>
                  <a:srgbClr val="0000FF"/>
                </a:solidFill>
              </a:rPr>
              <a:t>(S’)</a:t>
            </a:r>
            <a:r>
              <a:rPr lang="en-US" altLang="ja-JP" sz="2200" b="1" dirty="0" smtClean="0">
                <a:solidFill>
                  <a:schemeClr val="accent2"/>
                </a:solidFill>
              </a:rPr>
              <a:t> </a:t>
            </a:r>
            <a:r>
              <a:rPr lang="ja-JP" altLang="en-US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≧ </a:t>
            </a:r>
            <a:r>
              <a:rPr lang="en-US" altLang="ja-JP" sz="2200" b="1" dirty="0" smtClean="0">
                <a:solidFill>
                  <a:srgbClr val="0000FF"/>
                </a:solidFill>
              </a:rPr>
              <a:t>σ</a:t>
            </a:r>
            <a:r>
              <a:rPr lang="ja-JP" altLang="en-US" sz="2200" dirty="0" smtClean="0"/>
              <a:t> </a:t>
            </a:r>
            <a:r>
              <a:rPr lang="en-US" altLang="ja-JP" sz="2200" b="1" dirty="0" smtClean="0"/>
              <a:t>then</a:t>
            </a:r>
          </a:p>
          <a:p>
            <a:pPr algn="l">
              <a:defRPr/>
            </a:pPr>
            <a:r>
              <a:rPr lang="en-US" altLang="ja-JP" sz="2200" dirty="0" smtClean="0"/>
              <a:t>               </a:t>
            </a:r>
            <a:r>
              <a:rPr lang="en-US" altLang="ja-JP" sz="2200" b="1" dirty="0" smtClean="0"/>
              <a:t>call</a:t>
            </a:r>
            <a:r>
              <a:rPr lang="ja-JP" altLang="en-US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200" dirty="0" err="1">
                <a:solidFill>
                  <a:srgbClr val="006600"/>
                </a:solidFill>
              </a:rPr>
              <a:t>ClosedPatternMiningOnDisLattice</a:t>
            </a:r>
            <a:r>
              <a:rPr lang="en-US" altLang="ja-JP" sz="2200" dirty="0">
                <a:solidFill>
                  <a:schemeClr val="accent2"/>
                </a:solidFill>
              </a:rPr>
              <a:t> </a:t>
            </a:r>
            <a:r>
              <a:rPr lang="en-US" altLang="ja-JP" sz="2200" dirty="0" smtClean="0"/>
              <a:t>(</a:t>
            </a:r>
            <a:r>
              <a:rPr lang="en-US" altLang="ja-JP" sz="2200" b="1" dirty="0" smtClean="0">
                <a:solidFill>
                  <a:srgbClr val="0000FF"/>
                </a:solidFill>
              </a:rPr>
              <a:t>S’</a:t>
            </a:r>
            <a:r>
              <a:rPr lang="en-US" altLang="ja-JP" sz="2200" dirty="0" smtClean="0"/>
              <a:t>)</a:t>
            </a:r>
            <a:r>
              <a:rPr lang="en-US" altLang="ja-JP" sz="2200" b="1" dirty="0" smtClean="0">
                <a:solidFill>
                  <a:schemeClr val="accent2"/>
                </a:solidFill>
              </a:rPr>
              <a:t> </a:t>
            </a:r>
          </a:p>
          <a:p>
            <a:pPr algn="l">
              <a:defRPr/>
            </a:pPr>
            <a:r>
              <a:rPr lang="en-US" altLang="ja-JP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</a:t>
            </a:r>
            <a:r>
              <a:rPr lang="ja-JP" altLang="en-US" sz="2200" b="1" dirty="0" smtClean="0">
                <a:solidFill>
                  <a:schemeClr val="accent2"/>
                </a:solidFill>
              </a:rPr>
              <a:t>  </a:t>
            </a:r>
            <a:r>
              <a:rPr lang="en-US" altLang="ja-JP" sz="2200" b="1" dirty="0" smtClean="0"/>
              <a:t>end for</a:t>
            </a:r>
            <a:endParaRPr lang="ja-JP" altLang="en-US" sz="2200" dirty="0" smtClean="0"/>
          </a:p>
        </p:txBody>
      </p:sp>
      <p:sp>
        <p:nvSpPr>
          <p:cNvPr id="4" name="Line 6"/>
          <p:cNvSpPr>
            <a:spLocks noChangeShapeType="1"/>
          </p:cNvSpPr>
          <p:nvPr/>
        </p:nvSpPr>
        <p:spPr bwMode="auto">
          <a:xfrm flipV="1">
            <a:off x="7070502" y="2347739"/>
            <a:ext cx="454025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7524527" y="2347739"/>
            <a:ext cx="71438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" name="Line 9"/>
          <p:cNvSpPr>
            <a:spLocks noChangeShapeType="1"/>
          </p:cNvSpPr>
          <p:nvPr/>
        </p:nvSpPr>
        <p:spPr bwMode="auto">
          <a:xfrm flipV="1">
            <a:off x="7923706" y="3501008"/>
            <a:ext cx="34009" cy="57093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 flipH="1" flipV="1">
            <a:off x="7092727" y="2895426"/>
            <a:ext cx="215900" cy="60483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8" name="Line 13"/>
          <p:cNvSpPr>
            <a:spLocks noChangeShapeType="1"/>
          </p:cNvSpPr>
          <p:nvPr/>
        </p:nvSpPr>
        <p:spPr bwMode="auto">
          <a:xfrm>
            <a:off x="7524527" y="2347739"/>
            <a:ext cx="576263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9" name="Line 14"/>
          <p:cNvSpPr>
            <a:spLocks noChangeShapeType="1"/>
          </p:cNvSpPr>
          <p:nvPr/>
        </p:nvSpPr>
        <p:spPr bwMode="auto">
          <a:xfrm flipH="1">
            <a:off x="7956327" y="2925589"/>
            <a:ext cx="142875" cy="57467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0" name="Line 14"/>
          <p:cNvSpPr>
            <a:spLocks noChangeShapeType="1"/>
          </p:cNvSpPr>
          <p:nvPr/>
        </p:nvSpPr>
        <p:spPr bwMode="auto">
          <a:xfrm>
            <a:off x="7594377" y="2924001"/>
            <a:ext cx="384175" cy="57467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 flipH="1">
            <a:off x="7294210" y="2938247"/>
            <a:ext cx="300167" cy="60073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V="1">
            <a:off x="7880127" y="3498676"/>
            <a:ext cx="683096" cy="58018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flipH="1" flipV="1">
            <a:off x="7294209" y="3512919"/>
            <a:ext cx="608659" cy="56541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V="1">
            <a:off x="8530603" y="2921668"/>
            <a:ext cx="102469" cy="591251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H="1" flipV="1">
            <a:off x="7510110" y="2342953"/>
            <a:ext cx="1122962" cy="552473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H="1" flipV="1">
            <a:off x="7605971" y="2930175"/>
            <a:ext cx="924632" cy="568499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" name="Oval 8"/>
          <p:cNvSpPr>
            <a:spLocks noChangeArrowheads="1"/>
          </p:cNvSpPr>
          <p:nvPr/>
        </p:nvSpPr>
        <p:spPr bwMode="auto">
          <a:xfrm>
            <a:off x="7451502" y="2779539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" name="Oval 11"/>
          <p:cNvSpPr>
            <a:spLocks noChangeArrowheads="1"/>
          </p:cNvSpPr>
          <p:nvPr/>
        </p:nvSpPr>
        <p:spPr bwMode="auto">
          <a:xfrm>
            <a:off x="7164164" y="3357389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" name="Oval 12"/>
          <p:cNvSpPr>
            <a:spLocks noChangeArrowheads="1"/>
          </p:cNvSpPr>
          <p:nvPr/>
        </p:nvSpPr>
        <p:spPr bwMode="auto">
          <a:xfrm>
            <a:off x="7786464" y="3932287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" name="Oval 15"/>
          <p:cNvSpPr>
            <a:spLocks noChangeArrowheads="1"/>
          </p:cNvSpPr>
          <p:nvPr/>
        </p:nvSpPr>
        <p:spPr bwMode="auto">
          <a:xfrm>
            <a:off x="7811864" y="3357389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" name="Oval 16"/>
          <p:cNvSpPr>
            <a:spLocks noChangeArrowheads="1"/>
          </p:cNvSpPr>
          <p:nvPr/>
        </p:nvSpPr>
        <p:spPr bwMode="auto">
          <a:xfrm>
            <a:off x="7380064" y="2204864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" name="Oval 17"/>
          <p:cNvSpPr>
            <a:spLocks noChangeArrowheads="1"/>
          </p:cNvSpPr>
          <p:nvPr/>
        </p:nvSpPr>
        <p:spPr bwMode="auto">
          <a:xfrm>
            <a:off x="6948264" y="2779539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" name="Oval 18"/>
          <p:cNvSpPr>
            <a:spLocks noChangeArrowheads="1"/>
          </p:cNvSpPr>
          <p:nvPr/>
        </p:nvSpPr>
        <p:spPr bwMode="auto">
          <a:xfrm>
            <a:off x="7956327" y="2781126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" name="Oval 18"/>
          <p:cNvSpPr>
            <a:spLocks noChangeArrowheads="1"/>
          </p:cNvSpPr>
          <p:nvPr/>
        </p:nvSpPr>
        <p:spPr bwMode="auto">
          <a:xfrm>
            <a:off x="8461126" y="2780928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" name="Oval 18"/>
          <p:cNvSpPr>
            <a:spLocks noChangeArrowheads="1"/>
          </p:cNvSpPr>
          <p:nvPr/>
        </p:nvSpPr>
        <p:spPr bwMode="auto">
          <a:xfrm>
            <a:off x="8389118" y="3357687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3346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Complexity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25538"/>
            <a:ext cx="8424863" cy="38163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Each iteration takes time for computing successor, occurrence set, and the meet of the occurrence set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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the computation time for one iteration is given by these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 (# of successors × (occurrence, meet))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if all these are polynomial time, then polynomial delay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(same as one iteration, by alternative output)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sz="2400" dirty="0" smtClean="0"/>
              <a:t>Space is required to store all the solutions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already found in memory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Exponential space in general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4" name="Line 6"/>
          <p:cNvSpPr>
            <a:spLocks noChangeShapeType="1"/>
          </p:cNvSpPr>
          <p:nvPr/>
        </p:nvSpPr>
        <p:spPr bwMode="auto">
          <a:xfrm flipV="1">
            <a:off x="6601470" y="4670437"/>
            <a:ext cx="454025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7055495" y="4670437"/>
            <a:ext cx="71438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" name="Line 9"/>
          <p:cNvSpPr>
            <a:spLocks noChangeShapeType="1"/>
          </p:cNvSpPr>
          <p:nvPr/>
        </p:nvSpPr>
        <p:spPr bwMode="auto">
          <a:xfrm flipV="1">
            <a:off x="7454674" y="5823706"/>
            <a:ext cx="34009" cy="57093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 flipH="1" flipV="1">
            <a:off x="6623695" y="5218124"/>
            <a:ext cx="215900" cy="60483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8" name="Line 13"/>
          <p:cNvSpPr>
            <a:spLocks noChangeShapeType="1"/>
          </p:cNvSpPr>
          <p:nvPr/>
        </p:nvSpPr>
        <p:spPr bwMode="auto">
          <a:xfrm>
            <a:off x="7055495" y="4670437"/>
            <a:ext cx="576263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9" name="Line 14"/>
          <p:cNvSpPr>
            <a:spLocks noChangeShapeType="1"/>
          </p:cNvSpPr>
          <p:nvPr/>
        </p:nvSpPr>
        <p:spPr bwMode="auto">
          <a:xfrm flipH="1">
            <a:off x="7487295" y="5248287"/>
            <a:ext cx="142875" cy="57467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0" name="Line 14"/>
          <p:cNvSpPr>
            <a:spLocks noChangeShapeType="1"/>
          </p:cNvSpPr>
          <p:nvPr/>
        </p:nvSpPr>
        <p:spPr bwMode="auto">
          <a:xfrm flipH="1">
            <a:off x="7509520" y="5270175"/>
            <a:ext cx="641975" cy="551199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 flipH="1">
            <a:off x="6825178" y="5260945"/>
            <a:ext cx="300167" cy="60073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V="1">
            <a:off x="7411095" y="5821374"/>
            <a:ext cx="683096" cy="58018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flipH="1" flipV="1">
            <a:off x="6825177" y="5835617"/>
            <a:ext cx="608659" cy="56541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V="1">
            <a:off x="8061571" y="5244366"/>
            <a:ext cx="102469" cy="591251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H="1" flipV="1">
            <a:off x="8134968" y="4669791"/>
            <a:ext cx="29071" cy="54833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H="1" flipV="1">
            <a:off x="7136939" y="5252873"/>
            <a:ext cx="924632" cy="568499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9" name="Oval 12"/>
          <p:cNvSpPr>
            <a:spLocks noChangeArrowheads="1"/>
          </p:cNvSpPr>
          <p:nvPr/>
        </p:nvSpPr>
        <p:spPr bwMode="auto">
          <a:xfrm>
            <a:off x="7317432" y="6254985"/>
            <a:ext cx="287338" cy="287337"/>
          </a:xfrm>
          <a:prstGeom prst="ellipse">
            <a:avLst/>
          </a:prstGeom>
          <a:solidFill>
            <a:srgbClr val="FFC000"/>
          </a:solidFill>
          <a:ln w="19050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" name="Oval 16"/>
          <p:cNvSpPr>
            <a:spLocks noChangeArrowheads="1"/>
          </p:cNvSpPr>
          <p:nvPr/>
        </p:nvSpPr>
        <p:spPr bwMode="auto">
          <a:xfrm>
            <a:off x="6911032" y="4527562"/>
            <a:ext cx="287338" cy="287337"/>
          </a:xfrm>
          <a:prstGeom prst="ellipse">
            <a:avLst/>
          </a:prstGeom>
          <a:solidFill>
            <a:srgbClr val="FF0000"/>
          </a:solidFill>
          <a:ln w="19050">
            <a:solidFill>
              <a:srgbClr val="9900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" name="Line 13"/>
          <p:cNvSpPr>
            <a:spLocks noChangeShapeType="1"/>
          </p:cNvSpPr>
          <p:nvPr/>
        </p:nvSpPr>
        <p:spPr bwMode="auto">
          <a:xfrm>
            <a:off x="8134967" y="4656190"/>
            <a:ext cx="575865" cy="466669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8" name="Line 9"/>
          <p:cNvSpPr>
            <a:spLocks noChangeShapeType="1"/>
          </p:cNvSpPr>
          <p:nvPr/>
        </p:nvSpPr>
        <p:spPr bwMode="auto">
          <a:xfrm flipV="1">
            <a:off x="6579739" y="5815910"/>
            <a:ext cx="284727" cy="57065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1" name="Line 9"/>
          <p:cNvSpPr>
            <a:spLocks noChangeShapeType="1"/>
          </p:cNvSpPr>
          <p:nvPr/>
        </p:nvSpPr>
        <p:spPr bwMode="auto">
          <a:xfrm flipH="1" flipV="1">
            <a:off x="6334770" y="5822961"/>
            <a:ext cx="225294" cy="578073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2" name="Line 9"/>
          <p:cNvSpPr>
            <a:spLocks noChangeShapeType="1"/>
          </p:cNvSpPr>
          <p:nvPr/>
        </p:nvSpPr>
        <p:spPr bwMode="auto">
          <a:xfrm flipV="1">
            <a:off x="6314532" y="5252873"/>
            <a:ext cx="320405" cy="60880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3" name="Oval 15"/>
          <p:cNvSpPr>
            <a:spLocks noChangeArrowheads="1"/>
          </p:cNvSpPr>
          <p:nvPr/>
        </p:nvSpPr>
        <p:spPr bwMode="auto">
          <a:xfrm>
            <a:off x="6425651" y="6265861"/>
            <a:ext cx="287338" cy="287337"/>
          </a:xfrm>
          <a:prstGeom prst="ellipse">
            <a:avLst/>
          </a:prstGeom>
          <a:solidFill>
            <a:srgbClr val="FFC000"/>
          </a:solidFill>
          <a:ln w="19050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" name="Line 9"/>
          <p:cNvSpPr>
            <a:spLocks noChangeShapeType="1"/>
          </p:cNvSpPr>
          <p:nvPr/>
        </p:nvSpPr>
        <p:spPr bwMode="auto">
          <a:xfrm flipH="1" flipV="1">
            <a:off x="8162453" y="5260945"/>
            <a:ext cx="548380" cy="574671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6" name="Line 9"/>
          <p:cNvSpPr>
            <a:spLocks noChangeShapeType="1"/>
          </p:cNvSpPr>
          <p:nvPr/>
        </p:nvSpPr>
        <p:spPr bwMode="auto">
          <a:xfrm flipV="1">
            <a:off x="8298531" y="5835616"/>
            <a:ext cx="347836" cy="55094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7" name="Line 9"/>
          <p:cNvSpPr>
            <a:spLocks noChangeShapeType="1"/>
          </p:cNvSpPr>
          <p:nvPr/>
        </p:nvSpPr>
        <p:spPr bwMode="auto">
          <a:xfrm flipH="1" flipV="1">
            <a:off x="8105149" y="5815909"/>
            <a:ext cx="200375" cy="570654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8" name="Oval 11"/>
          <p:cNvSpPr>
            <a:spLocks noChangeArrowheads="1"/>
          </p:cNvSpPr>
          <p:nvPr/>
        </p:nvSpPr>
        <p:spPr bwMode="auto">
          <a:xfrm>
            <a:off x="6695132" y="5680087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" name="Oval 17"/>
          <p:cNvSpPr>
            <a:spLocks noChangeArrowheads="1"/>
          </p:cNvSpPr>
          <p:nvPr/>
        </p:nvSpPr>
        <p:spPr bwMode="auto">
          <a:xfrm>
            <a:off x="6479232" y="5102237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" name="Oval 18"/>
          <p:cNvSpPr>
            <a:spLocks noChangeArrowheads="1"/>
          </p:cNvSpPr>
          <p:nvPr/>
        </p:nvSpPr>
        <p:spPr bwMode="auto">
          <a:xfrm>
            <a:off x="7487295" y="5103824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" name="Oval 18"/>
          <p:cNvSpPr>
            <a:spLocks noChangeArrowheads="1"/>
          </p:cNvSpPr>
          <p:nvPr/>
        </p:nvSpPr>
        <p:spPr bwMode="auto">
          <a:xfrm>
            <a:off x="7992094" y="5103626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" name="Oval 18"/>
          <p:cNvSpPr>
            <a:spLocks noChangeArrowheads="1"/>
          </p:cNvSpPr>
          <p:nvPr/>
        </p:nvSpPr>
        <p:spPr bwMode="auto">
          <a:xfrm>
            <a:off x="7920086" y="5680385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" name="Oval 15"/>
          <p:cNvSpPr>
            <a:spLocks noChangeArrowheads="1"/>
          </p:cNvSpPr>
          <p:nvPr/>
        </p:nvSpPr>
        <p:spPr bwMode="auto">
          <a:xfrm>
            <a:off x="6156176" y="5680087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" name="Oval 15"/>
          <p:cNvSpPr>
            <a:spLocks noChangeArrowheads="1"/>
          </p:cNvSpPr>
          <p:nvPr/>
        </p:nvSpPr>
        <p:spPr bwMode="auto">
          <a:xfrm>
            <a:off x="8128668" y="6237312"/>
            <a:ext cx="287338" cy="287337"/>
          </a:xfrm>
          <a:prstGeom prst="ellipse">
            <a:avLst/>
          </a:prstGeom>
          <a:solidFill>
            <a:srgbClr val="FFC000"/>
          </a:solidFill>
          <a:ln w="19050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" name="Line 13"/>
          <p:cNvSpPr>
            <a:spLocks noChangeShapeType="1"/>
          </p:cNvSpPr>
          <p:nvPr/>
        </p:nvSpPr>
        <p:spPr bwMode="auto">
          <a:xfrm flipH="1">
            <a:off x="7136938" y="4653136"/>
            <a:ext cx="1035461" cy="588233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40" name="Line 9"/>
          <p:cNvSpPr>
            <a:spLocks noChangeShapeType="1"/>
          </p:cNvSpPr>
          <p:nvPr/>
        </p:nvSpPr>
        <p:spPr bwMode="auto">
          <a:xfrm flipV="1">
            <a:off x="8648771" y="5139437"/>
            <a:ext cx="119365" cy="664433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6" name="Oval 16"/>
          <p:cNvSpPr>
            <a:spLocks noChangeArrowheads="1"/>
          </p:cNvSpPr>
          <p:nvPr/>
        </p:nvSpPr>
        <p:spPr bwMode="auto">
          <a:xfrm>
            <a:off x="8020370" y="4523195"/>
            <a:ext cx="287338" cy="287337"/>
          </a:xfrm>
          <a:prstGeom prst="ellipse">
            <a:avLst/>
          </a:prstGeom>
          <a:solidFill>
            <a:srgbClr val="FF0000"/>
          </a:solidFill>
          <a:ln w="19050">
            <a:solidFill>
              <a:srgbClr val="9900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" name="Oval 18"/>
          <p:cNvSpPr>
            <a:spLocks noChangeArrowheads="1"/>
          </p:cNvSpPr>
          <p:nvPr/>
        </p:nvSpPr>
        <p:spPr bwMode="auto">
          <a:xfrm>
            <a:off x="8604448" y="5085184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" name="Line 9"/>
          <p:cNvSpPr>
            <a:spLocks noChangeShapeType="1"/>
          </p:cNvSpPr>
          <p:nvPr/>
        </p:nvSpPr>
        <p:spPr bwMode="auto">
          <a:xfrm flipH="1" flipV="1">
            <a:off x="7109904" y="5237448"/>
            <a:ext cx="398028" cy="573081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0" name="Oval 15"/>
          <p:cNvSpPr>
            <a:spLocks noChangeArrowheads="1"/>
          </p:cNvSpPr>
          <p:nvPr/>
        </p:nvSpPr>
        <p:spPr bwMode="auto">
          <a:xfrm>
            <a:off x="7342832" y="5680087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" name="Oval 8"/>
          <p:cNvSpPr>
            <a:spLocks noChangeArrowheads="1"/>
          </p:cNvSpPr>
          <p:nvPr/>
        </p:nvSpPr>
        <p:spPr bwMode="auto">
          <a:xfrm>
            <a:off x="6982470" y="5102237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" name="Oval 18"/>
          <p:cNvSpPr>
            <a:spLocks noChangeArrowheads="1"/>
          </p:cNvSpPr>
          <p:nvPr/>
        </p:nvSpPr>
        <p:spPr bwMode="auto">
          <a:xfrm>
            <a:off x="8533134" y="5691948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3296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Reverse Search Sophisticated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6186" y="1076102"/>
            <a:ext cx="8424863" cy="38163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Define the parent of a closed pattern in a sophisticated way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Go down to a lower area (by adding a record of the data to the occurrence set and take the meet)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Go</a:t>
            </a:r>
            <a:r>
              <a:rPr lang="en-US" altLang="ja-JP" sz="2400" dirty="0" smtClean="0"/>
              <a:t> up until just below the original area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 (by following the path to the original pattern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by iterative closure extensions)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sz="2400" dirty="0" smtClean="0"/>
              <a:t>In this way, we can define the parent u</a:t>
            </a:r>
            <a:r>
              <a:rPr lang="en-US" altLang="ja-JP" sz="2400" dirty="0"/>
              <a:t>n</a:t>
            </a:r>
            <a:r>
              <a:rPr lang="en-US" altLang="ja-JP" sz="2400" dirty="0" smtClean="0"/>
              <a:t>iquely,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 and it is computable in polynomial time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>
                <a:solidFill>
                  <a:srgbClr val="990033"/>
                </a:solidFill>
              </a:rPr>
              <a:t>(If I’m not your parent, I don’t make you!)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polynomial space!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</p:txBody>
      </p:sp>
      <p:grpSp>
        <p:nvGrpSpPr>
          <p:cNvPr id="43" name="グループ化 42"/>
          <p:cNvGrpSpPr/>
          <p:nvPr/>
        </p:nvGrpSpPr>
        <p:grpSpPr>
          <a:xfrm>
            <a:off x="5459782" y="3110081"/>
            <a:ext cx="3648722" cy="3631287"/>
            <a:chOff x="5908444" y="2822049"/>
            <a:chExt cx="2744326" cy="3631287"/>
          </a:xfrm>
        </p:grpSpPr>
        <p:sp>
          <p:nvSpPr>
            <p:cNvPr id="2" name="二等辺三角形 1"/>
            <p:cNvSpPr/>
            <p:nvPr/>
          </p:nvSpPr>
          <p:spPr bwMode="auto">
            <a:xfrm>
              <a:off x="5908444" y="2822049"/>
              <a:ext cx="2744326" cy="3631287"/>
            </a:xfrm>
            <a:prstGeom prst="triangle">
              <a:avLst/>
            </a:prstGeom>
            <a:solidFill>
              <a:schemeClr val="bg1"/>
            </a:solidFill>
            <a:ln w="1905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1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3" name="フリーフォーム 2"/>
            <p:cNvSpPr/>
            <p:nvPr/>
          </p:nvSpPr>
          <p:spPr bwMode="auto">
            <a:xfrm>
              <a:off x="6568560" y="2875824"/>
              <a:ext cx="1189703" cy="2418736"/>
            </a:xfrm>
            <a:custGeom>
              <a:avLst/>
              <a:gdLst>
                <a:gd name="connsiteX0" fmla="*/ 707922 w 1189703"/>
                <a:gd name="connsiteY0" fmla="*/ 0 h 2418736"/>
                <a:gd name="connsiteX1" fmla="*/ 0 w 1189703"/>
                <a:gd name="connsiteY1" fmla="*/ 1868129 h 2418736"/>
                <a:gd name="connsiteX2" fmla="*/ 383458 w 1189703"/>
                <a:gd name="connsiteY2" fmla="*/ 1543665 h 2418736"/>
                <a:gd name="connsiteX3" fmla="*/ 619432 w 1189703"/>
                <a:gd name="connsiteY3" fmla="*/ 2418736 h 2418736"/>
                <a:gd name="connsiteX4" fmla="*/ 668593 w 1189703"/>
                <a:gd name="connsiteY4" fmla="*/ 993058 h 2418736"/>
                <a:gd name="connsiteX5" fmla="*/ 865238 w 1189703"/>
                <a:gd name="connsiteY5" fmla="*/ 1789471 h 2418736"/>
                <a:gd name="connsiteX6" fmla="*/ 924232 w 1189703"/>
                <a:gd name="connsiteY6" fmla="*/ 1061884 h 2418736"/>
                <a:gd name="connsiteX7" fmla="*/ 1189703 w 1189703"/>
                <a:gd name="connsiteY7" fmla="*/ 1268362 h 2418736"/>
                <a:gd name="connsiteX0" fmla="*/ 707922 w 1189703"/>
                <a:gd name="connsiteY0" fmla="*/ 0 h 2418736"/>
                <a:gd name="connsiteX1" fmla="*/ 0 w 1189703"/>
                <a:gd name="connsiteY1" fmla="*/ 1868129 h 2418736"/>
                <a:gd name="connsiteX2" fmla="*/ 383458 w 1189703"/>
                <a:gd name="connsiteY2" fmla="*/ 1543665 h 2418736"/>
                <a:gd name="connsiteX3" fmla="*/ 619432 w 1189703"/>
                <a:gd name="connsiteY3" fmla="*/ 2418736 h 2418736"/>
                <a:gd name="connsiteX4" fmla="*/ 668593 w 1189703"/>
                <a:gd name="connsiteY4" fmla="*/ 993058 h 2418736"/>
                <a:gd name="connsiteX5" fmla="*/ 865238 w 1189703"/>
                <a:gd name="connsiteY5" fmla="*/ 1789471 h 2418736"/>
                <a:gd name="connsiteX6" fmla="*/ 924232 w 1189703"/>
                <a:gd name="connsiteY6" fmla="*/ 1061884 h 2418736"/>
                <a:gd name="connsiteX7" fmla="*/ 1189703 w 1189703"/>
                <a:gd name="connsiteY7" fmla="*/ 1268362 h 2418736"/>
                <a:gd name="connsiteX8" fmla="*/ 707922 w 1189703"/>
                <a:gd name="connsiteY8" fmla="*/ 0 h 24187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89703" h="2418736">
                  <a:moveTo>
                    <a:pt x="707922" y="0"/>
                  </a:moveTo>
                  <a:lnTo>
                    <a:pt x="0" y="1868129"/>
                  </a:lnTo>
                  <a:lnTo>
                    <a:pt x="383458" y="1543665"/>
                  </a:lnTo>
                  <a:lnTo>
                    <a:pt x="619432" y="2418736"/>
                  </a:lnTo>
                  <a:lnTo>
                    <a:pt x="668593" y="993058"/>
                  </a:lnTo>
                  <a:lnTo>
                    <a:pt x="865238" y="1789471"/>
                  </a:lnTo>
                  <a:lnTo>
                    <a:pt x="924232" y="1061884"/>
                  </a:lnTo>
                  <a:lnTo>
                    <a:pt x="1189703" y="1268362"/>
                  </a:lnTo>
                  <a:lnTo>
                    <a:pt x="707922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50800" cap="flat" cmpd="sng" algn="ctr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1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</p:grpSp>
      <p:sp>
        <p:nvSpPr>
          <p:cNvPr id="42" name="フリーフォーム 41"/>
          <p:cNvSpPr/>
          <p:nvPr/>
        </p:nvSpPr>
        <p:spPr bwMode="auto">
          <a:xfrm>
            <a:off x="6971950" y="3110081"/>
            <a:ext cx="437852" cy="2219102"/>
          </a:xfrm>
          <a:custGeom>
            <a:avLst/>
            <a:gdLst>
              <a:gd name="connsiteX0" fmla="*/ 321908 w 392346"/>
              <a:gd name="connsiteY0" fmla="*/ 0 h 2163097"/>
              <a:gd name="connsiteX1" fmla="*/ 203921 w 392346"/>
              <a:gd name="connsiteY1" fmla="*/ 363794 h 2163097"/>
              <a:gd name="connsiteX2" fmla="*/ 390734 w 392346"/>
              <a:gd name="connsiteY2" fmla="*/ 757084 h 2163097"/>
              <a:gd name="connsiteX3" fmla="*/ 76102 w 392346"/>
              <a:gd name="connsiteY3" fmla="*/ 993058 h 2163097"/>
              <a:gd name="connsiteX4" fmla="*/ 7276 w 392346"/>
              <a:gd name="connsiteY4" fmla="*/ 1445342 h 2163097"/>
              <a:gd name="connsiteX5" fmla="*/ 203921 w 392346"/>
              <a:gd name="connsiteY5" fmla="*/ 1691149 h 2163097"/>
              <a:gd name="connsiteX6" fmla="*/ 203921 w 392346"/>
              <a:gd name="connsiteY6" fmla="*/ 1818968 h 2163097"/>
              <a:gd name="connsiteX7" fmla="*/ 361238 w 392346"/>
              <a:gd name="connsiteY7" fmla="*/ 2163097 h 2163097"/>
              <a:gd name="connsiteX0" fmla="*/ 321908 w 392346"/>
              <a:gd name="connsiteY0" fmla="*/ 0 h 2163097"/>
              <a:gd name="connsiteX1" fmla="*/ 203921 w 392346"/>
              <a:gd name="connsiteY1" fmla="*/ 363794 h 2163097"/>
              <a:gd name="connsiteX2" fmla="*/ 390734 w 392346"/>
              <a:gd name="connsiteY2" fmla="*/ 757084 h 2163097"/>
              <a:gd name="connsiteX3" fmla="*/ 76102 w 392346"/>
              <a:gd name="connsiteY3" fmla="*/ 993058 h 2163097"/>
              <a:gd name="connsiteX4" fmla="*/ 7276 w 392346"/>
              <a:gd name="connsiteY4" fmla="*/ 1445342 h 2163097"/>
              <a:gd name="connsiteX5" fmla="*/ 203921 w 392346"/>
              <a:gd name="connsiteY5" fmla="*/ 1818968 h 2163097"/>
              <a:gd name="connsiteX6" fmla="*/ 361238 w 392346"/>
              <a:gd name="connsiteY6" fmla="*/ 2163097 h 2163097"/>
              <a:gd name="connsiteX0" fmla="*/ 321908 w 392346"/>
              <a:gd name="connsiteY0" fmla="*/ 0 h 2032468"/>
              <a:gd name="connsiteX1" fmla="*/ 203921 w 392346"/>
              <a:gd name="connsiteY1" fmla="*/ 363794 h 2032468"/>
              <a:gd name="connsiteX2" fmla="*/ 390734 w 392346"/>
              <a:gd name="connsiteY2" fmla="*/ 757084 h 2032468"/>
              <a:gd name="connsiteX3" fmla="*/ 76102 w 392346"/>
              <a:gd name="connsiteY3" fmla="*/ 993058 h 2032468"/>
              <a:gd name="connsiteX4" fmla="*/ 7276 w 392346"/>
              <a:gd name="connsiteY4" fmla="*/ 1445342 h 2032468"/>
              <a:gd name="connsiteX5" fmla="*/ 203921 w 392346"/>
              <a:gd name="connsiteY5" fmla="*/ 1818968 h 2032468"/>
              <a:gd name="connsiteX6" fmla="*/ 298210 w 392346"/>
              <a:gd name="connsiteY6" fmla="*/ 2032468 h 20324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2346" h="2032468">
                <a:moveTo>
                  <a:pt x="321908" y="0"/>
                </a:moveTo>
                <a:cubicBezTo>
                  <a:pt x="257179" y="118806"/>
                  <a:pt x="192450" y="237613"/>
                  <a:pt x="203921" y="363794"/>
                </a:cubicBezTo>
                <a:cubicBezTo>
                  <a:pt x="215392" y="489975"/>
                  <a:pt x="412037" y="652207"/>
                  <a:pt x="390734" y="757084"/>
                </a:cubicBezTo>
                <a:cubicBezTo>
                  <a:pt x="369431" y="861961"/>
                  <a:pt x="140012" y="878348"/>
                  <a:pt x="76102" y="993058"/>
                </a:cubicBezTo>
                <a:cubicBezTo>
                  <a:pt x="12192" y="1107768"/>
                  <a:pt x="-14027" y="1307690"/>
                  <a:pt x="7276" y="1445342"/>
                </a:cubicBezTo>
                <a:cubicBezTo>
                  <a:pt x="28579" y="1582994"/>
                  <a:pt x="155432" y="1721114"/>
                  <a:pt x="203921" y="1818968"/>
                </a:cubicBezTo>
                <a:cubicBezTo>
                  <a:pt x="252410" y="1916822"/>
                  <a:pt x="232661" y="1899732"/>
                  <a:pt x="298210" y="2032468"/>
                </a:cubicBez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1" name="Oval 16"/>
          <p:cNvSpPr>
            <a:spLocks noChangeArrowheads="1"/>
          </p:cNvSpPr>
          <p:nvPr/>
        </p:nvSpPr>
        <p:spPr bwMode="auto">
          <a:xfrm>
            <a:off x="7140474" y="2984972"/>
            <a:ext cx="287338" cy="287337"/>
          </a:xfrm>
          <a:prstGeom prst="ellipse">
            <a:avLst/>
          </a:prstGeom>
          <a:solidFill>
            <a:srgbClr val="FF0000"/>
          </a:solidFill>
          <a:ln w="19050">
            <a:solidFill>
              <a:srgbClr val="9900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" name="Oval 16"/>
          <p:cNvSpPr>
            <a:spLocks noChangeArrowheads="1"/>
          </p:cNvSpPr>
          <p:nvPr/>
        </p:nvSpPr>
        <p:spPr bwMode="auto">
          <a:xfrm>
            <a:off x="7266133" y="5349030"/>
            <a:ext cx="287338" cy="287337"/>
          </a:xfrm>
          <a:prstGeom prst="ellipse">
            <a:avLst/>
          </a:prstGeom>
          <a:solidFill>
            <a:srgbClr val="FF0000"/>
          </a:solidFill>
          <a:ln w="19050">
            <a:solidFill>
              <a:srgbClr val="9900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cxnSp>
        <p:nvCxnSpPr>
          <p:cNvPr id="45" name="直線矢印コネクタ 44"/>
          <p:cNvCxnSpPr/>
          <p:nvPr/>
        </p:nvCxnSpPr>
        <p:spPr bwMode="auto">
          <a:xfrm flipV="1">
            <a:off x="7553471" y="5098684"/>
            <a:ext cx="341738" cy="250346"/>
          </a:xfrm>
          <a:prstGeom prst="straightConnector1">
            <a:avLst/>
          </a:prstGeom>
          <a:solidFill>
            <a:schemeClr val="bg1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lg" len="lg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49" name="Oval 16"/>
          <p:cNvSpPr>
            <a:spLocks noChangeArrowheads="1"/>
          </p:cNvSpPr>
          <p:nvPr/>
        </p:nvSpPr>
        <p:spPr bwMode="auto">
          <a:xfrm>
            <a:off x="7853129" y="4811347"/>
            <a:ext cx="287338" cy="287337"/>
          </a:xfrm>
          <a:prstGeom prst="ellipse">
            <a:avLst/>
          </a:prstGeom>
          <a:solidFill>
            <a:srgbClr val="C00000"/>
          </a:solidFill>
          <a:ln w="19050">
            <a:solidFill>
              <a:srgbClr val="9900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cxnSp>
        <p:nvCxnSpPr>
          <p:cNvPr id="51" name="直線矢印コネクタ 50"/>
          <p:cNvCxnSpPr>
            <a:stCxn id="49" idx="1"/>
          </p:cNvCxnSpPr>
          <p:nvPr/>
        </p:nvCxnSpPr>
        <p:spPr bwMode="auto">
          <a:xfrm flipH="1" flipV="1">
            <a:off x="7769550" y="4565319"/>
            <a:ext cx="125659" cy="288108"/>
          </a:xfrm>
          <a:prstGeom prst="straightConnector1">
            <a:avLst/>
          </a:prstGeom>
          <a:solidFill>
            <a:schemeClr val="bg1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lg" len="lg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52" name="Oval 16"/>
          <p:cNvSpPr>
            <a:spLocks noChangeArrowheads="1"/>
          </p:cNvSpPr>
          <p:nvPr/>
        </p:nvSpPr>
        <p:spPr bwMode="auto">
          <a:xfrm>
            <a:off x="7542382" y="4277982"/>
            <a:ext cx="287338" cy="287337"/>
          </a:xfrm>
          <a:prstGeom prst="ellipse">
            <a:avLst/>
          </a:prstGeom>
          <a:solidFill>
            <a:srgbClr val="C00000"/>
          </a:solidFill>
          <a:ln w="19050">
            <a:solidFill>
              <a:srgbClr val="9900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36331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6" grpId="0" animBg="1"/>
      <p:bldP spid="49" grpId="0" animBg="1"/>
      <p:bldP spid="5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PPC Extension Needs More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6187" y="1076102"/>
            <a:ext cx="7914578" cy="750094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In PPC extension, we remove the items from larger one, and obtain an </a:t>
            </a:r>
            <a:r>
              <a:rPr lang="en-US" altLang="ja-JP" sz="2400" dirty="0" err="1" smtClean="0"/>
              <a:t>itemset</a:t>
            </a:r>
            <a:r>
              <a:rPr lang="en-US" altLang="ja-JP" sz="2400" dirty="0" smtClean="0"/>
              <a:t> with larger occurrence set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   </a:t>
            </a:r>
            <a:r>
              <a:rPr lang="en-US" altLang="ja-JP" sz="2400" dirty="0" smtClean="0"/>
              <a:t>this is equivalent to the lattice version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Then, we don’t have to climb up, since by adding the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vertex removed last, we get the original occurrence set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↑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 </a:t>
            </a:r>
            <a:r>
              <a:rPr lang="en-US" altLang="ja-JP" sz="2400" dirty="0"/>
              <a:t>this </a:t>
            </a:r>
            <a:r>
              <a:rPr lang="en-US" altLang="ja-JP" sz="2400" dirty="0" smtClean="0"/>
              <a:t>differs from the </a:t>
            </a:r>
            <a:r>
              <a:rPr lang="en-US" altLang="ja-JP" sz="2400" dirty="0"/>
              <a:t>lattice </a:t>
            </a:r>
            <a:r>
              <a:rPr lang="en-US" altLang="ja-JP" sz="2400" dirty="0" smtClean="0"/>
              <a:t>version!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</p:txBody>
      </p:sp>
      <p:sp>
        <p:nvSpPr>
          <p:cNvPr id="2" name="二等辺三角形 1"/>
          <p:cNvSpPr/>
          <p:nvPr/>
        </p:nvSpPr>
        <p:spPr bwMode="auto">
          <a:xfrm>
            <a:off x="6323878" y="3974177"/>
            <a:ext cx="2568602" cy="2623175"/>
          </a:xfrm>
          <a:prstGeom prst="triangle">
            <a:avLst/>
          </a:prstGeom>
          <a:solidFill>
            <a:schemeClr val="bg1"/>
          </a:solidFill>
          <a:ln w="1905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" name="フリーフォーム 2"/>
          <p:cNvSpPr/>
          <p:nvPr/>
        </p:nvSpPr>
        <p:spPr bwMode="auto">
          <a:xfrm>
            <a:off x="6678654" y="4018120"/>
            <a:ext cx="1581771" cy="2418736"/>
          </a:xfrm>
          <a:custGeom>
            <a:avLst/>
            <a:gdLst>
              <a:gd name="connsiteX0" fmla="*/ 707922 w 1189703"/>
              <a:gd name="connsiteY0" fmla="*/ 0 h 2418736"/>
              <a:gd name="connsiteX1" fmla="*/ 0 w 1189703"/>
              <a:gd name="connsiteY1" fmla="*/ 1868129 h 2418736"/>
              <a:gd name="connsiteX2" fmla="*/ 383458 w 1189703"/>
              <a:gd name="connsiteY2" fmla="*/ 1543665 h 2418736"/>
              <a:gd name="connsiteX3" fmla="*/ 619432 w 1189703"/>
              <a:gd name="connsiteY3" fmla="*/ 2418736 h 2418736"/>
              <a:gd name="connsiteX4" fmla="*/ 668593 w 1189703"/>
              <a:gd name="connsiteY4" fmla="*/ 993058 h 2418736"/>
              <a:gd name="connsiteX5" fmla="*/ 865238 w 1189703"/>
              <a:gd name="connsiteY5" fmla="*/ 1789471 h 2418736"/>
              <a:gd name="connsiteX6" fmla="*/ 924232 w 1189703"/>
              <a:gd name="connsiteY6" fmla="*/ 1061884 h 2418736"/>
              <a:gd name="connsiteX7" fmla="*/ 1189703 w 1189703"/>
              <a:gd name="connsiteY7" fmla="*/ 1268362 h 2418736"/>
              <a:gd name="connsiteX0" fmla="*/ 707922 w 1189703"/>
              <a:gd name="connsiteY0" fmla="*/ 0 h 2418736"/>
              <a:gd name="connsiteX1" fmla="*/ 0 w 1189703"/>
              <a:gd name="connsiteY1" fmla="*/ 1868129 h 2418736"/>
              <a:gd name="connsiteX2" fmla="*/ 383458 w 1189703"/>
              <a:gd name="connsiteY2" fmla="*/ 1543665 h 2418736"/>
              <a:gd name="connsiteX3" fmla="*/ 619432 w 1189703"/>
              <a:gd name="connsiteY3" fmla="*/ 2418736 h 2418736"/>
              <a:gd name="connsiteX4" fmla="*/ 668593 w 1189703"/>
              <a:gd name="connsiteY4" fmla="*/ 993058 h 2418736"/>
              <a:gd name="connsiteX5" fmla="*/ 865238 w 1189703"/>
              <a:gd name="connsiteY5" fmla="*/ 1789471 h 2418736"/>
              <a:gd name="connsiteX6" fmla="*/ 924232 w 1189703"/>
              <a:gd name="connsiteY6" fmla="*/ 1061884 h 2418736"/>
              <a:gd name="connsiteX7" fmla="*/ 1189703 w 1189703"/>
              <a:gd name="connsiteY7" fmla="*/ 1268362 h 2418736"/>
              <a:gd name="connsiteX8" fmla="*/ 707922 w 1189703"/>
              <a:gd name="connsiteY8" fmla="*/ 0 h 2418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89703" h="2418736">
                <a:moveTo>
                  <a:pt x="707922" y="0"/>
                </a:moveTo>
                <a:lnTo>
                  <a:pt x="0" y="1868129"/>
                </a:lnTo>
                <a:lnTo>
                  <a:pt x="383458" y="1543665"/>
                </a:lnTo>
                <a:lnTo>
                  <a:pt x="619432" y="2418736"/>
                </a:lnTo>
                <a:lnTo>
                  <a:pt x="668593" y="993058"/>
                </a:lnTo>
                <a:lnTo>
                  <a:pt x="865238" y="1789471"/>
                </a:lnTo>
                <a:lnTo>
                  <a:pt x="924232" y="1061884"/>
                </a:lnTo>
                <a:lnTo>
                  <a:pt x="1189703" y="1268362"/>
                </a:lnTo>
                <a:lnTo>
                  <a:pt x="707922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5080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42" name="フリーフォーム 41"/>
          <p:cNvSpPr/>
          <p:nvPr/>
        </p:nvSpPr>
        <p:spPr bwMode="auto">
          <a:xfrm>
            <a:off x="7313164" y="3964345"/>
            <a:ext cx="437852" cy="2219102"/>
          </a:xfrm>
          <a:custGeom>
            <a:avLst/>
            <a:gdLst>
              <a:gd name="connsiteX0" fmla="*/ 321908 w 392346"/>
              <a:gd name="connsiteY0" fmla="*/ 0 h 2163097"/>
              <a:gd name="connsiteX1" fmla="*/ 203921 w 392346"/>
              <a:gd name="connsiteY1" fmla="*/ 363794 h 2163097"/>
              <a:gd name="connsiteX2" fmla="*/ 390734 w 392346"/>
              <a:gd name="connsiteY2" fmla="*/ 757084 h 2163097"/>
              <a:gd name="connsiteX3" fmla="*/ 76102 w 392346"/>
              <a:gd name="connsiteY3" fmla="*/ 993058 h 2163097"/>
              <a:gd name="connsiteX4" fmla="*/ 7276 w 392346"/>
              <a:gd name="connsiteY4" fmla="*/ 1445342 h 2163097"/>
              <a:gd name="connsiteX5" fmla="*/ 203921 w 392346"/>
              <a:gd name="connsiteY5" fmla="*/ 1691149 h 2163097"/>
              <a:gd name="connsiteX6" fmla="*/ 203921 w 392346"/>
              <a:gd name="connsiteY6" fmla="*/ 1818968 h 2163097"/>
              <a:gd name="connsiteX7" fmla="*/ 361238 w 392346"/>
              <a:gd name="connsiteY7" fmla="*/ 2163097 h 2163097"/>
              <a:gd name="connsiteX0" fmla="*/ 321908 w 392346"/>
              <a:gd name="connsiteY0" fmla="*/ 0 h 2163097"/>
              <a:gd name="connsiteX1" fmla="*/ 203921 w 392346"/>
              <a:gd name="connsiteY1" fmla="*/ 363794 h 2163097"/>
              <a:gd name="connsiteX2" fmla="*/ 390734 w 392346"/>
              <a:gd name="connsiteY2" fmla="*/ 757084 h 2163097"/>
              <a:gd name="connsiteX3" fmla="*/ 76102 w 392346"/>
              <a:gd name="connsiteY3" fmla="*/ 993058 h 2163097"/>
              <a:gd name="connsiteX4" fmla="*/ 7276 w 392346"/>
              <a:gd name="connsiteY4" fmla="*/ 1445342 h 2163097"/>
              <a:gd name="connsiteX5" fmla="*/ 203921 w 392346"/>
              <a:gd name="connsiteY5" fmla="*/ 1818968 h 2163097"/>
              <a:gd name="connsiteX6" fmla="*/ 361238 w 392346"/>
              <a:gd name="connsiteY6" fmla="*/ 2163097 h 2163097"/>
              <a:gd name="connsiteX0" fmla="*/ 321908 w 392346"/>
              <a:gd name="connsiteY0" fmla="*/ 0 h 2032468"/>
              <a:gd name="connsiteX1" fmla="*/ 203921 w 392346"/>
              <a:gd name="connsiteY1" fmla="*/ 363794 h 2032468"/>
              <a:gd name="connsiteX2" fmla="*/ 390734 w 392346"/>
              <a:gd name="connsiteY2" fmla="*/ 757084 h 2032468"/>
              <a:gd name="connsiteX3" fmla="*/ 76102 w 392346"/>
              <a:gd name="connsiteY3" fmla="*/ 993058 h 2032468"/>
              <a:gd name="connsiteX4" fmla="*/ 7276 w 392346"/>
              <a:gd name="connsiteY4" fmla="*/ 1445342 h 2032468"/>
              <a:gd name="connsiteX5" fmla="*/ 203921 w 392346"/>
              <a:gd name="connsiteY5" fmla="*/ 1818968 h 2032468"/>
              <a:gd name="connsiteX6" fmla="*/ 298210 w 392346"/>
              <a:gd name="connsiteY6" fmla="*/ 2032468 h 20324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2346" h="2032468">
                <a:moveTo>
                  <a:pt x="321908" y="0"/>
                </a:moveTo>
                <a:cubicBezTo>
                  <a:pt x="257179" y="118806"/>
                  <a:pt x="192450" y="237613"/>
                  <a:pt x="203921" y="363794"/>
                </a:cubicBezTo>
                <a:cubicBezTo>
                  <a:pt x="215392" y="489975"/>
                  <a:pt x="412037" y="652207"/>
                  <a:pt x="390734" y="757084"/>
                </a:cubicBezTo>
                <a:cubicBezTo>
                  <a:pt x="369431" y="861961"/>
                  <a:pt x="140012" y="878348"/>
                  <a:pt x="76102" y="993058"/>
                </a:cubicBezTo>
                <a:cubicBezTo>
                  <a:pt x="12192" y="1107768"/>
                  <a:pt x="-14027" y="1307690"/>
                  <a:pt x="7276" y="1445342"/>
                </a:cubicBezTo>
                <a:cubicBezTo>
                  <a:pt x="28579" y="1582994"/>
                  <a:pt x="155432" y="1721114"/>
                  <a:pt x="203921" y="1818968"/>
                </a:cubicBezTo>
                <a:cubicBezTo>
                  <a:pt x="252410" y="1916822"/>
                  <a:pt x="232661" y="1899732"/>
                  <a:pt x="298210" y="2032468"/>
                </a:cubicBez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1" name="Oval 16"/>
          <p:cNvSpPr>
            <a:spLocks noChangeArrowheads="1"/>
          </p:cNvSpPr>
          <p:nvPr/>
        </p:nvSpPr>
        <p:spPr bwMode="auto">
          <a:xfrm>
            <a:off x="7481688" y="3839236"/>
            <a:ext cx="287338" cy="287337"/>
          </a:xfrm>
          <a:prstGeom prst="ellipse">
            <a:avLst/>
          </a:prstGeom>
          <a:solidFill>
            <a:srgbClr val="FF0000"/>
          </a:solidFill>
          <a:ln w="19050">
            <a:solidFill>
              <a:srgbClr val="9900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" name="Oval 16"/>
          <p:cNvSpPr>
            <a:spLocks noChangeArrowheads="1"/>
          </p:cNvSpPr>
          <p:nvPr/>
        </p:nvSpPr>
        <p:spPr bwMode="auto">
          <a:xfrm>
            <a:off x="7607347" y="6203294"/>
            <a:ext cx="287338" cy="287337"/>
          </a:xfrm>
          <a:prstGeom prst="ellipse">
            <a:avLst/>
          </a:prstGeom>
          <a:solidFill>
            <a:srgbClr val="FF0000"/>
          </a:solidFill>
          <a:ln w="19050">
            <a:solidFill>
              <a:srgbClr val="9900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cxnSp>
        <p:nvCxnSpPr>
          <p:cNvPr id="45" name="直線矢印コネクタ 44"/>
          <p:cNvCxnSpPr/>
          <p:nvPr/>
        </p:nvCxnSpPr>
        <p:spPr bwMode="auto">
          <a:xfrm flipV="1">
            <a:off x="7894685" y="5952948"/>
            <a:ext cx="341738" cy="250346"/>
          </a:xfrm>
          <a:prstGeom prst="straightConnector1">
            <a:avLst/>
          </a:prstGeom>
          <a:solidFill>
            <a:schemeClr val="bg1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lg" len="lg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49" name="Oval 16"/>
          <p:cNvSpPr>
            <a:spLocks noChangeArrowheads="1"/>
          </p:cNvSpPr>
          <p:nvPr/>
        </p:nvSpPr>
        <p:spPr bwMode="auto">
          <a:xfrm>
            <a:off x="8194343" y="5665611"/>
            <a:ext cx="287338" cy="287337"/>
          </a:xfrm>
          <a:prstGeom prst="ellipse">
            <a:avLst/>
          </a:prstGeom>
          <a:solidFill>
            <a:srgbClr val="C00000"/>
          </a:solidFill>
          <a:ln w="19050">
            <a:solidFill>
              <a:srgbClr val="9900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cxnSp>
        <p:nvCxnSpPr>
          <p:cNvPr id="51" name="直線矢印コネクタ 50"/>
          <p:cNvCxnSpPr>
            <a:stCxn id="49" idx="1"/>
          </p:cNvCxnSpPr>
          <p:nvPr/>
        </p:nvCxnSpPr>
        <p:spPr bwMode="auto">
          <a:xfrm flipH="1" flipV="1">
            <a:off x="8110764" y="5419583"/>
            <a:ext cx="125659" cy="288108"/>
          </a:xfrm>
          <a:prstGeom prst="straightConnector1">
            <a:avLst/>
          </a:prstGeom>
          <a:solidFill>
            <a:schemeClr val="bg1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lg" len="lg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52" name="Oval 16"/>
          <p:cNvSpPr>
            <a:spLocks noChangeArrowheads="1"/>
          </p:cNvSpPr>
          <p:nvPr/>
        </p:nvSpPr>
        <p:spPr bwMode="auto">
          <a:xfrm>
            <a:off x="7883596" y="5132246"/>
            <a:ext cx="287338" cy="287337"/>
          </a:xfrm>
          <a:prstGeom prst="ellipse">
            <a:avLst/>
          </a:prstGeom>
          <a:solidFill>
            <a:srgbClr val="C00000"/>
          </a:solidFill>
          <a:ln w="19050">
            <a:solidFill>
              <a:srgbClr val="9900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468313" y="2903984"/>
            <a:ext cx="7162800" cy="381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" name="Oval 5"/>
          <p:cNvSpPr>
            <a:spLocks noChangeArrowheads="1"/>
          </p:cNvSpPr>
          <p:nvPr/>
        </p:nvSpPr>
        <p:spPr bwMode="auto">
          <a:xfrm>
            <a:off x="849313" y="2980184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" name="Oval 6"/>
          <p:cNvSpPr>
            <a:spLocks noChangeArrowheads="1"/>
          </p:cNvSpPr>
          <p:nvPr/>
        </p:nvSpPr>
        <p:spPr bwMode="auto">
          <a:xfrm>
            <a:off x="1839913" y="2980184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" name="Oval 7"/>
          <p:cNvSpPr>
            <a:spLocks noChangeArrowheads="1"/>
          </p:cNvSpPr>
          <p:nvPr/>
        </p:nvSpPr>
        <p:spPr bwMode="auto">
          <a:xfrm>
            <a:off x="2601913" y="2980184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" name="Oval 8"/>
          <p:cNvSpPr>
            <a:spLocks noChangeArrowheads="1"/>
          </p:cNvSpPr>
          <p:nvPr/>
        </p:nvSpPr>
        <p:spPr bwMode="auto">
          <a:xfrm>
            <a:off x="3668713" y="2980184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" name="Oval 9"/>
          <p:cNvSpPr>
            <a:spLocks noChangeArrowheads="1"/>
          </p:cNvSpPr>
          <p:nvPr/>
        </p:nvSpPr>
        <p:spPr bwMode="auto">
          <a:xfrm>
            <a:off x="4125913" y="2980184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4735513" y="2980184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" name="Oval 11"/>
          <p:cNvSpPr>
            <a:spLocks noChangeArrowheads="1"/>
          </p:cNvSpPr>
          <p:nvPr/>
        </p:nvSpPr>
        <p:spPr bwMode="auto">
          <a:xfrm>
            <a:off x="6107113" y="2980184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" name="Oval 12"/>
          <p:cNvSpPr>
            <a:spLocks noChangeArrowheads="1"/>
          </p:cNvSpPr>
          <p:nvPr/>
        </p:nvSpPr>
        <p:spPr bwMode="auto">
          <a:xfrm>
            <a:off x="7250113" y="2980184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" name="Oval 14"/>
          <p:cNvSpPr>
            <a:spLocks noChangeArrowheads="1"/>
          </p:cNvSpPr>
          <p:nvPr/>
        </p:nvSpPr>
        <p:spPr bwMode="auto">
          <a:xfrm>
            <a:off x="6100763" y="2991297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45380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 animBg="1"/>
      <p:bldP spid="23" grpId="0" animBg="1"/>
      <p:bldP spid="2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角丸四角形 28"/>
          <p:cNvSpPr/>
          <p:nvPr/>
        </p:nvSpPr>
        <p:spPr bwMode="auto">
          <a:xfrm>
            <a:off x="689918" y="2348880"/>
            <a:ext cx="7088885" cy="1440160"/>
          </a:xfrm>
          <a:prstGeom prst="roundRect">
            <a:avLst/>
          </a:prstGeom>
          <a:solidFill>
            <a:schemeClr val="bg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0" name="角丸四角形 29"/>
          <p:cNvSpPr/>
          <p:nvPr/>
        </p:nvSpPr>
        <p:spPr bwMode="auto">
          <a:xfrm>
            <a:off x="683568" y="2523244"/>
            <a:ext cx="8208912" cy="1121779"/>
          </a:xfrm>
          <a:prstGeom prst="round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6187" y="1076102"/>
            <a:ext cx="7914578" cy="750094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In </a:t>
            </a:r>
            <a:r>
              <a:rPr lang="en-US" altLang="ja-JP" sz="2400" dirty="0" err="1" smtClean="0"/>
              <a:t>itemset</a:t>
            </a:r>
            <a:r>
              <a:rPr lang="en-US" altLang="ja-JP" sz="2400" dirty="0" smtClean="0"/>
              <a:t> version, the vertex removed last can be added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to other pattern always, and then it </a:t>
            </a:r>
            <a:r>
              <a:rPr lang="en-US" altLang="ja-JP" sz="2400" dirty="0" err="1" smtClean="0"/>
              <a:t>it</a:t>
            </a:r>
            <a:r>
              <a:rPr lang="en-US" altLang="ja-JP" sz="2400" dirty="0" smtClean="0"/>
              <a:t> restricts the occurrence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to the original occurrence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The “item” works well; it recovers the original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occurrence set, if the prefix is preserved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The patterns having similar “item-like” structures,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 we can develop </a:t>
            </a:r>
            <a:r>
              <a:rPr lang="en-US" altLang="ja-JP" sz="2400" dirty="0" err="1" smtClean="0"/>
              <a:t>ppc</a:t>
            </a:r>
            <a:r>
              <a:rPr lang="en-US" altLang="ja-JP" sz="2400" dirty="0" smtClean="0"/>
              <a:t>-extension type algorithms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</p:txBody>
      </p:sp>
      <p:sp>
        <p:nvSpPr>
          <p:cNvPr id="4" name="角丸四角形 3"/>
          <p:cNvSpPr/>
          <p:nvPr/>
        </p:nvSpPr>
        <p:spPr bwMode="auto">
          <a:xfrm>
            <a:off x="683568" y="2348880"/>
            <a:ext cx="3888432" cy="1440160"/>
          </a:xfrm>
          <a:prstGeom prst="roundRect">
            <a:avLst/>
          </a:prstGeom>
          <a:solidFill>
            <a:schemeClr val="bg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5" name="角丸四角形 24"/>
          <p:cNvSpPr/>
          <p:nvPr/>
        </p:nvSpPr>
        <p:spPr bwMode="auto">
          <a:xfrm>
            <a:off x="677217" y="2523244"/>
            <a:ext cx="4502795" cy="1121779"/>
          </a:xfrm>
          <a:prstGeom prst="round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PPC Extension Needs More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6971950" y="4722810"/>
            <a:ext cx="2064546" cy="2018557"/>
            <a:chOff x="6539902" y="3983252"/>
            <a:chExt cx="2568602" cy="2758116"/>
          </a:xfrm>
        </p:grpSpPr>
        <p:sp>
          <p:nvSpPr>
            <p:cNvPr id="2" name="二等辺三角形 1"/>
            <p:cNvSpPr/>
            <p:nvPr/>
          </p:nvSpPr>
          <p:spPr bwMode="auto">
            <a:xfrm>
              <a:off x="6539902" y="4118193"/>
              <a:ext cx="2568602" cy="2623175"/>
            </a:xfrm>
            <a:prstGeom prst="triangle">
              <a:avLst/>
            </a:prstGeom>
            <a:solidFill>
              <a:schemeClr val="bg1"/>
            </a:solidFill>
            <a:ln w="1905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1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3" name="フリーフォーム 2"/>
            <p:cNvSpPr/>
            <p:nvPr/>
          </p:nvSpPr>
          <p:spPr bwMode="auto">
            <a:xfrm>
              <a:off x="6894678" y="4162136"/>
              <a:ext cx="1581771" cy="2418736"/>
            </a:xfrm>
            <a:custGeom>
              <a:avLst/>
              <a:gdLst>
                <a:gd name="connsiteX0" fmla="*/ 707922 w 1189703"/>
                <a:gd name="connsiteY0" fmla="*/ 0 h 2418736"/>
                <a:gd name="connsiteX1" fmla="*/ 0 w 1189703"/>
                <a:gd name="connsiteY1" fmla="*/ 1868129 h 2418736"/>
                <a:gd name="connsiteX2" fmla="*/ 383458 w 1189703"/>
                <a:gd name="connsiteY2" fmla="*/ 1543665 h 2418736"/>
                <a:gd name="connsiteX3" fmla="*/ 619432 w 1189703"/>
                <a:gd name="connsiteY3" fmla="*/ 2418736 h 2418736"/>
                <a:gd name="connsiteX4" fmla="*/ 668593 w 1189703"/>
                <a:gd name="connsiteY4" fmla="*/ 993058 h 2418736"/>
                <a:gd name="connsiteX5" fmla="*/ 865238 w 1189703"/>
                <a:gd name="connsiteY5" fmla="*/ 1789471 h 2418736"/>
                <a:gd name="connsiteX6" fmla="*/ 924232 w 1189703"/>
                <a:gd name="connsiteY6" fmla="*/ 1061884 h 2418736"/>
                <a:gd name="connsiteX7" fmla="*/ 1189703 w 1189703"/>
                <a:gd name="connsiteY7" fmla="*/ 1268362 h 2418736"/>
                <a:gd name="connsiteX0" fmla="*/ 707922 w 1189703"/>
                <a:gd name="connsiteY0" fmla="*/ 0 h 2418736"/>
                <a:gd name="connsiteX1" fmla="*/ 0 w 1189703"/>
                <a:gd name="connsiteY1" fmla="*/ 1868129 h 2418736"/>
                <a:gd name="connsiteX2" fmla="*/ 383458 w 1189703"/>
                <a:gd name="connsiteY2" fmla="*/ 1543665 h 2418736"/>
                <a:gd name="connsiteX3" fmla="*/ 619432 w 1189703"/>
                <a:gd name="connsiteY3" fmla="*/ 2418736 h 2418736"/>
                <a:gd name="connsiteX4" fmla="*/ 668593 w 1189703"/>
                <a:gd name="connsiteY4" fmla="*/ 993058 h 2418736"/>
                <a:gd name="connsiteX5" fmla="*/ 865238 w 1189703"/>
                <a:gd name="connsiteY5" fmla="*/ 1789471 h 2418736"/>
                <a:gd name="connsiteX6" fmla="*/ 924232 w 1189703"/>
                <a:gd name="connsiteY6" fmla="*/ 1061884 h 2418736"/>
                <a:gd name="connsiteX7" fmla="*/ 1189703 w 1189703"/>
                <a:gd name="connsiteY7" fmla="*/ 1268362 h 2418736"/>
                <a:gd name="connsiteX8" fmla="*/ 707922 w 1189703"/>
                <a:gd name="connsiteY8" fmla="*/ 0 h 24187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89703" h="2418736">
                  <a:moveTo>
                    <a:pt x="707922" y="0"/>
                  </a:moveTo>
                  <a:lnTo>
                    <a:pt x="0" y="1868129"/>
                  </a:lnTo>
                  <a:lnTo>
                    <a:pt x="383458" y="1543665"/>
                  </a:lnTo>
                  <a:lnTo>
                    <a:pt x="619432" y="2418736"/>
                  </a:lnTo>
                  <a:lnTo>
                    <a:pt x="668593" y="993058"/>
                  </a:lnTo>
                  <a:lnTo>
                    <a:pt x="865238" y="1789471"/>
                  </a:lnTo>
                  <a:lnTo>
                    <a:pt x="924232" y="1061884"/>
                  </a:lnTo>
                  <a:lnTo>
                    <a:pt x="1189703" y="1268362"/>
                  </a:lnTo>
                  <a:lnTo>
                    <a:pt x="707922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50800" cap="flat" cmpd="sng" algn="ctr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1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42" name="フリーフォーム 41"/>
            <p:cNvSpPr/>
            <p:nvPr/>
          </p:nvSpPr>
          <p:spPr bwMode="auto">
            <a:xfrm>
              <a:off x="7529188" y="4108361"/>
              <a:ext cx="437852" cy="2219102"/>
            </a:xfrm>
            <a:custGeom>
              <a:avLst/>
              <a:gdLst>
                <a:gd name="connsiteX0" fmla="*/ 321908 w 392346"/>
                <a:gd name="connsiteY0" fmla="*/ 0 h 2163097"/>
                <a:gd name="connsiteX1" fmla="*/ 203921 w 392346"/>
                <a:gd name="connsiteY1" fmla="*/ 363794 h 2163097"/>
                <a:gd name="connsiteX2" fmla="*/ 390734 w 392346"/>
                <a:gd name="connsiteY2" fmla="*/ 757084 h 2163097"/>
                <a:gd name="connsiteX3" fmla="*/ 76102 w 392346"/>
                <a:gd name="connsiteY3" fmla="*/ 993058 h 2163097"/>
                <a:gd name="connsiteX4" fmla="*/ 7276 w 392346"/>
                <a:gd name="connsiteY4" fmla="*/ 1445342 h 2163097"/>
                <a:gd name="connsiteX5" fmla="*/ 203921 w 392346"/>
                <a:gd name="connsiteY5" fmla="*/ 1691149 h 2163097"/>
                <a:gd name="connsiteX6" fmla="*/ 203921 w 392346"/>
                <a:gd name="connsiteY6" fmla="*/ 1818968 h 2163097"/>
                <a:gd name="connsiteX7" fmla="*/ 361238 w 392346"/>
                <a:gd name="connsiteY7" fmla="*/ 2163097 h 2163097"/>
                <a:gd name="connsiteX0" fmla="*/ 321908 w 392346"/>
                <a:gd name="connsiteY0" fmla="*/ 0 h 2163097"/>
                <a:gd name="connsiteX1" fmla="*/ 203921 w 392346"/>
                <a:gd name="connsiteY1" fmla="*/ 363794 h 2163097"/>
                <a:gd name="connsiteX2" fmla="*/ 390734 w 392346"/>
                <a:gd name="connsiteY2" fmla="*/ 757084 h 2163097"/>
                <a:gd name="connsiteX3" fmla="*/ 76102 w 392346"/>
                <a:gd name="connsiteY3" fmla="*/ 993058 h 2163097"/>
                <a:gd name="connsiteX4" fmla="*/ 7276 w 392346"/>
                <a:gd name="connsiteY4" fmla="*/ 1445342 h 2163097"/>
                <a:gd name="connsiteX5" fmla="*/ 203921 w 392346"/>
                <a:gd name="connsiteY5" fmla="*/ 1818968 h 2163097"/>
                <a:gd name="connsiteX6" fmla="*/ 361238 w 392346"/>
                <a:gd name="connsiteY6" fmla="*/ 2163097 h 2163097"/>
                <a:gd name="connsiteX0" fmla="*/ 321908 w 392346"/>
                <a:gd name="connsiteY0" fmla="*/ 0 h 2032468"/>
                <a:gd name="connsiteX1" fmla="*/ 203921 w 392346"/>
                <a:gd name="connsiteY1" fmla="*/ 363794 h 2032468"/>
                <a:gd name="connsiteX2" fmla="*/ 390734 w 392346"/>
                <a:gd name="connsiteY2" fmla="*/ 757084 h 2032468"/>
                <a:gd name="connsiteX3" fmla="*/ 76102 w 392346"/>
                <a:gd name="connsiteY3" fmla="*/ 993058 h 2032468"/>
                <a:gd name="connsiteX4" fmla="*/ 7276 w 392346"/>
                <a:gd name="connsiteY4" fmla="*/ 1445342 h 2032468"/>
                <a:gd name="connsiteX5" fmla="*/ 203921 w 392346"/>
                <a:gd name="connsiteY5" fmla="*/ 1818968 h 2032468"/>
                <a:gd name="connsiteX6" fmla="*/ 298210 w 392346"/>
                <a:gd name="connsiteY6" fmla="*/ 2032468 h 2032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92346" h="2032468">
                  <a:moveTo>
                    <a:pt x="321908" y="0"/>
                  </a:moveTo>
                  <a:cubicBezTo>
                    <a:pt x="257179" y="118806"/>
                    <a:pt x="192450" y="237613"/>
                    <a:pt x="203921" y="363794"/>
                  </a:cubicBezTo>
                  <a:cubicBezTo>
                    <a:pt x="215392" y="489975"/>
                    <a:pt x="412037" y="652207"/>
                    <a:pt x="390734" y="757084"/>
                  </a:cubicBezTo>
                  <a:cubicBezTo>
                    <a:pt x="369431" y="861961"/>
                    <a:pt x="140012" y="878348"/>
                    <a:pt x="76102" y="993058"/>
                  </a:cubicBezTo>
                  <a:cubicBezTo>
                    <a:pt x="12192" y="1107768"/>
                    <a:pt x="-14027" y="1307690"/>
                    <a:pt x="7276" y="1445342"/>
                  </a:cubicBezTo>
                  <a:cubicBezTo>
                    <a:pt x="28579" y="1582994"/>
                    <a:pt x="155432" y="1721114"/>
                    <a:pt x="203921" y="1818968"/>
                  </a:cubicBezTo>
                  <a:cubicBezTo>
                    <a:pt x="252410" y="1916822"/>
                    <a:pt x="232661" y="1899732"/>
                    <a:pt x="298210" y="2032468"/>
                  </a:cubicBezTo>
                </a:path>
              </a:pathLst>
            </a:cu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stealth" w="lg" len="med"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1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21" name="Oval 16"/>
            <p:cNvSpPr>
              <a:spLocks noChangeArrowheads="1"/>
            </p:cNvSpPr>
            <p:nvPr/>
          </p:nvSpPr>
          <p:spPr bwMode="auto">
            <a:xfrm>
              <a:off x="7697712" y="3983252"/>
              <a:ext cx="287338" cy="287337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rgbClr val="99003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6" name="Oval 16"/>
            <p:cNvSpPr>
              <a:spLocks noChangeArrowheads="1"/>
            </p:cNvSpPr>
            <p:nvPr/>
          </p:nvSpPr>
          <p:spPr bwMode="auto">
            <a:xfrm>
              <a:off x="7823371" y="6347310"/>
              <a:ext cx="287338" cy="287337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rgbClr val="99003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cxnSp>
          <p:nvCxnSpPr>
            <p:cNvPr id="45" name="直線矢印コネクタ 44"/>
            <p:cNvCxnSpPr/>
            <p:nvPr/>
          </p:nvCxnSpPr>
          <p:spPr bwMode="auto">
            <a:xfrm flipV="1">
              <a:off x="8110709" y="6096964"/>
              <a:ext cx="341738" cy="250346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 w="lg" len="lg"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</p:cxnSp>
        <p:sp>
          <p:nvSpPr>
            <p:cNvPr id="49" name="Oval 16"/>
            <p:cNvSpPr>
              <a:spLocks noChangeArrowheads="1"/>
            </p:cNvSpPr>
            <p:nvPr/>
          </p:nvSpPr>
          <p:spPr bwMode="auto">
            <a:xfrm>
              <a:off x="8410367" y="5809627"/>
              <a:ext cx="287338" cy="287337"/>
            </a:xfrm>
            <a:prstGeom prst="ellipse">
              <a:avLst/>
            </a:prstGeom>
            <a:solidFill>
              <a:srgbClr val="C00000"/>
            </a:solidFill>
            <a:ln w="19050">
              <a:solidFill>
                <a:srgbClr val="99003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cxnSp>
          <p:nvCxnSpPr>
            <p:cNvPr id="51" name="直線矢印コネクタ 50"/>
            <p:cNvCxnSpPr>
              <a:stCxn id="49" idx="1"/>
            </p:cNvCxnSpPr>
            <p:nvPr/>
          </p:nvCxnSpPr>
          <p:spPr bwMode="auto">
            <a:xfrm flipH="1" flipV="1">
              <a:off x="8326788" y="5563599"/>
              <a:ext cx="125659" cy="288108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 w="lg" len="lg"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</p:cxnSp>
        <p:sp>
          <p:nvSpPr>
            <p:cNvPr id="52" name="Oval 16"/>
            <p:cNvSpPr>
              <a:spLocks noChangeArrowheads="1"/>
            </p:cNvSpPr>
            <p:nvPr/>
          </p:nvSpPr>
          <p:spPr bwMode="auto">
            <a:xfrm>
              <a:off x="8099620" y="5276262"/>
              <a:ext cx="287338" cy="287337"/>
            </a:xfrm>
            <a:prstGeom prst="ellipse">
              <a:avLst/>
            </a:prstGeom>
            <a:solidFill>
              <a:srgbClr val="C00000"/>
            </a:solidFill>
            <a:ln w="19050">
              <a:solidFill>
                <a:srgbClr val="99003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468313" y="2903984"/>
            <a:ext cx="7162800" cy="381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" name="Oval 5"/>
          <p:cNvSpPr>
            <a:spLocks noChangeArrowheads="1"/>
          </p:cNvSpPr>
          <p:nvPr/>
        </p:nvSpPr>
        <p:spPr bwMode="auto">
          <a:xfrm>
            <a:off x="849313" y="2980184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" name="Oval 6"/>
          <p:cNvSpPr>
            <a:spLocks noChangeArrowheads="1"/>
          </p:cNvSpPr>
          <p:nvPr/>
        </p:nvSpPr>
        <p:spPr bwMode="auto">
          <a:xfrm>
            <a:off x="1839913" y="2980184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" name="Oval 7"/>
          <p:cNvSpPr>
            <a:spLocks noChangeArrowheads="1"/>
          </p:cNvSpPr>
          <p:nvPr/>
        </p:nvSpPr>
        <p:spPr bwMode="auto">
          <a:xfrm>
            <a:off x="2601913" y="2980184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" name="Oval 8"/>
          <p:cNvSpPr>
            <a:spLocks noChangeArrowheads="1"/>
          </p:cNvSpPr>
          <p:nvPr/>
        </p:nvSpPr>
        <p:spPr bwMode="auto">
          <a:xfrm>
            <a:off x="3668713" y="2980184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" name="Oval 9"/>
          <p:cNvSpPr>
            <a:spLocks noChangeArrowheads="1"/>
          </p:cNvSpPr>
          <p:nvPr/>
        </p:nvSpPr>
        <p:spPr bwMode="auto">
          <a:xfrm>
            <a:off x="4125913" y="2980184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4735513" y="2980184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" name="Oval 11"/>
          <p:cNvSpPr>
            <a:spLocks noChangeArrowheads="1"/>
          </p:cNvSpPr>
          <p:nvPr/>
        </p:nvSpPr>
        <p:spPr bwMode="auto">
          <a:xfrm>
            <a:off x="6107113" y="2980184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" name="Oval 12"/>
          <p:cNvSpPr>
            <a:spLocks noChangeArrowheads="1"/>
          </p:cNvSpPr>
          <p:nvPr/>
        </p:nvSpPr>
        <p:spPr bwMode="auto">
          <a:xfrm>
            <a:off x="7250113" y="2980184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" name="Oval 14"/>
          <p:cNvSpPr>
            <a:spLocks noChangeArrowheads="1"/>
          </p:cNvSpPr>
          <p:nvPr/>
        </p:nvSpPr>
        <p:spPr bwMode="auto">
          <a:xfrm>
            <a:off x="6100763" y="2991297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46611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4" grpId="0" animBg="1"/>
      <p:bldP spid="4" grpId="1" animBg="1"/>
      <p:bldP spid="25" grpId="0" animBg="1"/>
      <p:bldP spid="25" grpId="1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337245"/>
            <a:ext cx="9144000" cy="2163763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7184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8-4.</a:t>
            </a:r>
            <a:r>
              <a:rPr lang="ja-JP" alt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　</a:t>
            </a: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Closed Motifs</a:t>
            </a:r>
            <a:b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85322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Motivated by Bioinformatics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6187" y="1076102"/>
            <a:ext cx="7914578" cy="750094"/>
          </a:xfrm>
        </p:spPr>
        <p:txBody>
          <a:bodyPr/>
          <a:lstStyle/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In genome analysis, some genome sequences represent the same function (meaning), but have different sequence (string)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Even each amino acid is made from different three letters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The third letter often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/>
              <a:t>d</a:t>
            </a:r>
            <a:r>
              <a:rPr lang="en-US" altLang="ja-JP" sz="2400" dirty="0" smtClean="0"/>
              <a:t>oesn’t matter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/>
              <a:t>s</a:t>
            </a:r>
            <a:r>
              <a:rPr lang="en-US" altLang="ja-JP" sz="2400" dirty="0" smtClean="0"/>
              <a:t>o, some genome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 sequences should be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 represented like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0000FF"/>
                </a:solidFill>
              </a:rPr>
              <a:t>AT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●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TT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●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CG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●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…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0000FF"/>
              </a:solidFill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852936"/>
            <a:ext cx="5508104" cy="3815266"/>
          </a:xfrm>
          <a:prstGeom prst="rect">
            <a:avLst/>
          </a:prstGeom>
        </p:spPr>
      </p:pic>
      <p:sp>
        <p:nvSpPr>
          <p:cNvPr id="5" name="角丸四角形吹き出し 4"/>
          <p:cNvSpPr/>
          <p:nvPr/>
        </p:nvSpPr>
        <p:spPr bwMode="auto">
          <a:xfrm>
            <a:off x="2555776" y="5157192"/>
            <a:ext cx="1224136" cy="432048"/>
          </a:xfrm>
          <a:prstGeom prst="wedgeRoundRectCallout">
            <a:avLst>
              <a:gd name="adj1" fmla="val -65009"/>
              <a:gd name="adj2" fmla="val 153530"/>
              <a:gd name="adj3" fmla="val 16667"/>
            </a:avLst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ＭＳ Ｐゴシック" charset="-128"/>
              </a:rPr>
              <a:t>1 letter</a:t>
            </a:r>
            <a:endParaRPr kumimoji="1" lang="ja-JP" altLang="en-US" sz="2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810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General Setting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6186" y="1076102"/>
            <a:ext cx="8480269" cy="750094"/>
          </a:xfrm>
        </p:spPr>
        <p:txBody>
          <a:bodyPr/>
          <a:lstStyle/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In general, we want find patterns of this type</a:t>
            </a:r>
            <a:r>
              <a:rPr lang="ja-JP" altLang="en-US" sz="2400" dirty="0" smtClean="0"/>
              <a:t>　　</a:t>
            </a:r>
            <a:r>
              <a:rPr lang="en-US" altLang="ja-JP" sz="2400" dirty="0" smtClean="0"/>
              <a:t>(</a:t>
            </a:r>
            <a:r>
              <a:rPr lang="en-US" altLang="ja-JP" sz="2400" dirty="0"/>
              <a:t>called “</a:t>
            </a:r>
            <a:r>
              <a:rPr lang="en-US" altLang="ja-JP" sz="2400" b="1" dirty="0">
                <a:solidFill>
                  <a:srgbClr val="FF0000"/>
                </a:solidFill>
              </a:rPr>
              <a:t>motif</a:t>
            </a:r>
            <a:r>
              <a:rPr lang="en-US" altLang="ja-JP" sz="2400" dirty="0"/>
              <a:t>”</a:t>
            </a:r>
            <a:r>
              <a:rPr lang="en-US" altLang="ja-JP" sz="2400" dirty="0" smtClean="0"/>
              <a:t>)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1000" dirty="0"/>
          </a:p>
          <a:p>
            <a:pPr marL="0"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 smtClean="0">
                <a:solidFill>
                  <a:srgbClr val="0000FF"/>
                </a:solidFill>
              </a:rPr>
              <a:t>AT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●●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TT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●●●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CCGCC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●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G</a:t>
            </a:r>
            <a:endParaRPr lang="en-US" altLang="ja-JP" sz="2400" b="1" dirty="0">
              <a:solidFill>
                <a:srgbClr val="0000FF"/>
              </a:solidFill>
            </a:endParaRPr>
          </a:p>
          <a:p>
            <a:pPr marL="0" eaLnBrk="1" hangingPunct="1">
              <a:lnSpc>
                <a:spcPct val="90000"/>
              </a:lnSpc>
              <a:buNone/>
              <a:defRPr/>
            </a:pPr>
            <a:r>
              <a:rPr lang="ja-JP" altLang="en-US" sz="2400" b="1" dirty="0" smtClean="0">
                <a:solidFill>
                  <a:srgbClr val="0000FF"/>
                </a:solidFill>
              </a:rPr>
              <a:t>      </a:t>
            </a:r>
            <a:r>
              <a:rPr lang="en-US" altLang="ja-JP" sz="2400" dirty="0" smtClean="0"/>
              <a:t>(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● </a:t>
            </a:r>
            <a:r>
              <a:rPr lang="en-US" altLang="ja-JP" sz="2400" dirty="0"/>
              <a:t>is called “wildcard”, and other letters “solid letters</a:t>
            </a:r>
            <a:r>
              <a:rPr lang="en-US" altLang="ja-JP" sz="2400" dirty="0" smtClean="0"/>
              <a:t>”)</a:t>
            </a:r>
            <a:endParaRPr lang="en-US" altLang="ja-JP" sz="2400" dirty="0"/>
          </a:p>
          <a:p>
            <a:pPr marL="0"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 smtClean="0">
                <a:solidFill>
                  <a:srgbClr val="0000FF"/>
                </a:solidFill>
              </a:rPr>
              <a:t> </a:t>
            </a:r>
          </a:p>
          <a:p>
            <a:pPr marL="0"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A solid letter </a:t>
            </a:r>
            <a:r>
              <a:rPr lang="en-US" altLang="ja-JP" sz="2400" b="1" dirty="0">
                <a:solidFill>
                  <a:srgbClr val="0000FF"/>
                </a:solidFill>
              </a:rPr>
              <a:t>x</a:t>
            </a:r>
            <a:r>
              <a:rPr lang="en-US" altLang="ja-JP" sz="2400" dirty="0"/>
              <a:t> matches only x</a:t>
            </a:r>
          </a:p>
          <a:p>
            <a:pPr marL="0" eaLnBrk="1" hangingPunct="1">
              <a:lnSpc>
                <a:spcPct val="90000"/>
              </a:lnSpc>
              <a:buNone/>
              <a:defRPr/>
            </a:pPr>
            <a:r>
              <a:rPr lang="en-US" altLang="ja-JP" sz="2400" dirty="0"/>
              <a:t>     A wildcard </a:t>
            </a:r>
            <a:r>
              <a:rPr lang="ja-JP" altLang="en-US" sz="2400" b="1" dirty="0">
                <a:solidFill>
                  <a:srgbClr val="0000FF"/>
                </a:solidFill>
              </a:rPr>
              <a:t>● </a:t>
            </a:r>
            <a:r>
              <a:rPr lang="en-US" altLang="ja-JP" sz="2400" dirty="0"/>
              <a:t>match any solid letter and</a:t>
            </a:r>
            <a:r>
              <a:rPr lang="ja-JP" altLang="en-US" sz="2400" b="1" dirty="0">
                <a:solidFill>
                  <a:srgbClr val="0000FF"/>
                </a:solidFill>
              </a:rPr>
              <a:t> ●</a:t>
            </a:r>
            <a:r>
              <a:rPr lang="en-US" altLang="ja-JP" sz="2400" dirty="0"/>
              <a:t> 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A motif </a:t>
            </a:r>
            <a:r>
              <a:rPr lang="en-US" altLang="ja-JP" sz="2400" b="1" dirty="0">
                <a:solidFill>
                  <a:srgbClr val="0000FF"/>
                </a:solidFill>
              </a:rPr>
              <a:t>S</a:t>
            </a:r>
            <a:r>
              <a:rPr lang="en-US" altLang="ja-JP" sz="2400" dirty="0"/>
              <a:t> matches a position of another motif (or string</a:t>
            </a:r>
            <a:r>
              <a:rPr lang="en-US" altLang="ja-JP" sz="2400" dirty="0" smtClean="0"/>
              <a:t>) </a:t>
            </a:r>
            <a:r>
              <a:rPr lang="en-US" altLang="ja-JP" sz="2400" dirty="0"/>
              <a:t>if </a:t>
            </a:r>
            <a:r>
              <a:rPr lang="en-US" altLang="ja-JP" sz="2400" dirty="0" smtClean="0"/>
              <a:t>any </a:t>
            </a:r>
            <a:r>
              <a:rPr lang="en-US" altLang="ja-JP" sz="2400" b="1" i="1" dirty="0" err="1">
                <a:solidFill>
                  <a:srgbClr val="0000FF"/>
                </a:solidFill>
              </a:rPr>
              <a:t>i</a:t>
            </a:r>
            <a:r>
              <a:rPr lang="en-US" altLang="ja-JP" sz="2400" dirty="0" err="1"/>
              <a:t>th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letter </a:t>
            </a:r>
            <a:r>
              <a:rPr lang="en-US" altLang="ja-JP" sz="2400" dirty="0"/>
              <a:t>of </a:t>
            </a:r>
            <a:r>
              <a:rPr lang="en-US" altLang="ja-JP" sz="2400" b="1" dirty="0">
                <a:solidFill>
                  <a:srgbClr val="0000FF"/>
                </a:solidFill>
              </a:rPr>
              <a:t>S </a:t>
            </a:r>
            <a:r>
              <a:rPr lang="en-US" altLang="ja-JP" sz="2400" dirty="0"/>
              <a:t>matches the </a:t>
            </a:r>
            <a:r>
              <a:rPr lang="en-US" altLang="ja-JP" sz="2400" b="1" i="1" dirty="0" err="1">
                <a:solidFill>
                  <a:srgbClr val="0000FF"/>
                </a:solidFill>
              </a:rPr>
              <a:t>i</a:t>
            </a:r>
            <a:r>
              <a:rPr lang="en-US" altLang="ja-JP" sz="2400" dirty="0" err="1"/>
              <a:t>th</a:t>
            </a:r>
            <a:r>
              <a:rPr lang="en-US" altLang="ja-JP" sz="2400" dirty="0"/>
              <a:t> letter of the substring </a:t>
            </a:r>
            <a:r>
              <a:rPr lang="en-US" altLang="ja-JP" sz="2400" dirty="0" smtClean="0"/>
              <a:t>starting from </a:t>
            </a:r>
            <a:r>
              <a:rPr lang="en-US" altLang="ja-JP" sz="2400" dirty="0"/>
              <a:t>the position 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/>
              <a:t> </a:t>
            </a:r>
          </a:p>
          <a:p>
            <a:pPr marL="0"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>
                <a:solidFill>
                  <a:srgbClr val="0000FF"/>
                </a:solidFill>
              </a:rPr>
              <a:t>              AT</a:t>
            </a:r>
            <a:r>
              <a:rPr lang="ja-JP" altLang="en-US" sz="2400" b="1" dirty="0">
                <a:solidFill>
                  <a:srgbClr val="0000FF"/>
                </a:solidFill>
              </a:rPr>
              <a:t>●</a:t>
            </a:r>
            <a:r>
              <a:rPr lang="en-US" altLang="ja-JP" sz="2400" b="1" dirty="0">
                <a:solidFill>
                  <a:srgbClr val="0000FF"/>
                </a:solidFill>
              </a:rPr>
              <a:t>GTGCC</a:t>
            </a:r>
            <a:r>
              <a:rPr lang="ja-JP" altLang="en-US" sz="2400" b="1" dirty="0">
                <a:solidFill>
                  <a:srgbClr val="0000FF"/>
                </a:solidFill>
              </a:rPr>
              <a:t>●</a:t>
            </a:r>
            <a:r>
              <a:rPr lang="en-US" altLang="ja-JP" sz="2400" b="1" dirty="0">
                <a:solidFill>
                  <a:srgbClr val="0000FF"/>
                </a:solidFill>
              </a:rPr>
              <a:t>TT</a:t>
            </a:r>
            <a:r>
              <a:rPr lang="ja-JP" altLang="en-US" sz="2400" b="1" dirty="0">
                <a:solidFill>
                  <a:srgbClr val="0000FF"/>
                </a:solidFill>
              </a:rPr>
              <a:t>●●●</a:t>
            </a:r>
            <a:r>
              <a:rPr lang="en-US" altLang="ja-JP" sz="2400" b="1" dirty="0">
                <a:solidFill>
                  <a:srgbClr val="0000FF"/>
                </a:solidFill>
              </a:rPr>
              <a:t>CCGCC</a:t>
            </a:r>
            <a:r>
              <a:rPr lang="ja-JP" altLang="en-US" sz="2400" b="1" dirty="0">
                <a:solidFill>
                  <a:srgbClr val="0000FF"/>
                </a:solidFill>
              </a:rPr>
              <a:t>●</a:t>
            </a:r>
            <a:r>
              <a:rPr lang="en-US" altLang="ja-JP" sz="2400" b="1" dirty="0">
                <a:solidFill>
                  <a:srgbClr val="0000FF"/>
                </a:solidFill>
              </a:rPr>
              <a:t>G</a:t>
            </a:r>
          </a:p>
          <a:p>
            <a:pPr marL="0"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>
                <a:solidFill>
                  <a:srgbClr val="0000FF"/>
                </a:solidFill>
              </a:rPr>
              <a:t>                        GT</a:t>
            </a:r>
            <a:r>
              <a:rPr lang="ja-JP" altLang="en-US" sz="2400" b="1" dirty="0">
                <a:solidFill>
                  <a:srgbClr val="0000FF"/>
                </a:solidFill>
              </a:rPr>
              <a:t>●</a:t>
            </a:r>
            <a:r>
              <a:rPr lang="en-US" altLang="ja-JP" sz="2400" b="1" dirty="0">
                <a:solidFill>
                  <a:srgbClr val="0000FF"/>
                </a:solidFill>
              </a:rPr>
              <a:t>C</a:t>
            </a:r>
            <a:r>
              <a:rPr lang="ja-JP" altLang="en-US" sz="2400" b="1" dirty="0">
                <a:solidFill>
                  <a:srgbClr val="0000FF"/>
                </a:solidFill>
              </a:rPr>
              <a:t>　　　　　　 </a:t>
            </a:r>
            <a:r>
              <a:rPr lang="en-US" altLang="ja-JP" sz="2400" b="1" dirty="0">
                <a:solidFill>
                  <a:srgbClr val="0000FF"/>
                </a:solidFill>
              </a:rPr>
              <a:t>GTCC</a:t>
            </a:r>
          </a:p>
        </p:txBody>
      </p:sp>
    </p:spTree>
    <p:extLst>
      <p:ext uri="{BB962C8B-B14F-4D97-AF65-F5344CB8AC3E}">
        <p14:creationId xmlns:p14="http://schemas.microsoft.com/office/powerpoint/2010/main" val="173168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Problem Formulation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6187" y="1076102"/>
            <a:ext cx="7914578" cy="750094"/>
          </a:xfrm>
        </p:spPr>
        <p:txBody>
          <a:bodyPr/>
          <a:lstStyle/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Our problem is to find all motifs appearing at least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σ</a:t>
            </a:r>
            <a:r>
              <a:rPr lang="en-US" altLang="ja-JP" sz="2400" dirty="0" smtClean="0"/>
              <a:t> times in the given string data (one long, or many short)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051720" y="2224298"/>
            <a:ext cx="5222391" cy="1685804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ja-JP" kern="0" dirty="0">
                <a:solidFill>
                  <a:srgbClr val="0000FF"/>
                </a:solidFill>
                <a:latin typeface="Times New Roman"/>
                <a:ea typeface="ＭＳ Ｐゴシック"/>
              </a:rPr>
              <a:t>ATGCCGACCC</a:t>
            </a:r>
          </a:p>
          <a:p>
            <a:pPr lvl="0" indent="-342900" algn="l">
              <a:lnSpc>
                <a:spcPct val="90000"/>
              </a:lnSpc>
              <a:spcBef>
                <a:spcPct val="20000"/>
              </a:spcBef>
              <a:defRPr/>
            </a:pPr>
            <a:endParaRPr lang="en-US" altLang="ja-JP" b="0" kern="0" dirty="0">
              <a:solidFill>
                <a:srgbClr val="000000"/>
              </a:solidFill>
              <a:latin typeface="Times New Roman"/>
              <a:ea typeface="ＭＳ Ｐゴシック"/>
            </a:endParaRPr>
          </a:p>
          <a:p>
            <a:pPr lvl="0" indent="-342900" algn="l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ja-JP" b="0" kern="0" dirty="0">
                <a:solidFill>
                  <a:srgbClr val="000000"/>
                </a:solidFill>
                <a:latin typeface="Times New Roman"/>
                <a:ea typeface="ＭＳ Ｐゴシック"/>
              </a:rPr>
              <a:t>appear at least twice in </a:t>
            </a:r>
            <a:r>
              <a:rPr lang="ja-JP" altLang="en-US" b="0" kern="0" dirty="0">
                <a:solidFill>
                  <a:srgbClr val="000000"/>
                </a:solidFill>
                <a:latin typeface="Times New Roman"/>
                <a:ea typeface="ＭＳ Ｐゴシック"/>
              </a:rPr>
              <a:t>↑</a:t>
            </a:r>
            <a:endParaRPr lang="en-US" altLang="ja-JP" kern="0" dirty="0">
              <a:solidFill>
                <a:srgbClr val="0000FF"/>
              </a:solidFill>
              <a:latin typeface="Times New Roman"/>
              <a:ea typeface="ＭＳ Ｐゴシック"/>
            </a:endParaRPr>
          </a:p>
          <a:p>
            <a:pPr lvl="0" indent="-342900" algn="l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ja-JP" kern="0" dirty="0">
                <a:solidFill>
                  <a:srgbClr val="0000FF"/>
                </a:solidFill>
                <a:latin typeface="Times New Roman"/>
                <a:ea typeface="ＭＳ Ｐゴシック"/>
              </a:rPr>
              <a:t>A, T, G, C, CC, A</a:t>
            </a:r>
            <a:r>
              <a:rPr lang="ja-JP" altLang="en-US" kern="0" dirty="0">
                <a:solidFill>
                  <a:srgbClr val="0000FF"/>
                </a:solidFill>
                <a:latin typeface="Times New Roman"/>
                <a:ea typeface="ＭＳ Ｐゴシック"/>
              </a:rPr>
              <a:t>●●</a:t>
            </a:r>
            <a:r>
              <a:rPr lang="en-US" altLang="ja-JP" kern="0" dirty="0">
                <a:solidFill>
                  <a:srgbClr val="0000FF"/>
                </a:solidFill>
                <a:latin typeface="Times New Roman"/>
                <a:ea typeface="ＭＳ Ｐゴシック"/>
              </a:rPr>
              <a:t>C, G</a:t>
            </a:r>
            <a:r>
              <a:rPr lang="ja-JP" altLang="en-US" kern="0" dirty="0">
                <a:solidFill>
                  <a:srgbClr val="0000FF"/>
                </a:solidFill>
                <a:latin typeface="Times New Roman"/>
                <a:ea typeface="ＭＳ Ｐゴシック"/>
              </a:rPr>
              <a:t>●</a:t>
            </a:r>
            <a:r>
              <a:rPr lang="en-US" altLang="ja-JP" kern="0" dirty="0">
                <a:solidFill>
                  <a:srgbClr val="0000FF"/>
                </a:solidFill>
                <a:latin typeface="Times New Roman"/>
                <a:ea typeface="ＭＳ Ｐゴシック"/>
              </a:rPr>
              <a:t>C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23528" y="4281184"/>
            <a:ext cx="7914578" cy="2460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0" kern="0" dirty="0" smtClean="0"/>
              <a:t>There are two ways to count the appearance; 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kern="0" dirty="0" smtClean="0">
              <a:solidFill>
                <a:srgbClr val="006600"/>
              </a:solidFill>
            </a:endParaRP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kern="0" dirty="0" smtClean="0">
                <a:solidFill>
                  <a:srgbClr val="006600"/>
                </a:solidFill>
              </a:rPr>
              <a:t>document occurrence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0" kern="0" dirty="0" smtClean="0"/>
              <a:t>  # of strings (motifs) of the database that the motif matches</a:t>
            </a:r>
          </a:p>
          <a:p>
            <a:pPr marL="0" eaLnBrk="1" hangingPunct="1">
              <a:lnSpc>
                <a:spcPct val="90000"/>
              </a:lnSpc>
              <a:buNone/>
              <a:defRPr/>
            </a:pPr>
            <a:r>
              <a:rPr lang="en-US" altLang="ja-JP" sz="2400" kern="0" dirty="0" smtClean="0">
                <a:solidFill>
                  <a:srgbClr val="006600"/>
                </a:solidFill>
              </a:rPr>
              <a:t>position </a:t>
            </a:r>
            <a:r>
              <a:rPr lang="en-US" altLang="ja-JP" sz="2400" kern="0" dirty="0">
                <a:solidFill>
                  <a:srgbClr val="006600"/>
                </a:solidFill>
              </a:rPr>
              <a:t>occurrence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0" kern="0" dirty="0" smtClean="0"/>
              <a:t>  # of (position </a:t>
            </a:r>
            <a:r>
              <a:rPr lang="en-US" altLang="ja-JP" sz="2400" kern="0" dirty="0" err="1" smtClean="0">
                <a:solidFill>
                  <a:srgbClr val="0000FF"/>
                </a:solidFill>
              </a:rPr>
              <a:t>i</a:t>
            </a:r>
            <a:r>
              <a:rPr lang="en-US" altLang="ja-JP" sz="2400" b="0" kern="0" dirty="0" smtClean="0"/>
              <a:t>, strings </a:t>
            </a:r>
            <a:r>
              <a:rPr lang="en-US" altLang="ja-JP" sz="2400" kern="0" dirty="0" smtClean="0">
                <a:solidFill>
                  <a:srgbClr val="0000FF"/>
                </a:solidFill>
              </a:rPr>
              <a:t>T</a:t>
            </a:r>
            <a:r>
              <a:rPr lang="en-US" altLang="ja-JP" sz="2400" b="0" kern="0" dirty="0" smtClean="0"/>
              <a:t>) to which the motif matches 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0" kern="0" dirty="0"/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0" kern="0" dirty="0" smtClean="0"/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0" kern="0" dirty="0" smtClean="0"/>
          </a:p>
        </p:txBody>
      </p:sp>
    </p:spTree>
    <p:extLst>
      <p:ext uri="{BB962C8B-B14F-4D97-AF65-F5344CB8AC3E}">
        <p14:creationId xmlns:p14="http://schemas.microsoft.com/office/powerpoint/2010/main" val="194888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 Enumeration Framework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6186" y="1076102"/>
            <a:ext cx="8840310" cy="750094"/>
          </a:xfrm>
        </p:spPr>
        <p:txBody>
          <a:bodyPr/>
          <a:lstStyle/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The empty string is the start point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　　</a:t>
            </a:r>
            <a:r>
              <a:rPr lang="en-US" altLang="ja-JP" sz="2400" dirty="0" smtClean="0"/>
              <a:t>  (</a:t>
            </a:r>
            <a:r>
              <a:rPr lang="en-US" altLang="ja-JP" sz="2400" b="1" dirty="0">
                <a:solidFill>
                  <a:srgbClr val="0000FF"/>
                </a:solidFill>
              </a:rPr>
              <a:t>Φ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 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＝　・・・●●●●●</a:t>
            </a:r>
            <a:r>
              <a:rPr lang="ja-JP" altLang="en-US" sz="2400" b="1" dirty="0">
                <a:solidFill>
                  <a:srgbClr val="0000FF"/>
                </a:solidFill>
              </a:rPr>
              <a:t>●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●・・・</a:t>
            </a:r>
            <a:r>
              <a:rPr lang="en-US" altLang="ja-JP" sz="2400" dirty="0" smtClean="0"/>
              <a:t>)  matches to everywhere</a:t>
            </a:r>
          </a:p>
          <a:p>
            <a:pPr marL="0" eaLnBrk="1" hangingPunct="1">
              <a:lnSpc>
                <a:spcPct val="90000"/>
              </a:lnSpc>
              <a:buNone/>
              <a:defRPr/>
            </a:pPr>
            <a:endParaRPr lang="en-US" altLang="ja-JP" sz="2400" b="1" dirty="0" smtClean="0">
              <a:solidFill>
                <a:srgbClr val="0000FF"/>
              </a:solidFill>
            </a:endParaRP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Then, change </a:t>
            </a:r>
            <a:r>
              <a:rPr lang="ja-JP" altLang="en-US" sz="2400" b="1" dirty="0">
                <a:solidFill>
                  <a:srgbClr val="0000FF"/>
                </a:solidFill>
              </a:rPr>
              <a:t>● </a:t>
            </a:r>
            <a:r>
              <a:rPr lang="en-US" altLang="ja-JP" sz="2400" dirty="0" smtClean="0"/>
              <a:t>to some letter, and motif becomes more complicated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       (they are successors)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anose="05000000000000000000" pitchFamily="2" charset="2"/>
            </a:endParaRP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856401" y="6021288"/>
            <a:ext cx="397866" cy="40011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000" dirty="0" smtClean="0">
                <a:solidFill>
                  <a:srgbClr val="0000FF"/>
                </a:solidFill>
              </a:rPr>
              <a:t>Φ</a:t>
            </a:r>
            <a:endParaRPr kumimoji="1" lang="ja-JP" altLang="en-US" sz="20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376007" y="5229200"/>
            <a:ext cx="370614" cy="40011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000" dirty="0" smtClean="0">
                <a:solidFill>
                  <a:srgbClr val="0000FF"/>
                </a:solidFill>
              </a:rPr>
              <a:t>A</a:t>
            </a:r>
            <a:endParaRPr kumimoji="1" lang="ja-JP" altLang="en-US" sz="2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882913" y="5229200"/>
            <a:ext cx="356187" cy="40011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000" dirty="0" smtClean="0">
                <a:solidFill>
                  <a:srgbClr val="0000FF"/>
                </a:solidFill>
              </a:rPr>
              <a:t>B</a:t>
            </a:r>
            <a:endParaRPr kumimoji="1" lang="ja-JP" altLang="en-US" sz="20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087134" y="4293094"/>
            <a:ext cx="556563" cy="40011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000" dirty="0" smtClean="0">
                <a:solidFill>
                  <a:srgbClr val="0000FF"/>
                </a:solidFill>
              </a:rPr>
              <a:t>AA</a:t>
            </a:r>
            <a:endParaRPr kumimoji="1" lang="ja-JP" altLang="en-US" sz="20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362633" y="4293093"/>
            <a:ext cx="542135" cy="40011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000" dirty="0" smtClean="0">
                <a:solidFill>
                  <a:srgbClr val="0000FF"/>
                </a:solidFill>
              </a:rPr>
              <a:t>AB</a:t>
            </a:r>
            <a:endParaRPr kumimoji="1" lang="ja-JP" altLang="en-US" sz="20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892759" y="4293094"/>
            <a:ext cx="814646" cy="40011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000" dirty="0" smtClean="0">
                <a:solidFill>
                  <a:srgbClr val="0000FF"/>
                </a:solidFill>
              </a:rPr>
              <a:t>A</a:t>
            </a:r>
            <a:r>
              <a:rPr lang="ja-JP" altLang="en-US" sz="2000" dirty="0" smtClean="0">
                <a:solidFill>
                  <a:srgbClr val="0000FF"/>
                </a:solidFill>
              </a:rPr>
              <a:t>●</a:t>
            </a:r>
            <a:r>
              <a:rPr lang="en-US" altLang="ja-JP" sz="2000" dirty="0" smtClean="0">
                <a:solidFill>
                  <a:srgbClr val="0000FF"/>
                </a:solidFill>
              </a:rPr>
              <a:t>A</a:t>
            </a:r>
            <a:endParaRPr kumimoji="1" lang="ja-JP" altLang="en-US" sz="20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938630" y="4293093"/>
            <a:ext cx="1072730" cy="40011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000" dirty="0" smtClean="0">
                <a:solidFill>
                  <a:srgbClr val="0000FF"/>
                </a:solidFill>
              </a:rPr>
              <a:t>A</a:t>
            </a:r>
            <a:r>
              <a:rPr lang="ja-JP" altLang="en-US" sz="2000" dirty="0" smtClean="0">
                <a:solidFill>
                  <a:srgbClr val="0000FF"/>
                </a:solidFill>
              </a:rPr>
              <a:t>●●</a:t>
            </a:r>
            <a:r>
              <a:rPr lang="en-US" altLang="ja-JP" sz="2000" dirty="0" smtClean="0">
                <a:solidFill>
                  <a:srgbClr val="0000FF"/>
                </a:solidFill>
              </a:rPr>
              <a:t>A</a:t>
            </a:r>
            <a:endParaRPr kumimoji="1" lang="ja-JP" altLang="en-US" sz="20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082713" y="4293093"/>
            <a:ext cx="800219" cy="40011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000" dirty="0" smtClean="0">
                <a:solidFill>
                  <a:srgbClr val="0000FF"/>
                </a:solidFill>
              </a:rPr>
              <a:t>A</a:t>
            </a:r>
            <a:r>
              <a:rPr lang="ja-JP" altLang="en-US" sz="2000" dirty="0" smtClean="0">
                <a:solidFill>
                  <a:srgbClr val="0000FF"/>
                </a:solidFill>
              </a:rPr>
              <a:t>●</a:t>
            </a:r>
            <a:r>
              <a:rPr lang="en-US" altLang="ja-JP" sz="2000" dirty="0" smtClean="0">
                <a:solidFill>
                  <a:srgbClr val="0000FF"/>
                </a:solidFill>
              </a:rPr>
              <a:t>B</a:t>
            </a:r>
            <a:endParaRPr kumimoji="1" lang="ja-JP" altLang="en-US" sz="2000" dirty="0"/>
          </a:p>
        </p:txBody>
      </p:sp>
      <p:cxnSp>
        <p:nvCxnSpPr>
          <p:cNvPr id="13" name="直線矢印コネクタ 12"/>
          <p:cNvCxnSpPr>
            <a:stCxn id="2" idx="1"/>
            <a:endCxn id="6" idx="2"/>
          </p:cNvCxnSpPr>
          <p:nvPr/>
        </p:nvCxnSpPr>
        <p:spPr bwMode="auto">
          <a:xfrm flipH="1" flipV="1">
            <a:off x="4561314" y="5629310"/>
            <a:ext cx="1295087" cy="592033"/>
          </a:xfrm>
          <a:prstGeom prst="straightConnector1">
            <a:avLst/>
          </a:prstGeom>
          <a:solidFill>
            <a:schemeClr val="bg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stealth" w="lg" len="lg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6" name="直線矢印コネクタ 15"/>
          <p:cNvCxnSpPr>
            <a:stCxn id="6" idx="1"/>
            <a:endCxn id="8" idx="2"/>
          </p:cNvCxnSpPr>
          <p:nvPr/>
        </p:nvCxnSpPr>
        <p:spPr bwMode="auto">
          <a:xfrm flipH="1" flipV="1">
            <a:off x="2365416" y="4693204"/>
            <a:ext cx="2010591" cy="736051"/>
          </a:xfrm>
          <a:prstGeom prst="straightConnector1">
            <a:avLst/>
          </a:prstGeom>
          <a:solidFill>
            <a:schemeClr val="bg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stealth" w="lg" len="lg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9" name="直線矢印コネクタ 18"/>
          <p:cNvCxnSpPr>
            <a:endCxn id="10" idx="2"/>
          </p:cNvCxnSpPr>
          <p:nvPr/>
        </p:nvCxnSpPr>
        <p:spPr bwMode="auto">
          <a:xfrm flipH="1" flipV="1">
            <a:off x="3300082" y="4693204"/>
            <a:ext cx="1075925" cy="608005"/>
          </a:xfrm>
          <a:prstGeom prst="straightConnector1">
            <a:avLst/>
          </a:prstGeom>
          <a:solidFill>
            <a:schemeClr val="bg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stealth" w="lg" len="lg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22" name="直線矢印コネクタ 21"/>
          <p:cNvCxnSpPr>
            <a:endCxn id="11" idx="2"/>
          </p:cNvCxnSpPr>
          <p:nvPr/>
        </p:nvCxnSpPr>
        <p:spPr bwMode="auto">
          <a:xfrm flipV="1">
            <a:off x="4474995" y="4693203"/>
            <a:ext cx="0" cy="532078"/>
          </a:xfrm>
          <a:prstGeom prst="straightConnector1">
            <a:avLst/>
          </a:prstGeom>
          <a:solidFill>
            <a:schemeClr val="bg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stealth" w="lg" len="lg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25" name="直線矢印コネクタ 24"/>
          <p:cNvCxnSpPr>
            <a:endCxn id="9" idx="2"/>
          </p:cNvCxnSpPr>
          <p:nvPr/>
        </p:nvCxnSpPr>
        <p:spPr bwMode="auto">
          <a:xfrm flipV="1">
            <a:off x="4746621" y="4693203"/>
            <a:ext cx="887080" cy="532079"/>
          </a:xfrm>
          <a:prstGeom prst="straightConnector1">
            <a:avLst/>
          </a:prstGeom>
          <a:solidFill>
            <a:schemeClr val="bg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stealth" w="lg" len="lg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28" name="直線矢印コネクタ 27"/>
          <p:cNvCxnSpPr>
            <a:stCxn id="6" idx="3"/>
            <a:endCxn id="12" idx="2"/>
          </p:cNvCxnSpPr>
          <p:nvPr/>
        </p:nvCxnSpPr>
        <p:spPr bwMode="auto">
          <a:xfrm flipV="1">
            <a:off x="4746621" y="4693203"/>
            <a:ext cx="1736202" cy="736052"/>
          </a:xfrm>
          <a:prstGeom prst="straightConnector1">
            <a:avLst/>
          </a:prstGeom>
          <a:solidFill>
            <a:schemeClr val="bg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stealth" w="lg" len="lg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31" name="直線矢印コネクタ 30"/>
          <p:cNvCxnSpPr>
            <a:stCxn id="2" idx="3"/>
            <a:endCxn id="7" idx="2"/>
          </p:cNvCxnSpPr>
          <p:nvPr/>
        </p:nvCxnSpPr>
        <p:spPr bwMode="auto">
          <a:xfrm flipV="1">
            <a:off x="6254267" y="5629310"/>
            <a:ext cx="1806740" cy="592033"/>
          </a:xfrm>
          <a:prstGeom prst="straightConnector1">
            <a:avLst/>
          </a:prstGeom>
          <a:solidFill>
            <a:schemeClr val="bg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stealth" w="lg" len="lg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35" name="直線矢印コネクタ 34"/>
          <p:cNvCxnSpPr>
            <a:stCxn id="7" idx="0"/>
          </p:cNvCxnSpPr>
          <p:nvPr/>
        </p:nvCxnSpPr>
        <p:spPr bwMode="auto">
          <a:xfrm flipH="1" flipV="1">
            <a:off x="7660213" y="4869160"/>
            <a:ext cx="400794" cy="360040"/>
          </a:xfrm>
          <a:prstGeom prst="straightConnector1">
            <a:avLst/>
          </a:prstGeom>
          <a:solidFill>
            <a:schemeClr val="bg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stealth" w="lg" len="lg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38" name="直線矢印コネクタ 37"/>
          <p:cNvCxnSpPr>
            <a:stCxn id="7" idx="0"/>
          </p:cNvCxnSpPr>
          <p:nvPr/>
        </p:nvCxnSpPr>
        <p:spPr bwMode="auto">
          <a:xfrm flipH="1" flipV="1">
            <a:off x="8060322" y="4869160"/>
            <a:ext cx="685" cy="360040"/>
          </a:xfrm>
          <a:prstGeom prst="straightConnector1">
            <a:avLst/>
          </a:prstGeom>
          <a:solidFill>
            <a:schemeClr val="bg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stealth" w="lg" len="lg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41" name="直線矢印コネクタ 40"/>
          <p:cNvCxnSpPr>
            <a:stCxn id="7" idx="0"/>
          </p:cNvCxnSpPr>
          <p:nvPr/>
        </p:nvCxnSpPr>
        <p:spPr bwMode="auto">
          <a:xfrm flipV="1">
            <a:off x="8061007" y="4869160"/>
            <a:ext cx="399425" cy="360040"/>
          </a:xfrm>
          <a:prstGeom prst="straightConnector1">
            <a:avLst/>
          </a:prstGeom>
          <a:solidFill>
            <a:schemeClr val="bg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stealth" w="lg" len="lg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43" name="直線矢印コネクタ 42"/>
          <p:cNvCxnSpPr/>
          <p:nvPr/>
        </p:nvCxnSpPr>
        <p:spPr bwMode="auto">
          <a:xfrm flipH="1" flipV="1">
            <a:off x="1916904" y="3933054"/>
            <a:ext cx="400794" cy="360040"/>
          </a:xfrm>
          <a:prstGeom prst="straightConnector1">
            <a:avLst/>
          </a:prstGeom>
          <a:solidFill>
            <a:schemeClr val="bg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stealth" w="lg" len="lg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44" name="直線矢印コネクタ 43"/>
          <p:cNvCxnSpPr/>
          <p:nvPr/>
        </p:nvCxnSpPr>
        <p:spPr bwMode="auto">
          <a:xfrm flipH="1" flipV="1">
            <a:off x="2317013" y="3933054"/>
            <a:ext cx="685" cy="360040"/>
          </a:xfrm>
          <a:prstGeom prst="straightConnector1">
            <a:avLst/>
          </a:prstGeom>
          <a:solidFill>
            <a:schemeClr val="bg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stealth" w="lg" len="lg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45" name="直線矢印コネクタ 44"/>
          <p:cNvCxnSpPr/>
          <p:nvPr/>
        </p:nvCxnSpPr>
        <p:spPr bwMode="auto">
          <a:xfrm flipV="1">
            <a:off x="2317698" y="3933054"/>
            <a:ext cx="399425" cy="360040"/>
          </a:xfrm>
          <a:prstGeom prst="straightConnector1">
            <a:avLst/>
          </a:prstGeom>
          <a:solidFill>
            <a:schemeClr val="bg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stealth" w="lg" len="lg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46" name="直線矢印コネクタ 45"/>
          <p:cNvCxnSpPr/>
          <p:nvPr/>
        </p:nvCxnSpPr>
        <p:spPr bwMode="auto">
          <a:xfrm flipH="1" flipV="1">
            <a:off x="2965835" y="3933054"/>
            <a:ext cx="400794" cy="360040"/>
          </a:xfrm>
          <a:prstGeom prst="straightConnector1">
            <a:avLst/>
          </a:prstGeom>
          <a:solidFill>
            <a:schemeClr val="bg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stealth" w="lg" len="lg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47" name="直線矢印コネクタ 46"/>
          <p:cNvCxnSpPr/>
          <p:nvPr/>
        </p:nvCxnSpPr>
        <p:spPr bwMode="auto">
          <a:xfrm flipH="1" flipV="1">
            <a:off x="3365944" y="3933054"/>
            <a:ext cx="685" cy="360040"/>
          </a:xfrm>
          <a:prstGeom prst="straightConnector1">
            <a:avLst/>
          </a:prstGeom>
          <a:solidFill>
            <a:schemeClr val="bg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stealth" w="lg" len="lg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48" name="直線矢印コネクタ 47"/>
          <p:cNvCxnSpPr/>
          <p:nvPr/>
        </p:nvCxnSpPr>
        <p:spPr bwMode="auto">
          <a:xfrm flipV="1">
            <a:off x="3366629" y="3933054"/>
            <a:ext cx="399425" cy="360040"/>
          </a:xfrm>
          <a:prstGeom prst="straightConnector1">
            <a:avLst/>
          </a:prstGeom>
          <a:solidFill>
            <a:schemeClr val="bg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stealth" w="lg" len="lg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51" name="Rectangle 3"/>
          <p:cNvSpPr txBox="1">
            <a:spLocks noChangeArrowheads="1"/>
          </p:cNvSpPr>
          <p:nvPr/>
        </p:nvSpPr>
        <p:spPr bwMode="auto">
          <a:xfrm>
            <a:off x="311516" y="3915865"/>
            <a:ext cx="2310576" cy="1671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kern="0" dirty="0" smtClean="0">
                <a:solidFill>
                  <a:srgbClr val="0000FF"/>
                </a:solidFill>
              </a:rPr>
              <a:t>specified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kern="0" dirty="0" smtClean="0">
              <a:solidFill>
                <a:srgbClr val="0000FF"/>
              </a:solidFill>
            </a:endParaRP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kern="0" dirty="0">
              <a:solidFill>
                <a:srgbClr val="0000FF"/>
              </a:solidFill>
            </a:endParaRP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kern="0" dirty="0">
              <a:solidFill>
                <a:srgbClr val="0000FF"/>
              </a:solidFill>
            </a:endParaRP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kern="0" dirty="0" smtClean="0">
              <a:solidFill>
                <a:srgbClr val="0000FF"/>
              </a:solidFill>
            </a:endParaRP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kern="0" dirty="0" smtClean="0">
                <a:solidFill>
                  <a:srgbClr val="0000FF"/>
                </a:solidFill>
              </a:rPr>
              <a:t>general</a:t>
            </a:r>
          </a:p>
        </p:txBody>
      </p:sp>
      <p:sp>
        <p:nvSpPr>
          <p:cNvPr id="50" name="上下矢印 49"/>
          <p:cNvSpPr/>
          <p:nvPr/>
        </p:nvSpPr>
        <p:spPr bwMode="auto">
          <a:xfrm>
            <a:off x="797398" y="4365104"/>
            <a:ext cx="174202" cy="1584176"/>
          </a:xfrm>
          <a:prstGeom prst="upDownArrow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12700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605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924300" y="2565400"/>
            <a:ext cx="3024188" cy="1871663"/>
            <a:chOff x="2472" y="1616"/>
            <a:chExt cx="1905" cy="1179"/>
          </a:xfrm>
        </p:grpSpPr>
        <p:sp>
          <p:nvSpPr>
            <p:cNvPr id="482307" name="Rectangle 3"/>
            <p:cNvSpPr>
              <a:spLocks noChangeArrowheads="1"/>
            </p:cNvSpPr>
            <p:nvPr/>
          </p:nvSpPr>
          <p:spPr bwMode="auto">
            <a:xfrm>
              <a:off x="2472" y="2523"/>
              <a:ext cx="816" cy="272"/>
            </a:xfrm>
            <a:prstGeom prst="rect">
              <a:avLst/>
            </a:prstGeom>
            <a:solidFill>
              <a:srgbClr val="FFFF00">
                <a:alpha val="89999"/>
              </a:srgbClr>
            </a:solidFill>
            <a:ln w="19050" algn="ctr">
              <a:solidFill>
                <a:srgbClr val="993300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82308" name="Rectangle 4"/>
            <p:cNvSpPr>
              <a:spLocks noChangeArrowheads="1"/>
            </p:cNvSpPr>
            <p:nvPr/>
          </p:nvSpPr>
          <p:spPr bwMode="auto">
            <a:xfrm>
              <a:off x="3424" y="2523"/>
              <a:ext cx="771" cy="272"/>
            </a:xfrm>
            <a:prstGeom prst="rect">
              <a:avLst/>
            </a:prstGeom>
            <a:solidFill>
              <a:srgbClr val="FFFF00">
                <a:alpha val="89999"/>
              </a:srgbClr>
            </a:solidFill>
            <a:ln w="19050" algn="ctr">
              <a:solidFill>
                <a:srgbClr val="993300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82309" name="Rectangle 5"/>
            <p:cNvSpPr>
              <a:spLocks noChangeArrowheads="1"/>
            </p:cNvSpPr>
            <p:nvPr/>
          </p:nvSpPr>
          <p:spPr bwMode="auto">
            <a:xfrm>
              <a:off x="3016" y="1616"/>
              <a:ext cx="499" cy="272"/>
            </a:xfrm>
            <a:prstGeom prst="rect">
              <a:avLst/>
            </a:prstGeom>
            <a:solidFill>
              <a:srgbClr val="FFFF00">
                <a:alpha val="89999"/>
              </a:srgbClr>
            </a:solidFill>
            <a:ln w="19050" algn="ctr">
              <a:solidFill>
                <a:srgbClr val="993300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82310" name="Rectangle 6"/>
            <p:cNvSpPr>
              <a:spLocks noChangeArrowheads="1"/>
            </p:cNvSpPr>
            <p:nvPr/>
          </p:nvSpPr>
          <p:spPr bwMode="auto">
            <a:xfrm>
              <a:off x="3742" y="2206"/>
              <a:ext cx="635" cy="272"/>
            </a:xfrm>
            <a:prstGeom prst="rect">
              <a:avLst/>
            </a:prstGeom>
            <a:solidFill>
              <a:srgbClr val="FFFF00">
                <a:alpha val="89999"/>
              </a:srgbClr>
            </a:solidFill>
            <a:ln w="19050" algn="ctr">
              <a:solidFill>
                <a:srgbClr val="993300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140200" y="3502025"/>
            <a:ext cx="2663825" cy="935038"/>
            <a:chOff x="2608" y="2206"/>
            <a:chExt cx="1678" cy="589"/>
          </a:xfrm>
        </p:grpSpPr>
        <p:sp>
          <p:nvSpPr>
            <p:cNvPr id="482312" name="Rectangle 8"/>
            <p:cNvSpPr>
              <a:spLocks noChangeArrowheads="1"/>
            </p:cNvSpPr>
            <p:nvPr/>
          </p:nvSpPr>
          <p:spPr bwMode="auto">
            <a:xfrm>
              <a:off x="2608" y="2523"/>
              <a:ext cx="590" cy="272"/>
            </a:xfrm>
            <a:prstGeom prst="rect">
              <a:avLst/>
            </a:prstGeom>
            <a:solidFill>
              <a:srgbClr val="FFCC00">
                <a:alpha val="80000"/>
              </a:srgbClr>
            </a:solidFill>
            <a:ln w="19050" algn="ctr">
              <a:solidFill>
                <a:srgbClr val="FF0000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82313" name="Rectangle 9"/>
            <p:cNvSpPr>
              <a:spLocks noChangeArrowheads="1"/>
            </p:cNvSpPr>
            <p:nvPr/>
          </p:nvSpPr>
          <p:spPr bwMode="auto">
            <a:xfrm>
              <a:off x="3515" y="2523"/>
              <a:ext cx="590" cy="272"/>
            </a:xfrm>
            <a:prstGeom prst="rect">
              <a:avLst/>
            </a:prstGeom>
            <a:solidFill>
              <a:srgbClr val="FFCC00">
                <a:alpha val="80000"/>
              </a:srgbClr>
            </a:solidFill>
            <a:ln w="19050" algn="ctr">
              <a:solidFill>
                <a:srgbClr val="FF0000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82314" name="Rectangle 10"/>
            <p:cNvSpPr>
              <a:spLocks noChangeArrowheads="1"/>
            </p:cNvSpPr>
            <p:nvPr/>
          </p:nvSpPr>
          <p:spPr bwMode="auto">
            <a:xfrm>
              <a:off x="3832" y="2206"/>
              <a:ext cx="454" cy="272"/>
            </a:xfrm>
            <a:prstGeom prst="rect">
              <a:avLst/>
            </a:prstGeom>
            <a:solidFill>
              <a:srgbClr val="FFCC00">
                <a:alpha val="80000"/>
              </a:srgbClr>
            </a:solidFill>
            <a:ln w="19050" algn="ctr">
              <a:solidFill>
                <a:srgbClr val="FF0000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/>
            </a:p>
          </p:txBody>
        </p:sp>
      </p:grpSp>
      <p:sp>
        <p:nvSpPr>
          <p:cNvPr id="48231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Ex) Maximal Frequent / Closed Itemsets</a:t>
            </a:r>
          </a:p>
        </p:txBody>
      </p:sp>
      <p:sp>
        <p:nvSpPr>
          <p:cNvPr id="48231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125538"/>
            <a:ext cx="7992566" cy="6477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Classify frequent itemsets by their occurrence sets</a:t>
            </a:r>
          </a:p>
          <a:p>
            <a:pPr algn="l" eaLnBrk="1" hangingPunct="1">
              <a:defRPr/>
            </a:pPr>
            <a:endParaRPr lang="ja-JP" altLang="en-US" sz="2400" b="1" dirty="0" smtClean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defRPr/>
            </a:pPr>
            <a:endParaRPr lang="ja-JP" altLang="en-US" sz="2400" dirty="0" smtClean="0"/>
          </a:p>
        </p:txBody>
      </p:sp>
      <p:sp>
        <p:nvSpPr>
          <p:cNvPr id="482319" name="Text Box 15"/>
          <p:cNvSpPr txBox="1">
            <a:spLocks noChangeArrowheads="1"/>
          </p:cNvSpPr>
          <p:nvPr/>
        </p:nvSpPr>
        <p:spPr bwMode="auto">
          <a:xfrm>
            <a:off x="4079875" y="1973263"/>
            <a:ext cx="3516313" cy="249517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lnSpc>
                <a:spcPct val="130000"/>
              </a:lnSpc>
              <a:defRPr/>
            </a:pPr>
            <a:r>
              <a:rPr lang="en-US" altLang="ja-JP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en-US" altLang="ja-JP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ncluded in at least 3</a:t>
            </a:r>
            <a:endParaRPr lang="ja-JP" altLang="en-US" dirty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>
              <a:lnSpc>
                <a:spcPct val="130000"/>
              </a:lnSpc>
              <a:defRPr/>
            </a:pPr>
            <a:r>
              <a:rPr lang="ja-JP" altLang="en-US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{1} </a:t>
            </a:r>
            <a:r>
              <a:rPr lang="ja-JP" altLang="en-US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  <a:r>
              <a:rPr lang="ja-JP" altLang="en-US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{2}</a:t>
            </a:r>
            <a:r>
              <a:rPr lang="ja-JP" altLang="en-US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{7}     {9}</a:t>
            </a:r>
          </a:p>
          <a:p>
            <a:pPr algn="l">
              <a:lnSpc>
                <a:spcPct val="130000"/>
              </a:lnSpc>
              <a:defRPr/>
            </a:pPr>
            <a:r>
              <a:rPr lang="ja-JP" altLang="en-US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{1,7}</a:t>
            </a:r>
            <a:r>
              <a:rPr lang="ja-JP" altLang="en-US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ja-JP" altLang="en-US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{1,9}</a:t>
            </a:r>
          </a:p>
          <a:p>
            <a:pPr algn="l">
              <a:lnSpc>
                <a:spcPct val="130000"/>
              </a:lnSpc>
              <a:defRPr/>
            </a:pPr>
            <a:r>
              <a:rPr lang="ja-JP" altLang="en-US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{2,7}</a:t>
            </a:r>
            <a:r>
              <a:rPr lang="ja-JP" altLang="en-US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  <a:r>
              <a:rPr lang="ja-JP" altLang="en-US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{2,9}</a:t>
            </a:r>
            <a:r>
              <a:rPr lang="ja-JP" altLang="en-US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{7,9}</a:t>
            </a:r>
          </a:p>
          <a:p>
            <a:pPr algn="l">
              <a:lnSpc>
                <a:spcPct val="130000"/>
              </a:lnSpc>
              <a:defRPr/>
            </a:pPr>
            <a:r>
              <a:rPr lang="ja-JP" altLang="en-US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{1,7,9}       </a:t>
            </a:r>
            <a:r>
              <a:rPr lang="ja-JP" altLang="en-US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{2,7,9}</a:t>
            </a:r>
          </a:p>
        </p:txBody>
      </p:sp>
      <p:sp>
        <p:nvSpPr>
          <p:cNvPr id="482320" name="Rectangle 16"/>
          <p:cNvSpPr>
            <a:spLocks noChangeArrowheads="1"/>
          </p:cNvSpPr>
          <p:nvPr/>
        </p:nvSpPr>
        <p:spPr bwMode="auto">
          <a:xfrm>
            <a:off x="611560" y="4868863"/>
            <a:ext cx="252057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20000"/>
              </a:spcBef>
            </a:pPr>
            <a:r>
              <a:rPr lang="en-US" altLang="ja-JP" dirty="0">
                <a:solidFill>
                  <a:schemeClr val="tx1"/>
                </a:solidFill>
              </a:rPr>
              <a:t>f</a:t>
            </a:r>
            <a:r>
              <a:rPr lang="en-US" altLang="ja-JP" dirty="0" smtClean="0">
                <a:solidFill>
                  <a:schemeClr val="tx1"/>
                </a:solidFill>
              </a:rPr>
              <a:t>requent closed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482321" name="Rectangle 17"/>
          <p:cNvSpPr>
            <a:spLocks noChangeArrowheads="1"/>
          </p:cNvSpPr>
          <p:nvPr/>
        </p:nvSpPr>
        <p:spPr bwMode="auto">
          <a:xfrm>
            <a:off x="611560" y="5662613"/>
            <a:ext cx="252057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20000"/>
              </a:spcBef>
            </a:pPr>
            <a:r>
              <a:rPr lang="en-US" altLang="ja-JP" dirty="0">
                <a:solidFill>
                  <a:schemeClr val="tx1"/>
                </a:solidFill>
              </a:rPr>
              <a:t>m</a:t>
            </a:r>
            <a:r>
              <a:rPr lang="en-US" altLang="ja-JP" dirty="0" smtClean="0">
                <a:solidFill>
                  <a:schemeClr val="tx1"/>
                </a:solidFill>
              </a:rPr>
              <a:t>aximal frequent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482322" name="Rectangle 18"/>
          <p:cNvSpPr>
            <a:spLocks noChangeArrowheads="1"/>
          </p:cNvSpPr>
          <p:nvPr/>
        </p:nvSpPr>
        <p:spPr bwMode="auto">
          <a:xfrm>
            <a:off x="3203575" y="5734050"/>
            <a:ext cx="1152525" cy="431800"/>
          </a:xfrm>
          <a:prstGeom prst="rect">
            <a:avLst/>
          </a:prstGeom>
          <a:solidFill>
            <a:srgbClr val="FFCC00">
              <a:alpha val="80000"/>
            </a:srgbClr>
          </a:solidFill>
          <a:ln w="19050" algn="ctr">
            <a:solidFill>
              <a:srgbClr val="FF0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482323" name="Rectangle 19"/>
          <p:cNvSpPr>
            <a:spLocks noChangeArrowheads="1"/>
          </p:cNvSpPr>
          <p:nvPr/>
        </p:nvSpPr>
        <p:spPr bwMode="auto">
          <a:xfrm>
            <a:off x="3203575" y="4941888"/>
            <a:ext cx="1152525" cy="431800"/>
          </a:xfrm>
          <a:prstGeom prst="rect">
            <a:avLst/>
          </a:prstGeom>
          <a:solidFill>
            <a:srgbClr val="FFFF00">
              <a:alpha val="89999"/>
            </a:srgbClr>
          </a:solidFill>
          <a:ln w="19050" algn="ctr">
            <a:solidFill>
              <a:srgbClr val="9933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482324" name="Rectangle 20"/>
          <p:cNvSpPr>
            <a:spLocks noChangeArrowheads="1"/>
          </p:cNvSpPr>
          <p:nvPr/>
        </p:nvSpPr>
        <p:spPr bwMode="auto">
          <a:xfrm>
            <a:off x="4752850" y="5589588"/>
            <a:ext cx="4211638" cy="863748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altLang="ja-JP" dirty="0" smtClean="0">
                <a:solidFill>
                  <a:schemeClr val="tx1"/>
                </a:solidFill>
              </a:rPr>
              <a:t>A closed itemset is the intersection of its occurrences 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306388" y="2822402"/>
            <a:ext cx="790899" cy="46384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defRPr/>
            </a:pPr>
            <a:r>
              <a:rPr lang="en-US" altLang="ja-JP" dirty="0">
                <a:solidFill>
                  <a:srgbClr val="0000FF"/>
                </a:solidFill>
              </a:rPr>
              <a:t>D</a:t>
            </a:r>
            <a:r>
              <a:rPr lang="en-US" altLang="ja-JP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＝</a:t>
            </a:r>
            <a:r>
              <a:rPr lang="en-US" altLang="ja-JP" dirty="0">
                <a:solidFill>
                  <a:schemeClr val="accent2"/>
                </a:solidFill>
              </a:rPr>
              <a:t> </a:t>
            </a:r>
            <a:endParaRPr lang="ja-JP" altLang="en-US" dirty="0">
              <a:solidFill>
                <a:schemeClr val="accent2"/>
              </a:solidFill>
            </a:endParaRPr>
          </a:p>
        </p:txBody>
      </p:sp>
      <p:sp>
        <p:nvSpPr>
          <p:cNvPr id="22" name="Text Box 48"/>
          <p:cNvSpPr txBox="1">
            <a:spLocks noChangeArrowheads="1"/>
          </p:cNvSpPr>
          <p:nvPr/>
        </p:nvSpPr>
        <p:spPr bwMode="auto">
          <a:xfrm>
            <a:off x="1155532" y="2011947"/>
            <a:ext cx="1874529" cy="2310505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altLang="ja-JP" dirty="0" smtClean="0">
                <a:solidFill>
                  <a:srgbClr val="C00000"/>
                </a:solidFill>
              </a:rPr>
              <a:t>A:</a:t>
            </a:r>
            <a:r>
              <a:rPr lang="en-US" altLang="ja-JP" b="0" dirty="0" smtClean="0">
                <a:solidFill>
                  <a:schemeClr val="accent2"/>
                </a:solidFill>
              </a:rPr>
              <a:t> </a:t>
            </a:r>
            <a:r>
              <a:rPr lang="ja-JP" altLang="en-US" b="0" dirty="0" smtClean="0">
                <a:solidFill>
                  <a:srgbClr val="0000FF"/>
                </a:solidFill>
              </a:rPr>
              <a:t>1,2,5,6,7,9</a:t>
            </a:r>
            <a:endParaRPr lang="ja-JP" altLang="en-US" b="0" dirty="0">
              <a:solidFill>
                <a:srgbClr val="0000FF"/>
              </a:solidFill>
            </a:endParaRPr>
          </a:p>
          <a:p>
            <a:pPr algn="l"/>
            <a:r>
              <a:rPr lang="en-US" altLang="ja-JP" dirty="0" smtClean="0">
                <a:solidFill>
                  <a:srgbClr val="C00000"/>
                </a:solidFill>
              </a:rPr>
              <a:t>B:</a:t>
            </a:r>
            <a:r>
              <a:rPr lang="en-US" altLang="ja-JP" b="0" dirty="0" smtClean="0">
                <a:solidFill>
                  <a:schemeClr val="accent2"/>
                </a:solidFill>
              </a:rPr>
              <a:t> </a:t>
            </a:r>
            <a:r>
              <a:rPr lang="ja-JP" altLang="en-US" b="0" dirty="0" smtClean="0">
                <a:solidFill>
                  <a:srgbClr val="0000FF"/>
                </a:solidFill>
              </a:rPr>
              <a:t>2,3,4,5</a:t>
            </a:r>
            <a:endParaRPr lang="ja-JP" altLang="en-US" b="0" dirty="0">
              <a:solidFill>
                <a:srgbClr val="0000FF"/>
              </a:solidFill>
            </a:endParaRPr>
          </a:p>
          <a:p>
            <a:pPr algn="l"/>
            <a:r>
              <a:rPr lang="en-US" altLang="ja-JP" dirty="0" smtClean="0">
                <a:solidFill>
                  <a:srgbClr val="C00000"/>
                </a:solidFill>
              </a:rPr>
              <a:t>C: </a:t>
            </a:r>
            <a:r>
              <a:rPr lang="ja-JP" altLang="en-US" b="0" dirty="0" smtClean="0">
                <a:solidFill>
                  <a:srgbClr val="0000FF"/>
                </a:solidFill>
              </a:rPr>
              <a:t>1,2,7,8,9</a:t>
            </a:r>
            <a:endParaRPr lang="ja-JP" altLang="en-US" b="0" dirty="0">
              <a:solidFill>
                <a:srgbClr val="0000FF"/>
              </a:solidFill>
            </a:endParaRPr>
          </a:p>
          <a:p>
            <a:pPr algn="l"/>
            <a:r>
              <a:rPr lang="en-US" altLang="ja-JP" dirty="0" smtClean="0">
                <a:solidFill>
                  <a:srgbClr val="C00000"/>
                </a:solidFill>
              </a:rPr>
              <a:t>D: </a:t>
            </a:r>
            <a:r>
              <a:rPr lang="ja-JP" altLang="en-US" b="0" dirty="0" smtClean="0">
                <a:solidFill>
                  <a:srgbClr val="0000FF"/>
                </a:solidFill>
              </a:rPr>
              <a:t>1,7,9</a:t>
            </a:r>
            <a:endParaRPr lang="ja-JP" altLang="en-US" b="0" dirty="0">
              <a:solidFill>
                <a:srgbClr val="0000FF"/>
              </a:solidFill>
            </a:endParaRPr>
          </a:p>
          <a:p>
            <a:pPr algn="l"/>
            <a:r>
              <a:rPr lang="en-US" altLang="ja-JP" dirty="0" smtClean="0">
                <a:solidFill>
                  <a:srgbClr val="C00000"/>
                </a:solidFill>
              </a:rPr>
              <a:t>E: </a:t>
            </a:r>
            <a:r>
              <a:rPr lang="ja-JP" altLang="en-US" b="0" dirty="0" smtClean="0">
                <a:solidFill>
                  <a:srgbClr val="0000FF"/>
                </a:solidFill>
              </a:rPr>
              <a:t>2,7,9</a:t>
            </a:r>
            <a:endParaRPr lang="ja-JP" altLang="en-US" b="0" dirty="0">
              <a:solidFill>
                <a:srgbClr val="0000FF"/>
              </a:solidFill>
            </a:endParaRPr>
          </a:p>
          <a:p>
            <a:pPr algn="l"/>
            <a:r>
              <a:rPr lang="en-US" altLang="ja-JP" dirty="0" smtClean="0">
                <a:solidFill>
                  <a:srgbClr val="C00000"/>
                </a:solidFill>
              </a:rPr>
              <a:t>F: </a:t>
            </a:r>
            <a:r>
              <a:rPr lang="ja-JP" altLang="en-US" b="0" dirty="0" smtClean="0">
                <a:solidFill>
                  <a:srgbClr val="0000FF"/>
                </a:solidFill>
              </a:rPr>
              <a:t>2</a:t>
            </a:r>
            <a:endParaRPr lang="ja-JP" altLang="en-US" b="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2319" grpId="0"/>
      <p:bldP spid="482320" grpId="0"/>
      <p:bldP spid="482321" grpId="0"/>
      <p:bldP spid="482322" grpId="0" animBg="1"/>
      <p:bldP spid="482323" grpId="0" animBg="1"/>
      <p:bldP spid="482324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solidFill>
            <a:srgbClr val="008000"/>
          </a:soli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Enumeration Framework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052736"/>
            <a:ext cx="8712968" cy="49530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For a motif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S</a:t>
            </a:r>
            <a:r>
              <a:rPr lang="en-US" altLang="ja-JP" sz="2400" dirty="0" smtClean="0"/>
              <a:t>, let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S(</a:t>
            </a:r>
            <a:r>
              <a:rPr lang="en-US" altLang="ja-JP" sz="2400" b="1" dirty="0" err="1" smtClean="0">
                <a:solidFill>
                  <a:srgbClr val="0000FF"/>
                </a:solidFill>
              </a:rPr>
              <a:t>i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, x) </a:t>
            </a:r>
            <a:r>
              <a:rPr lang="en-US" altLang="ja-JP" sz="2400" dirty="0" smtClean="0"/>
              <a:t>be the motif obtained from </a:t>
            </a:r>
            <a:r>
              <a:rPr lang="en-US" altLang="ja-JP" sz="2400" b="1" dirty="0">
                <a:solidFill>
                  <a:srgbClr val="0000FF"/>
                </a:solidFill>
              </a:rPr>
              <a:t>S </a:t>
            </a:r>
            <a:r>
              <a:rPr lang="en-US" altLang="ja-JP" sz="2400" dirty="0" smtClean="0"/>
              <a:t>by replacing its </a:t>
            </a:r>
            <a:r>
              <a:rPr lang="en-US" altLang="ja-JP" sz="2400" b="1" i="1" dirty="0" err="1" smtClean="0">
                <a:solidFill>
                  <a:srgbClr val="0000FF"/>
                </a:solidFill>
              </a:rPr>
              <a:t>i</a:t>
            </a:r>
            <a:r>
              <a:rPr lang="en-US" altLang="ja-JP" sz="2400" dirty="0" err="1" smtClean="0"/>
              <a:t>th</a:t>
            </a:r>
            <a:r>
              <a:rPr lang="en-US" altLang="ja-JP" sz="2400" dirty="0" smtClean="0"/>
              <a:t> letter to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x</a:t>
            </a:r>
            <a:r>
              <a:rPr lang="en-US" altLang="ja-JP" sz="2400" dirty="0" smtClean="0"/>
              <a:t>, if </a:t>
            </a:r>
            <a:r>
              <a:rPr lang="en-US" altLang="ja-JP" sz="2400" b="1" i="1" dirty="0" err="1" smtClean="0">
                <a:solidFill>
                  <a:srgbClr val="0000FF"/>
                </a:solidFill>
              </a:rPr>
              <a:t>i</a:t>
            </a:r>
            <a:r>
              <a:rPr lang="en-US" altLang="ja-JP" sz="2400" dirty="0" err="1" smtClean="0"/>
              <a:t>th</a:t>
            </a:r>
            <a:r>
              <a:rPr lang="en-US" altLang="ja-JP" sz="2400" dirty="0" smtClean="0"/>
              <a:t> letter is 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●</a:t>
            </a:r>
            <a:r>
              <a:rPr lang="en-US" altLang="ja-JP" sz="2400" dirty="0" smtClean="0"/>
              <a:t>, and </a:t>
            </a:r>
            <a:r>
              <a:rPr lang="en-US" altLang="ja-JP" sz="2400" b="1" dirty="0">
                <a:solidFill>
                  <a:srgbClr val="0000FF"/>
                </a:solidFill>
              </a:rPr>
              <a:t>S </a:t>
            </a:r>
            <a:r>
              <a:rPr lang="en-US" altLang="ja-JP" sz="2400" dirty="0" smtClean="0"/>
              <a:t>itself otherwise</a:t>
            </a:r>
          </a:p>
          <a:p>
            <a:pPr marL="0" indent="0" eaLnBrk="1" hangingPunct="1">
              <a:buNone/>
              <a:defRPr/>
            </a:pPr>
            <a:endParaRPr lang="en-US" altLang="ja-JP" sz="2400" dirty="0" smtClean="0"/>
          </a:p>
          <a:p>
            <a:pPr marL="0" indent="0" eaLnBrk="1" hangingPunct="1">
              <a:buNone/>
              <a:defRPr/>
            </a:pPr>
            <a:r>
              <a:rPr lang="en-US" altLang="ja-JP" sz="2400" dirty="0" smtClean="0"/>
              <a:t> Let</a:t>
            </a:r>
            <a:r>
              <a:rPr lang="en-US" altLang="ja-JP" sz="2400" b="1" dirty="0">
                <a:solidFill>
                  <a:srgbClr val="0000FF"/>
                </a:solidFill>
              </a:rPr>
              <a:t>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tail(S) </a:t>
            </a:r>
            <a:r>
              <a:rPr lang="en-US" altLang="ja-JP" sz="2400" dirty="0" smtClean="0"/>
              <a:t>be the position of the last letter that is not </a:t>
            </a:r>
            <a:r>
              <a:rPr lang="ja-JP" altLang="en-US" sz="2400" b="1" dirty="0">
                <a:solidFill>
                  <a:srgbClr val="0000FF"/>
                </a:solidFill>
              </a:rPr>
              <a:t>●</a:t>
            </a:r>
            <a:endParaRPr lang="en-US" altLang="ja-JP" sz="2400" dirty="0" smtClean="0"/>
          </a:p>
          <a:p>
            <a:pPr marL="0" indent="0" eaLnBrk="1" hangingPunct="1">
              <a:buNone/>
              <a:defRPr/>
            </a:pPr>
            <a:endParaRPr lang="en-US" altLang="ja-JP" sz="2400" dirty="0" smtClean="0"/>
          </a:p>
          <a:p>
            <a:pPr marL="0" indent="0" eaLnBrk="1" hangingPunct="1">
              <a:buNone/>
              <a:defRPr/>
            </a:pPr>
            <a:r>
              <a:rPr lang="en-US" altLang="ja-JP" sz="2400" dirty="0" smtClean="0"/>
              <a:t>For avoiding duplications, change letters after the last solid letter</a:t>
            </a:r>
            <a:endParaRPr lang="en-US" altLang="ja-JP" sz="2400" dirty="0"/>
          </a:p>
        </p:txBody>
      </p:sp>
      <p:sp>
        <p:nvSpPr>
          <p:cNvPr id="27" name="Rectangle 3"/>
          <p:cNvSpPr txBox="1">
            <a:spLocks noChangeArrowheads="1"/>
          </p:cNvSpPr>
          <p:nvPr/>
        </p:nvSpPr>
        <p:spPr bwMode="auto">
          <a:xfrm>
            <a:off x="1403648" y="4188709"/>
            <a:ext cx="5883274" cy="2119469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>
              <a:buFontTx/>
              <a:buNone/>
              <a:defRPr/>
            </a:pPr>
            <a:r>
              <a:rPr lang="en-US" altLang="ja-JP" sz="2200" dirty="0" err="1" smtClean="0">
                <a:solidFill>
                  <a:srgbClr val="006600"/>
                </a:solidFill>
              </a:rPr>
              <a:t>MotifMining</a:t>
            </a:r>
            <a:r>
              <a:rPr lang="en-US" altLang="ja-JP" sz="22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200" dirty="0" smtClean="0">
                <a:solidFill>
                  <a:srgbClr val="0000FF"/>
                </a:solidFill>
              </a:rPr>
              <a:t>(</a:t>
            </a:r>
            <a:r>
              <a:rPr lang="en-US" altLang="ja-JP" sz="2200" b="1" dirty="0" smtClean="0">
                <a:solidFill>
                  <a:srgbClr val="0000FF"/>
                </a:solidFill>
              </a:rPr>
              <a:t>S</a:t>
            </a:r>
            <a:r>
              <a:rPr lang="en-US" altLang="ja-JP" sz="2200" dirty="0" smtClean="0">
                <a:solidFill>
                  <a:srgbClr val="0000FF"/>
                </a:solidFill>
              </a:rPr>
              <a:t>)</a:t>
            </a:r>
            <a:r>
              <a:rPr lang="en-US" altLang="ja-JP" sz="2200" b="1" dirty="0" smtClean="0">
                <a:solidFill>
                  <a:schemeClr val="accent2"/>
                </a:solidFill>
              </a:rPr>
              <a:t> </a:t>
            </a:r>
          </a:p>
          <a:p>
            <a:pPr algn="l">
              <a:defRPr/>
            </a:pPr>
            <a:r>
              <a:rPr lang="en-US" altLang="ja-JP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</a:t>
            </a:r>
            <a:r>
              <a:rPr lang="ja-JP" altLang="en-US" sz="2200" b="1" dirty="0" smtClean="0">
                <a:solidFill>
                  <a:schemeClr val="accent2"/>
                </a:solidFill>
              </a:rPr>
              <a:t>  </a:t>
            </a:r>
            <a:r>
              <a:rPr lang="en-US" altLang="ja-JP" sz="2200" b="1" dirty="0" smtClean="0"/>
              <a:t>output</a:t>
            </a:r>
            <a:r>
              <a:rPr lang="en-US" altLang="ja-JP" sz="22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200" b="1" dirty="0" smtClean="0">
                <a:solidFill>
                  <a:srgbClr val="0000FF"/>
                </a:solidFill>
              </a:rPr>
              <a:t>S</a:t>
            </a:r>
          </a:p>
          <a:p>
            <a:pPr algn="l">
              <a:defRPr/>
            </a:pPr>
            <a:r>
              <a:rPr lang="en-US" altLang="ja-JP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</a:t>
            </a:r>
            <a:r>
              <a:rPr lang="ja-JP" altLang="en-US" sz="2200" b="1" dirty="0" smtClean="0">
                <a:solidFill>
                  <a:schemeClr val="accent2"/>
                </a:solidFill>
              </a:rPr>
              <a:t>  </a:t>
            </a:r>
            <a:r>
              <a:rPr lang="en-US" altLang="ja-JP" sz="2200" b="1" dirty="0" smtClean="0"/>
              <a:t>for </a:t>
            </a:r>
            <a:r>
              <a:rPr lang="en-US" altLang="ja-JP" sz="2200" b="0" dirty="0" smtClean="0"/>
              <a:t>each</a:t>
            </a:r>
            <a:r>
              <a:rPr lang="en-US" altLang="ja-JP" sz="2200" b="1" dirty="0" smtClean="0"/>
              <a:t> </a:t>
            </a:r>
            <a:r>
              <a:rPr lang="en-US" altLang="ja-JP" sz="2200" b="1" dirty="0" smtClean="0">
                <a:solidFill>
                  <a:srgbClr val="0000FF"/>
                </a:solidFill>
              </a:rPr>
              <a:t>(</a:t>
            </a:r>
            <a:r>
              <a:rPr lang="en-US" altLang="ja-JP" sz="2200" b="1" dirty="0" err="1" smtClean="0">
                <a:solidFill>
                  <a:srgbClr val="0000FF"/>
                </a:solidFill>
              </a:rPr>
              <a:t>i,x</a:t>
            </a:r>
            <a:r>
              <a:rPr lang="en-US" altLang="ja-JP" sz="2200" b="1" dirty="0" smtClean="0">
                <a:solidFill>
                  <a:srgbClr val="0000FF"/>
                </a:solidFill>
              </a:rPr>
              <a:t>)</a:t>
            </a:r>
            <a:r>
              <a:rPr lang="en-US" altLang="ja-JP" sz="2200" dirty="0" smtClean="0">
                <a:solidFill>
                  <a:schemeClr val="accent2"/>
                </a:solidFill>
              </a:rPr>
              <a:t>, </a:t>
            </a:r>
            <a:r>
              <a:rPr lang="en-US" altLang="ja-JP" sz="2200" b="0" dirty="0" err="1" smtClean="0"/>
              <a:t>s.t.</a:t>
            </a:r>
            <a:r>
              <a:rPr lang="en-US" altLang="ja-JP" sz="2200" b="0" dirty="0" smtClean="0"/>
              <a:t> </a:t>
            </a:r>
            <a:r>
              <a:rPr lang="en-US" altLang="ja-JP" sz="2200" dirty="0" err="1" smtClean="0">
                <a:solidFill>
                  <a:srgbClr val="0000FF"/>
                </a:solidFill>
              </a:rPr>
              <a:t>i</a:t>
            </a:r>
            <a:r>
              <a:rPr lang="en-US" altLang="ja-JP" sz="2200" dirty="0" smtClean="0">
                <a:solidFill>
                  <a:srgbClr val="0000FF"/>
                </a:solidFill>
              </a:rPr>
              <a:t>&gt;tail(S)</a:t>
            </a:r>
          </a:p>
          <a:p>
            <a:pPr algn="l">
              <a:defRPr/>
            </a:pPr>
            <a:r>
              <a:rPr lang="en-US" altLang="ja-JP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</a:t>
            </a:r>
            <a:r>
              <a:rPr lang="ja-JP" altLang="en-US" sz="2200" b="1" dirty="0" smtClean="0">
                <a:solidFill>
                  <a:schemeClr val="accent2"/>
                </a:solidFill>
              </a:rPr>
              <a:t>  </a:t>
            </a:r>
            <a:r>
              <a:rPr lang="ja-JP" altLang="en-US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  <a:r>
              <a:rPr lang="en-US" altLang="ja-JP" sz="2200" b="1" dirty="0" smtClean="0"/>
              <a:t>if</a:t>
            </a:r>
            <a:r>
              <a:rPr lang="en-US" altLang="ja-JP" sz="2200" b="1" dirty="0" smtClean="0">
                <a:solidFill>
                  <a:schemeClr val="accent2"/>
                </a:solidFill>
              </a:rPr>
              <a:t> </a:t>
            </a:r>
            <a:r>
              <a:rPr lang="ja-JP" altLang="en-US" sz="2200" dirty="0" smtClean="0">
                <a:solidFill>
                  <a:schemeClr val="accent2"/>
                </a:solidFill>
              </a:rPr>
              <a:t> </a:t>
            </a:r>
            <a:r>
              <a:rPr lang="en-US" altLang="ja-JP" sz="2200" dirty="0" err="1" smtClean="0">
                <a:solidFill>
                  <a:srgbClr val="0000FF"/>
                </a:solidFill>
              </a:rPr>
              <a:t>frq</a:t>
            </a:r>
            <a:r>
              <a:rPr lang="en-US" altLang="ja-JP" sz="2200" dirty="0" smtClean="0">
                <a:solidFill>
                  <a:srgbClr val="0000FF"/>
                </a:solidFill>
              </a:rPr>
              <a:t>(S(</a:t>
            </a:r>
            <a:r>
              <a:rPr lang="en-US" altLang="ja-JP" sz="2200" dirty="0" err="1" smtClean="0">
                <a:solidFill>
                  <a:srgbClr val="0000FF"/>
                </a:solidFill>
              </a:rPr>
              <a:t>i,x</a:t>
            </a:r>
            <a:r>
              <a:rPr lang="en-US" altLang="ja-JP" sz="2200" dirty="0" smtClean="0">
                <a:solidFill>
                  <a:srgbClr val="0000FF"/>
                </a:solidFill>
              </a:rPr>
              <a:t>))</a:t>
            </a:r>
            <a:r>
              <a:rPr lang="en-US" altLang="ja-JP" sz="2200" b="1" dirty="0" smtClean="0">
                <a:solidFill>
                  <a:schemeClr val="accent2"/>
                </a:solidFill>
              </a:rPr>
              <a:t> </a:t>
            </a:r>
            <a:r>
              <a:rPr lang="ja-JP" altLang="en-US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≧ </a:t>
            </a:r>
            <a:r>
              <a:rPr lang="en-US" altLang="ja-JP" sz="2200" b="1" dirty="0" smtClean="0">
                <a:solidFill>
                  <a:srgbClr val="0000FF"/>
                </a:solidFill>
              </a:rPr>
              <a:t>σ</a:t>
            </a:r>
            <a:r>
              <a:rPr lang="ja-JP" altLang="en-US" sz="2200" dirty="0" smtClean="0"/>
              <a:t> </a:t>
            </a:r>
            <a:r>
              <a:rPr lang="en-US" altLang="ja-JP" sz="2200" b="1" dirty="0" smtClean="0"/>
              <a:t>then</a:t>
            </a:r>
          </a:p>
          <a:p>
            <a:pPr algn="l">
              <a:defRPr/>
            </a:pPr>
            <a:r>
              <a:rPr lang="en-US" altLang="ja-JP" sz="2200" dirty="0" smtClean="0"/>
              <a:t>               </a:t>
            </a:r>
            <a:r>
              <a:rPr lang="en-US" altLang="ja-JP" sz="2200" b="1" dirty="0" smtClean="0"/>
              <a:t>call</a:t>
            </a:r>
            <a:r>
              <a:rPr lang="ja-JP" altLang="en-US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200" dirty="0" err="1">
                <a:solidFill>
                  <a:srgbClr val="006600"/>
                </a:solidFill>
              </a:rPr>
              <a:t>MotifMining</a:t>
            </a:r>
            <a:r>
              <a:rPr lang="en-US" altLang="ja-JP" sz="2200" dirty="0">
                <a:solidFill>
                  <a:srgbClr val="006600"/>
                </a:solidFill>
              </a:rPr>
              <a:t> </a:t>
            </a:r>
            <a:r>
              <a:rPr lang="en-US" altLang="ja-JP" sz="2200" dirty="0" smtClean="0"/>
              <a:t>(</a:t>
            </a:r>
            <a:r>
              <a:rPr lang="en-US" altLang="ja-JP" sz="2200" b="1" dirty="0" smtClean="0">
                <a:solidFill>
                  <a:srgbClr val="0000FF"/>
                </a:solidFill>
              </a:rPr>
              <a:t>S’</a:t>
            </a:r>
            <a:r>
              <a:rPr lang="en-US" altLang="ja-JP" sz="2200" dirty="0" smtClean="0"/>
              <a:t>)</a:t>
            </a:r>
            <a:r>
              <a:rPr lang="en-US" altLang="ja-JP" sz="2200" b="1" dirty="0" smtClean="0">
                <a:solidFill>
                  <a:schemeClr val="accent2"/>
                </a:solidFill>
              </a:rPr>
              <a:t> </a:t>
            </a:r>
          </a:p>
          <a:p>
            <a:pPr algn="l">
              <a:defRPr/>
            </a:pPr>
            <a:r>
              <a:rPr lang="en-US" altLang="ja-JP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</a:t>
            </a:r>
            <a:r>
              <a:rPr lang="ja-JP" altLang="en-US" sz="2200" b="1" dirty="0" smtClean="0">
                <a:solidFill>
                  <a:schemeClr val="accent2"/>
                </a:solidFill>
              </a:rPr>
              <a:t>  </a:t>
            </a:r>
            <a:r>
              <a:rPr lang="en-US" altLang="ja-JP" sz="2200" b="1" dirty="0" smtClean="0"/>
              <a:t>end for</a:t>
            </a:r>
            <a:endParaRPr lang="ja-JP" alt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307618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Motif has Meet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6187" y="1076102"/>
            <a:ext cx="7914578" cy="750094"/>
          </a:xfrm>
        </p:spPr>
        <p:txBody>
          <a:bodyPr/>
          <a:lstStyle/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For a set of motifs we can get the most specified motif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   (corresponding to their </a:t>
            </a:r>
            <a:r>
              <a:rPr lang="en-US" altLang="ja-JP" sz="2400" b="1" dirty="0" smtClean="0"/>
              <a:t>meet</a:t>
            </a:r>
            <a:r>
              <a:rPr lang="en-US" altLang="ja-JP" sz="2400" dirty="0" smtClean="0"/>
              <a:t>)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/>
          </a:p>
          <a:p>
            <a:pPr marL="0"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 smtClean="0">
                <a:solidFill>
                  <a:srgbClr val="0000FF"/>
                </a:solidFill>
              </a:rPr>
              <a:t>                 </a:t>
            </a:r>
            <a:r>
              <a:rPr lang="en-US" altLang="ja-JP" sz="2400" b="1" dirty="0">
                <a:solidFill>
                  <a:srgbClr val="FF0000"/>
                </a:solidFill>
              </a:rPr>
              <a:t>A</a:t>
            </a:r>
            <a:r>
              <a:rPr lang="en-US" altLang="ja-JP" sz="2400" b="1" dirty="0" smtClean="0">
                <a:solidFill>
                  <a:srgbClr val="C00000"/>
                </a:solidFill>
              </a:rPr>
              <a:t>T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C</a:t>
            </a:r>
            <a:r>
              <a:rPr lang="en-US" altLang="ja-JP" sz="2400" b="1" dirty="0" smtClean="0">
                <a:solidFill>
                  <a:schemeClr val="accent1">
                    <a:lumMod val="75000"/>
                  </a:schemeClr>
                </a:solidFill>
              </a:rPr>
              <a:t>G</a:t>
            </a:r>
            <a:r>
              <a:rPr lang="en-US" altLang="ja-JP" sz="2400" b="1" dirty="0" smtClean="0">
                <a:solidFill>
                  <a:srgbClr val="C00000"/>
                </a:solidFill>
              </a:rPr>
              <a:t>TT</a:t>
            </a:r>
            <a:r>
              <a:rPr lang="en-US" altLang="ja-JP" sz="2400" b="1" dirty="0" smtClean="0">
                <a:solidFill>
                  <a:schemeClr val="accent1">
                    <a:lumMod val="75000"/>
                  </a:schemeClr>
                </a:solidFill>
              </a:rPr>
              <a:t>G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C</a:t>
            </a:r>
            <a:r>
              <a:rPr lang="ja-JP" altLang="en-US" sz="1800" b="1" dirty="0" smtClean="0"/>
              <a:t>●●</a:t>
            </a:r>
            <a:endParaRPr lang="en-US" altLang="ja-JP" sz="1800" b="1" dirty="0" smtClean="0"/>
          </a:p>
          <a:p>
            <a:pPr marL="0"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>
                <a:solidFill>
                  <a:srgbClr val="0000FF"/>
                </a:solidFill>
              </a:rPr>
              <a:t>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               </a:t>
            </a:r>
            <a:r>
              <a:rPr lang="ja-JP" altLang="en-US" sz="1800" b="1" dirty="0" smtClean="0"/>
              <a:t>●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CC</a:t>
            </a:r>
            <a:r>
              <a:rPr lang="en-US" altLang="ja-JP" sz="2400" b="1" dirty="0">
                <a:solidFill>
                  <a:schemeClr val="accent1">
                    <a:lumMod val="75000"/>
                  </a:schemeClr>
                </a:solidFill>
              </a:rPr>
              <a:t>G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CC</a:t>
            </a:r>
            <a:r>
              <a:rPr lang="en-US" altLang="ja-JP" sz="2400" b="1" dirty="0" smtClean="0">
                <a:solidFill>
                  <a:schemeClr val="accent1">
                    <a:lumMod val="75000"/>
                  </a:schemeClr>
                </a:solidFill>
              </a:rPr>
              <a:t>G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C</a:t>
            </a:r>
            <a:r>
              <a:rPr lang="ja-JP" altLang="en-US" sz="1800" b="1" dirty="0" smtClean="0"/>
              <a:t>●</a:t>
            </a:r>
            <a:r>
              <a:rPr lang="en-US" altLang="ja-JP" sz="2400" b="1" dirty="0">
                <a:solidFill>
                  <a:schemeClr val="accent1">
                    <a:lumMod val="75000"/>
                  </a:schemeClr>
                </a:solidFill>
              </a:rPr>
              <a:t>G</a:t>
            </a:r>
            <a:endParaRPr lang="en-US" altLang="ja-JP" sz="2400" b="1" dirty="0">
              <a:solidFill>
                <a:srgbClr val="0000FF"/>
              </a:solidFill>
            </a:endParaRPr>
          </a:p>
          <a:p>
            <a:pPr marL="0"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 smtClean="0">
                <a:solidFill>
                  <a:srgbClr val="0000FF"/>
                </a:solidFill>
              </a:rPr>
              <a:t>                 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A</a:t>
            </a:r>
            <a:r>
              <a:rPr lang="en-US" altLang="ja-JP" sz="2400" b="1" dirty="0">
                <a:solidFill>
                  <a:srgbClr val="C00000"/>
                </a:solidFill>
              </a:rPr>
              <a:t>T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C</a:t>
            </a:r>
            <a:r>
              <a:rPr lang="en-US" altLang="ja-JP" sz="2400" b="1" dirty="0" smtClean="0">
                <a:solidFill>
                  <a:schemeClr val="accent1">
                    <a:lumMod val="75000"/>
                  </a:schemeClr>
                </a:solidFill>
              </a:rPr>
              <a:t>G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CC</a:t>
            </a:r>
            <a:r>
              <a:rPr lang="en-US" altLang="ja-JP" sz="2400" b="1" dirty="0" smtClean="0">
                <a:solidFill>
                  <a:schemeClr val="accent1">
                    <a:lumMod val="75000"/>
                  </a:schemeClr>
                </a:solidFill>
              </a:rPr>
              <a:t>G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C</a:t>
            </a:r>
            <a:r>
              <a:rPr lang="en-US" altLang="ja-JP" sz="2400" b="1" dirty="0" smtClean="0">
                <a:solidFill>
                  <a:schemeClr val="accent1">
                    <a:lumMod val="75000"/>
                  </a:schemeClr>
                </a:solidFill>
              </a:rPr>
              <a:t>GG</a:t>
            </a:r>
            <a:endParaRPr lang="en-US" altLang="ja-JP" sz="2400" b="1" dirty="0">
              <a:solidFill>
                <a:srgbClr val="0000FF"/>
              </a:solidFill>
            </a:endParaRPr>
          </a:p>
          <a:p>
            <a:pPr marL="0"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>
                <a:solidFill>
                  <a:srgbClr val="0000FF"/>
                </a:solidFill>
              </a:rPr>
              <a:t>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               </a:t>
            </a:r>
            <a:r>
              <a:rPr lang="ja-JP" altLang="en-US" sz="1800" b="1" dirty="0" smtClean="0"/>
              <a:t>●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CC</a:t>
            </a:r>
            <a:r>
              <a:rPr lang="en-US" altLang="ja-JP" sz="2400" b="1" dirty="0" smtClean="0">
                <a:solidFill>
                  <a:schemeClr val="accent1">
                    <a:lumMod val="75000"/>
                  </a:schemeClr>
                </a:solidFill>
              </a:rPr>
              <a:t>G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CC</a:t>
            </a:r>
            <a:r>
              <a:rPr lang="en-US" altLang="ja-JP" sz="2400" b="1" dirty="0" smtClean="0">
                <a:solidFill>
                  <a:schemeClr val="accent1">
                    <a:lumMod val="75000"/>
                  </a:schemeClr>
                </a:solidFill>
              </a:rPr>
              <a:t>G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C</a:t>
            </a:r>
            <a:r>
              <a:rPr lang="en-US" altLang="ja-JP" sz="2400" b="1" dirty="0" smtClean="0">
                <a:solidFill>
                  <a:srgbClr val="C00000"/>
                </a:solidFill>
              </a:rPr>
              <a:t>T</a:t>
            </a:r>
            <a:r>
              <a:rPr lang="en-US" altLang="ja-JP" sz="2400" b="1" dirty="0">
                <a:solidFill>
                  <a:schemeClr val="accent1">
                    <a:lumMod val="75000"/>
                  </a:schemeClr>
                </a:solidFill>
              </a:rPr>
              <a:t>G</a:t>
            </a:r>
            <a:endParaRPr lang="en-US" altLang="ja-JP" sz="2400" b="1" dirty="0" smtClean="0">
              <a:solidFill>
                <a:srgbClr val="0000FF"/>
              </a:solidFill>
            </a:endParaRPr>
          </a:p>
          <a:p>
            <a:pPr marL="0"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>
                <a:solidFill>
                  <a:srgbClr val="0000FF"/>
                </a:solidFill>
              </a:rPr>
              <a:t>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                </a:t>
            </a:r>
            <a:r>
              <a:rPr lang="en-US" altLang="ja-JP" sz="2400" b="1" dirty="0">
                <a:solidFill>
                  <a:srgbClr val="FF0000"/>
                </a:solidFill>
              </a:rPr>
              <a:t>A</a:t>
            </a:r>
            <a:r>
              <a:rPr lang="en-US" altLang="ja-JP" sz="2400" b="1" dirty="0" smtClean="0">
                <a:solidFill>
                  <a:srgbClr val="C00000"/>
                </a:solidFill>
              </a:rPr>
              <a:t>T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C</a:t>
            </a:r>
            <a:r>
              <a:rPr lang="ja-JP" altLang="en-US" sz="1800" b="1" dirty="0" smtClean="0"/>
              <a:t>●</a:t>
            </a:r>
            <a:r>
              <a:rPr lang="en-US" altLang="ja-JP" sz="2400" b="1" dirty="0" smtClean="0">
                <a:solidFill>
                  <a:srgbClr val="C00000"/>
                </a:solidFill>
              </a:rPr>
              <a:t>T</a:t>
            </a:r>
            <a:r>
              <a:rPr lang="en-US" altLang="ja-JP" sz="2400" b="1" dirty="0">
                <a:solidFill>
                  <a:srgbClr val="FF0000"/>
                </a:solidFill>
              </a:rPr>
              <a:t>A</a:t>
            </a:r>
            <a:r>
              <a:rPr lang="en-US" altLang="ja-JP" sz="2400" b="1" dirty="0" smtClean="0">
                <a:solidFill>
                  <a:schemeClr val="accent1">
                    <a:lumMod val="75000"/>
                  </a:schemeClr>
                </a:solidFill>
              </a:rPr>
              <a:t>G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C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AA</a:t>
            </a:r>
            <a:endParaRPr lang="en-US" altLang="ja-JP" sz="2400" b="1" dirty="0">
              <a:solidFill>
                <a:srgbClr val="FF0000"/>
              </a:solidFill>
            </a:endParaRPr>
          </a:p>
          <a:p>
            <a:pPr marL="0"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>
                <a:solidFill>
                  <a:srgbClr val="0000FF"/>
                </a:solidFill>
              </a:rPr>
              <a:t>                </a:t>
            </a:r>
            <a:r>
              <a:rPr lang="ja-JP" altLang="en-US" sz="1800" b="1" dirty="0"/>
              <a:t>●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CC</a:t>
            </a:r>
            <a:r>
              <a:rPr lang="en-US" altLang="ja-JP" sz="2400" b="1" dirty="0" smtClean="0">
                <a:solidFill>
                  <a:schemeClr val="accent1">
                    <a:lumMod val="75000"/>
                  </a:schemeClr>
                </a:solidFill>
              </a:rPr>
              <a:t>G</a:t>
            </a:r>
            <a:r>
              <a:rPr lang="en-US" altLang="ja-JP" sz="2400" b="1" dirty="0" smtClean="0">
                <a:solidFill>
                  <a:srgbClr val="C00000"/>
                </a:solidFill>
              </a:rPr>
              <a:t>T</a:t>
            </a:r>
            <a:r>
              <a:rPr lang="en-US" altLang="ja-JP" sz="2400" b="1" dirty="0">
                <a:solidFill>
                  <a:srgbClr val="FF0000"/>
                </a:solidFill>
              </a:rPr>
              <a:t>A</a:t>
            </a:r>
            <a:r>
              <a:rPr lang="en-US" altLang="ja-JP" sz="2400" b="1" dirty="0" smtClean="0">
                <a:solidFill>
                  <a:schemeClr val="accent1">
                    <a:lumMod val="75000"/>
                  </a:schemeClr>
                </a:solidFill>
              </a:rPr>
              <a:t>G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C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A</a:t>
            </a:r>
            <a:r>
              <a:rPr lang="en-US" altLang="ja-JP" sz="2400" b="1" dirty="0" smtClean="0">
                <a:solidFill>
                  <a:schemeClr val="accent1">
                    <a:lumMod val="75000"/>
                  </a:schemeClr>
                </a:solidFill>
              </a:rPr>
              <a:t>G</a:t>
            </a:r>
            <a:endParaRPr lang="en-US" altLang="ja-JP" sz="24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anose="05000000000000000000" pitchFamily="2" charset="2"/>
            </a:endParaRPr>
          </a:p>
          <a:p>
            <a:pPr marL="0"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               </a:t>
            </a:r>
            <a:r>
              <a:rPr lang="ja-JP" altLang="en-US" sz="1800" b="1" dirty="0" smtClean="0"/>
              <a:t>●●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C</a:t>
            </a:r>
            <a:r>
              <a:rPr lang="ja-JP" altLang="en-US" sz="1800" b="1" dirty="0" smtClean="0"/>
              <a:t>●●●</a:t>
            </a:r>
            <a:r>
              <a:rPr lang="en-US" altLang="ja-JP" sz="2400" b="1" dirty="0">
                <a:solidFill>
                  <a:schemeClr val="accent1">
                    <a:lumMod val="75000"/>
                  </a:schemeClr>
                </a:solidFill>
              </a:rPr>
              <a:t>G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C</a:t>
            </a:r>
            <a:r>
              <a:rPr lang="ja-JP" altLang="en-US" sz="1800" b="1" dirty="0"/>
              <a:t>●●</a:t>
            </a:r>
            <a:endParaRPr lang="en-US" altLang="ja-JP" sz="1800" b="1" dirty="0"/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/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Computed in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 (# of motifs) × (length) )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</p:txBody>
      </p:sp>
      <p:cxnSp>
        <p:nvCxnSpPr>
          <p:cNvPr id="3" name="直線コネクタ 2"/>
          <p:cNvCxnSpPr/>
          <p:nvPr/>
        </p:nvCxnSpPr>
        <p:spPr bwMode="auto">
          <a:xfrm>
            <a:off x="1259632" y="4941168"/>
            <a:ext cx="2952328" cy="0"/>
          </a:xfrm>
          <a:prstGeom prst="line">
            <a:avLst/>
          </a:prstGeom>
          <a:solidFill>
            <a:schemeClr val="bg1"/>
          </a:solidFill>
          <a:ln w="349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150560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 bwMode="auto">
          <a:xfrm>
            <a:off x="899592" y="2492896"/>
            <a:ext cx="2880320" cy="648072"/>
          </a:xfrm>
          <a:prstGeom prst="round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PPC Extension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6187" y="1076102"/>
            <a:ext cx="7914578" cy="750094"/>
          </a:xfrm>
        </p:spPr>
        <p:txBody>
          <a:bodyPr/>
          <a:lstStyle/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When </a:t>
            </a:r>
            <a:r>
              <a:rPr lang="en-US" altLang="ja-JP" sz="2400" b="1" i="1" dirty="0" err="1" smtClean="0">
                <a:solidFill>
                  <a:srgbClr val="0000FF"/>
                </a:solidFill>
              </a:rPr>
              <a:t>i</a:t>
            </a:r>
            <a:r>
              <a:rPr lang="en-US" altLang="ja-JP" sz="2400" dirty="0" err="1" smtClean="0"/>
              <a:t>th</a:t>
            </a:r>
            <a:r>
              <a:rPr lang="en-US" altLang="ja-JP" sz="2400" dirty="0" smtClean="0"/>
              <a:t> letter of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S</a:t>
            </a:r>
            <a:r>
              <a:rPr lang="en-US" altLang="ja-JP" sz="2400" dirty="0" smtClean="0"/>
              <a:t> is 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●</a:t>
            </a:r>
            <a:r>
              <a:rPr lang="en-US" altLang="ja-JP" sz="2400" dirty="0" smtClean="0"/>
              <a:t>, it can be changed in any more specified motif unless it is already changed to a solid letter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   (this is “item-like property”)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/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　　　　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A</a:t>
            </a:r>
            <a:r>
              <a:rPr lang="ja-JP" altLang="en-US" sz="1800" b="1" dirty="0" smtClean="0">
                <a:solidFill>
                  <a:srgbClr val="0000FF"/>
                </a:solidFill>
              </a:rPr>
              <a:t>●●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AA</a:t>
            </a:r>
            <a:r>
              <a:rPr lang="ja-JP" altLang="en-US" sz="1800" b="1" dirty="0" smtClean="0">
                <a:solidFill>
                  <a:srgbClr val="0000FF"/>
                </a:solidFill>
              </a:rPr>
              <a:t>●●●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C</a:t>
            </a:r>
            <a:r>
              <a:rPr lang="ja-JP" altLang="en-US" sz="1800" b="1" dirty="0" smtClean="0">
                <a:solidFill>
                  <a:srgbClr val="0000FF"/>
                </a:solidFill>
              </a:rPr>
              <a:t>●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T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0000FF"/>
              </a:solidFill>
            </a:endParaRP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0000FF"/>
              </a:solidFill>
            </a:endParaRP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</a:t>
            </a:r>
            <a:r>
              <a:rPr lang="en-US" altLang="ja-JP" sz="2400" dirty="0" smtClean="0"/>
              <a:t>Change the last solid letter to wildcard, one by one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</a:t>
            </a:r>
            <a:r>
              <a:rPr lang="en-US" altLang="ja-JP" sz="2400" dirty="0" smtClean="0"/>
              <a:t>At some point, occurrence set expands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</a:t>
            </a:r>
            <a:r>
              <a:rPr lang="en-US" altLang="ja-JP" sz="2400" dirty="0" smtClean="0"/>
              <a:t>Then, take the closure (meet)</a:t>
            </a:r>
            <a:endParaRPr lang="en-US" altLang="ja-JP" sz="2400" dirty="0"/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marL="0"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sz="2400" dirty="0" smtClean="0"/>
              <a:t>The prefix part doesn’t change, and some latter solid letters will recover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 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</p:txBody>
      </p:sp>
    </p:spTree>
    <p:extLst>
      <p:ext uri="{BB962C8B-B14F-4D97-AF65-F5344CB8AC3E}">
        <p14:creationId xmlns:p14="http://schemas.microsoft.com/office/powerpoint/2010/main" val="263956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 bwMode="auto">
          <a:xfrm>
            <a:off x="899592" y="2492896"/>
            <a:ext cx="2880320" cy="648072"/>
          </a:xfrm>
          <a:prstGeom prst="round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PPC Extension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6187" y="1076102"/>
            <a:ext cx="7914578" cy="750094"/>
          </a:xfrm>
        </p:spPr>
        <p:txBody>
          <a:bodyPr/>
          <a:lstStyle/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When </a:t>
            </a:r>
            <a:r>
              <a:rPr lang="en-US" altLang="ja-JP" sz="2400" b="1" i="1" dirty="0" err="1" smtClean="0">
                <a:solidFill>
                  <a:srgbClr val="0000FF"/>
                </a:solidFill>
              </a:rPr>
              <a:t>i</a:t>
            </a:r>
            <a:r>
              <a:rPr lang="en-US" altLang="ja-JP" sz="2400" dirty="0" err="1" smtClean="0"/>
              <a:t>th</a:t>
            </a:r>
            <a:r>
              <a:rPr lang="en-US" altLang="ja-JP" sz="2400" dirty="0" smtClean="0"/>
              <a:t> letter of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S</a:t>
            </a:r>
            <a:r>
              <a:rPr lang="en-US" altLang="ja-JP" sz="2400" dirty="0" smtClean="0"/>
              <a:t> is 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●</a:t>
            </a:r>
            <a:r>
              <a:rPr lang="en-US" altLang="ja-JP" sz="2400" dirty="0" smtClean="0"/>
              <a:t>, it can be changed in any more specified motif unless it is already changed to a solid letter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   (this is “item-like property”)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/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　　　　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A</a:t>
            </a:r>
            <a:r>
              <a:rPr lang="ja-JP" altLang="en-US" sz="1800" b="1" dirty="0" smtClean="0">
                <a:solidFill>
                  <a:srgbClr val="0000FF"/>
                </a:solidFill>
              </a:rPr>
              <a:t>●●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AA</a:t>
            </a:r>
            <a:r>
              <a:rPr lang="ja-JP" altLang="en-US" sz="1800" b="1" dirty="0" smtClean="0">
                <a:solidFill>
                  <a:srgbClr val="0000FF"/>
                </a:solidFill>
              </a:rPr>
              <a:t>●●●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C</a:t>
            </a:r>
            <a:r>
              <a:rPr lang="ja-JP" altLang="en-US" sz="1800" b="1" dirty="0" smtClean="0">
                <a:solidFill>
                  <a:srgbClr val="0000FF"/>
                </a:solidFill>
              </a:rPr>
              <a:t>●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T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0000FF"/>
              </a:solidFill>
            </a:endParaRP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0000FF"/>
              </a:solidFill>
            </a:endParaRP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</a:t>
            </a:r>
            <a:r>
              <a:rPr lang="en-US" altLang="ja-JP" sz="2400" dirty="0" smtClean="0"/>
              <a:t>Change the last solid letter to wildcard, one by one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</a:t>
            </a:r>
            <a:r>
              <a:rPr lang="en-US" altLang="ja-JP" sz="2400" dirty="0" smtClean="0"/>
              <a:t>At some point, occurrence set expands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</a:t>
            </a:r>
            <a:r>
              <a:rPr lang="en-US" altLang="ja-JP" sz="2400" dirty="0" smtClean="0"/>
              <a:t>Then, take the closure (meet)</a:t>
            </a:r>
            <a:endParaRPr lang="en-US" altLang="ja-JP" sz="2400" dirty="0"/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marL="0"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sz="2400" dirty="0" smtClean="0"/>
              <a:t>The prefix part doesn’t change, and some latter solid letters will recover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 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</p:txBody>
      </p:sp>
    </p:spTree>
    <p:extLst>
      <p:ext uri="{BB962C8B-B14F-4D97-AF65-F5344CB8AC3E}">
        <p14:creationId xmlns:p14="http://schemas.microsoft.com/office/powerpoint/2010/main" val="373654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 bwMode="auto">
          <a:xfrm>
            <a:off x="899592" y="2492896"/>
            <a:ext cx="2880320" cy="648072"/>
          </a:xfrm>
          <a:prstGeom prst="round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PPC Extension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6187" y="1076102"/>
            <a:ext cx="7914578" cy="750094"/>
          </a:xfrm>
        </p:spPr>
        <p:txBody>
          <a:bodyPr/>
          <a:lstStyle/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When </a:t>
            </a:r>
            <a:r>
              <a:rPr lang="en-US" altLang="ja-JP" sz="2400" b="1" i="1" dirty="0" err="1" smtClean="0">
                <a:solidFill>
                  <a:srgbClr val="0000FF"/>
                </a:solidFill>
              </a:rPr>
              <a:t>i</a:t>
            </a:r>
            <a:r>
              <a:rPr lang="en-US" altLang="ja-JP" sz="2400" dirty="0" err="1" smtClean="0"/>
              <a:t>th</a:t>
            </a:r>
            <a:r>
              <a:rPr lang="en-US" altLang="ja-JP" sz="2400" dirty="0" smtClean="0"/>
              <a:t> letter of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S</a:t>
            </a:r>
            <a:r>
              <a:rPr lang="en-US" altLang="ja-JP" sz="2400" dirty="0" smtClean="0"/>
              <a:t> is 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●</a:t>
            </a:r>
            <a:r>
              <a:rPr lang="en-US" altLang="ja-JP" sz="2400" dirty="0" smtClean="0"/>
              <a:t>, it can be changed in any more specified motif unless it is already changed to a solid letter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   (this is “item-like property”)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/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　　　　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A</a:t>
            </a:r>
            <a:r>
              <a:rPr lang="ja-JP" altLang="en-US" sz="1800" b="1" dirty="0" smtClean="0">
                <a:solidFill>
                  <a:srgbClr val="0000FF"/>
                </a:solidFill>
              </a:rPr>
              <a:t>●●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AA</a:t>
            </a:r>
            <a:r>
              <a:rPr lang="ja-JP" altLang="en-US" sz="1800" b="1" dirty="0" smtClean="0">
                <a:solidFill>
                  <a:srgbClr val="0000FF"/>
                </a:solidFill>
              </a:rPr>
              <a:t>●●●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C</a:t>
            </a:r>
            <a:r>
              <a:rPr lang="ja-JP" altLang="en-US" sz="1800" b="1" dirty="0" smtClean="0">
                <a:solidFill>
                  <a:srgbClr val="0000FF"/>
                </a:solidFill>
              </a:rPr>
              <a:t>●●</a:t>
            </a:r>
            <a:endParaRPr lang="en-US" altLang="ja-JP" sz="2400" b="1" dirty="0" smtClean="0">
              <a:solidFill>
                <a:srgbClr val="0000FF"/>
              </a:solidFill>
            </a:endParaRP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0000FF"/>
              </a:solidFill>
            </a:endParaRP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0000FF"/>
              </a:solidFill>
            </a:endParaRP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</a:t>
            </a:r>
            <a:r>
              <a:rPr lang="en-US" altLang="ja-JP" sz="2400" dirty="0" smtClean="0"/>
              <a:t>Change the last solid letter to wildcard, one by one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</a:t>
            </a:r>
            <a:r>
              <a:rPr lang="en-US" altLang="ja-JP" sz="2400" dirty="0" smtClean="0"/>
              <a:t>At some point, occurrence set expands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</a:t>
            </a:r>
            <a:r>
              <a:rPr lang="en-US" altLang="ja-JP" sz="2400" dirty="0" smtClean="0"/>
              <a:t>Then, take the closure (meet)</a:t>
            </a:r>
            <a:endParaRPr lang="en-US" altLang="ja-JP" sz="2400" dirty="0"/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marL="0"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sz="2400" dirty="0" smtClean="0"/>
              <a:t>The prefix part doesn’t change, and some latter solid letters will recover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 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</p:txBody>
      </p:sp>
    </p:spTree>
    <p:extLst>
      <p:ext uri="{BB962C8B-B14F-4D97-AF65-F5344CB8AC3E}">
        <p14:creationId xmlns:p14="http://schemas.microsoft.com/office/powerpoint/2010/main" val="224038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 bwMode="auto">
          <a:xfrm>
            <a:off x="899592" y="2492896"/>
            <a:ext cx="2880320" cy="648072"/>
          </a:xfrm>
          <a:prstGeom prst="round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PPC Extension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6187" y="1076102"/>
            <a:ext cx="7914578" cy="750094"/>
          </a:xfrm>
        </p:spPr>
        <p:txBody>
          <a:bodyPr/>
          <a:lstStyle/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When </a:t>
            </a:r>
            <a:r>
              <a:rPr lang="en-US" altLang="ja-JP" sz="2400" b="1" i="1" dirty="0" err="1" smtClean="0">
                <a:solidFill>
                  <a:srgbClr val="0000FF"/>
                </a:solidFill>
              </a:rPr>
              <a:t>i</a:t>
            </a:r>
            <a:r>
              <a:rPr lang="en-US" altLang="ja-JP" sz="2400" dirty="0" err="1" smtClean="0"/>
              <a:t>th</a:t>
            </a:r>
            <a:r>
              <a:rPr lang="en-US" altLang="ja-JP" sz="2400" dirty="0" smtClean="0"/>
              <a:t> letter of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S</a:t>
            </a:r>
            <a:r>
              <a:rPr lang="en-US" altLang="ja-JP" sz="2400" dirty="0" smtClean="0"/>
              <a:t> is 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●</a:t>
            </a:r>
            <a:r>
              <a:rPr lang="en-US" altLang="ja-JP" sz="2400" dirty="0" smtClean="0"/>
              <a:t>, it can be changed in any more specified motif unless it is already changed to a solid letter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   (this is “item-like property”)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/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　　　　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A</a:t>
            </a:r>
            <a:r>
              <a:rPr lang="ja-JP" altLang="en-US" sz="1800" b="1" dirty="0" smtClean="0">
                <a:solidFill>
                  <a:srgbClr val="0000FF"/>
                </a:solidFill>
              </a:rPr>
              <a:t>●●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AA</a:t>
            </a:r>
            <a:r>
              <a:rPr lang="ja-JP" altLang="en-US" sz="1800" b="1" dirty="0" smtClean="0">
                <a:solidFill>
                  <a:srgbClr val="0000FF"/>
                </a:solidFill>
              </a:rPr>
              <a:t>●●●●●●</a:t>
            </a:r>
            <a:endParaRPr lang="en-US" altLang="ja-JP" sz="2400" b="1" dirty="0" smtClean="0">
              <a:solidFill>
                <a:srgbClr val="0000FF"/>
              </a:solidFill>
            </a:endParaRP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0000FF"/>
              </a:solidFill>
            </a:endParaRP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0000FF"/>
              </a:solidFill>
            </a:endParaRP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</a:t>
            </a:r>
            <a:r>
              <a:rPr lang="en-US" altLang="ja-JP" sz="2400" dirty="0" smtClean="0"/>
              <a:t>Change the last solid letter to wildcard, one by one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</a:t>
            </a:r>
            <a:r>
              <a:rPr lang="en-US" altLang="ja-JP" sz="2400" dirty="0" smtClean="0"/>
              <a:t>At some point, occurrence set expands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</a:t>
            </a:r>
            <a:r>
              <a:rPr lang="en-US" altLang="ja-JP" sz="2400" dirty="0" smtClean="0"/>
              <a:t>Then, take the closure (meet)</a:t>
            </a:r>
            <a:endParaRPr lang="en-US" altLang="ja-JP" sz="2400" dirty="0"/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marL="0"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sz="2400" dirty="0" smtClean="0"/>
              <a:t>The prefix part doesn’t change, and some latter solid letters will recover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 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</p:txBody>
      </p:sp>
    </p:spTree>
    <p:extLst>
      <p:ext uri="{BB962C8B-B14F-4D97-AF65-F5344CB8AC3E}">
        <p14:creationId xmlns:p14="http://schemas.microsoft.com/office/powerpoint/2010/main" val="235240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 bwMode="auto">
          <a:xfrm>
            <a:off x="755576" y="2348880"/>
            <a:ext cx="3672408" cy="944488"/>
          </a:xfrm>
          <a:prstGeom prst="round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" name="角丸四角形 1"/>
          <p:cNvSpPr/>
          <p:nvPr/>
        </p:nvSpPr>
        <p:spPr bwMode="auto">
          <a:xfrm>
            <a:off x="899592" y="2492896"/>
            <a:ext cx="2880320" cy="648072"/>
          </a:xfrm>
          <a:prstGeom prst="round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PPC Extension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6187" y="1076102"/>
            <a:ext cx="7914578" cy="750094"/>
          </a:xfrm>
        </p:spPr>
        <p:txBody>
          <a:bodyPr/>
          <a:lstStyle/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When </a:t>
            </a:r>
            <a:r>
              <a:rPr lang="en-US" altLang="ja-JP" sz="2400" b="1" i="1" dirty="0" err="1" smtClean="0">
                <a:solidFill>
                  <a:srgbClr val="0000FF"/>
                </a:solidFill>
              </a:rPr>
              <a:t>i</a:t>
            </a:r>
            <a:r>
              <a:rPr lang="en-US" altLang="ja-JP" sz="2400" dirty="0" err="1" smtClean="0"/>
              <a:t>th</a:t>
            </a:r>
            <a:r>
              <a:rPr lang="en-US" altLang="ja-JP" sz="2400" dirty="0" smtClean="0"/>
              <a:t> letter of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S</a:t>
            </a:r>
            <a:r>
              <a:rPr lang="en-US" altLang="ja-JP" sz="2400" dirty="0" smtClean="0"/>
              <a:t> is 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●</a:t>
            </a:r>
            <a:r>
              <a:rPr lang="en-US" altLang="ja-JP" sz="2400" dirty="0" smtClean="0"/>
              <a:t>, it can be changed in any more specified motif unless it is already changed to a solid letter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   (this is “item-like property”)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/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　　　　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A</a:t>
            </a:r>
            <a:r>
              <a:rPr lang="ja-JP" altLang="en-US" sz="1800" b="1" dirty="0" smtClean="0">
                <a:solidFill>
                  <a:srgbClr val="0000FF"/>
                </a:solidFill>
              </a:rPr>
              <a:t>●●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A</a:t>
            </a:r>
            <a:r>
              <a:rPr lang="ja-JP" altLang="en-US" sz="1800" b="1" dirty="0" smtClean="0">
                <a:solidFill>
                  <a:srgbClr val="0000FF"/>
                </a:solidFill>
              </a:rPr>
              <a:t>●●●●●●●</a:t>
            </a:r>
            <a:endParaRPr lang="en-US" altLang="ja-JP" sz="2400" b="1" dirty="0" smtClean="0">
              <a:solidFill>
                <a:srgbClr val="0000FF"/>
              </a:solidFill>
            </a:endParaRP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0000FF"/>
              </a:solidFill>
            </a:endParaRP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0000FF"/>
              </a:solidFill>
            </a:endParaRP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</a:t>
            </a:r>
            <a:r>
              <a:rPr lang="en-US" altLang="ja-JP" sz="2400" dirty="0" smtClean="0"/>
              <a:t>Change the last solid letter to wildcard, one by one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</a:t>
            </a:r>
            <a:r>
              <a:rPr lang="en-US" altLang="ja-JP" sz="2400" dirty="0" smtClean="0"/>
              <a:t>At some point, occurrence set expands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</a:t>
            </a:r>
            <a:r>
              <a:rPr lang="en-US" altLang="ja-JP" sz="2400" dirty="0" smtClean="0"/>
              <a:t>Then, take the closure (meet)</a:t>
            </a:r>
            <a:endParaRPr lang="en-US" altLang="ja-JP" sz="2400" dirty="0"/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marL="0"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sz="2400" dirty="0" smtClean="0"/>
              <a:t>The prefix part doesn’t change, and some latter solid letters will recover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 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</p:txBody>
      </p:sp>
    </p:spTree>
    <p:extLst>
      <p:ext uri="{BB962C8B-B14F-4D97-AF65-F5344CB8AC3E}">
        <p14:creationId xmlns:p14="http://schemas.microsoft.com/office/powerpoint/2010/main" val="773388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 bwMode="auto">
          <a:xfrm>
            <a:off x="755576" y="2348880"/>
            <a:ext cx="3672408" cy="944488"/>
          </a:xfrm>
          <a:prstGeom prst="round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" name="角丸四角形 1"/>
          <p:cNvSpPr/>
          <p:nvPr/>
        </p:nvSpPr>
        <p:spPr bwMode="auto">
          <a:xfrm>
            <a:off x="899592" y="2492896"/>
            <a:ext cx="2880320" cy="648072"/>
          </a:xfrm>
          <a:prstGeom prst="round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PPC Extension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6187" y="1076102"/>
            <a:ext cx="7914578" cy="750094"/>
          </a:xfrm>
        </p:spPr>
        <p:txBody>
          <a:bodyPr/>
          <a:lstStyle/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When </a:t>
            </a:r>
            <a:r>
              <a:rPr lang="en-US" altLang="ja-JP" sz="2400" b="1" i="1" dirty="0" err="1" smtClean="0">
                <a:solidFill>
                  <a:srgbClr val="0000FF"/>
                </a:solidFill>
              </a:rPr>
              <a:t>i</a:t>
            </a:r>
            <a:r>
              <a:rPr lang="en-US" altLang="ja-JP" sz="2400" dirty="0" err="1" smtClean="0"/>
              <a:t>th</a:t>
            </a:r>
            <a:r>
              <a:rPr lang="en-US" altLang="ja-JP" sz="2400" dirty="0" smtClean="0"/>
              <a:t> letter of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S</a:t>
            </a:r>
            <a:r>
              <a:rPr lang="en-US" altLang="ja-JP" sz="2400" dirty="0" smtClean="0"/>
              <a:t> is 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●</a:t>
            </a:r>
            <a:r>
              <a:rPr lang="en-US" altLang="ja-JP" sz="2400" dirty="0" smtClean="0"/>
              <a:t>, it can be changed in any more specified motif unless it is already changed to a solid letter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   (this is “item-like property”)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/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　　　　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A</a:t>
            </a:r>
            <a:r>
              <a:rPr lang="ja-JP" altLang="en-US" sz="1800" b="1" dirty="0" smtClean="0">
                <a:solidFill>
                  <a:srgbClr val="0000FF"/>
                </a:solidFill>
              </a:rPr>
              <a:t>●●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A</a:t>
            </a:r>
            <a:r>
              <a:rPr lang="ja-JP" altLang="en-US" sz="1800" b="1" dirty="0" smtClean="0">
                <a:solidFill>
                  <a:srgbClr val="0000FF"/>
                </a:solidFill>
              </a:rPr>
              <a:t>●●●●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C</a:t>
            </a:r>
            <a:r>
              <a:rPr lang="ja-JP" altLang="en-US" sz="1800" b="1" dirty="0" smtClean="0">
                <a:solidFill>
                  <a:srgbClr val="0000FF"/>
                </a:solidFill>
              </a:rPr>
              <a:t>●●</a:t>
            </a:r>
            <a:endParaRPr lang="en-US" altLang="ja-JP" sz="2400" b="1" dirty="0" smtClean="0">
              <a:solidFill>
                <a:srgbClr val="0000FF"/>
              </a:solidFill>
            </a:endParaRP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0000FF"/>
              </a:solidFill>
            </a:endParaRP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0000FF"/>
              </a:solidFill>
            </a:endParaRP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</a:t>
            </a:r>
            <a:r>
              <a:rPr lang="en-US" altLang="ja-JP" sz="2400" dirty="0" smtClean="0"/>
              <a:t>Change the last solid letter to wildcard, one by one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</a:t>
            </a:r>
            <a:r>
              <a:rPr lang="en-US" altLang="ja-JP" sz="2400" dirty="0" smtClean="0"/>
              <a:t>At some point, occurrence set expands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</a:t>
            </a:r>
            <a:r>
              <a:rPr lang="en-US" altLang="ja-JP" sz="2400" dirty="0" smtClean="0"/>
              <a:t>Then, take the closure (meet)</a:t>
            </a:r>
            <a:endParaRPr lang="en-US" altLang="ja-JP" sz="2400" dirty="0"/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marL="0"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sz="2400" dirty="0" smtClean="0"/>
              <a:t>The prefix part doesn’t change, and some latter solid letters will recover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 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</p:txBody>
      </p:sp>
    </p:spTree>
    <p:extLst>
      <p:ext uri="{BB962C8B-B14F-4D97-AF65-F5344CB8AC3E}">
        <p14:creationId xmlns:p14="http://schemas.microsoft.com/office/powerpoint/2010/main" val="371461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 bwMode="auto">
          <a:xfrm>
            <a:off x="827584" y="1988840"/>
            <a:ext cx="3672408" cy="944488"/>
          </a:xfrm>
          <a:prstGeom prst="round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" name="角丸四角形 1"/>
          <p:cNvSpPr/>
          <p:nvPr/>
        </p:nvSpPr>
        <p:spPr bwMode="auto">
          <a:xfrm>
            <a:off x="971600" y="2132856"/>
            <a:ext cx="2880320" cy="648072"/>
          </a:xfrm>
          <a:prstGeom prst="round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Listing Children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6186" y="1076102"/>
            <a:ext cx="8408261" cy="750094"/>
          </a:xfrm>
        </p:spPr>
        <p:txBody>
          <a:bodyPr/>
          <a:lstStyle/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To obtain </a:t>
            </a:r>
            <a:r>
              <a:rPr lang="en-US" altLang="ja-JP" sz="2400" dirty="0"/>
              <a:t>the one’s </a:t>
            </a:r>
            <a:r>
              <a:rPr lang="en-US" altLang="ja-JP" sz="2400" dirty="0" smtClean="0"/>
              <a:t>children, we change each wildcard 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●</a:t>
            </a:r>
            <a:r>
              <a:rPr lang="en-US" altLang="ja-JP" sz="2400" dirty="0" smtClean="0"/>
              <a:t>, to each solid letter, compute the closure, and check the </a:t>
            </a:r>
            <a:r>
              <a:rPr lang="en-US" altLang="ja-JP" sz="2400" dirty="0" err="1" smtClean="0"/>
              <a:t>ppc</a:t>
            </a:r>
            <a:r>
              <a:rPr lang="en-US" altLang="ja-JP" sz="2400" dirty="0" smtClean="0"/>
              <a:t> condition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/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　　　　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A</a:t>
            </a:r>
            <a:r>
              <a:rPr lang="ja-JP" altLang="en-US" sz="1800" b="1" dirty="0" smtClean="0">
                <a:solidFill>
                  <a:srgbClr val="0000FF"/>
                </a:solidFill>
              </a:rPr>
              <a:t>●●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A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A</a:t>
            </a:r>
            <a:r>
              <a:rPr lang="ja-JP" altLang="en-US" sz="1800" b="1" dirty="0" smtClean="0">
                <a:solidFill>
                  <a:srgbClr val="0000FF"/>
                </a:solidFill>
              </a:rPr>
              <a:t>●●●●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C</a:t>
            </a:r>
            <a:r>
              <a:rPr lang="ja-JP" altLang="en-US" sz="1800" b="1" dirty="0" smtClean="0">
                <a:solidFill>
                  <a:srgbClr val="0000FF"/>
                </a:solidFill>
              </a:rPr>
              <a:t>●●</a:t>
            </a:r>
            <a:endParaRPr lang="en-US" altLang="ja-JP" sz="2400" b="1" dirty="0" smtClean="0">
              <a:solidFill>
                <a:srgbClr val="0000FF"/>
              </a:solidFill>
            </a:endParaRP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0000FF"/>
              </a:solidFill>
            </a:endParaRP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0000FF"/>
              </a:solidFill>
            </a:endParaRPr>
          </a:p>
          <a:p>
            <a:pPr marL="0"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sz="2400" dirty="0" smtClean="0"/>
              <a:t>If the prefix part doesn’t change (prefix preserving), then the result is a child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 </a:t>
            </a:r>
          </a:p>
          <a:p>
            <a:pPr marL="0"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sz="2400" dirty="0" smtClean="0"/>
              <a:t>For each wildcard at </a:t>
            </a:r>
            <a:r>
              <a:rPr lang="en-US" altLang="ja-JP" sz="2400" b="1" i="1" dirty="0" err="1" smtClean="0">
                <a:solidFill>
                  <a:srgbClr val="0000FF"/>
                </a:solidFill>
              </a:rPr>
              <a:t>i</a:t>
            </a:r>
            <a:r>
              <a:rPr lang="en-US" altLang="ja-JP" sz="2400" dirty="0" err="1" smtClean="0"/>
              <a:t>th</a:t>
            </a:r>
            <a:r>
              <a:rPr lang="en-US" altLang="ja-JP" sz="2400" dirty="0" smtClean="0"/>
              <a:t> position, we can compute the occurrence sets of the motifs </a:t>
            </a:r>
            <a:r>
              <a:rPr lang="en-US" altLang="ja-JP" sz="2400" dirty="0" err="1" smtClean="0"/>
              <a:t>s.t.</a:t>
            </a:r>
            <a:r>
              <a:rPr lang="en-US" altLang="ja-JP" sz="2400" dirty="0" smtClean="0"/>
              <a:t> it is changed to each solid letter, by delivery</a:t>
            </a:r>
          </a:p>
          <a:p>
            <a:pPr marL="0" eaLnBrk="1" hangingPunct="1">
              <a:lnSpc>
                <a:spcPct val="90000"/>
              </a:lnSpc>
              <a:buNone/>
              <a:defRPr/>
            </a:pPr>
            <a:endParaRPr lang="en-US" altLang="ja-JP" sz="800" dirty="0" smtClean="0"/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     25  64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      1   20   47   87        </a:t>
            </a:r>
            <a:r>
              <a:rPr lang="en-US" altLang="ja-JP" sz="2400" dirty="0" err="1" smtClean="0"/>
              <a:t>Occ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= {1, 20, 25, 47, 64, 87}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  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A    T    G    C                    O(|max. pattern length| ×</a:t>
            </a:r>
            <a:r>
              <a:rPr lang="ja-JP" altLang="en-US" sz="2400" b="1" dirty="0">
                <a:solidFill>
                  <a:srgbClr val="0000FF"/>
                </a:solidFill>
              </a:rPr>
              <a:t>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|</a:t>
            </a:r>
            <a:r>
              <a:rPr lang="en-US" altLang="ja-JP" sz="2400" b="1" dirty="0" err="1" smtClean="0">
                <a:solidFill>
                  <a:srgbClr val="0000FF"/>
                </a:solidFill>
              </a:rPr>
              <a:t>Occ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|)</a:t>
            </a:r>
            <a:endParaRPr lang="en-US" altLang="ja-JP" sz="2400" dirty="0" smtClean="0"/>
          </a:p>
        </p:txBody>
      </p:sp>
    </p:spTree>
    <p:extLst>
      <p:ext uri="{BB962C8B-B14F-4D97-AF65-F5344CB8AC3E}">
        <p14:creationId xmlns:p14="http://schemas.microsoft.com/office/powerpoint/2010/main" val="95188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solidFill>
            <a:srgbClr val="008000"/>
          </a:soli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Closed Pattern Enumeration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052736"/>
            <a:ext cx="8712968" cy="49530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Naturally, the following algorithm is obtained</a:t>
            </a:r>
          </a:p>
          <a:p>
            <a:pPr marL="0" indent="0" eaLnBrk="1" hangingPunct="1">
              <a:buNone/>
              <a:defRPr/>
            </a:pPr>
            <a:endParaRPr lang="en-US" altLang="ja-JP" sz="2400" dirty="0"/>
          </a:p>
          <a:p>
            <a:pPr marL="0" indent="0" eaLnBrk="1" hangingPunct="1">
              <a:buNone/>
              <a:defRPr/>
            </a:pPr>
            <a:endParaRPr lang="en-US" altLang="ja-JP" sz="2400" dirty="0" smtClean="0"/>
          </a:p>
          <a:p>
            <a:pPr marL="0" indent="0" eaLnBrk="1" hangingPunct="1">
              <a:buNone/>
              <a:defRPr/>
            </a:pPr>
            <a:endParaRPr lang="en-US" altLang="ja-JP" sz="2400" dirty="0"/>
          </a:p>
          <a:p>
            <a:pPr marL="0" indent="0" eaLnBrk="1" hangingPunct="1">
              <a:buNone/>
              <a:defRPr/>
            </a:pPr>
            <a:endParaRPr lang="en-US" altLang="ja-JP" sz="2400" dirty="0" smtClean="0"/>
          </a:p>
          <a:p>
            <a:pPr marL="0" indent="0" eaLnBrk="1" hangingPunct="1">
              <a:buNone/>
              <a:defRPr/>
            </a:pPr>
            <a:endParaRPr lang="en-US" altLang="ja-JP" sz="2400" dirty="0"/>
          </a:p>
          <a:p>
            <a:pPr marL="0" indent="0" eaLnBrk="1" hangingPunct="1">
              <a:buNone/>
              <a:defRPr/>
            </a:pPr>
            <a:endParaRPr lang="en-US" altLang="ja-JP" sz="2400" dirty="0" smtClean="0"/>
          </a:p>
          <a:p>
            <a:pPr marL="0" indent="0" eaLnBrk="1" hangingPunct="1">
              <a:buNone/>
              <a:defRPr/>
            </a:pPr>
            <a:endParaRPr lang="en-US" altLang="ja-JP" sz="2400" dirty="0"/>
          </a:p>
          <a:p>
            <a:pPr marL="0" indent="0" eaLnBrk="1" hangingPunct="1">
              <a:buNone/>
              <a:defRPr/>
            </a:pPr>
            <a:endParaRPr lang="en-US" altLang="ja-JP" sz="2400" dirty="0" smtClean="0"/>
          </a:p>
          <a:p>
            <a:pPr marL="0" indent="0"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Each iteration takes </a:t>
            </a:r>
          </a:p>
          <a:p>
            <a:pPr marL="0" indent="0" eaLnBrk="1" hangingPunct="1">
              <a:buNone/>
              <a:defRPr/>
            </a:pPr>
            <a:r>
              <a:rPr lang="en-US" altLang="ja-JP" sz="2400" b="1" dirty="0" smtClean="0">
                <a:solidFill>
                  <a:srgbClr val="0000FF"/>
                </a:solidFill>
              </a:rPr>
              <a:t>O(|max. pat. </a:t>
            </a:r>
            <a:r>
              <a:rPr lang="en-US" altLang="ja-JP" sz="2400" b="1" dirty="0" err="1">
                <a:solidFill>
                  <a:srgbClr val="0000FF"/>
                </a:solidFill>
              </a:rPr>
              <a:t>l</a:t>
            </a:r>
            <a:r>
              <a:rPr lang="en-US" altLang="ja-JP" sz="2400" b="1" dirty="0" err="1" smtClean="0">
                <a:solidFill>
                  <a:srgbClr val="0000FF"/>
                </a:solidFill>
              </a:rPr>
              <a:t>en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.| </a:t>
            </a:r>
            <a:r>
              <a:rPr lang="en-US" altLang="ja-JP" sz="2400" b="1" dirty="0">
                <a:solidFill>
                  <a:srgbClr val="0000FF"/>
                </a:solidFill>
              </a:rPr>
              <a:t>×</a:t>
            </a:r>
            <a:r>
              <a:rPr lang="ja-JP" altLang="en-US" sz="2400" b="1" dirty="0">
                <a:solidFill>
                  <a:srgbClr val="0000FF"/>
                </a:solidFill>
              </a:rPr>
              <a:t> </a:t>
            </a:r>
            <a:r>
              <a:rPr lang="en-US" altLang="ja-JP" sz="2400" b="1" dirty="0">
                <a:solidFill>
                  <a:srgbClr val="0000FF"/>
                </a:solidFill>
              </a:rPr>
              <a:t>|</a:t>
            </a:r>
            <a:r>
              <a:rPr lang="en-US" altLang="ja-JP" sz="2400" b="1" dirty="0" err="1" smtClean="0">
                <a:solidFill>
                  <a:srgbClr val="0000FF"/>
                </a:solidFill>
              </a:rPr>
              <a:t>Occ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(S)|)</a:t>
            </a:r>
            <a:r>
              <a:rPr lang="en-US" altLang="ja-JP" sz="2400" dirty="0" smtClean="0"/>
              <a:t> for occurrence computation</a:t>
            </a:r>
          </a:p>
          <a:p>
            <a:pPr marL="0" indent="0" eaLnBrk="1" hangingPunct="1">
              <a:buNone/>
              <a:defRPr/>
            </a:pPr>
            <a:r>
              <a:rPr lang="en-US" altLang="ja-JP" sz="2400" b="1" dirty="0">
                <a:solidFill>
                  <a:srgbClr val="0000FF"/>
                </a:solidFill>
              </a:rPr>
              <a:t>O(|max.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pat. </a:t>
            </a:r>
            <a:r>
              <a:rPr lang="en-US" altLang="ja-JP" sz="2400" b="1" dirty="0" err="1" smtClean="0">
                <a:solidFill>
                  <a:srgbClr val="0000FF"/>
                </a:solidFill>
              </a:rPr>
              <a:t>len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.| </a:t>
            </a:r>
            <a:r>
              <a:rPr lang="en-US" altLang="ja-JP" sz="2400" b="1" dirty="0">
                <a:solidFill>
                  <a:srgbClr val="0000FF"/>
                </a:solidFill>
              </a:rPr>
              <a:t>×</a:t>
            </a:r>
            <a:r>
              <a:rPr lang="ja-JP" altLang="en-US" sz="2400" b="1" dirty="0">
                <a:solidFill>
                  <a:srgbClr val="0000FF"/>
                </a:solidFill>
              </a:rPr>
              <a:t> </a:t>
            </a:r>
            <a:r>
              <a:rPr lang="en-US" altLang="ja-JP" sz="2400" b="1" dirty="0">
                <a:solidFill>
                  <a:srgbClr val="0000FF"/>
                </a:solidFill>
              </a:rPr>
              <a:t>|</a:t>
            </a:r>
            <a:r>
              <a:rPr lang="en-US" altLang="ja-JP" sz="2400" b="1" dirty="0" err="1" smtClean="0">
                <a:solidFill>
                  <a:srgbClr val="0000FF"/>
                </a:solidFill>
              </a:rPr>
              <a:t>Occ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(S’)|)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for </a:t>
            </a:r>
            <a:r>
              <a:rPr lang="en-US" altLang="ja-JP" sz="2400" dirty="0" smtClean="0"/>
              <a:t>meet computation</a:t>
            </a:r>
          </a:p>
          <a:p>
            <a:pPr marL="0" indent="0" eaLnBrk="1" hangingPunct="1"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 </a:t>
            </a:r>
            <a:r>
              <a:rPr lang="en-US" altLang="ja-JP" sz="2400" b="1" dirty="0">
                <a:solidFill>
                  <a:srgbClr val="0000FF"/>
                </a:solidFill>
              </a:rPr>
              <a:t>O(|max.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pat. </a:t>
            </a:r>
            <a:r>
              <a:rPr lang="en-US" altLang="ja-JP" sz="2400" b="1" dirty="0">
                <a:solidFill>
                  <a:srgbClr val="0000FF"/>
                </a:solidFill>
              </a:rPr>
              <a:t>l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en.|</a:t>
            </a:r>
            <a:r>
              <a:rPr lang="en-US" altLang="ja-JP" sz="2400" b="1" baseline="30000" dirty="0" smtClean="0">
                <a:solidFill>
                  <a:srgbClr val="0000FF"/>
                </a:solidFill>
              </a:rPr>
              <a:t>2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 </a:t>
            </a:r>
            <a:r>
              <a:rPr lang="en-US" altLang="ja-JP" sz="2400" b="1" dirty="0">
                <a:solidFill>
                  <a:srgbClr val="0000FF"/>
                </a:solidFill>
              </a:rPr>
              <a:t>×</a:t>
            </a:r>
            <a:r>
              <a:rPr lang="ja-JP" altLang="en-US" sz="2400" b="1" dirty="0">
                <a:solidFill>
                  <a:srgbClr val="0000FF"/>
                </a:solidFill>
              </a:rPr>
              <a:t> </a:t>
            </a:r>
            <a:r>
              <a:rPr lang="en-US" altLang="ja-JP" sz="2400" b="1" dirty="0">
                <a:solidFill>
                  <a:srgbClr val="0000FF"/>
                </a:solidFill>
              </a:rPr>
              <a:t>|</a:t>
            </a:r>
            <a:r>
              <a:rPr lang="en-US" altLang="ja-JP" sz="2400" b="1" dirty="0" err="1">
                <a:solidFill>
                  <a:srgbClr val="0000FF"/>
                </a:solidFill>
              </a:rPr>
              <a:t>Occ</a:t>
            </a:r>
            <a:r>
              <a:rPr lang="en-US" altLang="ja-JP" sz="2400" b="1" dirty="0">
                <a:solidFill>
                  <a:srgbClr val="0000FF"/>
                </a:solidFill>
              </a:rPr>
              <a:t>(S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)|)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time in total</a:t>
            </a:r>
            <a:endParaRPr lang="en-US" altLang="ja-JP" sz="2400" dirty="0"/>
          </a:p>
          <a:p>
            <a:pPr marL="0" indent="0" eaLnBrk="1" hangingPunct="1">
              <a:buNone/>
              <a:defRPr/>
            </a:pPr>
            <a:endParaRPr lang="en-US" altLang="ja-JP" sz="2400" dirty="0"/>
          </a:p>
          <a:p>
            <a:pPr marL="0" indent="0" eaLnBrk="1" hangingPunct="1">
              <a:buNone/>
              <a:defRPr/>
            </a:pPr>
            <a:endParaRPr lang="en-US" altLang="ja-JP" sz="2400" dirty="0" smtClean="0"/>
          </a:p>
        </p:txBody>
      </p:sp>
      <p:sp>
        <p:nvSpPr>
          <p:cNvPr id="27" name="Rectangle 3"/>
          <p:cNvSpPr txBox="1">
            <a:spLocks noChangeArrowheads="1"/>
          </p:cNvSpPr>
          <p:nvPr/>
        </p:nvSpPr>
        <p:spPr bwMode="auto">
          <a:xfrm>
            <a:off x="1331640" y="1628800"/>
            <a:ext cx="5883274" cy="2880320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>
              <a:buFontTx/>
              <a:buNone/>
              <a:defRPr/>
            </a:pPr>
            <a:r>
              <a:rPr lang="en-US" altLang="ja-JP" sz="2200" dirty="0" err="1" smtClean="0">
                <a:solidFill>
                  <a:srgbClr val="006600"/>
                </a:solidFill>
              </a:rPr>
              <a:t>ClosedMotifMining</a:t>
            </a:r>
            <a:r>
              <a:rPr lang="en-US" altLang="ja-JP" sz="22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200" dirty="0" smtClean="0">
                <a:solidFill>
                  <a:srgbClr val="0000FF"/>
                </a:solidFill>
              </a:rPr>
              <a:t>(</a:t>
            </a:r>
            <a:r>
              <a:rPr lang="en-US" altLang="ja-JP" sz="2200" b="1" dirty="0" smtClean="0">
                <a:solidFill>
                  <a:srgbClr val="0000FF"/>
                </a:solidFill>
              </a:rPr>
              <a:t>S, </a:t>
            </a:r>
            <a:r>
              <a:rPr lang="en-US" altLang="ja-JP" sz="2200" dirty="0">
                <a:solidFill>
                  <a:srgbClr val="0000FF"/>
                </a:solidFill>
              </a:rPr>
              <a:t>j</a:t>
            </a:r>
            <a:r>
              <a:rPr lang="en-US" altLang="ja-JP" sz="2200" dirty="0" smtClean="0">
                <a:solidFill>
                  <a:srgbClr val="0000FF"/>
                </a:solidFill>
              </a:rPr>
              <a:t>)</a:t>
            </a:r>
            <a:r>
              <a:rPr lang="en-US" altLang="ja-JP" sz="2200" b="1" dirty="0" smtClean="0">
                <a:solidFill>
                  <a:schemeClr val="accent2"/>
                </a:solidFill>
              </a:rPr>
              <a:t> </a:t>
            </a:r>
          </a:p>
          <a:p>
            <a:pPr algn="l">
              <a:defRPr/>
            </a:pPr>
            <a:r>
              <a:rPr lang="en-US" altLang="ja-JP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</a:t>
            </a:r>
            <a:r>
              <a:rPr lang="ja-JP" altLang="en-US" sz="2200" b="1" dirty="0" smtClean="0">
                <a:solidFill>
                  <a:schemeClr val="accent2"/>
                </a:solidFill>
              </a:rPr>
              <a:t>  </a:t>
            </a:r>
            <a:r>
              <a:rPr lang="en-US" altLang="ja-JP" sz="2200" b="1" dirty="0" smtClean="0"/>
              <a:t>output</a:t>
            </a:r>
            <a:r>
              <a:rPr lang="en-US" altLang="ja-JP" sz="22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200" b="1" dirty="0" smtClean="0">
                <a:solidFill>
                  <a:srgbClr val="0000FF"/>
                </a:solidFill>
              </a:rPr>
              <a:t>S</a:t>
            </a:r>
          </a:p>
          <a:p>
            <a:pPr algn="l">
              <a:defRPr/>
            </a:pPr>
            <a:r>
              <a:rPr lang="en-US" altLang="ja-JP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</a:t>
            </a:r>
            <a:r>
              <a:rPr lang="ja-JP" altLang="en-US" sz="2200" b="1" dirty="0" smtClean="0">
                <a:solidFill>
                  <a:schemeClr val="accent2"/>
                </a:solidFill>
              </a:rPr>
              <a:t>  </a:t>
            </a:r>
            <a:r>
              <a:rPr lang="en-US" altLang="ja-JP" sz="2200" b="1" dirty="0" smtClean="0"/>
              <a:t>for </a:t>
            </a:r>
            <a:r>
              <a:rPr lang="en-US" altLang="ja-JP" sz="2200" b="0" dirty="0" smtClean="0"/>
              <a:t>each</a:t>
            </a:r>
            <a:r>
              <a:rPr lang="en-US" altLang="ja-JP" sz="2200" b="1" dirty="0" smtClean="0"/>
              <a:t> </a:t>
            </a:r>
            <a:r>
              <a:rPr lang="en-US" altLang="ja-JP" sz="2200" b="1" dirty="0" smtClean="0">
                <a:solidFill>
                  <a:srgbClr val="0000FF"/>
                </a:solidFill>
              </a:rPr>
              <a:t>(</a:t>
            </a:r>
            <a:r>
              <a:rPr lang="en-US" altLang="ja-JP" sz="2200" b="1" dirty="0" err="1" smtClean="0">
                <a:solidFill>
                  <a:srgbClr val="0000FF"/>
                </a:solidFill>
              </a:rPr>
              <a:t>i,x</a:t>
            </a:r>
            <a:r>
              <a:rPr lang="en-US" altLang="ja-JP" sz="2200" b="1" dirty="0" smtClean="0">
                <a:solidFill>
                  <a:srgbClr val="0000FF"/>
                </a:solidFill>
              </a:rPr>
              <a:t>)</a:t>
            </a:r>
            <a:r>
              <a:rPr lang="en-US" altLang="ja-JP" sz="2200" dirty="0" smtClean="0">
                <a:solidFill>
                  <a:schemeClr val="accent2"/>
                </a:solidFill>
              </a:rPr>
              <a:t>, </a:t>
            </a:r>
            <a:r>
              <a:rPr lang="en-US" altLang="ja-JP" sz="2200" b="0" dirty="0" err="1" smtClean="0"/>
              <a:t>s.t.</a:t>
            </a:r>
            <a:r>
              <a:rPr lang="en-US" altLang="ja-JP" sz="2200" b="0" dirty="0" smtClean="0"/>
              <a:t> </a:t>
            </a:r>
            <a:r>
              <a:rPr lang="en-US" altLang="ja-JP" sz="2200" dirty="0" err="1" smtClean="0">
                <a:solidFill>
                  <a:srgbClr val="0000FF"/>
                </a:solidFill>
              </a:rPr>
              <a:t>i</a:t>
            </a:r>
            <a:r>
              <a:rPr lang="en-US" altLang="ja-JP" sz="2200" dirty="0" smtClean="0">
                <a:solidFill>
                  <a:srgbClr val="0000FF"/>
                </a:solidFill>
              </a:rPr>
              <a:t>&gt;j</a:t>
            </a:r>
          </a:p>
          <a:p>
            <a:pPr algn="l">
              <a:defRPr/>
            </a:pPr>
            <a:r>
              <a:rPr lang="en-US" altLang="ja-JP" sz="2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 </a:t>
            </a:r>
            <a:r>
              <a:rPr lang="en-US" altLang="ja-JP" sz="2200" b="0" dirty="0"/>
              <a:t> </a:t>
            </a:r>
            <a:r>
              <a:rPr lang="en-US" altLang="ja-JP" sz="2200" b="0" dirty="0" smtClean="0"/>
              <a:t>   compute </a:t>
            </a:r>
            <a:r>
              <a:rPr lang="en-US" altLang="ja-JP" sz="2200" dirty="0" err="1" smtClean="0">
                <a:solidFill>
                  <a:srgbClr val="0000FF"/>
                </a:solidFill>
              </a:rPr>
              <a:t>Occ</a:t>
            </a:r>
            <a:r>
              <a:rPr lang="en-US" altLang="ja-JP" sz="2200" dirty="0" smtClean="0">
                <a:solidFill>
                  <a:srgbClr val="0000FF"/>
                </a:solidFill>
              </a:rPr>
              <a:t>(S(</a:t>
            </a:r>
            <a:r>
              <a:rPr lang="en-US" altLang="ja-JP" sz="2200" dirty="0" err="1" smtClean="0">
                <a:solidFill>
                  <a:srgbClr val="0000FF"/>
                </a:solidFill>
              </a:rPr>
              <a:t>i,x</a:t>
            </a:r>
            <a:r>
              <a:rPr lang="en-US" altLang="ja-JP" sz="2200" dirty="0" smtClean="0">
                <a:solidFill>
                  <a:srgbClr val="0000FF"/>
                </a:solidFill>
              </a:rPr>
              <a:t>))</a:t>
            </a:r>
            <a:endParaRPr lang="en-US" altLang="ja-JP" sz="22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>
              <a:defRPr/>
            </a:pPr>
            <a:r>
              <a:rPr lang="en-US" altLang="ja-JP" sz="2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  </a:t>
            </a:r>
            <a:r>
              <a:rPr lang="en-US" altLang="ja-JP" sz="2200" b="0" dirty="0" smtClean="0"/>
              <a:t>    </a:t>
            </a:r>
            <a:r>
              <a:rPr lang="en-US" altLang="ja-JP" sz="2200" b="0" dirty="0"/>
              <a:t>compute </a:t>
            </a:r>
            <a:r>
              <a:rPr lang="en-US" altLang="ja-JP" sz="2200" b="0" dirty="0" smtClean="0"/>
              <a:t>the meet </a:t>
            </a:r>
            <a:r>
              <a:rPr lang="en-US" altLang="ja-JP" sz="2200" dirty="0">
                <a:solidFill>
                  <a:srgbClr val="0000FF"/>
                </a:solidFill>
              </a:rPr>
              <a:t>S</a:t>
            </a:r>
            <a:r>
              <a:rPr lang="en-US" altLang="ja-JP" sz="2200" dirty="0" smtClean="0">
                <a:solidFill>
                  <a:srgbClr val="0000FF"/>
                </a:solidFill>
              </a:rPr>
              <a:t>’ </a:t>
            </a:r>
            <a:r>
              <a:rPr lang="en-US" altLang="ja-JP" sz="2200" b="0" dirty="0" smtClean="0"/>
              <a:t>of </a:t>
            </a:r>
            <a:r>
              <a:rPr lang="en-US" altLang="ja-JP" sz="2200" dirty="0" err="1" smtClean="0">
                <a:solidFill>
                  <a:srgbClr val="0000FF"/>
                </a:solidFill>
              </a:rPr>
              <a:t>Occ</a:t>
            </a:r>
            <a:r>
              <a:rPr lang="en-US" altLang="ja-JP" sz="2200" dirty="0" smtClean="0">
                <a:solidFill>
                  <a:srgbClr val="0000FF"/>
                </a:solidFill>
              </a:rPr>
              <a:t>(S(</a:t>
            </a:r>
            <a:r>
              <a:rPr lang="en-US" altLang="ja-JP" sz="2200" dirty="0" err="1" smtClean="0">
                <a:solidFill>
                  <a:srgbClr val="0000FF"/>
                </a:solidFill>
              </a:rPr>
              <a:t>i,x</a:t>
            </a:r>
            <a:r>
              <a:rPr lang="en-US" altLang="ja-JP" sz="2200" dirty="0">
                <a:solidFill>
                  <a:srgbClr val="0000FF"/>
                </a:solidFill>
              </a:rPr>
              <a:t>))</a:t>
            </a:r>
            <a:endParaRPr lang="en-US" altLang="ja-JP" sz="22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>
              <a:defRPr/>
            </a:pPr>
            <a:r>
              <a:rPr lang="en-US" altLang="ja-JP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</a:t>
            </a:r>
            <a:r>
              <a:rPr lang="ja-JP" altLang="en-US" sz="2200" b="1" dirty="0" smtClean="0">
                <a:solidFill>
                  <a:schemeClr val="accent2"/>
                </a:solidFill>
              </a:rPr>
              <a:t>  </a:t>
            </a:r>
            <a:r>
              <a:rPr lang="ja-JP" altLang="en-US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  <a:r>
              <a:rPr lang="en-US" altLang="ja-JP" sz="2200" b="1" dirty="0" smtClean="0"/>
              <a:t>if</a:t>
            </a:r>
            <a:r>
              <a:rPr lang="en-US" altLang="ja-JP" sz="2200" b="1" dirty="0" smtClean="0">
                <a:solidFill>
                  <a:schemeClr val="accent2"/>
                </a:solidFill>
              </a:rPr>
              <a:t> </a:t>
            </a:r>
            <a:r>
              <a:rPr lang="ja-JP" altLang="en-US" sz="2200" dirty="0" smtClean="0">
                <a:solidFill>
                  <a:schemeClr val="accent2"/>
                </a:solidFill>
              </a:rPr>
              <a:t> </a:t>
            </a:r>
            <a:r>
              <a:rPr lang="en-US" altLang="ja-JP" sz="2200" dirty="0" err="1" smtClean="0">
                <a:solidFill>
                  <a:srgbClr val="0000FF"/>
                </a:solidFill>
              </a:rPr>
              <a:t>frq</a:t>
            </a:r>
            <a:r>
              <a:rPr lang="en-US" altLang="ja-JP" sz="2200" dirty="0" smtClean="0">
                <a:solidFill>
                  <a:srgbClr val="0000FF"/>
                </a:solidFill>
              </a:rPr>
              <a:t>(S(</a:t>
            </a:r>
            <a:r>
              <a:rPr lang="en-US" altLang="ja-JP" sz="2200" dirty="0" err="1" smtClean="0">
                <a:solidFill>
                  <a:srgbClr val="0000FF"/>
                </a:solidFill>
              </a:rPr>
              <a:t>i,x</a:t>
            </a:r>
            <a:r>
              <a:rPr lang="en-US" altLang="ja-JP" sz="2200" dirty="0" smtClean="0">
                <a:solidFill>
                  <a:srgbClr val="0000FF"/>
                </a:solidFill>
              </a:rPr>
              <a:t>))</a:t>
            </a:r>
            <a:r>
              <a:rPr lang="en-US" altLang="ja-JP" sz="2200" b="1" dirty="0" smtClean="0">
                <a:solidFill>
                  <a:schemeClr val="accent2"/>
                </a:solidFill>
              </a:rPr>
              <a:t> </a:t>
            </a:r>
            <a:r>
              <a:rPr lang="ja-JP" altLang="en-US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≧ </a:t>
            </a:r>
            <a:r>
              <a:rPr lang="en-US" altLang="ja-JP" sz="2200" b="1" dirty="0" smtClean="0">
                <a:solidFill>
                  <a:srgbClr val="0000FF"/>
                </a:solidFill>
              </a:rPr>
              <a:t>σ</a:t>
            </a:r>
            <a:r>
              <a:rPr lang="ja-JP" altLang="en-US" sz="2200" dirty="0" smtClean="0"/>
              <a:t> </a:t>
            </a:r>
            <a:r>
              <a:rPr lang="en-US" altLang="ja-JP" sz="2200" b="1" dirty="0" smtClean="0"/>
              <a:t>then</a:t>
            </a:r>
          </a:p>
          <a:p>
            <a:pPr algn="l">
              <a:defRPr/>
            </a:pPr>
            <a:r>
              <a:rPr lang="en-US" altLang="ja-JP" sz="2200" dirty="0" smtClean="0"/>
              <a:t>               </a:t>
            </a:r>
            <a:r>
              <a:rPr lang="en-US" altLang="ja-JP" sz="2200" b="1" dirty="0" smtClean="0"/>
              <a:t>call</a:t>
            </a:r>
            <a:r>
              <a:rPr lang="ja-JP" altLang="en-US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200" dirty="0" err="1" smtClean="0">
                <a:solidFill>
                  <a:srgbClr val="006600"/>
                </a:solidFill>
              </a:rPr>
              <a:t>ClosedMotifMining</a:t>
            </a:r>
            <a:r>
              <a:rPr lang="en-US" altLang="ja-JP" sz="2200" dirty="0" smtClean="0">
                <a:solidFill>
                  <a:srgbClr val="006600"/>
                </a:solidFill>
              </a:rPr>
              <a:t> </a:t>
            </a:r>
            <a:r>
              <a:rPr lang="en-US" altLang="ja-JP" sz="2200" dirty="0" smtClean="0"/>
              <a:t>(</a:t>
            </a:r>
            <a:r>
              <a:rPr lang="en-US" altLang="ja-JP" sz="2200" b="1" dirty="0" smtClean="0">
                <a:solidFill>
                  <a:srgbClr val="0000FF"/>
                </a:solidFill>
              </a:rPr>
              <a:t>S’, </a:t>
            </a:r>
            <a:r>
              <a:rPr lang="en-US" altLang="ja-JP" sz="2200" b="1" dirty="0" err="1" smtClean="0">
                <a:solidFill>
                  <a:srgbClr val="0000FF"/>
                </a:solidFill>
              </a:rPr>
              <a:t>i</a:t>
            </a:r>
            <a:r>
              <a:rPr lang="en-US" altLang="ja-JP" sz="2200" dirty="0" smtClean="0"/>
              <a:t>)</a:t>
            </a:r>
            <a:r>
              <a:rPr lang="en-US" altLang="ja-JP" sz="2200" b="1" dirty="0" smtClean="0">
                <a:solidFill>
                  <a:schemeClr val="accent2"/>
                </a:solidFill>
              </a:rPr>
              <a:t> </a:t>
            </a:r>
          </a:p>
          <a:p>
            <a:pPr algn="l">
              <a:defRPr/>
            </a:pPr>
            <a:r>
              <a:rPr lang="en-US" altLang="ja-JP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6.</a:t>
            </a:r>
            <a:r>
              <a:rPr lang="ja-JP" altLang="en-US" sz="2200" b="1" dirty="0" smtClean="0">
                <a:solidFill>
                  <a:schemeClr val="accent2"/>
                </a:solidFill>
              </a:rPr>
              <a:t>  </a:t>
            </a:r>
            <a:r>
              <a:rPr lang="en-US" altLang="ja-JP" sz="2200" b="1" dirty="0" smtClean="0"/>
              <a:t>end for</a:t>
            </a:r>
            <a:endParaRPr lang="ja-JP" altLang="en-US" sz="2200" dirty="0" smtClean="0"/>
          </a:p>
        </p:txBody>
      </p:sp>
      <p:sp>
        <p:nvSpPr>
          <p:cNvPr id="2" name="角丸四角形吹き出し 1"/>
          <p:cNvSpPr/>
          <p:nvPr/>
        </p:nvSpPr>
        <p:spPr bwMode="auto">
          <a:xfrm>
            <a:off x="3491880" y="4797152"/>
            <a:ext cx="5472608" cy="576064"/>
          </a:xfrm>
          <a:prstGeom prst="wedgeRoundRectCallout">
            <a:avLst>
              <a:gd name="adj1" fmla="val -58971"/>
              <a:gd name="adj2" fmla="val 51691"/>
              <a:gd name="adj3" fmla="val 16667"/>
            </a:avLst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ja-JP" dirty="0" smtClean="0">
                <a:solidFill>
                  <a:srgbClr val="0000FF"/>
                </a:solidFill>
              </a:rPr>
              <a:t>Σ(|</a:t>
            </a:r>
            <a:r>
              <a:rPr lang="en-US" altLang="ja-JP" dirty="0">
                <a:solidFill>
                  <a:srgbClr val="0000FF"/>
                </a:solidFill>
              </a:rPr>
              <a:t>max. </a:t>
            </a:r>
            <a:r>
              <a:rPr lang="en-US" altLang="ja-JP" dirty="0" smtClean="0">
                <a:solidFill>
                  <a:srgbClr val="0000FF"/>
                </a:solidFill>
              </a:rPr>
              <a:t>pat. </a:t>
            </a:r>
            <a:r>
              <a:rPr lang="en-US" altLang="ja-JP" dirty="0" err="1" smtClean="0">
                <a:solidFill>
                  <a:srgbClr val="0000FF"/>
                </a:solidFill>
              </a:rPr>
              <a:t>len</a:t>
            </a:r>
            <a:r>
              <a:rPr lang="en-US" altLang="ja-JP" dirty="0" smtClean="0">
                <a:solidFill>
                  <a:srgbClr val="0000FF"/>
                </a:solidFill>
              </a:rPr>
              <a:t>.|×|</a:t>
            </a:r>
            <a:r>
              <a:rPr lang="en-US" altLang="ja-JP" dirty="0" err="1">
                <a:solidFill>
                  <a:srgbClr val="0000FF"/>
                </a:solidFill>
              </a:rPr>
              <a:t>Occ</a:t>
            </a:r>
            <a:r>
              <a:rPr lang="en-US" altLang="ja-JP" dirty="0">
                <a:solidFill>
                  <a:srgbClr val="0000FF"/>
                </a:solidFill>
              </a:rPr>
              <a:t>(S</a:t>
            </a:r>
            <a:r>
              <a:rPr lang="en-US" altLang="ja-JP" dirty="0" smtClean="0">
                <a:solidFill>
                  <a:srgbClr val="0000FF"/>
                </a:solidFill>
              </a:rPr>
              <a:t>’)|) = |</a:t>
            </a:r>
            <a:r>
              <a:rPr lang="en-US" altLang="ja-JP" dirty="0" err="1" smtClean="0">
                <a:solidFill>
                  <a:srgbClr val="0000FF"/>
                </a:solidFill>
              </a:rPr>
              <a:t>Occ</a:t>
            </a:r>
            <a:r>
              <a:rPr lang="en-US" altLang="ja-JP" dirty="0" smtClean="0">
                <a:solidFill>
                  <a:srgbClr val="0000FF"/>
                </a:solidFill>
              </a:rPr>
              <a:t>(S)|</a:t>
            </a:r>
            <a:r>
              <a:rPr lang="en-US" altLang="ja-JP" dirty="0" smtClean="0"/>
              <a:t> </a:t>
            </a:r>
            <a:endParaRPr kumimoji="1" lang="ja-JP" altLang="en-US" sz="2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715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Advantage and Disadvantage</a:t>
            </a:r>
          </a:p>
        </p:txBody>
      </p:sp>
      <p:sp>
        <p:nvSpPr>
          <p:cNvPr id="4833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6799" y="1268413"/>
            <a:ext cx="7921625" cy="1800225"/>
          </a:xfrm>
          <a:solidFill>
            <a:schemeClr val="bg1"/>
          </a:solidFill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l" eaLnBrk="1" hangingPunct="1"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existence of output polynomial time algorithm is open</a:t>
            </a: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fast computation is available by pruning like maximal cliques</a:t>
            </a:r>
            <a:endParaRPr lang="ja-JP" altLang="en-US" sz="2400" dirty="0" smtClean="0"/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few solutions but sensitive against the change of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σ</a:t>
            </a:r>
            <a:endParaRPr lang="ja-JP" altLang="en-US" sz="2400" dirty="0" smtClean="0"/>
          </a:p>
        </p:txBody>
      </p:sp>
      <p:sp>
        <p:nvSpPr>
          <p:cNvPr id="483332" name="Text Box 4"/>
          <p:cNvSpPr txBox="1">
            <a:spLocks noChangeArrowheads="1"/>
          </p:cNvSpPr>
          <p:nvPr/>
        </p:nvSpPr>
        <p:spPr bwMode="auto">
          <a:xfrm>
            <a:off x="323528" y="6113463"/>
            <a:ext cx="8352928" cy="463846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FF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0000" tIns="46800" rIns="90000" bIns="46800">
            <a:spAutoFit/>
          </a:bodyPr>
          <a:lstStyle/>
          <a:p>
            <a:pPr>
              <a:defRPr/>
            </a:pPr>
            <a:r>
              <a:rPr lang="en-US" altLang="ja-JP" dirty="0">
                <a:solidFill>
                  <a:schemeClr val="tx1"/>
                </a:solidFill>
              </a:rPr>
              <a:t>B</a:t>
            </a:r>
            <a:r>
              <a:rPr lang="en-US" altLang="ja-JP" dirty="0" smtClean="0">
                <a:solidFill>
                  <a:schemeClr val="tx1"/>
                </a:solidFill>
              </a:rPr>
              <a:t>oth can be enumerated O(1) time on average, 10k-100k / sec.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483333" name="Text Box 5"/>
          <p:cNvSpPr txBox="1">
            <a:spLocks noChangeArrowheads="1"/>
          </p:cNvSpPr>
          <p:nvPr/>
        </p:nvSpPr>
        <p:spPr bwMode="auto">
          <a:xfrm>
            <a:off x="611312" y="1052513"/>
            <a:ext cx="1584424" cy="476250"/>
          </a:xfrm>
          <a:prstGeom prst="rect">
            <a:avLst/>
          </a:prstGeom>
          <a:solidFill>
            <a:srgbClr val="CCFFFF"/>
          </a:solidFill>
          <a:ln w="19050" algn="ctr">
            <a:solidFill>
              <a:schemeClr val="accent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0000" tIns="46800" rIns="90000" bIns="4680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ja-JP" dirty="0" smtClean="0"/>
              <a:t>maximal</a:t>
            </a:r>
            <a:endParaRPr lang="ja-JP" altLang="en-US" dirty="0"/>
          </a:p>
        </p:txBody>
      </p:sp>
      <p:sp>
        <p:nvSpPr>
          <p:cNvPr id="483334" name="Text Box 6"/>
          <p:cNvSpPr txBox="1">
            <a:spLocks noChangeArrowheads="1"/>
          </p:cNvSpPr>
          <p:nvPr/>
        </p:nvSpPr>
        <p:spPr bwMode="auto">
          <a:xfrm>
            <a:off x="466799" y="3575050"/>
            <a:ext cx="7921625" cy="1941173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8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 algn="l">
              <a:defRPr/>
            </a:pPr>
            <a:endParaRPr lang="ja-JP" altLang="en-US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>
              <a:defRPr/>
            </a:pPr>
            <a:r>
              <a:rPr lang="en-US" altLang="ja-JP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b="0" dirty="0" smtClean="0">
                <a:solidFill>
                  <a:schemeClr val="tx1"/>
                </a:solidFill>
              </a:rPr>
              <a:t> </a:t>
            </a:r>
            <a:r>
              <a:rPr lang="en-US" altLang="ja-JP" b="0" dirty="0" smtClean="0">
                <a:solidFill>
                  <a:schemeClr val="tx1"/>
                </a:solidFill>
              </a:rPr>
              <a:t>polynomial time </a:t>
            </a:r>
            <a:r>
              <a:rPr lang="en-US" altLang="ja-JP" b="0" dirty="0" err="1" smtClean="0">
                <a:solidFill>
                  <a:schemeClr val="tx1"/>
                </a:solidFill>
              </a:rPr>
              <a:t>enumeratable</a:t>
            </a:r>
            <a:r>
              <a:rPr lang="en-US" altLang="ja-JP" b="0" dirty="0" smtClean="0">
                <a:solidFill>
                  <a:schemeClr val="tx1"/>
                </a:solidFill>
              </a:rPr>
              <a:t> by reverse search</a:t>
            </a:r>
          </a:p>
          <a:p>
            <a:pPr algn="l">
              <a:defRPr/>
            </a:pPr>
            <a:r>
              <a:rPr lang="en-US" altLang="ja-JP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b="0" dirty="0" smtClean="0">
                <a:solidFill>
                  <a:schemeClr val="tx1"/>
                </a:solidFill>
              </a:rPr>
              <a:t> </a:t>
            </a:r>
            <a:r>
              <a:rPr lang="en-US" altLang="ja-JP" b="0" dirty="0" smtClean="0">
                <a:solidFill>
                  <a:schemeClr val="tx1"/>
                </a:solidFill>
              </a:rPr>
              <a:t>discrete algorithms and bottom-wideness fasten computation</a:t>
            </a:r>
          </a:p>
          <a:p>
            <a:pPr algn="l">
              <a:defRPr/>
            </a:pPr>
            <a:r>
              <a:rPr lang="en-US" altLang="ja-JP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b="0" dirty="0" smtClean="0">
                <a:solidFill>
                  <a:schemeClr val="tx1"/>
                </a:solidFill>
              </a:rPr>
              <a:t>no loss </a:t>
            </a:r>
            <a:r>
              <a:rPr lang="en-US" altLang="ja-JP" b="0" dirty="0" err="1" smtClean="0">
                <a:solidFill>
                  <a:schemeClr val="tx1"/>
                </a:solidFill>
              </a:rPr>
              <a:t>w.r.t</a:t>
            </a:r>
            <a:r>
              <a:rPr lang="en-US" altLang="ja-JP" b="0" dirty="0" smtClean="0">
                <a:solidFill>
                  <a:schemeClr val="tx1"/>
                </a:solidFill>
              </a:rPr>
              <a:t> occurrence sets</a:t>
            </a:r>
          </a:p>
          <a:p>
            <a:pPr algn="l">
              <a:defRPr/>
            </a:pPr>
            <a:r>
              <a:rPr lang="en-US" altLang="ja-JP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b="0" dirty="0" smtClean="0">
                <a:solidFill>
                  <a:schemeClr val="tx1"/>
                </a:solidFill>
              </a:rPr>
              <a:t>no advantage for noisy data (no decrease of solution)</a:t>
            </a:r>
          </a:p>
        </p:txBody>
      </p:sp>
      <p:sp>
        <p:nvSpPr>
          <p:cNvPr id="483335" name="Text Box 7"/>
          <p:cNvSpPr txBox="1">
            <a:spLocks noChangeArrowheads="1"/>
          </p:cNvSpPr>
          <p:nvPr/>
        </p:nvSpPr>
        <p:spPr bwMode="auto">
          <a:xfrm>
            <a:off x="611263" y="3313113"/>
            <a:ext cx="1584424" cy="476250"/>
          </a:xfrm>
          <a:prstGeom prst="rect">
            <a:avLst/>
          </a:prstGeom>
          <a:solidFill>
            <a:srgbClr val="CCFFCC"/>
          </a:solidFill>
          <a:ln w="19050" algn="ctr">
            <a:solidFill>
              <a:srgbClr val="008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0000" tIns="46800" rIns="90000" bIns="4680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ja-JP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closed</a:t>
            </a:r>
            <a:endParaRPr lang="ja-JP" altLang="en-US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337245"/>
            <a:ext cx="9144000" cy="2163763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7184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8-5.</a:t>
            </a:r>
            <a:r>
              <a:rPr lang="ja-JP" alt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　</a:t>
            </a:r>
            <a:r>
              <a:rPr lang="en-US" altLang="ja-JP" sz="4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GeoGraphs</a:t>
            </a: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85126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solidFill>
            <a:srgbClr val="008000"/>
          </a:soli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Geometric Objects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196752"/>
            <a:ext cx="8496944" cy="4953000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We are surrounded by geometric objects, and in many data we have geometric data</a:t>
            </a:r>
          </a:p>
          <a:p>
            <a:pPr eaLnBrk="1" hangingPunct="1">
              <a:buNone/>
              <a:defRPr/>
            </a:pPr>
            <a:r>
              <a:rPr lang="en-US" altLang="ja-JP" sz="2400" dirty="0"/>
              <a:t> </a:t>
            </a:r>
            <a:endParaRPr lang="en-US" altLang="ja-JP" sz="2400" dirty="0" smtClean="0"/>
          </a:p>
          <a:p>
            <a:pPr eaLnBrk="1" hangingPunct="1">
              <a:buNone/>
              <a:defRPr/>
            </a:pPr>
            <a:r>
              <a:rPr lang="en-US" altLang="ja-JP" sz="2400" dirty="0" smtClean="0"/>
              <a:t>road network, CPU design, blueprints, CAD, chemical compounds, protein,…</a:t>
            </a:r>
          </a:p>
          <a:p>
            <a:pPr eaLnBrk="1" hangingPunct="1">
              <a:buNone/>
              <a:defRPr/>
            </a:pPr>
            <a:endParaRPr lang="en-US" altLang="ja-JP" sz="2400" dirty="0"/>
          </a:p>
          <a:p>
            <a:pPr eaLnBrk="1" hangingPunct="1"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We want to find some “frequent appearing shapes” from these geometric data</a:t>
            </a:r>
          </a:p>
          <a:p>
            <a:pPr eaLnBrk="1" hangingPunct="1">
              <a:buNone/>
              <a:defRPr/>
            </a:pP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solidFill>
            <a:srgbClr val="008000"/>
          </a:soli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Data Definition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196752"/>
            <a:ext cx="8496944" cy="3096344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Objects are many kinds…</a:t>
            </a:r>
          </a:p>
          <a:p>
            <a:pPr eaLnBrk="1" hangingPunct="1">
              <a:buNone/>
              <a:defRPr/>
            </a:pPr>
            <a:r>
              <a:rPr lang="en-US" altLang="ja-JP" sz="2400" dirty="0" smtClean="0"/>
              <a:t> Many are difficult to describe, compare, identify the equivalence</a:t>
            </a:r>
          </a:p>
          <a:p>
            <a:pPr eaLnBrk="1" hangingPunct="1">
              <a:buNone/>
              <a:defRPr/>
            </a:pPr>
            <a:r>
              <a:rPr lang="en-US" altLang="ja-JP" sz="2400" dirty="0" smtClean="0"/>
              <a:t> </a:t>
            </a:r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</a:t>
            </a:r>
            <a:r>
              <a:rPr lang="en-US" altLang="ja-JP" sz="2400" dirty="0" smtClean="0"/>
              <a:t> restrict to points and segments</a:t>
            </a:r>
          </a:p>
          <a:p>
            <a:pPr eaLnBrk="1" hangingPunct="1">
              <a:buNone/>
              <a:defRPr/>
            </a:pPr>
            <a:endParaRPr lang="en-US" altLang="ja-JP" sz="2400" dirty="0"/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Each record of data is composed points and straight segments connecting some points (</a:t>
            </a:r>
            <a:r>
              <a:rPr lang="en-US" altLang="ja-JP" sz="2400" dirty="0" err="1" smtClean="0"/>
              <a:t>Geograph</a:t>
            </a:r>
            <a:r>
              <a:rPr lang="en-US" altLang="ja-JP" sz="2400" dirty="0" smtClean="0"/>
              <a:t>)</a:t>
            </a:r>
          </a:p>
          <a:p>
            <a:pPr eaLnBrk="1" hangingPunct="1">
              <a:buNone/>
              <a:defRPr/>
            </a:pPr>
            <a:endParaRPr lang="en-US" altLang="ja-JP" sz="2400" dirty="0" smtClean="0"/>
          </a:p>
        </p:txBody>
      </p:sp>
      <p:sp>
        <p:nvSpPr>
          <p:cNvPr id="3" name="楕円 2"/>
          <p:cNvSpPr/>
          <p:nvPr/>
        </p:nvSpPr>
        <p:spPr bwMode="auto">
          <a:xfrm>
            <a:off x="1547664" y="4869160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7" name="楕円 6"/>
          <p:cNvSpPr/>
          <p:nvPr/>
        </p:nvSpPr>
        <p:spPr bwMode="auto">
          <a:xfrm>
            <a:off x="2339752" y="5021560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8" name="楕円 7"/>
          <p:cNvSpPr/>
          <p:nvPr/>
        </p:nvSpPr>
        <p:spPr bwMode="auto">
          <a:xfrm>
            <a:off x="2915816" y="5589240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9" name="楕円 8"/>
          <p:cNvSpPr/>
          <p:nvPr/>
        </p:nvSpPr>
        <p:spPr bwMode="auto">
          <a:xfrm>
            <a:off x="2267744" y="5805264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0" name="楕円 9"/>
          <p:cNvSpPr/>
          <p:nvPr/>
        </p:nvSpPr>
        <p:spPr bwMode="auto">
          <a:xfrm>
            <a:off x="1691680" y="5589240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1" name="楕円 10"/>
          <p:cNvSpPr/>
          <p:nvPr/>
        </p:nvSpPr>
        <p:spPr bwMode="auto">
          <a:xfrm>
            <a:off x="4211960" y="5373216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2" name="楕円 11"/>
          <p:cNvSpPr/>
          <p:nvPr/>
        </p:nvSpPr>
        <p:spPr bwMode="auto">
          <a:xfrm>
            <a:off x="3995936" y="4725144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3" name="楕円 12"/>
          <p:cNvSpPr/>
          <p:nvPr/>
        </p:nvSpPr>
        <p:spPr bwMode="auto">
          <a:xfrm>
            <a:off x="4716016" y="4797152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4" name="楕円 13"/>
          <p:cNvSpPr/>
          <p:nvPr/>
        </p:nvSpPr>
        <p:spPr bwMode="auto">
          <a:xfrm>
            <a:off x="4067944" y="6093296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5" name="楕円 14"/>
          <p:cNvSpPr/>
          <p:nvPr/>
        </p:nvSpPr>
        <p:spPr bwMode="auto">
          <a:xfrm>
            <a:off x="5580112" y="5301208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6" name="楕円 15"/>
          <p:cNvSpPr/>
          <p:nvPr/>
        </p:nvSpPr>
        <p:spPr bwMode="auto">
          <a:xfrm>
            <a:off x="5868144" y="4941168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7" name="楕円 16"/>
          <p:cNvSpPr/>
          <p:nvPr/>
        </p:nvSpPr>
        <p:spPr bwMode="auto">
          <a:xfrm>
            <a:off x="6300192" y="4797152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8" name="楕円 17"/>
          <p:cNvSpPr/>
          <p:nvPr/>
        </p:nvSpPr>
        <p:spPr bwMode="auto">
          <a:xfrm>
            <a:off x="6444208" y="5877272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9" name="楕円 18"/>
          <p:cNvSpPr/>
          <p:nvPr/>
        </p:nvSpPr>
        <p:spPr bwMode="auto">
          <a:xfrm>
            <a:off x="5868144" y="5877272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0" name="楕円 19"/>
          <p:cNvSpPr/>
          <p:nvPr/>
        </p:nvSpPr>
        <p:spPr bwMode="auto">
          <a:xfrm>
            <a:off x="7524328" y="5085184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1" name="楕円 20"/>
          <p:cNvSpPr/>
          <p:nvPr/>
        </p:nvSpPr>
        <p:spPr bwMode="auto">
          <a:xfrm>
            <a:off x="8172400" y="4653136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2" name="楕円 21"/>
          <p:cNvSpPr/>
          <p:nvPr/>
        </p:nvSpPr>
        <p:spPr bwMode="auto">
          <a:xfrm>
            <a:off x="8028384" y="5301208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3" name="楕円 22"/>
          <p:cNvSpPr/>
          <p:nvPr/>
        </p:nvSpPr>
        <p:spPr bwMode="auto">
          <a:xfrm>
            <a:off x="7596336" y="5733256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6" name="直線コネクタ 5"/>
          <p:cNvCxnSpPr>
            <a:stCxn id="3" idx="6"/>
            <a:endCxn id="7" idx="2"/>
          </p:cNvCxnSpPr>
          <p:nvPr/>
        </p:nvCxnSpPr>
        <p:spPr bwMode="auto">
          <a:xfrm>
            <a:off x="1691680" y="4941168"/>
            <a:ext cx="648072" cy="152400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stCxn id="7" idx="3"/>
            <a:endCxn id="10" idx="7"/>
          </p:cNvCxnSpPr>
          <p:nvPr/>
        </p:nvCxnSpPr>
        <p:spPr bwMode="auto">
          <a:xfrm flipH="1">
            <a:off x="1814605" y="5144485"/>
            <a:ext cx="546238" cy="465846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直線コネクタ 28"/>
          <p:cNvCxnSpPr>
            <a:stCxn id="8" idx="2"/>
            <a:endCxn id="3" idx="5"/>
          </p:cNvCxnSpPr>
          <p:nvPr/>
        </p:nvCxnSpPr>
        <p:spPr bwMode="auto">
          <a:xfrm flipH="1" flipV="1">
            <a:off x="1670589" y="4992085"/>
            <a:ext cx="1245227" cy="669163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直線コネクタ 31"/>
          <p:cNvCxnSpPr>
            <a:stCxn id="9" idx="1"/>
            <a:endCxn id="3" idx="4"/>
          </p:cNvCxnSpPr>
          <p:nvPr/>
        </p:nvCxnSpPr>
        <p:spPr bwMode="auto">
          <a:xfrm flipH="1" flipV="1">
            <a:off x="1619672" y="5013176"/>
            <a:ext cx="669163" cy="813179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5" name="直線コネクタ 34"/>
          <p:cNvCxnSpPr>
            <a:stCxn id="9" idx="1"/>
            <a:endCxn id="10" idx="5"/>
          </p:cNvCxnSpPr>
          <p:nvPr/>
        </p:nvCxnSpPr>
        <p:spPr bwMode="auto">
          <a:xfrm flipH="1" flipV="1">
            <a:off x="1814605" y="5712165"/>
            <a:ext cx="474230" cy="114190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8" name="直線コネクタ 37"/>
          <p:cNvCxnSpPr>
            <a:stCxn id="14" idx="0"/>
            <a:endCxn id="12" idx="4"/>
          </p:cNvCxnSpPr>
          <p:nvPr/>
        </p:nvCxnSpPr>
        <p:spPr bwMode="auto">
          <a:xfrm flipH="1" flipV="1">
            <a:off x="4067944" y="4869160"/>
            <a:ext cx="72008" cy="1224136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1" name="直線コネクタ 40"/>
          <p:cNvCxnSpPr>
            <a:stCxn id="11" idx="7"/>
            <a:endCxn id="13" idx="4"/>
          </p:cNvCxnSpPr>
          <p:nvPr/>
        </p:nvCxnSpPr>
        <p:spPr bwMode="auto">
          <a:xfrm flipV="1">
            <a:off x="4334885" y="4941168"/>
            <a:ext cx="453139" cy="453139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4" name="直線コネクタ 43"/>
          <p:cNvCxnSpPr>
            <a:stCxn id="15" idx="7"/>
            <a:endCxn id="16" idx="3"/>
          </p:cNvCxnSpPr>
          <p:nvPr/>
        </p:nvCxnSpPr>
        <p:spPr bwMode="auto">
          <a:xfrm flipV="1">
            <a:off x="5703037" y="5064093"/>
            <a:ext cx="186198" cy="258206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7" name="直線コネクタ 46"/>
          <p:cNvCxnSpPr>
            <a:stCxn id="23" idx="0"/>
            <a:endCxn id="21" idx="3"/>
          </p:cNvCxnSpPr>
          <p:nvPr/>
        </p:nvCxnSpPr>
        <p:spPr bwMode="auto">
          <a:xfrm flipV="1">
            <a:off x="7668344" y="4776061"/>
            <a:ext cx="525147" cy="957195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直線コネクタ 49"/>
          <p:cNvCxnSpPr>
            <a:stCxn id="22" idx="2"/>
            <a:endCxn id="20" idx="6"/>
          </p:cNvCxnSpPr>
          <p:nvPr/>
        </p:nvCxnSpPr>
        <p:spPr bwMode="auto">
          <a:xfrm flipH="1" flipV="1">
            <a:off x="7668344" y="5157192"/>
            <a:ext cx="360040" cy="216024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3" name="直線コネクタ 52"/>
          <p:cNvCxnSpPr>
            <a:stCxn id="18" idx="0"/>
            <a:endCxn id="17" idx="4"/>
          </p:cNvCxnSpPr>
          <p:nvPr/>
        </p:nvCxnSpPr>
        <p:spPr bwMode="auto">
          <a:xfrm flipH="1" flipV="1">
            <a:off x="6372200" y="4941168"/>
            <a:ext cx="144016" cy="936104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直線コネクタ 56"/>
          <p:cNvCxnSpPr>
            <a:stCxn id="16" idx="7"/>
            <a:endCxn id="17" idx="2"/>
          </p:cNvCxnSpPr>
          <p:nvPr/>
        </p:nvCxnSpPr>
        <p:spPr bwMode="auto">
          <a:xfrm flipV="1">
            <a:off x="5991069" y="4869160"/>
            <a:ext cx="309123" cy="93099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0" name="直線コネクタ 59"/>
          <p:cNvCxnSpPr>
            <a:stCxn id="15" idx="5"/>
            <a:endCxn id="19" idx="1"/>
          </p:cNvCxnSpPr>
          <p:nvPr/>
        </p:nvCxnSpPr>
        <p:spPr bwMode="auto">
          <a:xfrm>
            <a:off x="5703037" y="5424133"/>
            <a:ext cx="186198" cy="474230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3" name="直線コネクタ 62"/>
          <p:cNvCxnSpPr>
            <a:stCxn id="19" idx="6"/>
            <a:endCxn id="18" idx="2"/>
          </p:cNvCxnSpPr>
          <p:nvPr/>
        </p:nvCxnSpPr>
        <p:spPr bwMode="auto">
          <a:xfrm>
            <a:off x="6012160" y="5949280"/>
            <a:ext cx="432048" cy="0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38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楕円 53"/>
          <p:cNvSpPr/>
          <p:nvPr/>
        </p:nvSpPr>
        <p:spPr bwMode="auto">
          <a:xfrm>
            <a:off x="2911102" y="4725144"/>
            <a:ext cx="1228849" cy="1584176"/>
          </a:xfrm>
          <a:prstGeom prst="ellipse">
            <a:avLst/>
          </a:prstGeom>
          <a:solidFill>
            <a:srgbClr val="FFFFCC"/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solidFill>
            <a:srgbClr val="008000"/>
          </a:soli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Inclusion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196752"/>
            <a:ext cx="8496944" cy="3096344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A geometric object appears in the other when the other has a part that is same to it</a:t>
            </a:r>
          </a:p>
          <a:p>
            <a:pPr eaLnBrk="1" hangingPunct="1"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</a:t>
            </a:r>
            <a:r>
              <a:rPr lang="en-US" altLang="ja-JP" sz="2400" dirty="0" smtClean="0"/>
              <a:t> each point has its position, but to consider the inclusion, we have to move it  (translation)</a:t>
            </a:r>
          </a:p>
          <a:p>
            <a:pPr eaLnBrk="1" hangingPunct="1">
              <a:buNone/>
              <a:defRPr/>
            </a:pPr>
            <a:endParaRPr lang="en-US" altLang="ja-JP" sz="2400" dirty="0" smtClean="0"/>
          </a:p>
          <a:p>
            <a:pPr eaLnBrk="1" hangingPunct="1">
              <a:buNone/>
              <a:defRPr/>
            </a:pPr>
            <a:r>
              <a:rPr lang="en-US" altLang="ja-JP" sz="2400" dirty="0" smtClean="0"/>
              <a:t>   when it is same to the part, by adding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+(</a:t>
            </a:r>
            <a:r>
              <a:rPr lang="en-US" altLang="ja-JP" sz="2400" b="1" dirty="0" err="1" smtClean="0">
                <a:solidFill>
                  <a:srgbClr val="0000FF"/>
                </a:solidFill>
              </a:rPr>
              <a:t>x’,y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’)</a:t>
            </a:r>
            <a:r>
              <a:rPr lang="en-US" altLang="ja-JP" sz="2400" dirty="0" smtClean="0"/>
              <a:t> to the position </a:t>
            </a:r>
            <a:endParaRPr lang="en-US" altLang="ja-JP" sz="2400" dirty="0"/>
          </a:p>
          <a:p>
            <a:pPr eaLnBrk="1" hangingPunct="1">
              <a:buNone/>
              <a:defRPr/>
            </a:pPr>
            <a:endParaRPr lang="en-US" altLang="ja-JP" sz="2400" dirty="0" smtClean="0"/>
          </a:p>
        </p:txBody>
      </p:sp>
      <p:sp>
        <p:nvSpPr>
          <p:cNvPr id="3" name="楕円 2"/>
          <p:cNvSpPr/>
          <p:nvPr/>
        </p:nvSpPr>
        <p:spPr bwMode="auto">
          <a:xfrm>
            <a:off x="2344465" y="5935559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7" name="楕円 6"/>
          <p:cNvSpPr/>
          <p:nvPr/>
        </p:nvSpPr>
        <p:spPr bwMode="auto">
          <a:xfrm>
            <a:off x="2339752" y="5156486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8" name="楕円 7"/>
          <p:cNvSpPr/>
          <p:nvPr/>
        </p:nvSpPr>
        <p:spPr bwMode="auto">
          <a:xfrm>
            <a:off x="3563888" y="5935559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9" name="楕円 8"/>
          <p:cNvSpPr/>
          <p:nvPr/>
        </p:nvSpPr>
        <p:spPr bwMode="auto">
          <a:xfrm>
            <a:off x="3851920" y="5311753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1" name="楕円 10"/>
          <p:cNvSpPr/>
          <p:nvPr/>
        </p:nvSpPr>
        <p:spPr bwMode="auto">
          <a:xfrm>
            <a:off x="2987824" y="5517232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2" name="楕円 11"/>
          <p:cNvSpPr/>
          <p:nvPr/>
        </p:nvSpPr>
        <p:spPr bwMode="auto">
          <a:xfrm>
            <a:off x="2771800" y="4869160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3" name="楕円 12"/>
          <p:cNvSpPr/>
          <p:nvPr/>
        </p:nvSpPr>
        <p:spPr bwMode="auto">
          <a:xfrm>
            <a:off x="3491880" y="4941168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4" name="楕円 13"/>
          <p:cNvSpPr/>
          <p:nvPr/>
        </p:nvSpPr>
        <p:spPr bwMode="auto">
          <a:xfrm>
            <a:off x="2843808" y="6237312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6" name="直線コネクタ 5"/>
          <p:cNvCxnSpPr>
            <a:stCxn id="3" idx="7"/>
            <a:endCxn id="11" idx="2"/>
          </p:cNvCxnSpPr>
          <p:nvPr/>
        </p:nvCxnSpPr>
        <p:spPr bwMode="auto">
          <a:xfrm flipV="1">
            <a:off x="2467390" y="5589240"/>
            <a:ext cx="520434" cy="367410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stCxn id="13" idx="3"/>
            <a:endCxn id="7" idx="6"/>
          </p:cNvCxnSpPr>
          <p:nvPr/>
        </p:nvCxnSpPr>
        <p:spPr bwMode="auto">
          <a:xfrm flipH="1">
            <a:off x="2483768" y="5064093"/>
            <a:ext cx="1029203" cy="164401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直線コネクタ 28"/>
          <p:cNvCxnSpPr>
            <a:stCxn id="8" idx="2"/>
            <a:endCxn id="3" idx="6"/>
          </p:cNvCxnSpPr>
          <p:nvPr/>
        </p:nvCxnSpPr>
        <p:spPr bwMode="auto">
          <a:xfrm flipH="1">
            <a:off x="2488481" y="6007567"/>
            <a:ext cx="1075407" cy="0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直線コネクタ 31"/>
          <p:cNvCxnSpPr>
            <a:stCxn id="3" idx="0"/>
            <a:endCxn id="7" idx="4"/>
          </p:cNvCxnSpPr>
          <p:nvPr/>
        </p:nvCxnSpPr>
        <p:spPr bwMode="auto">
          <a:xfrm flipH="1" flipV="1">
            <a:off x="2411760" y="5300502"/>
            <a:ext cx="4713" cy="635057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5" name="直線コネクタ 34"/>
          <p:cNvCxnSpPr>
            <a:stCxn id="9" idx="4"/>
            <a:endCxn id="8" idx="7"/>
          </p:cNvCxnSpPr>
          <p:nvPr/>
        </p:nvCxnSpPr>
        <p:spPr bwMode="auto">
          <a:xfrm flipH="1">
            <a:off x="3686813" y="5455769"/>
            <a:ext cx="237115" cy="500881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8" name="直線コネクタ 37"/>
          <p:cNvCxnSpPr>
            <a:stCxn id="14" idx="0"/>
            <a:endCxn id="12" idx="4"/>
          </p:cNvCxnSpPr>
          <p:nvPr/>
        </p:nvCxnSpPr>
        <p:spPr bwMode="auto">
          <a:xfrm flipH="1" flipV="1">
            <a:off x="2843808" y="5013176"/>
            <a:ext cx="72008" cy="1224136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1" name="直線コネクタ 40"/>
          <p:cNvCxnSpPr>
            <a:stCxn id="11" idx="7"/>
            <a:endCxn id="13" idx="4"/>
          </p:cNvCxnSpPr>
          <p:nvPr/>
        </p:nvCxnSpPr>
        <p:spPr bwMode="auto">
          <a:xfrm flipV="1">
            <a:off x="3110749" y="5085184"/>
            <a:ext cx="453139" cy="453139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6" name="直線コネクタ 45"/>
          <p:cNvCxnSpPr>
            <a:stCxn id="13" idx="5"/>
            <a:endCxn id="9" idx="1"/>
          </p:cNvCxnSpPr>
          <p:nvPr/>
        </p:nvCxnSpPr>
        <p:spPr bwMode="auto">
          <a:xfrm>
            <a:off x="3614805" y="5064093"/>
            <a:ext cx="258206" cy="268751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9" name="直線コネクタ 48"/>
          <p:cNvCxnSpPr>
            <a:stCxn id="12" idx="6"/>
            <a:endCxn id="13" idx="1"/>
          </p:cNvCxnSpPr>
          <p:nvPr/>
        </p:nvCxnSpPr>
        <p:spPr bwMode="auto">
          <a:xfrm>
            <a:off x="2915816" y="4941168"/>
            <a:ext cx="597155" cy="21091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直線コネクタ 51"/>
          <p:cNvCxnSpPr>
            <a:stCxn id="11" idx="5"/>
            <a:endCxn id="8" idx="1"/>
          </p:cNvCxnSpPr>
          <p:nvPr/>
        </p:nvCxnSpPr>
        <p:spPr bwMode="auto">
          <a:xfrm>
            <a:off x="3110749" y="5640157"/>
            <a:ext cx="474230" cy="316493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直線コネクタ 54"/>
          <p:cNvCxnSpPr>
            <a:stCxn id="14" idx="6"/>
            <a:endCxn id="8" idx="4"/>
          </p:cNvCxnSpPr>
          <p:nvPr/>
        </p:nvCxnSpPr>
        <p:spPr bwMode="auto">
          <a:xfrm flipV="1">
            <a:off x="2987824" y="6079575"/>
            <a:ext cx="648072" cy="229745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1" name="楕円 60"/>
          <p:cNvSpPr/>
          <p:nvPr/>
        </p:nvSpPr>
        <p:spPr bwMode="auto">
          <a:xfrm>
            <a:off x="5940152" y="5935559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62" name="楕円 61"/>
          <p:cNvSpPr/>
          <p:nvPr/>
        </p:nvSpPr>
        <p:spPr bwMode="auto">
          <a:xfrm>
            <a:off x="6228184" y="5311753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64" name="楕円 63"/>
          <p:cNvSpPr/>
          <p:nvPr/>
        </p:nvSpPr>
        <p:spPr bwMode="auto">
          <a:xfrm>
            <a:off x="5364088" y="5517232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65" name="楕円 64"/>
          <p:cNvSpPr/>
          <p:nvPr/>
        </p:nvSpPr>
        <p:spPr bwMode="auto">
          <a:xfrm>
            <a:off x="5868144" y="4941168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66" name="直線コネクタ 65"/>
          <p:cNvCxnSpPr>
            <a:stCxn id="62" idx="4"/>
            <a:endCxn id="61" idx="7"/>
          </p:cNvCxnSpPr>
          <p:nvPr/>
        </p:nvCxnSpPr>
        <p:spPr bwMode="auto">
          <a:xfrm flipH="1">
            <a:off x="6063077" y="5455769"/>
            <a:ext cx="237115" cy="500881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7" name="直線コネクタ 66"/>
          <p:cNvCxnSpPr>
            <a:stCxn id="64" idx="7"/>
            <a:endCxn id="65" idx="4"/>
          </p:cNvCxnSpPr>
          <p:nvPr/>
        </p:nvCxnSpPr>
        <p:spPr bwMode="auto">
          <a:xfrm flipV="1">
            <a:off x="5487013" y="5085184"/>
            <a:ext cx="453139" cy="453139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8" name="直線コネクタ 67"/>
          <p:cNvCxnSpPr>
            <a:stCxn id="65" idx="5"/>
            <a:endCxn id="62" idx="1"/>
          </p:cNvCxnSpPr>
          <p:nvPr/>
        </p:nvCxnSpPr>
        <p:spPr bwMode="auto">
          <a:xfrm>
            <a:off x="5991069" y="5064093"/>
            <a:ext cx="258206" cy="268751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9" name="直線コネクタ 68"/>
          <p:cNvCxnSpPr>
            <a:stCxn id="64" idx="5"/>
            <a:endCxn id="61" idx="1"/>
          </p:cNvCxnSpPr>
          <p:nvPr/>
        </p:nvCxnSpPr>
        <p:spPr bwMode="auto">
          <a:xfrm>
            <a:off x="5487013" y="5640157"/>
            <a:ext cx="474230" cy="316493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6" name="右矢印 55"/>
          <p:cNvSpPr/>
          <p:nvPr/>
        </p:nvSpPr>
        <p:spPr bwMode="auto">
          <a:xfrm flipH="1">
            <a:off x="4386753" y="5311753"/>
            <a:ext cx="677898" cy="490335"/>
          </a:xfrm>
          <a:prstGeom prst="rightArrow">
            <a:avLst/>
          </a:prstGeom>
          <a:solidFill>
            <a:srgbClr val="FFE4C3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397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楕円 53"/>
          <p:cNvSpPr/>
          <p:nvPr/>
        </p:nvSpPr>
        <p:spPr bwMode="auto">
          <a:xfrm>
            <a:off x="4279254" y="1124744"/>
            <a:ext cx="1228849" cy="1584176"/>
          </a:xfrm>
          <a:prstGeom prst="ellipse">
            <a:avLst/>
          </a:prstGeom>
          <a:solidFill>
            <a:srgbClr val="FFFFCC"/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solidFill>
            <a:srgbClr val="008000"/>
          </a:soli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Other Ways?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196752"/>
            <a:ext cx="8496944" cy="3096344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Shall we rotate?</a:t>
            </a:r>
          </a:p>
          <a:p>
            <a:pPr eaLnBrk="1" hangingPunct="1"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buNone/>
              <a:defRPr/>
            </a:pPr>
            <a:endParaRPr lang="en-US" altLang="ja-JP" sz="2400" dirty="0" smtClean="0"/>
          </a:p>
          <a:p>
            <a:pPr eaLnBrk="1" hangingPunct="1">
              <a:buNone/>
              <a:defRPr/>
            </a:pPr>
            <a:endParaRPr lang="en-US" altLang="ja-JP" sz="2400" dirty="0" smtClean="0"/>
          </a:p>
          <a:p>
            <a:pPr eaLnBrk="1" hangingPunct="1"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/>
              <a:t>Shall we </a:t>
            </a:r>
            <a:r>
              <a:rPr lang="en-US" altLang="ja-JP" sz="2400" dirty="0" smtClean="0"/>
              <a:t>expand/shrink?</a:t>
            </a:r>
          </a:p>
          <a:p>
            <a:pPr eaLnBrk="1" hangingPunct="1">
              <a:buNone/>
              <a:defRPr/>
            </a:pPr>
            <a:endParaRPr lang="en-US" altLang="ja-JP" sz="2400" dirty="0" smtClean="0"/>
          </a:p>
          <a:p>
            <a:pPr eaLnBrk="1" hangingPunct="1">
              <a:buNone/>
              <a:defRPr/>
            </a:pPr>
            <a:endParaRPr lang="en-US" altLang="ja-JP" sz="2400" dirty="0"/>
          </a:p>
          <a:p>
            <a:pPr eaLnBrk="1" hangingPunct="1">
              <a:buNone/>
              <a:defRPr/>
            </a:pPr>
            <a:endParaRPr lang="en-US" altLang="ja-JP" sz="2400" dirty="0" smtClean="0"/>
          </a:p>
          <a:p>
            <a:pPr eaLnBrk="1" hangingPunct="1">
              <a:buNone/>
              <a:defRPr/>
            </a:pPr>
            <a:endParaRPr lang="en-US" altLang="ja-JP" sz="2400" dirty="0"/>
          </a:p>
          <a:p>
            <a:pPr eaLnBrk="1" hangingPunct="1">
              <a:buNone/>
              <a:defRPr/>
            </a:pPr>
            <a:endParaRPr lang="en-US" altLang="ja-JP" sz="2400" dirty="0" smtClean="0"/>
          </a:p>
          <a:p>
            <a:pPr eaLnBrk="1" hangingPunct="1">
              <a:buNone/>
              <a:defRPr/>
            </a:pPr>
            <a:r>
              <a:rPr lang="en-US" altLang="ja-JP" sz="2400" dirty="0" smtClean="0"/>
              <a:t>Anyway, how can we check the embedding correspondence?</a:t>
            </a:r>
          </a:p>
        </p:txBody>
      </p:sp>
      <p:sp>
        <p:nvSpPr>
          <p:cNvPr id="3" name="楕円 2"/>
          <p:cNvSpPr/>
          <p:nvPr/>
        </p:nvSpPr>
        <p:spPr bwMode="auto">
          <a:xfrm>
            <a:off x="3712617" y="2335159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7" name="楕円 6"/>
          <p:cNvSpPr/>
          <p:nvPr/>
        </p:nvSpPr>
        <p:spPr bwMode="auto">
          <a:xfrm>
            <a:off x="3707904" y="1556086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8" name="楕円 7"/>
          <p:cNvSpPr/>
          <p:nvPr/>
        </p:nvSpPr>
        <p:spPr bwMode="auto">
          <a:xfrm>
            <a:off x="4932040" y="2335159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9" name="楕円 8"/>
          <p:cNvSpPr/>
          <p:nvPr/>
        </p:nvSpPr>
        <p:spPr bwMode="auto">
          <a:xfrm>
            <a:off x="5220072" y="1711353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1" name="楕円 10"/>
          <p:cNvSpPr/>
          <p:nvPr/>
        </p:nvSpPr>
        <p:spPr bwMode="auto">
          <a:xfrm>
            <a:off x="4355976" y="1916832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2" name="楕円 11"/>
          <p:cNvSpPr/>
          <p:nvPr/>
        </p:nvSpPr>
        <p:spPr bwMode="auto">
          <a:xfrm>
            <a:off x="4139952" y="1268760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3" name="楕円 12"/>
          <p:cNvSpPr/>
          <p:nvPr/>
        </p:nvSpPr>
        <p:spPr bwMode="auto">
          <a:xfrm>
            <a:off x="4860032" y="1340768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4" name="楕円 13"/>
          <p:cNvSpPr/>
          <p:nvPr/>
        </p:nvSpPr>
        <p:spPr bwMode="auto">
          <a:xfrm>
            <a:off x="4211960" y="2636912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6" name="直線コネクタ 5"/>
          <p:cNvCxnSpPr>
            <a:stCxn id="3" idx="7"/>
            <a:endCxn id="11" idx="2"/>
          </p:cNvCxnSpPr>
          <p:nvPr/>
        </p:nvCxnSpPr>
        <p:spPr bwMode="auto">
          <a:xfrm flipV="1">
            <a:off x="3835542" y="1988840"/>
            <a:ext cx="520434" cy="367410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stCxn id="13" idx="3"/>
            <a:endCxn id="7" idx="6"/>
          </p:cNvCxnSpPr>
          <p:nvPr/>
        </p:nvCxnSpPr>
        <p:spPr bwMode="auto">
          <a:xfrm flipH="1">
            <a:off x="3851920" y="1463693"/>
            <a:ext cx="1029203" cy="164401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直線コネクタ 28"/>
          <p:cNvCxnSpPr>
            <a:stCxn id="8" idx="2"/>
            <a:endCxn id="3" idx="6"/>
          </p:cNvCxnSpPr>
          <p:nvPr/>
        </p:nvCxnSpPr>
        <p:spPr bwMode="auto">
          <a:xfrm flipH="1">
            <a:off x="3856633" y="2407167"/>
            <a:ext cx="1075407" cy="0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直線コネクタ 31"/>
          <p:cNvCxnSpPr>
            <a:stCxn id="3" idx="0"/>
            <a:endCxn id="7" idx="4"/>
          </p:cNvCxnSpPr>
          <p:nvPr/>
        </p:nvCxnSpPr>
        <p:spPr bwMode="auto">
          <a:xfrm flipH="1" flipV="1">
            <a:off x="3779912" y="1700102"/>
            <a:ext cx="4713" cy="635057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5" name="直線コネクタ 34"/>
          <p:cNvCxnSpPr>
            <a:stCxn id="9" idx="4"/>
            <a:endCxn id="8" idx="7"/>
          </p:cNvCxnSpPr>
          <p:nvPr/>
        </p:nvCxnSpPr>
        <p:spPr bwMode="auto">
          <a:xfrm flipH="1">
            <a:off x="5054965" y="1855369"/>
            <a:ext cx="237115" cy="500881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8" name="直線コネクタ 37"/>
          <p:cNvCxnSpPr>
            <a:stCxn id="14" idx="0"/>
            <a:endCxn id="12" idx="4"/>
          </p:cNvCxnSpPr>
          <p:nvPr/>
        </p:nvCxnSpPr>
        <p:spPr bwMode="auto">
          <a:xfrm flipH="1" flipV="1">
            <a:off x="4211960" y="1412776"/>
            <a:ext cx="72008" cy="1224136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1" name="直線コネクタ 40"/>
          <p:cNvCxnSpPr>
            <a:stCxn id="11" idx="7"/>
            <a:endCxn id="13" idx="4"/>
          </p:cNvCxnSpPr>
          <p:nvPr/>
        </p:nvCxnSpPr>
        <p:spPr bwMode="auto">
          <a:xfrm flipV="1">
            <a:off x="4478901" y="1484784"/>
            <a:ext cx="453139" cy="453139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6" name="直線コネクタ 45"/>
          <p:cNvCxnSpPr>
            <a:stCxn id="13" idx="5"/>
            <a:endCxn id="9" idx="1"/>
          </p:cNvCxnSpPr>
          <p:nvPr/>
        </p:nvCxnSpPr>
        <p:spPr bwMode="auto">
          <a:xfrm>
            <a:off x="4982957" y="1463693"/>
            <a:ext cx="258206" cy="268751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9" name="直線コネクタ 48"/>
          <p:cNvCxnSpPr>
            <a:stCxn id="12" idx="6"/>
            <a:endCxn id="13" idx="1"/>
          </p:cNvCxnSpPr>
          <p:nvPr/>
        </p:nvCxnSpPr>
        <p:spPr bwMode="auto">
          <a:xfrm>
            <a:off x="4283968" y="1340768"/>
            <a:ext cx="597155" cy="21091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直線コネクタ 51"/>
          <p:cNvCxnSpPr>
            <a:stCxn id="11" idx="5"/>
            <a:endCxn id="8" idx="1"/>
          </p:cNvCxnSpPr>
          <p:nvPr/>
        </p:nvCxnSpPr>
        <p:spPr bwMode="auto">
          <a:xfrm>
            <a:off x="4478901" y="2039757"/>
            <a:ext cx="474230" cy="316493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直線コネクタ 54"/>
          <p:cNvCxnSpPr>
            <a:stCxn id="14" idx="6"/>
            <a:endCxn id="8" idx="4"/>
          </p:cNvCxnSpPr>
          <p:nvPr/>
        </p:nvCxnSpPr>
        <p:spPr bwMode="auto">
          <a:xfrm flipV="1">
            <a:off x="4355976" y="2479175"/>
            <a:ext cx="648072" cy="229745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2" name="グループ化 1"/>
          <p:cNvGrpSpPr/>
          <p:nvPr/>
        </p:nvGrpSpPr>
        <p:grpSpPr>
          <a:xfrm rot="6828716">
            <a:off x="6732240" y="1340768"/>
            <a:ext cx="1008112" cy="1138407"/>
            <a:chOff x="6732240" y="1340768"/>
            <a:chExt cx="1008112" cy="1138407"/>
          </a:xfrm>
        </p:grpSpPr>
        <p:sp>
          <p:nvSpPr>
            <p:cNvPr id="61" name="楕円 60"/>
            <p:cNvSpPr/>
            <p:nvPr/>
          </p:nvSpPr>
          <p:spPr bwMode="auto">
            <a:xfrm>
              <a:off x="7308304" y="2335159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 cap="flat" cmpd="sng" algn="ctr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62" name="楕円 61"/>
            <p:cNvSpPr/>
            <p:nvPr/>
          </p:nvSpPr>
          <p:spPr bwMode="auto">
            <a:xfrm>
              <a:off x="7596336" y="1711353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 cap="flat" cmpd="sng" algn="ctr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64" name="楕円 63"/>
            <p:cNvSpPr/>
            <p:nvPr/>
          </p:nvSpPr>
          <p:spPr bwMode="auto">
            <a:xfrm>
              <a:off x="6732240" y="1916832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 cap="flat" cmpd="sng" algn="ctr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65" name="楕円 64"/>
            <p:cNvSpPr/>
            <p:nvPr/>
          </p:nvSpPr>
          <p:spPr bwMode="auto">
            <a:xfrm>
              <a:off x="7236296" y="1340768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 cap="flat" cmpd="sng" algn="ctr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cxnSp>
          <p:nvCxnSpPr>
            <p:cNvPr id="66" name="直線コネクタ 65"/>
            <p:cNvCxnSpPr>
              <a:stCxn id="62" idx="4"/>
              <a:endCxn id="61" idx="7"/>
            </p:cNvCxnSpPr>
            <p:nvPr/>
          </p:nvCxnSpPr>
          <p:spPr bwMode="auto">
            <a:xfrm flipH="1">
              <a:off x="7431229" y="1855369"/>
              <a:ext cx="237115" cy="500881"/>
            </a:xfrm>
            <a:prstGeom prst="line">
              <a:avLst/>
            </a:prstGeom>
            <a:ln w="19050"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7" name="直線コネクタ 66"/>
            <p:cNvCxnSpPr>
              <a:stCxn id="64" idx="7"/>
              <a:endCxn id="65" idx="4"/>
            </p:cNvCxnSpPr>
            <p:nvPr/>
          </p:nvCxnSpPr>
          <p:spPr bwMode="auto">
            <a:xfrm flipV="1">
              <a:off x="6855165" y="1484784"/>
              <a:ext cx="453139" cy="453139"/>
            </a:xfrm>
            <a:prstGeom prst="line">
              <a:avLst/>
            </a:prstGeom>
            <a:ln w="19050"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8" name="直線コネクタ 67"/>
            <p:cNvCxnSpPr>
              <a:stCxn id="65" idx="5"/>
              <a:endCxn id="62" idx="1"/>
            </p:cNvCxnSpPr>
            <p:nvPr/>
          </p:nvCxnSpPr>
          <p:spPr bwMode="auto">
            <a:xfrm>
              <a:off x="7359221" y="1463693"/>
              <a:ext cx="258206" cy="268751"/>
            </a:xfrm>
            <a:prstGeom prst="line">
              <a:avLst/>
            </a:prstGeom>
            <a:ln w="19050"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>
              <a:stCxn id="64" idx="5"/>
              <a:endCxn id="61" idx="1"/>
            </p:cNvCxnSpPr>
            <p:nvPr/>
          </p:nvCxnSpPr>
          <p:spPr bwMode="auto">
            <a:xfrm>
              <a:off x="6855165" y="2039757"/>
              <a:ext cx="474230" cy="316493"/>
            </a:xfrm>
            <a:prstGeom prst="line">
              <a:avLst/>
            </a:prstGeom>
            <a:ln w="19050"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56" name="右矢印 55"/>
          <p:cNvSpPr/>
          <p:nvPr/>
        </p:nvSpPr>
        <p:spPr bwMode="auto">
          <a:xfrm flipH="1">
            <a:off x="5754905" y="1711353"/>
            <a:ext cx="677898" cy="490335"/>
          </a:xfrm>
          <a:prstGeom prst="rightArrow">
            <a:avLst/>
          </a:prstGeom>
          <a:solidFill>
            <a:srgbClr val="FFE4C3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4" name="上カーブ矢印 3"/>
          <p:cNvSpPr/>
          <p:nvPr/>
        </p:nvSpPr>
        <p:spPr bwMode="auto">
          <a:xfrm rot="10576834">
            <a:off x="5897233" y="1250054"/>
            <a:ext cx="504056" cy="362072"/>
          </a:xfrm>
          <a:prstGeom prst="curvedUpArrow">
            <a:avLst/>
          </a:prstGeom>
          <a:solidFill>
            <a:srgbClr val="FFE4C3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6" name="楕円 35"/>
          <p:cNvSpPr/>
          <p:nvPr/>
        </p:nvSpPr>
        <p:spPr bwMode="auto">
          <a:xfrm>
            <a:off x="4478901" y="3487287"/>
            <a:ext cx="1228849" cy="1584176"/>
          </a:xfrm>
          <a:prstGeom prst="ellipse">
            <a:avLst/>
          </a:prstGeom>
          <a:solidFill>
            <a:srgbClr val="FFFFCC"/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7" name="楕円 36"/>
          <p:cNvSpPr/>
          <p:nvPr/>
        </p:nvSpPr>
        <p:spPr bwMode="auto">
          <a:xfrm>
            <a:off x="3912264" y="4697702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9" name="楕円 38"/>
          <p:cNvSpPr/>
          <p:nvPr/>
        </p:nvSpPr>
        <p:spPr bwMode="auto">
          <a:xfrm>
            <a:off x="3907551" y="3918629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40" name="楕円 39"/>
          <p:cNvSpPr/>
          <p:nvPr/>
        </p:nvSpPr>
        <p:spPr bwMode="auto">
          <a:xfrm>
            <a:off x="5131687" y="4697702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42" name="楕円 41"/>
          <p:cNvSpPr/>
          <p:nvPr/>
        </p:nvSpPr>
        <p:spPr bwMode="auto">
          <a:xfrm>
            <a:off x="5419719" y="4073896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43" name="楕円 42"/>
          <p:cNvSpPr/>
          <p:nvPr/>
        </p:nvSpPr>
        <p:spPr bwMode="auto">
          <a:xfrm>
            <a:off x="4555623" y="4279375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44" name="楕円 43"/>
          <p:cNvSpPr/>
          <p:nvPr/>
        </p:nvSpPr>
        <p:spPr bwMode="auto">
          <a:xfrm>
            <a:off x="4339599" y="3631303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45" name="楕円 44"/>
          <p:cNvSpPr/>
          <p:nvPr/>
        </p:nvSpPr>
        <p:spPr bwMode="auto">
          <a:xfrm>
            <a:off x="5059679" y="3703311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47" name="楕円 46"/>
          <p:cNvSpPr/>
          <p:nvPr/>
        </p:nvSpPr>
        <p:spPr bwMode="auto">
          <a:xfrm>
            <a:off x="4411607" y="4999455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48" name="直線コネクタ 47"/>
          <p:cNvCxnSpPr>
            <a:stCxn id="37" idx="7"/>
            <a:endCxn id="43" idx="2"/>
          </p:cNvCxnSpPr>
          <p:nvPr/>
        </p:nvCxnSpPr>
        <p:spPr bwMode="auto">
          <a:xfrm flipV="1">
            <a:off x="4035189" y="4351383"/>
            <a:ext cx="520434" cy="367410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直線コネクタ 49"/>
          <p:cNvCxnSpPr>
            <a:stCxn id="45" idx="3"/>
            <a:endCxn id="39" idx="6"/>
          </p:cNvCxnSpPr>
          <p:nvPr/>
        </p:nvCxnSpPr>
        <p:spPr bwMode="auto">
          <a:xfrm flipH="1">
            <a:off x="4051567" y="3826236"/>
            <a:ext cx="1029203" cy="164401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直線コネクタ 50"/>
          <p:cNvCxnSpPr>
            <a:stCxn id="40" idx="2"/>
            <a:endCxn id="37" idx="6"/>
          </p:cNvCxnSpPr>
          <p:nvPr/>
        </p:nvCxnSpPr>
        <p:spPr bwMode="auto">
          <a:xfrm flipH="1">
            <a:off x="4056280" y="4769710"/>
            <a:ext cx="1075407" cy="0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3" name="直線コネクタ 52"/>
          <p:cNvCxnSpPr>
            <a:stCxn id="37" idx="0"/>
            <a:endCxn id="39" idx="4"/>
          </p:cNvCxnSpPr>
          <p:nvPr/>
        </p:nvCxnSpPr>
        <p:spPr bwMode="auto">
          <a:xfrm flipH="1" flipV="1">
            <a:off x="3979559" y="4062645"/>
            <a:ext cx="4713" cy="635057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直線コネクタ 56"/>
          <p:cNvCxnSpPr>
            <a:stCxn id="42" idx="4"/>
            <a:endCxn id="40" idx="7"/>
          </p:cNvCxnSpPr>
          <p:nvPr/>
        </p:nvCxnSpPr>
        <p:spPr bwMode="auto">
          <a:xfrm flipH="1">
            <a:off x="5254612" y="4217912"/>
            <a:ext cx="237115" cy="500881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直線コネクタ 57"/>
          <p:cNvCxnSpPr>
            <a:stCxn id="47" idx="0"/>
            <a:endCxn id="44" idx="4"/>
          </p:cNvCxnSpPr>
          <p:nvPr/>
        </p:nvCxnSpPr>
        <p:spPr bwMode="auto">
          <a:xfrm flipH="1" flipV="1">
            <a:off x="4411607" y="3775319"/>
            <a:ext cx="72008" cy="1224136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直線コネクタ 58"/>
          <p:cNvCxnSpPr>
            <a:stCxn id="43" idx="7"/>
            <a:endCxn id="45" idx="4"/>
          </p:cNvCxnSpPr>
          <p:nvPr/>
        </p:nvCxnSpPr>
        <p:spPr bwMode="auto">
          <a:xfrm flipV="1">
            <a:off x="4678548" y="3847327"/>
            <a:ext cx="453139" cy="453139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0" name="直線コネクタ 59"/>
          <p:cNvCxnSpPr>
            <a:stCxn id="45" idx="5"/>
            <a:endCxn id="42" idx="1"/>
          </p:cNvCxnSpPr>
          <p:nvPr/>
        </p:nvCxnSpPr>
        <p:spPr bwMode="auto">
          <a:xfrm>
            <a:off x="5182604" y="3826236"/>
            <a:ext cx="258206" cy="268751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3" name="直線コネクタ 62"/>
          <p:cNvCxnSpPr>
            <a:stCxn id="44" idx="6"/>
            <a:endCxn id="45" idx="1"/>
          </p:cNvCxnSpPr>
          <p:nvPr/>
        </p:nvCxnSpPr>
        <p:spPr bwMode="auto">
          <a:xfrm>
            <a:off x="4483615" y="3703311"/>
            <a:ext cx="597155" cy="21091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0" name="直線コネクタ 69"/>
          <p:cNvCxnSpPr>
            <a:stCxn id="43" idx="5"/>
            <a:endCxn id="40" idx="1"/>
          </p:cNvCxnSpPr>
          <p:nvPr/>
        </p:nvCxnSpPr>
        <p:spPr bwMode="auto">
          <a:xfrm>
            <a:off x="4678548" y="4402300"/>
            <a:ext cx="474230" cy="316493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1" name="直線コネクタ 70"/>
          <p:cNvCxnSpPr>
            <a:stCxn id="47" idx="6"/>
            <a:endCxn id="40" idx="4"/>
          </p:cNvCxnSpPr>
          <p:nvPr/>
        </p:nvCxnSpPr>
        <p:spPr bwMode="auto">
          <a:xfrm flipV="1">
            <a:off x="4555623" y="4841718"/>
            <a:ext cx="648072" cy="229745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0" name="グループ化 9"/>
          <p:cNvGrpSpPr/>
          <p:nvPr/>
        </p:nvGrpSpPr>
        <p:grpSpPr>
          <a:xfrm>
            <a:off x="7310722" y="4005064"/>
            <a:ext cx="501638" cy="623806"/>
            <a:chOff x="6931887" y="3703311"/>
            <a:chExt cx="1008112" cy="1138407"/>
          </a:xfrm>
        </p:grpSpPr>
        <p:sp>
          <p:nvSpPr>
            <p:cNvPr id="72" name="楕円 71"/>
            <p:cNvSpPr/>
            <p:nvPr/>
          </p:nvSpPr>
          <p:spPr bwMode="auto">
            <a:xfrm>
              <a:off x="7507951" y="4697702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 cap="flat" cmpd="sng" algn="ctr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73" name="楕円 72"/>
            <p:cNvSpPr/>
            <p:nvPr/>
          </p:nvSpPr>
          <p:spPr bwMode="auto">
            <a:xfrm>
              <a:off x="7795983" y="4073896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 cap="flat" cmpd="sng" algn="ctr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74" name="楕円 73"/>
            <p:cNvSpPr/>
            <p:nvPr/>
          </p:nvSpPr>
          <p:spPr bwMode="auto">
            <a:xfrm>
              <a:off x="6931887" y="4279375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 cap="flat" cmpd="sng" algn="ctr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75" name="楕円 74"/>
            <p:cNvSpPr/>
            <p:nvPr/>
          </p:nvSpPr>
          <p:spPr bwMode="auto">
            <a:xfrm>
              <a:off x="7435943" y="3703311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 cap="flat" cmpd="sng" algn="ctr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cxnSp>
          <p:nvCxnSpPr>
            <p:cNvPr id="76" name="直線コネクタ 75"/>
            <p:cNvCxnSpPr>
              <a:stCxn id="73" idx="4"/>
              <a:endCxn id="72" idx="7"/>
            </p:cNvCxnSpPr>
            <p:nvPr/>
          </p:nvCxnSpPr>
          <p:spPr bwMode="auto">
            <a:xfrm flipH="1">
              <a:off x="7630876" y="4217912"/>
              <a:ext cx="237115" cy="500881"/>
            </a:xfrm>
            <a:prstGeom prst="line">
              <a:avLst/>
            </a:prstGeom>
            <a:ln w="19050"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7" name="直線コネクタ 76"/>
            <p:cNvCxnSpPr>
              <a:stCxn id="74" idx="7"/>
              <a:endCxn id="75" idx="4"/>
            </p:cNvCxnSpPr>
            <p:nvPr/>
          </p:nvCxnSpPr>
          <p:spPr bwMode="auto">
            <a:xfrm flipV="1">
              <a:off x="7054812" y="3847327"/>
              <a:ext cx="453139" cy="453139"/>
            </a:xfrm>
            <a:prstGeom prst="line">
              <a:avLst/>
            </a:prstGeom>
            <a:ln w="19050"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8" name="直線コネクタ 77"/>
            <p:cNvCxnSpPr>
              <a:stCxn id="75" idx="5"/>
              <a:endCxn id="73" idx="1"/>
            </p:cNvCxnSpPr>
            <p:nvPr/>
          </p:nvCxnSpPr>
          <p:spPr bwMode="auto">
            <a:xfrm>
              <a:off x="7558868" y="3826236"/>
              <a:ext cx="258206" cy="268751"/>
            </a:xfrm>
            <a:prstGeom prst="line">
              <a:avLst/>
            </a:prstGeom>
            <a:ln w="19050"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9" name="直線コネクタ 78"/>
            <p:cNvCxnSpPr>
              <a:stCxn id="74" idx="5"/>
              <a:endCxn id="72" idx="1"/>
            </p:cNvCxnSpPr>
            <p:nvPr/>
          </p:nvCxnSpPr>
          <p:spPr bwMode="auto">
            <a:xfrm>
              <a:off x="7054812" y="4402300"/>
              <a:ext cx="474230" cy="316493"/>
            </a:xfrm>
            <a:prstGeom prst="line">
              <a:avLst/>
            </a:prstGeom>
            <a:ln w="19050"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0" name="右矢印 79"/>
          <p:cNvSpPr/>
          <p:nvPr/>
        </p:nvSpPr>
        <p:spPr bwMode="auto">
          <a:xfrm flipH="1">
            <a:off x="5954552" y="4073896"/>
            <a:ext cx="677898" cy="490335"/>
          </a:xfrm>
          <a:prstGeom prst="rightArrow">
            <a:avLst/>
          </a:prstGeom>
          <a:solidFill>
            <a:srgbClr val="FFE4C3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5" name="左右矢印 4"/>
          <p:cNvSpPr/>
          <p:nvPr/>
        </p:nvSpPr>
        <p:spPr bwMode="auto">
          <a:xfrm rot="3409332">
            <a:off x="6069629" y="3743495"/>
            <a:ext cx="562235" cy="216024"/>
          </a:xfrm>
          <a:prstGeom prst="leftRightArrow">
            <a:avLst/>
          </a:prstGeom>
          <a:solidFill>
            <a:srgbClr val="FFE4C3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158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19" y="1196752"/>
            <a:ext cx="8446028" cy="3096344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Correspondence of one vertex</a:t>
            </a:r>
          </a:p>
          <a:p>
            <a:pPr eaLnBrk="1" hangingPunct="1">
              <a:buNone/>
              <a:defRPr/>
            </a:pPr>
            <a:r>
              <a:rPr lang="en-US" altLang="ja-JP" sz="2400" dirty="0" smtClean="0"/>
              <a:t> determines the translation</a:t>
            </a:r>
          </a:p>
          <a:p>
            <a:pPr eaLnBrk="1" hangingPunct="1"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buNone/>
              <a:defRPr/>
            </a:pPr>
            <a:endParaRPr lang="en-US" altLang="ja-JP" sz="2400" dirty="0" smtClean="0"/>
          </a:p>
          <a:p>
            <a:pPr eaLnBrk="1" hangingPunct="1">
              <a:buNone/>
              <a:defRPr/>
            </a:pPr>
            <a:endParaRPr lang="en-US" altLang="ja-JP" sz="2400" dirty="0" smtClean="0"/>
          </a:p>
          <a:p>
            <a:pPr eaLnBrk="1" hangingPunct="1"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Correspondence </a:t>
            </a:r>
            <a:r>
              <a:rPr lang="en-US" altLang="ja-JP" sz="2400" dirty="0"/>
              <a:t>of </a:t>
            </a:r>
            <a:r>
              <a:rPr lang="en-US" altLang="ja-JP" sz="2400" dirty="0" smtClean="0"/>
              <a:t>two vertices</a:t>
            </a:r>
            <a:endParaRPr lang="en-US" altLang="ja-JP" sz="2400" dirty="0"/>
          </a:p>
          <a:p>
            <a:pPr eaLnBrk="1" hangingPunct="1">
              <a:buNone/>
              <a:defRPr/>
            </a:pPr>
            <a:r>
              <a:rPr lang="en-US" altLang="ja-JP" sz="2400" dirty="0" smtClean="0"/>
              <a:t> determines rotation &amp; expansion</a:t>
            </a:r>
          </a:p>
          <a:p>
            <a:pPr eaLnBrk="1" hangingPunct="1">
              <a:buNone/>
              <a:defRPr/>
            </a:pPr>
            <a:endParaRPr lang="en-US" altLang="ja-JP" sz="2400" dirty="0" smtClean="0"/>
          </a:p>
          <a:p>
            <a:pPr eaLnBrk="1" hangingPunct="1">
              <a:buNone/>
              <a:defRPr/>
            </a:pPr>
            <a:endParaRPr lang="en-US" altLang="ja-JP" sz="2400" dirty="0"/>
          </a:p>
          <a:p>
            <a:pPr eaLnBrk="1" hangingPunct="1">
              <a:buNone/>
              <a:defRPr/>
            </a:pPr>
            <a:endParaRPr lang="en-US" altLang="ja-JP" sz="2400" dirty="0" smtClean="0"/>
          </a:p>
          <a:p>
            <a:pPr eaLnBrk="1" hangingPunct="1">
              <a:buNone/>
              <a:defRPr/>
            </a:pPr>
            <a:endParaRPr lang="en-US" altLang="ja-JP" sz="2400" dirty="0"/>
          </a:p>
          <a:p>
            <a:pPr eaLnBrk="1" hangingPunct="1"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/>
              <a:t>Correspondence of </a:t>
            </a:r>
            <a:r>
              <a:rPr lang="en-US" altLang="ja-JP" sz="2400" dirty="0" smtClean="0"/>
              <a:t>3 vertices determines affine transformation</a:t>
            </a:r>
            <a:endParaRPr lang="en-US" altLang="ja-JP" sz="2400" dirty="0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solidFill>
            <a:srgbClr val="008000"/>
          </a:soli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Vertex Correspondence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" name="楕円 2"/>
          <p:cNvSpPr/>
          <p:nvPr/>
        </p:nvSpPr>
        <p:spPr bwMode="auto">
          <a:xfrm>
            <a:off x="4792737" y="2119135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7" name="楕円 6"/>
          <p:cNvSpPr/>
          <p:nvPr/>
        </p:nvSpPr>
        <p:spPr bwMode="auto">
          <a:xfrm>
            <a:off x="4788024" y="1340062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8" name="楕円 7"/>
          <p:cNvSpPr/>
          <p:nvPr/>
        </p:nvSpPr>
        <p:spPr bwMode="auto">
          <a:xfrm>
            <a:off x="6012160" y="2119135"/>
            <a:ext cx="144016" cy="144016"/>
          </a:xfrm>
          <a:prstGeom prst="ellipse">
            <a:avLst/>
          </a:prstGeom>
          <a:solidFill>
            <a:srgbClr val="FF0000"/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9" name="楕円 8"/>
          <p:cNvSpPr/>
          <p:nvPr/>
        </p:nvSpPr>
        <p:spPr bwMode="auto">
          <a:xfrm>
            <a:off x="6300192" y="1495329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1" name="楕円 10"/>
          <p:cNvSpPr/>
          <p:nvPr/>
        </p:nvSpPr>
        <p:spPr bwMode="auto">
          <a:xfrm>
            <a:off x="5436096" y="1700808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2" name="楕円 11"/>
          <p:cNvSpPr/>
          <p:nvPr/>
        </p:nvSpPr>
        <p:spPr bwMode="auto">
          <a:xfrm>
            <a:off x="5220072" y="1052736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3" name="楕円 12"/>
          <p:cNvSpPr/>
          <p:nvPr/>
        </p:nvSpPr>
        <p:spPr bwMode="auto">
          <a:xfrm>
            <a:off x="5940152" y="1124744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4" name="楕円 13"/>
          <p:cNvSpPr/>
          <p:nvPr/>
        </p:nvSpPr>
        <p:spPr bwMode="auto">
          <a:xfrm>
            <a:off x="5292080" y="2420888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6" name="直線コネクタ 5"/>
          <p:cNvCxnSpPr>
            <a:stCxn id="3" idx="7"/>
            <a:endCxn id="11" idx="2"/>
          </p:cNvCxnSpPr>
          <p:nvPr/>
        </p:nvCxnSpPr>
        <p:spPr bwMode="auto">
          <a:xfrm flipV="1">
            <a:off x="4915662" y="1772816"/>
            <a:ext cx="520434" cy="367410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stCxn id="13" idx="3"/>
            <a:endCxn id="7" idx="6"/>
          </p:cNvCxnSpPr>
          <p:nvPr/>
        </p:nvCxnSpPr>
        <p:spPr bwMode="auto">
          <a:xfrm flipH="1">
            <a:off x="4932040" y="1247669"/>
            <a:ext cx="1029203" cy="164401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直線コネクタ 28"/>
          <p:cNvCxnSpPr>
            <a:stCxn id="8" idx="2"/>
            <a:endCxn id="3" idx="6"/>
          </p:cNvCxnSpPr>
          <p:nvPr/>
        </p:nvCxnSpPr>
        <p:spPr bwMode="auto">
          <a:xfrm flipH="1">
            <a:off x="4936753" y="2191143"/>
            <a:ext cx="1075407" cy="0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直線コネクタ 31"/>
          <p:cNvCxnSpPr>
            <a:stCxn id="3" idx="0"/>
            <a:endCxn id="7" idx="4"/>
          </p:cNvCxnSpPr>
          <p:nvPr/>
        </p:nvCxnSpPr>
        <p:spPr bwMode="auto">
          <a:xfrm flipH="1" flipV="1">
            <a:off x="4860032" y="1484078"/>
            <a:ext cx="4713" cy="635057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5" name="直線コネクタ 34"/>
          <p:cNvCxnSpPr>
            <a:stCxn id="9" idx="4"/>
            <a:endCxn id="8" idx="7"/>
          </p:cNvCxnSpPr>
          <p:nvPr/>
        </p:nvCxnSpPr>
        <p:spPr bwMode="auto">
          <a:xfrm flipH="1">
            <a:off x="6135085" y="1639345"/>
            <a:ext cx="237115" cy="500881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8" name="直線コネクタ 37"/>
          <p:cNvCxnSpPr>
            <a:stCxn id="14" idx="0"/>
            <a:endCxn id="12" idx="4"/>
          </p:cNvCxnSpPr>
          <p:nvPr/>
        </p:nvCxnSpPr>
        <p:spPr bwMode="auto">
          <a:xfrm flipH="1" flipV="1">
            <a:off x="5292080" y="1196752"/>
            <a:ext cx="72008" cy="1224136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1" name="直線コネクタ 40"/>
          <p:cNvCxnSpPr>
            <a:stCxn id="11" idx="7"/>
            <a:endCxn id="13" idx="4"/>
          </p:cNvCxnSpPr>
          <p:nvPr/>
        </p:nvCxnSpPr>
        <p:spPr bwMode="auto">
          <a:xfrm flipV="1">
            <a:off x="5559021" y="1268760"/>
            <a:ext cx="453139" cy="453139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6" name="直線コネクタ 45"/>
          <p:cNvCxnSpPr>
            <a:stCxn id="13" idx="5"/>
            <a:endCxn id="9" idx="1"/>
          </p:cNvCxnSpPr>
          <p:nvPr/>
        </p:nvCxnSpPr>
        <p:spPr bwMode="auto">
          <a:xfrm>
            <a:off x="6063077" y="1247669"/>
            <a:ext cx="258206" cy="268751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9" name="直線コネクタ 48"/>
          <p:cNvCxnSpPr>
            <a:stCxn id="12" idx="6"/>
            <a:endCxn id="13" idx="1"/>
          </p:cNvCxnSpPr>
          <p:nvPr/>
        </p:nvCxnSpPr>
        <p:spPr bwMode="auto">
          <a:xfrm>
            <a:off x="5364088" y="1124744"/>
            <a:ext cx="597155" cy="21091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直線コネクタ 51"/>
          <p:cNvCxnSpPr>
            <a:stCxn id="11" idx="5"/>
            <a:endCxn id="8" idx="1"/>
          </p:cNvCxnSpPr>
          <p:nvPr/>
        </p:nvCxnSpPr>
        <p:spPr bwMode="auto">
          <a:xfrm>
            <a:off x="5559021" y="1823733"/>
            <a:ext cx="474230" cy="316493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直線コネクタ 54"/>
          <p:cNvCxnSpPr>
            <a:stCxn id="14" idx="6"/>
            <a:endCxn id="8" idx="4"/>
          </p:cNvCxnSpPr>
          <p:nvPr/>
        </p:nvCxnSpPr>
        <p:spPr bwMode="auto">
          <a:xfrm flipV="1">
            <a:off x="5436096" y="2263151"/>
            <a:ext cx="648072" cy="229745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2" name="グループ化 1"/>
          <p:cNvGrpSpPr/>
          <p:nvPr/>
        </p:nvGrpSpPr>
        <p:grpSpPr>
          <a:xfrm rot="6828716">
            <a:off x="3591542" y="2014442"/>
            <a:ext cx="1008112" cy="1138407"/>
            <a:chOff x="6732240" y="1340768"/>
            <a:chExt cx="1008112" cy="1138407"/>
          </a:xfrm>
        </p:grpSpPr>
        <p:sp>
          <p:nvSpPr>
            <p:cNvPr id="61" name="楕円 60"/>
            <p:cNvSpPr/>
            <p:nvPr/>
          </p:nvSpPr>
          <p:spPr bwMode="auto">
            <a:xfrm>
              <a:off x="7308304" y="2335159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62" name="楕円 61"/>
            <p:cNvSpPr/>
            <p:nvPr/>
          </p:nvSpPr>
          <p:spPr bwMode="auto">
            <a:xfrm>
              <a:off x="7596336" y="1711353"/>
              <a:ext cx="144016" cy="144016"/>
            </a:xfrm>
            <a:prstGeom prst="ellipse">
              <a:avLst/>
            </a:prstGeom>
            <a:solidFill>
              <a:srgbClr val="FF0000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64" name="楕円 63"/>
            <p:cNvSpPr/>
            <p:nvPr/>
          </p:nvSpPr>
          <p:spPr bwMode="auto">
            <a:xfrm>
              <a:off x="6732240" y="1916832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65" name="楕円 64"/>
            <p:cNvSpPr/>
            <p:nvPr/>
          </p:nvSpPr>
          <p:spPr bwMode="auto">
            <a:xfrm>
              <a:off x="7236296" y="1340768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cxnSp>
          <p:nvCxnSpPr>
            <p:cNvPr id="66" name="直線コネクタ 65"/>
            <p:cNvCxnSpPr>
              <a:stCxn id="62" idx="4"/>
              <a:endCxn id="61" idx="7"/>
            </p:cNvCxnSpPr>
            <p:nvPr/>
          </p:nvCxnSpPr>
          <p:spPr bwMode="auto">
            <a:xfrm flipH="1">
              <a:off x="7431229" y="1855369"/>
              <a:ext cx="237115" cy="500881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7" name="直線コネクタ 66"/>
            <p:cNvCxnSpPr>
              <a:stCxn id="64" idx="7"/>
              <a:endCxn id="65" idx="3"/>
            </p:cNvCxnSpPr>
            <p:nvPr/>
          </p:nvCxnSpPr>
          <p:spPr bwMode="auto">
            <a:xfrm rot="14771284">
              <a:off x="6920541" y="1421085"/>
              <a:ext cx="271470" cy="559447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8" name="直線コネクタ 67"/>
            <p:cNvCxnSpPr>
              <a:stCxn id="65" idx="5"/>
              <a:endCxn id="62" idx="1"/>
            </p:cNvCxnSpPr>
            <p:nvPr/>
          </p:nvCxnSpPr>
          <p:spPr bwMode="auto">
            <a:xfrm>
              <a:off x="7359221" y="1463693"/>
              <a:ext cx="258206" cy="268751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>
              <a:stCxn id="64" idx="5"/>
              <a:endCxn id="61" idx="1"/>
            </p:cNvCxnSpPr>
            <p:nvPr/>
          </p:nvCxnSpPr>
          <p:spPr bwMode="auto">
            <a:xfrm>
              <a:off x="6855165" y="2039757"/>
              <a:ext cx="474230" cy="316493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1" name="楕円 80"/>
          <p:cNvSpPr/>
          <p:nvPr/>
        </p:nvSpPr>
        <p:spPr bwMode="auto">
          <a:xfrm>
            <a:off x="7169001" y="2551183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82" name="楕円 81"/>
          <p:cNvSpPr/>
          <p:nvPr/>
        </p:nvSpPr>
        <p:spPr bwMode="auto">
          <a:xfrm>
            <a:off x="7164288" y="1772110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83" name="楕円 82"/>
          <p:cNvSpPr/>
          <p:nvPr/>
        </p:nvSpPr>
        <p:spPr bwMode="auto">
          <a:xfrm>
            <a:off x="8388424" y="2551183"/>
            <a:ext cx="144016" cy="144016"/>
          </a:xfrm>
          <a:prstGeom prst="ellipse">
            <a:avLst/>
          </a:prstGeom>
          <a:solidFill>
            <a:srgbClr val="FF0000"/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84" name="楕円 83"/>
          <p:cNvSpPr/>
          <p:nvPr/>
        </p:nvSpPr>
        <p:spPr bwMode="auto">
          <a:xfrm>
            <a:off x="8676456" y="1927377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85" name="楕円 84"/>
          <p:cNvSpPr/>
          <p:nvPr/>
        </p:nvSpPr>
        <p:spPr bwMode="auto">
          <a:xfrm>
            <a:off x="7812360" y="2132856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86" name="楕円 85"/>
          <p:cNvSpPr/>
          <p:nvPr/>
        </p:nvSpPr>
        <p:spPr bwMode="auto">
          <a:xfrm>
            <a:off x="7596336" y="1484784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87" name="楕円 86"/>
          <p:cNvSpPr/>
          <p:nvPr/>
        </p:nvSpPr>
        <p:spPr bwMode="auto">
          <a:xfrm>
            <a:off x="8316416" y="1556792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88" name="楕円 87"/>
          <p:cNvSpPr/>
          <p:nvPr/>
        </p:nvSpPr>
        <p:spPr bwMode="auto">
          <a:xfrm>
            <a:off x="7668344" y="2852936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89" name="直線コネクタ 88"/>
          <p:cNvCxnSpPr>
            <a:stCxn id="81" idx="7"/>
            <a:endCxn id="85" idx="2"/>
          </p:cNvCxnSpPr>
          <p:nvPr/>
        </p:nvCxnSpPr>
        <p:spPr bwMode="auto">
          <a:xfrm flipV="1">
            <a:off x="7291926" y="2204864"/>
            <a:ext cx="520434" cy="367410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0" name="直線コネクタ 89"/>
          <p:cNvCxnSpPr>
            <a:stCxn id="87" idx="3"/>
            <a:endCxn id="82" idx="6"/>
          </p:cNvCxnSpPr>
          <p:nvPr/>
        </p:nvCxnSpPr>
        <p:spPr bwMode="auto">
          <a:xfrm flipH="1">
            <a:off x="7308304" y="1679717"/>
            <a:ext cx="1029203" cy="164401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1" name="直線コネクタ 90"/>
          <p:cNvCxnSpPr>
            <a:stCxn id="83" idx="2"/>
            <a:endCxn id="81" idx="6"/>
          </p:cNvCxnSpPr>
          <p:nvPr/>
        </p:nvCxnSpPr>
        <p:spPr bwMode="auto">
          <a:xfrm flipH="1">
            <a:off x="7313017" y="2623191"/>
            <a:ext cx="1075407" cy="0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2" name="直線コネクタ 91"/>
          <p:cNvCxnSpPr>
            <a:stCxn id="81" idx="0"/>
            <a:endCxn id="82" idx="4"/>
          </p:cNvCxnSpPr>
          <p:nvPr/>
        </p:nvCxnSpPr>
        <p:spPr bwMode="auto">
          <a:xfrm flipH="1" flipV="1">
            <a:off x="7236296" y="1916126"/>
            <a:ext cx="4713" cy="635057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3" name="直線コネクタ 92"/>
          <p:cNvCxnSpPr>
            <a:stCxn id="84" idx="4"/>
            <a:endCxn id="83" idx="7"/>
          </p:cNvCxnSpPr>
          <p:nvPr/>
        </p:nvCxnSpPr>
        <p:spPr bwMode="auto">
          <a:xfrm flipH="1">
            <a:off x="8511349" y="2071393"/>
            <a:ext cx="237115" cy="500881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4" name="直線コネクタ 93"/>
          <p:cNvCxnSpPr>
            <a:stCxn id="88" idx="0"/>
            <a:endCxn id="86" idx="4"/>
          </p:cNvCxnSpPr>
          <p:nvPr/>
        </p:nvCxnSpPr>
        <p:spPr bwMode="auto">
          <a:xfrm flipH="1" flipV="1">
            <a:off x="7668344" y="1628800"/>
            <a:ext cx="72008" cy="1224136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5" name="直線コネクタ 94"/>
          <p:cNvCxnSpPr>
            <a:stCxn id="85" idx="7"/>
            <a:endCxn id="87" idx="4"/>
          </p:cNvCxnSpPr>
          <p:nvPr/>
        </p:nvCxnSpPr>
        <p:spPr bwMode="auto">
          <a:xfrm flipV="1">
            <a:off x="7935285" y="1700808"/>
            <a:ext cx="453139" cy="453139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6" name="直線コネクタ 95"/>
          <p:cNvCxnSpPr>
            <a:stCxn id="87" idx="5"/>
            <a:endCxn id="84" idx="1"/>
          </p:cNvCxnSpPr>
          <p:nvPr/>
        </p:nvCxnSpPr>
        <p:spPr bwMode="auto">
          <a:xfrm>
            <a:off x="8439341" y="1679717"/>
            <a:ext cx="258206" cy="268751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7" name="直線コネクタ 96"/>
          <p:cNvCxnSpPr>
            <a:stCxn id="86" idx="6"/>
            <a:endCxn id="87" idx="1"/>
          </p:cNvCxnSpPr>
          <p:nvPr/>
        </p:nvCxnSpPr>
        <p:spPr bwMode="auto">
          <a:xfrm>
            <a:off x="7740352" y="1556792"/>
            <a:ext cx="597155" cy="21091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8" name="直線コネクタ 97"/>
          <p:cNvCxnSpPr>
            <a:stCxn id="85" idx="5"/>
            <a:endCxn id="83" idx="1"/>
          </p:cNvCxnSpPr>
          <p:nvPr/>
        </p:nvCxnSpPr>
        <p:spPr bwMode="auto">
          <a:xfrm>
            <a:off x="7935285" y="2255781"/>
            <a:ext cx="474230" cy="316493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9" name="直線コネクタ 98"/>
          <p:cNvCxnSpPr>
            <a:stCxn id="88" idx="6"/>
            <a:endCxn id="83" idx="4"/>
          </p:cNvCxnSpPr>
          <p:nvPr/>
        </p:nvCxnSpPr>
        <p:spPr bwMode="auto">
          <a:xfrm flipV="1">
            <a:off x="7812360" y="2695199"/>
            <a:ext cx="648072" cy="229745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0" name="右矢印 99"/>
          <p:cNvSpPr/>
          <p:nvPr/>
        </p:nvSpPr>
        <p:spPr bwMode="auto">
          <a:xfrm>
            <a:off x="6481937" y="2054122"/>
            <a:ext cx="443716" cy="490335"/>
          </a:xfrm>
          <a:prstGeom prst="rightArrow">
            <a:avLst/>
          </a:prstGeom>
          <a:solidFill>
            <a:srgbClr val="FFE4C3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grpSp>
        <p:nvGrpSpPr>
          <p:cNvPr id="101" name="グループ化 100"/>
          <p:cNvGrpSpPr/>
          <p:nvPr/>
        </p:nvGrpSpPr>
        <p:grpSpPr>
          <a:xfrm rot="6828716">
            <a:off x="8009949" y="1591938"/>
            <a:ext cx="1008112" cy="1138407"/>
            <a:chOff x="6732240" y="1340768"/>
            <a:chExt cx="1008112" cy="1138407"/>
          </a:xfrm>
        </p:grpSpPr>
        <p:sp>
          <p:nvSpPr>
            <p:cNvPr id="102" name="楕円 101"/>
            <p:cNvSpPr/>
            <p:nvPr/>
          </p:nvSpPr>
          <p:spPr bwMode="auto">
            <a:xfrm>
              <a:off x="7308304" y="2335159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03" name="楕円 102"/>
            <p:cNvSpPr/>
            <p:nvPr/>
          </p:nvSpPr>
          <p:spPr bwMode="auto">
            <a:xfrm>
              <a:off x="7596336" y="1711353"/>
              <a:ext cx="144016" cy="144016"/>
            </a:xfrm>
            <a:prstGeom prst="ellipse">
              <a:avLst/>
            </a:prstGeom>
            <a:solidFill>
              <a:srgbClr val="FF0000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04" name="楕円 103"/>
            <p:cNvSpPr/>
            <p:nvPr/>
          </p:nvSpPr>
          <p:spPr bwMode="auto">
            <a:xfrm>
              <a:off x="6732240" y="1916832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05" name="楕円 104"/>
            <p:cNvSpPr/>
            <p:nvPr/>
          </p:nvSpPr>
          <p:spPr bwMode="auto">
            <a:xfrm>
              <a:off x="7236296" y="1340768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cxnSp>
          <p:nvCxnSpPr>
            <p:cNvPr id="106" name="直線コネクタ 105"/>
            <p:cNvCxnSpPr>
              <a:stCxn id="103" idx="4"/>
              <a:endCxn id="102" idx="7"/>
            </p:cNvCxnSpPr>
            <p:nvPr/>
          </p:nvCxnSpPr>
          <p:spPr bwMode="auto">
            <a:xfrm flipH="1">
              <a:off x="7431229" y="1855369"/>
              <a:ext cx="237115" cy="500881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7" name="直線コネクタ 106"/>
            <p:cNvCxnSpPr>
              <a:stCxn id="104" idx="7"/>
              <a:endCxn id="105" idx="3"/>
            </p:cNvCxnSpPr>
            <p:nvPr/>
          </p:nvCxnSpPr>
          <p:spPr bwMode="auto">
            <a:xfrm rot="14771284">
              <a:off x="6920541" y="1421085"/>
              <a:ext cx="271470" cy="559447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8" name="直線コネクタ 107"/>
            <p:cNvCxnSpPr>
              <a:stCxn id="105" idx="5"/>
              <a:endCxn id="103" idx="1"/>
            </p:cNvCxnSpPr>
            <p:nvPr/>
          </p:nvCxnSpPr>
          <p:spPr bwMode="auto">
            <a:xfrm>
              <a:off x="7359221" y="1463693"/>
              <a:ext cx="258206" cy="268751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9" name="直線コネクタ 108"/>
            <p:cNvCxnSpPr>
              <a:stCxn id="104" idx="5"/>
              <a:endCxn id="102" idx="1"/>
            </p:cNvCxnSpPr>
            <p:nvPr/>
          </p:nvCxnSpPr>
          <p:spPr bwMode="auto">
            <a:xfrm>
              <a:off x="6855165" y="2039757"/>
              <a:ext cx="474230" cy="316493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10" name="楕円 109"/>
          <p:cNvSpPr/>
          <p:nvPr/>
        </p:nvSpPr>
        <p:spPr bwMode="auto">
          <a:xfrm>
            <a:off x="4769259" y="4567407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11" name="楕円 110"/>
          <p:cNvSpPr/>
          <p:nvPr/>
        </p:nvSpPr>
        <p:spPr bwMode="auto">
          <a:xfrm>
            <a:off x="4764546" y="3788334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12" name="楕円 111"/>
          <p:cNvSpPr/>
          <p:nvPr/>
        </p:nvSpPr>
        <p:spPr bwMode="auto">
          <a:xfrm>
            <a:off x="5988682" y="4567407"/>
            <a:ext cx="144016" cy="144016"/>
          </a:xfrm>
          <a:prstGeom prst="ellipse">
            <a:avLst/>
          </a:prstGeom>
          <a:solidFill>
            <a:srgbClr val="FF0000"/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13" name="楕円 112"/>
          <p:cNvSpPr/>
          <p:nvPr/>
        </p:nvSpPr>
        <p:spPr bwMode="auto">
          <a:xfrm>
            <a:off x="6276714" y="3943601"/>
            <a:ext cx="144016" cy="144016"/>
          </a:xfrm>
          <a:prstGeom prst="ellipse">
            <a:avLst/>
          </a:prstGeom>
          <a:solidFill>
            <a:srgbClr val="FF0000"/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14" name="楕円 113"/>
          <p:cNvSpPr/>
          <p:nvPr/>
        </p:nvSpPr>
        <p:spPr bwMode="auto">
          <a:xfrm>
            <a:off x="5412618" y="4149080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15" name="楕円 114"/>
          <p:cNvSpPr/>
          <p:nvPr/>
        </p:nvSpPr>
        <p:spPr bwMode="auto">
          <a:xfrm>
            <a:off x="5196594" y="3501008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16" name="楕円 115"/>
          <p:cNvSpPr/>
          <p:nvPr/>
        </p:nvSpPr>
        <p:spPr bwMode="auto">
          <a:xfrm>
            <a:off x="5916674" y="3573016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17" name="楕円 116"/>
          <p:cNvSpPr/>
          <p:nvPr/>
        </p:nvSpPr>
        <p:spPr bwMode="auto">
          <a:xfrm>
            <a:off x="5268602" y="4869160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118" name="直線コネクタ 117"/>
          <p:cNvCxnSpPr>
            <a:stCxn id="110" idx="7"/>
            <a:endCxn id="114" idx="2"/>
          </p:cNvCxnSpPr>
          <p:nvPr/>
        </p:nvCxnSpPr>
        <p:spPr bwMode="auto">
          <a:xfrm flipV="1">
            <a:off x="4892184" y="4221088"/>
            <a:ext cx="520434" cy="367410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9" name="直線コネクタ 118"/>
          <p:cNvCxnSpPr>
            <a:stCxn id="116" idx="3"/>
            <a:endCxn id="111" idx="6"/>
          </p:cNvCxnSpPr>
          <p:nvPr/>
        </p:nvCxnSpPr>
        <p:spPr bwMode="auto">
          <a:xfrm flipH="1">
            <a:off x="4908562" y="3695941"/>
            <a:ext cx="1029203" cy="164401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0" name="直線コネクタ 119"/>
          <p:cNvCxnSpPr>
            <a:stCxn id="112" idx="2"/>
            <a:endCxn id="110" idx="6"/>
          </p:cNvCxnSpPr>
          <p:nvPr/>
        </p:nvCxnSpPr>
        <p:spPr bwMode="auto">
          <a:xfrm flipH="1">
            <a:off x="4913275" y="4639415"/>
            <a:ext cx="1075407" cy="0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1" name="直線コネクタ 120"/>
          <p:cNvCxnSpPr>
            <a:stCxn id="110" idx="0"/>
            <a:endCxn id="111" idx="4"/>
          </p:cNvCxnSpPr>
          <p:nvPr/>
        </p:nvCxnSpPr>
        <p:spPr bwMode="auto">
          <a:xfrm flipH="1" flipV="1">
            <a:off x="4836554" y="3932350"/>
            <a:ext cx="4713" cy="635057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2" name="直線コネクタ 121"/>
          <p:cNvCxnSpPr>
            <a:stCxn id="113" idx="4"/>
            <a:endCxn id="112" idx="7"/>
          </p:cNvCxnSpPr>
          <p:nvPr/>
        </p:nvCxnSpPr>
        <p:spPr bwMode="auto">
          <a:xfrm flipH="1">
            <a:off x="6111607" y="4087617"/>
            <a:ext cx="237115" cy="500881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3" name="直線コネクタ 122"/>
          <p:cNvCxnSpPr>
            <a:stCxn id="117" idx="0"/>
            <a:endCxn id="115" idx="4"/>
          </p:cNvCxnSpPr>
          <p:nvPr/>
        </p:nvCxnSpPr>
        <p:spPr bwMode="auto">
          <a:xfrm flipH="1" flipV="1">
            <a:off x="5268602" y="3645024"/>
            <a:ext cx="72008" cy="1224136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4" name="直線コネクタ 123"/>
          <p:cNvCxnSpPr>
            <a:stCxn id="114" idx="7"/>
            <a:endCxn id="116" idx="4"/>
          </p:cNvCxnSpPr>
          <p:nvPr/>
        </p:nvCxnSpPr>
        <p:spPr bwMode="auto">
          <a:xfrm flipV="1">
            <a:off x="5535543" y="3717032"/>
            <a:ext cx="453139" cy="453139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5" name="直線コネクタ 124"/>
          <p:cNvCxnSpPr>
            <a:stCxn id="116" idx="5"/>
            <a:endCxn id="113" idx="1"/>
          </p:cNvCxnSpPr>
          <p:nvPr/>
        </p:nvCxnSpPr>
        <p:spPr bwMode="auto">
          <a:xfrm>
            <a:off x="6039599" y="3695941"/>
            <a:ext cx="258206" cy="268751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6" name="直線コネクタ 125"/>
          <p:cNvCxnSpPr>
            <a:stCxn id="115" idx="6"/>
            <a:endCxn id="116" idx="1"/>
          </p:cNvCxnSpPr>
          <p:nvPr/>
        </p:nvCxnSpPr>
        <p:spPr bwMode="auto">
          <a:xfrm>
            <a:off x="5340610" y="3573016"/>
            <a:ext cx="597155" cy="21091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7" name="直線コネクタ 126"/>
          <p:cNvCxnSpPr>
            <a:stCxn id="114" idx="5"/>
            <a:endCxn id="112" idx="1"/>
          </p:cNvCxnSpPr>
          <p:nvPr/>
        </p:nvCxnSpPr>
        <p:spPr bwMode="auto">
          <a:xfrm>
            <a:off x="5535543" y="4272005"/>
            <a:ext cx="474230" cy="316493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8" name="直線コネクタ 127"/>
          <p:cNvCxnSpPr>
            <a:stCxn id="117" idx="6"/>
            <a:endCxn id="112" idx="4"/>
          </p:cNvCxnSpPr>
          <p:nvPr/>
        </p:nvCxnSpPr>
        <p:spPr bwMode="auto">
          <a:xfrm flipV="1">
            <a:off x="5412618" y="4711423"/>
            <a:ext cx="648072" cy="229745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29" name="グループ化 128"/>
          <p:cNvGrpSpPr/>
          <p:nvPr/>
        </p:nvGrpSpPr>
        <p:grpSpPr>
          <a:xfrm rot="6828716">
            <a:off x="3568064" y="4462714"/>
            <a:ext cx="1008112" cy="1138407"/>
            <a:chOff x="6732240" y="1340768"/>
            <a:chExt cx="1008112" cy="1138407"/>
          </a:xfrm>
        </p:grpSpPr>
        <p:sp>
          <p:nvSpPr>
            <p:cNvPr id="130" name="楕円 129"/>
            <p:cNvSpPr/>
            <p:nvPr/>
          </p:nvSpPr>
          <p:spPr bwMode="auto">
            <a:xfrm>
              <a:off x="7308304" y="2335159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31" name="楕円 130"/>
            <p:cNvSpPr/>
            <p:nvPr/>
          </p:nvSpPr>
          <p:spPr bwMode="auto">
            <a:xfrm>
              <a:off x="7596336" y="1711353"/>
              <a:ext cx="144016" cy="144016"/>
            </a:xfrm>
            <a:prstGeom prst="ellipse">
              <a:avLst/>
            </a:prstGeom>
            <a:solidFill>
              <a:srgbClr val="FF0000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32" name="楕円 131"/>
            <p:cNvSpPr/>
            <p:nvPr/>
          </p:nvSpPr>
          <p:spPr bwMode="auto">
            <a:xfrm>
              <a:off x="6732240" y="1916832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33" name="楕円 132"/>
            <p:cNvSpPr/>
            <p:nvPr/>
          </p:nvSpPr>
          <p:spPr bwMode="auto">
            <a:xfrm>
              <a:off x="7236296" y="1340768"/>
              <a:ext cx="144016" cy="144016"/>
            </a:xfrm>
            <a:prstGeom prst="ellipse">
              <a:avLst/>
            </a:prstGeom>
            <a:solidFill>
              <a:srgbClr val="FF0000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cxnSp>
          <p:nvCxnSpPr>
            <p:cNvPr id="134" name="直線コネクタ 133"/>
            <p:cNvCxnSpPr>
              <a:stCxn id="131" idx="4"/>
              <a:endCxn id="130" idx="7"/>
            </p:cNvCxnSpPr>
            <p:nvPr/>
          </p:nvCxnSpPr>
          <p:spPr bwMode="auto">
            <a:xfrm flipH="1">
              <a:off x="7431229" y="1855369"/>
              <a:ext cx="237115" cy="500881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5" name="直線コネクタ 134"/>
            <p:cNvCxnSpPr>
              <a:stCxn id="132" idx="7"/>
              <a:endCxn id="133" idx="3"/>
            </p:cNvCxnSpPr>
            <p:nvPr/>
          </p:nvCxnSpPr>
          <p:spPr bwMode="auto">
            <a:xfrm rot="14771284">
              <a:off x="6920541" y="1421085"/>
              <a:ext cx="271470" cy="559447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6" name="直線コネクタ 135"/>
            <p:cNvCxnSpPr>
              <a:stCxn id="133" idx="5"/>
              <a:endCxn id="131" idx="1"/>
            </p:cNvCxnSpPr>
            <p:nvPr/>
          </p:nvCxnSpPr>
          <p:spPr bwMode="auto">
            <a:xfrm>
              <a:off x="7359221" y="1463693"/>
              <a:ext cx="258206" cy="268751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7" name="直線コネクタ 136"/>
            <p:cNvCxnSpPr>
              <a:stCxn id="132" idx="5"/>
              <a:endCxn id="130" idx="1"/>
            </p:cNvCxnSpPr>
            <p:nvPr/>
          </p:nvCxnSpPr>
          <p:spPr bwMode="auto">
            <a:xfrm>
              <a:off x="6855165" y="2039757"/>
              <a:ext cx="474230" cy="316493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38" name="楕円 137"/>
          <p:cNvSpPr/>
          <p:nvPr/>
        </p:nvSpPr>
        <p:spPr bwMode="auto">
          <a:xfrm>
            <a:off x="7145523" y="4999455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39" name="楕円 138"/>
          <p:cNvSpPr/>
          <p:nvPr/>
        </p:nvSpPr>
        <p:spPr bwMode="auto">
          <a:xfrm>
            <a:off x="7140810" y="4220382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40" name="楕円 139"/>
          <p:cNvSpPr/>
          <p:nvPr/>
        </p:nvSpPr>
        <p:spPr bwMode="auto">
          <a:xfrm>
            <a:off x="8364946" y="4999455"/>
            <a:ext cx="144016" cy="144016"/>
          </a:xfrm>
          <a:prstGeom prst="ellipse">
            <a:avLst/>
          </a:prstGeom>
          <a:solidFill>
            <a:srgbClr val="FF0000"/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41" name="楕円 140"/>
          <p:cNvSpPr/>
          <p:nvPr/>
        </p:nvSpPr>
        <p:spPr bwMode="auto">
          <a:xfrm>
            <a:off x="8652978" y="4375649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42" name="楕円 141"/>
          <p:cNvSpPr/>
          <p:nvPr/>
        </p:nvSpPr>
        <p:spPr bwMode="auto">
          <a:xfrm>
            <a:off x="7788882" y="4581128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43" name="楕円 142"/>
          <p:cNvSpPr/>
          <p:nvPr/>
        </p:nvSpPr>
        <p:spPr bwMode="auto">
          <a:xfrm>
            <a:off x="7572858" y="3933056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44" name="楕円 143"/>
          <p:cNvSpPr/>
          <p:nvPr/>
        </p:nvSpPr>
        <p:spPr bwMode="auto">
          <a:xfrm>
            <a:off x="8292938" y="4005064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45" name="楕円 144"/>
          <p:cNvSpPr/>
          <p:nvPr/>
        </p:nvSpPr>
        <p:spPr bwMode="auto">
          <a:xfrm>
            <a:off x="7644866" y="5301208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146" name="直線コネクタ 145"/>
          <p:cNvCxnSpPr>
            <a:stCxn id="138" idx="7"/>
            <a:endCxn id="142" idx="2"/>
          </p:cNvCxnSpPr>
          <p:nvPr/>
        </p:nvCxnSpPr>
        <p:spPr bwMode="auto">
          <a:xfrm flipV="1">
            <a:off x="7268448" y="4653136"/>
            <a:ext cx="520434" cy="367410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7" name="直線コネクタ 146"/>
          <p:cNvCxnSpPr>
            <a:stCxn id="144" idx="3"/>
            <a:endCxn id="139" idx="6"/>
          </p:cNvCxnSpPr>
          <p:nvPr/>
        </p:nvCxnSpPr>
        <p:spPr bwMode="auto">
          <a:xfrm flipH="1">
            <a:off x="7284826" y="4127989"/>
            <a:ext cx="1029203" cy="164401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8" name="直線コネクタ 147"/>
          <p:cNvCxnSpPr>
            <a:stCxn id="140" idx="2"/>
            <a:endCxn id="138" idx="6"/>
          </p:cNvCxnSpPr>
          <p:nvPr/>
        </p:nvCxnSpPr>
        <p:spPr bwMode="auto">
          <a:xfrm flipH="1">
            <a:off x="7289539" y="5071463"/>
            <a:ext cx="1075407" cy="0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9" name="直線コネクタ 148"/>
          <p:cNvCxnSpPr>
            <a:stCxn id="138" idx="0"/>
            <a:endCxn id="139" idx="4"/>
          </p:cNvCxnSpPr>
          <p:nvPr/>
        </p:nvCxnSpPr>
        <p:spPr bwMode="auto">
          <a:xfrm flipH="1" flipV="1">
            <a:off x="7212818" y="4364398"/>
            <a:ext cx="4713" cy="635057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0" name="直線コネクタ 149"/>
          <p:cNvCxnSpPr>
            <a:stCxn id="141" idx="4"/>
            <a:endCxn id="140" idx="7"/>
          </p:cNvCxnSpPr>
          <p:nvPr/>
        </p:nvCxnSpPr>
        <p:spPr bwMode="auto">
          <a:xfrm flipH="1">
            <a:off x="8487871" y="4519665"/>
            <a:ext cx="237115" cy="500881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1" name="直線コネクタ 150"/>
          <p:cNvCxnSpPr>
            <a:stCxn id="145" idx="0"/>
            <a:endCxn id="143" idx="4"/>
          </p:cNvCxnSpPr>
          <p:nvPr/>
        </p:nvCxnSpPr>
        <p:spPr bwMode="auto">
          <a:xfrm flipH="1" flipV="1">
            <a:off x="7644866" y="4077072"/>
            <a:ext cx="72008" cy="1224136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2" name="直線コネクタ 151"/>
          <p:cNvCxnSpPr>
            <a:stCxn id="142" idx="7"/>
            <a:endCxn id="144" idx="4"/>
          </p:cNvCxnSpPr>
          <p:nvPr/>
        </p:nvCxnSpPr>
        <p:spPr bwMode="auto">
          <a:xfrm flipV="1">
            <a:off x="7911807" y="4149080"/>
            <a:ext cx="453139" cy="453139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3" name="直線コネクタ 152"/>
          <p:cNvCxnSpPr>
            <a:stCxn id="144" idx="5"/>
            <a:endCxn id="141" idx="1"/>
          </p:cNvCxnSpPr>
          <p:nvPr/>
        </p:nvCxnSpPr>
        <p:spPr bwMode="auto">
          <a:xfrm>
            <a:off x="8415863" y="4127989"/>
            <a:ext cx="258206" cy="268751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4" name="直線コネクタ 153"/>
          <p:cNvCxnSpPr>
            <a:stCxn id="143" idx="6"/>
            <a:endCxn id="144" idx="1"/>
          </p:cNvCxnSpPr>
          <p:nvPr/>
        </p:nvCxnSpPr>
        <p:spPr bwMode="auto">
          <a:xfrm>
            <a:off x="7716874" y="4005064"/>
            <a:ext cx="597155" cy="21091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5" name="直線コネクタ 154"/>
          <p:cNvCxnSpPr>
            <a:stCxn id="142" idx="5"/>
            <a:endCxn id="140" idx="1"/>
          </p:cNvCxnSpPr>
          <p:nvPr/>
        </p:nvCxnSpPr>
        <p:spPr bwMode="auto">
          <a:xfrm>
            <a:off x="7911807" y="4704053"/>
            <a:ext cx="474230" cy="316493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6" name="直線コネクタ 155"/>
          <p:cNvCxnSpPr>
            <a:stCxn id="145" idx="6"/>
            <a:endCxn id="140" idx="4"/>
          </p:cNvCxnSpPr>
          <p:nvPr/>
        </p:nvCxnSpPr>
        <p:spPr bwMode="auto">
          <a:xfrm flipV="1">
            <a:off x="7788882" y="5143471"/>
            <a:ext cx="648072" cy="229745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7" name="右矢印 156"/>
          <p:cNvSpPr/>
          <p:nvPr/>
        </p:nvSpPr>
        <p:spPr bwMode="auto">
          <a:xfrm>
            <a:off x="6458459" y="4502394"/>
            <a:ext cx="443716" cy="490335"/>
          </a:xfrm>
          <a:prstGeom prst="rightArrow">
            <a:avLst/>
          </a:prstGeom>
          <a:solidFill>
            <a:srgbClr val="FFE4C3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grpSp>
        <p:nvGrpSpPr>
          <p:cNvPr id="158" name="グループ化 157"/>
          <p:cNvGrpSpPr/>
          <p:nvPr/>
        </p:nvGrpSpPr>
        <p:grpSpPr>
          <a:xfrm rot="4636998">
            <a:off x="7497616" y="3880746"/>
            <a:ext cx="1391491" cy="1267021"/>
            <a:chOff x="6732240" y="1340768"/>
            <a:chExt cx="1008112" cy="1138407"/>
          </a:xfrm>
        </p:grpSpPr>
        <p:sp>
          <p:nvSpPr>
            <p:cNvPr id="159" name="楕円 158"/>
            <p:cNvSpPr/>
            <p:nvPr/>
          </p:nvSpPr>
          <p:spPr bwMode="auto">
            <a:xfrm>
              <a:off x="7308304" y="2335159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60" name="楕円 159"/>
            <p:cNvSpPr/>
            <p:nvPr/>
          </p:nvSpPr>
          <p:spPr bwMode="auto">
            <a:xfrm>
              <a:off x="7596336" y="1711353"/>
              <a:ext cx="144016" cy="144016"/>
            </a:xfrm>
            <a:prstGeom prst="ellipse">
              <a:avLst/>
            </a:prstGeom>
            <a:solidFill>
              <a:srgbClr val="FF0000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61" name="楕円 160"/>
            <p:cNvSpPr/>
            <p:nvPr/>
          </p:nvSpPr>
          <p:spPr bwMode="auto">
            <a:xfrm>
              <a:off x="6732240" y="1916832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62" name="楕円 161"/>
            <p:cNvSpPr/>
            <p:nvPr/>
          </p:nvSpPr>
          <p:spPr bwMode="auto">
            <a:xfrm>
              <a:off x="7236296" y="1340768"/>
              <a:ext cx="144016" cy="144016"/>
            </a:xfrm>
            <a:prstGeom prst="ellipse">
              <a:avLst/>
            </a:prstGeom>
            <a:solidFill>
              <a:srgbClr val="FF0000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cxnSp>
          <p:nvCxnSpPr>
            <p:cNvPr id="163" name="直線コネクタ 162"/>
            <p:cNvCxnSpPr>
              <a:stCxn id="160" idx="4"/>
              <a:endCxn id="159" idx="7"/>
            </p:cNvCxnSpPr>
            <p:nvPr/>
          </p:nvCxnSpPr>
          <p:spPr bwMode="auto">
            <a:xfrm flipH="1">
              <a:off x="7431229" y="1855369"/>
              <a:ext cx="237115" cy="500881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>
              <a:stCxn id="161" idx="7"/>
              <a:endCxn id="141" idx="2"/>
            </p:cNvCxnSpPr>
            <p:nvPr/>
          </p:nvCxnSpPr>
          <p:spPr bwMode="auto">
            <a:xfrm rot="16963002">
              <a:off x="6786709" y="1556660"/>
              <a:ext cx="544276" cy="318570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5" name="直線コネクタ 164"/>
            <p:cNvCxnSpPr>
              <a:stCxn id="162" idx="5"/>
              <a:endCxn id="160" idx="1"/>
            </p:cNvCxnSpPr>
            <p:nvPr/>
          </p:nvCxnSpPr>
          <p:spPr bwMode="auto">
            <a:xfrm>
              <a:off x="7359221" y="1463693"/>
              <a:ext cx="258206" cy="268751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6" name="直線コネクタ 165"/>
            <p:cNvCxnSpPr>
              <a:stCxn id="161" idx="5"/>
              <a:endCxn id="159" idx="1"/>
            </p:cNvCxnSpPr>
            <p:nvPr/>
          </p:nvCxnSpPr>
          <p:spPr bwMode="auto">
            <a:xfrm>
              <a:off x="6855165" y="2039757"/>
              <a:ext cx="474230" cy="316493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6509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19" y="1196752"/>
            <a:ext cx="8446028" cy="3096344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Check all </a:t>
            </a:r>
            <a:r>
              <a:rPr lang="en-US" altLang="ja-JP" sz="2400" b="1" dirty="0">
                <a:solidFill>
                  <a:srgbClr val="0000FF"/>
                </a:solidFill>
                <a:sym typeface="Wingdings" panose="05000000000000000000" pitchFamily="2" charset="2"/>
              </a:rPr>
              <a:t>1</a:t>
            </a:r>
            <a:r>
              <a:rPr lang="en-US" altLang="ja-JP" sz="2400" dirty="0" smtClean="0"/>
              <a:t> vertex </a:t>
            </a:r>
            <a:r>
              <a:rPr lang="en-US" altLang="ja-JP" sz="2400" dirty="0" smtClean="0">
                <a:sym typeface="Wingdings" panose="05000000000000000000" pitchFamily="2" charset="2"/>
              </a:rPr>
              <a:t>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1</a:t>
            </a:r>
            <a:r>
              <a:rPr lang="en-US" altLang="ja-JP" sz="2400" dirty="0" smtClean="0">
                <a:sym typeface="Wingdings" panose="05000000000000000000" pitchFamily="2" charset="2"/>
              </a:rPr>
              <a:t> vertex correspondences</a:t>
            </a:r>
            <a:endParaRPr lang="en-US" altLang="ja-JP" sz="2400" dirty="0" smtClean="0"/>
          </a:p>
          <a:p>
            <a:pPr eaLnBrk="1" hangingPunct="1">
              <a:buNone/>
              <a:defRPr/>
            </a:pPr>
            <a:r>
              <a:rPr lang="en-US" altLang="ja-JP" sz="2400" dirty="0" smtClean="0"/>
              <a:t> </a:t>
            </a:r>
            <a:r>
              <a:rPr lang="en-US" altLang="ja-JP" sz="2400" dirty="0" smtClean="0">
                <a:sym typeface="Wingdings" panose="05000000000000000000" pitchFamily="2" charset="2"/>
              </a:rPr>
              <a:t> all possible translation giving </a:t>
            </a:r>
            <a:r>
              <a:rPr lang="en-US" altLang="ja-JP" sz="2400" dirty="0" err="1" smtClean="0">
                <a:sym typeface="Wingdings" panose="05000000000000000000" pitchFamily="2" charset="2"/>
              </a:rPr>
              <a:t>embeddings</a:t>
            </a:r>
            <a:r>
              <a:rPr lang="en-US" altLang="ja-JP" sz="2400" dirty="0" smtClean="0">
                <a:sym typeface="Wingdings" panose="05000000000000000000" pitchFamily="2" charset="2"/>
              </a:rPr>
              <a:t> will be found</a:t>
            </a:r>
          </a:p>
          <a:p>
            <a:pPr eaLnBrk="1" hangingPunct="1"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/>
              <a:t>Check all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2</a:t>
            </a:r>
            <a:r>
              <a:rPr lang="en-US" altLang="ja-JP" sz="2400" dirty="0" smtClean="0"/>
              <a:t> vertices </a:t>
            </a:r>
            <a:r>
              <a:rPr lang="en-US" altLang="ja-JP" sz="2400" dirty="0">
                <a:sym typeface="Wingdings" panose="05000000000000000000" pitchFamily="2" charset="2"/>
              </a:rPr>
              <a:t>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2 </a:t>
            </a:r>
            <a:r>
              <a:rPr lang="en-US" altLang="ja-JP" sz="2400" dirty="0" smtClean="0">
                <a:sym typeface="Wingdings" panose="05000000000000000000" pitchFamily="2" charset="2"/>
              </a:rPr>
              <a:t>vertices correspondences</a:t>
            </a:r>
            <a:endParaRPr lang="en-US" altLang="ja-JP" sz="2400" dirty="0"/>
          </a:p>
          <a:p>
            <a:pPr eaLnBrk="1" hangingPunct="1"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>
                <a:sym typeface="Wingdings" panose="05000000000000000000" pitchFamily="2" charset="2"/>
              </a:rPr>
              <a:t> all possible </a:t>
            </a:r>
            <a:r>
              <a:rPr lang="en-US" altLang="ja-JP" sz="2400" dirty="0" smtClean="0">
                <a:sym typeface="Wingdings" panose="05000000000000000000" pitchFamily="2" charset="2"/>
              </a:rPr>
              <a:t>(translation, rotation, expansion) </a:t>
            </a:r>
            <a:r>
              <a:rPr lang="en-US" altLang="ja-JP" sz="2400" dirty="0">
                <a:sym typeface="Wingdings" panose="05000000000000000000" pitchFamily="2" charset="2"/>
              </a:rPr>
              <a:t>giving </a:t>
            </a:r>
            <a:r>
              <a:rPr lang="en-US" altLang="ja-JP" sz="2400" dirty="0" err="1">
                <a:sym typeface="Wingdings" panose="05000000000000000000" pitchFamily="2" charset="2"/>
              </a:rPr>
              <a:t>embeddings</a:t>
            </a:r>
            <a:r>
              <a:rPr lang="en-US" altLang="ja-JP" sz="2400" dirty="0">
                <a:sym typeface="Wingdings" panose="05000000000000000000" pitchFamily="2" charset="2"/>
              </a:rPr>
              <a:t> will be found</a:t>
            </a:r>
          </a:p>
          <a:p>
            <a:pPr eaLnBrk="1" hangingPunct="1"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/>
              <a:t>Check all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3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vertices </a:t>
            </a:r>
            <a:r>
              <a:rPr lang="en-US" altLang="ja-JP" sz="2400" dirty="0">
                <a:sym typeface="Wingdings" panose="05000000000000000000" pitchFamily="2" charset="2"/>
              </a:rPr>
              <a:t>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3 </a:t>
            </a:r>
            <a:r>
              <a:rPr lang="en-US" altLang="ja-JP" sz="2400" dirty="0">
                <a:sym typeface="Wingdings" panose="05000000000000000000" pitchFamily="2" charset="2"/>
              </a:rPr>
              <a:t>vertices </a:t>
            </a:r>
            <a:r>
              <a:rPr lang="en-US" altLang="ja-JP" sz="2400" dirty="0" smtClean="0">
                <a:sym typeface="Wingdings" panose="05000000000000000000" pitchFamily="2" charset="2"/>
              </a:rPr>
              <a:t>correspondences</a:t>
            </a:r>
            <a:endParaRPr lang="en-US" altLang="ja-JP" sz="2400" dirty="0"/>
          </a:p>
          <a:p>
            <a:pPr eaLnBrk="1" hangingPunct="1"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>
                <a:sym typeface="Wingdings" panose="05000000000000000000" pitchFamily="2" charset="2"/>
              </a:rPr>
              <a:t> all possible (translation, </a:t>
            </a:r>
            <a:r>
              <a:rPr lang="en-US" altLang="ja-JP" sz="2400" dirty="0" smtClean="0">
                <a:sym typeface="Wingdings" panose="05000000000000000000" pitchFamily="2" charset="2"/>
              </a:rPr>
              <a:t>affine transformation) </a:t>
            </a:r>
            <a:r>
              <a:rPr lang="en-US" altLang="ja-JP" sz="2400" dirty="0">
                <a:sym typeface="Wingdings" panose="05000000000000000000" pitchFamily="2" charset="2"/>
              </a:rPr>
              <a:t>giving </a:t>
            </a:r>
            <a:r>
              <a:rPr lang="en-US" altLang="ja-JP" sz="2400" dirty="0" err="1">
                <a:sym typeface="Wingdings" panose="05000000000000000000" pitchFamily="2" charset="2"/>
              </a:rPr>
              <a:t>embeddings</a:t>
            </a:r>
            <a:r>
              <a:rPr lang="en-US" altLang="ja-JP" sz="2400" dirty="0">
                <a:sym typeface="Wingdings" panose="05000000000000000000" pitchFamily="2" charset="2"/>
              </a:rPr>
              <a:t> will be found</a:t>
            </a:r>
          </a:p>
          <a:p>
            <a:pPr eaLnBrk="1" hangingPunct="1">
              <a:buNone/>
              <a:defRPr/>
            </a:pPr>
            <a:endParaRPr lang="en-US" altLang="ja-JP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All are polynomial time checkable</a:t>
            </a: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solidFill>
            <a:srgbClr val="008000"/>
          </a:soli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Variations on Vertex Correspondence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29" name="グループ化 128"/>
          <p:cNvGrpSpPr/>
          <p:nvPr/>
        </p:nvGrpSpPr>
        <p:grpSpPr>
          <a:xfrm rot="6828716">
            <a:off x="5331860" y="5491773"/>
            <a:ext cx="1008112" cy="1138407"/>
            <a:chOff x="6732240" y="1340768"/>
            <a:chExt cx="1008112" cy="1138407"/>
          </a:xfrm>
        </p:grpSpPr>
        <p:sp>
          <p:nvSpPr>
            <p:cNvPr id="130" name="楕円 129"/>
            <p:cNvSpPr/>
            <p:nvPr/>
          </p:nvSpPr>
          <p:spPr bwMode="auto">
            <a:xfrm>
              <a:off x="7308304" y="2335159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31" name="楕円 130"/>
            <p:cNvSpPr/>
            <p:nvPr/>
          </p:nvSpPr>
          <p:spPr bwMode="auto">
            <a:xfrm>
              <a:off x="7596336" y="1711353"/>
              <a:ext cx="144016" cy="144016"/>
            </a:xfrm>
            <a:prstGeom prst="ellipse">
              <a:avLst/>
            </a:prstGeom>
            <a:solidFill>
              <a:srgbClr val="FF0000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32" name="楕円 131"/>
            <p:cNvSpPr/>
            <p:nvPr/>
          </p:nvSpPr>
          <p:spPr bwMode="auto">
            <a:xfrm>
              <a:off x="6732240" y="1916832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33" name="楕円 132"/>
            <p:cNvSpPr/>
            <p:nvPr/>
          </p:nvSpPr>
          <p:spPr bwMode="auto">
            <a:xfrm>
              <a:off x="7236296" y="1340768"/>
              <a:ext cx="144016" cy="144016"/>
            </a:xfrm>
            <a:prstGeom prst="ellipse">
              <a:avLst/>
            </a:prstGeom>
            <a:solidFill>
              <a:srgbClr val="FF0000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cxnSp>
          <p:nvCxnSpPr>
            <p:cNvPr id="134" name="直線コネクタ 133"/>
            <p:cNvCxnSpPr>
              <a:stCxn id="131" idx="4"/>
              <a:endCxn id="130" idx="7"/>
            </p:cNvCxnSpPr>
            <p:nvPr/>
          </p:nvCxnSpPr>
          <p:spPr bwMode="auto">
            <a:xfrm flipH="1">
              <a:off x="7431229" y="1855369"/>
              <a:ext cx="237115" cy="500881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5" name="直線コネクタ 134"/>
            <p:cNvCxnSpPr>
              <a:stCxn id="132" idx="7"/>
              <a:endCxn id="133" idx="3"/>
            </p:cNvCxnSpPr>
            <p:nvPr/>
          </p:nvCxnSpPr>
          <p:spPr bwMode="auto">
            <a:xfrm rot="14771284">
              <a:off x="6920541" y="1421085"/>
              <a:ext cx="271470" cy="559447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6" name="直線コネクタ 135"/>
            <p:cNvCxnSpPr>
              <a:stCxn id="133" idx="5"/>
              <a:endCxn id="131" idx="1"/>
            </p:cNvCxnSpPr>
            <p:nvPr/>
          </p:nvCxnSpPr>
          <p:spPr bwMode="auto">
            <a:xfrm>
              <a:off x="7359221" y="1463693"/>
              <a:ext cx="258206" cy="268751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7" name="直線コネクタ 136"/>
            <p:cNvCxnSpPr>
              <a:stCxn id="132" idx="5"/>
              <a:endCxn id="130" idx="1"/>
            </p:cNvCxnSpPr>
            <p:nvPr/>
          </p:nvCxnSpPr>
          <p:spPr bwMode="auto">
            <a:xfrm>
              <a:off x="6855165" y="2039757"/>
              <a:ext cx="474230" cy="316493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38" name="楕円 137"/>
          <p:cNvSpPr/>
          <p:nvPr/>
        </p:nvSpPr>
        <p:spPr bwMode="auto">
          <a:xfrm>
            <a:off x="7145523" y="6223591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39" name="楕円 138"/>
          <p:cNvSpPr/>
          <p:nvPr/>
        </p:nvSpPr>
        <p:spPr bwMode="auto">
          <a:xfrm>
            <a:off x="7140810" y="5444518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40" name="楕円 139"/>
          <p:cNvSpPr/>
          <p:nvPr/>
        </p:nvSpPr>
        <p:spPr bwMode="auto">
          <a:xfrm>
            <a:off x="8364946" y="6223591"/>
            <a:ext cx="144016" cy="144016"/>
          </a:xfrm>
          <a:prstGeom prst="ellipse">
            <a:avLst/>
          </a:prstGeom>
          <a:solidFill>
            <a:srgbClr val="FF0000"/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41" name="楕円 140"/>
          <p:cNvSpPr/>
          <p:nvPr/>
        </p:nvSpPr>
        <p:spPr bwMode="auto">
          <a:xfrm>
            <a:off x="8652978" y="5599785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42" name="楕円 141"/>
          <p:cNvSpPr/>
          <p:nvPr/>
        </p:nvSpPr>
        <p:spPr bwMode="auto">
          <a:xfrm>
            <a:off x="7788882" y="5805264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43" name="楕円 142"/>
          <p:cNvSpPr/>
          <p:nvPr/>
        </p:nvSpPr>
        <p:spPr bwMode="auto">
          <a:xfrm>
            <a:off x="7572858" y="5157192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44" name="楕円 143"/>
          <p:cNvSpPr/>
          <p:nvPr/>
        </p:nvSpPr>
        <p:spPr bwMode="auto">
          <a:xfrm>
            <a:off x="8292938" y="5229200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45" name="楕円 144"/>
          <p:cNvSpPr/>
          <p:nvPr/>
        </p:nvSpPr>
        <p:spPr bwMode="auto">
          <a:xfrm>
            <a:off x="7644866" y="6525344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146" name="直線コネクタ 145"/>
          <p:cNvCxnSpPr>
            <a:stCxn id="138" idx="7"/>
            <a:endCxn id="142" idx="2"/>
          </p:cNvCxnSpPr>
          <p:nvPr/>
        </p:nvCxnSpPr>
        <p:spPr bwMode="auto">
          <a:xfrm flipV="1">
            <a:off x="7268448" y="5877272"/>
            <a:ext cx="520434" cy="367410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7" name="直線コネクタ 146"/>
          <p:cNvCxnSpPr>
            <a:stCxn id="144" idx="3"/>
            <a:endCxn id="139" idx="6"/>
          </p:cNvCxnSpPr>
          <p:nvPr/>
        </p:nvCxnSpPr>
        <p:spPr bwMode="auto">
          <a:xfrm flipH="1">
            <a:off x="7284826" y="5352125"/>
            <a:ext cx="1029203" cy="164401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8" name="直線コネクタ 147"/>
          <p:cNvCxnSpPr>
            <a:stCxn id="140" idx="2"/>
            <a:endCxn id="138" idx="6"/>
          </p:cNvCxnSpPr>
          <p:nvPr/>
        </p:nvCxnSpPr>
        <p:spPr bwMode="auto">
          <a:xfrm flipH="1">
            <a:off x="7289539" y="6295599"/>
            <a:ext cx="1075407" cy="0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9" name="直線コネクタ 148"/>
          <p:cNvCxnSpPr>
            <a:stCxn id="138" idx="0"/>
            <a:endCxn id="139" idx="4"/>
          </p:cNvCxnSpPr>
          <p:nvPr/>
        </p:nvCxnSpPr>
        <p:spPr bwMode="auto">
          <a:xfrm flipH="1" flipV="1">
            <a:off x="7212818" y="5588534"/>
            <a:ext cx="4713" cy="635057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0" name="直線コネクタ 149"/>
          <p:cNvCxnSpPr>
            <a:stCxn id="141" idx="4"/>
            <a:endCxn id="140" idx="7"/>
          </p:cNvCxnSpPr>
          <p:nvPr/>
        </p:nvCxnSpPr>
        <p:spPr bwMode="auto">
          <a:xfrm flipH="1">
            <a:off x="8487871" y="5743801"/>
            <a:ext cx="237115" cy="500881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1" name="直線コネクタ 150"/>
          <p:cNvCxnSpPr>
            <a:stCxn id="145" idx="0"/>
            <a:endCxn id="143" idx="4"/>
          </p:cNvCxnSpPr>
          <p:nvPr/>
        </p:nvCxnSpPr>
        <p:spPr bwMode="auto">
          <a:xfrm flipH="1" flipV="1">
            <a:off x="7644866" y="5301208"/>
            <a:ext cx="72008" cy="1224136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2" name="直線コネクタ 151"/>
          <p:cNvCxnSpPr>
            <a:stCxn id="142" idx="7"/>
            <a:endCxn id="144" idx="4"/>
          </p:cNvCxnSpPr>
          <p:nvPr/>
        </p:nvCxnSpPr>
        <p:spPr bwMode="auto">
          <a:xfrm flipV="1">
            <a:off x="7911807" y="5373216"/>
            <a:ext cx="453139" cy="453139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3" name="直線コネクタ 152"/>
          <p:cNvCxnSpPr>
            <a:stCxn id="144" idx="5"/>
            <a:endCxn id="141" idx="1"/>
          </p:cNvCxnSpPr>
          <p:nvPr/>
        </p:nvCxnSpPr>
        <p:spPr bwMode="auto">
          <a:xfrm>
            <a:off x="8415863" y="5352125"/>
            <a:ext cx="258206" cy="268751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4" name="直線コネクタ 153"/>
          <p:cNvCxnSpPr>
            <a:stCxn id="143" idx="6"/>
            <a:endCxn id="144" idx="1"/>
          </p:cNvCxnSpPr>
          <p:nvPr/>
        </p:nvCxnSpPr>
        <p:spPr bwMode="auto">
          <a:xfrm>
            <a:off x="7716874" y="5229200"/>
            <a:ext cx="597155" cy="21091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5" name="直線コネクタ 154"/>
          <p:cNvCxnSpPr>
            <a:stCxn id="142" idx="5"/>
            <a:endCxn id="140" idx="1"/>
          </p:cNvCxnSpPr>
          <p:nvPr/>
        </p:nvCxnSpPr>
        <p:spPr bwMode="auto">
          <a:xfrm>
            <a:off x="7911807" y="5928189"/>
            <a:ext cx="474230" cy="316493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6" name="直線コネクタ 155"/>
          <p:cNvCxnSpPr>
            <a:stCxn id="145" idx="6"/>
            <a:endCxn id="140" idx="4"/>
          </p:cNvCxnSpPr>
          <p:nvPr/>
        </p:nvCxnSpPr>
        <p:spPr bwMode="auto">
          <a:xfrm flipV="1">
            <a:off x="7788882" y="6367607"/>
            <a:ext cx="648072" cy="229745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58" name="グループ化 157"/>
          <p:cNvGrpSpPr/>
          <p:nvPr/>
        </p:nvGrpSpPr>
        <p:grpSpPr>
          <a:xfrm rot="4636998">
            <a:off x="7497616" y="5104882"/>
            <a:ext cx="1391491" cy="1267021"/>
            <a:chOff x="6732240" y="1340768"/>
            <a:chExt cx="1008112" cy="1138407"/>
          </a:xfrm>
        </p:grpSpPr>
        <p:sp>
          <p:nvSpPr>
            <p:cNvPr id="159" name="楕円 158"/>
            <p:cNvSpPr/>
            <p:nvPr/>
          </p:nvSpPr>
          <p:spPr bwMode="auto">
            <a:xfrm>
              <a:off x="7308304" y="2335159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60" name="楕円 159"/>
            <p:cNvSpPr/>
            <p:nvPr/>
          </p:nvSpPr>
          <p:spPr bwMode="auto">
            <a:xfrm>
              <a:off x="7596336" y="1711353"/>
              <a:ext cx="144016" cy="144016"/>
            </a:xfrm>
            <a:prstGeom prst="ellipse">
              <a:avLst/>
            </a:prstGeom>
            <a:solidFill>
              <a:srgbClr val="FF0000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61" name="楕円 160"/>
            <p:cNvSpPr/>
            <p:nvPr/>
          </p:nvSpPr>
          <p:spPr bwMode="auto">
            <a:xfrm>
              <a:off x="6732240" y="1916832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62" name="楕円 161"/>
            <p:cNvSpPr/>
            <p:nvPr/>
          </p:nvSpPr>
          <p:spPr bwMode="auto">
            <a:xfrm>
              <a:off x="7236296" y="1340768"/>
              <a:ext cx="144016" cy="144016"/>
            </a:xfrm>
            <a:prstGeom prst="ellipse">
              <a:avLst/>
            </a:prstGeom>
            <a:solidFill>
              <a:srgbClr val="FF0000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cxnSp>
          <p:nvCxnSpPr>
            <p:cNvPr id="163" name="直線コネクタ 162"/>
            <p:cNvCxnSpPr>
              <a:stCxn id="160" idx="4"/>
              <a:endCxn id="159" idx="7"/>
            </p:cNvCxnSpPr>
            <p:nvPr/>
          </p:nvCxnSpPr>
          <p:spPr bwMode="auto">
            <a:xfrm flipH="1">
              <a:off x="7431229" y="1855369"/>
              <a:ext cx="237115" cy="500881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>
              <a:stCxn id="161" idx="7"/>
              <a:endCxn id="141" idx="2"/>
            </p:cNvCxnSpPr>
            <p:nvPr/>
          </p:nvCxnSpPr>
          <p:spPr bwMode="auto">
            <a:xfrm rot="16963002">
              <a:off x="6786709" y="1556660"/>
              <a:ext cx="544276" cy="318570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5" name="直線コネクタ 164"/>
            <p:cNvCxnSpPr>
              <a:stCxn id="162" idx="5"/>
              <a:endCxn id="160" idx="1"/>
            </p:cNvCxnSpPr>
            <p:nvPr/>
          </p:nvCxnSpPr>
          <p:spPr bwMode="auto">
            <a:xfrm>
              <a:off x="7359221" y="1463693"/>
              <a:ext cx="258206" cy="268751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6" name="直線コネクタ 165"/>
            <p:cNvCxnSpPr>
              <a:stCxn id="161" idx="5"/>
              <a:endCxn id="159" idx="1"/>
            </p:cNvCxnSpPr>
            <p:nvPr/>
          </p:nvCxnSpPr>
          <p:spPr bwMode="auto">
            <a:xfrm>
              <a:off x="6855165" y="2039757"/>
              <a:ext cx="474230" cy="316493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0865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19" y="1196752"/>
            <a:ext cx="8603572" cy="3096344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Check all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1</a:t>
            </a:r>
            <a:r>
              <a:rPr lang="en-US" altLang="ja-JP" sz="2400" dirty="0" smtClean="0"/>
              <a:t> vertex </a:t>
            </a:r>
            <a:r>
              <a:rPr lang="en-US" altLang="ja-JP" sz="2400" dirty="0" smtClean="0">
                <a:sym typeface="Wingdings" panose="05000000000000000000" pitchFamily="2" charset="2"/>
              </a:rPr>
              <a:t>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1</a:t>
            </a:r>
            <a:r>
              <a:rPr lang="en-US" altLang="ja-JP" sz="2400" dirty="0" smtClean="0">
                <a:sym typeface="Wingdings" panose="05000000000000000000" pitchFamily="2" charset="2"/>
              </a:rPr>
              <a:t> vertex  </a:t>
            </a:r>
            <a:r>
              <a:rPr lang="en-US" altLang="ja-JP" sz="2400" dirty="0" smtClean="0">
                <a:solidFill>
                  <a:srgbClr val="C00000"/>
                </a:solidFill>
                <a:sym typeface="Wingdings" panose="05000000000000000000" pitchFamily="2" charset="2"/>
              </a:rPr>
              <a:t>(translation)</a:t>
            </a:r>
            <a:endParaRPr lang="en-US" altLang="ja-JP" sz="2400" dirty="0" smtClean="0">
              <a:solidFill>
                <a:srgbClr val="C00000"/>
              </a:solidFill>
            </a:endParaRPr>
          </a:p>
          <a:p>
            <a:pPr eaLnBrk="1" hangingPunct="1">
              <a:buNone/>
              <a:defRPr/>
            </a:pPr>
            <a:r>
              <a:rPr lang="en-US" altLang="ja-JP" sz="2400" dirty="0" smtClean="0"/>
              <a:t> </a:t>
            </a:r>
            <a:r>
              <a:rPr lang="en-US" altLang="ja-JP" sz="2400" dirty="0" smtClean="0">
                <a:sym typeface="Wingdings" panose="05000000000000000000" pitchFamily="2" charset="2"/>
              </a:rPr>
              <a:t>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n</a:t>
            </a:r>
            <a:r>
              <a:rPr lang="en-US" altLang="ja-JP" sz="2400" b="1" baseline="30000" dirty="0" smtClean="0">
                <a:solidFill>
                  <a:srgbClr val="0000FF"/>
                </a:solidFill>
                <a:sym typeface="Wingdings" panose="05000000000000000000" pitchFamily="2" charset="2"/>
              </a:rPr>
              <a:t>2 </a:t>
            </a:r>
            <a:r>
              <a:rPr lang="en-US" altLang="ja-JP" sz="2400" dirty="0" smtClean="0">
                <a:sym typeface="Wingdings" panose="05000000000000000000" pitchFamily="2" charset="2"/>
              </a:rPr>
              <a:t>candidates,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O(|pat.|)</a:t>
            </a:r>
            <a:r>
              <a:rPr lang="en-US" altLang="ja-JP" sz="2400" dirty="0">
                <a:sym typeface="Wingdings" panose="05000000000000000000" pitchFamily="2" charset="2"/>
              </a:rPr>
              <a:t> </a:t>
            </a:r>
            <a:r>
              <a:rPr lang="en-US" altLang="ja-JP" sz="2400" dirty="0" smtClean="0">
                <a:sym typeface="Wingdings" panose="05000000000000000000" pitchFamily="2" charset="2"/>
              </a:rPr>
              <a:t>time to check remaining correspondence</a:t>
            </a:r>
          </a:p>
          <a:p>
            <a:pPr eaLnBrk="1" hangingPunct="1"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/>
              <a:t>Check all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2</a:t>
            </a:r>
            <a:r>
              <a:rPr lang="en-US" altLang="ja-JP" sz="2400" dirty="0" smtClean="0"/>
              <a:t> vertices </a:t>
            </a:r>
            <a:r>
              <a:rPr lang="en-US" altLang="ja-JP" sz="2400" dirty="0">
                <a:sym typeface="Wingdings" panose="05000000000000000000" pitchFamily="2" charset="2"/>
              </a:rPr>
              <a:t>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2 </a:t>
            </a:r>
            <a:r>
              <a:rPr lang="en-US" altLang="ja-JP" sz="2400" dirty="0" smtClean="0">
                <a:sym typeface="Wingdings" panose="05000000000000000000" pitchFamily="2" charset="2"/>
              </a:rPr>
              <a:t>vertices </a:t>
            </a:r>
            <a:r>
              <a:rPr lang="en-US" altLang="ja-JP" sz="2400" dirty="0" smtClean="0">
                <a:solidFill>
                  <a:srgbClr val="C00000"/>
                </a:solidFill>
                <a:sym typeface="Wingdings" panose="05000000000000000000" pitchFamily="2" charset="2"/>
              </a:rPr>
              <a:t>(translation, rotation, expansion)</a:t>
            </a:r>
          </a:p>
          <a:p>
            <a:pPr marL="0" indent="0" eaLnBrk="1" hangingPunct="1"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>
                <a:sym typeface="Wingdings" panose="05000000000000000000" pitchFamily="2" charset="2"/>
              </a:rPr>
              <a:t>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n</a:t>
            </a:r>
            <a:r>
              <a:rPr lang="en-US" altLang="ja-JP" sz="2400" b="1" baseline="30000" dirty="0" smtClean="0">
                <a:solidFill>
                  <a:srgbClr val="0000FF"/>
                </a:solidFill>
                <a:sym typeface="Wingdings" panose="05000000000000000000" pitchFamily="2" charset="2"/>
              </a:rPr>
              <a:t>4 </a:t>
            </a:r>
            <a:r>
              <a:rPr lang="en-US" altLang="ja-JP" sz="2400" dirty="0">
                <a:sym typeface="Wingdings" panose="05000000000000000000" pitchFamily="2" charset="2"/>
              </a:rPr>
              <a:t>candidates, </a:t>
            </a:r>
            <a:r>
              <a:rPr lang="en-US" altLang="ja-JP" sz="2400" b="1" dirty="0">
                <a:solidFill>
                  <a:srgbClr val="0000FF"/>
                </a:solidFill>
                <a:sym typeface="Wingdings" panose="05000000000000000000" pitchFamily="2" charset="2"/>
              </a:rPr>
              <a:t>O(|pat.|)</a:t>
            </a:r>
            <a:r>
              <a:rPr lang="en-US" altLang="ja-JP" sz="2400" dirty="0">
                <a:sym typeface="Wingdings" panose="05000000000000000000" pitchFamily="2" charset="2"/>
              </a:rPr>
              <a:t> time to check </a:t>
            </a:r>
            <a:r>
              <a:rPr lang="en-US" altLang="ja-JP" sz="2400" dirty="0" err="1" smtClean="0">
                <a:sym typeface="Wingdings" panose="05000000000000000000" pitchFamily="2" charset="2"/>
              </a:rPr>
              <a:t>remainings</a:t>
            </a:r>
            <a:endParaRPr lang="en-US" altLang="ja-JP" sz="2400" dirty="0" smtClean="0">
              <a:sym typeface="Wingdings" panose="05000000000000000000" pitchFamily="2" charset="2"/>
            </a:endParaRPr>
          </a:p>
          <a:p>
            <a:pPr eaLnBrk="1" hangingPunct="1"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/>
              <a:t>Check all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3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vertices </a:t>
            </a:r>
            <a:r>
              <a:rPr lang="en-US" altLang="ja-JP" sz="2400" dirty="0">
                <a:sym typeface="Wingdings" panose="05000000000000000000" pitchFamily="2" charset="2"/>
              </a:rPr>
              <a:t>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3 </a:t>
            </a:r>
            <a:r>
              <a:rPr lang="en-US" altLang="ja-JP" sz="2400" dirty="0">
                <a:sym typeface="Wingdings" panose="05000000000000000000" pitchFamily="2" charset="2"/>
              </a:rPr>
              <a:t>vertices </a:t>
            </a:r>
            <a:r>
              <a:rPr lang="en-US" altLang="ja-JP" sz="2400" dirty="0" smtClean="0">
                <a:solidFill>
                  <a:srgbClr val="C00000"/>
                </a:solidFill>
                <a:sym typeface="Wingdings" panose="05000000000000000000" pitchFamily="2" charset="2"/>
              </a:rPr>
              <a:t>(translation, affine)</a:t>
            </a:r>
            <a:endParaRPr lang="en-US" altLang="ja-JP" sz="2400" dirty="0">
              <a:solidFill>
                <a:srgbClr val="C00000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>
                <a:sym typeface="Wingdings" panose="05000000000000000000" pitchFamily="2" charset="2"/>
              </a:rPr>
              <a:t>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n</a:t>
            </a:r>
            <a:r>
              <a:rPr lang="en-US" altLang="ja-JP" sz="2400" b="1" baseline="30000" dirty="0" smtClean="0">
                <a:solidFill>
                  <a:srgbClr val="0000FF"/>
                </a:solidFill>
                <a:sym typeface="Wingdings" panose="05000000000000000000" pitchFamily="2" charset="2"/>
              </a:rPr>
              <a:t>6 </a:t>
            </a:r>
            <a:r>
              <a:rPr lang="en-US" altLang="ja-JP" sz="2400" dirty="0">
                <a:sym typeface="Wingdings" panose="05000000000000000000" pitchFamily="2" charset="2"/>
              </a:rPr>
              <a:t>candidates, </a:t>
            </a:r>
            <a:r>
              <a:rPr lang="en-US" altLang="ja-JP" sz="2400" b="1" dirty="0">
                <a:solidFill>
                  <a:srgbClr val="0000FF"/>
                </a:solidFill>
                <a:sym typeface="Wingdings" panose="05000000000000000000" pitchFamily="2" charset="2"/>
              </a:rPr>
              <a:t>O(|pat.|)</a:t>
            </a:r>
            <a:r>
              <a:rPr lang="en-US" altLang="ja-JP" sz="2400" dirty="0">
                <a:sym typeface="Wingdings" panose="05000000000000000000" pitchFamily="2" charset="2"/>
              </a:rPr>
              <a:t> time to check </a:t>
            </a:r>
            <a:r>
              <a:rPr lang="en-US" altLang="ja-JP" sz="2400" dirty="0" err="1">
                <a:sym typeface="Wingdings" panose="05000000000000000000" pitchFamily="2" charset="2"/>
              </a:rPr>
              <a:t>remainings</a:t>
            </a:r>
            <a:endParaRPr lang="en-US" altLang="ja-JP" sz="2400" dirty="0">
              <a:sym typeface="Wingdings" panose="05000000000000000000" pitchFamily="2" charset="2"/>
            </a:endParaRPr>
          </a:p>
          <a:p>
            <a:pPr eaLnBrk="1" hangingPunct="1">
              <a:buNone/>
              <a:defRPr/>
            </a:pPr>
            <a:endParaRPr lang="en-US" altLang="ja-JP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solidFill>
            <a:srgbClr val="008000"/>
          </a:soli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Checking Correspondence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29" name="グループ化 128"/>
          <p:cNvGrpSpPr/>
          <p:nvPr/>
        </p:nvGrpSpPr>
        <p:grpSpPr>
          <a:xfrm rot="6828716">
            <a:off x="5331860" y="5491773"/>
            <a:ext cx="1008112" cy="1138407"/>
            <a:chOff x="6732240" y="1340768"/>
            <a:chExt cx="1008112" cy="1138407"/>
          </a:xfrm>
        </p:grpSpPr>
        <p:sp>
          <p:nvSpPr>
            <p:cNvPr id="130" name="楕円 129"/>
            <p:cNvSpPr/>
            <p:nvPr/>
          </p:nvSpPr>
          <p:spPr bwMode="auto">
            <a:xfrm>
              <a:off x="7308304" y="2335159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31" name="楕円 130"/>
            <p:cNvSpPr/>
            <p:nvPr/>
          </p:nvSpPr>
          <p:spPr bwMode="auto">
            <a:xfrm>
              <a:off x="7596336" y="1711353"/>
              <a:ext cx="144016" cy="144016"/>
            </a:xfrm>
            <a:prstGeom prst="ellipse">
              <a:avLst/>
            </a:prstGeom>
            <a:solidFill>
              <a:srgbClr val="FF0000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32" name="楕円 131"/>
            <p:cNvSpPr/>
            <p:nvPr/>
          </p:nvSpPr>
          <p:spPr bwMode="auto">
            <a:xfrm>
              <a:off x="6732240" y="1916832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33" name="楕円 132"/>
            <p:cNvSpPr/>
            <p:nvPr/>
          </p:nvSpPr>
          <p:spPr bwMode="auto">
            <a:xfrm>
              <a:off x="7236296" y="1340768"/>
              <a:ext cx="144016" cy="144016"/>
            </a:xfrm>
            <a:prstGeom prst="ellipse">
              <a:avLst/>
            </a:prstGeom>
            <a:solidFill>
              <a:srgbClr val="FF0000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cxnSp>
          <p:nvCxnSpPr>
            <p:cNvPr id="134" name="直線コネクタ 133"/>
            <p:cNvCxnSpPr>
              <a:stCxn id="131" idx="4"/>
              <a:endCxn id="130" idx="7"/>
            </p:cNvCxnSpPr>
            <p:nvPr/>
          </p:nvCxnSpPr>
          <p:spPr bwMode="auto">
            <a:xfrm flipH="1">
              <a:off x="7431229" y="1855369"/>
              <a:ext cx="237115" cy="500881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5" name="直線コネクタ 134"/>
            <p:cNvCxnSpPr>
              <a:stCxn id="132" idx="7"/>
              <a:endCxn id="133" idx="3"/>
            </p:cNvCxnSpPr>
            <p:nvPr/>
          </p:nvCxnSpPr>
          <p:spPr bwMode="auto">
            <a:xfrm rot="14771284">
              <a:off x="6920541" y="1421085"/>
              <a:ext cx="271470" cy="559447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6" name="直線コネクタ 135"/>
            <p:cNvCxnSpPr>
              <a:stCxn id="133" idx="5"/>
              <a:endCxn id="131" idx="1"/>
            </p:cNvCxnSpPr>
            <p:nvPr/>
          </p:nvCxnSpPr>
          <p:spPr bwMode="auto">
            <a:xfrm>
              <a:off x="7359221" y="1463693"/>
              <a:ext cx="258206" cy="268751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7" name="直線コネクタ 136"/>
            <p:cNvCxnSpPr>
              <a:stCxn id="132" idx="5"/>
              <a:endCxn id="130" idx="1"/>
            </p:cNvCxnSpPr>
            <p:nvPr/>
          </p:nvCxnSpPr>
          <p:spPr bwMode="auto">
            <a:xfrm>
              <a:off x="6855165" y="2039757"/>
              <a:ext cx="474230" cy="316493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38" name="楕円 137"/>
          <p:cNvSpPr/>
          <p:nvPr/>
        </p:nvSpPr>
        <p:spPr bwMode="auto">
          <a:xfrm>
            <a:off x="7145523" y="6223591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39" name="楕円 138"/>
          <p:cNvSpPr/>
          <p:nvPr/>
        </p:nvSpPr>
        <p:spPr bwMode="auto">
          <a:xfrm>
            <a:off x="7140810" y="5444518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40" name="楕円 139"/>
          <p:cNvSpPr/>
          <p:nvPr/>
        </p:nvSpPr>
        <p:spPr bwMode="auto">
          <a:xfrm>
            <a:off x="8364946" y="6223591"/>
            <a:ext cx="144016" cy="144016"/>
          </a:xfrm>
          <a:prstGeom prst="ellipse">
            <a:avLst/>
          </a:prstGeom>
          <a:solidFill>
            <a:srgbClr val="FF0000"/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41" name="楕円 140"/>
          <p:cNvSpPr/>
          <p:nvPr/>
        </p:nvSpPr>
        <p:spPr bwMode="auto">
          <a:xfrm>
            <a:off x="8652978" y="5599785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42" name="楕円 141"/>
          <p:cNvSpPr/>
          <p:nvPr/>
        </p:nvSpPr>
        <p:spPr bwMode="auto">
          <a:xfrm>
            <a:off x="7788882" y="5805264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43" name="楕円 142"/>
          <p:cNvSpPr/>
          <p:nvPr/>
        </p:nvSpPr>
        <p:spPr bwMode="auto">
          <a:xfrm>
            <a:off x="7572858" y="5157192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44" name="楕円 143"/>
          <p:cNvSpPr/>
          <p:nvPr/>
        </p:nvSpPr>
        <p:spPr bwMode="auto">
          <a:xfrm>
            <a:off x="8292938" y="5229200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45" name="楕円 144"/>
          <p:cNvSpPr/>
          <p:nvPr/>
        </p:nvSpPr>
        <p:spPr bwMode="auto">
          <a:xfrm>
            <a:off x="7644866" y="6525344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146" name="直線コネクタ 145"/>
          <p:cNvCxnSpPr>
            <a:stCxn id="138" idx="7"/>
            <a:endCxn id="142" idx="2"/>
          </p:cNvCxnSpPr>
          <p:nvPr/>
        </p:nvCxnSpPr>
        <p:spPr bwMode="auto">
          <a:xfrm flipV="1">
            <a:off x="7268448" y="5877272"/>
            <a:ext cx="520434" cy="367410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7" name="直線コネクタ 146"/>
          <p:cNvCxnSpPr>
            <a:stCxn id="144" idx="3"/>
            <a:endCxn id="139" idx="6"/>
          </p:cNvCxnSpPr>
          <p:nvPr/>
        </p:nvCxnSpPr>
        <p:spPr bwMode="auto">
          <a:xfrm flipH="1">
            <a:off x="7284826" y="5352125"/>
            <a:ext cx="1029203" cy="164401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8" name="直線コネクタ 147"/>
          <p:cNvCxnSpPr>
            <a:stCxn id="140" idx="2"/>
            <a:endCxn id="138" idx="6"/>
          </p:cNvCxnSpPr>
          <p:nvPr/>
        </p:nvCxnSpPr>
        <p:spPr bwMode="auto">
          <a:xfrm flipH="1">
            <a:off x="7289539" y="6295599"/>
            <a:ext cx="1075407" cy="0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9" name="直線コネクタ 148"/>
          <p:cNvCxnSpPr>
            <a:stCxn id="138" idx="0"/>
            <a:endCxn id="139" idx="4"/>
          </p:cNvCxnSpPr>
          <p:nvPr/>
        </p:nvCxnSpPr>
        <p:spPr bwMode="auto">
          <a:xfrm flipH="1" flipV="1">
            <a:off x="7212818" y="5588534"/>
            <a:ext cx="4713" cy="635057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0" name="直線コネクタ 149"/>
          <p:cNvCxnSpPr>
            <a:stCxn id="141" idx="4"/>
            <a:endCxn id="140" idx="7"/>
          </p:cNvCxnSpPr>
          <p:nvPr/>
        </p:nvCxnSpPr>
        <p:spPr bwMode="auto">
          <a:xfrm flipH="1">
            <a:off x="8487871" y="5743801"/>
            <a:ext cx="237115" cy="500881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1" name="直線コネクタ 150"/>
          <p:cNvCxnSpPr>
            <a:stCxn id="145" idx="0"/>
            <a:endCxn id="143" idx="4"/>
          </p:cNvCxnSpPr>
          <p:nvPr/>
        </p:nvCxnSpPr>
        <p:spPr bwMode="auto">
          <a:xfrm flipH="1" flipV="1">
            <a:off x="7644866" y="5301208"/>
            <a:ext cx="72008" cy="1224136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2" name="直線コネクタ 151"/>
          <p:cNvCxnSpPr>
            <a:stCxn id="142" idx="7"/>
            <a:endCxn id="144" idx="4"/>
          </p:cNvCxnSpPr>
          <p:nvPr/>
        </p:nvCxnSpPr>
        <p:spPr bwMode="auto">
          <a:xfrm flipV="1">
            <a:off x="7911807" y="5373216"/>
            <a:ext cx="453139" cy="453139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3" name="直線コネクタ 152"/>
          <p:cNvCxnSpPr>
            <a:stCxn id="144" idx="5"/>
            <a:endCxn id="141" idx="1"/>
          </p:cNvCxnSpPr>
          <p:nvPr/>
        </p:nvCxnSpPr>
        <p:spPr bwMode="auto">
          <a:xfrm>
            <a:off x="8415863" y="5352125"/>
            <a:ext cx="258206" cy="268751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4" name="直線コネクタ 153"/>
          <p:cNvCxnSpPr>
            <a:stCxn id="143" idx="6"/>
            <a:endCxn id="144" idx="1"/>
          </p:cNvCxnSpPr>
          <p:nvPr/>
        </p:nvCxnSpPr>
        <p:spPr bwMode="auto">
          <a:xfrm>
            <a:off x="7716874" y="5229200"/>
            <a:ext cx="597155" cy="21091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5" name="直線コネクタ 154"/>
          <p:cNvCxnSpPr>
            <a:stCxn id="142" idx="5"/>
            <a:endCxn id="140" idx="1"/>
          </p:cNvCxnSpPr>
          <p:nvPr/>
        </p:nvCxnSpPr>
        <p:spPr bwMode="auto">
          <a:xfrm>
            <a:off x="7911807" y="5928189"/>
            <a:ext cx="474230" cy="316493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6" name="直線コネクタ 155"/>
          <p:cNvCxnSpPr>
            <a:stCxn id="145" idx="6"/>
            <a:endCxn id="140" idx="4"/>
          </p:cNvCxnSpPr>
          <p:nvPr/>
        </p:nvCxnSpPr>
        <p:spPr bwMode="auto">
          <a:xfrm flipV="1">
            <a:off x="7788882" y="6367607"/>
            <a:ext cx="648072" cy="229745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58" name="グループ化 157"/>
          <p:cNvGrpSpPr/>
          <p:nvPr/>
        </p:nvGrpSpPr>
        <p:grpSpPr>
          <a:xfrm rot="4636998">
            <a:off x="7497616" y="5104882"/>
            <a:ext cx="1391491" cy="1267021"/>
            <a:chOff x="6732240" y="1340768"/>
            <a:chExt cx="1008112" cy="1138407"/>
          </a:xfrm>
        </p:grpSpPr>
        <p:sp>
          <p:nvSpPr>
            <p:cNvPr id="159" name="楕円 158"/>
            <p:cNvSpPr/>
            <p:nvPr/>
          </p:nvSpPr>
          <p:spPr bwMode="auto">
            <a:xfrm>
              <a:off x="7308304" y="2335159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60" name="楕円 159"/>
            <p:cNvSpPr/>
            <p:nvPr/>
          </p:nvSpPr>
          <p:spPr bwMode="auto">
            <a:xfrm>
              <a:off x="7596336" y="1711353"/>
              <a:ext cx="144016" cy="144016"/>
            </a:xfrm>
            <a:prstGeom prst="ellipse">
              <a:avLst/>
            </a:prstGeom>
            <a:solidFill>
              <a:srgbClr val="FF0000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61" name="楕円 160"/>
            <p:cNvSpPr/>
            <p:nvPr/>
          </p:nvSpPr>
          <p:spPr bwMode="auto">
            <a:xfrm>
              <a:off x="6732240" y="1916832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62" name="楕円 161"/>
            <p:cNvSpPr/>
            <p:nvPr/>
          </p:nvSpPr>
          <p:spPr bwMode="auto">
            <a:xfrm>
              <a:off x="7236296" y="1340768"/>
              <a:ext cx="144016" cy="144016"/>
            </a:xfrm>
            <a:prstGeom prst="ellipse">
              <a:avLst/>
            </a:prstGeom>
            <a:solidFill>
              <a:srgbClr val="FF0000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cxnSp>
          <p:nvCxnSpPr>
            <p:cNvPr id="163" name="直線コネクタ 162"/>
            <p:cNvCxnSpPr>
              <a:stCxn id="160" idx="4"/>
              <a:endCxn id="159" idx="7"/>
            </p:cNvCxnSpPr>
            <p:nvPr/>
          </p:nvCxnSpPr>
          <p:spPr bwMode="auto">
            <a:xfrm flipH="1">
              <a:off x="7431229" y="1855369"/>
              <a:ext cx="237115" cy="500881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>
              <a:stCxn id="161" idx="7"/>
              <a:endCxn id="141" idx="2"/>
            </p:cNvCxnSpPr>
            <p:nvPr/>
          </p:nvCxnSpPr>
          <p:spPr bwMode="auto">
            <a:xfrm rot="16963002">
              <a:off x="6786709" y="1556660"/>
              <a:ext cx="544276" cy="318570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5" name="直線コネクタ 164"/>
            <p:cNvCxnSpPr>
              <a:stCxn id="162" idx="5"/>
              <a:endCxn id="160" idx="1"/>
            </p:cNvCxnSpPr>
            <p:nvPr/>
          </p:nvCxnSpPr>
          <p:spPr bwMode="auto">
            <a:xfrm>
              <a:off x="7359221" y="1463693"/>
              <a:ext cx="258206" cy="268751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6" name="直線コネクタ 165"/>
            <p:cNvCxnSpPr>
              <a:stCxn id="161" idx="5"/>
              <a:endCxn id="159" idx="1"/>
            </p:cNvCxnSpPr>
            <p:nvPr/>
          </p:nvCxnSpPr>
          <p:spPr bwMode="auto">
            <a:xfrm>
              <a:off x="6855165" y="2039757"/>
              <a:ext cx="474230" cy="316493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0943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solidFill>
            <a:srgbClr val="008000"/>
          </a:soli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Pattern Enumeration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196752"/>
            <a:ext cx="8496944" cy="3096344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A point is given by pair of real numbers;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(x, y)</a:t>
            </a:r>
          </a:p>
          <a:p>
            <a:pPr eaLnBrk="1" hangingPunct="1">
              <a:buNone/>
              <a:defRPr/>
            </a:pPr>
            <a:r>
              <a:rPr lang="en-US" altLang="ja-JP" sz="2400" dirty="0" smtClean="0"/>
              <a:t>   a segment is given by two points, so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(</a:t>
            </a:r>
            <a:r>
              <a:rPr lang="en-US" altLang="ja-JP" sz="2400" b="1" dirty="0" err="1" smtClean="0">
                <a:solidFill>
                  <a:srgbClr val="0000FF"/>
                </a:solidFill>
              </a:rPr>
              <a:t>x,y,p,q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)</a:t>
            </a:r>
          </a:p>
          <a:p>
            <a:pPr eaLnBrk="1" hangingPunct="1">
              <a:buNone/>
              <a:defRPr/>
            </a:pPr>
            <a:endParaRPr lang="en-US" altLang="ja-JP" sz="2400" dirty="0" smtClean="0"/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Set of points and segments can be represented as an </a:t>
            </a:r>
            <a:r>
              <a:rPr lang="en-US" altLang="ja-JP" sz="2400" dirty="0" err="1" smtClean="0"/>
              <a:t>itemsets</a:t>
            </a:r>
            <a:endParaRPr lang="en-US" altLang="ja-JP" sz="2400" dirty="0" smtClean="0"/>
          </a:p>
          <a:p>
            <a:pPr eaLnBrk="1" hangingPunct="1">
              <a:buNone/>
              <a:defRPr/>
            </a:pPr>
            <a:endParaRPr lang="en-US" altLang="ja-JP" sz="2400" dirty="0" smtClean="0"/>
          </a:p>
          <a:p>
            <a:pPr eaLnBrk="1" hangingPunct="1">
              <a:buNone/>
              <a:defRPr/>
            </a:pPr>
            <a:r>
              <a:rPr lang="en-US" altLang="ja-JP" sz="2400" dirty="0" smtClean="0"/>
              <a:t>For the enumeration (backtracking), we need a total order on points and pairs of points </a:t>
            </a:r>
            <a:r>
              <a:rPr lang="en-US" altLang="ja-JP" sz="2400" dirty="0" smtClean="0">
                <a:solidFill>
                  <a:srgbClr val="C00000"/>
                </a:solidFill>
              </a:rPr>
              <a:t>(ex. by lexicographic order of 2/4 numbers)</a:t>
            </a:r>
          </a:p>
          <a:p>
            <a:pPr eaLnBrk="1" hangingPunct="1">
              <a:buNone/>
              <a:defRPr/>
            </a:pPr>
            <a:endParaRPr lang="en-US" altLang="ja-JP" sz="2400" dirty="0" smtClean="0"/>
          </a:p>
          <a:p>
            <a:pPr eaLnBrk="1" hangingPunct="1">
              <a:buNone/>
              <a:defRPr/>
            </a:pPr>
            <a:r>
              <a:rPr lang="en-US" altLang="ja-JP" sz="2400" dirty="0"/>
              <a:t>For normalization, </a:t>
            </a:r>
            <a:r>
              <a:rPr lang="en-US" altLang="ja-JP" sz="2400" dirty="0" smtClean="0"/>
              <a:t>translate the points so that the smallest point in the order will be (0,0)</a:t>
            </a:r>
            <a:endParaRPr lang="en-US" altLang="ja-JP" sz="2400" dirty="0"/>
          </a:p>
          <a:p>
            <a:pPr eaLnBrk="1" hangingPunct="1">
              <a:buNone/>
              <a:defRPr/>
            </a:pPr>
            <a:endParaRPr lang="en-US" altLang="ja-JP" sz="2400" dirty="0"/>
          </a:p>
          <a:p>
            <a:pPr eaLnBrk="1" hangingPunct="1">
              <a:buNone/>
              <a:defRPr/>
            </a:pPr>
            <a:endParaRPr lang="en-US" altLang="ja-JP" sz="2400" dirty="0" smtClean="0"/>
          </a:p>
        </p:txBody>
      </p:sp>
      <p:sp>
        <p:nvSpPr>
          <p:cNvPr id="61" name="楕円 60"/>
          <p:cNvSpPr/>
          <p:nvPr/>
        </p:nvSpPr>
        <p:spPr bwMode="auto">
          <a:xfrm>
            <a:off x="7524328" y="5575519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62" name="楕円 61"/>
          <p:cNvSpPr/>
          <p:nvPr/>
        </p:nvSpPr>
        <p:spPr bwMode="auto">
          <a:xfrm>
            <a:off x="8244408" y="6031833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64" name="楕円 63"/>
          <p:cNvSpPr/>
          <p:nvPr/>
        </p:nvSpPr>
        <p:spPr bwMode="auto">
          <a:xfrm>
            <a:off x="7380312" y="6237312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65" name="楕円 64"/>
          <p:cNvSpPr/>
          <p:nvPr/>
        </p:nvSpPr>
        <p:spPr bwMode="auto">
          <a:xfrm>
            <a:off x="7884368" y="5661248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67" name="直線コネクタ 66"/>
          <p:cNvCxnSpPr>
            <a:stCxn id="64" idx="7"/>
            <a:endCxn id="65" idx="4"/>
          </p:cNvCxnSpPr>
          <p:nvPr/>
        </p:nvCxnSpPr>
        <p:spPr bwMode="auto">
          <a:xfrm flipV="1">
            <a:off x="7503237" y="5805264"/>
            <a:ext cx="453139" cy="453139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8" name="直線コネクタ 67"/>
          <p:cNvCxnSpPr>
            <a:stCxn id="65" idx="5"/>
            <a:endCxn id="62" idx="1"/>
          </p:cNvCxnSpPr>
          <p:nvPr/>
        </p:nvCxnSpPr>
        <p:spPr bwMode="auto">
          <a:xfrm>
            <a:off x="8007293" y="5784173"/>
            <a:ext cx="258206" cy="268751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" name="直線矢印コネクタ 3"/>
          <p:cNvCxnSpPr/>
          <p:nvPr/>
        </p:nvCxnSpPr>
        <p:spPr bwMode="auto">
          <a:xfrm flipH="1" flipV="1">
            <a:off x="7426862" y="5157192"/>
            <a:ext cx="25458" cy="1512168"/>
          </a:xfrm>
          <a:prstGeom prst="straightConnector1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直線矢印コネクタ 35"/>
          <p:cNvCxnSpPr/>
          <p:nvPr/>
        </p:nvCxnSpPr>
        <p:spPr bwMode="auto">
          <a:xfrm flipV="1">
            <a:off x="7092280" y="6258403"/>
            <a:ext cx="1800200" cy="50917"/>
          </a:xfrm>
          <a:prstGeom prst="straightConnector1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09045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角丸四角形 28"/>
          <p:cNvSpPr/>
          <p:nvPr/>
        </p:nvSpPr>
        <p:spPr bwMode="auto">
          <a:xfrm>
            <a:off x="7013670" y="4096520"/>
            <a:ext cx="1300534" cy="2140792"/>
          </a:xfrm>
          <a:prstGeom prst="roundRect">
            <a:avLst/>
          </a:prstGeom>
          <a:solidFill>
            <a:srgbClr val="FFFFCC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solidFill>
            <a:srgbClr val="008000"/>
          </a:soli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Points/Segments to be Added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196752"/>
            <a:ext cx="8496944" cy="3096344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Suppose that we are considering only the translation</a:t>
            </a:r>
          </a:p>
          <a:p>
            <a:pPr eaLnBrk="1" hangingPunct="1">
              <a:buNone/>
              <a:defRPr/>
            </a:pPr>
            <a:r>
              <a:rPr lang="en-US" altLang="ja-JP" sz="2400" dirty="0" smtClean="0"/>
              <a:t> The pattern composed of one point (</a:t>
            </a:r>
            <a:r>
              <a:rPr lang="en-US" altLang="ja-JP" sz="2400" b="1" dirty="0" smtClean="0">
                <a:solidFill>
                  <a:srgbClr val="C00000"/>
                </a:solidFill>
              </a:rPr>
              <a:t>root</a:t>
            </a:r>
            <a:r>
              <a:rPr lang="en-US" altLang="ja-JP" sz="2400" dirty="0" smtClean="0"/>
              <a:t>) is included in all objects</a:t>
            </a:r>
          </a:p>
          <a:p>
            <a:pPr eaLnBrk="1" hangingPunct="1">
              <a:buNone/>
              <a:defRPr/>
            </a:pPr>
            <a:endParaRPr lang="en-US" altLang="ja-JP" sz="2400" dirty="0" smtClean="0"/>
          </a:p>
          <a:p>
            <a:pPr eaLnBrk="1" hangingPunct="1">
              <a:buNone/>
              <a:defRPr/>
            </a:pPr>
            <a:r>
              <a:rPr lang="en-US" altLang="ja-JP" sz="2400" dirty="0" smtClean="0"/>
              <a:t>Duplicate each object with setting different vertex to “</a:t>
            </a:r>
            <a:r>
              <a:rPr lang="en-US" altLang="ja-JP" sz="2400" b="1" dirty="0" smtClean="0">
                <a:solidFill>
                  <a:srgbClr val="C00000"/>
                </a:solidFill>
              </a:rPr>
              <a:t>root</a:t>
            </a:r>
            <a:r>
              <a:rPr lang="en-US" altLang="ja-JP" sz="2400" dirty="0" smtClean="0"/>
              <a:t>”</a:t>
            </a:r>
            <a:endParaRPr lang="en-US" altLang="ja-JP" sz="2400" dirty="0"/>
          </a:p>
          <a:p>
            <a:pPr eaLnBrk="1" hangingPunct="1">
              <a:buNone/>
              <a:defRPr/>
            </a:pPr>
            <a:r>
              <a:rPr lang="en-US" altLang="ja-JP" sz="2400" dirty="0" smtClean="0"/>
              <a:t>(root corresponds to the root of the pattern)</a:t>
            </a:r>
          </a:p>
          <a:p>
            <a:pPr eaLnBrk="1" hangingPunct="1">
              <a:buNone/>
              <a:defRPr/>
            </a:pPr>
            <a:endParaRPr lang="en-US" altLang="ja-JP" sz="2400" dirty="0"/>
          </a:p>
          <a:p>
            <a:pPr eaLnBrk="1" hangingPunct="1">
              <a:buNone/>
              <a:defRPr/>
            </a:pPr>
            <a:r>
              <a:rPr lang="en-US" altLang="ja-JP" sz="2400" dirty="0" smtClean="0"/>
              <a:t>Only when we add the points (or segments)</a:t>
            </a:r>
          </a:p>
          <a:p>
            <a:pPr eaLnBrk="1" hangingPunct="1">
              <a:buNone/>
              <a:defRPr/>
            </a:pPr>
            <a:r>
              <a:rPr lang="en-US" altLang="ja-JP" sz="2400" dirty="0"/>
              <a:t>i</a:t>
            </a:r>
            <a:r>
              <a:rPr lang="en-US" altLang="ja-JP" sz="2400" dirty="0" smtClean="0"/>
              <a:t>n the yellow area, the generated pattern</a:t>
            </a:r>
          </a:p>
          <a:p>
            <a:pPr eaLnBrk="1" hangingPunct="1"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has non-zero frequency</a:t>
            </a:r>
          </a:p>
        </p:txBody>
      </p:sp>
      <p:cxnSp>
        <p:nvCxnSpPr>
          <p:cNvPr id="4" name="直線矢印コネクタ 3"/>
          <p:cNvCxnSpPr/>
          <p:nvPr/>
        </p:nvCxnSpPr>
        <p:spPr bwMode="auto">
          <a:xfrm flipH="1" flipV="1">
            <a:off x="6978425" y="3406208"/>
            <a:ext cx="39555" cy="3017862"/>
          </a:xfrm>
          <a:prstGeom prst="straightConnector1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直線矢印コネクタ 35"/>
          <p:cNvCxnSpPr/>
          <p:nvPr/>
        </p:nvCxnSpPr>
        <p:spPr bwMode="auto">
          <a:xfrm>
            <a:off x="5796136" y="5034514"/>
            <a:ext cx="3168352" cy="30221"/>
          </a:xfrm>
          <a:prstGeom prst="straightConnector1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25" name="グループ化 24"/>
          <p:cNvGrpSpPr/>
          <p:nvPr/>
        </p:nvGrpSpPr>
        <p:grpSpPr>
          <a:xfrm>
            <a:off x="7645041" y="2728679"/>
            <a:ext cx="1126669" cy="1012570"/>
            <a:chOff x="7231871" y="5466315"/>
            <a:chExt cx="1126669" cy="1012570"/>
          </a:xfrm>
        </p:grpSpPr>
        <p:sp>
          <p:nvSpPr>
            <p:cNvPr id="12" name="楕円 11"/>
            <p:cNvSpPr/>
            <p:nvPr/>
          </p:nvSpPr>
          <p:spPr bwMode="auto">
            <a:xfrm>
              <a:off x="8214524" y="6334869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3" name="楕円 12"/>
            <p:cNvSpPr/>
            <p:nvPr/>
          </p:nvSpPr>
          <p:spPr bwMode="auto">
            <a:xfrm>
              <a:off x="7757018" y="5978737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4" name="楕円 13"/>
            <p:cNvSpPr/>
            <p:nvPr/>
          </p:nvSpPr>
          <p:spPr bwMode="auto">
            <a:xfrm>
              <a:off x="7231871" y="6122753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5" name="楕円 14"/>
            <p:cNvSpPr/>
            <p:nvPr/>
          </p:nvSpPr>
          <p:spPr bwMode="auto">
            <a:xfrm>
              <a:off x="7905401" y="5466315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cxnSp>
          <p:nvCxnSpPr>
            <p:cNvPr id="16" name="直線コネクタ 15"/>
            <p:cNvCxnSpPr>
              <a:stCxn id="15" idx="5"/>
              <a:endCxn id="12" idx="7"/>
            </p:cNvCxnSpPr>
            <p:nvPr/>
          </p:nvCxnSpPr>
          <p:spPr bwMode="auto">
            <a:xfrm>
              <a:off x="8028326" y="5589240"/>
              <a:ext cx="309123" cy="76672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>
              <a:stCxn id="14" idx="7"/>
              <a:endCxn id="15" idx="3"/>
            </p:cNvCxnSpPr>
            <p:nvPr/>
          </p:nvCxnSpPr>
          <p:spPr bwMode="auto">
            <a:xfrm flipV="1">
              <a:off x="7354796" y="5589240"/>
              <a:ext cx="571696" cy="554604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" name="直線コネクタ 17"/>
            <p:cNvCxnSpPr>
              <a:stCxn id="15" idx="4"/>
              <a:endCxn id="13" idx="0"/>
            </p:cNvCxnSpPr>
            <p:nvPr/>
          </p:nvCxnSpPr>
          <p:spPr bwMode="auto">
            <a:xfrm flipH="1">
              <a:off x="7829026" y="5610331"/>
              <a:ext cx="148383" cy="368406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>
              <a:stCxn id="14" idx="5"/>
              <a:endCxn id="12" idx="1"/>
            </p:cNvCxnSpPr>
            <p:nvPr/>
          </p:nvCxnSpPr>
          <p:spPr bwMode="auto">
            <a:xfrm>
              <a:off x="7354796" y="6245678"/>
              <a:ext cx="880819" cy="110282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8" name="グループ化 37"/>
          <p:cNvGrpSpPr/>
          <p:nvPr/>
        </p:nvGrpSpPr>
        <p:grpSpPr>
          <a:xfrm>
            <a:off x="6922748" y="4298015"/>
            <a:ext cx="1126669" cy="1012570"/>
            <a:chOff x="7231871" y="5466315"/>
            <a:chExt cx="1126669" cy="1012570"/>
          </a:xfrm>
        </p:grpSpPr>
        <p:sp>
          <p:nvSpPr>
            <p:cNvPr id="39" name="楕円 38"/>
            <p:cNvSpPr/>
            <p:nvPr/>
          </p:nvSpPr>
          <p:spPr bwMode="auto">
            <a:xfrm>
              <a:off x="8214524" y="6334869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 cap="flat" cmpd="sng" algn="ctr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40" name="楕円 39"/>
            <p:cNvSpPr/>
            <p:nvPr/>
          </p:nvSpPr>
          <p:spPr bwMode="auto">
            <a:xfrm>
              <a:off x="7757018" y="5978737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 cap="flat" cmpd="sng" algn="ctr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41" name="楕円 40"/>
            <p:cNvSpPr/>
            <p:nvPr/>
          </p:nvSpPr>
          <p:spPr bwMode="auto">
            <a:xfrm>
              <a:off x="7231871" y="6122753"/>
              <a:ext cx="144016" cy="144016"/>
            </a:xfrm>
            <a:prstGeom prst="ellipse">
              <a:avLst/>
            </a:prstGeom>
            <a:solidFill>
              <a:srgbClr val="FF0000"/>
            </a:solidFill>
            <a:ln w="38100" cap="flat" cmpd="sng" algn="ctr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42" name="楕円 41"/>
            <p:cNvSpPr/>
            <p:nvPr/>
          </p:nvSpPr>
          <p:spPr bwMode="auto">
            <a:xfrm>
              <a:off x="7905401" y="5466315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 cap="flat" cmpd="sng" algn="ctr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cxnSp>
          <p:nvCxnSpPr>
            <p:cNvPr id="43" name="直線コネクタ 42"/>
            <p:cNvCxnSpPr>
              <a:stCxn id="42" idx="5"/>
              <a:endCxn id="39" idx="7"/>
            </p:cNvCxnSpPr>
            <p:nvPr/>
          </p:nvCxnSpPr>
          <p:spPr bwMode="auto">
            <a:xfrm>
              <a:off x="8028326" y="5589240"/>
              <a:ext cx="309123" cy="766720"/>
            </a:xfrm>
            <a:prstGeom prst="line">
              <a:avLst/>
            </a:prstGeom>
            <a:ln w="38100"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4" name="直線コネクタ 43"/>
            <p:cNvCxnSpPr>
              <a:stCxn id="41" idx="7"/>
              <a:endCxn id="42" idx="3"/>
            </p:cNvCxnSpPr>
            <p:nvPr/>
          </p:nvCxnSpPr>
          <p:spPr bwMode="auto">
            <a:xfrm flipV="1">
              <a:off x="7354796" y="5589240"/>
              <a:ext cx="571696" cy="554604"/>
            </a:xfrm>
            <a:prstGeom prst="line">
              <a:avLst/>
            </a:prstGeom>
            <a:ln w="38100"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5" name="直線コネクタ 44"/>
            <p:cNvCxnSpPr>
              <a:stCxn id="42" idx="4"/>
              <a:endCxn id="40" idx="0"/>
            </p:cNvCxnSpPr>
            <p:nvPr/>
          </p:nvCxnSpPr>
          <p:spPr bwMode="auto">
            <a:xfrm flipH="1">
              <a:off x="7829026" y="5610331"/>
              <a:ext cx="148383" cy="368406"/>
            </a:xfrm>
            <a:prstGeom prst="line">
              <a:avLst/>
            </a:prstGeom>
            <a:ln w="38100"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6" name="直線コネクタ 45"/>
            <p:cNvCxnSpPr>
              <a:stCxn id="41" idx="5"/>
              <a:endCxn id="39" idx="1"/>
            </p:cNvCxnSpPr>
            <p:nvPr/>
          </p:nvCxnSpPr>
          <p:spPr bwMode="auto">
            <a:xfrm>
              <a:off x="7354796" y="6245678"/>
              <a:ext cx="880819" cy="110282"/>
            </a:xfrm>
            <a:prstGeom prst="line">
              <a:avLst/>
            </a:prstGeom>
            <a:ln w="38100"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7" name="グループ化 46"/>
          <p:cNvGrpSpPr/>
          <p:nvPr/>
        </p:nvGrpSpPr>
        <p:grpSpPr>
          <a:xfrm>
            <a:off x="5944404" y="4088892"/>
            <a:ext cx="1126669" cy="1012570"/>
            <a:chOff x="7231871" y="5466315"/>
            <a:chExt cx="1126669" cy="1012570"/>
          </a:xfrm>
        </p:grpSpPr>
        <p:sp>
          <p:nvSpPr>
            <p:cNvPr id="48" name="楕円 47"/>
            <p:cNvSpPr/>
            <p:nvPr/>
          </p:nvSpPr>
          <p:spPr bwMode="auto">
            <a:xfrm>
              <a:off x="8214524" y="6334869"/>
              <a:ext cx="144016" cy="144016"/>
            </a:xfrm>
            <a:prstGeom prst="ellipse">
              <a:avLst/>
            </a:prstGeom>
            <a:solidFill>
              <a:srgbClr val="FF0000"/>
            </a:solidFill>
            <a:ln w="38100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49" name="楕円 48"/>
            <p:cNvSpPr/>
            <p:nvPr/>
          </p:nvSpPr>
          <p:spPr bwMode="auto">
            <a:xfrm>
              <a:off x="7757018" y="5978737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50" name="楕円 49"/>
            <p:cNvSpPr/>
            <p:nvPr/>
          </p:nvSpPr>
          <p:spPr bwMode="auto">
            <a:xfrm>
              <a:off x="7231871" y="6122753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51" name="楕円 50"/>
            <p:cNvSpPr/>
            <p:nvPr/>
          </p:nvSpPr>
          <p:spPr bwMode="auto">
            <a:xfrm>
              <a:off x="7905401" y="5466315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cxnSp>
          <p:nvCxnSpPr>
            <p:cNvPr id="52" name="直線コネクタ 51"/>
            <p:cNvCxnSpPr>
              <a:stCxn id="51" idx="5"/>
              <a:endCxn id="48" idx="7"/>
            </p:cNvCxnSpPr>
            <p:nvPr/>
          </p:nvCxnSpPr>
          <p:spPr bwMode="auto">
            <a:xfrm>
              <a:off x="8028326" y="5589240"/>
              <a:ext cx="309123" cy="766720"/>
            </a:xfrm>
            <a:prstGeom prst="line">
              <a:avLst/>
            </a:prstGeom>
            <a:ln w="38100">
              <a:solidFill>
                <a:schemeClr val="accent1">
                  <a:lumMod val="60000"/>
                  <a:lumOff val="40000"/>
                </a:schemeClr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" name="直線コネクタ 52"/>
            <p:cNvCxnSpPr>
              <a:stCxn id="50" idx="7"/>
              <a:endCxn id="51" idx="3"/>
            </p:cNvCxnSpPr>
            <p:nvPr/>
          </p:nvCxnSpPr>
          <p:spPr bwMode="auto">
            <a:xfrm flipV="1">
              <a:off x="7354796" y="5589240"/>
              <a:ext cx="571696" cy="554604"/>
            </a:xfrm>
            <a:prstGeom prst="line">
              <a:avLst/>
            </a:prstGeom>
            <a:ln w="38100">
              <a:solidFill>
                <a:schemeClr val="accent1">
                  <a:lumMod val="60000"/>
                  <a:lumOff val="40000"/>
                </a:schemeClr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4" name="直線コネクタ 53"/>
            <p:cNvCxnSpPr>
              <a:stCxn id="51" idx="4"/>
              <a:endCxn id="49" idx="0"/>
            </p:cNvCxnSpPr>
            <p:nvPr/>
          </p:nvCxnSpPr>
          <p:spPr bwMode="auto">
            <a:xfrm flipH="1">
              <a:off x="7829026" y="5610331"/>
              <a:ext cx="148383" cy="368406"/>
            </a:xfrm>
            <a:prstGeom prst="line">
              <a:avLst/>
            </a:prstGeom>
            <a:ln w="38100">
              <a:solidFill>
                <a:schemeClr val="accent1">
                  <a:lumMod val="60000"/>
                  <a:lumOff val="40000"/>
                </a:schemeClr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5" name="直線コネクタ 54"/>
            <p:cNvCxnSpPr>
              <a:stCxn id="50" idx="5"/>
              <a:endCxn id="48" idx="1"/>
            </p:cNvCxnSpPr>
            <p:nvPr/>
          </p:nvCxnSpPr>
          <p:spPr bwMode="auto">
            <a:xfrm>
              <a:off x="7354796" y="6245678"/>
              <a:ext cx="880819" cy="110282"/>
            </a:xfrm>
            <a:prstGeom prst="line">
              <a:avLst/>
            </a:prstGeom>
            <a:ln w="38100">
              <a:solidFill>
                <a:schemeClr val="accent1">
                  <a:lumMod val="60000"/>
                  <a:lumOff val="40000"/>
                </a:schemeClr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6" name="グループ化 55"/>
          <p:cNvGrpSpPr/>
          <p:nvPr/>
        </p:nvGrpSpPr>
        <p:grpSpPr>
          <a:xfrm>
            <a:off x="6406729" y="4451161"/>
            <a:ext cx="1126669" cy="1012570"/>
            <a:chOff x="7231871" y="5466315"/>
            <a:chExt cx="1126669" cy="1012570"/>
          </a:xfrm>
        </p:grpSpPr>
        <p:sp>
          <p:nvSpPr>
            <p:cNvPr id="57" name="楕円 56"/>
            <p:cNvSpPr/>
            <p:nvPr/>
          </p:nvSpPr>
          <p:spPr bwMode="auto">
            <a:xfrm>
              <a:off x="8214524" y="6334869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58" name="楕円 57"/>
            <p:cNvSpPr/>
            <p:nvPr/>
          </p:nvSpPr>
          <p:spPr bwMode="auto">
            <a:xfrm>
              <a:off x="7757018" y="5978737"/>
              <a:ext cx="144016" cy="144016"/>
            </a:xfrm>
            <a:prstGeom prst="ellipse">
              <a:avLst/>
            </a:prstGeom>
            <a:solidFill>
              <a:srgbClr val="FF0000"/>
            </a:solidFill>
            <a:ln w="38100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59" name="楕円 58"/>
            <p:cNvSpPr/>
            <p:nvPr/>
          </p:nvSpPr>
          <p:spPr bwMode="auto">
            <a:xfrm>
              <a:off x="7231871" y="6122753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60" name="楕円 59"/>
            <p:cNvSpPr/>
            <p:nvPr/>
          </p:nvSpPr>
          <p:spPr bwMode="auto">
            <a:xfrm>
              <a:off x="7905401" y="5466315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cxnSp>
          <p:nvCxnSpPr>
            <p:cNvPr id="63" name="直線コネクタ 62"/>
            <p:cNvCxnSpPr>
              <a:stCxn id="60" idx="5"/>
              <a:endCxn id="57" idx="7"/>
            </p:cNvCxnSpPr>
            <p:nvPr/>
          </p:nvCxnSpPr>
          <p:spPr bwMode="auto">
            <a:xfrm>
              <a:off x="8028326" y="5589240"/>
              <a:ext cx="309123" cy="766720"/>
            </a:xfrm>
            <a:prstGeom prst="line">
              <a:avLst/>
            </a:prstGeom>
            <a:ln w="38100">
              <a:solidFill>
                <a:srgbClr val="FF6600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6" name="直線コネクタ 65"/>
            <p:cNvCxnSpPr>
              <a:stCxn id="59" idx="7"/>
              <a:endCxn id="60" idx="3"/>
            </p:cNvCxnSpPr>
            <p:nvPr/>
          </p:nvCxnSpPr>
          <p:spPr bwMode="auto">
            <a:xfrm flipV="1">
              <a:off x="7354796" y="5589240"/>
              <a:ext cx="571696" cy="554604"/>
            </a:xfrm>
            <a:prstGeom prst="line">
              <a:avLst/>
            </a:prstGeom>
            <a:ln w="38100">
              <a:solidFill>
                <a:srgbClr val="FF6600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>
              <a:stCxn id="60" idx="4"/>
              <a:endCxn id="58" idx="0"/>
            </p:cNvCxnSpPr>
            <p:nvPr/>
          </p:nvCxnSpPr>
          <p:spPr bwMode="auto">
            <a:xfrm flipH="1">
              <a:off x="7829026" y="5610331"/>
              <a:ext cx="148383" cy="368406"/>
            </a:xfrm>
            <a:prstGeom prst="line">
              <a:avLst/>
            </a:prstGeom>
            <a:ln w="38100">
              <a:solidFill>
                <a:srgbClr val="FF6600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0" name="直線コネクタ 69"/>
            <p:cNvCxnSpPr>
              <a:stCxn id="59" idx="5"/>
              <a:endCxn id="57" idx="1"/>
            </p:cNvCxnSpPr>
            <p:nvPr/>
          </p:nvCxnSpPr>
          <p:spPr bwMode="auto">
            <a:xfrm>
              <a:off x="7354796" y="6245678"/>
              <a:ext cx="880819" cy="110282"/>
            </a:xfrm>
            <a:prstGeom prst="line">
              <a:avLst/>
            </a:prstGeom>
            <a:ln w="38100">
              <a:solidFill>
                <a:srgbClr val="FF6600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71" name="グループ化 70"/>
          <p:cNvGrpSpPr/>
          <p:nvPr/>
        </p:nvGrpSpPr>
        <p:grpSpPr>
          <a:xfrm>
            <a:off x="6268132" y="4967037"/>
            <a:ext cx="1126669" cy="1012570"/>
            <a:chOff x="7231871" y="5466315"/>
            <a:chExt cx="1126669" cy="1012570"/>
          </a:xfrm>
        </p:grpSpPr>
        <p:sp>
          <p:nvSpPr>
            <p:cNvPr id="72" name="楕円 71"/>
            <p:cNvSpPr/>
            <p:nvPr/>
          </p:nvSpPr>
          <p:spPr bwMode="auto">
            <a:xfrm>
              <a:off x="8214524" y="6334869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 cap="flat" cmpd="sng" algn="ctr">
              <a:solidFill>
                <a:srgbClr val="FF99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73" name="楕円 72"/>
            <p:cNvSpPr/>
            <p:nvPr/>
          </p:nvSpPr>
          <p:spPr bwMode="auto">
            <a:xfrm>
              <a:off x="7757018" y="5978737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 cap="flat" cmpd="sng" algn="ctr">
              <a:solidFill>
                <a:srgbClr val="FF99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74" name="楕円 73"/>
            <p:cNvSpPr/>
            <p:nvPr/>
          </p:nvSpPr>
          <p:spPr bwMode="auto">
            <a:xfrm>
              <a:off x="7231871" y="6122753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 cap="flat" cmpd="sng" algn="ctr">
              <a:solidFill>
                <a:srgbClr val="FF99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75" name="楕円 74"/>
            <p:cNvSpPr/>
            <p:nvPr/>
          </p:nvSpPr>
          <p:spPr bwMode="auto">
            <a:xfrm>
              <a:off x="7905401" y="5466315"/>
              <a:ext cx="144016" cy="144016"/>
            </a:xfrm>
            <a:prstGeom prst="ellipse">
              <a:avLst/>
            </a:prstGeom>
            <a:solidFill>
              <a:srgbClr val="FF0000"/>
            </a:solidFill>
            <a:ln w="38100" cap="flat" cmpd="sng" algn="ctr">
              <a:solidFill>
                <a:srgbClr val="FF99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cxnSp>
          <p:nvCxnSpPr>
            <p:cNvPr id="76" name="直線コネクタ 75"/>
            <p:cNvCxnSpPr>
              <a:stCxn id="75" idx="5"/>
              <a:endCxn id="72" idx="7"/>
            </p:cNvCxnSpPr>
            <p:nvPr/>
          </p:nvCxnSpPr>
          <p:spPr bwMode="auto">
            <a:xfrm>
              <a:off x="8028326" y="5589240"/>
              <a:ext cx="309123" cy="766720"/>
            </a:xfrm>
            <a:prstGeom prst="line">
              <a:avLst/>
            </a:prstGeom>
            <a:ln w="38100">
              <a:solidFill>
                <a:srgbClr val="FF99FF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7" name="直線コネクタ 76"/>
            <p:cNvCxnSpPr>
              <a:stCxn id="74" idx="7"/>
              <a:endCxn id="75" idx="3"/>
            </p:cNvCxnSpPr>
            <p:nvPr/>
          </p:nvCxnSpPr>
          <p:spPr bwMode="auto">
            <a:xfrm flipV="1">
              <a:off x="7354796" y="5589240"/>
              <a:ext cx="571696" cy="554604"/>
            </a:xfrm>
            <a:prstGeom prst="line">
              <a:avLst/>
            </a:prstGeom>
            <a:ln w="38100">
              <a:solidFill>
                <a:srgbClr val="FF99FF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8" name="直線コネクタ 77"/>
            <p:cNvCxnSpPr>
              <a:stCxn id="75" idx="4"/>
              <a:endCxn id="73" idx="0"/>
            </p:cNvCxnSpPr>
            <p:nvPr/>
          </p:nvCxnSpPr>
          <p:spPr bwMode="auto">
            <a:xfrm flipH="1">
              <a:off x="7829026" y="5610331"/>
              <a:ext cx="148383" cy="368406"/>
            </a:xfrm>
            <a:prstGeom prst="line">
              <a:avLst/>
            </a:prstGeom>
            <a:ln w="38100">
              <a:solidFill>
                <a:srgbClr val="FF99FF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9" name="直線コネクタ 78"/>
            <p:cNvCxnSpPr>
              <a:stCxn id="74" idx="5"/>
              <a:endCxn id="72" idx="1"/>
            </p:cNvCxnSpPr>
            <p:nvPr/>
          </p:nvCxnSpPr>
          <p:spPr bwMode="auto">
            <a:xfrm>
              <a:off x="7354796" y="6245678"/>
              <a:ext cx="880819" cy="110282"/>
            </a:xfrm>
            <a:prstGeom prst="line">
              <a:avLst/>
            </a:prstGeom>
            <a:ln w="38100">
              <a:solidFill>
                <a:srgbClr val="FF99FF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37" name="下矢印 36"/>
          <p:cNvSpPr/>
          <p:nvPr/>
        </p:nvSpPr>
        <p:spPr bwMode="auto">
          <a:xfrm rot="2160000">
            <a:off x="7879308" y="3869243"/>
            <a:ext cx="104132" cy="439301"/>
          </a:xfrm>
          <a:prstGeom prst="downArrow">
            <a:avLst/>
          </a:prstGeom>
          <a:solidFill>
            <a:srgbClr val="FF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139700" dist="50800" sx="140000" sy="140000" algn="ctr" rotWithShape="0">
              <a:prstClr val="black">
                <a:alpha val="56000"/>
              </a:prstClr>
            </a:outerShdw>
          </a:effectLst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82" name="下矢印 81"/>
          <p:cNvSpPr/>
          <p:nvPr/>
        </p:nvSpPr>
        <p:spPr bwMode="auto">
          <a:xfrm rot="2160000">
            <a:off x="8237136" y="4770344"/>
            <a:ext cx="104132" cy="439301"/>
          </a:xfrm>
          <a:prstGeom prst="downArrow">
            <a:avLst/>
          </a:prstGeom>
          <a:solidFill>
            <a:srgbClr val="FF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139700" dist="50800" sx="140000" sy="140000" algn="ctr" rotWithShape="0">
              <a:prstClr val="black">
                <a:alpha val="56000"/>
              </a:prstClr>
            </a:outerShdw>
          </a:effectLst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83" name="下矢印 82"/>
          <p:cNvSpPr/>
          <p:nvPr/>
        </p:nvSpPr>
        <p:spPr bwMode="auto">
          <a:xfrm rot="2160000">
            <a:off x="7769677" y="4423891"/>
            <a:ext cx="104132" cy="439301"/>
          </a:xfrm>
          <a:prstGeom prst="downArrow">
            <a:avLst/>
          </a:prstGeom>
          <a:solidFill>
            <a:srgbClr val="FF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139700" dist="50800" sx="140000" sy="140000" algn="ctr" rotWithShape="0">
              <a:prstClr val="black">
                <a:alpha val="56000"/>
              </a:prstClr>
            </a:outerShdw>
          </a:effectLst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84" name="下矢印 83"/>
          <p:cNvSpPr/>
          <p:nvPr/>
        </p:nvSpPr>
        <p:spPr bwMode="auto">
          <a:xfrm rot="2160000">
            <a:off x="7341002" y="4046228"/>
            <a:ext cx="104132" cy="439301"/>
          </a:xfrm>
          <a:prstGeom prst="downArrow">
            <a:avLst/>
          </a:prstGeom>
          <a:solidFill>
            <a:srgbClr val="FF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139700" dist="50800" sx="140000" sy="140000" algn="ctr" rotWithShape="0">
              <a:prstClr val="black">
                <a:alpha val="56000"/>
              </a:prstClr>
            </a:outerShdw>
          </a:effectLst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85" name="下矢印 84"/>
          <p:cNvSpPr/>
          <p:nvPr/>
        </p:nvSpPr>
        <p:spPr bwMode="auto">
          <a:xfrm rot="2160000">
            <a:off x="7708533" y="4995889"/>
            <a:ext cx="104132" cy="439301"/>
          </a:xfrm>
          <a:prstGeom prst="downArrow">
            <a:avLst/>
          </a:prstGeom>
          <a:solidFill>
            <a:srgbClr val="FF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139700" dist="50800" sx="140000" sy="140000" algn="ctr" rotWithShape="0">
              <a:prstClr val="black">
                <a:alpha val="56000"/>
              </a:prstClr>
            </a:outerShdw>
          </a:effectLst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86" name="下矢印 85"/>
          <p:cNvSpPr/>
          <p:nvPr/>
        </p:nvSpPr>
        <p:spPr bwMode="auto">
          <a:xfrm rot="2160000">
            <a:off x="7583424" y="5521324"/>
            <a:ext cx="104132" cy="439301"/>
          </a:xfrm>
          <a:prstGeom prst="downArrow">
            <a:avLst/>
          </a:prstGeom>
          <a:solidFill>
            <a:srgbClr val="FF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139700" dist="50800" sx="140000" sy="140000" algn="ctr" rotWithShape="0">
              <a:prstClr val="black">
                <a:alpha val="56000"/>
              </a:prstClr>
            </a:outerShdw>
          </a:effectLst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2411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82" grpId="0" animBg="1"/>
      <p:bldP spid="83" grpId="0" animBg="1"/>
      <p:bldP spid="84" grpId="0" animBg="1"/>
      <p:bldP spid="85" grpId="0" animBg="1"/>
      <p:bldP spid="8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Bipartite Graph Representation</a:t>
            </a:r>
          </a:p>
        </p:txBody>
      </p:sp>
      <p:sp>
        <p:nvSpPr>
          <p:cNvPr id="672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125538"/>
            <a:ext cx="8280400" cy="6477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Items and transactions are vertices, and the inclusion relations are the edges</a:t>
            </a:r>
          </a:p>
          <a:p>
            <a:pPr algn="l" eaLnBrk="1" hangingPunct="1">
              <a:defRPr/>
            </a:pPr>
            <a:endParaRPr lang="ja-JP" altLang="en-US" sz="2400" dirty="0" smtClean="0"/>
          </a:p>
        </p:txBody>
      </p:sp>
      <p:sp>
        <p:nvSpPr>
          <p:cNvPr id="75782" name="AutoShape 6"/>
          <p:cNvSpPr>
            <a:spLocks noChangeArrowheads="1"/>
          </p:cNvSpPr>
          <p:nvPr/>
        </p:nvSpPr>
        <p:spPr bwMode="auto">
          <a:xfrm>
            <a:off x="2916238" y="2636838"/>
            <a:ext cx="863600" cy="576262"/>
          </a:xfrm>
          <a:prstGeom prst="rightArrow">
            <a:avLst>
              <a:gd name="adj1" fmla="val 50000"/>
              <a:gd name="adj2" fmla="val 37466"/>
            </a:avLst>
          </a:prstGeom>
          <a:solidFill>
            <a:srgbClr val="FF9900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672775" name="Text Box 7"/>
          <p:cNvSpPr txBox="1">
            <a:spLocks noChangeArrowheads="1"/>
          </p:cNvSpPr>
          <p:nvPr/>
        </p:nvSpPr>
        <p:spPr bwMode="auto">
          <a:xfrm>
            <a:off x="4284663" y="1885950"/>
            <a:ext cx="4175125" cy="157184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r>
              <a:rPr lang="en-US" altLang="ja-JP" dirty="0">
                <a:solidFill>
                  <a:srgbClr val="0000FF"/>
                </a:solidFill>
              </a:rPr>
              <a:t>1   2   3   4   5   6   7   8   9</a:t>
            </a:r>
          </a:p>
          <a:p>
            <a:pPr>
              <a:defRPr/>
            </a:pPr>
            <a:endParaRPr lang="en-US" altLang="ja-JP" b="0" dirty="0">
              <a:solidFill>
                <a:srgbClr val="006600"/>
              </a:solidFill>
            </a:endParaRPr>
          </a:p>
          <a:p>
            <a:pPr>
              <a:defRPr/>
            </a:pPr>
            <a:endParaRPr lang="en-US" altLang="ja-JP" b="0" dirty="0">
              <a:solidFill>
                <a:srgbClr val="006600"/>
              </a:solidFill>
            </a:endParaRPr>
          </a:p>
          <a:p>
            <a:pPr>
              <a:defRPr/>
            </a:pPr>
            <a:r>
              <a:rPr lang="en-US" altLang="ja-JP" dirty="0">
                <a:solidFill>
                  <a:srgbClr val="006600"/>
                </a:solidFill>
              </a:rPr>
              <a:t>A     B     C     D     E     F</a:t>
            </a:r>
            <a:endParaRPr lang="en-US" altLang="ja-JP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5784" name="Line 8"/>
          <p:cNvSpPr>
            <a:spLocks noChangeShapeType="1"/>
          </p:cNvSpPr>
          <p:nvPr/>
        </p:nvSpPr>
        <p:spPr bwMode="auto">
          <a:xfrm>
            <a:off x="4859338" y="2276475"/>
            <a:ext cx="73025" cy="86518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75785" name="Line 9"/>
          <p:cNvSpPr>
            <a:spLocks noChangeShapeType="1"/>
          </p:cNvSpPr>
          <p:nvPr/>
        </p:nvSpPr>
        <p:spPr bwMode="auto">
          <a:xfrm flipH="1">
            <a:off x="4932363" y="2276475"/>
            <a:ext cx="287337" cy="86518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75786" name="Line 10"/>
          <p:cNvSpPr>
            <a:spLocks noChangeShapeType="1"/>
          </p:cNvSpPr>
          <p:nvPr/>
        </p:nvSpPr>
        <p:spPr bwMode="auto">
          <a:xfrm flipH="1">
            <a:off x="4932363" y="2276475"/>
            <a:ext cx="1439862" cy="86518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75787" name="Line 11"/>
          <p:cNvSpPr>
            <a:spLocks noChangeShapeType="1"/>
          </p:cNvSpPr>
          <p:nvPr/>
        </p:nvSpPr>
        <p:spPr bwMode="auto">
          <a:xfrm flipH="1">
            <a:off x="4932363" y="2276475"/>
            <a:ext cx="1800225" cy="86518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75788" name="Line 12"/>
          <p:cNvSpPr>
            <a:spLocks noChangeShapeType="1"/>
          </p:cNvSpPr>
          <p:nvPr/>
        </p:nvSpPr>
        <p:spPr bwMode="auto">
          <a:xfrm flipH="1">
            <a:off x="4932363" y="2276475"/>
            <a:ext cx="2160587" cy="86518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75789" name="Line 13"/>
          <p:cNvSpPr>
            <a:spLocks noChangeShapeType="1"/>
          </p:cNvSpPr>
          <p:nvPr/>
        </p:nvSpPr>
        <p:spPr bwMode="auto">
          <a:xfrm flipH="1">
            <a:off x="4932363" y="2276475"/>
            <a:ext cx="2952750" cy="86518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75790" name="Line 14"/>
          <p:cNvSpPr>
            <a:spLocks noChangeShapeType="1"/>
          </p:cNvSpPr>
          <p:nvPr/>
        </p:nvSpPr>
        <p:spPr bwMode="auto">
          <a:xfrm>
            <a:off x="5219700" y="2276475"/>
            <a:ext cx="288925" cy="86518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75791" name="Line 15"/>
          <p:cNvSpPr>
            <a:spLocks noChangeShapeType="1"/>
          </p:cNvSpPr>
          <p:nvPr/>
        </p:nvSpPr>
        <p:spPr bwMode="auto">
          <a:xfrm flipH="1">
            <a:off x="5508625" y="2276475"/>
            <a:ext cx="71438" cy="86518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75792" name="Line 16"/>
          <p:cNvSpPr>
            <a:spLocks noChangeShapeType="1"/>
          </p:cNvSpPr>
          <p:nvPr/>
        </p:nvSpPr>
        <p:spPr bwMode="auto">
          <a:xfrm flipH="1">
            <a:off x="5508625" y="2276475"/>
            <a:ext cx="503238" cy="86518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75793" name="Line 17"/>
          <p:cNvSpPr>
            <a:spLocks noChangeShapeType="1"/>
          </p:cNvSpPr>
          <p:nvPr/>
        </p:nvSpPr>
        <p:spPr bwMode="auto">
          <a:xfrm flipH="1">
            <a:off x="5508625" y="2276475"/>
            <a:ext cx="863600" cy="86518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75794" name="Line 18"/>
          <p:cNvSpPr>
            <a:spLocks noChangeShapeType="1"/>
          </p:cNvSpPr>
          <p:nvPr/>
        </p:nvSpPr>
        <p:spPr bwMode="auto">
          <a:xfrm>
            <a:off x="4859338" y="2276475"/>
            <a:ext cx="1225550" cy="86518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75795" name="Line 19"/>
          <p:cNvSpPr>
            <a:spLocks noChangeShapeType="1"/>
          </p:cNvSpPr>
          <p:nvPr/>
        </p:nvSpPr>
        <p:spPr bwMode="auto">
          <a:xfrm>
            <a:off x="5219700" y="2276475"/>
            <a:ext cx="865188" cy="86518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75796" name="Line 20"/>
          <p:cNvSpPr>
            <a:spLocks noChangeShapeType="1"/>
          </p:cNvSpPr>
          <p:nvPr/>
        </p:nvSpPr>
        <p:spPr bwMode="auto">
          <a:xfrm flipH="1">
            <a:off x="6084888" y="2276475"/>
            <a:ext cx="1008062" cy="86518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75797" name="Line 21"/>
          <p:cNvSpPr>
            <a:spLocks noChangeShapeType="1"/>
          </p:cNvSpPr>
          <p:nvPr/>
        </p:nvSpPr>
        <p:spPr bwMode="auto">
          <a:xfrm flipH="1">
            <a:off x="6084888" y="2276475"/>
            <a:ext cx="1439862" cy="86518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75798" name="Line 22"/>
          <p:cNvSpPr>
            <a:spLocks noChangeShapeType="1"/>
          </p:cNvSpPr>
          <p:nvPr/>
        </p:nvSpPr>
        <p:spPr bwMode="auto">
          <a:xfrm flipH="1">
            <a:off x="6084888" y="2276475"/>
            <a:ext cx="1800225" cy="86518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75799" name="Line 23"/>
          <p:cNvSpPr>
            <a:spLocks noChangeShapeType="1"/>
          </p:cNvSpPr>
          <p:nvPr/>
        </p:nvSpPr>
        <p:spPr bwMode="auto">
          <a:xfrm flipH="1">
            <a:off x="6732588" y="2276475"/>
            <a:ext cx="1152525" cy="86518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75800" name="Line 24"/>
          <p:cNvSpPr>
            <a:spLocks noChangeShapeType="1"/>
          </p:cNvSpPr>
          <p:nvPr/>
        </p:nvSpPr>
        <p:spPr bwMode="auto">
          <a:xfrm flipH="1">
            <a:off x="6732588" y="2276475"/>
            <a:ext cx="360362" cy="86518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75801" name="Line 25"/>
          <p:cNvSpPr>
            <a:spLocks noChangeShapeType="1"/>
          </p:cNvSpPr>
          <p:nvPr/>
        </p:nvSpPr>
        <p:spPr bwMode="auto">
          <a:xfrm>
            <a:off x="4859338" y="2276475"/>
            <a:ext cx="1873250" cy="86518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75802" name="Line 26"/>
          <p:cNvSpPr>
            <a:spLocks noChangeShapeType="1"/>
          </p:cNvSpPr>
          <p:nvPr/>
        </p:nvSpPr>
        <p:spPr bwMode="auto">
          <a:xfrm>
            <a:off x="5219700" y="2276475"/>
            <a:ext cx="2089150" cy="86518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75803" name="Line 27"/>
          <p:cNvSpPr>
            <a:spLocks noChangeShapeType="1"/>
          </p:cNvSpPr>
          <p:nvPr/>
        </p:nvSpPr>
        <p:spPr bwMode="auto">
          <a:xfrm>
            <a:off x="7092950" y="2276475"/>
            <a:ext cx="215900" cy="86518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75804" name="Line 28"/>
          <p:cNvSpPr>
            <a:spLocks noChangeShapeType="1"/>
          </p:cNvSpPr>
          <p:nvPr/>
        </p:nvSpPr>
        <p:spPr bwMode="auto">
          <a:xfrm flipH="1">
            <a:off x="7308850" y="2276475"/>
            <a:ext cx="576263" cy="86518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75805" name="Line 29"/>
          <p:cNvSpPr>
            <a:spLocks noChangeShapeType="1"/>
          </p:cNvSpPr>
          <p:nvPr/>
        </p:nvSpPr>
        <p:spPr bwMode="auto">
          <a:xfrm>
            <a:off x="5219700" y="2276475"/>
            <a:ext cx="2592388" cy="86518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672798" name="Rectangle 30"/>
          <p:cNvSpPr>
            <a:spLocks noChangeArrowheads="1"/>
          </p:cNvSpPr>
          <p:nvPr/>
        </p:nvSpPr>
        <p:spPr bwMode="auto">
          <a:xfrm>
            <a:off x="322263" y="4294188"/>
            <a:ext cx="8570217" cy="237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20000"/>
              </a:spcBef>
              <a:defRPr/>
            </a:pPr>
            <a:r>
              <a:rPr lang="en-US" altLang="ja-JP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b="0" dirty="0" smtClean="0">
                <a:solidFill>
                  <a:schemeClr val="tx1"/>
                </a:solidFill>
              </a:rPr>
              <a:t>itemset and transactions including it</a:t>
            </a:r>
          </a:p>
          <a:p>
            <a:pPr algn="l">
              <a:spcBef>
                <a:spcPct val="20000"/>
              </a:spcBef>
              <a:defRPr/>
            </a:pPr>
            <a:r>
              <a:rPr lang="ja-JP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 </a:t>
            </a:r>
            <a:r>
              <a:rPr lang="en-US" altLang="ja-JP" b="0" dirty="0" smtClean="0">
                <a:solidFill>
                  <a:schemeClr val="tx1"/>
                </a:solidFill>
              </a:rPr>
              <a:t>bipartite clique of the graph</a:t>
            </a:r>
          </a:p>
          <a:p>
            <a:pPr algn="l">
              <a:spcBef>
                <a:spcPct val="20000"/>
              </a:spcBef>
              <a:defRPr/>
            </a:pPr>
            <a:r>
              <a:rPr lang="en-US" altLang="ja-JP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b="0" dirty="0" smtClean="0">
                <a:solidFill>
                  <a:schemeClr val="tx1"/>
                </a:solidFill>
              </a:rPr>
              <a:t>itemset and its occurrence set</a:t>
            </a:r>
          </a:p>
          <a:p>
            <a:pPr algn="l">
              <a:spcBef>
                <a:spcPct val="20000"/>
              </a:spcBef>
              <a:defRPr/>
            </a:pPr>
            <a:r>
              <a:rPr lang="ja-JP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 </a:t>
            </a:r>
            <a:r>
              <a:rPr lang="en-US" altLang="ja-JP" b="0" dirty="0" smtClean="0">
                <a:solidFill>
                  <a:schemeClr val="tx1"/>
                </a:solidFill>
              </a:rPr>
              <a:t>bipartite clique maximal on the transaction side</a:t>
            </a:r>
          </a:p>
          <a:p>
            <a:pPr algn="l">
              <a:spcBef>
                <a:spcPct val="20000"/>
              </a:spcBef>
              <a:defRPr/>
            </a:pPr>
            <a:r>
              <a:rPr lang="en-US" altLang="ja-JP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b="0" dirty="0" smtClean="0">
                <a:solidFill>
                  <a:schemeClr val="tx1"/>
                </a:solidFill>
              </a:rPr>
              <a:t>closed itemset and its occurrence set</a:t>
            </a:r>
            <a:r>
              <a:rPr lang="ja-JP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 </a:t>
            </a:r>
            <a:r>
              <a:rPr lang="en-US" altLang="ja-JP" b="0" dirty="0" smtClean="0">
                <a:solidFill>
                  <a:schemeClr val="tx1"/>
                </a:solidFill>
              </a:rPr>
              <a:t>maximal bipartite clique</a:t>
            </a:r>
            <a:endParaRPr lang="ja-JP" altLang="en-US" b="0" dirty="0">
              <a:solidFill>
                <a:schemeClr val="tx1"/>
              </a:solidFill>
            </a:endParaRPr>
          </a:p>
          <a:p>
            <a:pPr algn="l">
              <a:spcBef>
                <a:spcPct val="20000"/>
              </a:spcBef>
              <a:defRPr/>
            </a:pPr>
            <a:endParaRPr lang="ja-JP" altLang="en-US" b="0" dirty="0">
              <a:solidFill>
                <a:schemeClr val="tx1"/>
              </a:solidFill>
            </a:endParaRPr>
          </a:p>
        </p:txBody>
      </p:sp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306388" y="2822402"/>
            <a:ext cx="790899" cy="46384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defRPr/>
            </a:pPr>
            <a:r>
              <a:rPr lang="en-US" altLang="ja-JP" dirty="0">
                <a:solidFill>
                  <a:srgbClr val="0000FF"/>
                </a:solidFill>
              </a:rPr>
              <a:t>D</a:t>
            </a:r>
            <a:r>
              <a:rPr lang="en-US" altLang="ja-JP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＝</a:t>
            </a:r>
            <a:r>
              <a:rPr lang="en-US" altLang="ja-JP" dirty="0">
                <a:solidFill>
                  <a:schemeClr val="accent2"/>
                </a:solidFill>
              </a:rPr>
              <a:t> </a:t>
            </a:r>
            <a:endParaRPr lang="ja-JP" altLang="en-US" dirty="0">
              <a:solidFill>
                <a:schemeClr val="accent2"/>
              </a:solidFill>
            </a:endParaRPr>
          </a:p>
        </p:txBody>
      </p:sp>
      <p:sp>
        <p:nvSpPr>
          <p:cNvPr id="33" name="Text Box 48"/>
          <p:cNvSpPr txBox="1">
            <a:spLocks noChangeArrowheads="1"/>
          </p:cNvSpPr>
          <p:nvPr/>
        </p:nvSpPr>
        <p:spPr bwMode="auto">
          <a:xfrm>
            <a:off x="1155532" y="2011947"/>
            <a:ext cx="1874529" cy="2310505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altLang="ja-JP" dirty="0" smtClean="0">
                <a:solidFill>
                  <a:srgbClr val="C00000"/>
                </a:solidFill>
              </a:rPr>
              <a:t>A:</a:t>
            </a:r>
            <a:r>
              <a:rPr lang="en-US" altLang="ja-JP" b="0" dirty="0" smtClean="0">
                <a:solidFill>
                  <a:schemeClr val="accent2"/>
                </a:solidFill>
              </a:rPr>
              <a:t> </a:t>
            </a:r>
            <a:r>
              <a:rPr lang="ja-JP" altLang="en-US" b="0" dirty="0" smtClean="0">
                <a:solidFill>
                  <a:srgbClr val="0000FF"/>
                </a:solidFill>
              </a:rPr>
              <a:t>1,2,5,6,7,9</a:t>
            </a:r>
            <a:endParaRPr lang="ja-JP" altLang="en-US" b="0" dirty="0">
              <a:solidFill>
                <a:srgbClr val="0000FF"/>
              </a:solidFill>
            </a:endParaRPr>
          </a:p>
          <a:p>
            <a:pPr algn="l"/>
            <a:r>
              <a:rPr lang="en-US" altLang="ja-JP" dirty="0" smtClean="0">
                <a:solidFill>
                  <a:srgbClr val="C00000"/>
                </a:solidFill>
              </a:rPr>
              <a:t>B:</a:t>
            </a:r>
            <a:r>
              <a:rPr lang="en-US" altLang="ja-JP" b="0" dirty="0" smtClean="0">
                <a:solidFill>
                  <a:schemeClr val="accent2"/>
                </a:solidFill>
              </a:rPr>
              <a:t> </a:t>
            </a:r>
            <a:r>
              <a:rPr lang="ja-JP" altLang="en-US" b="0" dirty="0" smtClean="0">
                <a:solidFill>
                  <a:srgbClr val="0000FF"/>
                </a:solidFill>
              </a:rPr>
              <a:t>2,3,4,5</a:t>
            </a:r>
            <a:endParaRPr lang="ja-JP" altLang="en-US" b="0" dirty="0">
              <a:solidFill>
                <a:srgbClr val="0000FF"/>
              </a:solidFill>
            </a:endParaRPr>
          </a:p>
          <a:p>
            <a:pPr algn="l"/>
            <a:r>
              <a:rPr lang="en-US" altLang="ja-JP" dirty="0" smtClean="0">
                <a:solidFill>
                  <a:srgbClr val="C00000"/>
                </a:solidFill>
              </a:rPr>
              <a:t>C: </a:t>
            </a:r>
            <a:r>
              <a:rPr lang="ja-JP" altLang="en-US" b="0" dirty="0" smtClean="0">
                <a:solidFill>
                  <a:srgbClr val="0000FF"/>
                </a:solidFill>
              </a:rPr>
              <a:t>1,2,7,8,9</a:t>
            </a:r>
            <a:endParaRPr lang="ja-JP" altLang="en-US" b="0" dirty="0">
              <a:solidFill>
                <a:srgbClr val="0000FF"/>
              </a:solidFill>
            </a:endParaRPr>
          </a:p>
          <a:p>
            <a:pPr algn="l"/>
            <a:r>
              <a:rPr lang="en-US" altLang="ja-JP" dirty="0" smtClean="0">
                <a:solidFill>
                  <a:srgbClr val="C00000"/>
                </a:solidFill>
              </a:rPr>
              <a:t>D: </a:t>
            </a:r>
            <a:r>
              <a:rPr lang="ja-JP" altLang="en-US" b="0" dirty="0" smtClean="0">
                <a:solidFill>
                  <a:srgbClr val="0000FF"/>
                </a:solidFill>
              </a:rPr>
              <a:t>1,7,9</a:t>
            </a:r>
            <a:endParaRPr lang="ja-JP" altLang="en-US" b="0" dirty="0">
              <a:solidFill>
                <a:srgbClr val="0000FF"/>
              </a:solidFill>
            </a:endParaRPr>
          </a:p>
          <a:p>
            <a:pPr algn="l"/>
            <a:r>
              <a:rPr lang="en-US" altLang="ja-JP" dirty="0" smtClean="0">
                <a:solidFill>
                  <a:srgbClr val="C00000"/>
                </a:solidFill>
              </a:rPr>
              <a:t>E: </a:t>
            </a:r>
            <a:r>
              <a:rPr lang="ja-JP" altLang="en-US" b="0" dirty="0" smtClean="0">
                <a:solidFill>
                  <a:srgbClr val="0000FF"/>
                </a:solidFill>
              </a:rPr>
              <a:t>2,7,9</a:t>
            </a:r>
            <a:endParaRPr lang="ja-JP" altLang="en-US" b="0" dirty="0">
              <a:solidFill>
                <a:srgbClr val="0000FF"/>
              </a:solidFill>
            </a:endParaRPr>
          </a:p>
          <a:p>
            <a:pPr algn="l"/>
            <a:r>
              <a:rPr lang="en-US" altLang="ja-JP" dirty="0" smtClean="0">
                <a:solidFill>
                  <a:srgbClr val="C00000"/>
                </a:solidFill>
              </a:rPr>
              <a:t>F: </a:t>
            </a:r>
            <a:r>
              <a:rPr lang="ja-JP" altLang="en-US" b="0" dirty="0" smtClean="0">
                <a:solidFill>
                  <a:srgbClr val="0000FF"/>
                </a:solidFill>
              </a:rPr>
              <a:t>2</a:t>
            </a:r>
            <a:endParaRPr lang="ja-JP" altLang="en-US" b="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角丸四角形 28"/>
          <p:cNvSpPr/>
          <p:nvPr/>
        </p:nvSpPr>
        <p:spPr bwMode="auto">
          <a:xfrm>
            <a:off x="6206580" y="2852936"/>
            <a:ext cx="2613845" cy="3774124"/>
          </a:xfrm>
          <a:prstGeom prst="roundRect">
            <a:avLst/>
          </a:prstGeom>
          <a:solidFill>
            <a:srgbClr val="FFFFCC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grpSp>
        <p:nvGrpSpPr>
          <p:cNvPr id="120" name="グループ化 119"/>
          <p:cNvGrpSpPr/>
          <p:nvPr/>
        </p:nvGrpSpPr>
        <p:grpSpPr>
          <a:xfrm rot="15156736">
            <a:off x="5984780" y="3891525"/>
            <a:ext cx="2608482" cy="2287605"/>
            <a:chOff x="7231871" y="5487407"/>
            <a:chExt cx="1105578" cy="991478"/>
          </a:xfrm>
        </p:grpSpPr>
        <p:sp>
          <p:nvSpPr>
            <p:cNvPr id="121" name="楕円 120"/>
            <p:cNvSpPr/>
            <p:nvPr/>
          </p:nvSpPr>
          <p:spPr bwMode="auto">
            <a:xfrm>
              <a:off x="8214524" y="6355961"/>
              <a:ext cx="122925" cy="122924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5400" cap="flat" cmpd="sng" algn="ctr">
              <a:solidFill>
                <a:srgbClr val="FF99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22" name="楕円 121"/>
            <p:cNvSpPr/>
            <p:nvPr/>
          </p:nvSpPr>
          <p:spPr bwMode="auto">
            <a:xfrm>
              <a:off x="7757018" y="5999829"/>
              <a:ext cx="122925" cy="122924"/>
            </a:xfrm>
            <a:prstGeom prst="ellipse">
              <a:avLst/>
            </a:prstGeom>
            <a:solidFill>
              <a:srgbClr val="FF0000"/>
            </a:solidFill>
            <a:ln w="25400" cap="flat" cmpd="sng" algn="ctr">
              <a:solidFill>
                <a:srgbClr val="FF99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23" name="楕円 122"/>
            <p:cNvSpPr/>
            <p:nvPr/>
          </p:nvSpPr>
          <p:spPr bwMode="auto">
            <a:xfrm>
              <a:off x="7231871" y="6143844"/>
              <a:ext cx="122925" cy="122924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5400" cap="flat" cmpd="sng" algn="ctr">
              <a:solidFill>
                <a:srgbClr val="FF99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24" name="楕円 123"/>
            <p:cNvSpPr/>
            <p:nvPr/>
          </p:nvSpPr>
          <p:spPr bwMode="auto">
            <a:xfrm>
              <a:off x="7905401" y="5487407"/>
              <a:ext cx="122925" cy="122924"/>
            </a:xfrm>
            <a:prstGeom prst="ellipse">
              <a:avLst/>
            </a:prstGeom>
            <a:solidFill>
              <a:srgbClr val="FF0000"/>
            </a:solidFill>
            <a:ln w="25400" cap="flat" cmpd="sng" algn="ctr">
              <a:solidFill>
                <a:srgbClr val="FF99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cxnSp>
          <p:nvCxnSpPr>
            <p:cNvPr id="125" name="直線コネクタ 124"/>
            <p:cNvCxnSpPr>
              <a:stCxn id="123" idx="7"/>
              <a:endCxn id="124" idx="2"/>
            </p:cNvCxnSpPr>
            <p:nvPr/>
          </p:nvCxnSpPr>
          <p:spPr bwMode="auto">
            <a:xfrm flipV="1">
              <a:off x="7336794" y="5548869"/>
              <a:ext cx="568608" cy="612977"/>
            </a:xfrm>
            <a:prstGeom prst="line">
              <a:avLst/>
            </a:prstGeom>
            <a:ln w="25400">
              <a:solidFill>
                <a:srgbClr val="FF99FF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6" name="直線コネクタ 125"/>
            <p:cNvCxnSpPr>
              <a:stCxn id="124" idx="4"/>
              <a:endCxn id="122" idx="0"/>
            </p:cNvCxnSpPr>
            <p:nvPr/>
          </p:nvCxnSpPr>
          <p:spPr bwMode="auto">
            <a:xfrm flipH="1">
              <a:off x="7818481" y="5610331"/>
              <a:ext cx="148383" cy="389498"/>
            </a:xfrm>
            <a:prstGeom prst="line">
              <a:avLst/>
            </a:prstGeom>
            <a:ln w="25400">
              <a:solidFill>
                <a:srgbClr val="FF99FF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7" name="直線コネクタ 126"/>
            <p:cNvCxnSpPr>
              <a:stCxn id="123" idx="5"/>
              <a:endCxn id="121" idx="2"/>
            </p:cNvCxnSpPr>
            <p:nvPr/>
          </p:nvCxnSpPr>
          <p:spPr bwMode="auto">
            <a:xfrm>
              <a:off x="7336794" y="6248767"/>
              <a:ext cx="877731" cy="168656"/>
            </a:xfrm>
            <a:prstGeom prst="line">
              <a:avLst/>
            </a:prstGeom>
            <a:ln w="25400">
              <a:solidFill>
                <a:srgbClr val="FF99FF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28" name="グループ化 127"/>
          <p:cNvGrpSpPr/>
          <p:nvPr/>
        </p:nvGrpSpPr>
        <p:grpSpPr>
          <a:xfrm rot="4311500">
            <a:off x="5048833" y="3666465"/>
            <a:ext cx="2608482" cy="2287605"/>
            <a:chOff x="7231871" y="5487407"/>
            <a:chExt cx="1105578" cy="991478"/>
          </a:xfrm>
        </p:grpSpPr>
        <p:sp>
          <p:nvSpPr>
            <p:cNvPr id="129" name="楕円 128"/>
            <p:cNvSpPr/>
            <p:nvPr/>
          </p:nvSpPr>
          <p:spPr bwMode="auto">
            <a:xfrm>
              <a:off x="8214524" y="6355961"/>
              <a:ext cx="122925" cy="122924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54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30" name="楕円 129"/>
            <p:cNvSpPr/>
            <p:nvPr/>
          </p:nvSpPr>
          <p:spPr bwMode="auto">
            <a:xfrm>
              <a:off x="7757018" y="5999829"/>
              <a:ext cx="122925" cy="122924"/>
            </a:xfrm>
            <a:prstGeom prst="ellipse">
              <a:avLst/>
            </a:prstGeom>
            <a:solidFill>
              <a:srgbClr val="FF0000"/>
            </a:solidFill>
            <a:ln w="254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31" name="楕円 130"/>
            <p:cNvSpPr/>
            <p:nvPr/>
          </p:nvSpPr>
          <p:spPr bwMode="auto">
            <a:xfrm>
              <a:off x="7231871" y="6143844"/>
              <a:ext cx="122925" cy="122924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54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32" name="楕円 131"/>
            <p:cNvSpPr/>
            <p:nvPr/>
          </p:nvSpPr>
          <p:spPr bwMode="auto">
            <a:xfrm>
              <a:off x="7905401" y="5487407"/>
              <a:ext cx="122925" cy="122924"/>
            </a:xfrm>
            <a:prstGeom prst="ellipse">
              <a:avLst/>
            </a:prstGeom>
            <a:solidFill>
              <a:srgbClr val="FF0000"/>
            </a:solidFill>
            <a:ln w="254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cxnSp>
          <p:nvCxnSpPr>
            <p:cNvPr id="133" name="直線コネクタ 132"/>
            <p:cNvCxnSpPr>
              <a:stCxn id="131" idx="7"/>
              <a:endCxn id="132" idx="2"/>
            </p:cNvCxnSpPr>
            <p:nvPr/>
          </p:nvCxnSpPr>
          <p:spPr bwMode="auto">
            <a:xfrm flipV="1">
              <a:off x="7336794" y="5548869"/>
              <a:ext cx="568608" cy="612977"/>
            </a:xfrm>
            <a:prstGeom prst="line">
              <a:avLst/>
            </a:prstGeom>
            <a:ln w="25400">
              <a:solidFill>
                <a:srgbClr val="FFC000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4" name="直線コネクタ 133"/>
            <p:cNvCxnSpPr>
              <a:stCxn id="132" idx="4"/>
              <a:endCxn id="130" idx="0"/>
            </p:cNvCxnSpPr>
            <p:nvPr/>
          </p:nvCxnSpPr>
          <p:spPr bwMode="auto">
            <a:xfrm flipH="1">
              <a:off x="7818481" y="5610331"/>
              <a:ext cx="148383" cy="389498"/>
            </a:xfrm>
            <a:prstGeom prst="line">
              <a:avLst/>
            </a:prstGeom>
            <a:ln w="25400">
              <a:solidFill>
                <a:srgbClr val="FFC000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5" name="直線コネクタ 134"/>
            <p:cNvCxnSpPr>
              <a:stCxn id="131" idx="5"/>
              <a:endCxn id="129" idx="2"/>
            </p:cNvCxnSpPr>
            <p:nvPr/>
          </p:nvCxnSpPr>
          <p:spPr bwMode="auto">
            <a:xfrm>
              <a:off x="7336794" y="6248767"/>
              <a:ext cx="877731" cy="168656"/>
            </a:xfrm>
            <a:prstGeom prst="line">
              <a:avLst/>
            </a:prstGeom>
            <a:ln w="25400">
              <a:solidFill>
                <a:srgbClr val="FFC000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solidFill>
            <a:srgbClr val="008000"/>
          </a:soli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With Rotation and Expansion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294" y="1196727"/>
            <a:ext cx="8496944" cy="3096344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With rotation and expansion, we start from a segment (or two points) and for each edge do the same</a:t>
            </a:r>
          </a:p>
          <a:p>
            <a:pPr eaLnBrk="1" hangingPunct="1">
              <a:buNone/>
              <a:defRPr/>
            </a:pPr>
            <a:endParaRPr lang="en-US" altLang="ja-JP" sz="2400" dirty="0" smtClean="0"/>
          </a:p>
        </p:txBody>
      </p:sp>
      <p:cxnSp>
        <p:nvCxnSpPr>
          <p:cNvPr id="4" name="直線矢印コネクタ 3"/>
          <p:cNvCxnSpPr/>
          <p:nvPr/>
        </p:nvCxnSpPr>
        <p:spPr bwMode="auto">
          <a:xfrm flipV="1">
            <a:off x="6174559" y="3342817"/>
            <a:ext cx="36058" cy="2966945"/>
          </a:xfrm>
          <a:prstGeom prst="straightConnector1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直線矢印コネクタ 35"/>
          <p:cNvCxnSpPr/>
          <p:nvPr/>
        </p:nvCxnSpPr>
        <p:spPr bwMode="auto">
          <a:xfrm>
            <a:off x="5455194" y="4920206"/>
            <a:ext cx="3168352" cy="30221"/>
          </a:xfrm>
          <a:prstGeom prst="straightConnector1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03" name="グループ化 102"/>
          <p:cNvGrpSpPr/>
          <p:nvPr/>
        </p:nvGrpSpPr>
        <p:grpSpPr>
          <a:xfrm rot="13610688">
            <a:off x="6085992" y="4047252"/>
            <a:ext cx="1378629" cy="1277827"/>
            <a:chOff x="7231871" y="5487407"/>
            <a:chExt cx="1105578" cy="991478"/>
          </a:xfrm>
        </p:grpSpPr>
        <p:sp>
          <p:nvSpPr>
            <p:cNvPr id="104" name="楕円 103"/>
            <p:cNvSpPr/>
            <p:nvPr/>
          </p:nvSpPr>
          <p:spPr bwMode="auto">
            <a:xfrm>
              <a:off x="8214524" y="6355961"/>
              <a:ext cx="122925" cy="122924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5400" cap="flat" cmpd="sng" algn="ctr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05" name="楕円 104"/>
            <p:cNvSpPr/>
            <p:nvPr/>
          </p:nvSpPr>
          <p:spPr bwMode="auto">
            <a:xfrm>
              <a:off x="7757018" y="5999829"/>
              <a:ext cx="122925" cy="122924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5400" cap="flat" cmpd="sng" algn="ctr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06" name="楕円 105"/>
            <p:cNvSpPr/>
            <p:nvPr/>
          </p:nvSpPr>
          <p:spPr bwMode="auto">
            <a:xfrm>
              <a:off x="7231871" y="6143844"/>
              <a:ext cx="122925" cy="122924"/>
            </a:xfrm>
            <a:prstGeom prst="ellipse">
              <a:avLst/>
            </a:prstGeom>
            <a:solidFill>
              <a:srgbClr val="FF0000"/>
            </a:solidFill>
            <a:ln w="25400" cap="flat" cmpd="sng" algn="ctr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07" name="楕円 106"/>
            <p:cNvSpPr/>
            <p:nvPr/>
          </p:nvSpPr>
          <p:spPr bwMode="auto">
            <a:xfrm>
              <a:off x="7905401" y="5487407"/>
              <a:ext cx="122925" cy="122924"/>
            </a:xfrm>
            <a:prstGeom prst="ellipse">
              <a:avLst/>
            </a:prstGeom>
            <a:solidFill>
              <a:srgbClr val="FF0000"/>
            </a:solidFill>
            <a:ln w="25400" cap="flat" cmpd="sng" algn="ctr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cxnSp>
          <p:nvCxnSpPr>
            <p:cNvPr id="109" name="直線コネクタ 108"/>
            <p:cNvCxnSpPr>
              <a:stCxn id="106" idx="7"/>
              <a:endCxn id="107" idx="2"/>
            </p:cNvCxnSpPr>
            <p:nvPr/>
          </p:nvCxnSpPr>
          <p:spPr bwMode="auto">
            <a:xfrm flipV="1">
              <a:off x="7336794" y="5548869"/>
              <a:ext cx="568608" cy="612977"/>
            </a:xfrm>
            <a:prstGeom prst="line">
              <a:avLst/>
            </a:prstGeom>
            <a:ln w="25400"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0" name="直線コネクタ 109"/>
            <p:cNvCxnSpPr>
              <a:stCxn id="107" idx="4"/>
              <a:endCxn id="105" idx="0"/>
            </p:cNvCxnSpPr>
            <p:nvPr/>
          </p:nvCxnSpPr>
          <p:spPr bwMode="auto">
            <a:xfrm flipH="1">
              <a:off x="7818481" y="5610331"/>
              <a:ext cx="148383" cy="389498"/>
            </a:xfrm>
            <a:prstGeom prst="line">
              <a:avLst/>
            </a:prstGeom>
            <a:ln w="25400"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1" name="直線コネクタ 110"/>
            <p:cNvCxnSpPr>
              <a:stCxn id="106" idx="5"/>
              <a:endCxn id="104" idx="2"/>
            </p:cNvCxnSpPr>
            <p:nvPr/>
          </p:nvCxnSpPr>
          <p:spPr bwMode="auto">
            <a:xfrm>
              <a:off x="7336794" y="6248767"/>
              <a:ext cx="877731" cy="168656"/>
            </a:xfrm>
            <a:prstGeom prst="line">
              <a:avLst/>
            </a:prstGeom>
            <a:ln w="25400"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12" name="グループ化 111"/>
          <p:cNvGrpSpPr/>
          <p:nvPr/>
        </p:nvGrpSpPr>
        <p:grpSpPr>
          <a:xfrm rot="2843266">
            <a:off x="6144157" y="4519029"/>
            <a:ext cx="1378629" cy="1277827"/>
            <a:chOff x="7231871" y="5487407"/>
            <a:chExt cx="1105578" cy="991478"/>
          </a:xfrm>
        </p:grpSpPr>
        <p:sp>
          <p:nvSpPr>
            <p:cNvPr id="113" name="楕円 112"/>
            <p:cNvSpPr/>
            <p:nvPr/>
          </p:nvSpPr>
          <p:spPr bwMode="auto">
            <a:xfrm>
              <a:off x="8214524" y="6355961"/>
              <a:ext cx="122925" cy="122924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5400" cap="flat" cmpd="sng" algn="ctr">
              <a:solidFill>
                <a:srgbClr val="00FF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14" name="楕円 113"/>
            <p:cNvSpPr/>
            <p:nvPr/>
          </p:nvSpPr>
          <p:spPr bwMode="auto">
            <a:xfrm>
              <a:off x="7757018" y="5999829"/>
              <a:ext cx="122925" cy="122924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5400" cap="flat" cmpd="sng" algn="ctr">
              <a:solidFill>
                <a:srgbClr val="00FF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15" name="楕円 114"/>
            <p:cNvSpPr/>
            <p:nvPr/>
          </p:nvSpPr>
          <p:spPr bwMode="auto">
            <a:xfrm>
              <a:off x="7231871" y="6143844"/>
              <a:ext cx="122925" cy="122924"/>
            </a:xfrm>
            <a:prstGeom prst="ellipse">
              <a:avLst/>
            </a:prstGeom>
            <a:solidFill>
              <a:srgbClr val="FF0000"/>
            </a:solidFill>
            <a:ln w="25400" cap="flat" cmpd="sng" algn="ctr">
              <a:solidFill>
                <a:srgbClr val="00FF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16" name="楕円 115"/>
            <p:cNvSpPr/>
            <p:nvPr/>
          </p:nvSpPr>
          <p:spPr bwMode="auto">
            <a:xfrm>
              <a:off x="7905401" y="5487407"/>
              <a:ext cx="122925" cy="122924"/>
            </a:xfrm>
            <a:prstGeom prst="ellipse">
              <a:avLst/>
            </a:prstGeom>
            <a:solidFill>
              <a:srgbClr val="FF0000"/>
            </a:solidFill>
            <a:ln w="25400" cap="flat" cmpd="sng" algn="ctr">
              <a:solidFill>
                <a:srgbClr val="00FF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cxnSp>
          <p:nvCxnSpPr>
            <p:cNvPr id="117" name="直線コネクタ 116"/>
            <p:cNvCxnSpPr>
              <a:stCxn id="115" idx="7"/>
              <a:endCxn id="116" idx="2"/>
            </p:cNvCxnSpPr>
            <p:nvPr/>
          </p:nvCxnSpPr>
          <p:spPr bwMode="auto">
            <a:xfrm flipV="1">
              <a:off x="7336794" y="5548869"/>
              <a:ext cx="568608" cy="612977"/>
            </a:xfrm>
            <a:prstGeom prst="line">
              <a:avLst/>
            </a:prstGeom>
            <a:ln w="25400">
              <a:solidFill>
                <a:srgbClr val="00FFFF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8" name="直線コネクタ 117"/>
            <p:cNvCxnSpPr>
              <a:stCxn id="116" idx="4"/>
              <a:endCxn id="114" idx="0"/>
            </p:cNvCxnSpPr>
            <p:nvPr/>
          </p:nvCxnSpPr>
          <p:spPr bwMode="auto">
            <a:xfrm flipH="1">
              <a:off x="7818481" y="5610331"/>
              <a:ext cx="148383" cy="389498"/>
            </a:xfrm>
            <a:prstGeom prst="line">
              <a:avLst/>
            </a:prstGeom>
            <a:ln w="25400">
              <a:solidFill>
                <a:srgbClr val="00FFFF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>
              <a:stCxn id="115" idx="5"/>
              <a:endCxn id="113" idx="2"/>
            </p:cNvCxnSpPr>
            <p:nvPr/>
          </p:nvCxnSpPr>
          <p:spPr bwMode="auto">
            <a:xfrm>
              <a:off x="7336794" y="6248767"/>
              <a:ext cx="877731" cy="168656"/>
            </a:xfrm>
            <a:prstGeom prst="line">
              <a:avLst/>
            </a:prstGeom>
            <a:ln w="25400">
              <a:solidFill>
                <a:srgbClr val="00FFFF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36" name="グループ化 135"/>
          <p:cNvGrpSpPr/>
          <p:nvPr/>
        </p:nvGrpSpPr>
        <p:grpSpPr>
          <a:xfrm rot="20893130">
            <a:off x="6084240" y="3878506"/>
            <a:ext cx="1295366" cy="1301334"/>
            <a:chOff x="7231871" y="5487407"/>
            <a:chExt cx="1105578" cy="991478"/>
          </a:xfrm>
        </p:grpSpPr>
        <p:sp>
          <p:nvSpPr>
            <p:cNvPr id="137" name="楕円 136"/>
            <p:cNvSpPr/>
            <p:nvPr/>
          </p:nvSpPr>
          <p:spPr bwMode="auto">
            <a:xfrm>
              <a:off x="8214524" y="6355961"/>
              <a:ext cx="122925" cy="122924"/>
            </a:xfrm>
            <a:prstGeom prst="ellipse">
              <a:avLst/>
            </a:prstGeom>
            <a:solidFill>
              <a:srgbClr val="FF0000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38" name="楕円 137"/>
            <p:cNvSpPr/>
            <p:nvPr/>
          </p:nvSpPr>
          <p:spPr bwMode="auto">
            <a:xfrm>
              <a:off x="7757018" y="5999829"/>
              <a:ext cx="122925" cy="122924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39" name="楕円 138"/>
            <p:cNvSpPr/>
            <p:nvPr/>
          </p:nvSpPr>
          <p:spPr bwMode="auto">
            <a:xfrm>
              <a:off x="7231871" y="6143844"/>
              <a:ext cx="122925" cy="122924"/>
            </a:xfrm>
            <a:prstGeom prst="ellipse">
              <a:avLst/>
            </a:prstGeom>
            <a:solidFill>
              <a:srgbClr val="FF0000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40" name="楕円 139"/>
            <p:cNvSpPr/>
            <p:nvPr/>
          </p:nvSpPr>
          <p:spPr bwMode="auto">
            <a:xfrm>
              <a:off x="7905401" y="5487407"/>
              <a:ext cx="122925" cy="122924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cxnSp>
          <p:nvCxnSpPr>
            <p:cNvPr id="141" name="直線コネクタ 140"/>
            <p:cNvCxnSpPr>
              <a:stCxn id="139" idx="7"/>
              <a:endCxn id="140" idx="2"/>
            </p:cNvCxnSpPr>
            <p:nvPr/>
          </p:nvCxnSpPr>
          <p:spPr bwMode="auto">
            <a:xfrm flipV="1">
              <a:off x="7336794" y="5548869"/>
              <a:ext cx="568608" cy="612977"/>
            </a:xfrm>
            <a:prstGeom prst="line">
              <a:avLst/>
            </a:prstGeom>
            <a:ln w="25400">
              <a:solidFill>
                <a:srgbClr val="FF0000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2" name="直線コネクタ 141"/>
            <p:cNvCxnSpPr>
              <a:stCxn id="140" idx="4"/>
              <a:endCxn id="138" idx="0"/>
            </p:cNvCxnSpPr>
            <p:nvPr/>
          </p:nvCxnSpPr>
          <p:spPr bwMode="auto">
            <a:xfrm flipH="1">
              <a:off x="7818481" y="5610331"/>
              <a:ext cx="148383" cy="389498"/>
            </a:xfrm>
            <a:prstGeom prst="line">
              <a:avLst/>
            </a:prstGeom>
            <a:ln w="25400">
              <a:solidFill>
                <a:srgbClr val="FF0000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3" name="直線コネクタ 142"/>
            <p:cNvCxnSpPr>
              <a:stCxn id="139" idx="5"/>
              <a:endCxn id="137" idx="2"/>
            </p:cNvCxnSpPr>
            <p:nvPr/>
          </p:nvCxnSpPr>
          <p:spPr bwMode="auto">
            <a:xfrm>
              <a:off x="7336794" y="6248767"/>
              <a:ext cx="877731" cy="168656"/>
            </a:xfrm>
            <a:prstGeom prst="line">
              <a:avLst/>
            </a:prstGeom>
            <a:ln w="25400">
              <a:solidFill>
                <a:srgbClr val="FF0000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44" name="グループ化 143"/>
          <p:cNvGrpSpPr/>
          <p:nvPr/>
        </p:nvGrpSpPr>
        <p:grpSpPr>
          <a:xfrm rot="10085892">
            <a:off x="6275896" y="4689043"/>
            <a:ext cx="1295366" cy="1301334"/>
            <a:chOff x="7231871" y="5487407"/>
            <a:chExt cx="1105578" cy="991478"/>
          </a:xfrm>
        </p:grpSpPr>
        <p:sp>
          <p:nvSpPr>
            <p:cNvPr id="145" name="楕円 144"/>
            <p:cNvSpPr/>
            <p:nvPr/>
          </p:nvSpPr>
          <p:spPr bwMode="auto">
            <a:xfrm>
              <a:off x="8214524" y="6355961"/>
              <a:ext cx="122925" cy="122924"/>
            </a:xfrm>
            <a:prstGeom prst="ellipse">
              <a:avLst/>
            </a:prstGeom>
            <a:solidFill>
              <a:srgbClr val="FF0000"/>
            </a:solidFill>
            <a:ln w="254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46" name="楕円 145"/>
            <p:cNvSpPr/>
            <p:nvPr/>
          </p:nvSpPr>
          <p:spPr bwMode="auto">
            <a:xfrm>
              <a:off x="7757018" y="5999829"/>
              <a:ext cx="122925" cy="122924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54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47" name="楕円 146"/>
            <p:cNvSpPr/>
            <p:nvPr/>
          </p:nvSpPr>
          <p:spPr bwMode="auto">
            <a:xfrm>
              <a:off x="7231871" y="6143844"/>
              <a:ext cx="122925" cy="122924"/>
            </a:xfrm>
            <a:prstGeom prst="ellipse">
              <a:avLst/>
            </a:prstGeom>
            <a:solidFill>
              <a:srgbClr val="FF0000"/>
            </a:solidFill>
            <a:ln w="254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48" name="楕円 147"/>
            <p:cNvSpPr/>
            <p:nvPr/>
          </p:nvSpPr>
          <p:spPr bwMode="auto">
            <a:xfrm>
              <a:off x="7905401" y="5487407"/>
              <a:ext cx="122925" cy="122924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54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cxnSp>
          <p:nvCxnSpPr>
            <p:cNvPr id="149" name="直線コネクタ 148"/>
            <p:cNvCxnSpPr>
              <a:stCxn id="147" idx="7"/>
              <a:endCxn id="148" idx="2"/>
            </p:cNvCxnSpPr>
            <p:nvPr/>
          </p:nvCxnSpPr>
          <p:spPr bwMode="auto">
            <a:xfrm flipV="1">
              <a:off x="7336794" y="5548869"/>
              <a:ext cx="568608" cy="612977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>
              <a:stCxn id="148" idx="4"/>
              <a:endCxn id="146" idx="0"/>
            </p:cNvCxnSpPr>
            <p:nvPr/>
          </p:nvCxnSpPr>
          <p:spPr bwMode="auto">
            <a:xfrm flipH="1">
              <a:off x="7818481" y="5610331"/>
              <a:ext cx="148383" cy="389498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1" name="直線コネクタ 150"/>
            <p:cNvCxnSpPr>
              <a:stCxn id="147" idx="5"/>
              <a:endCxn id="145" idx="2"/>
            </p:cNvCxnSpPr>
            <p:nvPr/>
          </p:nvCxnSpPr>
          <p:spPr bwMode="auto">
            <a:xfrm>
              <a:off x="7336794" y="6248767"/>
              <a:ext cx="877731" cy="168656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52" name="グループ化 151"/>
          <p:cNvGrpSpPr/>
          <p:nvPr/>
        </p:nvGrpSpPr>
        <p:grpSpPr>
          <a:xfrm>
            <a:off x="2692427" y="4020389"/>
            <a:ext cx="1126669" cy="1012570"/>
            <a:chOff x="7231871" y="5466315"/>
            <a:chExt cx="1126669" cy="1012570"/>
          </a:xfrm>
        </p:grpSpPr>
        <p:sp>
          <p:nvSpPr>
            <p:cNvPr id="153" name="楕円 152"/>
            <p:cNvSpPr/>
            <p:nvPr/>
          </p:nvSpPr>
          <p:spPr bwMode="auto">
            <a:xfrm>
              <a:off x="8214524" y="6334869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54" name="楕円 153"/>
            <p:cNvSpPr/>
            <p:nvPr/>
          </p:nvSpPr>
          <p:spPr bwMode="auto">
            <a:xfrm>
              <a:off x="7757018" y="5978737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55" name="楕円 154"/>
            <p:cNvSpPr/>
            <p:nvPr/>
          </p:nvSpPr>
          <p:spPr bwMode="auto">
            <a:xfrm>
              <a:off x="7231871" y="6122753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56" name="楕円 155"/>
            <p:cNvSpPr/>
            <p:nvPr/>
          </p:nvSpPr>
          <p:spPr bwMode="auto">
            <a:xfrm>
              <a:off x="7905401" y="5466315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cxnSp>
          <p:nvCxnSpPr>
            <p:cNvPr id="158" name="直線コネクタ 157"/>
            <p:cNvCxnSpPr>
              <a:stCxn id="155" idx="7"/>
              <a:endCxn id="156" idx="3"/>
            </p:cNvCxnSpPr>
            <p:nvPr/>
          </p:nvCxnSpPr>
          <p:spPr bwMode="auto">
            <a:xfrm flipV="1">
              <a:off x="7354796" y="5589240"/>
              <a:ext cx="571696" cy="554604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9" name="直線コネクタ 158"/>
            <p:cNvCxnSpPr>
              <a:stCxn id="156" idx="4"/>
              <a:endCxn id="154" idx="0"/>
            </p:cNvCxnSpPr>
            <p:nvPr/>
          </p:nvCxnSpPr>
          <p:spPr bwMode="auto">
            <a:xfrm flipH="1">
              <a:off x="7829026" y="5610331"/>
              <a:ext cx="148383" cy="368406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>
              <a:stCxn id="155" idx="5"/>
              <a:endCxn id="153" idx="1"/>
            </p:cNvCxnSpPr>
            <p:nvPr/>
          </p:nvCxnSpPr>
          <p:spPr bwMode="auto">
            <a:xfrm>
              <a:off x="7354796" y="6245678"/>
              <a:ext cx="880819" cy="110282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1587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角丸四角形 28"/>
          <p:cNvSpPr/>
          <p:nvPr/>
        </p:nvSpPr>
        <p:spPr bwMode="auto">
          <a:xfrm>
            <a:off x="7013670" y="4096520"/>
            <a:ext cx="1300534" cy="2140792"/>
          </a:xfrm>
          <a:prstGeom prst="roundRect">
            <a:avLst/>
          </a:prstGeom>
          <a:solidFill>
            <a:srgbClr val="FFFFCC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solidFill>
            <a:srgbClr val="008000"/>
          </a:soli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Delivery, Motivated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2091316"/>
            <a:ext cx="8496944" cy="3096344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en-US" altLang="ja-JP" sz="2400" dirty="0" smtClean="0"/>
              <a:t>This leads naturally the use of delivery </a:t>
            </a: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Locate the current pattern at the origin</a:t>
            </a:r>
            <a:endParaRPr lang="en-US" altLang="ja-JP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For each occurrence, we translate/rotate/expand each object so that  </a:t>
            </a:r>
            <a:r>
              <a:rPr lang="en-US" altLang="ja-JP" sz="2400" dirty="0" err="1" smtClean="0"/>
              <a:t>uppose</a:t>
            </a:r>
            <a:r>
              <a:rPr lang="en-US" altLang="ja-JP" sz="2400" dirty="0" smtClean="0"/>
              <a:t> that we are considering only the translation</a:t>
            </a:r>
          </a:p>
          <a:p>
            <a:pPr eaLnBrk="1" hangingPunct="1">
              <a:buNone/>
              <a:defRPr/>
            </a:pPr>
            <a:r>
              <a:rPr lang="en-US" altLang="ja-JP" sz="2400" dirty="0" smtClean="0"/>
              <a:t> The pattern composed of one point (</a:t>
            </a:r>
            <a:r>
              <a:rPr lang="en-US" altLang="ja-JP" sz="2400" b="1" dirty="0" smtClean="0">
                <a:solidFill>
                  <a:srgbClr val="C00000"/>
                </a:solidFill>
              </a:rPr>
              <a:t>root</a:t>
            </a:r>
            <a:r>
              <a:rPr lang="en-US" altLang="ja-JP" sz="2400" dirty="0" smtClean="0"/>
              <a:t>) is included in all objects</a:t>
            </a:r>
          </a:p>
          <a:p>
            <a:pPr eaLnBrk="1" hangingPunct="1">
              <a:buNone/>
              <a:defRPr/>
            </a:pPr>
            <a:endParaRPr lang="en-US" altLang="ja-JP" sz="2400" dirty="0" smtClean="0"/>
          </a:p>
          <a:p>
            <a:pPr eaLnBrk="1" hangingPunct="1">
              <a:buNone/>
              <a:defRPr/>
            </a:pPr>
            <a:r>
              <a:rPr lang="en-US" altLang="ja-JP" sz="2400" dirty="0" smtClean="0"/>
              <a:t>Duplicate each object with setting different vertex to “</a:t>
            </a:r>
            <a:r>
              <a:rPr lang="en-US" altLang="ja-JP" sz="2400" b="1" dirty="0" smtClean="0">
                <a:solidFill>
                  <a:srgbClr val="C00000"/>
                </a:solidFill>
              </a:rPr>
              <a:t>root</a:t>
            </a:r>
            <a:r>
              <a:rPr lang="en-US" altLang="ja-JP" sz="2400" dirty="0" smtClean="0"/>
              <a:t>”</a:t>
            </a:r>
            <a:endParaRPr lang="en-US" altLang="ja-JP" sz="2400" dirty="0"/>
          </a:p>
          <a:p>
            <a:pPr eaLnBrk="1" hangingPunct="1">
              <a:buNone/>
              <a:defRPr/>
            </a:pPr>
            <a:r>
              <a:rPr lang="en-US" altLang="ja-JP" sz="2400" dirty="0" smtClean="0"/>
              <a:t>(root corresponds to the root of the pattern)</a:t>
            </a:r>
          </a:p>
          <a:p>
            <a:pPr eaLnBrk="1" hangingPunct="1">
              <a:buNone/>
              <a:defRPr/>
            </a:pPr>
            <a:endParaRPr lang="en-US" altLang="ja-JP" sz="2400" dirty="0"/>
          </a:p>
        </p:txBody>
      </p:sp>
      <p:cxnSp>
        <p:nvCxnSpPr>
          <p:cNvPr id="4" name="直線矢印コネクタ 3"/>
          <p:cNvCxnSpPr/>
          <p:nvPr/>
        </p:nvCxnSpPr>
        <p:spPr bwMode="auto">
          <a:xfrm flipH="1" flipV="1">
            <a:off x="6978425" y="3406208"/>
            <a:ext cx="39555" cy="3017862"/>
          </a:xfrm>
          <a:prstGeom prst="straightConnector1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直線矢印コネクタ 35"/>
          <p:cNvCxnSpPr/>
          <p:nvPr/>
        </p:nvCxnSpPr>
        <p:spPr bwMode="auto">
          <a:xfrm>
            <a:off x="5796136" y="5034514"/>
            <a:ext cx="3168352" cy="30221"/>
          </a:xfrm>
          <a:prstGeom prst="straightConnector1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38" name="グループ化 37"/>
          <p:cNvGrpSpPr/>
          <p:nvPr/>
        </p:nvGrpSpPr>
        <p:grpSpPr>
          <a:xfrm>
            <a:off x="6922748" y="4298015"/>
            <a:ext cx="1126669" cy="1012570"/>
            <a:chOff x="7231871" y="5466315"/>
            <a:chExt cx="1126669" cy="1012570"/>
          </a:xfrm>
        </p:grpSpPr>
        <p:sp>
          <p:nvSpPr>
            <p:cNvPr id="39" name="楕円 38"/>
            <p:cNvSpPr/>
            <p:nvPr/>
          </p:nvSpPr>
          <p:spPr bwMode="auto">
            <a:xfrm>
              <a:off x="8214524" y="6334869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 cap="flat" cmpd="sng" algn="ctr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40" name="楕円 39"/>
            <p:cNvSpPr/>
            <p:nvPr/>
          </p:nvSpPr>
          <p:spPr bwMode="auto">
            <a:xfrm>
              <a:off x="7757018" y="5978737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 cap="flat" cmpd="sng" algn="ctr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41" name="楕円 40"/>
            <p:cNvSpPr/>
            <p:nvPr/>
          </p:nvSpPr>
          <p:spPr bwMode="auto">
            <a:xfrm>
              <a:off x="7231871" y="6122753"/>
              <a:ext cx="144016" cy="144016"/>
            </a:xfrm>
            <a:prstGeom prst="ellipse">
              <a:avLst/>
            </a:prstGeom>
            <a:solidFill>
              <a:srgbClr val="FF0000"/>
            </a:solidFill>
            <a:ln w="38100" cap="flat" cmpd="sng" algn="ctr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42" name="楕円 41"/>
            <p:cNvSpPr/>
            <p:nvPr/>
          </p:nvSpPr>
          <p:spPr bwMode="auto">
            <a:xfrm>
              <a:off x="7905401" y="5466315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 cap="flat" cmpd="sng" algn="ctr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cxnSp>
          <p:nvCxnSpPr>
            <p:cNvPr id="43" name="直線コネクタ 42"/>
            <p:cNvCxnSpPr>
              <a:stCxn id="42" idx="5"/>
              <a:endCxn id="39" idx="7"/>
            </p:cNvCxnSpPr>
            <p:nvPr/>
          </p:nvCxnSpPr>
          <p:spPr bwMode="auto">
            <a:xfrm>
              <a:off x="8028326" y="5589240"/>
              <a:ext cx="309123" cy="766720"/>
            </a:xfrm>
            <a:prstGeom prst="line">
              <a:avLst/>
            </a:prstGeom>
            <a:ln w="38100"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4" name="直線コネクタ 43"/>
            <p:cNvCxnSpPr>
              <a:stCxn id="41" idx="7"/>
              <a:endCxn id="42" idx="3"/>
            </p:cNvCxnSpPr>
            <p:nvPr/>
          </p:nvCxnSpPr>
          <p:spPr bwMode="auto">
            <a:xfrm flipV="1">
              <a:off x="7354796" y="5589240"/>
              <a:ext cx="571696" cy="554604"/>
            </a:xfrm>
            <a:prstGeom prst="line">
              <a:avLst/>
            </a:prstGeom>
            <a:ln w="38100"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5" name="直線コネクタ 44"/>
            <p:cNvCxnSpPr>
              <a:stCxn id="42" idx="4"/>
              <a:endCxn id="40" idx="0"/>
            </p:cNvCxnSpPr>
            <p:nvPr/>
          </p:nvCxnSpPr>
          <p:spPr bwMode="auto">
            <a:xfrm flipH="1">
              <a:off x="7829026" y="5610331"/>
              <a:ext cx="148383" cy="368406"/>
            </a:xfrm>
            <a:prstGeom prst="line">
              <a:avLst/>
            </a:prstGeom>
            <a:ln w="38100"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6" name="直線コネクタ 45"/>
            <p:cNvCxnSpPr>
              <a:stCxn id="41" idx="5"/>
              <a:endCxn id="39" idx="1"/>
            </p:cNvCxnSpPr>
            <p:nvPr/>
          </p:nvCxnSpPr>
          <p:spPr bwMode="auto">
            <a:xfrm>
              <a:off x="7354796" y="6245678"/>
              <a:ext cx="880819" cy="110282"/>
            </a:xfrm>
            <a:prstGeom prst="line">
              <a:avLst/>
            </a:prstGeom>
            <a:ln w="38100"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7" name="グループ化 46"/>
          <p:cNvGrpSpPr/>
          <p:nvPr/>
        </p:nvGrpSpPr>
        <p:grpSpPr>
          <a:xfrm>
            <a:off x="5944404" y="4088892"/>
            <a:ext cx="1126669" cy="1012570"/>
            <a:chOff x="7231871" y="5466315"/>
            <a:chExt cx="1126669" cy="1012570"/>
          </a:xfrm>
        </p:grpSpPr>
        <p:sp>
          <p:nvSpPr>
            <p:cNvPr id="48" name="楕円 47"/>
            <p:cNvSpPr/>
            <p:nvPr/>
          </p:nvSpPr>
          <p:spPr bwMode="auto">
            <a:xfrm>
              <a:off x="8214524" y="6334869"/>
              <a:ext cx="144016" cy="144016"/>
            </a:xfrm>
            <a:prstGeom prst="ellipse">
              <a:avLst/>
            </a:prstGeom>
            <a:solidFill>
              <a:srgbClr val="FF0000"/>
            </a:solidFill>
            <a:ln w="38100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49" name="楕円 48"/>
            <p:cNvSpPr/>
            <p:nvPr/>
          </p:nvSpPr>
          <p:spPr bwMode="auto">
            <a:xfrm>
              <a:off x="7757018" y="5978737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50" name="楕円 49"/>
            <p:cNvSpPr/>
            <p:nvPr/>
          </p:nvSpPr>
          <p:spPr bwMode="auto">
            <a:xfrm>
              <a:off x="7231871" y="6122753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51" name="楕円 50"/>
            <p:cNvSpPr/>
            <p:nvPr/>
          </p:nvSpPr>
          <p:spPr bwMode="auto">
            <a:xfrm>
              <a:off x="7905401" y="5466315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cxnSp>
          <p:nvCxnSpPr>
            <p:cNvPr id="52" name="直線コネクタ 51"/>
            <p:cNvCxnSpPr>
              <a:stCxn id="51" idx="5"/>
              <a:endCxn id="48" idx="7"/>
            </p:cNvCxnSpPr>
            <p:nvPr/>
          </p:nvCxnSpPr>
          <p:spPr bwMode="auto">
            <a:xfrm>
              <a:off x="8028326" y="5589240"/>
              <a:ext cx="309123" cy="766720"/>
            </a:xfrm>
            <a:prstGeom prst="line">
              <a:avLst/>
            </a:prstGeom>
            <a:ln w="38100">
              <a:solidFill>
                <a:schemeClr val="accent1">
                  <a:lumMod val="60000"/>
                  <a:lumOff val="40000"/>
                </a:schemeClr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" name="直線コネクタ 52"/>
            <p:cNvCxnSpPr>
              <a:stCxn id="50" idx="7"/>
              <a:endCxn id="51" idx="3"/>
            </p:cNvCxnSpPr>
            <p:nvPr/>
          </p:nvCxnSpPr>
          <p:spPr bwMode="auto">
            <a:xfrm flipV="1">
              <a:off x="7354796" y="5589240"/>
              <a:ext cx="571696" cy="554604"/>
            </a:xfrm>
            <a:prstGeom prst="line">
              <a:avLst/>
            </a:prstGeom>
            <a:ln w="38100">
              <a:solidFill>
                <a:schemeClr val="accent1">
                  <a:lumMod val="60000"/>
                  <a:lumOff val="40000"/>
                </a:schemeClr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4" name="直線コネクタ 53"/>
            <p:cNvCxnSpPr>
              <a:stCxn id="51" idx="4"/>
              <a:endCxn id="49" idx="0"/>
            </p:cNvCxnSpPr>
            <p:nvPr/>
          </p:nvCxnSpPr>
          <p:spPr bwMode="auto">
            <a:xfrm flipH="1">
              <a:off x="7829026" y="5610331"/>
              <a:ext cx="148383" cy="368406"/>
            </a:xfrm>
            <a:prstGeom prst="line">
              <a:avLst/>
            </a:prstGeom>
            <a:ln w="38100">
              <a:solidFill>
                <a:schemeClr val="accent1">
                  <a:lumMod val="60000"/>
                  <a:lumOff val="40000"/>
                </a:schemeClr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5" name="直線コネクタ 54"/>
            <p:cNvCxnSpPr>
              <a:stCxn id="50" idx="5"/>
              <a:endCxn id="48" idx="1"/>
            </p:cNvCxnSpPr>
            <p:nvPr/>
          </p:nvCxnSpPr>
          <p:spPr bwMode="auto">
            <a:xfrm>
              <a:off x="7354796" y="6245678"/>
              <a:ext cx="880819" cy="110282"/>
            </a:xfrm>
            <a:prstGeom prst="line">
              <a:avLst/>
            </a:prstGeom>
            <a:ln w="38100">
              <a:solidFill>
                <a:schemeClr val="accent1">
                  <a:lumMod val="60000"/>
                  <a:lumOff val="40000"/>
                </a:schemeClr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6" name="グループ化 55"/>
          <p:cNvGrpSpPr/>
          <p:nvPr/>
        </p:nvGrpSpPr>
        <p:grpSpPr>
          <a:xfrm>
            <a:off x="6406729" y="4451161"/>
            <a:ext cx="1126669" cy="1012570"/>
            <a:chOff x="7231871" y="5466315"/>
            <a:chExt cx="1126669" cy="1012570"/>
          </a:xfrm>
        </p:grpSpPr>
        <p:sp>
          <p:nvSpPr>
            <p:cNvPr id="57" name="楕円 56"/>
            <p:cNvSpPr/>
            <p:nvPr/>
          </p:nvSpPr>
          <p:spPr bwMode="auto">
            <a:xfrm>
              <a:off x="8214524" y="6334869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58" name="楕円 57"/>
            <p:cNvSpPr/>
            <p:nvPr/>
          </p:nvSpPr>
          <p:spPr bwMode="auto">
            <a:xfrm>
              <a:off x="7757018" y="5978737"/>
              <a:ext cx="144016" cy="144016"/>
            </a:xfrm>
            <a:prstGeom prst="ellipse">
              <a:avLst/>
            </a:prstGeom>
            <a:solidFill>
              <a:srgbClr val="FF0000"/>
            </a:solidFill>
            <a:ln w="38100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59" name="楕円 58"/>
            <p:cNvSpPr/>
            <p:nvPr/>
          </p:nvSpPr>
          <p:spPr bwMode="auto">
            <a:xfrm>
              <a:off x="7231871" y="6122753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60" name="楕円 59"/>
            <p:cNvSpPr/>
            <p:nvPr/>
          </p:nvSpPr>
          <p:spPr bwMode="auto">
            <a:xfrm>
              <a:off x="7905401" y="5466315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cxnSp>
          <p:nvCxnSpPr>
            <p:cNvPr id="63" name="直線コネクタ 62"/>
            <p:cNvCxnSpPr>
              <a:stCxn id="60" idx="5"/>
              <a:endCxn id="57" idx="7"/>
            </p:cNvCxnSpPr>
            <p:nvPr/>
          </p:nvCxnSpPr>
          <p:spPr bwMode="auto">
            <a:xfrm>
              <a:off x="8028326" y="5589240"/>
              <a:ext cx="309123" cy="766720"/>
            </a:xfrm>
            <a:prstGeom prst="line">
              <a:avLst/>
            </a:prstGeom>
            <a:ln w="38100">
              <a:solidFill>
                <a:srgbClr val="FF6600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6" name="直線コネクタ 65"/>
            <p:cNvCxnSpPr>
              <a:stCxn id="59" idx="7"/>
              <a:endCxn id="60" idx="3"/>
            </p:cNvCxnSpPr>
            <p:nvPr/>
          </p:nvCxnSpPr>
          <p:spPr bwMode="auto">
            <a:xfrm flipV="1">
              <a:off x="7354796" y="5589240"/>
              <a:ext cx="571696" cy="554604"/>
            </a:xfrm>
            <a:prstGeom prst="line">
              <a:avLst/>
            </a:prstGeom>
            <a:ln w="38100">
              <a:solidFill>
                <a:srgbClr val="FF6600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>
              <a:stCxn id="60" idx="4"/>
              <a:endCxn id="58" idx="0"/>
            </p:cNvCxnSpPr>
            <p:nvPr/>
          </p:nvCxnSpPr>
          <p:spPr bwMode="auto">
            <a:xfrm flipH="1">
              <a:off x="7829026" y="5610331"/>
              <a:ext cx="148383" cy="368406"/>
            </a:xfrm>
            <a:prstGeom prst="line">
              <a:avLst/>
            </a:prstGeom>
            <a:ln w="38100">
              <a:solidFill>
                <a:srgbClr val="FF6600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0" name="直線コネクタ 69"/>
            <p:cNvCxnSpPr>
              <a:stCxn id="59" idx="5"/>
              <a:endCxn id="57" idx="1"/>
            </p:cNvCxnSpPr>
            <p:nvPr/>
          </p:nvCxnSpPr>
          <p:spPr bwMode="auto">
            <a:xfrm>
              <a:off x="7354796" y="6245678"/>
              <a:ext cx="880819" cy="110282"/>
            </a:xfrm>
            <a:prstGeom prst="line">
              <a:avLst/>
            </a:prstGeom>
            <a:ln w="38100">
              <a:solidFill>
                <a:srgbClr val="FF6600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71" name="グループ化 70"/>
          <p:cNvGrpSpPr/>
          <p:nvPr/>
        </p:nvGrpSpPr>
        <p:grpSpPr>
          <a:xfrm>
            <a:off x="6268132" y="4967037"/>
            <a:ext cx="1126669" cy="1012570"/>
            <a:chOff x="7231871" y="5466315"/>
            <a:chExt cx="1126669" cy="1012570"/>
          </a:xfrm>
        </p:grpSpPr>
        <p:sp>
          <p:nvSpPr>
            <p:cNvPr id="72" name="楕円 71"/>
            <p:cNvSpPr/>
            <p:nvPr/>
          </p:nvSpPr>
          <p:spPr bwMode="auto">
            <a:xfrm>
              <a:off x="8214524" y="6334869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 cap="flat" cmpd="sng" algn="ctr">
              <a:solidFill>
                <a:srgbClr val="FF99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73" name="楕円 72"/>
            <p:cNvSpPr/>
            <p:nvPr/>
          </p:nvSpPr>
          <p:spPr bwMode="auto">
            <a:xfrm>
              <a:off x="7757018" y="5978737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 cap="flat" cmpd="sng" algn="ctr">
              <a:solidFill>
                <a:srgbClr val="FF99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74" name="楕円 73"/>
            <p:cNvSpPr/>
            <p:nvPr/>
          </p:nvSpPr>
          <p:spPr bwMode="auto">
            <a:xfrm>
              <a:off x="7231871" y="6122753"/>
              <a:ext cx="144016" cy="1440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 cap="flat" cmpd="sng" algn="ctr">
              <a:solidFill>
                <a:srgbClr val="FF99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75" name="楕円 74"/>
            <p:cNvSpPr/>
            <p:nvPr/>
          </p:nvSpPr>
          <p:spPr bwMode="auto">
            <a:xfrm>
              <a:off x="7905401" y="5466315"/>
              <a:ext cx="144016" cy="144016"/>
            </a:xfrm>
            <a:prstGeom prst="ellipse">
              <a:avLst/>
            </a:prstGeom>
            <a:solidFill>
              <a:srgbClr val="FF0000"/>
            </a:solidFill>
            <a:ln w="38100" cap="flat" cmpd="sng" algn="ctr">
              <a:solidFill>
                <a:srgbClr val="FF99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cxnSp>
          <p:nvCxnSpPr>
            <p:cNvPr id="76" name="直線コネクタ 75"/>
            <p:cNvCxnSpPr>
              <a:stCxn id="75" idx="5"/>
              <a:endCxn id="72" idx="7"/>
            </p:cNvCxnSpPr>
            <p:nvPr/>
          </p:nvCxnSpPr>
          <p:spPr bwMode="auto">
            <a:xfrm>
              <a:off x="8028326" y="5589240"/>
              <a:ext cx="309123" cy="766720"/>
            </a:xfrm>
            <a:prstGeom prst="line">
              <a:avLst/>
            </a:prstGeom>
            <a:ln w="38100">
              <a:solidFill>
                <a:srgbClr val="FF99FF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7" name="直線コネクタ 76"/>
            <p:cNvCxnSpPr>
              <a:stCxn id="74" idx="7"/>
              <a:endCxn id="75" idx="3"/>
            </p:cNvCxnSpPr>
            <p:nvPr/>
          </p:nvCxnSpPr>
          <p:spPr bwMode="auto">
            <a:xfrm flipV="1">
              <a:off x="7354796" y="5589240"/>
              <a:ext cx="571696" cy="554604"/>
            </a:xfrm>
            <a:prstGeom prst="line">
              <a:avLst/>
            </a:prstGeom>
            <a:ln w="38100">
              <a:solidFill>
                <a:srgbClr val="FF99FF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8" name="直線コネクタ 77"/>
            <p:cNvCxnSpPr>
              <a:stCxn id="75" idx="4"/>
              <a:endCxn id="73" idx="0"/>
            </p:cNvCxnSpPr>
            <p:nvPr/>
          </p:nvCxnSpPr>
          <p:spPr bwMode="auto">
            <a:xfrm flipH="1">
              <a:off x="7829026" y="5610331"/>
              <a:ext cx="148383" cy="368406"/>
            </a:xfrm>
            <a:prstGeom prst="line">
              <a:avLst/>
            </a:prstGeom>
            <a:ln w="38100">
              <a:solidFill>
                <a:srgbClr val="FF99FF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9" name="直線コネクタ 78"/>
            <p:cNvCxnSpPr>
              <a:stCxn id="74" idx="5"/>
              <a:endCxn id="72" idx="1"/>
            </p:cNvCxnSpPr>
            <p:nvPr/>
          </p:nvCxnSpPr>
          <p:spPr bwMode="auto">
            <a:xfrm>
              <a:off x="7354796" y="6245678"/>
              <a:ext cx="880819" cy="110282"/>
            </a:xfrm>
            <a:prstGeom prst="line">
              <a:avLst/>
            </a:prstGeom>
            <a:ln w="38100">
              <a:solidFill>
                <a:srgbClr val="FF99FF"/>
              </a:solidFill>
              <a:headEnd type="none" w="med" len="med"/>
              <a:tailEnd type="none" w="med" len="med"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37" name="下矢印 36"/>
          <p:cNvSpPr/>
          <p:nvPr/>
        </p:nvSpPr>
        <p:spPr bwMode="auto">
          <a:xfrm rot="2160000">
            <a:off x="7879308" y="3869243"/>
            <a:ext cx="104132" cy="439301"/>
          </a:xfrm>
          <a:prstGeom prst="downArrow">
            <a:avLst/>
          </a:prstGeom>
          <a:solidFill>
            <a:srgbClr val="FF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139700" dist="50800" sx="140000" sy="140000" algn="ctr" rotWithShape="0">
              <a:prstClr val="black">
                <a:alpha val="56000"/>
              </a:prstClr>
            </a:outerShdw>
          </a:effectLst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82" name="下矢印 81"/>
          <p:cNvSpPr/>
          <p:nvPr/>
        </p:nvSpPr>
        <p:spPr bwMode="auto">
          <a:xfrm rot="2160000">
            <a:off x="8237136" y="4770344"/>
            <a:ext cx="104132" cy="439301"/>
          </a:xfrm>
          <a:prstGeom prst="downArrow">
            <a:avLst/>
          </a:prstGeom>
          <a:solidFill>
            <a:srgbClr val="FF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139700" dist="50800" sx="140000" sy="140000" algn="ctr" rotWithShape="0">
              <a:prstClr val="black">
                <a:alpha val="56000"/>
              </a:prstClr>
            </a:outerShdw>
          </a:effectLst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83" name="下矢印 82"/>
          <p:cNvSpPr/>
          <p:nvPr/>
        </p:nvSpPr>
        <p:spPr bwMode="auto">
          <a:xfrm rot="2160000">
            <a:off x="7769677" y="4423891"/>
            <a:ext cx="104132" cy="439301"/>
          </a:xfrm>
          <a:prstGeom prst="downArrow">
            <a:avLst/>
          </a:prstGeom>
          <a:solidFill>
            <a:srgbClr val="FF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139700" dist="50800" sx="140000" sy="140000" algn="ctr" rotWithShape="0">
              <a:prstClr val="black">
                <a:alpha val="56000"/>
              </a:prstClr>
            </a:outerShdw>
          </a:effectLst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84" name="下矢印 83"/>
          <p:cNvSpPr/>
          <p:nvPr/>
        </p:nvSpPr>
        <p:spPr bwMode="auto">
          <a:xfrm rot="2160000">
            <a:off x="7341002" y="4046228"/>
            <a:ext cx="104132" cy="439301"/>
          </a:xfrm>
          <a:prstGeom prst="downArrow">
            <a:avLst/>
          </a:prstGeom>
          <a:solidFill>
            <a:srgbClr val="FF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139700" dist="50800" sx="140000" sy="140000" algn="ctr" rotWithShape="0">
              <a:prstClr val="black">
                <a:alpha val="56000"/>
              </a:prstClr>
            </a:outerShdw>
          </a:effectLst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85" name="下矢印 84"/>
          <p:cNvSpPr/>
          <p:nvPr/>
        </p:nvSpPr>
        <p:spPr bwMode="auto">
          <a:xfrm rot="2160000">
            <a:off x="7708533" y="4995889"/>
            <a:ext cx="104132" cy="439301"/>
          </a:xfrm>
          <a:prstGeom prst="downArrow">
            <a:avLst/>
          </a:prstGeom>
          <a:solidFill>
            <a:srgbClr val="FF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139700" dist="50800" sx="140000" sy="140000" algn="ctr" rotWithShape="0">
              <a:prstClr val="black">
                <a:alpha val="56000"/>
              </a:prstClr>
            </a:outerShdw>
          </a:effectLst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86" name="下矢印 85"/>
          <p:cNvSpPr/>
          <p:nvPr/>
        </p:nvSpPr>
        <p:spPr bwMode="auto">
          <a:xfrm rot="2160000">
            <a:off x="7583424" y="5521324"/>
            <a:ext cx="104132" cy="439301"/>
          </a:xfrm>
          <a:prstGeom prst="downArrow">
            <a:avLst/>
          </a:prstGeom>
          <a:solidFill>
            <a:srgbClr val="FF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139700" dist="50800" sx="140000" sy="140000" algn="ctr" rotWithShape="0">
              <a:prstClr val="black">
                <a:alpha val="56000"/>
              </a:prstClr>
            </a:outerShdw>
          </a:effectLst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23528" y="1032140"/>
            <a:ext cx="8177525" cy="830997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eaLnBrk="1" hangingPunct="1">
              <a:buNone/>
              <a:defRPr/>
            </a:pPr>
            <a:r>
              <a:rPr lang="en-US" altLang="ja-JP" b="0" dirty="0"/>
              <a:t>Only when we add the points (or </a:t>
            </a:r>
            <a:r>
              <a:rPr lang="en-US" altLang="ja-JP" b="0" dirty="0" smtClean="0"/>
              <a:t>segments) in </a:t>
            </a:r>
            <a:r>
              <a:rPr lang="en-US" altLang="ja-JP" b="0" dirty="0"/>
              <a:t>the yellow </a:t>
            </a:r>
            <a:r>
              <a:rPr lang="en-US" altLang="ja-JP" b="0" dirty="0" smtClean="0"/>
              <a:t>area </a:t>
            </a:r>
            <a:r>
              <a:rPr lang="en-US" altLang="ja-JP" b="0" dirty="0"/>
              <a:t>the generated </a:t>
            </a:r>
            <a:r>
              <a:rPr lang="en-US" altLang="ja-JP" b="0" dirty="0" smtClean="0"/>
              <a:t>pattern </a:t>
            </a:r>
            <a:r>
              <a:rPr lang="en-US" altLang="ja-JP" b="0" dirty="0"/>
              <a:t>has non-zero </a:t>
            </a:r>
            <a:r>
              <a:rPr lang="en-US" altLang="ja-JP" b="0" dirty="0" smtClean="0"/>
              <a:t>frequency</a:t>
            </a:r>
            <a:endParaRPr lang="en-US" altLang="ja-JP" b="0" dirty="0"/>
          </a:p>
        </p:txBody>
      </p:sp>
    </p:spTree>
    <p:extLst>
      <p:ext uri="{BB962C8B-B14F-4D97-AF65-F5344CB8AC3E}">
        <p14:creationId xmlns:p14="http://schemas.microsoft.com/office/powerpoint/2010/main" val="288773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solidFill>
            <a:srgbClr val="008000"/>
          </a:soli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Delivery, Motivated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9544" y="1268760"/>
            <a:ext cx="8496944" cy="3096344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en-US" altLang="ja-JP" sz="2400" dirty="0" smtClean="0"/>
              <a:t>This leads naturally the use of delivery </a:t>
            </a: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buNone/>
              <a:defRPr/>
            </a:pPr>
            <a:endParaRPr lang="en-US" altLang="ja-JP" sz="800" dirty="0">
              <a:sym typeface="Wingdings" pitchFamily="2" charset="2"/>
            </a:endParaRPr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1.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/>
              <a:t>Locate the current pattern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S</a:t>
            </a:r>
            <a:r>
              <a:rPr lang="en-US" altLang="ja-JP" sz="2400" dirty="0" smtClean="0"/>
              <a:t> at </a:t>
            </a:r>
            <a:r>
              <a:rPr lang="en-US" altLang="ja-JP" sz="2400" dirty="0"/>
              <a:t>the origin</a:t>
            </a:r>
            <a:endParaRPr lang="en-US" altLang="ja-JP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2.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/>
              <a:t>For each occurrence, we </a:t>
            </a:r>
            <a:r>
              <a:rPr lang="en-US" altLang="ja-JP" sz="2400" dirty="0" smtClean="0"/>
              <a:t>translate/rotate/expand</a:t>
            </a:r>
          </a:p>
          <a:p>
            <a:pPr eaLnBrk="1" hangingPunct="1"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 </a:t>
            </a:r>
            <a:r>
              <a:rPr lang="en-US" altLang="ja-JP" sz="2400" dirty="0"/>
              <a:t>each object </a:t>
            </a:r>
            <a:r>
              <a:rPr lang="en-US" altLang="ja-JP" sz="2400" dirty="0" smtClean="0"/>
              <a:t>so that they overlap </a:t>
            </a:r>
            <a:r>
              <a:rPr lang="en-US" altLang="ja-JP" sz="2400" b="1" dirty="0">
                <a:solidFill>
                  <a:srgbClr val="0000FF"/>
                </a:solidFill>
              </a:rPr>
              <a:t>S </a:t>
            </a:r>
            <a:endParaRPr lang="en-US" altLang="ja-JP" sz="2400" dirty="0" smtClean="0"/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3.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Count the number of points/segments at the</a:t>
            </a:r>
          </a:p>
          <a:p>
            <a:pPr eaLnBrk="1" hangingPunct="1"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same place   </a:t>
            </a:r>
            <a:r>
              <a:rPr lang="en-US" altLang="ja-JP" sz="2400" dirty="0" smtClean="0">
                <a:sym typeface="Wingdings" panose="05000000000000000000" pitchFamily="2" charset="2"/>
              </a:rPr>
              <a:t> frequency</a:t>
            </a:r>
            <a:endParaRPr lang="en-US" altLang="ja-JP" sz="2400" dirty="0" smtClean="0"/>
          </a:p>
          <a:p>
            <a:pPr eaLnBrk="1" hangingPunct="1">
              <a:buNone/>
              <a:defRPr/>
            </a:pPr>
            <a:r>
              <a:rPr lang="en-US" altLang="ja-JP" sz="2400" dirty="0" smtClean="0"/>
              <a:t>    </a:t>
            </a:r>
            <a:r>
              <a:rPr lang="ja-JP" altLang="en-US" sz="2400" dirty="0" smtClean="0"/>
              <a:t>↑ </a:t>
            </a:r>
            <a:r>
              <a:rPr lang="en-US" altLang="ja-JP" sz="2400" dirty="0" smtClean="0"/>
              <a:t>the set of objects having point at the</a:t>
            </a:r>
          </a:p>
          <a:p>
            <a:pPr eaLnBrk="1" hangingPunct="1">
              <a:buNone/>
              <a:defRPr/>
            </a:pPr>
            <a:r>
              <a:rPr lang="en-US" altLang="ja-JP" sz="2400" dirty="0" smtClean="0"/>
              <a:t> same place is the occurrence set of (</a:t>
            </a:r>
            <a:r>
              <a:rPr lang="en-US" altLang="ja-JP" sz="2400" b="1" dirty="0">
                <a:solidFill>
                  <a:srgbClr val="0000FF"/>
                </a:solidFill>
              </a:rPr>
              <a:t>S</a:t>
            </a:r>
            <a:r>
              <a:rPr lang="en-US" altLang="ja-JP" sz="2400" dirty="0" smtClean="0"/>
              <a:t> + the point)</a:t>
            </a:r>
          </a:p>
          <a:p>
            <a:pPr eaLnBrk="1" hangingPunct="1">
              <a:buNone/>
              <a:defRPr/>
            </a:pPr>
            <a:endParaRPr lang="en-US" altLang="ja-JP" sz="2400" dirty="0"/>
          </a:p>
          <a:p>
            <a:pPr eaLnBrk="1" hangingPunct="1">
              <a:buNone/>
              <a:defRPr/>
            </a:pPr>
            <a:endParaRPr lang="en-US" altLang="ja-JP" sz="2400" dirty="0" smtClean="0"/>
          </a:p>
        </p:txBody>
      </p:sp>
      <p:cxnSp>
        <p:nvCxnSpPr>
          <p:cNvPr id="4" name="直線矢印コネクタ 3"/>
          <p:cNvCxnSpPr/>
          <p:nvPr/>
        </p:nvCxnSpPr>
        <p:spPr bwMode="auto">
          <a:xfrm flipH="1" flipV="1">
            <a:off x="7092280" y="1700808"/>
            <a:ext cx="39555" cy="3017862"/>
          </a:xfrm>
          <a:prstGeom prst="straightConnector1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直線矢印コネクタ 35"/>
          <p:cNvCxnSpPr/>
          <p:nvPr/>
        </p:nvCxnSpPr>
        <p:spPr bwMode="auto">
          <a:xfrm>
            <a:off x="5796136" y="4221088"/>
            <a:ext cx="3168352" cy="30221"/>
          </a:xfrm>
          <a:prstGeom prst="straightConnector1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2" name="楕円 61"/>
          <p:cNvSpPr/>
          <p:nvPr/>
        </p:nvSpPr>
        <p:spPr bwMode="auto">
          <a:xfrm>
            <a:off x="179512" y="6453336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64" name="楕円 63"/>
          <p:cNvSpPr/>
          <p:nvPr/>
        </p:nvSpPr>
        <p:spPr bwMode="auto">
          <a:xfrm>
            <a:off x="899592" y="6453336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5" name="直線コネクタ 4"/>
          <p:cNvCxnSpPr>
            <a:stCxn id="62" idx="6"/>
            <a:endCxn id="64" idx="2"/>
          </p:cNvCxnSpPr>
          <p:nvPr/>
        </p:nvCxnSpPr>
        <p:spPr bwMode="auto">
          <a:xfrm>
            <a:off x="323528" y="6525344"/>
            <a:ext cx="576064" cy="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5" name="楕円 64"/>
          <p:cNvSpPr/>
          <p:nvPr/>
        </p:nvSpPr>
        <p:spPr bwMode="auto">
          <a:xfrm>
            <a:off x="899592" y="5949280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67" name="楕円 66"/>
          <p:cNvSpPr/>
          <p:nvPr/>
        </p:nvSpPr>
        <p:spPr bwMode="auto">
          <a:xfrm>
            <a:off x="467544" y="5949280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81" name="楕円 80"/>
          <p:cNvSpPr/>
          <p:nvPr/>
        </p:nvSpPr>
        <p:spPr bwMode="auto">
          <a:xfrm>
            <a:off x="1331640" y="6165304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87" name="直線コネクタ 86"/>
          <p:cNvCxnSpPr>
            <a:stCxn id="65" idx="4"/>
            <a:endCxn id="64" idx="0"/>
          </p:cNvCxnSpPr>
          <p:nvPr/>
        </p:nvCxnSpPr>
        <p:spPr bwMode="auto">
          <a:xfrm>
            <a:off x="971600" y="6093296"/>
            <a:ext cx="0" cy="36004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直線コネクタ 88"/>
          <p:cNvCxnSpPr>
            <a:stCxn id="67" idx="6"/>
            <a:endCxn id="65" idx="2"/>
          </p:cNvCxnSpPr>
          <p:nvPr/>
        </p:nvCxnSpPr>
        <p:spPr bwMode="auto">
          <a:xfrm>
            <a:off x="611560" y="6021288"/>
            <a:ext cx="288032" cy="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直線コネクタ 89"/>
          <p:cNvCxnSpPr>
            <a:stCxn id="81" idx="3"/>
            <a:endCxn id="64" idx="7"/>
          </p:cNvCxnSpPr>
          <p:nvPr/>
        </p:nvCxnSpPr>
        <p:spPr bwMode="auto">
          <a:xfrm flipH="1">
            <a:off x="1022517" y="6288229"/>
            <a:ext cx="330214" cy="186198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直線コネクタ 90"/>
          <p:cNvCxnSpPr>
            <a:stCxn id="65" idx="5"/>
            <a:endCxn id="81" idx="1"/>
          </p:cNvCxnSpPr>
          <p:nvPr/>
        </p:nvCxnSpPr>
        <p:spPr bwMode="auto">
          <a:xfrm>
            <a:off x="1022517" y="6072205"/>
            <a:ext cx="330214" cy="11419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6" name="楕円 105"/>
          <p:cNvSpPr/>
          <p:nvPr/>
        </p:nvSpPr>
        <p:spPr bwMode="auto">
          <a:xfrm>
            <a:off x="1691680" y="6453336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07" name="楕円 106"/>
          <p:cNvSpPr/>
          <p:nvPr/>
        </p:nvSpPr>
        <p:spPr bwMode="auto">
          <a:xfrm>
            <a:off x="2411760" y="6453336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108" name="直線コネクタ 107"/>
          <p:cNvCxnSpPr>
            <a:stCxn id="106" idx="6"/>
            <a:endCxn id="107" idx="2"/>
          </p:cNvCxnSpPr>
          <p:nvPr/>
        </p:nvCxnSpPr>
        <p:spPr bwMode="auto">
          <a:xfrm>
            <a:off x="1835696" y="6525344"/>
            <a:ext cx="576064" cy="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9" name="楕円 108"/>
          <p:cNvSpPr/>
          <p:nvPr/>
        </p:nvSpPr>
        <p:spPr bwMode="auto">
          <a:xfrm>
            <a:off x="2411760" y="5949280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11" name="楕円 110"/>
          <p:cNvSpPr/>
          <p:nvPr/>
        </p:nvSpPr>
        <p:spPr bwMode="auto">
          <a:xfrm>
            <a:off x="1979712" y="5517232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12" name="楕円 111"/>
          <p:cNvSpPr/>
          <p:nvPr/>
        </p:nvSpPr>
        <p:spPr bwMode="auto">
          <a:xfrm>
            <a:off x="2411760" y="5517232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13" name="楕円 112"/>
          <p:cNvSpPr/>
          <p:nvPr/>
        </p:nvSpPr>
        <p:spPr bwMode="auto">
          <a:xfrm>
            <a:off x="2843808" y="6165304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114" name="直線コネクタ 113"/>
          <p:cNvCxnSpPr>
            <a:stCxn id="109" idx="4"/>
            <a:endCxn id="107" idx="0"/>
          </p:cNvCxnSpPr>
          <p:nvPr/>
        </p:nvCxnSpPr>
        <p:spPr bwMode="auto">
          <a:xfrm>
            <a:off x="2483768" y="6093296"/>
            <a:ext cx="0" cy="36004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5" name="直線コネクタ 114"/>
          <p:cNvCxnSpPr>
            <a:stCxn id="112" idx="4"/>
            <a:endCxn id="109" idx="0"/>
          </p:cNvCxnSpPr>
          <p:nvPr/>
        </p:nvCxnSpPr>
        <p:spPr bwMode="auto">
          <a:xfrm>
            <a:off x="2483768" y="5661248"/>
            <a:ext cx="0" cy="288032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直線コネクタ 116"/>
          <p:cNvCxnSpPr>
            <a:stCxn id="113" idx="3"/>
            <a:endCxn id="107" idx="7"/>
          </p:cNvCxnSpPr>
          <p:nvPr/>
        </p:nvCxnSpPr>
        <p:spPr bwMode="auto">
          <a:xfrm flipH="1">
            <a:off x="2534685" y="6288229"/>
            <a:ext cx="330214" cy="186198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9" name="楕円 118"/>
          <p:cNvSpPr/>
          <p:nvPr/>
        </p:nvSpPr>
        <p:spPr bwMode="auto">
          <a:xfrm>
            <a:off x="3203848" y="6453336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CC66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20" name="楕円 119"/>
          <p:cNvSpPr/>
          <p:nvPr/>
        </p:nvSpPr>
        <p:spPr bwMode="auto">
          <a:xfrm>
            <a:off x="3923928" y="6453336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CC66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121" name="直線コネクタ 120"/>
          <p:cNvCxnSpPr>
            <a:stCxn id="119" idx="6"/>
            <a:endCxn id="120" idx="2"/>
          </p:cNvCxnSpPr>
          <p:nvPr/>
        </p:nvCxnSpPr>
        <p:spPr bwMode="auto">
          <a:xfrm>
            <a:off x="3347864" y="6525344"/>
            <a:ext cx="576064" cy="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rgbClr val="CC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2" name="楕円 121"/>
          <p:cNvSpPr/>
          <p:nvPr/>
        </p:nvSpPr>
        <p:spPr bwMode="auto">
          <a:xfrm>
            <a:off x="3923928" y="5949280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CC66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23" name="楕円 122"/>
          <p:cNvSpPr/>
          <p:nvPr/>
        </p:nvSpPr>
        <p:spPr bwMode="auto">
          <a:xfrm>
            <a:off x="3491880" y="5949280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CC66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24" name="楕円 123"/>
          <p:cNvSpPr/>
          <p:nvPr/>
        </p:nvSpPr>
        <p:spPr bwMode="auto">
          <a:xfrm>
            <a:off x="3491880" y="5517232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CC66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25" name="楕円 124"/>
          <p:cNvSpPr/>
          <p:nvPr/>
        </p:nvSpPr>
        <p:spPr bwMode="auto">
          <a:xfrm>
            <a:off x="3923928" y="5517232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CC66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127" name="直線コネクタ 126"/>
          <p:cNvCxnSpPr>
            <a:stCxn id="122" idx="4"/>
            <a:endCxn id="120" idx="0"/>
          </p:cNvCxnSpPr>
          <p:nvPr/>
        </p:nvCxnSpPr>
        <p:spPr bwMode="auto">
          <a:xfrm>
            <a:off x="3995936" y="6093296"/>
            <a:ext cx="0" cy="36004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rgbClr val="CC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8" name="直線コネクタ 127"/>
          <p:cNvCxnSpPr>
            <a:stCxn id="125" idx="4"/>
            <a:endCxn id="122" idx="0"/>
          </p:cNvCxnSpPr>
          <p:nvPr/>
        </p:nvCxnSpPr>
        <p:spPr bwMode="auto">
          <a:xfrm>
            <a:off x="3995936" y="5661248"/>
            <a:ext cx="0" cy="288032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rgbClr val="CC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9" name="直線コネクタ 128"/>
          <p:cNvCxnSpPr>
            <a:stCxn id="123" idx="6"/>
            <a:endCxn id="122" idx="2"/>
          </p:cNvCxnSpPr>
          <p:nvPr/>
        </p:nvCxnSpPr>
        <p:spPr bwMode="auto">
          <a:xfrm>
            <a:off x="3635896" y="6021288"/>
            <a:ext cx="288032" cy="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rgbClr val="CC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2" name="楕円 131"/>
          <p:cNvSpPr/>
          <p:nvPr/>
        </p:nvSpPr>
        <p:spPr bwMode="auto">
          <a:xfrm>
            <a:off x="4427984" y="6453336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33" name="楕円 132"/>
          <p:cNvSpPr/>
          <p:nvPr/>
        </p:nvSpPr>
        <p:spPr bwMode="auto">
          <a:xfrm>
            <a:off x="5148064" y="6453336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134" name="直線コネクタ 133"/>
          <p:cNvCxnSpPr>
            <a:stCxn id="132" idx="6"/>
            <a:endCxn id="133" idx="2"/>
          </p:cNvCxnSpPr>
          <p:nvPr/>
        </p:nvCxnSpPr>
        <p:spPr bwMode="auto">
          <a:xfrm>
            <a:off x="4572000" y="6525344"/>
            <a:ext cx="576064" cy="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5" name="楕円 134"/>
          <p:cNvSpPr/>
          <p:nvPr/>
        </p:nvSpPr>
        <p:spPr bwMode="auto">
          <a:xfrm>
            <a:off x="5148064" y="5949280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36" name="楕円 135"/>
          <p:cNvSpPr/>
          <p:nvPr/>
        </p:nvSpPr>
        <p:spPr bwMode="auto">
          <a:xfrm>
            <a:off x="4716016" y="5949280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140" name="直線コネクタ 139"/>
          <p:cNvCxnSpPr>
            <a:stCxn id="135" idx="4"/>
            <a:endCxn id="133" idx="0"/>
          </p:cNvCxnSpPr>
          <p:nvPr/>
        </p:nvCxnSpPr>
        <p:spPr bwMode="auto">
          <a:xfrm>
            <a:off x="5220072" y="6093296"/>
            <a:ext cx="0" cy="36004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2" name="直線コネクタ 141"/>
          <p:cNvCxnSpPr>
            <a:stCxn id="136" idx="6"/>
            <a:endCxn id="135" idx="2"/>
          </p:cNvCxnSpPr>
          <p:nvPr/>
        </p:nvCxnSpPr>
        <p:spPr bwMode="auto">
          <a:xfrm>
            <a:off x="4860032" y="6021288"/>
            <a:ext cx="288032" cy="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5" name="楕円 144"/>
          <p:cNvSpPr/>
          <p:nvPr/>
        </p:nvSpPr>
        <p:spPr bwMode="auto">
          <a:xfrm>
            <a:off x="5724128" y="6111385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CC99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46" name="楕円 145"/>
          <p:cNvSpPr/>
          <p:nvPr/>
        </p:nvSpPr>
        <p:spPr bwMode="auto">
          <a:xfrm>
            <a:off x="6444208" y="6111385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CC99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147" name="直線コネクタ 146"/>
          <p:cNvCxnSpPr>
            <a:stCxn id="145" idx="6"/>
            <a:endCxn id="146" idx="2"/>
          </p:cNvCxnSpPr>
          <p:nvPr/>
        </p:nvCxnSpPr>
        <p:spPr bwMode="auto">
          <a:xfrm>
            <a:off x="5868144" y="6183393"/>
            <a:ext cx="576064" cy="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rgbClr val="CC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8" name="楕円 147"/>
          <p:cNvSpPr/>
          <p:nvPr/>
        </p:nvSpPr>
        <p:spPr bwMode="auto">
          <a:xfrm>
            <a:off x="6444208" y="5607329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CC99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49" name="楕円 148"/>
          <p:cNvSpPr/>
          <p:nvPr/>
        </p:nvSpPr>
        <p:spPr bwMode="auto">
          <a:xfrm>
            <a:off x="6012160" y="5607329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CC99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50" name="楕円 149"/>
          <p:cNvSpPr/>
          <p:nvPr/>
        </p:nvSpPr>
        <p:spPr bwMode="auto">
          <a:xfrm>
            <a:off x="6876256" y="5823353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CC99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151" name="直線コネクタ 150"/>
          <p:cNvCxnSpPr>
            <a:stCxn id="148" idx="4"/>
            <a:endCxn id="146" idx="0"/>
          </p:cNvCxnSpPr>
          <p:nvPr/>
        </p:nvCxnSpPr>
        <p:spPr bwMode="auto">
          <a:xfrm>
            <a:off x="6516216" y="5751345"/>
            <a:ext cx="0" cy="36004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rgbClr val="CC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2" name="直線コネクタ 151"/>
          <p:cNvCxnSpPr/>
          <p:nvPr/>
        </p:nvCxnSpPr>
        <p:spPr bwMode="auto">
          <a:xfrm>
            <a:off x="6156176" y="5661248"/>
            <a:ext cx="288032" cy="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rgbClr val="CC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3" name="直線コネクタ 152"/>
          <p:cNvCxnSpPr>
            <a:stCxn id="150" idx="3"/>
            <a:endCxn id="146" idx="7"/>
          </p:cNvCxnSpPr>
          <p:nvPr/>
        </p:nvCxnSpPr>
        <p:spPr bwMode="auto">
          <a:xfrm flipH="1">
            <a:off x="6567133" y="5946278"/>
            <a:ext cx="330214" cy="186198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rgbClr val="CC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4" name="直線コネクタ 153"/>
          <p:cNvCxnSpPr>
            <a:stCxn id="148" idx="5"/>
            <a:endCxn id="150" idx="1"/>
          </p:cNvCxnSpPr>
          <p:nvPr/>
        </p:nvCxnSpPr>
        <p:spPr bwMode="auto">
          <a:xfrm>
            <a:off x="6567133" y="5730254"/>
            <a:ext cx="330214" cy="11419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rgbClr val="CC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5" name="楕円 154"/>
          <p:cNvSpPr/>
          <p:nvPr/>
        </p:nvSpPr>
        <p:spPr bwMode="auto">
          <a:xfrm>
            <a:off x="7668344" y="6165304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00FFCC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56" name="楕円 155"/>
          <p:cNvSpPr/>
          <p:nvPr/>
        </p:nvSpPr>
        <p:spPr bwMode="auto">
          <a:xfrm>
            <a:off x="8388424" y="6165304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00FFCC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157" name="直線コネクタ 156"/>
          <p:cNvCxnSpPr>
            <a:stCxn id="155" idx="6"/>
            <a:endCxn id="156" idx="2"/>
          </p:cNvCxnSpPr>
          <p:nvPr/>
        </p:nvCxnSpPr>
        <p:spPr bwMode="auto">
          <a:xfrm>
            <a:off x="7812360" y="6237312"/>
            <a:ext cx="576064" cy="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rgbClr val="00FFC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8" name="楕円 157"/>
          <p:cNvSpPr/>
          <p:nvPr/>
        </p:nvSpPr>
        <p:spPr bwMode="auto">
          <a:xfrm>
            <a:off x="8388424" y="5661248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00FFCC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61" name="楕円 160"/>
          <p:cNvSpPr/>
          <p:nvPr/>
        </p:nvSpPr>
        <p:spPr bwMode="auto">
          <a:xfrm>
            <a:off x="8820472" y="5877272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00FFCC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162" name="直線コネクタ 161"/>
          <p:cNvCxnSpPr>
            <a:stCxn id="158" idx="4"/>
            <a:endCxn id="156" idx="0"/>
          </p:cNvCxnSpPr>
          <p:nvPr/>
        </p:nvCxnSpPr>
        <p:spPr bwMode="auto">
          <a:xfrm>
            <a:off x="8460432" y="5805264"/>
            <a:ext cx="0" cy="36004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rgbClr val="00FFC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4" name="直線コネクタ 163"/>
          <p:cNvCxnSpPr>
            <a:stCxn id="161" idx="3"/>
            <a:endCxn id="156" idx="7"/>
          </p:cNvCxnSpPr>
          <p:nvPr/>
        </p:nvCxnSpPr>
        <p:spPr bwMode="auto">
          <a:xfrm flipH="1">
            <a:off x="8511349" y="6000197"/>
            <a:ext cx="330214" cy="186198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rgbClr val="00FFC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5" name="直線コネクタ 164"/>
          <p:cNvCxnSpPr>
            <a:stCxn id="155" idx="2"/>
            <a:endCxn id="166" idx="6"/>
          </p:cNvCxnSpPr>
          <p:nvPr/>
        </p:nvCxnSpPr>
        <p:spPr bwMode="auto">
          <a:xfrm flipH="1">
            <a:off x="7211921" y="6237312"/>
            <a:ext cx="456423" cy="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rgbClr val="00FFC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6" name="楕円 165"/>
          <p:cNvSpPr/>
          <p:nvPr/>
        </p:nvSpPr>
        <p:spPr bwMode="auto">
          <a:xfrm>
            <a:off x="7067905" y="6165304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00FFCC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167" name="直線コネクタ 166"/>
          <p:cNvCxnSpPr>
            <a:stCxn id="155" idx="4"/>
            <a:endCxn id="168" idx="0"/>
          </p:cNvCxnSpPr>
          <p:nvPr/>
        </p:nvCxnSpPr>
        <p:spPr bwMode="auto">
          <a:xfrm>
            <a:off x="7740352" y="6309320"/>
            <a:ext cx="0" cy="288032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rgbClr val="00FFC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8" name="楕円 167"/>
          <p:cNvSpPr/>
          <p:nvPr/>
        </p:nvSpPr>
        <p:spPr bwMode="auto">
          <a:xfrm>
            <a:off x="7668344" y="6597352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00FFCC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170" name="直線コネクタ 169"/>
          <p:cNvCxnSpPr>
            <a:stCxn id="146" idx="4"/>
            <a:endCxn id="171" idx="0"/>
          </p:cNvCxnSpPr>
          <p:nvPr/>
        </p:nvCxnSpPr>
        <p:spPr bwMode="auto">
          <a:xfrm>
            <a:off x="6516216" y="6255401"/>
            <a:ext cx="0" cy="269943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rgbClr val="CC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1" name="楕円 170"/>
          <p:cNvSpPr/>
          <p:nvPr/>
        </p:nvSpPr>
        <p:spPr bwMode="auto">
          <a:xfrm>
            <a:off x="6444208" y="6525344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CC99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172" name="直線コネクタ 171"/>
          <p:cNvCxnSpPr>
            <a:stCxn id="145" idx="4"/>
            <a:endCxn id="173" idx="0"/>
          </p:cNvCxnSpPr>
          <p:nvPr/>
        </p:nvCxnSpPr>
        <p:spPr bwMode="auto">
          <a:xfrm>
            <a:off x="5796136" y="6255401"/>
            <a:ext cx="0" cy="269943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rgbClr val="CC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3" name="楕円 172"/>
          <p:cNvSpPr/>
          <p:nvPr/>
        </p:nvSpPr>
        <p:spPr bwMode="auto">
          <a:xfrm>
            <a:off x="5724128" y="6525344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CC99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74" name="楕円 173"/>
          <p:cNvSpPr/>
          <p:nvPr/>
        </p:nvSpPr>
        <p:spPr bwMode="auto">
          <a:xfrm>
            <a:off x="7067905" y="4178610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00FFCC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75" name="楕円 174"/>
          <p:cNvSpPr/>
          <p:nvPr/>
        </p:nvSpPr>
        <p:spPr bwMode="auto">
          <a:xfrm>
            <a:off x="7787985" y="4178610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00FFCC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176" name="直線コネクタ 175"/>
          <p:cNvCxnSpPr>
            <a:stCxn id="174" idx="6"/>
            <a:endCxn id="175" idx="2"/>
          </p:cNvCxnSpPr>
          <p:nvPr/>
        </p:nvCxnSpPr>
        <p:spPr bwMode="auto">
          <a:xfrm>
            <a:off x="7211921" y="4250618"/>
            <a:ext cx="576064" cy="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rgbClr val="00FFC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7" name="楕円 176"/>
          <p:cNvSpPr/>
          <p:nvPr/>
        </p:nvSpPr>
        <p:spPr bwMode="auto">
          <a:xfrm>
            <a:off x="7787985" y="3674554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00FFCC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78" name="楕円 177"/>
          <p:cNvSpPr/>
          <p:nvPr/>
        </p:nvSpPr>
        <p:spPr bwMode="auto">
          <a:xfrm>
            <a:off x="8220033" y="3890578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00FFCC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179" name="直線コネクタ 178"/>
          <p:cNvCxnSpPr>
            <a:stCxn id="177" idx="4"/>
            <a:endCxn id="175" idx="0"/>
          </p:cNvCxnSpPr>
          <p:nvPr/>
        </p:nvCxnSpPr>
        <p:spPr bwMode="auto">
          <a:xfrm>
            <a:off x="7859993" y="3818570"/>
            <a:ext cx="0" cy="36004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rgbClr val="00FFC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0" name="直線コネクタ 179"/>
          <p:cNvCxnSpPr>
            <a:stCxn id="178" idx="3"/>
            <a:endCxn id="175" idx="7"/>
          </p:cNvCxnSpPr>
          <p:nvPr/>
        </p:nvCxnSpPr>
        <p:spPr bwMode="auto">
          <a:xfrm flipH="1">
            <a:off x="7910910" y="4013503"/>
            <a:ext cx="330214" cy="186198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rgbClr val="00FFC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1" name="直線コネクタ 180"/>
          <p:cNvCxnSpPr>
            <a:stCxn id="174" idx="2"/>
            <a:endCxn id="182" idx="6"/>
          </p:cNvCxnSpPr>
          <p:nvPr/>
        </p:nvCxnSpPr>
        <p:spPr bwMode="auto">
          <a:xfrm flipH="1">
            <a:off x="6611482" y="4250618"/>
            <a:ext cx="456423" cy="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rgbClr val="00FFC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2" name="楕円 181"/>
          <p:cNvSpPr/>
          <p:nvPr/>
        </p:nvSpPr>
        <p:spPr bwMode="auto">
          <a:xfrm>
            <a:off x="6467466" y="4178610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00FFCC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183" name="直線コネクタ 182"/>
          <p:cNvCxnSpPr>
            <a:stCxn id="174" idx="4"/>
            <a:endCxn id="184" idx="0"/>
          </p:cNvCxnSpPr>
          <p:nvPr/>
        </p:nvCxnSpPr>
        <p:spPr bwMode="auto">
          <a:xfrm>
            <a:off x="7139913" y="4322626"/>
            <a:ext cx="0" cy="288032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rgbClr val="00FFC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4" name="楕円 183"/>
          <p:cNvSpPr/>
          <p:nvPr/>
        </p:nvSpPr>
        <p:spPr bwMode="auto">
          <a:xfrm>
            <a:off x="7067905" y="4610658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00FFCC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85" name="楕円 184"/>
          <p:cNvSpPr/>
          <p:nvPr/>
        </p:nvSpPr>
        <p:spPr bwMode="auto">
          <a:xfrm>
            <a:off x="7067905" y="4239177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CC99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86" name="楕円 185"/>
          <p:cNvSpPr/>
          <p:nvPr/>
        </p:nvSpPr>
        <p:spPr bwMode="auto">
          <a:xfrm>
            <a:off x="7787985" y="4239177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CC99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187" name="直線コネクタ 186"/>
          <p:cNvCxnSpPr>
            <a:stCxn id="185" idx="6"/>
            <a:endCxn id="186" idx="2"/>
          </p:cNvCxnSpPr>
          <p:nvPr/>
        </p:nvCxnSpPr>
        <p:spPr bwMode="auto">
          <a:xfrm>
            <a:off x="7211921" y="4311185"/>
            <a:ext cx="576064" cy="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rgbClr val="CC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8" name="楕円 187"/>
          <p:cNvSpPr/>
          <p:nvPr/>
        </p:nvSpPr>
        <p:spPr bwMode="auto">
          <a:xfrm>
            <a:off x="7787985" y="3735121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CC99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89" name="楕円 188"/>
          <p:cNvSpPr/>
          <p:nvPr/>
        </p:nvSpPr>
        <p:spPr bwMode="auto">
          <a:xfrm>
            <a:off x="7355937" y="3735121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CC99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90" name="楕円 189"/>
          <p:cNvSpPr/>
          <p:nvPr/>
        </p:nvSpPr>
        <p:spPr bwMode="auto">
          <a:xfrm>
            <a:off x="8220033" y="3951145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CC99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191" name="直線コネクタ 190"/>
          <p:cNvCxnSpPr>
            <a:stCxn id="188" idx="4"/>
            <a:endCxn id="186" idx="0"/>
          </p:cNvCxnSpPr>
          <p:nvPr/>
        </p:nvCxnSpPr>
        <p:spPr bwMode="auto">
          <a:xfrm>
            <a:off x="7859993" y="3879137"/>
            <a:ext cx="0" cy="36004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rgbClr val="CC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2" name="直線コネクタ 191"/>
          <p:cNvCxnSpPr>
            <a:stCxn id="189" idx="6"/>
            <a:endCxn id="188" idx="2"/>
          </p:cNvCxnSpPr>
          <p:nvPr/>
        </p:nvCxnSpPr>
        <p:spPr bwMode="auto">
          <a:xfrm>
            <a:off x="7499953" y="3807129"/>
            <a:ext cx="288032" cy="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rgbClr val="CC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3" name="直線コネクタ 192"/>
          <p:cNvCxnSpPr>
            <a:stCxn id="190" idx="3"/>
            <a:endCxn id="186" idx="7"/>
          </p:cNvCxnSpPr>
          <p:nvPr/>
        </p:nvCxnSpPr>
        <p:spPr bwMode="auto">
          <a:xfrm flipH="1">
            <a:off x="7910910" y="4074070"/>
            <a:ext cx="330214" cy="186198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rgbClr val="CC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4" name="直線コネクタ 193"/>
          <p:cNvCxnSpPr>
            <a:stCxn id="188" idx="5"/>
            <a:endCxn id="190" idx="1"/>
          </p:cNvCxnSpPr>
          <p:nvPr/>
        </p:nvCxnSpPr>
        <p:spPr bwMode="auto">
          <a:xfrm>
            <a:off x="7910910" y="3858046"/>
            <a:ext cx="330214" cy="11419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rgbClr val="CC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5" name="直線コネクタ 194"/>
          <p:cNvCxnSpPr>
            <a:stCxn id="186" idx="4"/>
            <a:endCxn id="196" idx="0"/>
          </p:cNvCxnSpPr>
          <p:nvPr/>
        </p:nvCxnSpPr>
        <p:spPr bwMode="auto">
          <a:xfrm>
            <a:off x="7859993" y="4383193"/>
            <a:ext cx="0" cy="269943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rgbClr val="CC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6" name="楕円 195"/>
          <p:cNvSpPr/>
          <p:nvPr/>
        </p:nvSpPr>
        <p:spPr bwMode="auto">
          <a:xfrm>
            <a:off x="7787985" y="4653136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CC99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197" name="直線コネクタ 196"/>
          <p:cNvCxnSpPr>
            <a:stCxn id="185" idx="4"/>
            <a:endCxn id="198" idx="0"/>
          </p:cNvCxnSpPr>
          <p:nvPr/>
        </p:nvCxnSpPr>
        <p:spPr bwMode="auto">
          <a:xfrm>
            <a:off x="7139913" y="4383193"/>
            <a:ext cx="0" cy="269943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rgbClr val="CC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8" name="楕円 197"/>
          <p:cNvSpPr/>
          <p:nvPr/>
        </p:nvSpPr>
        <p:spPr bwMode="auto">
          <a:xfrm>
            <a:off x="7067905" y="4653136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CC99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99" name="楕円 198"/>
          <p:cNvSpPr/>
          <p:nvPr/>
        </p:nvSpPr>
        <p:spPr bwMode="auto">
          <a:xfrm>
            <a:off x="7124960" y="4149080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00" name="楕円 199"/>
          <p:cNvSpPr/>
          <p:nvPr/>
        </p:nvSpPr>
        <p:spPr bwMode="auto">
          <a:xfrm>
            <a:off x="7845040" y="4149080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201" name="直線コネクタ 200"/>
          <p:cNvCxnSpPr>
            <a:stCxn id="199" idx="6"/>
            <a:endCxn id="200" idx="2"/>
          </p:cNvCxnSpPr>
          <p:nvPr/>
        </p:nvCxnSpPr>
        <p:spPr bwMode="auto">
          <a:xfrm>
            <a:off x="7268976" y="4221088"/>
            <a:ext cx="576064" cy="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2" name="楕円 201"/>
          <p:cNvSpPr/>
          <p:nvPr/>
        </p:nvSpPr>
        <p:spPr bwMode="auto">
          <a:xfrm>
            <a:off x="7845040" y="3645024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03" name="楕円 202"/>
          <p:cNvSpPr/>
          <p:nvPr/>
        </p:nvSpPr>
        <p:spPr bwMode="auto">
          <a:xfrm>
            <a:off x="7412992" y="3645024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204" name="直線コネクタ 203"/>
          <p:cNvCxnSpPr>
            <a:stCxn id="202" idx="4"/>
            <a:endCxn id="200" idx="0"/>
          </p:cNvCxnSpPr>
          <p:nvPr/>
        </p:nvCxnSpPr>
        <p:spPr bwMode="auto">
          <a:xfrm>
            <a:off x="7917048" y="3789040"/>
            <a:ext cx="0" cy="36004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5" name="直線コネクタ 204"/>
          <p:cNvCxnSpPr>
            <a:stCxn id="203" idx="6"/>
            <a:endCxn id="202" idx="2"/>
          </p:cNvCxnSpPr>
          <p:nvPr/>
        </p:nvCxnSpPr>
        <p:spPr bwMode="auto">
          <a:xfrm>
            <a:off x="7557008" y="3717032"/>
            <a:ext cx="288032" cy="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6" name="楕円 205"/>
          <p:cNvSpPr/>
          <p:nvPr/>
        </p:nvSpPr>
        <p:spPr bwMode="auto">
          <a:xfrm>
            <a:off x="7020272" y="4110542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CC66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07" name="楕円 206"/>
          <p:cNvSpPr/>
          <p:nvPr/>
        </p:nvSpPr>
        <p:spPr bwMode="auto">
          <a:xfrm>
            <a:off x="7740352" y="4110542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CC66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208" name="直線コネクタ 207"/>
          <p:cNvCxnSpPr>
            <a:stCxn id="206" idx="6"/>
            <a:endCxn id="207" idx="2"/>
          </p:cNvCxnSpPr>
          <p:nvPr/>
        </p:nvCxnSpPr>
        <p:spPr bwMode="auto">
          <a:xfrm>
            <a:off x="7164288" y="4182550"/>
            <a:ext cx="576064" cy="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rgbClr val="CC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9" name="楕円 208"/>
          <p:cNvSpPr/>
          <p:nvPr/>
        </p:nvSpPr>
        <p:spPr bwMode="auto">
          <a:xfrm>
            <a:off x="7740352" y="3606486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CC66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10" name="楕円 209"/>
          <p:cNvSpPr/>
          <p:nvPr/>
        </p:nvSpPr>
        <p:spPr bwMode="auto">
          <a:xfrm>
            <a:off x="7308304" y="3606486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CC66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11" name="楕円 210"/>
          <p:cNvSpPr/>
          <p:nvPr/>
        </p:nvSpPr>
        <p:spPr bwMode="auto">
          <a:xfrm>
            <a:off x="7308304" y="3174438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CC66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12" name="楕円 211"/>
          <p:cNvSpPr/>
          <p:nvPr/>
        </p:nvSpPr>
        <p:spPr bwMode="auto">
          <a:xfrm>
            <a:off x="7740352" y="3174438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CC66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213" name="直線コネクタ 212"/>
          <p:cNvCxnSpPr>
            <a:stCxn id="209" idx="4"/>
            <a:endCxn id="207" idx="0"/>
          </p:cNvCxnSpPr>
          <p:nvPr/>
        </p:nvCxnSpPr>
        <p:spPr bwMode="auto">
          <a:xfrm>
            <a:off x="7812360" y="3750502"/>
            <a:ext cx="0" cy="36004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rgbClr val="CC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4" name="直線コネクタ 213"/>
          <p:cNvCxnSpPr>
            <a:stCxn id="212" idx="4"/>
            <a:endCxn id="209" idx="0"/>
          </p:cNvCxnSpPr>
          <p:nvPr/>
        </p:nvCxnSpPr>
        <p:spPr bwMode="auto">
          <a:xfrm>
            <a:off x="7812360" y="3318454"/>
            <a:ext cx="0" cy="288032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rgbClr val="CC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5" name="直線コネクタ 214"/>
          <p:cNvCxnSpPr>
            <a:stCxn id="210" idx="6"/>
            <a:endCxn id="209" idx="2"/>
          </p:cNvCxnSpPr>
          <p:nvPr/>
        </p:nvCxnSpPr>
        <p:spPr bwMode="auto">
          <a:xfrm>
            <a:off x="7452320" y="3678494"/>
            <a:ext cx="288032" cy="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rgbClr val="CC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6" name="楕円 215"/>
          <p:cNvSpPr/>
          <p:nvPr/>
        </p:nvSpPr>
        <p:spPr bwMode="auto">
          <a:xfrm>
            <a:off x="7011369" y="4170534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17" name="楕円 216"/>
          <p:cNvSpPr/>
          <p:nvPr/>
        </p:nvSpPr>
        <p:spPr bwMode="auto">
          <a:xfrm>
            <a:off x="7731449" y="4170534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218" name="直線コネクタ 217"/>
          <p:cNvCxnSpPr>
            <a:stCxn id="216" idx="6"/>
            <a:endCxn id="217" idx="2"/>
          </p:cNvCxnSpPr>
          <p:nvPr/>
        </p:nvCxnSpPr>
        <p:spPr bwMode="auto">
          <a:xfrm>
            <a:off x="7155385" y="4242542"/>
            <a:ext cx="576064" cy="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9" name="楕円 218"/>
          <p:cNvSpPr/>
          <p:nvPr/>
        </p:nvSpPr>
        <p:spPr bwMode="auto">
          <a:xfrm>
            <a:off x="7731449" y="3666478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20" name="楕円 219"/>
          <p:cNvSpPr/>
          <p:nvPr/>
        </p:nvSpPr>
        <p:spPr bwMode="auto">
          <a:xfrm>
            <a:off x="7299401" y="3234430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21" name="楕円 220"/>
          <p:cNvSpPr/>
          <p:nvPr/>
        </p:nvSpPr>
        <p:spPr bwMode="auto">
          <a:xfrm>
            <a:off x="7731449" y="3234430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22" name="楕円 221"/>
          <p:cNvSpPr/>
          <p:nvPr/>
        </p:nvSpPr>
        <p:spPr bwMode="auto">
          <a:xfrm>
            <a:off x="8163497" y="3882502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223" name="直線コネクタ 222"/>
          <p:cNvCxnSpPr>
            <a:stCxn id="219" idx="4"/>
            <a:endCxn id="217" idx="0"/>
          </p:cNvCxnSpPr>
          <p:nvPr/>
        </p:nvCxnSpPr>
        <p:spPr bwMode="auto">
          <a:xfrm>
            <a:off x="7803457" y="3810494"/>
            <a:ext cx="0" cy="36004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4" name="直線コネクタ 223"/>
          <p:cNvCxnSpPr>
            <a:stCxn id="221" idx="4"/>
            <a:endCxn id="219" idx="0"/>
          </p:cNvCxnSpPr>
          <p:nvPr/>
        </p:nvCxnSpPr>
        <p:spPr bwMode="auto">
          <a:xfrm>
            <a:off x="7803457" y="3378446"/>
            <a:ext cx="0" cy="288032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5" name="直線コネクタ 224"/>
          <p:cNvCxnSpPr>
            <a:stCxn id="222" idx="3"/>
            <a:endCxn id="217" idx="7"/>
          </p:cNvCxnSpPr>
          <p:nvPr/>
        </p:nvCxnSpPr>
        <p:spPr bwMode="auto">
          <a:xfrm flipH="1">
            <a:off x="7854374" y="4005427"/>
            <a:ext cx="330214" cy="186198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6" name="楕円 225"/>
          <p:cNvSpPr/>
          <p:nvPr/>
        </p:nvSpPr>
        <p:spPr bwMode="auto">
          <a:xfrm>
            <a:off x="7083243" y="4218153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27" name="楕円 226"/>
          <p:cNvSpPr/>
          <p:nvPr/>
        </p:nvSpPr>
        <p:spPr bwMode="auto">
          <a:xfrm>
            <a:off x="7803323" y="4218153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228" name="直線コネクタ 227"/>
          <p:cNvCxnSpPr>
            <a:stCxn id="226" idx="6"/>
            <a:endCxn id="227" idx="2"/>
          </p:cNvCxnSpPr>
          <p:nvPr/>
        </p:nvCxnSpPr>
        <p:spPr bwMode="auto">
          <a:xfrm>
            <a:off x="7227259" y="4290161"/>
            <a:ext cx="576064" cy="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9" name="楕円 228"/>
          <p:cNvSpPr/>
          <p:nvPr/>
        </p:nvSpPr>
        <p:spPr bwMode="auto">
          <a:xfrm>
            <a:off x="7803323" y="3714097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30" name="楕円 229"/>
          <p:cNvSpPr/>
          <p:nvPr/>
        </p:nvSpPr>
        <p:spPr bwMode="auto">
          <a:xfrm>
            <a:off x="7371275" y="3714097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31" name="楕円 230"/>
          <p:cNvSpPr/>
          <p:nvPr/>
        </p:nvSpPr>
        <p:spPr bwMode="auto">
          <a:xfrm>
            <a:off x="8235371" y="3930121"/>
            <a:ext cx="144016" cy="14401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232" name="直線コネクタ 231"/>
          <p:cNvCxnSpPr>
            <a:stCxn id="229" idx="4"/>
            <a:endCxn id="227" idx="0"/>
          </p:cNvCxnSpPr>
          <p:nvPr/>
        </p:nvCxnSpPr>
        <p:spPr bwMode="auto">
          <a:xfrm>
            <a:off x="7875331" y="3858113"/>
            <a:ext cx="0" cy="36004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3" name="直線コネクタ 232"/>
          <p:cNvCxnSpPr>
            <a:stCxn id="230" idx="6"/>
            <a:endCxn id="229" idx="2"/>
          </p:cNvCxnSpPr>
          <p:nvPr/>
        </p:nvCxnSpPr>
        <p:spPr bwMode="auto">
          <a:xfrm>
            <a:off x="7515291" y="3786105"/>
            <a:ext cx="288032" cy="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4" name="直線コネクタ 233"/>
          <p:cNvCxnSpPr>
            <a:stCxn id="231" idx="3"/>
            <a:endCxn id="227" idx="7"/>
          </p:cNvCxnSpPr>
          <p:nvPr/>
        </p:nvCxnSpPr>
        <p:spPr bwMode="auto">
          <a:xfrm flipH="1">
            <a:off x="7926248" y="4053046"/>
            <a:ext cx="330214" cy="186198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5" name="直線コネクタ 234"/>
          <p:cNvCxnSpPr>
            <a:stCxn id="229" idx="5"/>
            <a:endCxn id="231" idx="1"/>
          </p:cNvCxnSpPr>
          <p:nvPr/>
        </p:nvCxnSpPr>
        <p:spPr bwMode="auto">
          <a:xfrm>
            <a:off x="7926248" y="3837022"/>
            <a:ext cx="330214" cy="11419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6" name="楕円 235"/>
          <p:cNvSpPr/>
          <p:nvPr/>
        </p:nvSpPr>
        <p:spPr bwMode="auto">
          <a:xfrm>
            <a:off x="7046948" y="4149080"/>
            <a:ext cx="144016" cy="144016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37" name="楕円 236"/>
          <p:cNvSpPr/>
          <p:nvPr/>
        </p:nvSpPr>
        <p:spPr bwMode="auto">
          <a:xfrm>
            <a:off x="7767028" y="4149080"/>
            <a:ext cx="144016" cy="144016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238" name="直線コネクタ 237"/>
          <p:cNvCxnSpPr>
            <a:stCxn id="236" idx="6"/>
            <a:endCxn id="237" idx="2"/>
          </p:cNvCxnSpPr>
          <p:nvPr/>
        </p:nvCxnSpPr>
        <p:spPr bwMode="auto">
          <a:xfrm>
            <a:off x="7190964" y="4221088"/>
            <a:ext cx="576064" cy="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698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9" name="楕円 238"/>
          <p:cNvSpPr/>
          <p:nvPr/>
        </p:nvSpPr>
        <p:spPr bwMode="auto">
          <a:xfrm>
            <a:off x="7767028" y="3645024"/>
            <a:ext cx="144016" cy="144016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240" name="直線コネクタ 239"/>
          <p:cNvCxnSpPr>
            <a:stCxn id="239" idx="4"/>
            <a:endCxn id="237" idx="0"/>
          </p:cNvCxnSpPr>
          <p:nvPr/>
        </p:nvCxnSpPr>
        <p:spPr bwMode="auto">
          <a:xfrm>
            <a:off x="7839036" y="3789040"/>
            <a:ext cx="0" cy="36004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698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角丸四角形吹き出し 33"/>
          <p:cNvSpPr/>
          <p:nvPr/>
        </p:nvSpPr>
        <p:spPr bwMode="auto">
          <a:xfrm>
            <a:off x="6822021" y="2439346"/>
            <a:ext cx="368943" cy="401580"/>
          </a:xfrm>
          <a:prstGeom prst="wedgeRoundRectCallout">
            <a:avLst>
              <a:gd name="adj1" fmla="val 72409"/>
              <a:gd name="adj2" fmla="val 129061"/>
              <a:gd name="adj3" fmla="val 16667"/>
            </a:avLst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rPr>
              <a:t>3</a:t>
            </a:r>
            <a:endParaRPr kumimoji="1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42" name="角丸四角形吹き出し 241"/>
          <p:cNvSpPr/>
          <p:nvPr/>
        </p:nvSpPr>
        <p:spPr bwMode="auto">
          <a:xfrm>
            <a:off x="7895789" y="2377722"/>
            <a:ext cx="368943" cy="401580"/>
          </a:xfrm>
          <a:prstGeom prst="wedgeRoundRectCallout">
            <a:avLst>
              <a:gd name="adj1" fmla="val -54149"/>
              <a:gd name="adj2" fmla="val 138751"/>
              <a:gd name="adj3" fmla="val 16667"/>
            </a:avLst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b="0" dirty="0">
                <a:solidFill>
                  <a:schemeClr val="tx1"/>
                </a:solidFill>
              </a:rPr>
              <a:t>4</a:t>
            </a:r>
            <a:endParaRPr kumimoji="1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43" name="角丸四角形吹き出し 242"/>
          <p:cNvSpPr/>
          <p:nvPr/>
        </p:nvSpPr>
        <p:spPr bwMode="auto">
          <a:xfrm>
            <a:off x="7367569" y="2609573"/>
            <a:ext cx="368943" cy="401580"/>
          </a:xfrm>
          <a:prstGeom prst="wedgeRoundRectCallout">
            <a:avLst>
              <a:gd name="adj1" fmla="val 17040"/>
              <a:gd name="adj2" fmla="val 206577"/>
              <a:gd name="adj3" fmla="val 16667"/>
            </a:avLst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b="0" dirty="0">
                <a:solidFill>
                  <a:schemeClr val="tx1"/>
                </a:solidFill>
              </a:rPr>
              <a:t>4</a:t>
            </a:r>
            <a:endParaRPr kumimoji="1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44" name="角丸四角形吹き出し 243"/>
          <p:cNvSpPr/>
          <p:nvPr/>
        </p:nvSpPr>
        <p:spPr bwMode="auto">
          <a:xfrm>
            <a:off x="8278833" y="2841864"/>
            <a:ext cx="368943" cy="401580"/>
          </a:xfrm>
          <a:prstGeom prst="wedgeRoundRectCallout">
            <a:avLst>
              <a:gd name="adj1" fmla="val -101608"/>
              <a:gd name="adj2" fmla="val 204155"/>
              <a:gd name="adj3" fmla="val 16667"/>
            </a:avLst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b="0" dirty="0" smtClean="0">
                <a:solidFill>
                  <a:schemeClr val="tx1"/>
                </a:solidFill>
              </a:rPr>
              <a:t>2</a:t>
            </a:r>
            <a:endParaRPr kumimoji="1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903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solidFill>
            <a:srgbClr val="008000"/>
          </a:soli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Enumeration Framework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052736"/>
            <a:ext cx="8136904" cy="108012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Suppose that any segment is larger than any point</a:t>
            </a:r>
          </a:p>
          <a:p>
            <a:pPr marL="0" indent="0" eaLnBrk="1" hangingPunct="1">
              <a:buNone/>
              <a:defRPr/>
            </a:pPr>
            <a:r>
              <a:rPr lang="en-US" altLang="ja-JP" sz="2400" dirty="0" smtClean="0"/>
              <a:t> Then, backtracking like algorithm does work</a:t>
            </a:r>
          </a:p>
        </p:txBody>
      </p:sp>
      <p:sp>
        <p:nvSpPr>
          <p:cNvPr id="27" name="Rectangle 3"/>
          <p:cNvSpPr txBox="1">
            <a:spLocks noChangeArrowheads="1"/>
          </p:cNvSpPr>
          <p:nvPr/>
        </p:nvSpPr>
        <p:spPr bwMode="auto">
          <a:xfrm>
            <a:off x="827584" y="2276872"/>
            <a:ext cx="7128792" cy="2448271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>
              <a:buFontTx/>
              <a:buNone/>
              <a:defRPr/>
            </a:pPr>
            <a:r>
              <a:rPr lang="en-US" altLang="ja-JP" sz="2200" dirty="0" err="1" smtClean="0">
                <a:solidFill>
                  <a:srgbClr val="006600"/>
                </a:solidFill>
              </a:rPr>
              <a:t>GeoGraphMining</a:t>
            </a:r>
            <a:r>
              <a:rPr lang="en-US" altLang="ja-JP" sz="22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200" dirty="0" smtClean="0">
                <a:solidFill>
                  <a:srgbClr val="0000FF"/>
                </a:solidFill>
              </a:rPr>
              <a:t>(</a:t>
            </a:r>
            <a:r>
              <a:rPr lang="en-US" altLang="ja-JP" sz="2200" b="1" dirty="0" smtClean="0">
                <a:solidFill>
                  <a:srgbClr val="0000FF"/>
                </a:solidFill>
              </a:rPr>
              <a:t>S</a:t>
            </a:r>
            <a:r>
              <a:rPr lang="en-US" altLang="ja-JP" sz="2200" dirty="0" smtClean="0">
                <a:solidFill>
                  <a:srgbClr val="0000FF"/>
                </a:solidFill>
              </a:rPr>
              <a:t>)</a:t>
            </a:r>
            <a:r>
              <a:rPr lang="en-US" altLang="ja-JP" sz="2200" b="1" dirty="0" smtClean="0">
                <a:solidFill>
                  <a:schemeClr val="accent2"/>
                </a:solidFill>
              </a:rPr>
              <a:t> </a:t>
            </a:r>
          </a:p>
          <a:p>
            <a:pPr algn="l">
              <a:defRPr/>
            </a:pPr>
            <a:r>
              <a:rPr lang="en-US" altLang="ja-JP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</a:t>
            </a:r>
            <a:r>
              <a:rPr lang="ja-JP" altLang="en-US" sz="2200" b="1" dirty="0" smtClean="0">
                <a:solidFill>
                  <a:schemeClr val="accent2"/>
                </a:solidFill>
              </a:rPr>
              <a:t>  </a:t>
            </a:r>
            <a:r>
              <a:rPr lang="en-US" altLang="ja-JP" sz="2200" b="1" dirty="0" smtClean="0"/>
              <a:t>output</a:t>
            </a:r>
            <a:r>
              <a:rPr lang="en-US" altLang="ja-JP" sz="22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200" b="1" dirty="0" smtClean="0">
                <a:solidFill>
                  <a:srgbClr val="0000FF"/>
                </a:solidFill>
              </a:rPr>
              <a:t>S</a:t>
            </a:r>
          </a:p>
          <a:p>
            <a:pPr algn="l">
              <a:defRPr/>
            </a:pPr>
            <a:r>
              <a:rPr lang="en-US" altLang="ja-JP" sz="2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</a:t>
            </a:r>
            <a:r>
              <a:rPr lang="ja-JP" altLang="en-US" sz="2200" dirty="0">
                <a:solidFill>
                  <a:schemeClr val="accent2"/>
                </a:solidFill>
              </a:rPr>
              <a:t> </a:t>
            </a:r>
            <a:r>
              <a:rPr lang="ja-JP" altLang="en-US" sz="2200" dirty="0" smtClean="0">
                <a:solidFill>
                  <a:schemeClr val="accent2"/>
                </a:solidFill>
              </a:rPr>
              <a:t> </a:t>
            </a:r>
            <a:r>
              <a:rPr lang="en-US" altLang="ja-JP" sz="2200" b="0" dirty="0" smtClean="0"/>
              <a:t>delivery </a:t>
            </a:r>
            <a:r>
              <a:rPr lang="en-US" altLang="ja-JP" sz="2200" b="0" dirty="0"/>
              <a:t>with </a:t>
            </a:r>
            <a:r>
              <a:rPr lang="en-US" altLang="ja-JP" sz="2200" dirty="0" err="1" smtClean="0">
                <a:solidFill>
                  <a:srgbClr val="0000FF"/>
                </a:solidFill>
              </a:rPr>
              <a:t>Occ</a:t>
            </a:r>
            <a:r>
              <a:rPr lang="en-US" altLang="ja-JP" sz="2200" dirty="0" smtClean="0">
                <a:solidFill>
                  <a:srgbClr val="0000FF"/>
                </a:solidFill>
              </a:rPr>
              <a:t>(S)</a:t>
            </a:r>
            <a:endParaRPr lang="en-US" altLang="ja-JP" sz="2200" dirty="0"/>
          </a:p>
          <a:p>
            <a:pPr algn="l">
              <a:defRPr/>
            </a:pPr>
            <a:r>
              <a:rPr lang="en-US" altLang="ja-JP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</a:t>
            </a:r>
            <a:r>
              <a:rPr lang="ja-JP" altLang="en-US" sz="2200" b="1" dirty="0" smtClean="0">
                <a:solidFill>
                  <a:schemeClr val="accent2"/>
                </a:solidFill>
              </a:rPr>
              <a:t>  </a:t>
            </a:r>
            <a:r>
              <a:rPr lang="en-US" altLang="ja-JP" sz="2200" b="1" dirty="0" smtClean="0"/>
              <a:t>for </a:t>
            </a:r>
            <a:r>
              <a:rPr lang="en-US" altLang="ja-JP" sz="2200" b="0" dirty="0" smtClean="0"/>
              <a:t>each point/(segment having both ends in </a:t>
            </a:r>
            <a:r>
              <a:rPr lang="en-US" altLang="ja-JP" sz="2200" dirty="0" smtClean="0">
                <a:solidFill>
                  <a:srgbClr val="0000FF"/>
                </a:solidFill>
              </a:rPr>
              <a:t>S</a:t>
            </a:r>
            <a:r>
              <a:rPr lang="en-US" altLang="ja-JP" sz="2200" b="0" dirty="0" smtClean="0"/>
              <a:t>)</a:t>
            </a:r>
            <a:r>
              <a:rPr lang="en-US" altLang="ja-JP" sz="2200" b="1" dirty="0" smtClean="0"/>
              <a:t> </a:t>
            </a:r>
            <a:r>
              <a:rPr lang="en-US" altLang="ja-JP" sz="2200" b="1" dirty="0" smtClean="0">
                <a:solidFill>
                  <a:srgbClr val="0000FF"/>
                </a:solidFill>
              </a:rPr>
              <a:t>x</a:t>
            </a:r>
            <a:r>
              <a:rPr lang="en-US" altLang="ja-JP" sz="2200" dirty="0" smtClean="0">
                <a:solidFill>
                  <a:srgbClr val="0000FF"/>
                </a:solidFill>
              </a:rPr>
              <a:t>&gt;tail(S)</a:t>
            </a:r>
            <a:r>
              <a:rPr lang="en-US" altLang="ja-JP" sz="2200" dirty="0" smtClean="0">
                <a:solidFill>
                  <a:schemeClr val="accent2"/>
                </a:solidFill>
              </a:rPr>
              <a:t>,</a:t>
            </a:r>
          </a:p>
          <a:p>
            <a:pPr algn="l">
              <a:defRPr/>
            </a:pPr>
            <a:r>
              <a:rPr lang="en-US" altLang="ja-JP" sz="2200" dirty="0" smtClean="0">
                <a:solidFill>
                  <a:schemeClr val="accent2"/>
                </a:solidFill>
              </a:rPr>
              <a:t>                 </a:t>
            </a:r>
            <a:r>
              <a:rPr lang="en-US" altLang="ja-JP" sz="2200" b="0" dirty="0" smtClean="0"/>
              <a:t>counted in delivery</a:t>
            </a:r>
          </a:p>
          <a:p>
            <a:pPr algn="l">
              <a:defRPr/>
            </a:pPr>
            <a:r>
              <a:rPr lang="en-US" altLang="ja-JP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</a:t>
            </a:r>
            <a:r>
              <a:rPr lang="ja-JP" altLang="en-US" sz="2200" b="1" dirty="0" smtClean="0">
                <a:solidFill>
                  <a:schemeClr val="accent2"/>
                </a:solidFill>
              </a:rPr>
              <a:t>  </a:t>
            </a:r>
            <a:r>
              <a:rPr lang="ja-JP" altLang="en-US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  <a:r>
              <a:rPr lang="en-US" altLang="ja-JP" sz="2200" b="1" dirty="0" smtClean="0"/>
              <a:t>if</a:t>
            </a:r>
            <a:r>
              <a:rPr lang="en-US" altLang="ja-JP" sz="2200" b="1" dirty="0" smtClean="0">
                <a:solidFill>
                  <a:schemeClr val="accent2"/>
                </a:solidFill>
              </a:rPr>
              <a:t> </a:t>
            </a:r>
            <a:r>
              <a:rPr lang="ja-JP" altLang="en-US" sz="2200" dirty="0" smtClean="0">
                <a:solidFill>
                  <a:schemeClr val="accent2"/>
                </a:solidFill>
              </a:rPr>
              <a:t> </a:t>
            </a:r>
            <a:r>
              <a:rPr lang="en-US" altLang="ja-JP" sz="2200" dirty="0" err="1" smtClean="0">
                <a:solidFill>
                  <a:srgbClr val="0000FF"/>
                </a:solidFill>
              </a:rPr>
              <a:t>frq</a:t>
            </a:r>
            <a:r>
              <a:rPr lang="en-US" altLang="ja-JP" sz="2200" dirty="0" smtClean="0">
                <a:solidFill>
                  <a:srgbClr val="0000FF"/>
                </a:solidFill>
              </a:rPr>
              <a:t>(</a:t>
            </a:r>
            <a:r>
              <a:rPr lang="en-US" altLang="ja-JP" sz="2200" dirty="0" err="1" smtClean="0">
                <a:solidFill>
                  <a:srgbClr val="0000FF"/>
                </a:solidFill>
              </a:rPr>
              <a:t>S+x</a:t>
            </a:r>
            <a:r>
              <a:rPr lang="en-US" altLang="ja-JP" sz="2200" dirty="0" smtClean="0">
                <a:solidFill>
                  <a:srgbClr val="0000FF"/>
                </a:solidFill>
              </a:rPr>
              <a:t>)</a:t>
            </a:r>
            <a:r>
              <a:rPr lang="en-US" altLang="ja-JP" sz="2200" b="1" dirty="0" smtClean="0">
                <a:solidFill>
                  <a:schemeClr val="accent2"/>
                </a:solidFill>
              </a:rPr>
              <a:t> </a:t>
            </a:r>
            <a:r>
              <a:rPr lang="ja-JP" altLang="en-US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≧ </a:t>
            </a:r>
            <a:r>
              <a:rPr lang="en-US" altLang="ja-JP" sz="2200" b="1" dirty="0" smtClean="0">
                <a:solidFill>
                  <a:srgbClr val="0000FF"/>
                </a:solidFill>
              </a:rPr>
              <a:t>σ</a:t>
            </a:r>
            <a:r>
              <a:rPr lang="ja-JP" altLang="en-US" sz="2200" dirty="0" smtClean="0"/>
              <a:t> </a:t>
            </a:r>
            <a:r>
              <a:rPr lang="en-US" altLang="ja-JP" sz="2200" b="1" dirty="0" smtClean="0"/>
              <a:t>then</a:t>
            </a:r>
            <a:r>
              <a:rPr lang="en-US" altLang="ja-JP" sz="2200" dirty="0" smtClean="0"/>
              <a:t> </a:t>
            </a:r>
            <a:r>
              <a:rPr lang="en-US" altLang="ja-JP" sz="2200" b="1" dirty="0" smtClean="0"/>
              <a:t>call</a:t>
            </a:r>
            <a:r>
              <a:rPr lang="ja-JP" altLang="en-US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200" dirty="0" err="1" smtClean="0">
                <a:solidFill>
                  <a:srgbClr val="006600"/>
                </a:solidFill>
              </a:rPr>
              <a:t>GeoGraphMining</a:t>
            </a:r>
            <a:r>
              <a:rPr lang="en-US" altLang="ja-JP" sz="2200" dirty="0" smtClean="0">
                <a:solidFill>
                  <a:srgbClr val="006600"/>
                </a:solidFill>
              </a:rPr>
              <a:t> </a:t>
            </a:r>
            <a:r>
              <a:rPr lang="en-US" altLang="ja-JP" sz="2200" dirty="0" smtClean="0"/>
              <a:t>(</a:t>
            </a:r>
            <a:r>
              <a:rPr lang="en-US" altLang="ja-JP" sz="2200" b="1" dirty="0" err="1" smtClean="0">
                <a:solidFill>
                  <a:srgbClr val="0000FF"/>
                </a:solidFill>
              </a:rPr>
              <a:t>S</a:t>
            </a:r>
            <a:r>
              <a:rPr lang="en-US" altLang="ja-JP" sz="2200" dirty="0" err="1" smtClean="0">
                <a:solidFill>
                  <a:srgbClr val="0000FF"/>
                </a:solidFill>
              </a:rPr>
              <a:t>+x</a:t>
            </a:r>
            <a:r>
              <a:rPr lang="en-US" altLang="ja-JP" sz="2200" dirty="0" smtClean="0"/>
              <a:t>)</a:t>
            </a:r>
            <a:r>
              <a:rPr lang="en-US" altLang="ja-JP" sz="2200" b="1" dirty="0" smtClean="0">
                <a:solidFill>
                  <a:schemeClr val="accent2"/>
                </a:solidFill>
              </a:rPr>
              <a:t> </a:t>
            </a:r>
          </a:p>
          <a:p>
            <a:pPr algn="l">
              <a:defRPr/>
            </a:pPr>
            <a:r>
              <a:rPr lang="en-US" altLang="ja-JP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</a:t>
            </a:r>
            <a:r>
              <a:rPr lang="ja-JP" altLang="en-US" sz="2200" b="1" dirty="0" smtClean="0">
                <a:solidFill>
                  <a:schemeClr val="accent2"/>
                </a:solidFill>
              </a:rPr>
              <a:t>  </a:t>
            </a:r>
            <a:r>
              <a:rPr lang="en-US" altLang="ja-JP" sz="2200" b="1" dirty="0" smtClean="0"/>
              <a:t>end for</a:t>
            </a:r>
            <a:endParaRPr lang="ja-JP" altLang="en-US" sz="2200" dirty="0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23528" y="5013176"/>
            <a:ext cx="8136904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FontTx/>
              <a:buNone/>
              <a:defRPr/>
            </a:pPr>
            <a:r>
              <a:rPr lang="en-US" altLang="ja-JP" sz="2400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0" kern="0" dirty="0" smtClean="0">
                <a:sym typeface="Wingdings" pitchFamily="2" charset="2"/>
              </a:rPr>
              <a:t>P</a:t>
            </a:r>
            <a:r>
              <a:rPr lang="en-US" altLang="ja-JP" sz="2400" b="0" kern="0" dirty="0" smtClean="0"/>
              <a:t>oints are real numbers, thus delivery cannot use buckets;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altLang="ja-JP" sz="2400" b="0" kern="0" dirty="0" smtClean="0"/>
              <a:t>   use binary search, and the time </a:t>
            </a:r>
            <a:r>
              <a:rPr lang="en-US" altLang="ja-JP" sz="2400" b="0" kern="0" dirty="0"/>
              <a:t>increase </a:t>
            </a:r>
            <a:r>
              <a:rPr lang="en-US" altLang="ja-JP" sz="2400" b="0" kern="0" dirty="0" smtClean="0"/>
              <a:t>with factor of </a:t>
            </a:r>
            <a:r>
              <a:rPr lang="en-US" altLang="ja-JP" sz="2400" kern="0" dirty="0" smtClean="0">
                <a:solidFill>
                  <a:srgbClr val="0000FF"/>
                </a:solidFill>
              </a:rPr>
              <a:t>log n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altLang="ja-JP" sz="2400" b="0" kern="0" dirty="0" smtClean="0"/>
              <a:t>An iteration takes </a:t>
            </a:r>
            <a:r>
              <a:rPr lang="en-US" altLang="ja-JP" sz="2400" kern="0" dirty="0" smtClean="0">
                <a:solidFill>
                  <a:srgbClr val="0000FF"/>
                </a:solidFill>
              </a:rPr>
              <a:t>O(|max. object size| |max occ. </a:t>
            </a:r>
            <a:r>
              <a:rPr lang="en-US" altLang="ja-JP" sz="2400" kern="0" dirty="0">
                <a:solidFill>
                  <a:srgbClr val="0000FF"/>
                </a:solidFill>
              </a:rPr>
              <a:t>s</a:t>
            </a:r>
            <a:r>
              <a:rPr lang="en-US" altLang="ja-JP" sz="2400" kern="0" dirty="0" smtClean="0">
                <a:solidFill>
                  <a:srgbClr val="0000FF"/>
                </a:solidFill>
              </a:rPr>
              <a:t>ize| log n)</a:t>
            </a:r>
          </a:p>
        </p:txBody>
      </p:sp>
    </p:spTree>
    <p:extLst>
      <p:ext uri="{BB962C8B-B14F-4D97-AF65-F5344CB8AC3E}">
        <p14:creationId xmlns:p14="http://schemas.microsoft.com/office/powerpoint/2010/main" val="392706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solidFill>
            <a:srgbClr val="008000"/>
          </a:soli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Closed Pattern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196752"/>
            <a:ext cx="8496944" cy="3096344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By locating the occurrences, the objects act as </a:t>
            </a:r>
            <a:r>
              <a:rPr lang="en-US" altLang="ja-JP" sz="2400" dirty="0" err="1" smtClean="0"/>
              <a:t>itemsets</a:t>
            </a:r>
            <a:endParaRPr lang="en-US" altLang="ja-JP" sz="2400" dirty="0" smtClean="0"/>
          </a:p>
          <a:p>
            <a:pPr eaLnBrk="1" hangingPunct="1"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(once located, never change again unless root moves to the next)</a:t>
            </a:r>
          </a:p>
          <a:p>
            <a:pPr eaLnBrk="1" hangingPunct="1"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so, usual closure operation, </a:t>
            </a:r>
            <a:r>
              <a:rPr lang="en-US" altLang="ja-JP" sz="2400" dirty="0" err="1" smtClean="0"/>
              <a:t>ppc</a:t>
            </a:r>
            <a:r>
              <a:rPr lang="en-US" altLang="ja-JP" sz="2400" dirty="0" smtClean="0"/>
              <a:t> extension can be naturally defined and work</a:t>
            </a:r>
          </a:p>
          <a:p>
            <a:pPr eaLnBrk="1" hangingPunct="1">
              <a:buNone/>
              <a:defRPr/>
            </a:pPr>
            <a:endParaRPr lang="en-US" altLang="ja-JP" sz="2400" dirty="0" smtClean="0"/>
          </a:p>
          <a:p>
            <a:pPr eaLnBrk="1" hangingPunct="1"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buNone/>
              <a:defRPr/>
            </a:pPr>
            <a:r>
              <a:rPr lang="en-US" altLang="ja-JP" sz="2400" dirty="0"/>
              <a:t>An iteration takes </a:t>
            </a:r>
            <a:r>
              <a:rPr lang="en-US" altLang="ja-JP" sz="2400" b="1" dirty="0">
                <a:solidFill>
                  <a:srgbClr val="0000FF"/>
                </a:solidFill>
              </a:rPr>
              <a:t>O(|max. object size| |max occ.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size|</a:t>
            </a:r>
            <a:r>
              <a:rPr lang="en-US" altLang="ja-JP" sz="2400" b="1" baseline="30000" dirty="0" smtClean="0">
                <a:solidFill>
                  <a:srgbClr val="0000FF"/>
                </a:solidFill>
              </a:rPr>
              <a:t>2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 </a:t>
            </a:r>
            <a:r>
              <a:rPr lang="en-US" altLang="ja-JP" sz="2400" b="1" dirty="0">
                <a:solidFill>
                  <a:srgbClr val="0000FF"/>
                </a:solidFill>
              </a:rPr>
              <a:t>log n)</a:t>
            </a:r>
          </a:p>
          <a:p>
            <a:pPr eaLnBrk="1" hangingPunct="1"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buNone/>
              <a:defRPr/>
            </a:pPr>
            <a:endParaRPr lang="en-US" altLang="ja-JP" sz="2400" dirty="0" smtClean="0"/>
          </a:p>
        </p:txBody>
      </p:sp>
      <p:sp>
        <p:nvSpPr>
          <p:cNvPr id="61" name="楕円 60"/>
          <p:cNvSpPr/>
          <p:nvPr/>
        </p:nvSpPr>
        <p:spPr bwMode="auto">
          <a:xfrm>
            <a:off x="7524328" y="5575519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62" name="楕円 61"/>
          <p:cNvSpPr/>
          <p:nvPr/>
        </p:nvSpPr>
        <p:spPr bwMode="auto">
          <a:xfrm>
            <a:off x="8244408" y="6031833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64" name="楕円 63"/>
          <p:cNvSpPr/>
          <p:nvPr/>
        </p:nvSpPr>
        <p:spPr bwMode="auto">
          <a:xfrm>
            <a:off x="7380312" y="6237312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65" name="楕円 64"/>
          <p:cNvSpPr/>
          <p:nvPr/>
        </p:nvSpPr>
        <p:spPr bwMode="auto">
          <a:xfrm>
            <a:off x="7884368" y="5661248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67" name="直線コネクタ 66"/>
          <p:cNvCxnSpPr>
            <a:stCxn id="64" idx="7"/>
            <a:endCxn id="65" idx="4"/>
          </p:cNvCxnSpPr>
          <p:nvPr/>
        </p:nvCxnSpPr>
        <p:spPr bwMode="auto">
          <a:xfrm flipV="1">
            <a:off x="7503237" y="5805264"/>
            <a:ext cx="453139" cy="453139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8" name="直線コネクタ 67"/>
          <p:cNvCxnSpPr>
            <a:stCxn id="65" idx="5"/>
            <a:endCxn id="62" idx="1"/>
          </p:cNvCxnSpPr>
          <p:nvPr/>
        </p:nvCxnSpPr>
        <p:spPr bwMode="auto">
          <a:xfrm>
            <a:off x="8007293" y="5784173"/>
            <a:ext cx="258206" cy="268751"/>
          </a:xfrm>
          <a:prstGeom prst="line">
            <a:avLst/>
          </a:prstGeom>
          <a:ln w="19050">
            <a:headEnd type="none" w="med" len="med"/>
            <a:tailEnd type="none" w="med" len="me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" name="直線矢印コネクタ 3"/>
          <p:cNvCxnSpPr/>
          <p:nvPr/>
        </p:nvCxnSpPr>
        <p:spPr bwMode="auto">
          <a:xfrm flipH="1" flipV="1">
            <a:off x="7426862" y="5157192"/>
            <a:ext cx="25458" cy="1512168"/>
          </a:xfrm>
          <a:prstGeom prst="straightConnector1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直線矢印コネクタ 35"/>
          <p:cNvCxnSpPr/>
          <p:nvPr/>
        </p:nvCxnSpPr>
        <p:spPr bwMode="auto">
          <a:xfrm flipV="1">
            <a:off x="7092280" y="6258403"/>
            <a:ext cx="1800200" cy="50917"/>
          </a:xfrm>
          <a:prstGeom prst="straightConnector1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76185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solidFill>
            <a:srgbClr val="008000"/>
          </a:soli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References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196752"/>
            <a:ext cx="8568952" cy="4953000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en-US" altLang="ja-JP" sz="2000" b="1" dirty="0" smtClean="0">
                <a:solidFill>
                  <a:srgbClr val="0000FF"/>
                </a:solidFill>
              </a:rPr>
              <a:t>              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 Clique</a:t>
            </a:r>
          </a:p>
          <a:p>
            <a:pPr eaLnBrk="1" hangingPunct="1">
              <a:buNone/>
              <a:defRPr/>
            </a:pPr>
            <a:r>
              <a:rPr lang="en-US" altLang="ja-JP" sz="2000" dirty="0" smtClean="0"/>
              <a:t>K. Makino, T. Uno, New Algorithms for Enumerating All Maximal Cliques, SWAT2004, LNCS 3111, 260-272 (2004)</a:t>
            </a:r>
          </a:p>
          <a:p>
            <a:pPr eaLnBrk="1" hangingPunct="1">
              <a:buNone/>
              <a:defRPr/>
            </a:pPr>
            <a:r>
              <a:rPr lang="en-US" altLang="ja-JP" sz="2000" dirty="0" smtClean="0"/>
              <a:t>E. Tomita, A. Tanaka, H. Takahashi, The Worst-case Time Complexity for Generating all Maximal Cliques and computational experiments", Theoretical Computer Science 363, 28-42 (2006)</a:t>
            </a:r>
          </a:p>
          <a:p>
            <a:pPr eaLnBrk="1" hangingPunct="1">
              <a:buNone/>
              <a:defRPr/>
            </a:pPr>
            <a:r>
              <a:rPr lang="en-US" altLang="ja-JP" sz="2000" dirty="0" smtClean="0"/>
              <a:t>D. </a:t>
            </a:r>
            <a:r>
              <a:rPr lang="en-US" altLang="ja-JP" sz="2000" dirty="0" err="1" smtClean="0"/>
              <a:t>Eppstein</a:t>
            </a:r>
            <a:r>
              <a:rPr lang="en-US" altLang="ja-JP" sz="2000" dirty="0" smtClean="0"/>
              <a:t>, D. </a:t>
            </a:r>
            <a:r>
              <a:rPr lang="en-US" altLang="ja-JP" sz="2000" dirty="0" err="1" smtClean="0"/>
              <a:t>Strash</a:t>
            </a:r>
            <a:r>
              <a:rPr lang="en-US" altLang="ja-JP" sz="2000" dirty="0" smtClean="0"/>
              <a:t>: Listing All Maximal Cliques in Large Sparse Real-World Graphs, SEA2011, LNCS 6630, 364-375 (2011)</a:t>
            </a:r>
          </a:p>
          <a:p>
            <a:pPr eaLnBrk="1" hangingPunct="1">
              <a:buNone/>
              <a:defRPr/>
            </a:pPr>
            <a:r>
              <a:rPr lang="en-US" altLang="ja-JP" sz="2000" dirty="0" smtClean="0"/>
              <a:t>D. </a:t>
            </a:r>
            <a:r>
              <a:rPr lang="en-US" altLang="ja-JP" sz="2000" dirty="0" err="1" smtClean="0"/>
              <a:t>Eppstein</a:t>
            </a:r>
            <a:r>
              <a:rPr lang="en-US" altLang="ja-JP" sz="2000" dirty="0" smtClean="0"/>
              <a:t>, M. </a:t>
            </a:r>
            <a:r>
              <a:rPr lang="en-US" altLang="ja-JP" sz="2000" dirty="0" err="1" smtClean="0"/>
              <a:t>Löffler</a:t>
            </a:r>
            <a:r>
              <a:rPr lang="en-US" altLang="ja-JP" sz="2000" dirty="0" smtClean="0"/>
              <a:t>, D. </a:t>
            </a:r>
            <a:r>
              <a:rPr lang="en-US" altLang="ja-JP" sz="2000" dirty="0" err="1" smtClean="0"/>
              <a:t>Strash</a:t>
            </a:r>
            <a:r>
              <a:rPr lang="en-US" altLang="ja-JP" sz="2000" dirty="0" smtClean="0"/>
              <a:t>, Listing All Maximal Cliques in Sparse Graphs in Near-Optimal Time, ISAAC2010, LNCS 6506, 403-414 (2010)</a:t>
            </a:r>
            <a:endParaRPr lang="ja-JP" altLang="ja-JP" sz="2000" dirty="0" smtClean="0"/>
          </a:p>
          <a:p>
            <a:pPr eaLnBrk="1" hangingPunct="1">
              <a:buFontTx/>
              <a:buNone/>
              <a:defRPr/>
            </a:pPr>
            <a:endParaRPr lang="en-US" altLang="ja-JP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solidFill>
            <a:srgbClr val="008000"/>
          </a:soli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References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908720"/>
            <a:ext cx="8712968" cy="4953000"/>
          </a:xfrm>
        </p:spPr>
        <p:txBody>
          <a:bodyPr/>
          <a:lstStyle/>
          <a:p>
            <a:pPr marL="144000" eaLnBrk="1" hangingPunct="1">
              <a:buNone/>
              <a:defRPr/>
            </a:pPr>
            <a:r>
              <a:rPr lang="en-US" altLang="ja-JP" sz="2000" b="1" dirty="0" smtClean="0">
                <a:solidFill>
                  <a:srgbClr val="0000FF"/>
                </a:solidFill>
              </a:rPr>
              <a:t>              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 Closed Itemsets</a:t>
            </a:r>
          </a:p>
          <a:p>
            <a:pPr marL="144000" eaLnBrk="1" hangingPunct="1">
              <a:buNone/>
              <a:defRPr/>
            </a:pPr>
            <a:r>
              <a:rPr lang="en-US" altLang="ja-JP" sz="2000" dirty="0" smtClean="0"/>
              <a:t>T. Uno, M. Kiyomi, H. Arimura,  LCM ver. 2: Efficient Mining Algorithms for Frequent/Closed/Maximal Itemsets, ICDM'04 Workshop FIMI'04 (2004)</a:t>
            </a:r>
          </a:p>
          <a:p>
            <a:pPr marL="144000" eaLnBrk="1" hangingPunct="1">
              <a:buFontTx/>
              <a:buNone/>
              <a:defRPr/>
            </a:pPr>
            <a:r>
              <a:rPr lang="en-US" altLang="ja-JP" sz="2000" dirty="0" smtClean="0"/>
              <a:t>T. Uno, T. Asai, Y. Uchida, H. Arimura,  An Efficient Algorithm for Enumerating Closed Patterns in Transaction Databases, LNAI 3245, 16-31 (2004)</a:t>
            </a:r>
          </a:p>
          <a:p>
            <a:pPr marL="144000" eaLnBrk="1" hangingPunct="1">
              <a:buFontTx/>
              <a:buNone/>
              <a:defRPr/>
            </a:pPr>
            <a:r>
              <a:rPr lang="en-US" altLang="ja-JP" sz="2000" dirty="0" smtClean="0"/>
              <a:t>C. </a:t>
            </a:r>
            <a:r>
              <a:rPr lang="en-US" altLang="ja-JP" sz="2000" dirty="0" err="1" smtClean="0"/>
              <a:t>Lucchese</a:t>
            </a:r>
            <a:r>
              <a:rPr lang="en-US" altLang="ja-JP" sz="2000" dirty="0" smtClean="0"/>
              <a:t>, S. Orlando, R. </a:t>
            </a:r>
            <a:r>
              <a:rPr lang="en-US" altLang="ja-JP" sz="2000" dirty="0" err="1" smtClean="0"/>
              <a:t>Perego</a:t>
            </a:r>
            <a:r>
              <a:rPr lang="en-US" altLang="ja-JP" sz="2000" dirty="0" smtClean="0"/>
              <a:t>, DCI Closed: A Fast and Memory Efficient Algorithm to Mine Frequent Closed Itemsets, ICDM workshop FIMI'04 (2004)</a:t>
            </a:r>
          </a:p>
          <a:p>
            <a:pPr marL="144000"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0000FF"/>
                </a:solidFill>
              </a:rPr>
              <a:t>              </a:t>
            </a:r>
            <a:r>
              <a:rPr lang="en-US" altLang="ja-JP" sz="2400" b="1" dirty="0">
                <a:solidFill>
                  <a:srgbClr val="0000FF"/>
                </a:solidFill>
              </a:rPr>
              <a:t>Closed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Motif/</a:t>
            </a:r>
            <a:r>
              <a:rPr lang="en-US" altLang="ja-JP" sz="2400" b="1" dirty="0" err="1" smtClean="0">
                <a:solidFill>
                  <a:srgbClr val="0000FF"/>
                </a:solidFill>
              </a:rPr>
              <a:t>Geograph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/Attribute Trees</a:t>
            </a:r>
            <a:endParaRPr lang="en-US" altLang="ja-JP" sz="2000" dirty="0" smtClean="0"/>
          </a:p>
          <a:p>
            <a:pPr marL="144000" eaLnBrk="1" hangingPunct="1">
              <a:buNone/>
              <a:defRPr/>
            </a:pPr>
            <a:r>
              <a:rPr lang="en-US" altLang="ja-JP" sz="2000" dirty="0"/>
              <a:t>Hiroki </a:t>
            </a:r>
            <a:r>
              <a:rPr lang="en-US" altLang="ja-JP" sz="2000" dirty="0" err="1"/>
              <a:t>Arimura</a:t>
            </a:r>
            <a:r>
              <a:rPr lang="en-US" altLang="ja-JP" sz="2000" dirty="0"/>
              <a:t>, Takeaki </a:t>
            </a:r>
            <a:r>
              <a:rPr lang="en-US" altLang="ja-JP" sz="2000" dirty="0" smtClean="0"/>
              <a:t>Uno: An </a:t>
            </a:r>
            <a:r>
              <a:rPr lang="en-US" altLang="ja-JP" sz="2000" dirty="0"/>
              <a:t>efficient polynomial space and polynomial delay algorithm for enumeration of maximal motifs in a sequence. J. Comb. </a:t>
            </a:r>
            <a:r>
              <a:rPr lang="en-US" altLang="ja-JP" sz="2000" dirty="0" err="1"/>
              <a:t>Optim</a:t>
            </a:r>
            <a:r>
              <a:rPr lang="en-US" altLang="ja-JP" sz="2000" dirty="0"/>
              <a:t>. 13(3): 243-262 (2007</a:t>
            </a:r>
            <a:r>
              <a:rPr lang="en-US" altLang="ja-JP" sz="2000" dirty="0" smtClean="0"/>
              <a:t>)</a:t>
            </a:r>
          </a:p>
          <a:p>
            <a:pPr marL="144000" eaLnBrk="1" hangingPunct="1">
              <a:buNone/>
              <a:defRPr/>
            </a:pPr>
            <a:r>
              <a:rPr lang="en-US" altLang="ja-JP" sz="2000" dirty="0" smtClean="0"/>
              <a:t>Hiroki </a:t>
            </a:r>
            <a:r>
              <a:rPr lang="en-US" altLang="ja-JP" sz="2000" dirty="0" err="1"/>
              <a:t>Arimura</a:t>
            </a:r>
            <a:r>
              <a:rPr lang="en-US" altLang="ja-JP" sz="2000" dirty="0"/>
              <a:t>, Takeaki Uno, Shinichi </a:t>
            </a:r>
            <a:r>
              <a:rPr lang="en-US" altLang="ja-JP" sz="2000" dirty="0" err="1" smtClean="0"/>
              <a:t>Shimozono</a:t>
            </a:r>
            <a:r>
              <a:rPr lang="en-US" altLang="ja-JP" sz="2000" dirty="0" smtClean="0"/>
              <a:t>: Time </a:t>
            </a:r>
            <a:r>
              <a:rPr lang="en-US" altLang="ja-JP" sz="2000" dirty="0"/>
              <a:t>and Space Efficient Discovery of Maximal Geometric Graphs. Discovery Science </a:t>
            </a:r>
            <a:r>
              <a:rPr lang="en-US" altLang="ja-JP" sz="2000" dirty="0" smtClean="0"/>
              <a:t>2007, 42-55 (2007)</a:t>
            </a:r>
          </a:p>
          <a:p>
            <a:pPr marL="144000" eaLnBrk="1" hangingPunct="1">
              <a:buNone/>
              <a:defRPr/>
            </a:pPr>
            <a:r>
              <a:rPr lang="en-US" altLang="ja-JP" sz="2000" dirty="0" smtClean="0"/>
              <a:t>Hiroki </a:t>
            </a:r>
            <a:r>
              <a:rPr lang="en-US" altLang="ja-JP" sz="2000" dirty="0" err="1"/>
              <a:t>Arimura</a:t>
            </a:r>
            <a:r>
              <a:rPr lang="en-US" altLang="ja-JP" sz="2000" dirty="0"/>
              <a:t>, Takeaki </a:t>
            </a:r>
            <a:r>
              <a:rPr lang="en-US" altLang="ja-JP" sz="2000" dirty="0" smtClean="0"/>
              <a:t>Uno: An </a:t>
            </a:r>
            <a:r>
              <a:rPr lang="en-US" altLang="ja-JP" sz="2000" dirty="0"/>
              <a:t>Output-Polynomial Time Algorithm for Mining Frequent Closed Attribute Trees. ILP </a:t>
            </a:r>
            <a:r>
              <a:rPr lang="en-US" altLang="ja-JP" sz="2000" dirty="0" smtClean="0"/>
              <a:t>2005, 1-19 (2005)</a:t>
            </a:r>
            <a:endParaRPr lang="en-US" altLang="ja-JP" sz="2000" dirty="0"/>
          </a:p>
          <a:p>
            <a:pPr marL="144000" eaLnBrk="1" hangingPunct="1">
              <a:buNone/>
              <a:defRPr/>
            </a:pPr>
            <a:endParaRPr lang="en-US" altLang="ja-JP" sz="2000" dirty="0" smtClean="0"/>
          </a:p>
          <a:p>
            <a:pPr marL="144000" eaLnBrk="1" hangingPunct="1">
              <a:buNone/>
              <a:defRPr/>
            </a:pPr>
            <a:endParaRPr lang="en-US" altLang="ja-JP" sz="2000" dirty="0" smtClean="0"/>
          </a:p>
          <a:p>
            <a:pPr marL="144000" eaLnBrk="1" hangingPunct="1">
              <a:buFontTx/>
              <a:buNone/>
              <a:defRPr/>
            </a:pPr>
            <a:endParaRPr lang="en-US" altLang="ja-JP" sz="2000" dirty="0" smtClean="0"/>
          </a:p>
        </p:txBody>
      </p:sp>
    </p:spTree>
    <p:extLst>
      <p:ext uri="{BB962C8B-B14F-4D97-AF65-F5344CB8AC3E}">
        <p14:creationId xmlns:p14="http://schemas.microsoft.com/office/powerpoint/2010/main" val="314901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2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341438"/>
            <a:ext cx="9144000" cy="2163762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7184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40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Exercise 8</a:t>
            </a: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/>
            </a:r>
            <a:b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</a:br>
            <a:endParaRPr lang="ja-JP" altLang="en-US" sz="40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Exercise 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6871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6849" y="981075"/>
            <a:ext cx="8353623" cy="561657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8-1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r>
              <a:rPr lang="ja-JP" altLang="en-US" sz="2400" dirty="0"/>
              <a:t> </a:t>
            </a:r>
            <a:r>
              <a:rPr lang="en-US" altLang="ja-JP" sz="2400" dirty="0" smtClean="0"/>
              <a:t>show some example such that </a:t>
            </a:r>
            <a:r>
              <a:rPr lang="en-US" altLang="ja-JP" sz="2400" dirty="0" err="1" smtClean="0"/>
              <a:t>ppc</a:t>
            </a:r>
            <a:r>
              <a:rPr lang="en-US" altLang="ja-JP" sz="2400" dirty="0" smtClean="0"/>
              <a:t> extension can work</a:t>
            </a:r>
          </a:p>
          <a:p>
            <a:pPr algn="l" eaLnBrk="1" hangingPunct="1"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hint: matrix, </a:t>
            </a:r>
            <a:r>
              <a:rPr lang="en-US" altLang="ja-JP" sz="2400" dirty="0" err="1" smtClean="0"/>
              <a:t>tensol</a:t>
            </a:r>
            <a:r>
              <a:rPr lang="en-US" altLang="ja-JP" sz="2400" dirty="0" smtClean="0"/>
              <a:t>, polygons, convex polygons,…</a:t>
            </a:r>
          </a:p>
          <a:p>
            <a:pPr algn="l" eaLnBrk="1" hangingPunct="1">
              <a:defRPr/>
            </a:pPr>
            <a:endParaRPr lang="en-US" altLang="ja-JP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8-2. </a:t>
            </a:r>
            <a:r>
              <a:rPr lang="en-US" altLang="ja-JP" sz="2400" dirty="0" smtClean="0"/>
              <a:t>consider d-dimensional vectors only of non-negative numbers.</a:t>
            </a:r>
          </a:p>
          <a:p>
            <a:pPr algn="l" eaLnBrk="1" hangingPunct="1"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 define meet of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(x</a:t>
            </a:r>
            <a:r>
              <a:rPr lang="en-US" altLang="ja-JP" sz="2400" b="1" baseline="-25000" dirty="0" smtClean="0">
                <a:solidFill>
                  <a:srgbClr val="0000FF"/>
                </a:solidFill>
              </a:rPr>
              <a:t>11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,…,x</a:t>
            </a:r>
            <a:r>
              <a:rPr lang="en-US" altLang="ja-JP" sz="2400" b="1" baseline="-25000" dirty="0" smtClean="0">
                <a:solidFill>
                  <a:srgbClr val="0000FF"/>
                </a:solidFill>
              </a:rPr>
              <a:t>1d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),…, </a:t>
            </a:r>
            <a:r>
              <a:rPr lang="en-US" altLang="ja-JP" sz="2400" b="1" dirty="0">
                <a:solidFill>
                  <a:srgbClr val="0000FF"/>
                </a:solidFill>
              </a:rPr>
              <a:t>(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x</a:t>
            </a:r>
            <a:r>
              <a:rPr lang="en-US" altLang="ja-JP" sz="2400" b="1" baseline="-25000" dirty="0" smtClean="0">
                <a:solidFill>
                  <a:srgbClr val="0000FF"/>
                </a:solidFill>
              </a:rPr>
              <a:t>h1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,…,</a:t>
            </a:r>
            <a:r>
              <a:rPr lang="en-US" altLang="ja-JP" sz="2400" b="1" dirty="0" err="1" smtClean="0">
                <a:solidFill>
                  <a:srgbClr val="0000FF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rgbClr val="0000FF"/>
                </a:solidFill>
              </a:rPr>
              <a:t>hd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)</a:t>
            </a:r>
            <a:r>
              <a:rPr lang="en-US" altLang="ja-JP" sz="2400" baseline="-25000" dirty="0" smtClean="0"/>
              <a:t> </a:t>
            </a:r>
            <a:r>
              <a:rPr lang="en-US" altLang="ja-JP" sz="2400" dirty="0" smtClean="0"/>
              <a:t>by            </a:t>
            </a:r>
          </a:p>
          <a:p>
            <a:pPr algn="l" eaLnBrk="1" hangingPunct="1">
              <a:defRPr/>
            </a:pPr>
            <a:r>
              <a:rPr lang="en-US" altLang="ja-JP" sz="2400" b="1" dirty="0">
                <a:solidFill>
                  <a:srgbClr val="0000FF"/>
                </a:solidFill>
              </a:rPr>
              <a:t>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                        (max{x</a:t>
            </a:r>
            <a:r>
              <a:rPr lang="en-US" altLang="ja-JP" sz="2400" b="1" baseline="-25000" dirty="0" smtClean="0">
                <a:solidFill>
                  <a:srgbClr val="0000FF"/>
                </a:solidFill>
              </a:rPr>
              <a:t>11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,…,x</a:t>
            </a:r>
            <a:r>
              <a:rPr lang="en-US" altLang="ja-JP" sz="2400" b="1" baseline="-25000" dirty="0" smtClean="0">
                <a:solidFill>
                  <a:srgbClr val="0000FF"/>
                </a:solidFill>
              </a:rPr>
              <a:t>h1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},…, max{x</a:t>
            </a:r>
            <a:r>
              <a:rPr lang="en-US" altLang="ja-JP" sz="2400" b="1" baseline="-25000" dirty="0" smtClean="0">
                <a:solidFill>
                  <a:srgbClr val="0000FF"/>
                </a:solidFill>
              </a:rPr>
              <a:t>1d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,…,</a:t>
            </a:r>
            <a:r>
              <a:rPr lang="en-US" altLang="ja-JP" sz="2400" b="1" dirty="0" err="1" smtClean="0">
                <a:solidFill>
                  <a:srgbClr val="0000FF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rgbClr val="0000FF"/>
                </a:solidFill>
              </a:rPr>
              <a:t>hd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})</a:t>
            </a:r>
            <a:r>
              <a:rPr lang="en-US" altLang="ja-JP" sz="2400" dirty="0" smtClean="0"/>
              <a:t> </a:t>
            </a: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 construct closed pattern mining algorithm using </a:t>
            </a:r>
            <a:r>
              <a:rPr lang="en-US" altLang="ja-JP" sz="2400" dirty="0" err="1" smtClean="0"/>
              <a:t>ppc</a:t>
            </a:r>
            <a:r>
              <a:rPr lang="en-US" altLang="ja-JP" sz="2400" dirty="0" smtClean="0"/>
              <a:t>-extension</a:t>
            </a:r>
          </a:p>
          <a:p>
            <a:pPr algn="l" eaLnBrk="1" hangingPunct="1"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8-3. </a:t>
            </a:r>
            <a:r>
              <a:rPr lang="en-US" altLang="ja-JP" sz="2400" dirty="0" smtClean="0"/>
              <a:t>For a permutation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π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of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[1,…,n]</a:t>
            </a:r>
            <a:r>
              <a:rPr lang="en-US" altLang="ja-JP" sz="2400" dirty="0" smtClean="0"/>
              <a:t>, let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Q(π)</a:t>
            </a:r>
            <a:r>
              <a:rPr lang="en-US" altLang="ja-JP" sz="2400" dirty="0" smtClean="0"/>
              <a:t> be the set of index pairs s.t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(</a:t>
            </a:r>
            <a:r>
              <a:rPr lang="en-US" altLang="ja-JP" sz="2400" b="1" dirty="0" err="1" smtClean="0">
                <a:solidFill>
                  <a:srgbClr val="0000FF"/>
                </a:solidFill>
              </a:rPr>
              <a:t>i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, j)</a:t>
            </a:r>
            <a:r>
              <a:rPr lang="en-US" altLang="ja-JP" sz="2400" dirty="0" smtClean="0"/>
              <a:t> is in </a:t>
            </a:r>
            <a:r>
              <a:rPr lang="en-US" altLang="ja-JP" sz="2400" b="1" dirty="0">
                <a:solidFill>
                  <a:srgbClr val="0000FF"/>
                </a:solidFill>
              </a:rPr>
              <a:t>Q(π) </a:t>
            </a:r>
            <a:r>
              <a:rPr lang="en-US" altLang="ja-JP" sz="2400" dirty="0" smtClean="0"/>
              <a:t>when </a:t>
            </a:r>
            <a:r>
              <a:rPr lang="en-US" altLang="ja-JP" sz="2400" b="1" dirty="0" err="1" smtClean="0">
                <a:solidFill>
                  <a:srgbClr val="0000FF"/>
                </a:solidFill>
              </a:rPr>
              <a:t>i</a:t>
            </a:r>
            <a:r>
              <a:rPr lang="en-US" altLang="ja-JP" sz="2400" dirty="0" smtClean="0"/>
              <a:t> precedes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j</a:t>
            </a:r>
            <a:r>
              <a:rPr lang="en-US" altLang="ja-JP" sz="2400" dirty="0" smtClean="0"/>
              <a:t> in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π</a:t>
            </a:r>
            <a:endParaRPr lang="en-US" altLang="ja-JP" sz="2400" dirty="0"/>
          </a:p>
          <a:p>
            <a:pPr algn="l" eaLnBrk="1" hangingPunct="1">
              <a:defRPr/>
            </a:pPr>
            <a:r>
              <a:rPr lang="en-US" altLang="ja-JP" sz="2400" dirty="0" smtClean="0"/>
              <a:t>Design a closed pattern mining algorithm for databases composed of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Q(π</a:t>
            </a:r>
            <a:r>
              <a:rPr lang="en-US" altLang="ja-JP" sz="2400" b="1" baseline="-25000" dirty="0" smtClean="0">
                <a:solidFill>
                  <a:srgbClr val="0000FF"/>
                </a:solidFill>
              </a:rPr>
              <a:t>1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),…, Q(π</a:t>
            </a:r>
            <a:r>
              <a:rPr lang="en-US" altLang="ja-JP" sz="2400" b="1" baseline="-25000" dirty="0" smtClean="0">
                <a:solidFill>
                  <a:srgbClr val="0000FF"/>
                </a:solidFill>
              </a:rPr>
              <a:t>m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)</a:t>
            </a:r>
          </a:p>
          <a:p>
            <a:pPr algn="l" eaLnBrk="1" hangingPunct="1">
              <a:defRPr/>
            </a:pPr>
            <a:endParaRPr lang="en-US" altLang="ja-JP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Speed up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6871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981075"/>
            <a:ext cx="8569325" cy="561657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8-4.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Consider a variant of </a:t>
            </a:r>
            <a:r>
              <a:rPr lang="en-US" altLang="ja-JP" sz="2400" dirty="0" err="1" smtClean="0"/>
              <a:t>geograph</a:t>
            </a:r>
            <a:r>
              <a:rPr lang="en-US" altLang="ja-JP" sz="2400" dirty="0" smtClean="0"/>
              <a:t> mining </a:t>
            </a:r>
            <a:r>
              <a:rPr lang="en-US" altLang="ja-JP" sz="2400" dirty="0" err="1" smtClean="0"/>
              <a:t>s.t.</a:t>
            </a:r>
            <a:r>
              <a:rPr lang="en-US" altLang="ja-JP" sz="2400" dirty="0" smtClean="0"/>
              <a:t> we allow only points and rotation of 90,180,270 degrees</a:t>
            </a:r>
          </a:p>
          <a:p>
            <a:pPr algn="l" eaLnBrk="1" hangingPunct="1">
              <a:defRPr/>
            </a:pPr>
            <a:r>
              <a:rPr lang="en-US" altLang="ja-JP" sz="2400" dirty="0" smtClean="0"/>
              <a:t> How much can we speed up the algorithm? State the time complexity</a:t>
            </a:r>
          </a:p>
          <a:p>
            <a:pPr algn="l" eaLnBrk="1" hangingPunct="1">
              <a:defRPr/>
            </a:pPr>
            <a:endParaRPr lang="ja-JP" altLang="en-US" sz="2400" dirty="0" smtClean="0"/>
          </a:p>
          <a:p>
            <a:pPr algn="l" eaLnBrk="1" hangingPunct="1"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-5.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Consider a mining problem of permutation, where each permutation is given by the set of all pairs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(</a:t>
            </a:r>
            <a:r>
              <a:rPr lang="en-US" altLang="ja-JP" sz="2400" b="1" dirty="0" err="1" smtClean="0">
                <a:solidFill>
                  <a:srgbClr val="0000FF"/>
                </a:solidFill>
              </a:rPr>
              <a:t>x,y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)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s.t.</a:t>
            </a:r>
            <a:r>
              <a:rPr lang="en-US" altLang="ja-JP" sz="2400" dirty="0" smtClean="0"/>
              <a:t>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x</a:t>
            </a:r>
            <a:r>
              <a:rPr lang="en-US" altLang="ja-JP" sz="2400" dirty="0" smtClean="0"/>
              <a:t> proceeds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y</a:t>
            </a:r>
            <a:r>
              <a:rPr lang="en-US" altLang="ja-JP" sz="2400" dirty="0" smtClean="0"/>
              <a:t> in the permutation. So, each permutation is converted to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n(n-1)/2</a:t>
            </a:r>
            <a:r>
              <a:rPr lang="en-US" altLang="ja-JP" sz="2400" dirty="0" smtClean="0"/>
              <a:t>.</a:t>
            </a:r>
          </a:p>
          <a:p>
            <a:pPr algn="l" eaLnBrk="1" hangingPunct="1">
              <a:defRPr/>
            </a:pPr>
            <a:r>
              <a:rPr lang="en-US" altLang="ja-JP" sz="2400" dirty="0" smtClean="0"/>
              <a:t>By defining the pattern by a set of pairs.</a:t>
            </a:r>
          </a:p>
          <a:p>
            <a:pPr algn="l" eaLnBrk="1" hangingPunct="1">
              <a:defRPr/>
            </a:pPr>
            <a:r>
              <a:rPr lang="en-US" altLang="ja-JP" sz="2400" dirty="0" smtClean="0"/>
              <a:t>Consider the closed pattern mining on this setting</a:t>
            </a:r>
          </a:p>
          <a:p>
            <a:pPr algn="l" eaLnBrk="1" hangingPunct="1">
              <a:defRPr/>
            </a:pPr>
            <a:endParaRPr lang="en-US" altLang="ja-JP" sz="2400" dirty="0" smtClean="0"/>
          </a:p>
          <a:p>
            <a:pPr algn="l" eaLnBrk="1" hangingPunct="1"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-6.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How do you modify </a:t>
            </a:r>
            <a:r>
              <a:rPr lang="ja-JP" altLang="en-US" sz="2400" dirty="0" smtClean="0"/>
              <a:t>↑ </a:t>
            </a:r>
            <a:r>
              <a:rPr lang="en-US" altLang="ja-JP" sz="2400" dirty="0" smtClean="0"/>
              <a:t>so that we can deal not only with permutations but usual </a:t>
            </a:r>
            <a:r>
              <a:rPr lang="en-US" altLang="ja-JP" sz="2400" dirty="0" err="1" smtClean="0"/>
              <a:t>strngs</a:t>
            </a:r>
            <a:r>
              <a:rPr lang="en-US" altLang="ja-JP" sz="2400" dirty="0" smtClean="0"/>
              <a:t> (hint: put 2 to the second appearance of each letter)</a:t>
            </a:r>
          </a:p>
          <a:p>
            <a:pPr algn="l" eaLnBrk="1" hangingPunct="1">
              <a:defRPr/>
            </a:pP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From Adjacency Matrix</a:t>
            </a:r>
          </a:p>
        </p:txBody>
      </p:sp>
      <p:sp>
        <p:nvSpPr>
          <p:cNvPr id="67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125538"/>
            <a:ext cx="8280400" cy="6477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See the adjacency matrix of the bipartite graph</a:t>
            </a:r>
          </a:p>
        </p:txBody>
      </p:sp>
      <p:sp>
        <p:nvSpPr>
          <p:cNvPr id="76806" name="AutoShape 6"/>
          <p:cNvSpPr>
            <a:spLocks noChangeArrowheads="1"/>
          </p:cNvSpPr>
          <p:nvPr/>
        </p:nvSpPr>
        <p:spPr bwMode="auto">
          <a:xfrm>
            <a:off x="2916238" y="2636838"/>
            <a:ext cx="863600" cy="576262"/>
          </a:xfrm>
          <a:prstGeom prst="rightArrow">
            <a:avLst>
              <a:gd name="adj1" fmla="val 50000"/>
              <a:gd name="adj2" fmla="val 37466"/>
            </a:avLst>
          </a:prstGeom>
          <a:solidFill>
            <a:srgbClr val="FF9900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673799" name="Rectangle 7"/>
          <p:cNvSpPr>
            <a:spLocks noChangeArrowheads="1"/>
          </p:cNvSpPr>
          <p:nvPr/>
        </p:nvSpPr>
        <p:spPr bwMode="auto">
          <a:xfrm>
            <a:off x="684213" y="5300663"/>
            <a:ext cx="7777162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20000"/>
              </a:spcBef>
              <a:defRPr/>
            </a:pPr>
            <a:r>
              <a:rPr lang="en-US" altLang="ja-JP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b="0" dirty="0" smtClean="0">
                <a:solidFill>
                  <a:schemeClr val="tx1"/>
                </a:solidFill>
              </a:rPr>
              <a:t>itemset and transactions including it</a:t>
            </a:r>
          </a:p>
          <a:p>
            <a:pPr algn="l">
              <a:spcBef>
                <a:spcPct val="20000"/>
              </a:spcBef>
              <a:defRPr/>
            </a:pPr>
            <a:r>
              <a:rPr lang="ja-JP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 </a:t>
            </a:r>
            <a:r>
              <a:rPr lang="en-US" altLang="ja-JP" b="0" dirty="0" smtClean="0">
                <a:solidFill>
                  <a:schemeClr val="tx1"/>
                </a:solidFill>
              </a:rPr>
              <a:t>a submatrix all whose cells are 1</a:t>
            </a:r>
          </a:p>
        </p:txBody>
      </p:sp>
      <p:graphicFrame>
        <p:nvGraphicFramePr>
          <p:cNvPr id="673800" name="Group 8"/>
          <p:cNvGraphicFramePr>
            <a:graphicFrameLocks noGrp="1"/>
          </p:cNvGraphicFramePr>
          <p:nvPr/>
        </p:nvGraphicFramePr>
        <p:xfrm>
          <a:off x="4284663" y="1844675"/>
          <a:ext cx="2951162" cy="2788800"/>
        </p:xfrm>
        <a:graphic>
          <a:graphicData uri="http://schemas.openxmlformats.org/drawingml/2006/table">
            <a:tbl>
              <a:tblPr/>
              <a:tblGrid>
                <a:gridCol w="295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36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68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52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936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52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952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952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50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7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8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9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A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B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C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0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D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E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0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F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73890" name="Rectangle 98"/>
          <p:cNvSpPr>
            <a:spLocks noChangeArrowheads="1"/>
          </p:cNvSpPr>
          <p:nvPr/>
        </p:nvSpPr>
        <p:spPr bwMode="auto">
          <a:xfrm>
            <a:off x="3995738" y="2276475"/>
            <a:ext cx="3529012" cy="360363"/>
          </a:xfrm>
          <a:prstGeom prst="rect">
            <a:avLst/>
          </a:prstGeom>
          <a:solidFill>
            <a:srgbClr val="FF6600">
              <a:alpha val="39999"/>
            </a:srgbClr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673891" name="Rectangle 99"/>
          <p:cNvSpPr>
            <a:spLocks noChangeArrowheads="1"/>
          </p:cNvSpPr>
          <p:nvPr/>
        </p:nvSpPr>
        <p:spPr bwMode="auto">
          <a:xfrm>
            <a:off x="3995738" y="3068638"/>
            <a:ext cx="3529012" cy="360362"/>
          </a:xfrm>
          <a:prstGeom prst="rect">
            <a:avLst/>
          </a:prstGeom>
          <a:solidFill>
            <a:srgbClr val="FF6600">
              <a:alpha val="39999"/>
            </a:srgbClr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673892" name="Rectangle 100"/>
          <p:cNvSpPr>
            <a:spLocks noChangeArrowheads="1"/>
          </p:cNvSpPr>
          <p:nvPr/>
        </p:nvSpPr>
        <p:spPr bwMode="auto">
          <a:xfrm>
            <a:off x="4572000" y="1700213"/>
            <a:ext cx="287338" cy="3168650"/>
          </a:xfrm>
          <a:prstGeom prst="rect">
            <a:avLst/>
          </a:prstGeom>
          <a:solidFill>
            <a:srgbClr val="FF6600">
              <a:alpha val="39999"/>
            </a:srgbClr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673893" name="Rectangle 101"/>
          <p:cNvSpPr>
            <a:spLocks noChangeArrowheads="1"/>
          </p:cNvSpPr>
          <p:nvPr/>
        </p:nvSpPr>
        <p:spPr bwMode="auto">
          <a:xfrm>
            <a:off x="4859338" y="1700213"/>
            <a:ext cx="287337" cy="3168650"/>
          </a:xfrm>
          <a:prstGeom prst="rect">
            <a:avLst/>
          </a:prstGeom>
          <a:solidFill>
            <a:srgbClr val="FF6600">
              <a:alpha val="39999"/>
            </a:srgbClr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673894" name="Rectangle 102"/>
          <p:cNvSpPr>
            <a:spLocks noChangeArrowheads="1"/>
          </p:cNvSpPr>
          <p:nvPr/>
        </p:nvSpPr>
        <p:spPr bwMode="auto">
          <a:xfrm>
            <a:off x="6372225" y="1700213"/>
            <a:ext cx="287338" cy="3168650"/>
          </a:xfrm>
          <a:prstGeom prst="rect">
            <a:avLst/>
          </a:prstGeom>
          <a:solidFill>
            <a:srgbClr val="FF6600">
              <a:alpha val="39999"/>
            </a:srgbClr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306388" y="2822402"/>
            <a:ext cx="790899" cy="46384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defRPr/>
            </a:pPr>
            <a:r>
              <a:rPr lang="en-US" altLang="ja-JP" dirty="0">
                <a:solidFill>
                  <a:srgbClr val="0000FF"/>
                </a:solidFill>
              </a:rPr>
              <a:t>D</a:t>
            </a:r>
            <a:r>
              <a:rPr lang="en-US" altLang="ja-JP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＝</a:t>
            </a:r>
            <a:r>
              <a:rPr lang="en-US" altLang="ja-JP" dirty="0">
                <a:solidFill>
                  <a:schemeClr val="accent2"/>
                </a:solidFill>
              </a:rPr>
              <a:t> </a:t>
            </a:r>
            <a:endParaRPr lang="ja-JP" altLang="en-US" dirty="0">
              <a:solidFill>
                <a:schemeClr val="accent2"/>
              </a:solidFill>
            </a:endParaRPr>
          </a:p>
        </p:txBody>
      </p:sp>
      <p:sp>
        <p:nvSpPr>
          <p:cNvPr id="15" name="Rectangle 89"/>
          <p:cNvSpPr>
            <a:spLocks noChangeArrowheads="1"/>
          </p:cNvSpPr>
          <p:nvPr/>
        </p:nvSpPr>
        <p:spPr bwMode="auto">
          <a:xfrm>
            <a:off x="1909553" y="4509120"/>
            <a:ext cx="1359964" cy="46384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dirty="0" smtClean="0">
                <a:solidFill>
                  <a:srgbClr val="0000FF"/>
                </a:solidFill>
              </a:rPr>
              <a:t>S</a:t>
            </a:r>
            <a:r>
              <a:rPr lang="en-US" altLang="ja-JP" b="0" dirty="0" smtClean="0">
                <a:solidFill>
                  <a:srgbClr val="0000FF"/>
                </a:solidFill>
              </a:rPr>
              <a:t> </a:t>
            </a:r>
            <a:r>
              <a:rPr lang="en-US" altLang="ja-JP" b="0" dirty="0">
                <a:solidFill>
                  <a:srgbClr val="0000FF"/>
                </a:solidFill>
              </a:rPr>
              <a:t>= {1,7}</a:t>
            </a:r>
            <a:endParaRPr lang="ja-JP" altLang="en-US" b="0" dirty="0">
              <a:solidFill>
                <a:srgbClr val="0000FF"/>
              </a:solidFill>
            </a:endParaRPr>
          </a:p>
        </p:txBody>
      </p:sp>
      <p:sp>
        <p:nvSpPr>
          <p:cNvPr id="16" name="Text Box 48"/>
          <p:cNvSpPr txBox="1">
            <a:spLocks noChangeArrowheads="1"/>
          </p:cNvSpPr>
          <p:nvPr/>
        </p:nvSpPr>
        <p:spPr bwMode="auto">
          <a:xfrm>
            <a:off x="1155532" y="2011947"/>
            <a:ext cx="1874529" cy="2310505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altLang="ja-JP" dirty="0" smtClean="0">
                <a:solidFill>
                  <a:srgbClr val="C00000"/>
                </a:solidFill>
              </a:rPr>
              <a:t>A:</a:t>
            </a:r>
            <a:r>
              <a:rPr lang="en-US" altLang="ja-JP" b="0" dirty="0" smtClean="0">
                <a:solidFill>
                  <a:schemeClr val="accent2"/>
                </a:solidFill>
              </a:rPr>
              <a:t> </a:t>
            </a:r>
            <a:r>
              <a:rPr lang="ja-JP" altLang="en-US" b="0" dirty="0" smtClean="0">
                <a:solidFill>
                  <a:srgbClr val="0000FF"/>
                </a:solidFill>
              </a:rPr>
              <a:t>1,2,5,6,7,9</a:t>
            </a:r>
            <a:endParaRPr lang="ja-JP" altLang="en-US" b="0" dirty="0">
              <a:solidFill>
                <a:srgbClr val="0000FF"/>
              </a:solidFill>
            </a:endParaRPr>
          </a:p>
          <a:p>
            <a:pPr algn="l"/>
            <a:r>
              <a:rPr lang="en-US" altLang="ja-JP" dirty="0" smtClean="0">
                <a:solidFill>
                  <a:srgbClr val="C00000"/>
                </a:solidFill>
              </a:rPr>
              <a:t>B:</a:t>
            </a:r>
            <a:r>
              <a:rPr lang="en-US" altLang="ja-JP" b="0" dirty="0" smtClean="0">
                <a:solidFill>
                  <a:schemeClr val="accent2"/>
                </a:solidFill>
              </a:rPr>
              <a:t> </a:t>
            </a:r>
            <a:r>
              <a:rPr lang="ja-JP" altLang="en-US" b="0" dirty="0" smtClean="0">
                <a:solidFill>
                  <a:srgbClr val="0000FF"/>
                </a:solidFill>
              </a:rPr>
              <a:t>2,3,4,5</a:t>
            </a:r>
            <a:endParaRPr lang="ja-JP" altLang="en-US" b="0" dirty="0">
              <a:solidFill>
                <a:srgbClr val="0000FF"/>
              </a:solidFill>
            </a:endParaRPr>
          </a:p>
          <a:p>
            <a:pPr algn="l"/>
            <a:r>
              <a:rPr lang="en-US" altLang="ja-JP" dirty="0" smtClean="0">
                <a:solidFill>
                  <a:srgbClr val="C00000"/>
                </a:solidFill>
              </a:rPr>
              <a:t>C: </a:t>
            </a:r>
            <a:r>
              <a:rPr lang="ja-JP" altLang="en-US" b="0" dirty="0" smtClean="0">
                <a:solidFill>
                  <a:srgbClr val="0000FF"/>
                </a:solidFill>
              </a:rPr>
              <a:t>1,2,7,8,9</a:t>
            </a:r>
            <a:endParaRPr lang="ja-JP" altLang="en-US" b="0" dirty="0">
              <a:solidFill>
                <a:srgbClr val="0000FF"/>
              </a:solidFill>
            </a:endParaRPr>
          </a:p>
          <a:p>
            <a:pPr algn="l"/>
            <a:r>
              <a:rPr lang="en-US" altLang="ja-JP" dirty="0" smtClean="0">
                <a:solidFill>
                  <a:srgbClr val="C00000"/>
                </a:solidFill>
              </a:rPr>
              <a:t>D: </a:t>
            </a:r>
            <a:r>
              <a:rPr lang="ja-JP" altLang="en-US" b="0" dirty="0" smtClean="0">
                <a:solidFill>
                  <a:srgbClr val="0000FF"/>
                </a:solidFill>
              </a:rPr>
              <a:t>1,7,9</a:t>
            </a:r>
            <a:endParaRPr lang="ja-JP" altLang="en-US" b="0" dirty="0">
              <a:solidFill>
                <a:srgbClr val="0000FF"/>
              </a:solidFill>
            </a:endParaRPr>
          </a:p>
          <a:p>
            <a:pPr algn="l"/>
            <a:r>
              <a:rPr lang="en-US" altLang="ja-JP" dirty="0" smtClean="0">
                <a:solidFill>
                  <a:srgbClr val="C00000"/>
                </a:solidFill>
              </a:rPr>
              <a:t>E: </a:t>
            </a:r>
            <a:r>
              <a:rPr lang="ja-JP" altLang="en-US" b="0" dirty="0" smtClean="0">
                <a:solidFill>
                  <a:srgbClr val="0000FF"/>
                </a:solidFill>
              </a:rPr>
              <a:t>2,7,9</a:t>
            </a:r>
            <a:endParaRPr lang="ja-JP" altLang="en-US" b="0" dirty="0">
              <a:solidFill>
                <a:srgbClr val="0000FF"/>
              </a:solidFill>
            </a:endParaRPr>
          </a:p>
          <a:p>
            <a:pPr algn="l"/>
            <a:r>
              <a:rPr lang="en-US" altLang="ja-JP" dirty="0" smtClean="0">
                <a:solidFill>
                  <a:srgbClr val="C00000"/>
                </a:solidFill>
              </a:rPr>
              <a:t>F: </a:t>
            </a:r>
            <a:r>
              <a:rPr lang="ja-JP" altLang="en-US" b="0" dirty="0" smtClean="0">
                <a:solidFill>
                  <a:srgbClr val="0000FF"/>
                </a:solidFill>
              </a:rPr>
              <a:t>2</a:t>
            </a:r>
            <a:endParaRPr lang="ja-JP" altLang="en-US" b="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3890" grpId="0" animBg="1"/>
      <p:bldP spid="673891" grpId="0" animBg="1"/>
      <p:bldP spid="673892" grpId="0" animBg="1"/>
      <p:bldP spid="673893" grpId="0" animBg="1"/>
      <p:bldP spid="673894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1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Speed up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891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908050"/>
            <a:ext cx="8569325" cy="561657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8-7. 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Extend the motif to matrix</a:t>
            </a:r>
          </a:p>
          <a:p>
            <a:pPr algn="l" eaLnBrk="1" hangingPunct="1">
              <a:defRPr/>
            </a:pPr>
            <a:endParaRPr lang="en-US" altLang="ja-JP" sz="1600" dirty="0"/>
          </a:p>
          <a:p>
            <a:pPr algn="l" eaLnBrk="1" hangingPunct="1"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-8.</a:t>
            </a:r>
            <a:r>
              <a:rPr lang="ja-JP" altLang="en-US" sz="2400" dirty="0" smtClean="0"/>
              <a:t>  </a:t>
            </a:r>
            <a:r>
              <a:rPr lang="en-US" altLang="ja-JP" sz="2400" dirty="0" smtClean="0"/>
              <a:t>Consider enumeration algorithm for closed pattern of </a:t>
            </a:r>
            <a:r>
              <a:rPr lang="ja-JP" altLang="en-US" sz="2400" dirty="0" smtClean="0"/>
              <a:t>↑</a:t>
            </a:r>
            <a:endParaRPr lang="en-US" altLang="ja-JP" sz="2400" dirty="0" smtClean="0"/>
          </a:p>
          <a:p>
            <a:pPr algn="l" eaLnBrk="1" hangingPunct="1">
              <a:defRPr/>
            </a:pPr>
            <a:endParaRPr lang="en-US" altLang="ja-JP" sz="1600" dirty="0"/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8-9.</a:t>
            </a:r>
            <a:r>
              <a:rPr lang="ja-JP" altLang="en-US" sz="2400" dirty="0" smtClean="0"/>
              <a:t>  </a:t>
            </a:r>
            <a:r>
              <a:rPr lang="en-US" altLang="ja-JP" sz="2400" dirty="0" smtClean="0"/>
              <a:t>For motif mining, if we consider a variable gap (wildcard can match any number of letters), the closed pattern doesn’t work.</a:t>
            </a:r>
          </a:p>
          <a:p>
            <a:pPr algn="l" eaLnBrk="1" hangingPunct="1">
              <a:defRPr/>
            </a:pPr>
            <a:r>
              <a:rPr lang="en-US" altLang="ja-JP" sz="2400" dirty="0" smtClean="0"/>
              <a:t>Explain the reason, and difficulty.</a:t>
            </a:r>
          </a:p>
          <a:p>
            <a:pPr algn="l" eaLnBrk="1" hangingPunct="1">
              <a:defRPr/>
            </a:pPr>
            <a:endParaRPr lang="en-US" altLang="ja-JP" sz="2400" dirty="0"/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8-10.</a:t>
            </a:r>
            <a:r>
              <a:rPr lang="ja-JP" altLang="en-US" sz="2400" dirty="0" smtClean="0"/>
              <a:t>  </a:t>
            </a:r>
            <a:r>
              <a:rPr lang="en-US" altLang="ja-JP" sz="2400" dirty="0" smtClean="0"/>
              <a:t>ZDD allows intersection and union. Then, in principle, we can have natural definition of closed pattern. Consider databases composed of several (many) ZDDs as records, and model a closed pattern. </a:t>
            </a:r>
            <a:endParaRPr lang="en-US" altLang="ja-JP" sz="2400" dirty="0"/>
          </a:p>
          <a:p>
            <a:pPr algn="l" eaLnBrk="1" hangingPunct="1">
              <a:defRPr/>
            </a:pPr>
            <a:endParaRPr lang="en-US" altLang="ja-JP" sz="2400" dirty="0" smtClean="0"/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8-11.</a:t>
            </a:r>
            <a:r>
              <a:rPr lang="ja-JP" altLang="en-US" sz="2400" dirty="0" smtClean="0"/>
              <a:t>  </a:t>
            </a:r>
            <a:r>
              <a:rPr lang="en-US" altLang="ja-JP" sz="2400" dirty="0" smtClean="0"/>
              <a:t>consider polynomial time algorithm for </a:t>
            </a:r>
            <a:r>
              <a:rPr lang="ja-JP" altLang="en-US" sz="2400" dirty="0" smtClean="0"/>
              <a:t>↑</a:t>
            </a:r>
            <a:endParaRPr lang="en-US" altLang="ja-JP" sz="2400" dirty="0" smtClean="0"/>
          </a:p>
          <a:p>
            <a:pPr algn="l" eaLnBrk="1" hangingPunct="1">
              <a:defRPr/>
            </a:pPr>
            <a:endParaRPr lang="en-US" altLang="ja-JP" sz="2400" dirty="0" smtClean="0"/>
          </a:p>
          <a:p>
            <a:pPr algn="l" eaLnBrk="1" hangingPunct="1">
              <a:defRPr/>
            </a:pPr>
            <a:endParaRPr lang="en-US" altLang="ja-JP" sz="2400" dirty="0" smtClean="0"/>
          </a:p>
          <a:p>
            <a:pPr algn="l" eaLnBrk="1" hangingPunct="1">
              <a:defRPr/>
            </a:pPr>
            <a:endParaRPr lang="en-US" altLang="ja-JP" sz="2400" dirty="0"/>
          </a:p>
          <a:p>
            <a:pPr algn="l" eaLnBrk="1" hangingPunct="1">
              <a:defRPr/>
            </a:pPr>
            <a:endParaRPr lang="en-US" altLang="ja-JP" sz="2400" dirty="0" smtClean="0"/>
          </a:p>
          <a:p>
            <a:pPr algn="l" eaLnBrk="1" hangingPunct="1">
              <a:defRPr/>
            </a:pPr>
            <a:endParaRPr lang="en-US" altLang="ja-JP" sz="2400" dirty="0"/>
          </a:p>
          <a:p>
            <a:pPr algn="l" eaLnBrk="1" hangingPunct="1">
              <a:defRPr/>
            </a:pP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Methods for Closed Itemset Enumeration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484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280400" cy="561657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/>
              <a:t>Based on frequent itemset enumeration</a:t>
            </a:r>
            <a:endParaRPr lang="ja-JP" altLang="en-US" sz="2400" b="1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－ </a:t>
            </a:r>
            <a:r>
              <a:rPr lang="en-US" altLang="ja-JP" sz="2400" dirty="0" smtClean="0"/>
              <a:t>enumerate frequent itemsets, and output only closed ones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－ </a:t>
            </a:r>
            <a:r>
              <a:rPr lang="en-US" altLang="ja-JP" sz="2400" dirty="0" smtClean="0"/>
              <a:t>can not get advantage of fewness of closed itemsets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/>
              <a:t>Storage</a:t>
            </a:r>
            <a:r>
              <a:rPr lang="ja-JP" altLang="en-US" sz="2400" b="1" dirty="0" smtClean="0"/>
              <a:t> </a:t>
            </a:r>
            <a:r>
              <a:rPr lang="ja-JP" altLang="en-US" sz="2400" b="1" dirty="0" smtClean="0">
                <a:solidFill>
                  <a:srgbClr val="990033"/>
                </a:solidFill>
              </a:rPr>
              <a:t>＋</a:t>
            </a:r>
            <a:r>
              <a:rPr lang="ja-JP" altLang="en-US" sz="2400" b="1" dirty="0" smtClean="0"/>
              <a:t> </a:t>
            </a:r>
            <a:r>
              <a:rPr lang="en-US" altLang="ja-JP" sz="2400" b="1" dirty="0" smtClean="0"/>
              <a:t>pruning</a:t>
            </a:r>
            <a:r>
              <a:rPr lang="ja-JP" altLang="en-US" sz="2400" b="1" dirty="0" smtClean="0"/>
              <a:t>　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－ </a:t>
            </a:r>
            <a:r>
              <a:rPr lang="en-US" altLang="ja-JP" sz="2400" dirty="0" smtClean="0"/>
              <a:t>store all solutions found, and use them for pruning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－ </a:t>
            </a:r>
            <a:r>
              <a:rPr lang="en-US" altLang="ja-JP" sz="2400" dirty="0" smtClean="0"/>
              <a:t>pretty fast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－ </a:t>
            </a:r>
            <a:r>
              <a:rPr lang="en-US" altLang="ja-JP" sz="2400" dirty="0" smtClean="0"/>
              <a:t>memory usage is a bottle neck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/>
              <a:t>Reverse search</a:t>
            </a:r>
            <a:r>
              <a:rPr lang="ja-JP" altLang="en-US" sz="2400" b="1" dirty="0" smtClean="0"/>
              <a:t>　</a:t>
            </a:r>
            <a:r>
              <a:rPr lang="ja-JP" altLang="en-US" sz="2400" b="1" dirty="0" smtClean="0">
                <a:solidFill>
                  <a:srgbClr val="990033"/>
                </a:solidFill>
              </a:rPr>
              <a:t>＋</a:t>
            </a:r>
            <a:r>
              <a:rPr lang="ja-JP" altLang="en-US" sz="2400" b="1" dirty="0" smtClean="0"/>
              <a:t>　</a:t>
            </a:r>
            <a:r>
              <a:rPr lang="en-US" altLang="ja-JP" sz="2400" b="1" dirty="0" smtClean="0"/>
              <a:t>database reduction</a:t>
            </a:r>
            <a:r>
              <a:rPr lang="ja-JP" altLang="en-US" sz="2400" b="1" dirty="0" smtClean="0"/>
              <a:t>　　（</a:t>
            </a:r>
            <a:r>
              <a:rPr lang="en-US" altLang="ja-JP" sz="2400" b="1" dirty="0" smtClean="0"/>
              <a:t>LCM）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　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－ </a:t>
            </a:r>
            <a:r>
              <a:rPr lang="en-US" altLang="ja-JP" sz="2400" dirty="0" smtClean="0"/>
              <a:t>computation is efficient 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　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－ </a:t>
            </a:r>
            <a:r>
              <a:rPr lang="en-US" altLang="ja-JP" sz="2400" dirty="0" smtClean="0"/>
              <a:t>no memory for previously found solutions</a:t>
            </a:r>
          </a:p>
          <a:p>
            <a:pPr eaLnBrk="1" hangingPunct="1">
              <a:defRPr/>
            </a:pPr>
            <a:endParaRPr lang="en-US" altLang="ja-JP" sz="24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12031" y="2751311"/>
            <a:ext cx="3373039" cy="46166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ja-JP" b="0" dirty="0" smtClean="0">
                <a:solidFill>
                  <a:schemeClr val="tx1"/>
                </a:solidFill>
              </a:rPr>
              <a:t>CHARM: ZAKI et </a:t>
            </a:r>
            <a:r>
              <a:rPr kumimoji="1" lang="en-US" altLang="ja-JP" b="0" dirty="0" smtClean="0">
                <a:solidFill>
                  <a:schemeClr val="tx1"/>
                </a:solidFill>
              </a:rPr>
              <a:t>al. ‘02</a:t>
            </a:r>
            <a:endParaRPr kumimoji="1" lang="ja-JP" altLang="en-US" b="0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105186" y="5445224"/>
            <a:ext cx="2704587" cy="46166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ja-JP" b="0" dirty="0" smtClean="0">
                <a:solidFill>
                  <a:schemeClr val="tx1"/>
                </a:solidFill>
              </a:rPr>
              <a:t>LCM: Uno et </a:t>
            </a:r>
            <a:r>
              <a:rPr kumimoji="1" lang="en-US" altLang="ja-JP" b="0" dirty="0" smtClean="0">
                <a:solidFill>
                  <a:schemeClr val="tx1"/>
                </a:solidFill>
              </a:rPr>
              <a:t>al. ‘03</a:t>
            </a:r>
            <a:endParaRPr kumimoji="1" lang="ja-JP" altLang="en-US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Neighbor Relation of Closed Itemsets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25538"/>
            <a:ext cx="8001000" cy="5032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dirty="0" smtClean="0">
                <a:solidFill>
                  <a:srgbClr val="FF0000"/>
                </a:solidFill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Remove items from a closed itemset, in decreasing ordering</a:t>
            </a:r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468313" y="1844675"/>
            <a:ext cx="7162800" cy="381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8853" name="Oval 5"/>
          <p:cNvSpPr>
            <a:spLocks noChangeArrowheads="1"/>
          </p:cNvSpPr>
          <p:nvPr/>
        </p:nvSpPr>
        <p:spPr bwMode="auto">
          <a:xfrm>
            <a:off x="849313" y="1920875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8854" name="Oval 6"/>
          <p:cNvSpPr>
            <a:spLocks noChangeArrowheads="1"/>
          </p:cNvSpPr>
          <p:nvPr/>
        </p:nvSpPr>
        <p:spPr bwMode="auto">
          <a:xfrm>
            <a:off x="1839913" y="1920875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8855" name="Oval 7"/>
          <p:cNvSpPr>
            <a:spLocks noChangeArrowheads="1"/>
          </p:cNvSpPr>
          <p:nvPr/>
        </p:nvSpPr>
        <p:spPr bwMode="auto">
          <a:xfrm>
            <a:off x="2601913" y="1920875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8856" name="Oval 8"/>
          <p:cNvSpPr>
            <a:spLocks noChangeArrowheads="1"/>
          </p:cNvSpPr>
          <p:nvPr/>
        </p:nvSpPr>
        <p:spPr bwMode="auto">
          <a:xfrm>
            <a:off x="3668713" y="1920875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8857" name="Oval 9"/>
          <p:cNvSpPr>
            <a:spLocks noChangeArrowheads="1"/>
          </p:cNvSpPr>
          <p:nvPr/>
        </p:nvSpPr>
        <p:spPr bwMode="auto">
          <a:xfrm>
            <a:off x="4125913" y="1920875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85386" name="Oval 10"/>
          <p:cNvSpPr>
            <a:spLocks noChangeArrowheads="1"/>
          </p:cNvSpPr>
          <p:nvPr/>
        </p:nvSpPr>
        <p:spPr bwMode="auto">
          <a:xfrm>
            <a:off x="4735513" y="1920875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85387" name="Oval 11"/>
          <p:cNvSpPr>
            <a:spLocks noChangeArrowheads="1"/>
          </p:cNvSpPr>
          <p:nvPr/>
        </p:nvSpPr>
        <p:spPr bwMode="auto">
          <a:xfrm>
            <a:off x="6107113" y="1920875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85388" name="Oval 12"/>
          <p:cNvSpPr>
            <a:spLocks noChangeArrowheads="1"/>
          </p:cNvSpPr>
          <p:nvPr/>
        </p:nvSpPr>
        <p:spPr bwMode="auto">
          <a:xfrm>
            <a:off x="7250113" y="1920875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85389" name="Rectangle 13"/>
          <p:cNvSpPr>
            <a:spLocks noChangeArrowheads="1"/>
          </p:cNvSpPr>
          <p:nvPr/>
        </p:nvSpPr>
        <p:spPr bwMode="auto">
          <a:xfrm>
            <a:off x="323850" y="2565400"/>
            <a:ext cx="8208963" cy="3311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defRPr/>
            </a:pPr>
            <a:r>
              <a:rPr lang="en-US" altLang="ja-JP" b="0" dirty="0" smtClean="0">
                <a:solidFill>
                  <a:srgbClr val="FF0000"/>
                </a:solidFill>
              </a:rPr>
              <a:t>•</a:t>
            </a:r>
            <a:r>
              <a:rPr lang="ja-JP" altLang="en-US" b="0" dirty="0" smtClean="0">
                <a:solidFill>
                  <a:srgbClr val="FF0000"/>
                </a:solidFill>
              </a:rPr>
              <a:t> </a:t>
            </a:r>
            <a:r>
              <a:rPr lang="en-US" altLang="ja-JP" b="0" dirty="0" smtClean="0">
                <a:solidFill>
                  <a:schemeClr val="tx1"/>
                </a:solidFill>
              </a:rPr>
              <a:t>At some point, occurrence set expands</a:t>
            </a:r>
          </a:p>
          <a:p>
            <a:pPr marL="342900" indent="-342900" algn="l">
              <a:spcBef>
                <a:spcPct val="20000"/>
              </a:spcBef>
              <a:defRPr/>
            </a:pPr>
            <a:r>
              <a:rPr lang="en-US" altLang="ja-JP" b="0" dirty="0" smtClean="0">
                <a:solidFill>
                  <a:srgbClr val="FF0000"/>
                </a:solidFill>
              </a:rPr>
              <a:t>•</a:t>
            </a:r>
            <a:r>
              <a:rPr lang="ja-JP" altLang="en-US" b="0" dirty="0" smtClean="0">
                <a:solidFill>
                  <a:srgbClr val="FF0000"/>
                </a:solidFill>
              </a:rPr>
              <a:t> </a:t>
            </a:r>
            <a:r>
              <a:rPr lang="en-US" altLang="ja-JP" b="0" dirty="0">
                <a:solidFill>
                  <a:schemeClr val="tx1"/>
                </a:solidFill>
              </a:rPr>
              <a:t>C</a:t>
            </a:r>
            <a:r>
              <a:rPr lang="en-US" altLang="ja-JP" b="0" dirty="0" smtClean="0">
                <a:solidFill>
                  <a:schemeClr val="tx1"/>
                </a:solidFill>
              </a:rPr>
              <a:t>ompute the closed itemset of the expanded occurrence set</a:t>
            </a:r>
          </a:p>
          <a:p>
            <a:pPr marL="342900" indent="-342900" algn="l">
              <a:spcBef>
                <a:spcPct val="20000"/>
              </a:spcBef>
              <a:defRPr/>
            </a:pPr>
            <a:r>
              <a:rPr lang="en-US" altLang="ja-JP" b="0" dirty="0" smtClean="0">
                <a:solidFill>
                  <a:srgbClr val="FF0000"/>
                </a:solidFill>
              </a:rPr>
              <a:t>•</a:t>
            </a:r>
            <a:r>
              <a:rPr lang="ja-JP" altLang="en-US" b="0" dirty="0" smtClean="0">
                <a:solidFill>
                  <a:srgbClr val="FF0000"/>
                </a:solidFill>
              </a:rPr>
              <a:t> </a:t>
            </a:r>
            <a:r>
              <a:rPr lang="en-US" altLang="ja-JP" b="0" dirty="0" smtClean="0">
                <a:solidFill>
                  <a:schemeClr val="tx1"/>
                </a:solidFill>
              </a:rPr>
              <a:t>The obtained closed itemset is the</a:t>
            </a:r>
            <a:r>
              <a:rPr lang="en-US" altLang="ja-JP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parent</a:t>
            </a:r>
            <a:r>
              <a:rPr lang="ja-JP" altLang="en-US" b="0" dirty="0" smtClean="0">
                <a:solidFill>
                  <a:schemeClr val="tx1"/>
                </a:solidFill>
              </a:rPr>
              <a:t> </a:t>
            </a:r>
            <a:r>
              <a:rPr lang="en-US" altLang="ja-JP" b="0" dirty="0" smtClean="0">
                <a:solidFill>
                  <a:schemeClr val="tx1"/>
                </a:solidFill>
              </a:rPr>
              <a:t>(uniquely defined)</a:t>
            </a:r>
          </a:p>
          <a:p>
            <a:pPr marL="342900" indent="-342900" algn="l">
              <a:spcBef>
                <a:spcPct val="20000"/>
              </a:spcBef>
              <a:defRPr/>
            </a:pPr>
            <a:endParaRPr lang="ja-JP" altLang="en-US" b="0" dirty="0">
              <a:solidFill>
                <a:schemeClr val="tx1"/>
              </a:solidFill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ja-JP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b="0" dirty="0" smtClean="0">
                <a:solidFill>
                  <a:schemeClr val="tx1"/>
                </a:solidFill>
              </a:rPr>
              <a:t>Frequency of the parent is always larger than the child, thus the parent-child relation is surely acyclic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defRPr/>
            </a:pPr>
            <a:endParaRPr lang="en-US" altLang="ja-JP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defRPr/>
            </a:pPr>
            <a:r>
              <a:rPr lang="ja-JP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 </a:t>
            </a:r>
            <a:r>
              <a:rPr lang="en-US" altLang="ja-JP" b="0" dirty="0" smtClean="0">
                <a:solidFill>
                  <a:schemeClr val="tx1"/>
                </a:solidFill>
              </a:rPr>
              <a:t>The parent-child relation induces a directed spanning tree</a:t>
            </a:r>
          </a:p>
          <a:p>
            <a:pPr marL="342900" indent="-342900" algn="l">
              <a:spcBef>
                <a:spcPct val="20000"/>
              </a:spcBef>
              <a:defRPr/>
            </a:pPr>
            <a:endParaRPr lang="ja-JP" altLang="en-US" b="0" dirty="0">
              <a:solidFill>
                <a:schemeClr val="tx1"/>
              </a:solidFill>
            </a:endParaRPr>
          </a:p>
        </p:txBody>
      </p:sp>
      <p:sp>
        <p:nvSpPr>
          <p:cNvPr id="485390" name="Oval 14"/>
          <p:cNvSpPr>
            <a:spLocks noChangeArrowheads="1"/>
          </p:cNvSpPr>
          <p:nvPr/>
        </p:nvSpPr>
        <p:spPr bwMode="auto">
          <a:xfrm>
            <a:off x="6100763" y="1931988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5386" grpId="0" animBg="1"/>
      <p:bldP spid="485387" grpId="0" animBg="1"/>
      <p:bldP spid="485388" grpId="0" animBg="1"/>
      <p:bldP spid="485389" grpId="0" build="allAtOnce"/>
      <p:bldP spid="485390" grpId="0" animBg="1"/>
    </p:bld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ユーザー定義 2">
      <a:majorFont>
        <a:latin typeface="HGP創英角ﾎﾟｯﾌﾟ体"/>
        <a:ea typeface="HGP創英角ﾎﾟｯﾌﾟ体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905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>
          <a:outerShdw dist="53882" dir="2700000" algn="ctr" rotWithShape="0">
            <a:schemeClr val="bg2">
              <a:alpha val="50000"/>
            </a:schemeClr>
          </a:outerShdw>
        </a:effectLst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905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>
          <a:outerShdw dist="53882" dir="2700000" algn="ctr" rotWithShape="0">
            <a:schemeClr val="bg2">
              <a:alpha val="50000"/>
            </a:schemeClr>
          </a:outerShdw>
        </a:effectLst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いつもの">
      <a:majorFont>
        <a:latin typeface="HGP創英角ﾎﾟｯﾌﾟ体"/>
        <a:ea typeface="HGP創英角ﾎﾟｯﾌﾟ体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rgbClr val="006600"/>
          </a:solidFill>
          <a:prstDash val="solid"/>
          <a:round/>
          <a:headEnd type="none" w="med" len="med"/>
          <a:tailEnd type="none" w="med" len="med"/>
        </a:ln>
        <a:effectLst>
          <a:outerShdw blurRad="50800" dist="25400" dir="2700000" algn="tl" rotWithShape="0">
            <a:prstClr val="black">
              <a:alpha val="40000"/>
            </a:prstClr>
          </a:outerShdw>
        </a:effectLst>
      </a:spPr>
      <a:bodyPr vert="horz" wrap="square" lIns="90000" tIns="46800" rIns="90000" bIns="4680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6600"/>
            </a:gs>
            <a:gs pos="100000">
              <a:srgbClr val="008000"/>
            </a:gs>
          </a:gsLst>
          <a:lin ang="5400000" scaled="1"/>
        </a:gradFill>
        <a:ln w="44450" cap="flat" cmpd="thickThin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109480</TotalTime>
  <Words>4203</Words>
  <Application>Microsoft Office PowerPoint</Application>
  <PresentationFormat>画面に合わせる (4:3)</PresentationFormat>
  <Paragraphs>847</Paragraphs>
  <Slides>70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70</vt:i4>
      </vt:variant>
    </vt:vector>
  </HeadingPairs>
  <TitlesOfParts>
    <vt:vector size="77" baseType="lpstr">
      <vt:lpstr>HGP創英角ﾎﾟｯﾌﾟ体</vt:lpstr>
      <vt:lpstr>ＭＳ Ｐゴシック</vt:lpstr>
      <vt:lpstr>ＭＳ Ｐ明朝</vt:lpstr>
      <vt:lpstr>Times New Roman</vt:lpstr>
      <vt:lpstr>Wingdings</vt:lpstr>
      <vt:lpstr>標準デザイン</vt:lpstr>
      <vt:lpstr>1_標準デザイン</vt:lpstr>
      <vt:lpstr>Output Sensitive Enumeration</vt:lpstr>
      <vt:lpstr>8-1.　Closed Itemset </vt:lpstr>
      <vt:lpstr>Disadvantage of Frequent Itemset</vt:lpstr>
      <vt:lpstr>Ex) Maximal Frequent / Closed Itemsets</vt:lpstr>
      <vt:lpstr>Advantage and Disadvantage</vt:lpstr>
      <vt:lpstr>Bipartite Graph Representation</vt:lpstr>
      <vt:lpstr>From Adjacency Matrix</vt:lpstr>
      <vt:lpstr>Methods for Closed Itemset Enumeration</vt:lpstr>
      <vt:lpstr>Neighbor Relation of Closed Itemsets</vt:lpstr>
      <vt:lpstr>Reverse Search</vt:lpstr>
      <vt:lpstr>Ex) Parent-child Relation</vt:lpstr>
      <vt:lpstr>Computing the Children</vt:lpstr>
      <vt:lpstr>Database Reduction</vt:lpstr>
      <vt:lpstr>Cost for Comparison</vt:lpstr>
      <vt:lpstr>Using Bit Matrix</vt:lpstr>
      <vt:lpstr>O(1) Time Computation of Bit Matrix</vt:lpstr>
      <vt:lpstr>8-2.　Result of Competition </vt:lpstr>
      <vt:lpstr>real-world data (sparse) average size 5-10</vt:lpstr>
      <vt:lpstr>real-world data (sparse) memory usage</vt:lpstr>
      <vt:lpstr>dense (50%) structured data</vt:lpstr>
      <vt:lpstr>dense structured data, memory usage</vt:lpstr>
      <vt:lpstr>dense real data large scale data</vt:lpstr>
      <vt:lpstr>8-3　Closed Pattern in General </vt:lpstr>
      <vt:lpstr>Another Definition</vt:lpstr>
      <vt:lpstr>Cases that don’t work</vt:lpstr>
      <vt:lpstr>Problem Setting</vt:lpstr>
      <vt:lpstr>Proof</vt:lpstr>
      <vt:lpstr>Extension</vt:lpstr>
      <vt:lpstr>Completeness of Extension</vt:lpstr>
      <vt:lpstr>Enumeration Framework</vt:lpstr>
      <vt:lpstr>Complexity</vt:lpstr>
      <vt:lpstr>Reverse Search Sophisticated</vt:lpstr>
      <vt:lpstr>PPC Extension Needs More</vt:lpstr>
      <vt:lpstr>PPC Extension Needs More</vt:lpstr>
      <vt:lpstr>8-4.　Closed Motifs </vt:lpstr>
      <vt:lpstr>Motivated by Bioinformatics</vt:lpstr>
      <vt:lpstr>General Setting</vt:lpstr>
      <vt:lpstr>Problem Formulation</vt:lpstr>
      <vt:lpstr> Enumeration Framework</vt:lpstr>
      <vt:lpstr>Enumeration Framework</vt:lpstr>
      <vt:lpstr>Motif has Meet</vt:lpstr>
      <vt:lpstr>PPC Extension</vt:lpstr>
      <vt:lpstr>PPC Extension</vt:lpstr>
      <vt:lpstr>PPC Extension</vt:lpstr>
      <vt:lpstr>PPC Extension</vt:lpstr>
      <vt:lpstr>PPC Extension</vt:lpstr>
      <vt:lpstr>PPC Extension</vt:lpstr>
      <vt:lpstr>Listing Children</vt:lpstr>
      <vt:lpstr>Closed Pattern Enumeration</vt:lpstr>
      <vt:lpstr>8-5.　GeoGraphs </vt:lpstr>
      <vt:lpstr>Geometric Objects</vt:lpstr>
      <vt:lpstr>Data Definition</vt:lpstr>
      <vt:lpstr>Inclusion</vt:lpstr>
      <vt:lpstr>Other Ways?</vt:lpstr>
      <vt:lpstr>Vertex Correspondence</vt:lpstr>
      <vt:lpstr>Variations on Vertex Correspondence</vt:lpstr>
      <vt:lpstr>Checking Correspondence</vt:lpstr>
      <vt:lpstr>Pattern Enumeration</vt:lpstr>
      <vt:lpstr>Points/Segments to be Added</vt:lpstr>
      <vt:lpstr>With Rotation and Expansion</vt:lpstr>
      <vt:lpstr>Delivery, Motivated</vt:lpstr>
      <vt:lpstr>Delivery, Motivated</vt:lpstr>
      <vt:lpstr>Enumeration Framework</vt:lpstr>
      <vt:lpstr>Closed Pattern</vt:lpstr>
      <vt:lpstr>References</vt:lpstr>
      <vt:lpstr>References</vt:lpstr>
      <vt:lpstr>Exercise 8 </vt:lpstr>
      <vt:lpstr>Exercise </vt:lpstr>
      <vt:lpstr>Speed up</vt:lpstr>
      <vt:lpstr>Speed 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宇野毅明</cp:lastModifiedBy>
  <cp:revision>5856</cp:revision>
  <dcterms:created xsi:type="dcterms:W3CDTF">1601-01-01T00:00:00Z</dcterms:created>
  <dcterms:modified xsi:type="dcterms:W3CDTF">2018-06-11T07:22:33Z</dcterms:modified>
</cp:coreProperties>
</file>