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9" r:id="rId2"/>
    <p:sldId id="289" r:id="rId3"/>
    <p:sldId id="351" r:id="rId4"/>
    <p:sldId id="322" r:id="rId5"/>
    <p:sldId id="257" r:id="rId6"/>
    <p:sldId id="258" r:id="rId7"/>
    <p:sldId id="344" r:id="rId8"/>
    <p:sldId id="259" r:id="rId9"/>
    <p:sldId id="317" r:id="rId10"/>
    <p:sldId id="323" r:id="rId11"/>
    <p:sldId id="260" r:id="rId12"/>
    <p:sldId id="328" r:id="rId13"/>
    <p:sldId id="318" r:id="rId14"/>
    <p:sldId id="319" r:id="rId15"/>
    <p:sldId id="352" r:id="rId16"/>
    <p:sldId id="324" r:id="rId17"/>
    <p:sldId id="301" r:id="rId18"/>
    <p:sldId id="293" r:id="rId19"/>
    <p:sldId id="296" r:id="rId20"/>
    <p:sldId id="297" r:id="rId21"/>
    <p:sldId id="331" r:id="rId22"/>
    <p:sldId id="329" r:id="rId23"/>
    <p:sldId id="299" r:id="rId24"/>
    <p:sldId id="300" r:id="rId25"/>
    <p:sldId id="298" r:id="rId26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E1"/>
    <a:srgbClr val="E5FAFF"/>
    <a:srgbClr val="FCEADC"/>
    <a:srgbClr val="FF979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4" autoAdjust="0"/>
    <p:restoredTop sz="83777" autoAdjust="0"/>
  </p:normalViewPr>
  <p:slideViewPr>
    <p:cSldViewPr>
      <p:cViewPr>
        <p:scale>
          <a:sx n="55" d="100"/>
          <a:sy n="55" d="100"/>
        </p:scale>
        <p:origin x="73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1196C00F-B8C5-4E03-8869-3329411D313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183" y="9440305"/>
            <a:ext cx="2949841" cy="497444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56707DB9-1E62-4BC4-9D0F-43B5BC77C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100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0C109E35-F42A-4A75-A819-5F48473BA1C9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F7BE5C7C-7FA1-41A7-9156-D2515D52E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33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575A0-E184-4D5E-85B9-627CB4AD6DC1}" type="slidenum">
              <a:rPr lang="fr-FR"/>
              <a:pPr/>
              <a:t>1</a:t>
            </a:fld>
            <a:endParaRPr lang="fr-FR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47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787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778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899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en-US" dirty="0" smtClean="0"/>
              <a:t>(X)</a:t>
            </a:r>
            <a:r>
              <a:rPr lang="en-US" baseline="0" dirty="0" smtClean="0"/>
              <a:t> =  </a:t>
            </a:r>
            <a:r>
              <a:rPr lang="en-US" baseline="0" dirty="0" err="1" smtClean="0"/>
              <a:t>Pr</a:t>
            </a:r>
            <a:r>
              <a:rPr lang="en-US" baseline="0" dirty="0" smtClean="0"/>
              <a:t>(X,Y) + </a:t>
            </a:r>
            <a:r>
              <a:rPr lang="en-US" baseline="0" dirty="0" err="1" smtClean="0"/>
              <a:t>Pr</a:t>
            </a:r>
            <a:r>
              <a:rPr lang="en-US" baseline="0" dirty="0" smtClean="0"/>
              <a:t>(X,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Y)  \le   </a:t>
            </a:r>
            <a:r>
              <a:rPr lang="en-US" baseline="0" dirty="0" err="1" smtClean="0"/>
              <a:t>Pr</a:t>
            </a:r>
            <a:r>
              <a:rPr lang="en-US" baseline="0" dirty="0" smtClean="0"/>
              <a:t>(Y)  +  </a:t>
            </a:r>
            <a:r>
              <a:rPr lang="en-US" baseline="0" dirty="0" err="1" smtClean="0"/>
              <a:t>Pr</a:t>
            </a:r>
            <a:r>
              <a:rPr lang="en-US" baseline="0" dirty="0" smtClean="0"/>
              <a:t>(X |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Y) </a:t>
            </a:r>
            <a:r>
              <a:rPr lang="en-US" baseline="0" dirty="0" err="1" smtClean="0"/>
              <a:t>Pr</a:t>
            </a:r>
            <a:r>
              <a:rPr lang="en-US" baseline="0" dirty="0" smtClean="0"/>
              <a:t>(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Y)  delete the last </a:t>
            </a:r>
            <a:r>
              <a:rPr lang="en-US" baseline="0" dirty="0" err="1" smtClean="0"/>
              <a:t>multiplyers</a:t>
            </a:r>
            <a:r>
              <a:rPr lang="en-US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279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252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390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909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6732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9163" y="755650"/>
            <a:ext cx="4967287" cy="372586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89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8CAF-D606-4744-AC77-ACCD11FC6AE4}" type="slidenum">
              <a:rPr lang="en-US" altLang="fr-FR" smtClean="0"/>
              <a:pPr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9567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make sure we</a:t>
            </a:r>
            <a:r>
              <a:rPr lang="en-US" baseline="0" dirty="0" smtClean="0"/>
              <a:t> use the same terms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459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62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747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5C7C-7FA1-41A7-9156-D2515D52E1B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1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3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60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64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24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5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326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1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393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033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00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296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8EB31-DDFC-4775-8AB7-6ADE66AF101C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DA552-D0F3-49B8-86C7-C9234F66FB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77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789040"/>
            <a:ext cx="7992888" cy="2448272"/>
          </a:xfrm>
        </p:spPr>
        <p:txBody>
          <a:bodyPr>
            <a:normAutofit/>
          </a:bodyPr>
          <a:lstStyle/>
          <a:p>
            <a:r>
              <a:rPr lang="fr-FR" sz="3600" dirty="0" err="1" smtClean="0">
                <a:solidFill>
                  <a:srgbClr val="002060"/>
                </a:solidFill>
              </a:rPr>
              <a:t>Andr</a:t>
            </a:r>
            <a:r>
              <a:rPr lang="hu-HU" sz="3600" dirty="0">
                <a:solidFill>
                  <a:srgbClr val="002060"/>
                </a:solidFill>
              </a:rPr>
              <a:t>ás Sebő</a:t>
            </a:r>
            <a:r>
              <a:rPr lang="fr-FR" sz="3600" dirty="0">
                <a:solidFill>
                  <a:srgbClr val="002060"/>
                </a:solidFill>
              </a:rPr>
              <a:t>, </a:t>
            </a:r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CNRS (G-SCOP)  </a:t>
            </a:r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Université Grenoble Alpes </a:t>
            </a:r>
            <a:endParaRPr lang="fr-FR" sz="3600" dirty="0">
              <a:solidFill>
                <a:srgbClr val="002060"/>
              </a:solidFill>
            </a:endParaRPr>
          </a:p>
          <a:p>
            <a:endParaRPr lang="fr-FR" sz="3600" dirty="0"/>
          </a:p>
          <a:p>
            <a:pPr algn="l"/>
            <a:endParaRPr lang="fr-FR" sz="3600" dirty="0" smtClean="0"/>
          </a:p>
          <a:p>
            <a:pPr algn="l"/>
            <a:endParaRPr lang="fr-FR" sz="4000" dirty="0" smtClean="0"/>
          </a:p>
          <a:p>
            <a:endParaRPr lang="fr-FR" sz="4000" dirty="0"/>
          </a:p>
          <a:p>
            <a:endParaRPr lang="fr-FR" sz="4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412" y="548680"/>
            <a:ext cx="9180512" cy="2401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Ideas</a:t>
            </a:r>
            <a:r>
              <a:rPr lang="fr-FR" sz="4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FR" sz="4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b="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exact and approximative</a:t>
            </a:r>
          </a:p>
          <a:p>
            <a:pPr algn="ctr"/>
            <a:r>
              <a:rPr lang="fr-FR" sz="40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classic</a:t>
            </a:r>
            <a:r>
              <a:rPr lang="fr-FR" sz="40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40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recent</a:t>
            </a:r>
            <a:endParaRPr lang="fr-FR" sz="4000" b="0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40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Combinatorial</a:t>
            </a:r>
            <a:r>
              <a:rPr lang="fr-FR" sz="4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0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Optimization</a:t>
            </a:r>
            <a:r>
              <a:rPr lang="fr-FR" sz="4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Matchings</a:t>
            </a:r>
            <a:r>
              <a:rPr lang="fr-FR" sz="4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4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Edge-colorings</a:t>
            </a:r>
            <a:r>
              <a:rPr lang="fr-FR" sz="4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the </a:t>
            </a:r>
            <a:r>
              <a:rPr lang="fr-FR" sz="40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TSP</a:t>
            </a:r>
            <a:endParaRPr lang="fr-FR" sz="4000" b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en-US" dirty="0" smtClean="0"/>
              <a:t>2. Edge-coloring</a:t>
            </a:r>
            <a:endParaRPr lang="en-US" dirty="0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7504" y="4149080"/>
            <a:ext cx="8882136" cy="144016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rgbClr val="002060"/>
                </a:solidFill>
                <a:latin typeface="Arial"/>
                <a:sym typeface="Symbol"/>
              </a:rPr>
              <a:t>Def :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G=(V,E).</a:t>
            </a:r>
            <a:r>
              <a:rPr lang="en-US" sz="2400" b="1" kern="0" dirty="0" smtClean="0">
                <a:solidFill>
                  <a:srgbClr val="002060"/>
                </a:solidFill>
                <a:latin typeface="Arial"/>
                <a:sym typeface="Symbol"/>
              </a:rPr>
              <a:t> 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en-US" sz="2400" i="1" kern="0" dirty="0" smtClean="0">
                <a:solidFill>
                  <a:srgbClr val="002060"/>
                </a:solidFill>
                <a:latin typeface="Arial"/>
                <a:sym typeface="Symbol"/>
              </a:rPr>
              <a:t>edge-coloring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   :   each color is a matching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i="1" kern="0" dirty="0" smtClean="0">
                <a:solidFill>
                  <a:srgbClr val="002060"/>
                </a:solidFill>
                <a:latin typeface="Arial"/>
                <a:sym typeface="Symbol"/>
              </a:rPr>
              <a:t>Edge-chromatic number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= </a:t>
            </a:r>
            <a:r>
              <a:rPr lang="en-US" sz="2400" i="1" kern="0" dirty="0" smtClean="0">
                <a:solidFill>
                  <a:srgbClr val="002060"/>
                </a:solidFill>
                <a:latin typeface="Arial"/>
                <a:sym typeface="Symbol"/>
              </a:rPr>
              <a:t>chromatic index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=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’ :=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min n. of colors</a:t>
            </a:r>
          </a:p>
        </p:txBody>
      </p:sp>
    </p:spTree>
    <p:extLst>
      <p:ext uri="{BB962C8B-B14F-4D97-AF65-F5344CB8AC3E}">
        <p14:creationId xmlns:p14="http://schemas.microsoft.com/office/powerpoint/2010/main" val="143822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79512" y="1340767"/>
            <a:ext cx="8496944" cy="701815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Theorem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(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  <a:sym typeface="Symbol" pitchFamily="18" charset="2"/>
              </a:rPr>
              <a:t>K</a:t>
            </a:r>
            <a:r>
              <a:rPr lang="hu-HU" sz="2400" b="0" dirty="0" smtClean="0">
                <a:solidFill>
                  <a:srgbClr val="002060"/>
                </a:solidFill>
                <a:latin typeface="Calibri"/>
              </a:rPr>
              <a:t>ő</a:t>
            </a:r>
            <a:r>
              <a:rPr lang="fr-FR" sz="2400" b="0" dirty="0" err="1" smtClean="0">
                <a:solidFill>
                  <a:srgbClr val="002060"/>
                </a:solidFill>
                <a:latin typeface="Calibri"/>
              </a:rPr>
              <a:t>nig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) : 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If G=(V,E) 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bipartite,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then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  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’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(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G)</a:t>
            </a:r>
            <a:r>
              <a:rPr lang="fr-FR" sz="24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= 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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(G)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560" y="2789312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1" kern="0" dirty="0" smtClean="0">
                <a:solidFill>
                  <a:srgbClr val="000000"/>
                </a:solidFill>
                <a:latin typeface="Arial"/>
                <a:sym typeface="Symbol"/>
              </a:rPr>
              <a:t>  </a:t>
            </a:r>
            <a:r>
              <a:rPr lang="fr-FR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Proof</a:t>
            </a:r>
            <a:r>
              <a:rPr lang="fr-FR" sz="2400" b="1" kern="0" dirty="0" smtClean="0">
                <a:solidFill>
                  <a:srgbClr val="002060"/>
                </a:solidFill>
                <a:latin typeface="Arial"/>
                <a:sym typeface="Symbol"/>
              </a:rPr>
              <a:t>: </a:t>
            </a:r>
            <a:r>
              <a:rPr lang="fr-FR" sz="2400" kern="0" dirty="0" err="1" smtClean="0">
                <a:solidFill>
                  <a:srgbClr val="002060"/>
                </a:solidFill>
                <a:latin typeface="Arial"/>
                <a:sym typeface="Symbol"/>
              </a:rPr>
              <a:t>Now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 ≥  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now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the ‘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easy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part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’;       </a:t>
            </a:r>
            <a:r>
              <a:rPr lang="fr-FR" sz="2400" kern="0" dirty="0">
                <a:solidFill>
                  <a:srgbClr val="002060"/>
                </a:solidFill>
                <a:latin typeface="Arial"/>
                <a:sym typeface="Symbol"/>
              </a:rPr>
              <a:t>≤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to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be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proved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: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91342" y="5373216"/>
            <a:ext cx="1956722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2.1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21142" y="2182171"/>
            <a:ext cx="1956722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2.2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-242376" y="-140032"/>
            <a:ext cx="961256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Bipartite edge-coloring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1973580" y="5311140"/>
            <a:ext cx="5181600" cy="1242107"/>
          </a:xfrm>
          <a:custGeom>
            <a:avLst/>
            <a:gdLst>
              <a:gd name="connsiteX0" fmla="*/ 0 w 5181600"/>
              <a:gd name="connsiteY0" fmla="*/ 1043940 h 1242107"/>
              <a:gd name="connsiteX1" fmla="*/ 2667000 w 5181600"/>
              <a:gd name="connsiteY1" fmla="*/ 1242060 h 1242107"/>
              <a:gd name="connsiteX2" fmla="*/ 4678680 w 5181600"/>
              <a:gd name="connsiteY2" fmla="*/ 1028700 h 1242107"/>
              <a:gd name="connsiteX3" fmla="*/ 5181600 w 5181600"/>
              <a:gd name="connsiteY3" fmla="*/ 22860 h 1242107"/>
              <a:gd name="connsiteX4" fmla="*/ 5181600 w 5181600"/>
              <a:gd name="connsiteY4" fmla="*/ 22860 h 1242107"/>
              <a:gd name="connsiteX5" fmla="*/ 5181600 w 5181600"/>
              <a:gd name="connsiteY5" fmla="*/ 22860 h 1242107"/>
              <a:gd name="connsiteX6" fmla="*/ 5181600 w 5181600"/>
              <a:gd name="connsiteY6" fmla="*/ 0 h 124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81600" h="1242107">
                <a:moveTo>
                  <a:pt x="0" y="1043940"/>
                </a:moveTo>
                <a:cubicBezTo>
                  <a:pt x="943610" y="1144270"/>
                  <a:pt x="1887220" y="1244600"/>
                  <a:pt x="2667000" y="1242060"/>
                </a:cubicBezTo>
                <a:cubicBezTo>
                  <a:pt x="3446780" y="1239520"/>
                  <a:pt x="4259580" y="1231900"/>
                  <a:pt x="4678680" y="1028700"/>
                </a:cubicBezTo>
                <a:cubicBezTo>
                  <a:pt x="5097780" y="825500"/>
                  <a:pt x="5181600" y="22860"/>
                  <a:pt x="5181600" y="22860"/>
                </a:cubicBezTo>
                <a:lnTo>
                  <a:pt x="5181600" y="22860"/>
                </a:lnTo>
                <a:lnTo>
                  <a:pt x="5181600" y="22860"/>
                </a:lnTo>
                <a:lnTo>
                  <a:pt x="5181600" y="0"/>
                </a:ln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547664" y="6063679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sym typeface="Symbol"/>
              </a:rPr>
              <a:t>u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7956" y="3160132"/>
            <a:ext cx="8964488" cy="33652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endParaRPr lang="fr-FR" sz="800" b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endParaRPr lang="fr-FR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If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uv</a:t>
            </a:r>
            <a:r>
              <a:rPr lang="fr-F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 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is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not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yet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colored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then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u </a:t>
            </a:r>
            <a:r>
              <a:rPr lang="fr-F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</a:t>
            </a:r>
            <a:r>
              <a:rPr lang="fr-FR" sz="24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 </a:t>
            </a:r>
            <a:r>
              <a:rPr lang="fr-FR" sz="2400" b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both</a:t>
            </a:r>
            <a:r>
              <a:rPr lang="fr-FR" sz="24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miss </a:t>
            </a:r>
            <a:r>
              <a:rPr lang="fr-FR" sz="2400" b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some</a:t>
            </a:r>
            <a:r>
              <a:rPr lang="fr-FR" sz="24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color</a:t>
            </a:r>
            <a:r>
              <a:rPr lang="fr-FR" sz="24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! </a:t>
            </a:r>
            <a:endParaRPr lang="fr-FR" sz="800" b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                          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If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it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is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the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same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color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or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can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be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recolored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so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 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DONE</a:t>
            </a:r>
            <a:endParaRPr lang="fr-FR" dirty="0"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800" dirty="0"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dirty="0">
                <a:sym typeface="Symbol"/>
              </a:rPr>
              <a:t> </a:t>
            </a:r>
            <a:r>
              <a:rPr lang="fr-FR" dirty="0">
                <a:sym typeface="Symbol"/>
              </a:rPr>
              <a:t>          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</a:t>
            </a:r>
            <a:r>
              <a:rPr lang="fr-F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If 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not,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they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are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joined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by an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even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fr-FR" sz="2400" b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path</a:t>
            </a:r>
            <a:r>
              <a:rPr lang="fr-FR" sz="24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:</a:t>
            </a:r>
            <a:endParaRPr lang="fr-FR" sz="2400" b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2400" b="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  </a:t>
            </a: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3400" b="1" dirty="0" smtClean="0">
                <a:solidFill>
                  <a:srgbClr val="002060"/>
                </a:solidFill>
                <a:latin typeface="Calibri"/>
                <a:sym typeface="Symbol"/>
              </a:rPr>
              <a:t>   </a:t>
            </a:r>
            <a:r>
              <a:rPr lang="fr-FR" sz="2800" b="1" dirty="0" smtClean="0">
                <a:solidFill>
                  <a:srgbClr val="002060"/>
                </a:solidFill>
                <a:latin typeface="Calibri"/>
                <a:sym typeface="Symbol"/>
              </a:rPr>
              <a:t>Q.E.D.  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1970265" y="5293589"/>
            <a:ext cx="5220919" cy="1015731"/>
            <a:chOff x="1970265" y="5301209"/>
            <a:chExt cx="5220919" cy="1015731"/>
          </a:xfrm>
        </p:grpSpPr>
        <p:cxnSp>
          <p:nvCxnSpPr>
            <p:cNvPr id="17" name="Connecteur droit 16"/>
            <p:cNvCxnSpPr/>
            <p:nvPr/>
          </p:nvCxnSpPr>
          <p:spPr>
            <a:xfrm flipV="1">
              <a:off x="6192180" y="5301209"/>
              <a:ext cx="999004" cy="16687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/>
            <p:cNvCxnSpPr/>
            <p:nvPr/>
          </p:nvCxnSpPr>
          <p:spPr>
            <a:xfrm flipH="1" flipV="1">
              <a:off x="1970265" y="5422364"/>
              <a:ext cx="1827" cy="89457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2771800" y="5512804"/>
              <a:ext cx="612068" cy="66645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flipV="1">
              <a:off x="4301716" y="5512804"/>
              <a:ext cx="630324" cy="70779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1989096" y="5427796"/>
              <a:ext cx="781216" cy="10467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3404632" y="6165304"/>
              <a:ext cx="887976" cy="5529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4947280" y="5483324"/>
              <a:ext cx="661824" cy="64807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V="1">
              <a:off x="5597860" y="5457511"/>
              <a:ext cx="630324" cy="70779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Ellipse 31"/>
          <p:cNvSpPr/>
          <p:nvPr/>
        </p:nvSpPr>
        <p:spPr>
          <a:xfrm flipH="1">
            <a:off x="1849408" y="6179016"/>
            <a:ext cx="274320" cy="274320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 flipH="1">
            <a:off x="7044468" y="5194664"/>
            <a:ext cx="274320" cy="274320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19054" y="4728033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82691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" grpId="0"/>
      <p:bldP spid="11" grpId="0" animBg="1"/>
      <p:bldP spid="34" grpId="0"/>
      <p:bldP spid="32" grpId="0" animBg="1"/>
      <p:bldP spid="33" grpId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Connecteur droit 159"/>
          <p:cNvCxnSpPr/>
          <p:nvPr/>
        </p:nvCxnSpPr>
        <p:spPr>
          <a:xfrm flipH="1" flipV="1">
            <a:off x="6556779" y="4363002"/>
            <a:ext cx="981853" cy="868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856" y="-30628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Tashkinov</a:t>
            </a:r>
            <a:r>
              <a:rPr lang="en-US" sz="3600" dirty="0" smtClean="0"/>
              <a:t> tree 1</a:t>
            </a:r>
            <a:endParaRPr lang="en-US" sz="3600" dirty="0"/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585271" y="682598"/>
            <a:ext cx="898715" cy="800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/>
        </p:nvGrpSpPr>
        <p:grpSpPr>
          <a:xfrm>
            <a:off x="-180528" y="279505"/>
            <a:ext cx="772167" cy="527591"/>
            <a:chOff x="755576" y="729804"/>
            <a:chExt cx="772167" cy="527591"/>
          </a:xfrm>
        </p:grpSpPr>
        <p:cxnSp>
          <p:nvCxnSpPr>
            <p:cNvPr id="24" name="Connecteur droit 23"/>
            <p:cNvCxnSpPr/>
            <p:nvPr/>
          </p:nvCxnSpPr>
          <p:spPr>
            <a:xfrm flipH="1" flipV="1">
              <a:off x="755576" y="980728"/>
              <a:ext cx="768038" cy="65152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H="1" flipV="1">
              <a:off x="1072818" y="729804"/>
              <a:ext cx="450756" cy="287547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H="1">
              <a:off x="1039393" y="1025363"/>
              <a:ext cx="488350" cy="232032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Ellipse 22"/>
          <p:cNvSpPr/>
          <p:nvPr/>
        </p:nvSpPr>
        <p:spPr>
          <a:xfrm flipH="1">
            <a:off x="414669" y="476672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12546" y="977176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sym typeface="Symbol"/>
              </a:rPr>
              <a:t>u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1901" y="44624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473457" y="1484784"/>
            <a:ext cx="776848" cy="1440160"/>
            <a:chOff x="2411760" y="1916832"/>
            <a:chExt cx="776848" cy="1440160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2411760" y="1916832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 flipH="1">
              <a:off x="2914288" y="308267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257433" y="1500416"/>
            <a:ext cx="274320" cy="1568544"/>
            <a:chOff x="2195736" y="1932464"/>
            <a:chExt cx="274320" cy="1568544"/>
          </a:xfrm>
        </p:grpSpPr>
        <p:cxnSp>
          <p:nvCxnSpPr>
            <p:cNvPr id="7" name="Connecteur droit 6"/>
            <p:cNvCxnSpPr/>
            <p:nvPr/>
          </p:nvCxnSpPr>
          <p:spPr>
            <a:xfrm flipH="1">
              <a:off x="2324512" y="1932464"/>
              <a:ext cx="93066" cy="1424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/>
            <p:cNvSpPr/>
            <p:nvPr/>
          </p:nvSpPr>
          <p:spPr>
            <a:xfrm flipH="1">
              <a:off x="2195736" y="322668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37353" y="1484784"/>
            <a:ext cx="954890" cy="1296144"/>
            <a:chOff x="1475656" y="1916832"/>
            <a:chExt cx="954890" cy="1296144"/>
          </a:xfrm>
        </p:grpSpPr>
        <p:cxnSp>
          <p:nvCxnSpPr>
            <p:cNvPr id="9" name="Connecteur droit 8"/>
            <p:cNvCxnSpPr/>
            <p:nvPr/>
          </p:nvCxnSpPr>
          <p:spPr>
            <a:xfrm flipH="1">
              <a:off x="1619672" y="1916832"/>
              <a:ext cx="810874" cy="108012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 flipH="1">
              <a:off x="1475656" y="293865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6722930" y="396176"/>
            <a:ext cx="2304256" cy="2656676"/>
            <a:chOff x="5687556" y="838189"/>
            <a:chExt cx="2304256" cy="2656676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6644992" y="1910689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6666050" y="1906517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6557744" y="1926321"/>
              <a:ext cx="93066" cy="1424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flipH="1">
              <a:off x="5852904" y="1910689"/>
              <a:ext cx="810874" cy="108012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6484081" y="1403081"/>
              <a:ext cx="3994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grpSp>
          <p:nvGrpSpPr>
            <p:cNvPr id="135" name="Groupe 134"/>
            <p:cNvGrpSpPr/>
            <p:nvPr/>
          </p:nvGrpSpPr>
          <p:grpSpPr>
            <a:xfrm flipH="1">
              <a:off x="5687556" y="838189"/>
              <a:ext cx="962147" cy="1006026"/>
              <a:chOff x="7591625" y="836712"/>
              <a:chExt cx="962147" cy="1006026"/>
            </a:xfrm>
          </p:grpSpPr>
          <p:cxnSp>
            <p:nvCxnSpPr>
              <p:cNvPr id="45" name="Connecteur droit 44"/>
              <p:cNvCxnSpPr/>
              <p:nvPr/>
            </p:nvCxnSpPr>
            <p:spPr>
              <a:xfrm flipV="1">
                <a:off x="7591625" y="961000"/>
                <a:ext cx="818131" cy="8817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Ellipse 50"/>
              <p:cNvSpPr/>
              <p:nvPr/>
            </p:nvSpPr>
            <p:spPr>
              <a:xfrm flipH="1">
                <a:off x="8279452" y="836712"/>
                <a:ext cx="274320" cy="27432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n>
                    <a:solidFill>
                      <a:srgbClr val="00B050"/>
                    </a:solidFill>
                  </a:ln>
                </a:endParaRPr>
              </a:p>
            </p:txBody>
          </p:sp>
        </p:grpSp>
        <p:sp>
          <p:nvSpPr>
            <p:cNvPr id="54" name="Ellipse 53"/>
            <p:cNvSpPr/>
            <p:nvPr/>
          </p:nvSpPr>
          <p:spPr>
            <a:xfrm flipH="1">
              <a:off x="7717492" y="2646009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5" name="Ellipse 54"/>
            <p:cNvSpPr/>
            <p:nvPr/>
          </p:nvSpPr>
          <p:spPr>
            <a:xfrm flipH="1">
              <a:off x="7147520" y="3076529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6" name="Ellipse 55"/>
            <p:cNvSpPr/>
            <p:nvPr/>
          </p:nvSpPr>
          <p:spPr>
            <a:xfrm flipH="1">
              <a:off x="6428968" y="3220545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7" name="Ellipse 56"/>
            <p:cNvSpPr/>
            <p:nvPr/>
          </p:nvSpPr>
          <p:spPr>
            <a:xfrm flipH="1">
              <a:off x="5708888" y="2932513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 flipH="1">
              <a:off x="6516216" y="1781913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107504" y="4221088"/>
            <a:ext cx="2405608" cy="2592288"/>
            <a:chOff x="870248" y="3933056"/>
            <a:chExt cx="2405608" cy="2592288"/>
          </a:xfrm>
        </p:grpSpPr>
        <p:cxnSp>
          <p:nvCxnSpPr>
            <p:cNvPr id="78" name="Connecteur droit 77"/>
            <p:cNvCxnSpPr/>
            <p:nvPr/>
          </p:nvCxnSpPr>
          <p:spPr>
            <a:xfrm>
              <a:off x="1929036" y="4941168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1950094" y="4936996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 flipH="1">
              <a:off x="1841788" y="4956800"/>
              <a:ext cx="93066" cy="1424528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H="1">
              <a:off x="1136948" y="4941168"/>
              <a:ext cx="810874" cy="108012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H="1" flipV="1">
              <a:off x="1040850" y="4138982"/>
              <a:ext cx="898715" cy="800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Ellipse 83"/>
            <p:cNvSpPr/>
            <p:nvPr/>
          </p:nvSpPr>
          <p:spPr>
            <a:xfrm flipH="1">
              <a:off x="1800260" y="481239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89" name="Ellipse 88"/>
            <p:cNvSpPr/>
            <p:nvPr/>
          </p:nvSpPr>
          <p:spPr>
            <a:xfrm flipH="1">
              <a:off x="870248" y="393305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768125" y="4433560"/>
              <a:ext cx="3994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 flipH="1">
              <a:off x="3001536" y="567648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 flipH="1">
              <a:off x="2431564" y="610700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 flipH="1">
              <a:off x="1713012" y="6251024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 flipH="1">
              <a:off x="970072" y="594013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491880" y="4307142"/>
            <a:ext cx="2283282" cy="2506234"/>
            <a:chOff x="3779554" y="3503689"/>
            <a:chExt cx="2283282" cy="2506234"/>
          </a:xfrm>
        </p:grpSpPr>
        <p:cxnSp>
          <p:nvCxnSpPr>
            <p:cNvPr id="97" name="Connecteur droit 96"/>
            <p:cNvCxnSpPr/>
            <p:nvPr/>
          </p:nvCxnSpPr>
          <p:spPr>
            <a:xfrm>
              <a:off x="4716016" y="4425747"/>
              <a:ext cx="648072" cy="1296144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4737074" y="4421575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 flipH="1">
              <a:off x="4628768" y="4441379"/>
              <a:ext cx="93066" cy="1424528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 flipH="1">
              <a:off x="3923928" y="4425747"/>
              <a:ext cx="810874" cy="108012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>
              <a:endCxn id="108" idx="3"/>
            </p:cNvCxnSpPr>
            <p:nvPr/>
          </p:nvCxnSpPr>
          <p:spPr>
            <a:xfrm flipH="1" flipV="1">
              <a:off x="4013701" y="3737836"/>
              <a:ext cx="706696" cy="6837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Ellipse 102"/>
            <p:cNvSpPr/>
            <p:nvPr/>
          </p:nvSpPr>
          <p:spPr>
            <a:xfrm flipH="1">
              <a:off x="4587240" y="4296971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 flipH="1">
              <a:off x="3779554" y="3503689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700389" y="3883135"/>
              <a:ext cx="4476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111" name="Ellipse 110"/>
            <p:cNvSpPr/>
            <p:nvPr/>
          </p:nvSpPr>
          <p:spPr>
            <a:xfrm flipH="1">
              <a:off x="5788516" y="5161067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 flipH="1">
              <a:off x="5218544" y="5591587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 flipH="1">
              <a:off x="4499992" y="5735603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 flipH="1">
              <a:off x="3779912" y="5447571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1511874" y="1481391"/>
            <a:ext cx="1325762" cy="1013812"/>
            <a:chOff x="2432818" y="1912660"/>
            <a:chExt cx="1325762" cy="1013812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2432818" y="1912660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 flipH="1">
              <a:off x="3484260" y="265215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689940" y="764704"/>
            <a:ext cx="1538109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2.3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22" name="Ellipse 21"/>
          <p:cNvSpPr/>
          <p:nvPr/>
        </p:nvSpPr>
        <p:spPr>
          <a:xfrm flipH="1">
            <a:off x="1344681" y="1356008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cxnSp>
        <p:nvCxnSpPr>
          <p:cNvPr id="155" name="Connecteur droit 154"/>
          <p:cNvCxnSpPr/>
          <p:nvPr/>
        </p:nvCxnSpPr>
        <p:spPr>
          <a:xfrm flipH="1" flipV="1">
            <a:off x="6681881" y="4511155"/>
            <a:ext cx="959039" cy="78482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e 29"/>
          <p:cNvGrpSpPr/>
          <p:nvPr/>
        </p:nvGrpSpPr>
        <p:grpSpPr>
          <a:xfrm>
            <a:off x="6469061" y="4153150"/>
            <a:ext cx="2500694" cy="2660226"/>
            <a:chOff x="6427222" y="4081142"/>
            <a:chExt cx="2500694" cy="2660226"/>
          </a:xfrm>
        </p:grpSpPr>
        <p:cxnSp>
          <p:nvCxnSpPr>
            <p:cNvPr id="116" name="Connecteur droit 115"/>
            <p:cNvCxnSpPr/>
            <p:nvPr/>
          </p:nvCxnSpPr>
          <p:spPr>
            <a:xfrm>
              <a:off x="7581096" y="5157192"/>
              <a:ext cx="648072" cy="1296144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7602154" y="5153020"/>
              <a:ext cx="1254028" cy="936104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 flipH="1">
              <a:off x="7493848" y="5172824"/>
              <a:ext cx="93066" cy="1424528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 flipH="1">
              <a:off x="6789008" y="5157192"/>
              <a:ext cx="810874" cy="108012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7420185" y="4649584"/>
              <a:ext cx="3994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131" name="Ellipse 130"/>
            <p:cNvSpPr/>
            <p:nvPr/>
          </p:nvSpPr>
          <p:spPr>
            <a:xfrm flipH="1">
              <a:off x="8653596" y="589251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32" name="Ellipse 131"/>
            <p:cNvSpPr/>
            <p:nvPr/>
          </p:nvSpPr>
          <p:spPr>
            <a:xfrm flipH="1">
              <a:off x="8083624" y="632303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 flipH="1">
              <a:off x="7365072" y="646704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 flipH="1">
              <a:off x="6644992" y="617901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 flipH="1">
              <a:off x="8450984" y="4081142"/>
              <a:ext cx="274320" cy="27432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427222" y="4335487"/>
              <a:ext cx="3770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sym typeface="Symbol"/>
                </a:rPr>
                <a:t>v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6444208" y="4260723"/>
            <a:ext cx="1327016" cy="1156198"/>
            <a:chOff x="6538312" y="44624"/>
            <a:chExt cx="1327016" cy="1156198"/>
          </a:xfrm>
        </p:grpSpPr>
        <p:sp>
          <p:nvSpPr>
            <p:cNvPr id="157" name="Ellipse 156"/>
            <p:cNvSpPr/>
            <p:nvPr/>
          </p:nvSpPr>
          <p:spPr>
            <a:xfrm flipH="1">
              <a:off x="7591008" y="926502"/>
              <a:ext cx="274320" cy="27432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158" name="Ellipse 157"/>
            <p:cNvSpPr/>
            <p:nvPr/>
          </p:nvSpPr>
          <p:spPr>
            <a:xfrm flipH="1">
              <a:off x="6538312" y="44624"/>
              <a:ext cx="274320" cy="27432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70C0"/>
                </a:solidFill>
              </a:endParaRPr>
            </a:p>
          </p:txBody>
        </p:sp>
      </p:grpSp>
      <p:sp>
        <p:nvSpPr>
          <p:cNvPr id="162" name="AutoShape 7"/>
          <p:cNvSpPr>
            <a:spLocks noChangeArrowheads="1"/>
          </p:cNvSpPr>
          <p:nvPr/>
        </p:nvSpPr>
        <p:spPr bwMode="auto">
          <a:xfrm>
            <a:off x="3055181" y="830327"/>
            <a:ext cx="3867411" cy="1290637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BFS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tree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F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from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{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u,v,uv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}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using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only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edges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whose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color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has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already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been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missed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before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63" name="AutoShape 7"/>
          <p:cNvSpPr>
            <a:spLocks noChangeArrowheads="1"/>
          </p:cNvSpPr>
          <p:nvPr/>
        </p:nvSpPr>
        <p:spPr bwMode="auto">
          <a:xfrm>
            <a:off x="580515" y="3066036"/>
            <a:ext cx="8317506" cy="87382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AutoNum type="alphaLcPeriod"/>
            </a:pPr>
            <a:r>
              <a:rPr lang="en-US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There is a common missing color in u  and N(u) on  F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en-US" sz="2400" kern="0" dirty="0" smtClean="0">
                <a:solidFill>
                  <a:srgbClr val="002060"/>
                </a:solidFill>
                <a:latin typeface="Arial"/>
                <a:sym typeface="Symbol"/>
              </a:rPr>
              <a:t>                        </a:t>
            </a:r>
            <a:r>
              <a:rPr lang="en-US" sz="2400" kern="0" dirty="0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  </a:t>
            </a:r>
            <a:r>
              <a:rPr lang="en-US" sz="2400" kern="0" dirty="0" err="1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uv</a:t>
            </a:r>
            <a:r>
              <a:rPr lang="en-US" sz="2400" kern="0" dirty="0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  can be colored</a:t>
            </a:r>
            <a:r>
              <a:rPr lang="en-US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endParaRPr lang="fr-FR" sz="2400" b="0" kern="0" dirty="0" smtClean="0">
              <a:solidFill>
                <a:srgbClr val="C00000"/>
              </a:solidFill>
              <a:latin typeface="Arial"/>
              <a:sym typeface="Symbol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7147302" y="159023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22566" y="4191471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906942" y="4191471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92287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65" grpId="0"/>
      <p:bldP spid="166" grpId="0"/>
      <p:bldP spid="1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9072" y="-23103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Tashkinov</a:t>
            </a:r>
            <a:r>
              <a:rPr lang="en-US" sz="3600" dirty="0" smtClean="0"/>
              <a:t> tree 2</a:t>
            </a:r>
            <a:endParaRPr lang="en-US" sz="3600" dirty="0"/>
          </a:p>
        </p:txBody>
      </p:sp>
      <p:grpSp>
        <p:nvGrpSpPr>
          <p:cNvPr id="143" name="Groupe 142"/>
          <p:cNvGrpSpPr/>
          <p:nvPr/>
        </p:nvGrpSpPr>
        <p:grpSpPr>
          <a:xfrm>
            <a:off x="574950" y="3266394"/>
            <a:ext cx="2786980" cy="2898910"/>
            <a:chOff x="971600" y="3410410"/>
            <a:chExt cx="2786980" cy="2898910"/>
          </a:xfrm>
        </p:grpSpPr>
        <p:cxnSp>
          <p:nvCxnSpPr>
            <p:cNvPr id="4" name="Connecteur droit 3"/>
            <p:cNvCxnSpPr/>
            <p:nvPr/>
          </p:nvCxnSpPr>
          <p:spPr>
            <a:xfrm>
              <a:off x="2411760" y="4725144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2432818" y="4720972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flipH="1">
              <a:off x="2324512" y="4740776"/>
              <a:ext cx="93066" cy="1424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H="1">
              <a:off x="1619672" y="4725144"/>
              <a:ext cx="810874" cy="108012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H="1">
              <a:off x="1187624" y="4733156"/>
              <a:ext cx="1253196" cy="45586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flipH="1" flipV="1">
              <a:off x="1523574" y="3922958"/>
              <a:ext cx="898715" cy="800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/>
            <p:cNvSpPr/>
            <p:nvPr/>
          </p:nvSpPr>
          <p:spPr>
            <a:xfrm flipH="1">
              <a:off x="2282984" y="459636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 flipH="1">
              <a:off x="1352972" y="371703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250849" y="4217536"/>
              <a:ext cx="3994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79631" y="3410410"/>
              <a:ext cx="3770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sym typeface="Symbol"/>
                </a:rPr>
                <a:t>v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 flipH="1">
              <a:off x="3484260" y="5460464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 flipH="1">
              <a:off x="2195736" y="6035000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 flipH="1">
              <a:off x="1475656" y="5746968"/>
              <a:ext cx="274320" cy="27432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 flipH="1">
              <a:off x="971600" y="509889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 flipH="1">
              <a:off x="2883808" y="5898604"/>
              <a:ext cx="274320" cy="27432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sp>
        <p:nvSpPr>
          <p:cNvPr id="142" name="AutoShape 7"/>
          <p:cNvSpPr>
            <a:spLocks noChangeArrowheads="1"/>
          </p:cNvSpPr>
          <p:nvPr/>
        </p:nvSpPr>
        <p:spPr bwMode="auto">
          <a:xfrm>
            <a:off x="365572" y="1268760"/>
            <a:ext cx="8373099" cy="86953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b. </a:t>
            </a:r>
            <a:r>
              <a:rPr lang="en-US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There are two neighbors of u in F missing the same color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  </a:t>
            </a:r>
            <a:r>
              <a:rPr lang="en-US" sz="2400" kern="0" dirty="0" err="1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uv</a:t>
            </a:r>
            <a:r>
              <a:rPr lang="en-US" sz="2400" kern="0" dirty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  can be </a:t>
            </a:r>
            <a:r>
              <a:rPr lang="en-US" sz="2400" kern="0" dirty="0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colored</a:t>
            </a:r>
            <a:endParaRPr lang="fr-FR" sz="2400" b="0" kern="0" dirty="0" smtClean="0">
              <a:solidFill>
                <a:srgbClr val="002060"/>
              </a:solidFill>
              <a:latin typeface="Arial"/>
              <a:sym typeface="Symbol"/>
            </a:endParaRPr>
          </a:p>
        </p:txBody>
      </p:sp>
      <p:grpSp>
        <p:nvGrpSpPr>
          <p:cNvPr id="172" name="Groupe 171"/>
          <p:cNvGrpSpPr/>
          <p:nvPr/>
        </p:nvGrpSpPr>
        <p:grpSpPr>
          <a:xfrm>
            <a:off x="2148871" y="4521366"/>
            <a:ext cx="1753330" cy="1682762"/>
            <a:chOff x="2012166" y="4528262"/>
            <a:chExt cx="1753330" cy="1682762"/>
          </a:xfrm>
        </p:grpSpPr>
        <p:cxnSp>
          <p:nvCxnSpPr>
            <p:cNvPr id="161" name="Connecteur droit 160"/>
            <p:cNvCxnSpPr/>
            <p:nvPr/>
          </p:nvCxnSpPr>
          <p:spPr>
            <a:xfrm flipV="1">
              <a:off x="2012166" y="4528262"/>
              <a:ext cx="963469" cy="4672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154"/>
            <p:cNvCxnSpPr/>
            <p:nvPr/>
          </p:nvCxnSpPr>
          <p:spPr>
            <a:xfrm>
              <a:off x="3696005" y="5236820"/>
              <a:ext cx="47297" cy="9361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/>
            <p:nvPr/>
          </p:nvCxnSpPr>
          <p:spPr>
            <a:xfrm>
              <a:off x="2988603" y="4535185"/>
              <a:ext cx="702251" cy="68147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>
              <a:stCxn id="36" idx="2"/>
            </p:cNvCxnSpPr>
            <p:nvPr/>
          </p:nvCxnSpPr>
          <p:spPr>
            <a:xfrm>
              <a:off x="2624773" y="5898644"/>
              <a:ext cx="1140723" cy="31238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4163611" y="3896525"/>
            <a:ext cx="2392632" cy="101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6000" b="0" dirty="0" smtClean="0">
                <a:latin typeface="Calibri"/>
              </a:rPr>
              <a:t> </a:t>
            </a:r>
            <a:r>
              <a:rPr lang="fr-FR" sz="6000" b="0" dirty="0" smtClean="0">
                <a:latin typeface="Calibri"/>
                <a:sym typeface="Symbol" panose="05050102010706020507" pitchFamily="18" charset="2"/>
              </a:rPr>
              <a:t></a:t>
            </a:r>
            <a:endParaRPr lang="fr-FR" sz="6000" b="0" dirty="0">
              <a:latin typeface="Calibri"/>
            </a:endParaRPr>
          </a:p>
        </p:txBody>
      </p:sp>
      <p:grpSp>
        <p:nvGrpSpPr>
          <p:cNvPr id="174" name="Groupe 173"/>
          <p:cNvGrpSpPr/>
          <p:nvPr/>
        </p:nvGrpSpPr>
        <p:grpSpPr>
          <a:xfrm>
            <a:off x="179512" y="4310236"/>
            <a:ext cx="887054" cy="1433828"/>
            <a:chOff x="179512" y="4310236"/>
            <a:chExt cx="887054" cy="1433828"/>
          </a:xfrm>
        </p:grpSpPr>
        <p:cxnSp>
          <p:nvCxnSpPr>
            <p:cNvPr id="149" name="Connecteur droit 148"/>
            <p:cNvCxnSpPr/>
            <p:nvPr/>
          </p:nvCxnSpPr>
          <p:spPr>
            <a:xfrm flipH="1" flipV="1">
              <a:off x="190223" y="4671282"/>
              <a:ext cx="93787" cy="997536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cteur droit 149"/>
            <p:cNvCxnSpPr/>
            <p:nvPr/>
          </p:nvCxnSpPr>
          <p:spPr>
            <a:xfrm>
              <a:off x="285350" y="5639389"/>
              <a:ext cx="781216" cy="10467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 flipV="1">
              <a:off x="179512" y="4469863"/>
              <a:ext cx="457960" cy="19521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Ellipse 168"/>
            <p:cNvSpPr/>
            <p:nvPr/>
          </p:nvSpPr>
          <p:spPr>
            <a:xfrm flipH="1">
              <a:off x="609622" y="431023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</p:grpSp>
      <p:sp>
        <p:nvSpPr>
          <p:cNvPr id="176" name="AutoShape 7"/>
          <p:cNvSpPr>
            <a:spLocks noChangeArrowheads="1"/>
          </p:cNvSpPr>
          <p:nvPr/>
        </p:nvSpPr>
        <p:spPr bwMode="auto">
          <a:xfrm>
            <a:off x="312868" y="2696240"/>
            <a:ext cx="4331140" cy="516736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i="1" kern="0" dirty="0" smtClean="0">
                <a:solidFill>
                  <a:schemeClr val="tx2"/>
                </a:solidFill>
                <a:latin typeface="Arial"/>
              </a:rPr>
              <a:t>swap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 a </a:t>
            </a:r>
            <a:r>
              <a:rPr lang="fr-FR" sz="2400" kern="0" dirty="0" err="1" smtClean="0">
                <a:solidFill>
                  <a:srgbClr val="C00000"/>
                </a:solidFill>
                <a:latin typeface="Arial"/>
              </a:rPr>
              <a:t>red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-</a:t>
            </a:r>
            <a:r>
              <a:rPr lang="fr-FR" sz="2400" kern="0" dirty="0" smtClean="0">
                <a:solidFill>
                  <a:srgbClr val="00B050"/>
                </a:solidFill>
                <a:latin typeface="Arial"/>
              </a:rPr>
              <a:t>green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component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77" name="AutoShape 7"/>
          <p:cNvSpPr>
            <a:spLocks noChangeArrowheads="1"/>
          </p:cNvSpPr>
          <p:nvPr/>
        </p:nvSpPr>
        <p:spPr bwMode="auto">
          <a:xfrm>
            <a:off x="5359927" y="6319432"/>
            <a:ext cx="3553105" cy="427390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i="1" kern="0" dirty="0" err="1" smtClean="0">
                <a:solidFill>
                  <a:schemeClr val="tx2"/>
                </a:solidFill>
                <a:latin typeface="Arial"/>
              </a:rPr>
              <a:t>Reduced</a:t>
            </a:r>
            <a:r>
              <a:rPr lang="fr-FR" sz="2400" i="1" kern="0" dirty="0" smtClean="0">
                <a:solidFill>
                  <a:schemeClr val="tx2"/>
                </a:solidFill>
                <a:latin typeface="Arial"/>
              </a:rPr>
              <a:t> to Case a. 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3" name="Groupe 182"/>
          <p:cNvGrpSpPr/>
          <p:nvPr/>
        </p:nvGrpSpPr>
        <p:grpSpPr>
          <a:xfrm>
            <a:off x="5569293" y="3356992"/>
            <a:ext cx="3179171" cy="2817409"/>
            <a:chOff x="5569293" y="3356992"/>
            <a:chExt cx="3179171" cy="2817409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7401644" y="4590225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7422702" y="4586053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7314396" y="4605857"/>
              <a:ext cx="93066" cy="1424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flipH="1">
              <a:off x="6609556" y="4590225"/>
              <a:ext cx="810874" cy="108012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6177508" y="4598237"/>
              <a:ext cx="1253196" cy="45586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7240733" y="4082617"/>
              <a:ext cx="3994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sym typeface="Symbol"/>
                </a:rPr>
                <a:t>u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54" name="Ellipse 53"/>
            <p:cNvSpPr/>
            <p:nvPr/>
          </p:nvSpPr>
          <p:spPr>
            <a:xfrm flipH="1">
              <a:off x="8474144" y="5325545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5" name="Ellipse 54"/>
            <p:cNvSpPr/>
            <p:nvPr/>
          </p:nvSpPr>
          <p:spPr>
            <a:xfrm flipH="1">
              <a:off x="7904172" y="5756065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6" name="Ellipse 55"/>
            <p:cNvSpPr/>
            <p:nvPr/>
          </p:nvSpPr>
          <p:spPr>
            <a:xfrm flipH="1">
              <a:off x="7185620" y="5900081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7" name="Ellipse 56"/>
            <p:cNvSpPr/>
            <p:nvPr/>
          </p:nvSpPr>
          <p:spPr>
            <a:xfrm flipH="1">
              <a:off x="6481871" y="5612049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8" name="Ellipse 57"/>
            <p:cNvSpPr/>
            <p:nvPr/>
          </p:nvSpPr>
          <p:spPr>
            <a:xfrm flipH="1">
              <a:off x="5961484" y="4963977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139" name="Connecteur droit 138"/>
            <p:cNvCxnSpPr/>
            <p:nvPr/>
          </p:nvCxnSpPr>
          <p:spPr>
            <a:xfrm flipH="1" flipV="1">
              <a:off x="6502929" y="3794182"/>
              <a:ext cx="898715" cy="800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Ellipse 139"/>
            <p:cNvSpPr/>
            <p:nvPr/>
          </p:nvSpPr>
          <p:spPr>
            <a:xfrm flipH="1">
              <a:off x="6332327" y="358825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031746" y="3356992"/>
              <a:ext cx="3770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sym typeface="Symbol"/>
                </a:rPr>
                <a:t>v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 flipH="1">
              <a:off x="7272868" y="4461449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179" name="Connecteur droit 178"/>
            <p:cNvCxnSpPr/>
            <p:nvPr/>
          </p:nvCxnSpPr>
          <p:spPr>
            <a:xfrm flipH="1" flipV="1">
              <a:off x="5580004" y="4654142"/>
              <a:ext cx="93787" cy="99753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>
              <a:off x="5675131" y="5622249"/>
              <a:ext cx="781216" cy="104675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 flipV="1">
              <a:off x="5569293" y="4452723"/>
              <a:ext cx="457960" cy="19521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Ellipse 181"/>
            <p:cNvSpPr/>
            <p:nvPr/>
          </p:nvSpPr>
          <p:spPr>
            <a:xfrm flipH="1">
              <a:off x="5999403" y="429309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775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76" grpId="0" animBg="1"/>
      <p:bldP spid="1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Vizing’s</a:t>
            </a:r>
            <a:r>
              <a:rPr lang="en-US" sz="3600" dirty="0" smtClean="0"/>
              <a:t> theorem</a:t>
            </a:r>
            <a:endParaRPr lang="en-US" sz="3600" dirty="0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57262" y="1170912"/>
            <a:ext cx="8784976" cy="1080121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800" b="1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Theorem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</a:rPr>
              <a:t>: 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If G=(V,E) 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simple,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then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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(G)</a:t>
            </a:r>
            <a:r>
              <a:rPr lang="fr-FR" sz="28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  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 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(G) +1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08520" y="292494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1" kern="0" dirty="0" smtClean="0">
                <a:solidFill>
                  <a:srgbClr val="000000"/>
                </a:solidFill>
                <a:latin typeface="Arial"/>
                <a:sym typeface="Symbol"/>
              </a:rPr>
              <a:t>  </a:t>
            </a:r>
            <a:r>
              <a:rPr lang="fr-FR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Proof: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Color</a:t>
            </a:r>
            <a:r>
              <a:rPr lang="fr-FR" sz="28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as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much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as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you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can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with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 panose="05050102010706020507" pitchFamily="18" charset="2"/>
              </a:rPr>
              <a:t></a:t>
            </a:r>
            <a:r>
              <a:rPr lang="fr-FR" sz="2800" kern="0" dirty="0">
                <a:solidFill>
                  <a:srgbClr val="002060"/>
                </a:solidFill>
                <a:latin typeface="Arial"/>
                <a:sym typeface="Symbol"/>
              </a:rPr>
              <a:t>(G) +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1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colors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.</a:t>
            </a:r>
          </a:p>
          <a:p>
            <a:r>
              <a:rPr lang="fr-FR" sz="28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Then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:     </a:t>
            </a:r>
            <a:r>
              <a:rPr lang="fr-FR" sz="2800" kern="0" dirty="0" err="1" smtClean="0">
                <a:solidFill>
                  <a:srgbClr val="C00000"/>
                </a:solidFill>
                <a:latin typeface="Arial"/>
                <a:sym typeface="Symbol"/>
              </a:rPr>
              <a:t>every</a:t>
            </a:r>
            <a:r>
              <a:rPr lang="fr-FR" sz="2800" kern="0" dirty="0" smtClean="0">
                <a:solidFill>
                  <a:srgbClr val="C00000"/>
                </a:solidFill>
                <a:latin typeface="Arial"/>
                <a:sym typeface="Symbol"/>
              </a:rPr>
              <a:t> vertex has </a:t>
            </a:r>
            <a:r>
              <a:rPr lang="fr-FR" sz="2800" kern="0" dirty="0" err="1" smtClean="0">
                <a:solidFill>
                  <a:srgbClr val="C00000"/>
                </a:solidFill>
                <a:latin typeface="Arial"/>
                <a:sym typeface="Symbol"/>
              </a:rPr>
              <a:t>always</a:t>
            </a:r>
            <a:r>
              <a:rPr lang="fr-FR" sz="2800" kern="0" dirty="0" smtClean="0">
                <a:solidFill>
                  <a:srgbClr val="C00000"/>
                </a:solidFill>
                <a:latin typeface="Arial"/>
                <a:sym typeface="Symbol"/>
              </a:rPr>
              <a:t> a </a:t>
            </a:r>
            <a:r>
              <a:rPr lang="fr-FR" sz="2800" kern="0" dirty="0" err="1" smtClean="0">
                <a:solidFill>
                  <a:srgbClr val="C00000"/>
                </a:solidFill>
                <a:latin typeface="Arial"/>
                <a:sym typeface="Symbol"/>
              </a:rPr>
              <a:t>missing</a:t>
            </a:r>
            <a:r>
              <a:rPr lang="fr-FR" sz="2800" kern="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C00000"/>
                </a:solidFill>
                <a:latin typeface="Arial"/>
                <a:sym typeface="Symbol"/>
              </a:rPr>
              <a:t>color</a:t>
            </a:r>
            <a:r>
              <a:rPr lang="fr-FR" sz="2800" kern="0" dirty="0" smtClean="0">
                <a:solidFill>
                  <a:srgbClr val="C00000"/>
                </a:solidFill>
                <a:latin typeface="Arial"/>
                <a:sym typeface="Symbol"/>
              </a:rPr>
              <a:t> !</a:t>
            </a:r>
            <a:endParaRPr lang="fr-FR" sz="2800" kern="0" dirty="0">
              <a:solidFill>
                <a:srgbClr val="C00000"/>
              </a:solidFill>
              <a:latin typeface="Arial"/>
              <a:sym typeface="Symbol"/>
            </a:endParaRPr>
          </a:p>
          <a:p>
            <a:pPr algn="l"/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endParaRPr lang="fr-FR" sz="2400" dirty="0">
              <a:solidFill>
                <a:srgbClr val="00206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585271" y="4427014"/>
            <a:ext cx="898715" cy="800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 flipH="1">
            <a:off x="414669" y="4221088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12546" y="4721592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sym typeface="Symbol"/>
              </a:rPr>
              <a:t>u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01" y="3789040"/>
            <a:ext cx="377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sym typeface="Symbol"/>
              </a:rPr>
              <a:t>v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</a:t>
            </a:r>
            <a:endParaRPr lang="en-US" dirty="0">
              <a:solidFill>
                <a:schemeClr val="tx2"/>
              </a:solidFill>
              <a:sym typeface="Symbol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1473457" y="5229200"/>
            <a:ext cx="776848" cy="1440160"/>
            <a:chOff x="2411760" y="1916832"/>
            <a:chExt cx="776848" cy="1440160"/>
          </a:xfrm>
        </p:grpSpPr>
        <p:cxnSp>
          <p:nvCxnSpPr>
            <p:cNvPr id="17" name="Connecteur droit 16"/>
            <p:cNvCxnSpPr/>
            <p:nvPr/>
          </p:nvCxnSpPr>
          <p:spPr>
            <a:xfrm>
              <a:off x="2411760" y="1916832"/>
              <a:ext cx="648072" cy="129614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e 17"/>
            <p:cNvSpPr/>
            <p:nvPr/>
          </p:nvSpPr>
          <p:spPr>
            <a:xfrm flipH="1">
              <a:off x="2914288" y="308267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257433" y="5244832"/>
            <a:ext cx="274320" cy="1568544"/>
            <a:chOff x="2195736" y="1932464"/>
            <a:chExt cx="274320" cy="1568544"/>
          </a:xfrm>
        </p:grpSpPr>
        <p:cxnSp>
          <p:nvCxnSpPr>
            <p:cNvPr id="20" name="Connecteur droit 19"/>
            <p:cNvCxnSpPr/>
            <p:nvPr/>
          </p:nvCxnSpPr>
          <p:spPr>
            <a:xfrm flipH="1">
              <a:off x="2324512" y="1932464"/>
              <a:ext cx="93066" cy="142452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 flipH="1">
              <a:off x="2195736" y="3226688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537353" y="5229200"/>
            <a:ext cx="954890" cy="1296144"/>
            <a:chOff x="1475656" y="1916832"/>
            <a:chExt cx="954890" cy="1296144"/>
          </a:xfrm>
        </p:grpSpPr>
        <p:cxnSp>
          <p:nvCxnSpPr>
            <p:cNvPr id="23" name="Connecteur droit 22"/>
            <p:cNvCxnSpPr/>
            <p:nvPr/>
          </p:nvCxnSpPr>
          <p:spPr>
            <a:xfrm flipH="1">
              <a:off x="1619672" y="1916832"/>
              <a:ext cx="810874" cy="108012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 flipH="1">
              <a:off x="1475656" y="2938656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1511874" y="5225807"/>
            <a:ext cx="1325762" cy="1013812"/>
            <a:chOff x="2432818" y="1912660"/>
            <a:chExt cx="1325762" cy="1013812"/>
          </a:xfrm>
        </p:grpSpPr>
        <p:cxnSp>
          <p:nvCxnSpPr>
            <p:cNvPr id="26" name="Connecteur droit 25"/>
            <p:cNvCxnSpPr/>
            <p:nvPr/>
          </p:nvCxnSpPr>
          <p:spPr>
            <a:xfrm>
              <a:off x="2432818" y="1912660"/>
              <a:ext cx="1254028" cy="9361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26"/>
            <p:cNvSpPr/>
            <p:nvPr/>
          </p:nvSpPr>
          <p:spPr>
            <a:xfrm flipH="1">
              <a:off x="3484260" y="2652152"/>
              <a:ext cx="274320" cy="27432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227793" y="4242391"/>
            <a:ext cx="1538109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2.3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29" name="Ellipse 28"/>
          <p:cNvSpPr/>
          <p:nvPr/>
        </p:nvSpPr>
        <p:spPr>
          <a:xfrm flipH="1">
            <a:off x="1344681" y="5100424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2765902" y="4745707"/>
            <a:ext cx="6306364" cy="135675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0" kern="0" dirty="0" smtClean="0">
                <a:solidFill>
                  <a:srgbClr val="C00000"/>
                </a:solidFill>
                <a:latin typeface="Arial"/>
                <a:sym typeface="Symbol"/>
              </a:rPr>
              <a:t>either a.  </a:t>
            </a:r>
            <a:r>
              <a:rPr lang="en-US" kern="0" dirty="0" smtClean="0">
                <a:solidFill>
                  <a:srgbClr val="C00000"/>
                </a:solidFill>
                <a:latin typeface="Arial"/>
                <a:sym typeface="Symbol"/>
              </a:rPr>
              <a:t>or b. :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b="0" kern="0" dirty="0" smtClean="0">
                <a:solidFill>
                  <a:srgbClr val="002060"/>
                </a:solidFill>
                <a:latin typeface="Arial"/>
                <a:sym typeface="Symbol"/>
              </a:rPr>
              <a:t>a. There is a common missing color in u  and N(u) on  F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kern="0" dirty="0" smtClean="0">
                <a:solidFill>
                  <a:srgbClr val="002060"/>
                </a:solidFill>
                <a:latin typeface="Arial"/>
                <a:sym typeface="Symbol"/>
              </a:rPr>
              <a:t>b</a:t>
            </a:r>
            <a:r>
              <a:rPr lang="en-US" kern="0" dirty="0">
                <a:solidFill>
                  <a:srgbClr val="002060"/>
                </a:solidFill>
                <a:latin typeface="Arial"/>
                <a:sym typeface="Symbol"/>
              </a:rPr>
              <a:t>. There are two neighbors of u in F missing the same </a:t>
            </a:r>
            <a:r>
              <a:rPr lang="en-US" kern="0" dirty="0" smtClean="0">
                <a:solidFill>
                  <a:srgbClr val="002060"/>
                </a:solidFill>
                <a:latin typeface="Arial"/>
                <a:sym typeface="Symbol"/>
              </a:rPr>
              <a:t>color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kern="0" dirty="0" smtClean="0">
                <a:solidFill>
                  <a:srgbClr val="C00000"/>
                </a:solidFill>
                <a:latin typeface="Arial"/>
                <a:sym typeface="Symbol"/>
              </a:rPr>
              <a:t>                        either </a:t>
            </a:r>
            <a:r>
              <a:rPr lang="en-US" kern="0" dirty="0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  </a:t>
            </a:r>
            <a:r>
              <a:rPr lang="en-US" kern="0" dirty="0" err="1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uv</a:t>
            </a:r>
            <a:r>
              <a:rPr lang="en-US" kern="0" dirty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  can be </a:t>
            </a:r>
            <a:r>
              <a:rPr lang="en-US" kern="0" dirty="0" smtClean="0">
                <a:solidFill>
                  <a:srgbClr val="C00000"/>
                </a:solidFill>
                <a:latin typeface="Arial"/>
                <a:sym typeface="Symbol" panose="05050102010706020507" pitchFamily="18" charset="2"/>
              </a:rPr>
              <a:t>colored</a:t>
            </a:r>
            <a:endParaRPr lang="en-US" b="0" kern="0" dirty="0" smtClean="0">
              <a:solidFill>
                <a:srgbClr val="002060"/>
              </a:solidFill>
              <a:latin typeface="Arial"/>
              <a:sym typeface="Symbo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5521" y="5546204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ym typeface="Symbol"/>
              </a:rPr>
              <a:t>…</a:t>
            </a:r>
            <a:endParaRPr lang="en-US" sz="3600" dirty="0">
              <a:sym typeface="Symbol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165363" y="2361461"/>
            <a:ext cx="1538109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2.4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073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n-US" dirty="0" err="1" smtClean="0"/>
              <a:t>Tashkinov’s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00577" y="2452328"/>
            <a:ext cx="8964488" cy="1512168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Theorem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</a:rPr>
              <a:t>: 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If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such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a  BFS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tree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has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two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vertices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missing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                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the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same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color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,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then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all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colored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edges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 +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               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edge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uv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can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be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colored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.</a:t>
            </a:r>
            <a:endParaRPr lang="fr-FR" sz="2800" b="0" kern="0" dirty="0" smtClean="0">
              <a:solidFill>
                <a:srgbClr val="002060"/>
              </a:solidFill>
              <a:latin typeface="Arial"/>
              <a:sym typeface="Symbol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61822" y="1412776"/>
            <a:ext cx="840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Generalizing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the </a:t>
            </a:r>
            <a:r>
              <a:rPr lang="fr-FR" sz="2800" kern="0" dirty="0" err="1" smtClean="0">
                <a:solidFill>
                  <a:srgbClr val="002060"/>
                </a:solidFill>
                <a:latin typeface="Arial"/>
                <a:sym typeface="Symbol"/>
              </a:rPr>
              <a:t>above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proof : </a:t>
            </a:r>
            <a:endParaRPr lang="fr-FR" sz="2800" kern="0" dirty="0">
              <a:solidFill>
                <a:srgbClr val="C00000"/>
              </a:solidFill>
              <a:latin typeface="Arial"/>
              <a:sym typeface="Symbol"/>
            </a:endParaRPr>
          </a:p>
          <a:p>
            <a:pPr algn="l"/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100577" y="5085184"/>
            <a:ext cx="8388424" cy="93610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Coroll</a:t>
            </a:r>
            <a:r>
              <a:rPr lang="en-US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aries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</a:rPr>
              <a:t>: </a:t>
            </a:r>
            <a:r>
              <a:rPr lang="fr-FR" sz="2800" b="0" dirty="0" err="1" smtClean="0">
                <a:solidFill>
                  <a:srgbClr val="002060"/>
                </a:solidFill>
                <a:latin typeface="Calibri"/>
              </a:rPr>
              <a:t>Better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</a:rPr>
              <a:t> and </a:t>
            </a:r>
            <a:r>
              <a:rPr lang="fr-FR" sz="2800" b="0" dirty="0" err="1" smtClean="0">
                <a:solidFill>
                  <a:srgbClr val="002060"/>
                </a:solidFill>
                <a:latin typeface="Calibri"/>
              </a:rPr>
              <a:t>better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2800" b="0" dirty="0" err="1" smtClean="0">
                <a:solidFill>
                  <a:srgbClr val="002060"/>
                </a:solidFill>
                <a:latin typeface="Calibri"/>
              </a:rPr>
              <a:t>edge-coloring</a:t>
            </a:r>
            <a:endParaRPr lang="fr-FR" sz="2800" b="0" kern="0" dirty="0" smtClean="0">
              <a:solidFill>
                <a:srgbClr val="002060"/>
              </a:solidFill>
              <a:latin typeface="Arial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668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8496944" cy="1935088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3. </a:t>
            </a:r>
            <a:r>
              <a:rPr lang="en-US" sz="4400" dirty="0" smtClean="0"/>
              <a:t>Algorithms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Method of variables, class RP</a:t>
            </a:r>
            <a:br>
              <a:rPr lang="en-US" sz="3100" dirty="0" smtClean="0"/>
            </a:br>
            <a:r>
              <a:rPr lang="en-US" sz="3100" dirty="0" smtClean="0"/>
              <a:t>Exact Matchings</a:t>
            </a:r>
            <a:br>
              <a:rPr lang="en-US" sz="3100" dirty="0" smtClean="0"/>
            </a:br>
            <a:r>
              <a:rPr lang="en-US" sz="3100" dirty="0" err="1" smtClean="0"/>
              <a:t>Edmonds’algorithm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5957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method of </a:t>
            </a:r>
            <a:r>
              <a:rPr lang="en-US" dirty="0" smtClean="0"/>
              <a:t>variables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Tutte</a:t>
            </a:r>
            <a:r>
              <a:rPr lang="en-US" dirty="0" smtClean="0"/>
              <a:t>, </a:t>
            </a:r>
            <a:r>
              <a:rPr lang="en-US" dirty="0" err="1" smtClean="0"/>
              <a:t>Lovász</a:t>
            </a:r>
            <a:r>
              <a:rPr lang="en-US" dirty="0" smtClean="0"/>
              <a:t>, </a:t>
            </a:r>
            <a:r>
              <a:rPr lang="en-US" dirty="0" err="1" smtClean="0"/>
              <a:t>Geelen</a:t>
            </a:r>
            <a:r>
              <a:rPr lang="en-US" dirty="0" smtClean="0"/>
              <a:t>,…)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400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90468" y="1893404"/>
            <a:ext cx="8856984" cy="74350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chemeClr val="tx2"/>
                </a:solidFill>
              </a:rPr>
              <a:t>Proposition</a:t>
            </a:r>
            <a:r>
              <a:rPr lang="en-US" sz="2400" b="0" kern="0" dirty="0" smtClean="0">
                <a:solidFill>
                  <a:schemeClr val="tx2"/>
                </a:solidFill>
              </a:rPr>
              <a:t> :  </a:t>
            </a:r>
            <a:r>
              <a:rPr lang="en-US" sz="2400" b="0" kern="0" dirty="0" err="1" smtClean="0">
                <a:solidFill>
                  <a:schemeClr val="tx2"/>
                </a:solidFill>
              </a:rPr>
              <a:t>det</a:t>
            </a:r>
            <a:r>
              <a:rPr lang="en-US" sz="2400" b="0" kern="0" dirty="0" smtClean="0">
                <a:solidFill>
                  <a:schemeClr val="tx2"/>
                </a:solidFill>
              </a:rPr>
              <a:t>(M) is a nonzero polynomial </a:t>
            </a:r>
            <a:r>
              <a:rPr lang="en-US" sz="2400" b="0" kern="0" dirty="0" smtClean="0">
                <a:solidFill>
                  <a:schemeClr val="tx2"/>
                </a:solidFill>
                <a:sym typeface="Wingdings" pitchFamily="2" charset="2"/>
              </a:rPr>
              <a:t>   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 perfect matching </a:t>
            </a:r>
            <a:r>
              <a:rPr lang="en-US" sz="2400" b="0" kern="0" dirty="0" smtClean="0">
                <a:solidFill>
                  <a:schemeClr val="tx2"/>
                </a:solidFill>
              </a:rPr>
              <a:t> </a:t>
            </a:r>
            <a:endParaRPr lang="fr-FR" sz="2400" b="0" kern="0" dirty="0" smtClean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4755" y="1333251"/>
            <a:ext cx="9073008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>
                <a:solidFill>
                  <a:schemeClr val="tx2"/>
                </a:solidFill>
                <a:latin typeface="Arial"/>
              </a:rPr>
              <a:t>G = (A, B, E)  bipartite,  |A|=|B|.   M :=  (</a:t>
            </a:r>
            <a:r>
              <a:rPr lang="fr-FR" sz="2400" kern="0" dirty="0" err="1">
                <a:solidFill>
                  <a:schemeClr val="tx2"/>
                </a:solidFill>
                <a:latin typeface="Arial"/>
              </a:rPr>
              <a:t>x</a:t>
            </a:r>
            <a:r>
              <a:rPr lang="fr-FR" sz="2400" kern="0" baseline="-25000" dirty="0" err="1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baseline="-25000" dirty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if </a:t>
            </a:r>
            <a:r>
              <a:rPr lang="fr-FR" sz="2400" kern="0" dirty="0" err="1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 E, </a:t>
            </a:r>
            <a:r>
              <a:rPr lang="fr-FR" sz="2400" kern="0" dirty="0" err="1">
                <a:solidFill>
                  <a:srgbClr val="0070C0"/>
                </a:solidFill>
                <a:latin typeface="Arial"/>
                <a:sym typeface="Symbol"/>
              </a:rPr>
              <a:t>else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 0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)</a:t>
            </a:r>
            <a:r>
              <a:rPr lang="fr-FR" sz="2400" kern="0" baseline="-25000" dirty="0" err="1">
                <a:solidFill>
                  <a:schemeClr val="tx2"/>
                </a:solidFill>
                <a:latin typeface="Arial"/>
              </a:rPr>
              <a:t>n×n</a:t>
            </a:r>
            <a:r>
              <a:rPr lang="fr-FR" sz="2400" kern="0" baseline="-25000" dirty="0">
                <a:solidFill>
                  <a:schemeClr val="tx2"/>
                </a:solidFill>
                <a:latin typeface="Arial"/>
              </a:rPr>
              <a:t>  </a:t>
            </a:r>
            <a:r>
              <a:rPr lang="fr-FR" sz="2400" kern="0" dirty="0">
                <a:solidFill>
                  <a:srgbClr val="C00000"/>
                </a:solidFill>
              </a:rPr>
              <a:t>: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800" kern="0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7504" y="3068960"/>
            <a:ext cx="883994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</a:rPr>
              <a:t>Proof</a:t>
            </a:r>
            <a:r>
              <a:rPr lang="fr-FR" sz="2400" kern="0" dirty="0" smtClean="0">
                <a:solidFill>
                  <a:schemeClr val="tx2"/>
                </a:solidFill>
              </a:rPr>
              <a:t> :   All </a:t>
            </a:r>
            <a:r>
              <a:rPr lang="fr-FR" sz="2400" kern="0" dirty="0" err="1" smtClean="0">
                <a:solidFill>
                  <a:schemeClr val="tx2"/>
                </a:solidFill>
              </a:rPr>
              <a:t>terms</a:t>
            </a:r>
            <a:r>
              <a:rPr lang="fr-FR" sz="2400" kern="0" dirty="0" smtClean="0">
                <a:solidFill>
                  <a:schemeClr val="tx2"/>
                </a:solidFill>
              </a:rPr>
              <a:t> of M are </a:t>
            </a:r>
            <a:r>
              <a:rPr lang="fr-FR" sz="2400" kern="0" dirty="0" err="1" smtClean="0">
                <a:solidFill>
                  <a:schemeClr val="tx2"/>
                </a:solidFill>
              </a:rPr>
              <a:t>different</a:t>
            </a:r>
            <a:r>
              <a:rPr lang="fr-FR" sz="2400" kern="0" dirty="0" smtClean="0">
                <a:solidFill>
                  <a:schemeClr val="tx2"/>
                </a:solidFill>
              </a:rPr>
              <a:t>, </a:t>
            </a:r>
            <a:r>
              <a:rPr lang="fr-FR" sz="2400" kern="0" dirty="0" err="1" smtClean="0">
                <a:solidFill>
                  <a:schemeClr val="tx2"/>
                </a:solidFill>
              </a:rPr>
              <a:t>so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</a:rPr>
              <a:t>there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</a:rPr>
              <a:t>is</a:t>
            </a:r>
            <a:r>
              <a:rPr lang="fr-FR" sz="2400" kern="0" dirty="0" smtClean="0">
                <a:solidFill>
                  <a:schemeClr val="tx2"/>
                </a:solidFill>
              </a:rPr>
              <a:t> no </a:t>
            </a:r>
            <a:r>
              <a:rPr lang="fr-FR" sz="2400" kern="0" dirty="0" err="1" smtClean="0">
                <a:solidFill>
                  <a:schemeClr val="tx2"/>
                </a:solidFill>
              </a:rPr>
              <a:t>cancellation</a:t>
            </a:r>
            <a:r>
              <a:rPr lang="fr-FR" sz="2400" kern="0" dirty="0" smtClean="0">
                <a:solidFill>
                  <a:schemeClr val="tx2"/>
                </a:solidFill>
              </a:rPr>
              <a:t>.</a:t>
            </a:r>
            <a:endParaRPr lang="fr-FR" sz="2400" kern="0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4540" y="4005064"/>
            <a:ext cx="8839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</a:rPr>
              <a:t>n!  </a:t>
            </a:r>
            <a:r>
              <a:rPr lang="fr-FR" sz="2400" kern="0" dirty="0" err="1" smtClean="0">
                <a:solidFill>
                  <a:schemeClr val="tx2"/>
                </a:solidFill>
              </a:rPr>
              <a:t>Terms</a:t>
            </a:r>
            <a:r>
              <a:rPr lang="fr-FR" sz="2400" kern="0" dirty="0" smtClean="0">
                <a:solidFill>
                  <a:schemeClr val="tx2"/>
                </a:solidFill>
              </a:rPr>
              <a:t>,  but </a:t>
            </a:r>
            <a:r>
              <a:rPr lang="fr-FR" sz="2400" kern="0" dirty="0" err="1" smtClean="0">
                <a:solidFill>
                  <a:schemeClr val="tx2"/>
                </a:solidFill>
              </a:rPr>
              <a:t>determinants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</a:rPr>
              <a:t>can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</a:rPr>
              <a:t>be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</a:rPr>
              <a:t>computed</a:t>
            </a:r>
            <a:r>
              <a:rPr lang="fr-FR" sz="2400" kern="0" dirty="0" smtClean="0">
                <a:solidFill>
                  <a:schemeClr val="tx2"/>
                </a:solidFill>
              </a:rPr>
              <a:t> in polynomial time :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rgbClr val="C00000"/>
                </a:solidFill>
              </a:rPr>
              <a:t>      </a:t>
            </a:r>
            <a:r>
              <a:rPr lang="fr-FR" sz="2400" kern="0" dirty="0" err="1" smtClean="0">
                <a:solidFill>
                  <a:srgbClr val="C00000"/>
                </a:solidFill>
              </a:rPr>
              <a:t>randomized</a:t>
            </a:r>
            <a:r>
              <a:rPr lang="fr-FR" sz="2400" kern="0" dirty="0" smtClean="0">
                <a:solidFill>
                  <a:srgbClr val="C00000"/>
                </a:solidFill>
              </a:rPr>
              <a:t> </a:t>
            </a:r>
            <a:r>
              <a:rPr lang="fr-FR" sz="2400" kern="0" dirty="0" err="1" smtClean="0">
                <a:solidFill>
                  <a:srgbClr val="C00000"/>
                </a:solidFill>
              </a:rPr>
              <a:t>algorithm</a:t>
            </a:r>
            <a:r>
              <a:rPr lang="fr-FR" sz="2400" kern="0" dirty="0" smtClean="0">
                <a:solidFill>
                  <a:srgbClr val="C00000"/>
                </a:solidFill>
              </a:rPr>
              <a:t>:  substitute values  and </a:t>
            </a:r>
            <a:r>
              <a:rPr lang="fr-FR" sz="2400" kern="0" dirty="0" err="1" smtClean="0">
                <a:solidFill>
                  <a:srgbClr val="C00000"/>
                </a:solidFill>
              </a:rPr>
              <a:t>then</a:t>
            </a:r>
            <a:r>
              <a:rPr lang="fr-FR" sz="2400" kern="0" dirty="0" smtClean="0">
                <a:solidFill>
                  <a:srgbClr val="C00000"/>
                </a:solidFill>
              </a:rPr>
              <a:t> </a:t>
            </a:r>
            <a:r>
              <a:rPr lang="fr-FR" sz="2400" kern="0" dirty="0" err="1" smtClean="0">
                <a:solidFill>
                  <a:srgbClr val="C00000"/>
                </a:solidFill>
              </a:rPr>
              <a:t>compute</a:t>
            </a:r>
            <a:r>
              <a:rPr lang="fr-FR" sz="2400" kern="0" dirty="0" smtClean="0">
                <a:solidFill>
                  <a:srgbClr val="C00000"/>
                </a:solidFill>
              </a:rPr>
              <a:t> ! </a:t>
            </a:r>
            <a:endParaRPr lang="fr-FR" sz="2400" kern="0" dirty="0">
              <a:solidFill>
                <a:srgbClr val="C00000"/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07504" y="5229200"/>
            <a:ext cx="8839948" cy="1473259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chemeClr val="tx2"/>
                </a:solidFill>
              </a:rPr>
              <a:t>Questions</a:t>
            </a:r>
            <a:r>
              <a:rPr lang="en-US" sz="2400" b="0" kern="0" dirty="0" smtClean="0">
                <a:solidFill>
                  <a:schemeClr val="tx2"/>
                </a:solidFill>
              </a:rPr>
              <a:t> :  If then the </a:t>
            </a:r>
            <a:r>
              <a:rPr lang="en-US" sz="2400" b="0" kern="0" dirty="0" err="1" smtClean="0">
                <a:solidFill>
                  <a:schemeClr val="tx2"/>
                </a:solidFill>
              </a:rPr>
              <a:t>det</a:t>
            </a:r>
            <a:r>
              <a:rPr lang="en-US" sz="2400" b="0" kern="0" dirty="0" smtClean="0">
                <a:solidFill>
                  <a:schemeClr val="tx2"/>
                </a:solidFill>
              </a:rPr>
              <a:t> is nonzero can we conclude 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>
                <a:solidFill>
                  <a:schemeClr val="tx2"/>
                </a:solidFill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</a:rPr>
              <a:t>                      If it is zero ?  </a:t>
            </a:r>
            <a:r>
              <a:rPr lang="en-US" sz="2400" b="0" kern="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>
                <a:solidFill>
                  <a:schemeClr val="tx2"/>
                </a:solidFill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</a:rPr>
              <a:t>                      </a:t>
            </a:r>
            <a:r>
              <a:rPr lang="en-US" sz="2400" kern="0" dirty="0" smtClean="0"/>
              <a:t>What to do for </a:t>
            </a:r>
            <a:r>
              <a:rPr lang="en-US" sz="2400" kern="0" dirty="0" err="1" smtClean="0"/>
              <a:t>nonbipartite</a:t>
            </a:r>
            <a:r>
              <a:rPr lang="en-US" sz="2400" kern="0" dirty="0" smtClean="0"/>
              <a:t>  graphs  ? </a:t>
            </a:r>
            <a:endParaRPr lang="en-US" sz="24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8585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/>
              <a:t>The method of variables</a:t>
            </a:r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The probability of error, precisely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1817" y="3573016"/>
            <a:ext cx="907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Proof</a:t>
            </a:r>
            <a:r>
              <a:rPr lang="en-US" sz="2400" dirty="0" smtClean="0">
                <a:solidFill>
                  <a:schemeClr val="tx2"/>
                </a:solidFill>
              </a:rPr>
              <a:t>: For  n=1 obvious. Let </a:t>
            </a:r>
            <a:r>
              <a:rPr lang="en-US" sz="2400" dirty="0" err="1" smtClean="0">
                <a:solidFill>
                  <a:schemeClr val="tx2"/>
                </a:solidFill>
              </a:rPr>
              <a:t>p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Q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[</a:t>
            </a:r>
            <a:r>
              <a:rPr lang="en-US" sz="2400" dirty="0" smtClean="0">
                <a:solidFill>
                  <a:srgbClr val="C00000"/>
                </a:solidFill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,…, </a:t>
            </a:r>
            <a:r>
              <a:rPr lang="en-US" sz="2400" dirty="0" smtClean="0">
                <a:solidFill>
                  <a:srgbClr val="C00000"/>
                </a:solidFill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</a:rPr>
              <a:t>n-1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]</a:t>
            </a:r>
            <a:r>
              <a:rPr lang="en-US" sz="2400" dirty="0" smtClean="0">
                <a:solidFill>
                  <a:schemeClr val="tx2"/>
                </a:solidFill>
              </a:rPr>
              <a:t>  the coefficient of the highest </a:t>
            </a:r>
            <a:r>
              <a:rPr lang="en-US" sz="2400" dirty="0" smtClean="0">
                <a:solidFill>
                  <a:schemeClr val="tx2"/>
                </a:solidFill>
              </a:rPr>
              <a:t>power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</a:t>
            </a:r>
            <a:r>
              <a:rPr lang="en-US" sz="2400" dirty="0" smtClean="0">
                <a:solidFill>
                  <a:schemeClr val="tx2"/>
                </a:solidFill>
              </a:rPr>
              <a:t> of </a:t>
            </a:r>
            <a:r>
              <a:rPr lang="en-US" sz="2400" dirty="0" err="1" smtClean="0">
                <a:solidFill>
                  <a:srgbClr val="00206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002060"/>
                </a:solidFill>
              </a:rPr>
              <a:t>n</a:t>
            </a:r>
            <a:r>
              <a:rPr lang="en-US" sz="2400" baseline="-250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, and let  be the degree of p. </a:t>
            </a:r>
            <a:endParaRPr lang="en-US" sz="24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48124" y="4748951"/>
            <a:ext cx="9634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Pr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(q(X</a:t>
            </a:r>
            <a:r>
              <a:rPr lang="en-US" sz="2400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,…, </a:t>
            </a:r>
            <a:r>
              <a:rPr lang="en-US" sz="2400" dirty="0" err="1">
                <a:solidFill>
                  <a:srgbClr val="002060"/>
                </a:solidFill>
              </a:rPr>
              <a:t>X</a:t>
            </a:r>
            <a:r>
              <a:rPr lang="en-US" sz="2400" baseline="-25000" dirty="0" err="1">
                <a:solidFill>
                  <a:srgbClr val="002060"/>
                </a:solidFill>
              </a:rPr>
              <a:t>n</a:t>
            </a:r>
            <a:r>
              <a:rPr lang="en-US" sz="2400" dirty="0">
                <a:solidFill>
                  <a:srgbClr val="002060"/>
                </a:solidFill>
              </a:rPr>
              <a:t>)=0</a:t>
            </a:r>
            <a:r>
              <a:rPr lang="en-US" sz="2400" dirty="0" smtClean="0">
                <a:solidFill>
                  <a:srgbClr val="002060"/>
                </a:solidFill>
              </a:rPr>
              <a:t>)≤ </a:t>
            </a:r>
            <a:r>
              <a:rPr lang="en-US" sz="2400" dirty="0" err="1">
                <a:solidFill>
                  <a:srgbClr val="002060"/>
                </a:solidFill>
              </a:rPr>
              <a:t>Pr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(p(X</a:t>
            </a:r>
            <a:r>
              <a:rPr lang="en-US" sz="2400" baseline="-25000" dirty="0" smtClean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,…, </a:t>
            </a:r>
            <a:r>
              <a:rPr lang="en-US" sz="2400" dirty="0" smtClean="0">
                <a:solidFill>
                  <a:srgbClr val="002060"/>
                </a:solidFill>
              </a:rPr>
              <a:t>X</a:t>
            </a:r>
            <a:r>
              <a:rPr lang="en-US" sz="2400" baseline="-25000" dirty="0" smtClean="0">
                <a:solidFill>
                  <a:srgbClr val="002060"/>
                </a:solidFill>
              </a:rPr>
              <a:t>n-1</a:t>
            </a:r>
            <a:r>
              <a:rPr lang="en-US" sz="2400" dirty="0" smtClean="0">
                <a:solidFill>
                  <a:srgbClr val="002060"/>
                </a:solidFill>
              </a:rPr>
              <a:t>)=</a:t>
            </a:r>
            <a:r>
              <a:rPr lang="en-US" sz="2400" dirty="0">
                <a:solidFill>
                  <a:srgbClr val="002060"/>
                </a:solidFill>
              </a:rPr>
              <a:t>0) </a:t>
            </a:r>
            <a:r>
              <a:rPr lang="en-US" sz="2400" dirty="0" smtClean="0">
                <a:solidFill>
                  <a:srgbClr val="002060"/>
                </a:solidFill>
              </a:rPr>
              <a:t>+ </a:t>
            </a:r>
            <a:r>
              <a:rPr lang="en-US" sz="2400" dirty="0" err="1">
                <a:solidFill>
                  <a:srgbClr val="002060"/>
                </a:solidFill>
              </a:rPr>
              <a:t>Pr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dirty="0">
                <a:solidFill>
                  <a:srgbClr val="002060"/>
                </a:solidFill>
              </a:rPr>
              <a:t>q(X</a:t>
            </a:r>
            <a:r>
              <a:rPr lang="en-US" sz="2400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,…, </a:t>
            </a:r>
            <a:r>
              <a:rPr lang="en-US" sz="2400" dirty="0" err="1" smtClean="0">
                <a:solidFill>
                  <a:srgbClr val="00206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002060"/>
                </a:solidFill>
              </a:rPr>
              <a:t>n</a:t>
            </a:r>
            <a:r>
              <a:rPr lang="en-US" sz="2400" dirty="0" smtClean="0">
                <a:solidFill>
                  <a:srgbClr val="002060"/>
                </a:solidFill>
              </a:rPr>
              <a:t>)=0 |p(X</a:t>
            </a:r>
            <a:r>
              <a:rPr lang="en-US" sz="2400" baseline="-25000" dirty="0" smtClean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,…, </a:t>
            </a:r>
            <a:r>
              <a:rPr lang="en-US" sz="2400" dirty="0" smtClean="0">
                <a:solidFill>
                  <a:srgbClr val="002060"/>
                </a:solidFill>
              </a:rPr>
              <a:t>X</a:t>
            </a:r>
            <a:r>
              <a:rPr lang="en-US" sz="2400" baseline="-25000" dirty="0" smtClean="0">
                <a:solidFill>
                  <a:srgbClr val="002060"/>
                </a:solidFill>
              </a:rPr>
              <a:t>n-1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</a:t>
            </a:r>
            <a:r>
              <a:rPr lang="en-US" sz="2400" dirty="0" smtClean="0">
                <a:solidFill>
                  <a:srgbClr val="002060"/>
                </a:solidFill>
              </a:rPr>
              <a:t>0)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                          ≤           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 </a:t>
            </a:r>
            <a:r>
              <a:rPr lang="en-US" sz="2400" dirty="0" smtClean="0">
                <a:solidFill>
                  <a:srgbClr val="002060"/>
                </a:solidFill>
              </a:rPr>
              <a:t>/s                +                     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</a:t>
            </a:r>
            <a:r>
              <a:rPr lang="en-US" sz="2400" dirty="0" smtClean="0">
                <a:solidFill>
                  <a:srgbClr val="002060"/>
                </a:solidFill>
              </a:rPr>
              <a:t> /s            </a:t>
            </a:r>
            <a:r>
              <a:rPr lang="en-US" sz="2400" dirty="0">
                <a:solidFill>
                  <a:srgbClr val="002060"/>
                </a:solidFill>
              </a:rPr>
              <a:t>≤ </a:t>
            </a:r>
            <a:r>
              <a:rPr lang="en-US" sz="2400" dirty="0" smtClean="0">
                <a:solidFill>
                  <a:srgbClr val="002060"/>
                </a:solidFill>
              </a:rPr>
              <a:t>d/s </a:t>
            </a:r>
            <a:endParaRPr lang="en-US" sz="24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" y="1280882"/>
            <a:ext cx="9144000" cy="172819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Lemma: </a:t>
            </a:r>
            <a:r>
              <a:rPr lang="en-US" sz="2400" dirty="0">
                <a:solidFill>
                  <a:schemeClr val="tx2"/>
                </a:solidFill>
              </a:rPr>
              <a:t>(Schwartz, </a:t>
            </a:r>
            <a:r>
              <a:rPr lang="en-US" sz="2400" dirty="0" err="1">
                <a:solidFill>
                  <a:schemeClr val="tx2"/>
                </a:solidFill>
              </a:rPr>
              <a:t>Zippel</a:t>
            </a:r>
            <a:r>
              <a:rPr lang="en-US" sz="2400" dirty="0">
                <a:solidFill>
                  <a:schemeClr val="tx2"/>
                </a:solidFill>
              </a:rPr>
              <a:t>) Let q be a nonzero  </a:t>
            </a:r>
            <a:r>
              <a:rPr lang="en-US" sz="2400" dirty="0" smtClean="0">
                <a:solidFill>
                  <a:schemeClr val="tx2"/>
                </a:solidFill>
              </a:rPr>
              <a:t>polynomial </a:t>
            </a:r>
            <a:r>
              <a:rPr lang="en-US" sz="2400" dirty="0">
                <a:solidFill>
                  <a:schemeClr val="tx2"/>
                </a:solidFill>
              </a:rPr>
              <a:t>of n variables </a:t>
            </a:r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,…, </a:t>
            </a:r>
            <a:r>
              <a:rPr lang="en-US" sz="2400" dirty="0" err="1">
                <a:solidFill>
                  <a:srgbClr val="C00000"/>
                </a:solidFill>
              </a:rPr>
              <a:t>x</a:t>
            </a:r>
            <a:r>
              <a:rPr lang="en-US" sz="2400" baseline="-25000" dirty="0" err="1">
                <a:solidFill>
                  <a:srgbClr val="C00000"/>
                </a:solidFill>
              </a:rPr>
              <a:t>n</a:t>
            </a:r>
            <a:r>
              <a:rPr lang="en-US" sz="2400" dirty="0">
                <a:solidFill>
                  <a:srgbClr val="C00000"/>
                </a:solidFill>
              </a:rPr>
              <a:t>, and let it be of degree d ; S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 IN is finite, s:=|S|.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Moreover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, let </a:t>
            </a:r>
            <a:endParaRPr lang="en-US" sz="2400" dirty="0" smtClean="0">
              <a:solidFill>
                <a:schemeClr val="tx2"/>
              </a:solidFill>
              <a:sym typeface="Symbol"/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X</a:t>
            </a:r>
            <a:r>
              <a:rPr lang="en-US" sz="2400" baseline="-25000" dirty="0" smtClean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,…, </a:t>
            </a:r>
            <a:r>
              <a:rPr lang="en-US" sz="2400" dirty="0" err="1">
                <a:solidFill>
                  <a:schemeClr val="tx2"/>
                </a:solidFill>
              </a:rPr>
              <a:t>X</a:t>
            </a:r>
            <a:r>
              <a:rPr lang="en-US" sz="2400" baseline="-25000" dirty="0" err="1">
                <a:solidFill>
                  <a:schemeClr val="tx2"/>
                </a:solidFill>
              </a:rPr>
              <a:t>n</a:t>
            </a:r>
            <a:r>
              <a:rPr lang="en-US" sz="2400" dirty="0">
                <a:solidFill>
                  <a:schemeClr val="tx2"/>
                </a:solidFill>
              </a:rPr>
              <a:t> be random variables </a:t>
            </a:r>
            <a:r>
              <a:rPr lang="en-US" sz="2400" dirty="0" smtClean="0">
                <a:solidFill>
                  <a:schemeClr val="tx2"/>
                </a:solidFill>
              </a:rPr>
              <a:t>taken </a:t>
            </a:r>
            <a:r>
              <a:rPr lang="en-US" sz="2400" dirty="0">
                <a:solidFill>
                  <a:schemeClr val="tx2"/>
                </a:solidFill>
              </a:rPr>
              <a:t>independently and uniformly from S. </a:t>
            </a:r>
            <a:endParaRPr lang="en-US" sz="2400" dirty="0" smtClean="0">
              <a:solidFill>
                <a:schemeClr val="tx2"/>
              </a:solidFill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Then </a:t>
            </a:r>
            <a:r>
              <a:rPr lang="en-US" sz="2400" dirty="0" err="1">
                <a:solidFill>
                  <a:srgbClr val="C00000"/>
                </a:solidFill>
              </a:rPr>
              <a:t>Pr</a:t>
            </a:r>
            <a:r>
              <a:rPr lang="en-US" sz="2400" dirty="0">
                <a:solidFill>
                  <a:srgbClr val="C00000"/>
                </a:solidFill>
              </a:rPr>
              <a:t> (q(X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,…, </a:t>
            </a:r>
            <a:r>
              <a:rPr lang="en-US" sz="2400" dirty="0" err="1">
                <a:solidFill>
                  <a:srgbClr val="C00000"/>
                </a:solidFill>
              </a:rPr>
              <a:t>X</a:t>
            </a:r>
            <a:r>
              <a:rPr lang="en-US" sz="2400" baseline="-25000" dirty="0" err="1">
                <a:solidFill>
                  <a:srgbClr val="C00000"/>
                </a:solidFill>
              </a:rPr>
              <a:t>n</a:t>
            </a:r>
            <a:r>
              <a:rPr lang="en-US" sz="2400" dirty="0">
                <a:solidFill>
                  <a:srgbClr val="C00000"/>
                </a:solidFill>
              </a:rPr>
              <a:t>)=0) ≤ d/s .</a:t>
            </a:r>
            <a:endParaRPr lang="en-US" sz="2400" dirty="0">
              <a:solidFill>
                <a:srgbClr val="C00000"/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78818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/>
              <a:t>The method of variables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A Randomized Algorithm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35496" y="1052736"/>
            <a:ext cx="90730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sym typeface="Symbol"/>
              </a:rPr>
              <a:t>Oracle Algorithm : </a:t>
            </a:r>
          </a:p>
          <a:p>
            <a:endParaRPr lang="en-US" sz="2400" b="1" dirty="0" smtClean="0">
              <a:solidFill>
                <a:schemeClr val="tx2"/>
              </a:solidFill>
              <a:sym typeface="Symbol"/>
            </a:endParaRPr>
          </a:p>
          <a:p>
            <a:r>
              <a:rPr lang="en-US" sz="2400" dirty="0" smtClean="0">
                <a:solidFill>
                  <a:schemeClr val="tx2"/>
                </a:solidFill>
                <a:sym typeface="Symbol"/>
              </a:rPr>
              <a:t>An oracle tells the substitution values of a polynomial in pol(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deg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) time. </a:t>
            </a:r>
          </a:p>
          <a:p>
            <a:endParaRPr lang="en-US" sz="2400" dirty="0">
              <a:solidFill>
                <a:schemeClr val="tx2"/>
              </a:solidFill>
              <a:sym typeface="Symbol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Let  S = {1,…,2n}.  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</a:t>
            </a:r>
            <a:endParaRPr lang="en-US" sz="2400" dirty="0">
              <a:solidFill>
                <a:schemeClr val="tx2"/>
              </a:solidFill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Make independent uniform choices in S for each variable.</a:t>
            </a:r>
          </a:p>
          <a:p>
            <a:pPr marL="457200" indent="-457200">
              <a:buAutoNum type="arabicPeriod" startAt="2"/>
            </a:pPr>
            <a:endParaRPr lang="en-US" sz="2400" dirty="0" smtClean="0">
              <a:solidFill>
                <a:schemeClr val="tx2"/>
              </a:solidFill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Compute the polynomial (oracle call) for the chosen values.  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          If  0    :  the polynomial is nonzero ( perfect matching)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          If  =0   ? 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We decide:  no perfect matching:  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Pr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 (error) </a:t>
            </a:r>
            <a:r>
              <a:rPr lang="en-US" sz="2400" kern="0" dirty="0">
                <a:solidFill>
                  <a:schemeClr val="tx2"/>
                </a:solidFill>
                <a:sym typeface="Symbol"/>
              </a:rPr>
              <a:t>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½ </a:t>
            </a:r>
          </a:p>
          <a:p>
            <a:endParaRPr lang="en-US" sz="2400" dirty="0" smtClean="0">
              <a:solidFill>
                <a:schemeClr val="tx2"/>
              </a:solidFill>
              <a:sym typeface="Symbol"/>
            </a:endParaRP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Why not bigger S ?   Better to choose |S| = </a:t>
            </a:r>
            <a:r>
              <a:rPr lang="en-US" sz="2400" dirty="0" err="1">
                <a:solidFill>
                  <a:srgbClr val="C00000"/>
                </a:solidFill>
                <a:sym typeface="Symbol"/>
              </a:rPr>
              <a:t>const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Symbol"/>
              </a:rPr>
              <a:t>x </a:t>
            </a:r>
            <a:r>
              <a:rPr lang="en-US" sz="2400" dirty="0" err="1">
                <a:solidFill>
                  <a:srgbClr val="C00000"/>
                </a:solidFill>
                <a:sym typeface="Symbol"/>
              </a:rPr>
              <a:t>deg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 and repeat !</a:t>
            </a:r>
          </a:p>
          <a:p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</a:t>
            </a:r>
            <a:endParaRPr lang="en-US" sz="24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07504" y="6237312"/>
            <a:ext cx="8990149" cy="42068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chemeClr val="tx2"/>
                </a:solidFill>
              </a:rPr>
              <a:t>Proposition</a:t>
            </a:r>
            <a:r>
              <a:rPr lang="en-US" sz="2400" b="0" kern="0" dirty="0" smtClean="0">
                <a:solidFill>
                  <a:schemeClr val="tx2"/>
                </a:solidFill>
              </a:rPr>
              <a:t> :  After O( log 1/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 )   repetitions  </a:t>
            </a:r>
            <a:r>
              <a:rPr lang="en-US" sz="2400" b="0" kern="0" dirty="0" err="1" smtClean="0">
                <a:solidFill>
                  <a:schemeClr val="tx2"/>
                </a:solidFill>
                <a:sym typeface="Symbol"/>
              </a:rPr>
              <a:t>Pr</a:t>
            </a:r>
            <a:r>
              <a:rPr lang="en-US" sz="2400" kern="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(error )     </a:t>
            </a:r>
            <a:r>
              <a:rPr lang="en-US" sz="2400" kern="0" dirty="0">
                <a:solidFill>
                  <a:schemeClr val="tx2"/>
                </a:solidFill>
                <a:sym typeface="Symbol"/>
              </a:rPr>
              <a:t></a:t>
            </a:r>
            <a:endParaRPr lang="fr-FR" sz="2400" b="0" kern="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2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596336" y="-35476"/>
            <a:ext cx="1641768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>
            <a:spAutoFit/>
          </a:bodyPr>
          <a:lstStyle/>
          <a:p>
            <a:r>
              <a:rPr lang="fr-FR" dirty="0" smtClean="0"/>
              <a:t>Sète 11-15 juin 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383172" y="-171400"/>
            <a:ext cx="9505056" cy="5480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0" dirty="0" smtClean="0">
                <a:solidFill>
                  <a:schemeClr val="tx2"/>
                </a:solidFill>
                <a:latin typeface="+mj-lt"/>
              </a:rPr>
              <a:t>Part A : MATCHING</a:t>
            </a:r>
            <a:endParaRPr lang="en-US" sz="8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chemeClr val="tx2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800" b="1" dirty="0">
                <a:solidFill>
                  <a:schemeClr val="tx2"/>
                </a:solidFill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</a:rPr>
              <a:t>1. </a:t>
            </a:r>
            <a:r>
              <a:rPr lang="en-US" sz="2800" b="1" dirty="0" smtClean="0">
                <a:solidFill>
                  <a:schemeClr val="tx2"/>
                </a:solidFill>
              </a:rPr>
              <a:t>Basics</a:t>
            </a:r>
            <a:endParaRPr lang="en-US" sz="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</a:rPr>
              <a:t>2. Edge-colorings  </a:t>
            </a:r>
            <a:r>
              <a:rPr lang="en-US" sz="2400" dirty="0" err="1" smtClean="0">
                <a:solidFill>
                  <a:srgbClr val="00B050"/>
                </a:solidFill>
              </a:rPr>
              <a:t>Tashkinov</a:t>
            </a:r>
            <a:r>
              <a:rPr lang="en-US" sz="2400" dirty="0" smtClean="0">
                <a:solidFill>
                  <a:srgbClr val="00B050"/>
                </a:solidFill>
              </a:rPr>
              <a:t> (2000) for me: </a:t>
            </a:r>
            <a:r>
              <a:rPr lang="en-US" sz="2400" dirty="0" err="1" smtClean="0">
                <a:solidFill>
                  <a:srgbClr val="00B050"/>
                </a:solidFill>
              </a:rPr>
              <a:t>dec.</a:t>
            </a:r>
            <a:r>
              <a:rPr lang="en-US" sz="2400" dirty="0" smtClean="0">
                <a:solidFill>
                  <a:srgbClr val="00B050"/>
                </a:solidFill>
              </a:rPr>
              <a:t> 2017</a:t>
            </a:r>
            <a:endParaRPr lang="en-US" sz="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	</a:t>
            </a:r>
            <a:r>
              <a:rPr lang="en-US" sz="2800" b="1" dirty="0" smtClean="0">
                <a:solidFill>
                  <a:schemeClr val="tx2"/>
                </a:solidFill>
              </a:rPr>
              <a:t>3. Algorithms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	</a:t>
            </a:r>
            <a:r>
              <a:rPr lang="en-US" sz="2400" dirty="0" smtClean="0">
                <a:solidFill>
                  <a:srgbClr val="002060"/>
                </a:solidFill>
              </a:rPr>
              <a:t>Method </a:t>
            </a:r>
            <a:r>
              <a:rPr lang="en-US" sz="2400" dirty="0">
                <a:solidFill>
                  <a:srgbClr val="002060"/>
                </a:solidFill>
              </a:rPr>
              <a:t>of variables, class RP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	</a:t>
            </a:r>
            <a:r>
              <a:rPr lang="en-US" sz="2400" dirty="0" smtClean="0">
                <a:solidFill>
                  <a:srgbClr val="00B050"/>
                </a:solidFill>
              </a:rPr>
              <a:t>Exact Matchings (</a:t>
            </a:r>
            <a:r>
              <a:rPr lang="en-US" sz="2400" dirty="0" err="1" smtClean="0">
                <a:solidFill>
                  <a:srgbClr val="00B050"/>
                </a:solidFill>
              </a:rPr>
              <a:t>Yuster</a:t>
            </a:r>
            <a:r>
              <a:rPr lang="en-US" sz="2400" dirty="0" smtClean="0">
                <a:solidFill>
                  <a:srgbClr val="00B050"/>
                </a:solidFill>
              </a:rPr>
              <a:t>, 2012 ), for me: June 2018 </a:t>
            </a:r>
            <a:r>
              <a:rPr lang="en-US" sz="2400" dirty="0">
                <a:solidFill>
                  <a:srgbClr val="00B050"/>
                </a:solidFill>
              </a:rPr>
              <a:t/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	Edmonds’ algorithm</a:t>
            </a:r>
            <a:endParaRPr lang="en-US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002060"/>
                </a:solidFill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</a:rPr>
              <a:t>4. Undirected </a:t>
            </a:r>
            <a:r>
              <a:rPr lang="en-US" sz="2800" b="1" dirty="0">
                <a:solidFill>
                  <a:srgbClr val="002060"/>
                </a:solidFill>
              </a:rPr>
              <a:t>shortest paths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		</a:t>
            </a:r>
            <a:r>
              <a:rPr lang="en-US" sz="2400" dirty="0" smtClean="0">
                <a:solidFill>
                  <a:srgbClr val="002060"/>
                </a:solidFill>
              </a:rPr>
              <a:t>Conservativeness, T-joins, Algorithms</a:t>
            </a:r>
            <a:endParaRPr lang="en-US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002060"/>
                </a:solidFill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</a:rPr>
              <a:t>5. </a:t>
            </a:r>
            <a:r>
              <a:rPr lang="en-US" sz="2800" b="1" dirty="0" err="1" smtClean="0">
                <a:solidFill>
                  <a:srgbClr val="002060"/>
                </a:solidFill>
              </a:rPr>
              <a:t>Polyhedra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400" dirty="0" smtClean="0">
                <a:solidFill>
                  <a:srgbClr val="002060"/>
                </a:solidFill>
              </a:rPr>
              <a:t>weights, L</a:t>
            </a:r>
            <a:r>
              <a:rPr lang="en-US" sz="2400" dirty="0" smtClean="0">
                <a:solidFill>
                  <a:srgbClr val="002060"/>
                </a:solidFill>
              </a:rPr>
              <a:t>inear </a:t>
            </a:r>
            <a:r>
              <a:rPr lang="en-US" sz="2400" dirty="0" smtClean="0">
                <a:solidFill>
                  <a:schemeClr val="tx2"/>
                </a:solidFill>
              </a:rPr>
              <a:t>Programming</a:t>
            </a:r>
          </a:p>
          <a:p>
            <a:pPr marL="0" indent="0" algn="ctr">
              <a:buNone/>
            </a:pPr>
            <a:endParaRPr lang="en-US" sz="2800" b="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FR" sz="2800" b="0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fr-FR" sz="2800" b="0" dirty="0" smtClean="0">
                <a:latin typeface="Arial" charset="0"/>
              </a:rPr>
              <a:t> </a:t>
            </a:r>
            <a:endParaRPr lang="fr-FR" sz="4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-108521" y="6146140"/>
            <a:ext cx="3240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Exercises </a:t>
            </a:r>
            <a:r>
              <a:rPr lang="en-US" sz="2400" dirty="0" smtClean="0">
                <a:solidFill>
                  <a:srgbClr val="00B050"/>
                </a:solidFill>
              </a:rPr>
              <a:t>: </a:t>
            </a:r>
            <a:r>
              <a:rPr lang="en-US" sz="2400" dirty="0">
                <a:solidFill>
                  <a:srgbClr val="00B050"/>
                </a:solidFill>
              </a:rPr>
              <a:t>series </a:t>
            </a:r>
            <a:r>
              <a:rPr lang="en-US" sz="2400" dirty="0" smtClean="0">
                <a:solidFill>
                  <a:srgbClr val="00B050"/>
                </a:solidFill>
              </a:rPr>
              <a:t>1-5 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43808" y="5599132"/>
            <a:ext cx="639429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Approximation:  </a:t>
            </a:r>
            <a:r>
              <a:rPr lang="en-US" sz="2400" b="1" dirty="0" smtClean="0">
                <a:solidFill>
                  <a:srgbClr val="C00000"/>
                </a:solidFill>
              </a:rPr>
              <a:t>additive error of 1 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for edge- 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coloring </a:t>
            </a:r>
            <a:r>
              <a:rPr lang="en-US" sz="2400" dirty="0" smtClean="0">
                <a:solidFill>
                  <a:srgbClr val="C00000"/>
                </a:solidFill>
              </a:rPr>
              <a:t>and exact matching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Randomized </a:t>
            </a:r>
            <a:r>
              <a:rPr lang="en-US" sz="2400" dirty="0" smtClean="0">
                <a:solidFill>
                  <a:srgbClr val="C00000"/>
                </a:solidFill>
              </a:rPr>
              <a:t>algorithms, LP </a:t>
            </a:r>
            <a:r>
              <a:rPr lang="en-US" sz="2400" dirty="0">
                <a:solidFill>
                  <a:srgbClr val="C00000"/>
                </a:solidFill>
              </a:rPr>
              <a:t>lower</a:t>
            </a:r>
            <a:r>
              <a:rPr lang="en-US" sz="2400" dirty="0" smtClean="0">
                <a:solidFill>
                  <a:srgbClr val="C00000"/>
                </a:solidFill>
              </a:rPr>
              <a:t> bound 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Documents and Settings\seboa\Local Settings\Temporary Internet Files\Content.IE5\FZE5NZED\CAPUK18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808"/>
            <a:ext cx="6336704" cy="9177864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5556" y="72008"/>
            <a:ext cx="8244916" cy="90872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complexity</a:t>
            </a:r>
            <a:r>
              <a:rPr lang="fr-FR" dirty="0" smtClean="0"/>
              <a:t> class P </a:t>
            </a:r>
            <a:r>
              <a:rPr lang="fr-FR" dirty="0" smtClean="0">
                <a:sym typeface="Symbol"/>
              </a:rPr>
              <a:t> </a:t>
            </a:r>
            <a:r>
              <a:rPr lang="fr-FR" dirty="0" smtClean="0">
                <a:solidFill>
                  <a:srgbClr val="C00000"/>
                </a:solidFill>
              </a:rPr>
              <a:t>RP </a:t>
            </a:r>
            <a:r>
              <a:rPr lang="fr-FR" dirty="0" smtClean="0">
                <a:solidFill>
                  <a:schemeClr val="tx1"/>
                </a:solidFill>
                <a:sym typeface="Symbol"/>
              </a:rPr>
              <a:t> NP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9512" y="4104782"/>
            <a:ext cx="89644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Imagine :  x= a graph, y the certificate (</a:t>
            </a:r>
            <a:r>
              <a:rPr lang="en-US" sz="2000" dirty="0" err="1" smtClean="0">
                <a:solidFill>
                  <a:schemeClr val="tx2"/>
                </a:solidFill>
              </a:rPr>
              <a:t>eg</a:t>
            </a:r>
            <a:r>
              <a:rPr lang="en-US" sz="2000" dirty="0" smtClean="0">
                <a:solidFill>
                  <a:schemeClr val="tx2"/>
                </a:solidFill>
              </a:rPr>
              <a:t>  a  substitution with </a:t>
            </a:r>
            <a:r>
              <a:rPr lang="en-US" sz="2000" dirty="0" smtClean="0">
                <a:solidFill>
                  <a:schemeClr val="tx2"/>
                </a:solidFill>
                <a:sym typeface="Symbol"/>
              </a:rPr>
              <a:t>0</a:t>
            </a:r>
            <a:r>
              <a:rPr lang="en-US" sz="2000" dirty="0" smtClean="0">
                <a:solidFill>
                  <a:schemeClr val="tx2"/>
                </a:solidFill>
              </a:rPr>
              <a:t> polynomial value )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36512" y="6278877"/>
            <a:ext cx="93245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The same </a:t>
            </a:r>
            <a:r>
              <a:rPr lang="en-US" sz="2400" dirty="0" err="1" smtClean="0">
                <a:solidFill>
                  <a:schemeClr val="tx2"/>
                </a:solidFill>
              </a:rPr>
              <a:t>def</a:t>
            </a:r>
            <a:r>
              <a:rPr lang="en-US" sz="2400" dirty="0" smtClean="0">
                <a:solidFill>
                  <a:schemeClr val="tx2"/>
                </a:solidFill>
              </a:rPr>
              <a:t> as NP but there are many certificates : </a:t>
            </a:r>
            <a:r>
              <a:rPr lang="en-US" sz="2400" dirty="0" smtClean="0">
                <a:solidFill>
                  <a:srgbClr val="C00000"/>
                </a:solidFill>
              </a:rPr>
              <a:t>constant proportion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2756207" y="6108945"/>
            <a:ext cx="932452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2"/>
                </a:solidFill>
              </a:rPr>
              <a:t>.</a:t>
            </a:r>
            <a:endParaRPr lang="fr-FR" sz="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Randomized algorithms for </a:t>
            </a:r>
            <a:br>
              <a:rPr lang="en-US" dirty="0" smtClean="0"/>
            </a:br>
            <a:r>
              <a:rPr lang="en-US" dirty="0" smtClean="0"/>
              <a:t>matching generalizations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87824" y="1600093"/>
            <a:ext cx="3708412" cy="64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3600" b="1" dirty="0" smtClean="0">
                <a:solidFill>
                  <a:srgbClr val="C00000"/>
                </a:solidFill>
                <a:latin typeface="Calibri"/>
              </a:rPr>
              <a:t>RP </a:t>
            </a:r>
            <a:r>
              <a:rPr lang="fr-FR" sz="2800" dirty="0" err="1" smtClean="0">
                <a:solidFill>
                  <a:srgbClr val="C00000"/>
                </a:solidFill>
                <a:latin typeface="Calibri"/>
              </a:rPr>
              <a:t>thought</a:t>
            </a:r>
            <a:r>
              <a:rPr lang="fr-FR" sz="2800" dirty="0" smtClean="0">
                <a:solidFill>
                  <a:srgbClr val="C00000"/>
                </a:solidFill>
                <a:latin typeface="Calibri"/>
              </a:rPr>
              <a:t> of </a:t>
            </a:r>
            <a:r>
              <a:rPr lang="fr-FR" sz="3600" b="1" dirty="0" smtClean="0">
                <a:solidFill>
                  <a:srgbClr val="C00000"/>
                </a:solidFill>
                <a:latin typeface="Calibri"/>
                <a:sym typeface="Symbol" panose="05050102010706020507" pitchFamily="18" charset="2"/>
              </a:rPr>
              <a:t>  </a:t>
            </a:r>
            <a:r>
              <a:rPr lang="fr-FR" sz="3600" b="1" dirty="0" smtClean="0">
                <a:solidFill>
                  <a:srgbClr val="C00000"/>
                </a:solidFill>
                <a:latin typeface="Calibri"/>
                <a:sym typeface="Symbol" panose="05050102010706020507" pitchFamily="18" charset="2"/>
              </a:rPr>
              <a:t>P</a:t>
            </a:r>
            <a:endParaRPr lang="fr-FR" sz="3600" b="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4116" y="2346185"/>
            <a:ext cx="9073008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>
                <a:solidFill>
                  <a:schemeClr val="tx2"/>
                </a:solidFill>
                <a:latin typeface="Arial"/>
              </a:rPr>
              <a:t>G = (A, B, E)  </a:t>
            </a:r>
            <a:r>
              <a:rPr lang="fr-FR" sz="2400" b="1" kern="0" dirty="0">
                <a:solidFill>
                  <a:schemeClr val="tx2"/>
                </a:solidFill>
                <a:latin typeface="Arial"/>
              </a:rPr>
              <a:t>bipartite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,  n= |A|=|B|.   M :=  (</a:t>
            </a:r>
            <a:r>
              <a:rPr lang="fr-FR" sz="2400" kern="0" dirty="0" err="1">
                <a:solidFill>
                  <a:schemeClr val="tx2"/>
                </a:solidFill>
                <a:latin typeface="Arial"/>
              </a:rPr>
              <a:t>x</a:t>
            </a:r>
            <a:r>
              <a:rPr lang="fr-FR" sz="2400" kern="0" baseline="-25000" dirty="0" err="1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baseline="-25000" dirty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if </a:t>
            </a:r>
            <a:r>
              <a:rPr lang="fr-FR" sz="2400" kern="0" dirty="0" err="1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 E, </a:t>
            </a:r>
            <a:r>
              <a:rPr lang="fr-FR" sz="2400" kern="0" dirty="0" err="1">
                <a:solidFill>
                  <a:srgbClr val="0070C0"/>
                </a:solidFill>
                <a:latin typeface="Arial"/>
                <a:sym typeface="Symbol"/>
              </a:rPr>
              <a:t>else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 0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)</a:t>
            </a:r>
            <a:r>
              <a:rPr lang="fr-FR" sz="2400" kern="0" baseline="-25000" dirty="0" err="1" smtClean="0">
                <a:solidFill>
                  <a:schemeClr val="tx2"/>
                </a:solidFill>
                <a:latin typeface="Arial"/>
              </a:rPr>
              <a:t>n×n</a:t>
            </a:r>
            <a:endParaRPr lang="fr-FR" sz="2400" b="1" kern="0" dirty="0" smtClean="0">
              <a:solidFill>
                <a:schemeClr val="tx2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800" kern="0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200" y="2906338"/>
            <a:ext cx="9073008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>
                <a:solidFill>
                  <a:schemeClr val="tx2"/>
                </a:solidFill>
                <a:latin typeface="Arial"/>
              </a:rPr>
              <a:t>G = 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(V,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E), n= 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|V| 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skew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symm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M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:=  (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x</a:t>
            </a:r>
            <a:r>
              <a:rPr lang="fr-FR" sz="2400" kern="0" baseline="-25000" dirty="0" err="1" smtClean="0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= -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x</a:t>
            </a:r>
            <a:r>
              <a:rPr lang="fr-FR" sz="2400" kern="0" baseline="-25000" dirty="0" err="1" smtClean="0">
                <a:solidFill>
                  <a:schemeClr val="tx2"/>
                </a:solidFill>
                <a:latin typeface="Arial"/>
              </a:rPr>
              <a:t>ji</a:t>
            </a:r>
            <a:r>
              <a:rPr lang="fr-FR" sz="2400" kern="0" baseline="-250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if </a:t>
            </a:r>
            <a:r>
              <a:rPr lang="fr-FR" sz="2400" kern="0" dirty="0" err="1">
                <a:solidFill>
                  <a:schemeClr val="tx2"/>
                </a:solidFill>
                <a:latin typeface="Arial"/>
              </a:rPr>
              <a:t>ij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 E, </a:t>
            </a:r>
            <a:r>
              <a:rPr lang="fr-FR" sz="2400" kern="0" dirty="0" err="1">
                <a:solidFill>
                  <a:srgbClr val="0070C0"/>
                </a:solidFill>
                <a:latin typeface="Arial"/>
                <a:sym typeface="Symbol"/>
              </a:rPr>
              <a:t>else</a:t>
            </a:r>
            <a:r>
              <a:rPr lang="fr-FR" sz="2400" kern="0" dirty="0">
                <a:solidFill>
                  <a:srgbClr val="0070C0"/>
                </a:solidFill>
                <a:latin typeface="Arial"/>
                <a:sym typeface="Symbol"/>
              </a:rPr>
              <a:t> </a:t>
            </a:r>
            <a:r>
              <a:rPr lang="fr-FR" sz="2400" kern="0" dirty="0" smtClean="0">
                <a:solidFill>
                  <a:srgbClr val="0070C0"/>
                </a:solidFill>
                <a:latin typeface="Arial"/>
                <a:sym typeface="Symbol"/>
              </a:rPr>
              <a:t>0 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)</a:t>
            </a:r>
            <a:r>
              <a:rPr lang="fr-FR" sz="2400" kern="0" baseline="-25000" dirty="0" err="1">
                <a:solidFill>
                  <a:schemeClr val="tx2"/>
                </a:solidFill>
                <a:latin typeface="Arial"/>
              </a:rPr>
              <a:t>n×n</a:t>
            </a:r>
            <a:r>
              <a:rPr lang="fr-FR" sz="2400" kern="0" baseline="-25000" dirty="0">
                <a:solidFill>
                  <a:schemeClr val="tx2"/>
                </a:solidFill>
                <a:latin typeface="Arial"/>
              </a:rPr>
              <a:t> </a:t>
            </a:r>
            <a:endParaRPr lang="fr-FR" sz="2400" kern="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800" kern="0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3126" y="4293096"/>
            <a:ext cx="95294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chemeClr val="tx2"/>
                </a:solidFill>
                <a:latin typeface="Arial"/>
              </a:rPr>
              <a:t>Path </a:t>
            </a:r>
            <a:r>
              <a:rPr lang="fr-FR" sz="2400" b="1" kern="0" dirty="0" err="1" smtClean="0">
                <a:solidFill>
                  <a:schemeClr val="tx2"/>
                </a:solidFill>
                <a:latin typeface="Arial"/>
              </a:rPr>
              <a:t>matchings</a:t>
            </a:r>
            <a:r>
              <a:rPr lang="fr-FR" sz="2400" b="1" kern="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(Cunningham,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Geelen</a:t>
            </a:r>
            <a:r>
              <a:rPr lang="fr-FR" sz="2400" kern="0" dirty="0">
                <a:solidFill>
                  <a:schemeClr val="tx2"/>
                </a:solidFill>
                <a:latin typeface="Arial"/>
              </a:rPr>
              <a:t>)</a:t>
            </a:r>
            <a:endParaRPr lang="fr-FR" sz="2400" kern="0" dirty="0" smtClean="0">
              <a:solidFill>
                <a:schemeClr val="tx2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2400" kern="0" dirty="0">
              <a:solidFill>
                <a:schemeClr val="tx2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i="1" kern="0" dirty="0" smtClean="0">
                <a:solidFill>
                  <a:srgbClr val="C00000"/>
                </a:solidFill>
              </a:rPr>
              <a:t>Exact </a:t>
            </a:r>
            <a:r>
              <a:rPr lang="fr-FR" sz="2400" i="1" kern="0" dirty="0" err="1" smtClean="0">
                <a:solidFill>
                  <a:srgbClr val="C00000"/>
                </a:solidFill>
              </a:rPr>
              <a:t>matching</a:t>
            </a:r>
            <a:r>
              <a:rPr lang="fr-FR" sz="2400" b="1" kern="0" dirty="0" smtClean="0">
                <a:solidFill>
                  <a:srgbClr val="C00000"/>
                </a:solidFill>
              </a:rPr>
              <a:t>: </a:t>
            </a:r>
            <a:r>
              <a:rPr lang="fr-FR" sz="2400" kern="0" dirty="0" err="1" smtClean="0"/>
              <a:t>Given</a:t>
            </a:r>
            <a:r>
              <a:rPr lang="fr-FR" sz="2400" kern="0" dirty="0" smtClean="0">
                <a:solidFill>
                  <a:srgbClr val="C00000"/>
                </a:solidFill>
              </a:rPr>
              <a:t> R</a:t>
            </a:r>
            <a:r>
              <a:rPr lang="fr-FR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E, </a:t>
            </a:r>
            <a:r>
              <a:rPr lang="fr-FR" sz="2400" kern="0" dirty="0" err="1" smtClean="0">
                <a:solidFill>
                  <a:srgbClr val="C00000"/>
                </a:solidFill>
                <a:sym typeface="Symbol" panose="05050102010706020507" pitchFamily="18" charset="2"/>
              </a:rPr>
              <a:t>kIN</a:t>
            </a:r>
            <a:r>
              <a:rPr lang="fr-FR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, </a:t>
            </a:r>
            <a:r>
              <a:rPr lang="fr-FR" sz="2400" kern="0" dirty="0" smtClean="0">
                <a:sym typeface="Symbol" panose="05050102010706020507" pitchFamily="18" charset="2"/>
              </a:rPr>
              <a:t>a </a:t>
            </a:r>
            <a:r>
              <a:rPr lang="fr-FR" sz="2400" kern="0" dirty="0" smtClean="0"/>
              <a:t>max </a:t>
            </a:r>
            <a:r>
              <a:rPr lang="fr-FR" sz="2400" kern="0" dirty="0" err="1"/>
              <a:t>matching</a:t>
            </a:r>
            <a:r>
              <a:rPr lang="fr-FR" sz="2400" kern="0" dirty="0"/>
              <a:t> </a:t>
            </a:r>
            <a:r>
              <a:rPr lang="fr-FR" sz="2400" kern="0" dirty="0" smtClean="0"/>
              <a:t>M, |M</a:t>
            </a:r>
            <a:r>
              <a:rPr lang="fr-FR" sz="2400" kern="0" dirty="0" smtClean="0">
                <a:sym typeface="Symbol" panose="05050102010706020507" pitchFamily="18" charset="2"/>
              </a:rPr>
              <a:t></a:t>
            </a:r>
            <a:r>
              <a:rPr lang="fr-FR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R</a:t>
            </a:r>
            <a:r>
              <a:rPr lang="fr-FR" sz="2400" kern="0" dirty="0" smtClean="0">
                <a:sym typeface="Symbol" panose="05050102010706020507" pitchFamily="18" charset="2"/>
              </a:rPr>
              <a:t>|=k.</a:t>
            </a:r>
            <a:r>
              <a:rPr lang="fr-FR" sz="2400" kern="0" dirty="0" smtClean="0"/>
              <a:t> </a:t>
            </a:r>
            <a:endParaRPr lang="fr-FR" sz="2400" b="1" kern="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chemeClr val="tx2"/>
                </a:solidFill>
                <a:sym typeface="Symbol" panose="05050102010706020507" pitchFamily="18" charset="2"/>
              </a:rPr>
              <a:t> Exact </a:t>
            </a:r>
            <a:r>
              <a:rPr lang="fr-FR" sz="2400" kern="0" dirty="0" err="1" smtClean="0">
                <a:solidFill>
                  <a:schemeClr val="tx2"/>
                </a:solidFill>
                <a:sym typeface="Symbol" panose="05050102010706020507" pitchFamily="18" charset="2"/>
              </a:rPr>
              <a:t>matching</a:t>
            </a:r>
            <a:r>
              <a:rPr lang="fr-FR" sz="2400" kern="0" dirty="0" smtClean="0">
                <a:solidFill>
                  <a:schemeClr val="tx2"/>
                </a:solidFill>
                <a:sym typeface="Symbol" panose="05050102010706020507" pitchFamily="18" charset="2"/>
              </a:rPr>
              <a:t> 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</a:rPr>
              <a:t>multiplying x</a:t>
            </a:r>
            <a:r>
              <a:rPr lang="fr-FR" sz="2400" kern="0" baseline="-25000" dirty="0" err="1" smtClean="0">
                <a:solidFill>
                  <a:schemeClr val="tx2"/>
                </a:solidFill>
              </a:rPr>
              <a:t>ij</a:t>
            </a:r>
            <a:r>
              <a:rPr lang="fr-FR" sz="2400" kern="0" baseline="-25000" dirty="0">
                <a:solidFill>
                  <a:schemeClr val="tx2"/>
                </a:solidFill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</a:rPr>
              <a:t> </a:t>
            </a:r>
            <a:r>
              <a:rPr lang="en-US" sz="2400" kern="0" dirty="0" smtClean="0">
                <a:solidFill>
                  <a:schemeClr val="tx2"/>
                </a:solidFill>
              </a:rPr>
              <a:t>for  </a:t>
            </a:r>
            <a:r>
              <a:rPr lang="en-US" sz="2400" kern="0" dirty="0" err="1" smtClean="0">
                <a:solidFill>
                  <a:schemeClr val="tx2"/>
                </a:solidFill>
              </a:rPr>
              <a:t>ij</a:t>
            </a:r>
            <a:r>
              <a:rPr lang="fr-FR" sz="2400" kern="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fr-FR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R </a:t>
            </a:r>
            <a:r>
              <a:rPr lang="fr-FR" sz="2400" kern="0" dirty="0" smtClean="0">
                <a:solidFill>
                  <a:srgbClr val="002060"/>
                </a:solidFill>
                <a:sym typeface="Symbol" panose="05050102010706020507" pitchFamily="18" charset="2"/>
              </a:rPr>
              <a:t>by  y in the Tutte matrix,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rgbClr val="00B050"/>
                </a:solidFill>
                <a:sym typeface="Symbol" panose="05050102010706020507" pitchFamily="18" charset="2"/>
              </a:rPr>
              <a:t>the </a:t>
            </a:r>
            <a:r>
              <a:rPr lang="fr-FR" sz="2400" kern="0" dirty="0" err="1" smtClean="0">
                <a:solidFill>
                  <a:srgbClr val="00B050"/>
                </a:solidFill>
                <a:sym typeface="Symbol" panose="05050102010706020507" pitchFamily="18" charset="2"/>
              </a:rPr>
              <a:t>coeff</a:t>
            </a:r>
            <a:r>
              <a:rPr lang="fr-FR" sz="2400" kern="0" dirty="0" smtClean="0">
                <a:solidFill>
                  <a:srgbClr val="00B050"/>
                </a:solidFill>
                <a:sym typeface="Symbol" panose="05050102010706020507" pitchFamily="18" charset="2"/>
              </a:rPr>
              <a:t> of</a:t>
            </a:r>
            <a:r>
              <a:rPr lang="fr-FR" sz="2400" kern="0" dirty="0" smtClean="0">
                <a:solidFill>
                  <a:srgbClr val="00B050"/>
                </a:solidFill>
              </a:rPr>
              <a:t> </a:t>
            </a:r>
            <a:r>
              <a:rPr lang="fr-FR" sz="2400" kern="0" dirty="0" err="1">
                <a:solidFill>
                  <a:srgbClr val="00B050"/>
                </a:solidFill>
              </a:rPr>
              <a:t>y</a:t>
            </a:r>
            <a:r>
              <a:rPr lang="fr-FR" sz="2400" kern="0" baseline="30000" dirty="0" err="1">
                <a:solidFill>
                  <a:srgbClr val="00B050"/>
                </a:solidFill>
              </a:rPr>
              <a:t>k</a:t>
            </a:r>
            <a:r>
              <a:rPr lang="fr-FR" sz="2400" kern="0" dirty="0">
                <a:solidFill>
                  <a:srgbClr val="00B050"/>
                </a:solidFill>
              </a:rPr>
              <a:t>  </a:t>
            </a:r>
            <a:r>
              <a:rPr lang="en-US" sz="2400" kern="0" dirty="0" smtClean="0">
                <a:solidFill>
                  <a:srgbClr val="00B050"/>
                </a:solidFill>
              </a:rPr>
              <a:t>is not the 0 pol:  </a:t>
            </a:r>
            <a:r>
              <a:rPr lang="en-US" sz="2400" kern="0" dirty="0" smtClean="0">
                <a:solidFill>
                  <a:srgbClr val="00B050"/>
                </a:solidFill>
                <a:sym typeface="Symbol" panose="05050102010706020507" pitchFamily="18" charset="2"/>
              </a:rPr>
              <a:t>substitution this pol can be evaluated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 smtClean="0">
                <a:solidFill>
                  <a:srgbClr val="00B050"/>
                </a:solidFill>
                <a:sym typeface="Symbol" panose="05050102010706020507" pitchFamily="18" charset="2"/>
              </a:rPr>
              <a:t>with  </a:t>
            </a:r>
            <a:r>
              <a:rPr lang="en-US" sz="2400" kern="0" dirty="0" smtClean="0">
                <a:solidFill>
                  <a:srgbClr val="00B050"/>
                </a:solidFill>
              </a:rPr>
              <a:t>n+1 </a:t>
            </a:r>
            <a:r>
              <a:rPr lang="en-US" sz="2400" kern="0" dirty="0" smtClean="0">
                <a:solidFill>
                  <a:srgbClr val="00B050"/>
                </a:solidFill>
              </a:rPr>
              <a:t>x n+1 </a:t>
            </a:r>
            <a:r>
              <a:rPr lang="en-US" sz="2400" kern="0" dirty="0" err="1" smtClean="0">
                <a:solidFill>
                  <a:srgbClr val="00B050"/>
                </a:solidFill>
              </a:rPr>
              <a:t>lin</a:t>
            </a:r>
            <a:r>
              <a:rPr lang="en-US" sz="2400" kern="0" dirty="0">
                <a:solidFill>
                  <a:srgbClr val="00B050"/>
                </a:solidFill>
              </a:rPr>
              <a:t> </a:t>
            </a:r>
            <a:r>
              <a:rPr lang="en-US" sz="2400" kern="0" dirty="0" err="1" smtClean="0">
                <a:solidFill>
                  <a:srgbClr val="00B050"/>
                </a:solidFill>
              </a:rPr>
              <a:t>equ</a:t>
            </a:r>
            <a:r>
              <a:rPr lang="en-US" sz="2400" kern="0" dirty="0" smtClean="0">
                <a:solidFill>
                  <a:srgbClr val="00B050"/>
                </a:solidFill>
              </a:rPr>
              <a:t>;</a:t>
            </a:r>
            <a:r>
              <a:rPr lang="en-US" sz="2400" kern="0" dirty="0" smtClean="0">
                <a:solidFill>
                  <a:srgbClr val="C00000"/>
                </a:solidFill>
              </a:rPr>
              <a:t> </a:t>
            </a:r>
            <a:r>
              <a:rPr lang="en-US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 RP </a:t>
            </a:r>
            <a:r>
              <a:rPr lang="fr-FR" sz="2400" kern="0" dirty="0">
                <a:solidFill>
                  <a:srgbClr val="C00000"/>
                </a:solidFill>
              </a:rPr>
              <a:t>(</a:t>
            </a:r>
            <a:r>
              <a:rPr lang="fr-FR" sz="2400" kern="0" dirty="0" err="1">
                <a:solidFill>
                  <a:srgbClr val="C00000"/>
                </a:solidFill>
              </a:rPr>
              <a:t>Lovász</a:t>
            </a:r>
            <a:r>
              <a:rPr lang="fr-FR" sz="2400" kern="0" dirty="0">
                <a:solidFill>
                  <a:srgbClr val="C00000"/>
                </a:solidFill>
              </a:rPr>
              <a:t> 1979) </a:t>
            </a:r>
            <a:r>
              <a:rPr lang="en-US" sz="2400" kern="0" dirty="0" smtClean="0">
                <a:solidFill>
                  <a:srgbClr val="C00000"/>
                </a:solidFill>
                <a:sym typeface="Symbol" panose="05050102010706020507" pitchFamily="18" charset="2"/>
              </a:rPr>
              <a:t>and not known to be in P   !  </a:t>
            </a:r>
            <a:endParaRPr lang="fr-FR" sz="2400" kern="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fr-FR" sz="2400" kern="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3508324"/>
            <a:ext cx="855447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smtClean="0">
                <a:solidFill>
                  <a:srgbClr val="1F497D"/>
                </a:solidFill>
                <a:latin typeface="Arial"/>
              </a:rPr>
              <a:t>`Tutte matrix’</a:t>
            </a:r>
            <a:r>
              <a:rPr lang="fr-FR" sz="2400" kern="0" dirty="0" smtClean="0">
                <a:solidFill>
                  <a:srgbClr val="1F497D"/>
                </a:solidFill>
                <a:latin typeface="Arial"/>
              </a:rPr>
              <a:t> : square of the `</a:t>
            </a:r>
            <a:r>
              <a:rPr lang="fr-FR" sz="2400" kern="0" dirty="0" err="1" smtClean="0">
                <a:solidFill>
                  <a:srgbClr val="1F497D"/>
                </a:solidFill>
                <a:latin typeface="Arial"/>
              </a:rPr>
              <a:t>Pfaffian</a:t>
            </a:r>
            <a:r>
              <a:rPr lang="fr-FR" sz="2400" kern="0" dirty="0" smtClean="0">
                <a:solidFill>
                  <a:srgbClr val="1F497D"/>
                </a:solidFill>
                <a:latin typeface="Arial"/>
              </a:rPr>
              <a:t>’. </a:t>
            </a:r>
            <a:r>
              <a:rPr lang="fr-FR" sz="2400" b="1" kern="0" dirty="0" smtClean="0">
                <a:solidFill>
                  <a:srgbClr val="C00000"/>
                </a:solidFill>
                <a:latin typeface="Arial"/>
              </a:rPr>
              <a:t>Good for </a:t>
            </a:r>
            <a:r>
              <a:rPr lang="fr-FR" sz="2400" b="1" kern="0" dirty="0" err="1" smtClean="0">
                <a:solidFill>
                  <a:srgbClr val="C00000"/>
                </a:solidFill>
                <a:latin typeface="Arial"/>
              </a:rPr>
              <a:t>testing</a:t>
            </a:r>
            <a:r>
              <a:rPr lang="fr-FR" sz="2400" b="1" kern="0" dirty="0" smtClean="0">
                <a:solidFill>
                  <a:srgbClr val="C00000"/>
                </a:solidFill>
                <a:latin typeface="Arial"/>
              </a:rPr>
              <a:t> !   </a:t>
            </a:r>
            <a:endParaRPr lang="fr-FR" sz="2400" b="1" kern="0" dirty="0">
              <a:solidFill>
                <a:srgbClr val="C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588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868" y="-243408"/>
            <a:ext cx="8229600" cy="1143000"/>
          </a:xfrm>
        </p:spPr>
        <p:txBody>
          <a:bodyPr/>
          <a:lstStyle/>
          <a:p>
            <a:r>
              <a:rPr lang="en-US" dirty="0" smtClean="0"/>
              <a:t>Approximation for exact matchings</a:t>
            </a:r>
            <a:endParaRPr lang="en-US" dirty="0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79512" y="899240"/>
            <a:ext cx="8856984" cy="3384376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endParaRPr lang="en-US" sz="2800" b="1" dirty="0" smtClean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Theorem : </a:t>
            </a:r>
            <a:r>
              <a:rPr lang="en-US" sz="2800" dirty="0" smtClean="0">
                <a:solidFill>
                  <a:schemeClr val="tx2"/>
                </a:solidFill>
              </a:rPr>
              <a:t>(</a:t>
            </a:r>
            <a:r>
              <a:rPr lang="en-US" sz="2800" dirty="0" err="1" smtClean="0">
                <a:solidFill>
                  <a:schemeClr val="tx2"/>
                </a:solidFill>
              </a:rPr>
              <a:t>Yuster</a:t>
            </a:r>
            <a:r>
              <a:rPr lang="en-US" sz="2800" dirty="0" smtClean="0">
                <a:solidFill>
                  <a:schemeClr val="tx2"/>
                </a:solidFill>
              </a:rPr>
              <a:t> 2012) G=(V,E)  graph, </a:t>
            </a:r>
            <a:r>
              <a:rPr lang="en-US" sz="2800" dirty="0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  <a:sym typeface="Symbol" panose="05050102010706020507" pitchFamily="18" charset="2"/>
              </a:rPr>
              <a:t> E</a:t>
            </a:r>
            <a:r>
              <a:rPr lang="en-US" sz="2800" dirty="0" smtClean="0">
                <a:solidFill>
                  <a:schemeClr val="tx2"/>
                </a:solidFill>
              </a:rPr>
              <a:t> , k </a:t>
            </a:r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 IN, then</a:t>
            </a:r>
          </a:p>
          <a:p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Exactly one of the following possibilities holds : </a:t>
            </a:r>
          </a:p>
          <a:p>
            <a:endParaRPr lang="en-US" sz="800" dirty="0" smtClean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endParaRPr lang="en-US" sz="800" dirty="0" smtClean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(</a:t>
            </a:r>
            <a:r>
              <a:rPr lang="en-US" sz="2800" dirty="0" err="1" smtClean="0">
                <a:solidFill>
                  <a:schemeClr val="tx2"/>
                </a:solidFill>
                <a:sym typeface="Symbol" panose="05050102010706020507" pitchFamily="18" charset="2"/>
              </a:rPr>
              <a:t>i</a:t>
            </a:r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) Each maximum matching of G 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meets R in   &lt;  k edges.</a:t>
            </a:r>
            <a:endParaRPr lang="en-US" sz="2800" dirty="0" smtClean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(ii) Each maximum matching of G 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meets R in  &gt;  k edges.</a:t>
            </a:r>
          </a:p>
          <a:p>
            <a:endParaRPr lang="en-US" sz="800" dirty="0" smtClean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r>
              <a:rPr lang="en-US" sz="2800" dirty="0">
                <a:solidFill>
                  <a:schemeClr val="tx2"/>
                </a:solidFill>
                <a:sym typeface="Symbol" panose="05050102010706020507" pitchFamily="18" charset="2"/>
              </a:rPr>
              <a:t>(</a:t>
            </a:r>
            <a:r>
              <a:rPr lang="en-US" sz="2800" dirty="0" smtClean="0">
                <a:solidFill>
                  <a:schemeClr val="tx2"/>
                </a:solidFill>
                <a:sym typeface="Symbol" panose="05050102010706020507" pitchFamily="18" charset="2"/>
              </a:rPr>
              <a:t>iii) There exists a matching </a:t>
            </a:r>
            <a:r>
              <a:rPr lang="en-US" sz="2800" b="1" dirty="0" smtClean="0">
                <a:sym typeface="Symbol" panose="05050102010706020507" pitchFamily="18" charset="2"/>
              </a:rPr>
              <a:t>of size at least (G) – 1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sym typeface="Symbol" panose="05050102010706020507" pitchFamily="18" charset="2"/>
              </a:rPr>
              <a:t>      that meets 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R in  </a:t>
            </a:r>
            <a:r>
              <a:rPr lang="en-US" sz="2800" dirty="0" smtClean="0">
                <a:solidFill>
                  <a:srgbClr val="C00000"/>
                </a:solidFill>
                <a:sym typeface="Symbol" panose="05050102010706020507" pitchFamily="18" charset="2"/>
              </a:rPr>
              <a:t>=  </a:t>
            </a:r>
            <a:r>
              <a:rPr lang="en-US" sz="2800" dirty="0">
                <a:solidFill>
                  <a:srgbClr val="C00000"/>
                </a:solidFill>
                <a:sym typeface="Symbol" panose="05050102010706020507" pitchFamily="18" charset="2"/>
              </a:rPr>
              <a:t>k edges</a:t>
            </a:r>
            <a:endParaRPr lang="en-US" sz="2800" dirty="0" smtClean="0">
              <a:solidFill>
                <a:srgbClr val="C00000"/>
              </a:solidFill>
              <a:sym typeface="Symbol" panose="05050102010706020507" pitchFamily="18" charset="2"/>
            </a:endParaRPr>
          </a:p>
          <a:p>
            <a:endParaRPr lang="en-US" sz="2800" dirty="0">
              <a:solidFill>
                <a:srgbClr val="0070C0"/>
              </a:solidFill>
              <a:sym typeface="Symbol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00824" y="4509120"/>
            <a:ext cx="8835672" cy="504056"/>
          </a:xfrm>
          <a:prstGeom prst="roundRect">
            <a:avLst>
              <a:gd name="adj" fmla="val 16667"/>
            </a:avLst>
          </a:prstGeom>
          <a:solidFill>
            <a:srgbClr val="FFF5E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err="1" smtClean="0">
                <a:solidFill>
                  <a:schemeClr val="tx2"/>
                </a:solidFill>
                <a:latin typeface="Arial"/>
              </a:rPr>
              <a:t>Remark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: (i), (ii) 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certified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,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checked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in 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polytime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(</a:t>
            </a:r>
            <a:r>
              <a:rPr lang="fr-FR" sz="2400" kern="0" dirty="0" err="1" smtClean="0">
                <a:solidFill>
                  <a:schemeClr val="tx2"/>
                </a:solidFill>
                <a:latin typeface="Arial"/>
              </a:rPr>
              <a:t>weighted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 match</a:t>
            </a:r>
            <a:r>
              <a:rPr lang="fr-FR" sz="2400" b="1" kern="0" dirty="0" smtClean="0">
                <a:solidFill>
                  <a:schemeClr val="tx2"/>
                </a:solidFill>
                <a:latin typeface="Arial"/>
              </a:rPr>
              <a:t>.</a:t>
            </a:r>
            <a:r>
              <a:rPr lang="fr-FR" sz="2400" kern="0" dirty="0" smtClean="0">
                <a:solidFill>
                  <a:schemeClr val="tx2"/>
                </a:solidFill>
                <a:latin typeface="Arial"/>
              </a:rPr>
              <a:t>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9512" y="5373216"/>
            <a:ext cx="4608512" cy="136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Proof</a:t>
            </a:r>
            <a:r>
              <a:rPr lang="en-US" sz="2400" dirty="0" smtClean="0">
                <a:solidFill>
                  <a:schemeClr val="tx2"/>
                </a:solidFill>
              </a:rPr>
              <a:t>: If neither (</a:t>
            </a:r>
            <a:r>
              <a:rPr lang="en-US" sz="2400" dirty="0" err="1" smtClean="0">
                <a:solidFill>
                  <a:schemeClr val="tx2"/>
                </a:solidFill>
              </a:rPr>
              <a:t>i</a:t>
            </a:r>
            <a:r>
              <a:rPr lang="en-US" sz="2400" dirty="0" smtClean="0">
                <a:solidFill>
                  <a:schemeClr val="tx2"/>
                </a:solidFill>
              </a:rPr>
              <a:t>) nor (ii) holds,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Then </a:t>
            </a:r>
            <a:r>
              <a:rPr lang="en-US" sz="2800" dirty="0" smtClean="0">
                <a:solidFill>
                  <a:schemeClr val="tx2"/>
                </a:solidFill>
              </a:rPr>
              <a:t>M</a:t>
            </a:r>
            <a:r>
              <a:rPr lang="en-US" sz="2800" baseline="-25000" dirty="0" smtClean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:   </a:t>
            </a:r>
            <a:r>
              <a:rPr lang="en-US" sz="2400" dirty="0" smtClean="0">
                <a:solidFill>
                  <a:srgbClr val="C00000"/>
                </a:solidFill>
              </a:rPr>
              <a:t>R-min</a:t>
            </a:r>
            <a:r>
              <a:rPr lang="en-US" sz="2400" dirty="0" smtClean="0">
                <a:solidFill>
                  <a:schemeClr val="tx2"/>
                </a:solidFill>
              </a:rPr>
              <a:t>  max matching</a:t>
            </a:r>
          </a:p>
          <a:p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         </a:t>
            </a:r>
            <a:r>
              <a:rPr lang="en-US" sz="2800" b="1" dirty="0" smtClean="0">
                <a:solidFill>
                  <a:schemeClr val="tx2"/>
                </a:solidFill>
              </a:rPr>
              <a:t>M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:   </a:t>
            </a:r>
            <a:r>
              <a:rPr lang="en-US" sz="2400" dirty="0" smtClean="0">
                <a:solidFill>
                  <a:srgbClr val="C00000"/>
                </a:solidFill>
              </a:rPr>
              <a:t>R-max  </a:t>
            </a:r>
            <a:r>
              <a:rPr lang="en-US" sz="2400" dirty="0" smtClean="0">
                <a:solidFill>
                  <a:srgbClr val="002060"/>
                </a:solidFill>
              </a:rPr>
              <a:t>max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matching</a:t>
            </a:r>
            <a:endParaRPr lang="en-US" sz="2400" dirty="0">
              <a:solidFill>
                <a:srgbClr val="002060"/>
              </a:solidFill>
              <a:sym typeface="Symbol"/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5736870" y="5172649"/>
            <a:ext cx="576064" cy="238692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5315126" y="5376333"/>
            <a:ext cx="462900" cy="48601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 flipV="1">
            <a:off x="6282082" y="5172649"/>
            <a:ext cx="792088" cy="125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 flipV="1">
            <a:off x="5345978" y="5862349"/>
            <a:ext cx="504056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6971280" y="6191927"/>
            <a:ext cx="606946" cy="10247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 flipV="1">
            <a:off x="6312934" y="6260425"/>
            <a:ext cx="643146" cy="3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7578226" y="5907373"/>
            <a:ext cx="432048" cy="284554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 flipV="1">
            <a:off x="5773100" y="6143425"/>
            <a:ext cx="539834" cy="9700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 flipV="1">
            <a:off x="7650234" y="5343062"/>
            <a:ext cx="360040" cy="59129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7043318" y="5204797"/>
            <a:ext cx="606916" cy="1534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5417986" y="6279703"/>
            <a:ext cx="268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Additive error of  1 </a:t>
            </a:r>
            <a:endParaRPr lang="en-US" sz="24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562002" y="5587629"/>
            <a:ext cx="2682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How to have </a:t>
            </a:r>
            <a:r>
              <a:rPr lang="en-US" sz="2000" dirty="0" smtClean="0">
                <a:solidFill>
                  <a:srgbClr val="C00000"/>
                </a:solidFill>
              </a:rPr>
              <a:t>3 </a:t>
            </a:r>
            <a:r>
              <a:rPr lang="en-US" sz="2000" dirty="0" smtClean="0">
                <a:solidFill>
                  <a:srgbClr val="C00000"/>
                </a:solidFill>
              </a:rPr>
              <a:t>red ?</a:t>
            </a:r>
            <a:endParaRPr lang="en-US" sz="2000" dirty="0">
              <a:solidFill>
                <a:srgbClr val="C00000"/>
              </a:solidFill>
              <a:sym typeface="Symbol"/>
            </a:endParaRPr>
          </a:p>
        </p:txBody>
      </p:sp>
      <p:sp>
        <p:nvSpPr>
          <p:cNvPr id="18" name="Ellipse 17"/>
          <p:cNvSpPr/>
          <p:nvPr/>
        </p:nvSpPr>
        <p:spPr>
          <a:xfrm flipH="1">
            <a:off x="5191884" y="5721383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9" name="Ellipse 18"/>
          <p:cNvSpPr/>
          <p:nvPr/>
        </p:nvSpPr>
        <p:spPr>
          <a:xfrm flipH="1">
            <a:off x="7898080" y="5746968"/>
            <a:ext cx="274320" cy="2743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8605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43" grpId="0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Tutte-Berge </a:t>
            </a:r>
            <a:r>
              <a:rPr lang="fr-FR" sz="4000" dirty="0" err="1" smtClean="0"/>
              <a:t>theorem</a:t>
            </a:r>
            <a:endParaRPr lang="fr-FR" sz="40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092280" y="3915047"/>
            <a:ext cx="1800200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400" b="0" dirty="0" err="1" smtClean="0">
                <a:solidFill>
                  <a:srgbClr val="00B050"/>
                </a:solidFill>
                <a:latin typeface="Calibri"/>
              </a:rPr>
              <a:t>Exercise</a:t>
            </a:r>
            <a:r>
              <a:rPr lang="fr-FR" sz="2400" b="0" dirty="0" smtClean="0">
                <a:solidFill>
                  <a:srgbClr val="00B050"/>
                </a:solidFill>
                <a:latin typeface="Calibri"/>
              </a:rPr>
              <a:t>  1.4</a:t>
            </a:r>
            <a:endParaRPr lang="fr-FR" sz="24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37019" y="5497101"/>
            <a:ext cx="7327469" cy="120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r>
              <a:rPr lang="fr-FR" sz="2400" b="1" dirty="0" err="1" smtClean="0">
                <a:solidFill>
                  <a:schemeClr val="tx2"/>
                </a:solidFill>
                <a:latin typeface="Calibri"/>
              </a:rPr>
              <a:t>Hint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: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Observe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that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the new vertex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unconvered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by a (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actually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two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) maximum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matching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of the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contracted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graph. 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Can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it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  <a:latin typeface="Calibri"/>
              </a:rPr>
              <a:t>be</a:t>
            </a:r>
            <a:r>
              <a:rPr lang="fr-FR" sz="2400" dirty="0" smtClean="0">
                <a:solidFill>
                  <a:schemeClr val="tx2"/>
                </a:solidFill>
                <a:latin typeface="Calibri"/>
              </a:rPr>
              <a:t> in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X 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?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See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  <a:sym typeface="Symbol"/>
              </a:rPr>
              <a:t>Exercise</a:t>
            </a:r>
            <a:r>
              <a:rPr lang="fr-FR" sz="2400" dirty="0" smtClean="0">
                <a:solidFill>
                  <a:srgbClr val="00B050"/>
                </a:solidFill>
                <a:sym typeface="Symbol"/>
              </a:rPr>
              <a:t> 1.5.</a:t>
            </a:r>
            <a:endParaRPr lang="fr-FR" sz="2400" b="0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35074" y="757882"/>
            <a:ext cx="8892478" cy="237512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Theorem :  </a:t>
            </a:r>
            <a:r>
              <a:rPr lang="en-US" sz="2400" dirty="0" smtClean="0">
                <a:solidFill>
                  <a:schemeClr val="tx2"/>
                </a:solidFill>
              </a:rPr>
              <a:t>Let G=(V,E) be a  graph. Then the minimum, over all</a:t>
            </a:r>
          </a:p>
          <a:p>
            <a:r>
              <a:rPr lang="en-US" sz="2400" dirty="0" err="1" smtClean="0">
                <a:solidFill>
                  <a:schemeClr val="tx2"/>
                </a:solidFill>
              </a:rPr>
              <a:t>matchings</a:t>
            </a:r>
            <a:r>
              <a:rPr lang="en-US" sz="2400" dirty="0" smtClean="0">
                <a:solidFill>
                  <a:schemeClr val="tx2"/>
                </a:solidFill>
              </a:rPr>
              <a:t> M  of </a:t>
            </a:r>
            <a:r>
              <a:rPr lang="en-US" sz="2400" dirty="0" smtClean="0">
                <a:solidFill>
                  <a:srgbClr val="C00000"/>
                </a:solidFill>
              </a:rPr>
              <a:t>the number of uncovered vertices of V  =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sym typeface="Symbol"/>
              </a:rPr>
              <a:t>max { q(X) - |X|  :    X  V }</a:t>
            </a:r>
          </a:p>
          <a:p>
            <a:pPr algn="ctr"/>
            <a:endParaRPr lang="en-US" sz="2400" dirty="0">
              <a:solidFill>
                <a:srgbClr val="C00000"/>
              </a:solidFill>
              <a:sym typeface="Symbol"/>
            </a:endParaRPr>
          </a:p>
          <a:p>
            <a:r>
              <a:rPr lang="en-US" sz="2400" b="1" dirty="0" err="1">
                <a:solidFill>
                  <a:schemeClr val="tx2"/>
                </a:solidFill>
              </a:rPr>
              <a:t>Def</a:t>
            </a:r>
            <a:r>
              <a:rPr lang="en-US" sz="2400" b="1" dirty="0">
                <a:solidFill>
                  <a:schemeClr val="tx2"/>
                </a:solidFill>
              </a:rPr>
              <a:t> :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q(X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) is the n. of comps of G-X having an odd number of vertices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1520" y="3431122"/>
            <a:ext cx="2904306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r>
              <a:rPr lang="fr-FR" sz="2400" b="1" dirty="0" smtClean="0">
                <a:solidFill>
                  <a:schemeClr val="tx2"/>
                </a:solidFill>
                <a:latin typeface="Calibri"/>
              </a:rPr>
              <a:t>Proof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:  ≥  :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easy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. </a:t>
            </a:r>
            <a:endParaRPr lang="fr-FR" sz="2400" dirty="0">
              <a:solidFill>
                <a:srgbClr val="007635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2288" y="6259797"/>
            <a:ext cx="1186822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400" dirty="0" smtClean="0">
                <a:solidFill>
                  <a:srgbClr val="7030A0"/>
                </a:solidFill>
                <a:latin typeface="Calibri"/>
              </a:rPr>
              <a:t>Q.E.D.     </a:t>
            </a:r>
            <a:r>
              <a:rPr lang="fr-FR" sz="2400" dirty="0" smtClean="0">
                <a:solidFill>
                  <a:srgbClr val="7030A0"/>
                </a:solidFill>
                <a:latin typeface="Calibri"/>
              </a:rPr>
              <a:t>           </a:t>
            </a:r>
            <a:endParaRPr lang="fr-FR" sz="24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1520" y="3933056"/>
            <a:ext cx="8847233" cy="86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              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We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can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adapt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the proof of </a:t>
            </a:r>
            <a:r>
              <a:rPr lang="fr-FR" sz="2400" dirty="0" smtClean="0">
                <a:solidFill>
                  <a:srgbClr val="002060"/>
                </a:solidFill>
                <a:sym typeface="Symbol" pitchFamily="18" charset="2"/>
              </a:rPr>
              <a:t>K</a:t>
            </a:r>
            <a:r>
              <a:rPr lang="hu-HU" sz="2400" dirty="0">
                <a:solidFill>
                  <a:srgbClr val="002060"/>
                </a:solidFill>
              </a:rPr>
              <a:t>ő</a:t>
            </a:r>
            <a:r>
              <a:rPr lang="fr-FR" sz="2400" dirty="0" err="1" smtClean="0">
                <a:solidFill>
                  <a:srgbClr val="002060"/>
                </a:solidFill>
              </a:rPr>
              <a:t>nig’s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</a:rPr>
              <a:t>theorem</a:t>
            </a:r>
            <a:r>
              <a:rPr lang="fr-FR" sz="2400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400" dirty="0" smtClean="0">
                <a:solidFill>
                  <a:srgbClr val="002060"/>
                </a:solidFill>
                <a:sym typeface="Symbol"/>
              </a:rPr>
              <a:t>- If 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 (G </a:t>
            </a:r>
            <a:r>
              <a:rPr lang="fr-FR" sz="2400" dirty="0">
                <a:solidFill>
                  <a:srgbClr val="002060"/>
                </a:solidFill>
                <a:sym typeface="Symbol"/>
              </a:rPr>
              <a:t>– v) =  (G) – 1 , 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dirty="0">
                <a:solidFill>
                  <a:srgbClr val="002060"/>
                </a:solidFill>
                <a:sym typeface="Symbol"/>
              </a:rPr>
              <a:t>induction </a:t>
            </a:r>
            <a:r>
              <a:rPr lang="fr-FR" sz="2400" dirty="0" err="1" smtClean="0">
                <a:solidFill>
                  <a:srgbClr val="002060"/>
                </a:solidFill>
                <a:sym typeface="Symbol"/>
              </a:rPr>
              <a:t>is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sym typeface="Symbol"/>
              </a:rPr>
              <a:t>easy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. </a:t>
            </a:r>
            <a:endParaRPr lang="fr-FR" sz="2400" b="0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60842" y="3975457"/>
            <a:ext cx="682766" cy="46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r>
              <a:rPr lang="fr-FR" sz="2400" b="0" dirty="0" smtClean="0">
                <a:solidFill>
                  <a:schemeClr val="tx2"/>
                </a:solidFill>
                <a:latin typeface="Calibri"/>
                <a:sym typeface="Symbol"/>
              </a:rPr>
              <a:t>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 :</a:t>
            </a:r>
            <a:endParaRPr lang="fr-FR" sz="2400" dirty="0">
              <a:solidFill>
                <a:srgbClr val="007635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1519" y="5013176"/>
            <a:ext cx="8847233" cy="42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sz="2400" dirty="0" smtClean="0">
                <a:solidFill>
                  <a:srgbClr val="002060"/>
                </a:solidFill>
                <a:sym typeface="Symbol"/>
              </a:rPr>
              <a:t>- If 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 (G </a:t>
            </a:r>
            <a:r>
              <a:rPr lang="fr-FR" sz="2400" dirty="0">
                <a:solidFill>
                  <a:srgbClr val="002060"/>
                </a:solidFill>
                <a:sym typeface="Symbol"/>
              </a:rPr>
              <a:t>– 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u) </a:t>
            </a:r>
            <a:r>
              <a:rPr lang="fr-FR" sz="2400" dirty="0">
                <a:solidFill>
                  <a:srgbClr val="002060"/>
                </a:solidFill>
                <a:sym typeface="Symbol"/>
              </a:rPr>
              <a:t>=  (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G - v) </a:t>
            </a:r>
            <a:r>
              <a:rPr lang="fr-FR" sz="2400" dirty="0">
                <a:solidFill>
                  <a:srgbClr val="002060"/>
                </a:solidFill>
                <a:sym typeface="Symbol"/>
              </a:rPr>
              <a:t>=  (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G),  </a:t>
            </a:r>
            <a:r>
              <a:rPr lang="fr-FR" sz="2400" dirty="0" err="1" smtClean="0">
                <a:solidFill>
                  <a:srgbClr val="002060"/>
                </a:solidFill>
                <a:sym typeface="Symbol"/>
              </a:rPr>
              <a:t>apply</a:t>
            </a:r>
            <a:r>
              <a:rPr lang="fr-FR" sz="24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  <a:sym typeface="Symbol"/>
              </a:rPr>
              <a:t>Exercises</a:t>
            </a:r>
            <a:r>
              <a:rPr lang="fr-FR" sz="2400" dirty="0" smtClean="0">
                <a:solidFill>
                  <a:srgbClr val="00B050"/>
                </a:solidFill>
                <a:sym typeface="Symbol"/>
              </a:rPr>
              <a:t> 1.1, </a:t>
            </a:r>
            <a:r>
              <a:rPr lang="fr-FR" sz="2400" dirty="0" smtClean="0">
                <a:solidFill>
                  <a:srgbClr val="00B050"/>
                </a:solidFill>
                <a:sym typeface="Symbol"/>
              </a:rPr>
              <a:t>1.3, 1.5 </a:t>
            </a:r>
            <a:r>
              <a:rPr lang="fr-FR" sz="2400" dirty="0" err="1" smtClean="0">
                <a:solidFill>
                  <a:srgbClr val="00B050"/>
                </a:solidFill>
                <a:sym typeface="Symbol"/>
              </a:rPr>
              <a:t>extended</a:t>
            </a:r>
            <a:r>
              <a:rPr lang="fr-FR" sz="2400" dirty="0" smtClean="0">
                <a:solidFill>
                  <a:srgbClr val="00B050"/>
                </a:solidFill>
                <a:sym typeface="Symbol"/>
              </a:rPr>
              <a:t>.  </a:t>
            </a:r>
            <a:endParaRPr lang="fr-FR" sz="2400" b="0" dirty="0">
              <a:solidFill>
                <a:srgbClr val="00B05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69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8" grpId="0"/>
      <p:bldP spid="9" grpId="0"/>
      <p:bldP spid="10" grpId="0"/>
      <p:bldP spid="12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tx2"/>
                </a:solidFill>
              </a:rPr>
              <a:t>Edmonds’ </a:t>
            </a:r>
            <a:r>
              <a:rPr lang="fr-FR" sz="4000" dirty="0" err="1" smtClean="0">
                <a:solidFill>
                  <a:schemeClr val="tx2"/>
                </a:solidFill>
              </a:rPr>
              <a:t>algorithm</a:t>
            </a:r>
            <a:endParaRPr lang="fr-FR" sz="400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-36513" y="1101936"/>
            <a:ext cx="78746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Grow  an (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inclusionwise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max) alternating forest   F   rooted in uncovered vertices </a:t>
            </a:r>
          </a:p>
          <a:p>
            <a:endParaRPr lang="en-US" sz="2400" dirty="0">
              <a:solidFill>
                <a:schemeClr val="tx2"/>
              </a:solidFill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00B050"/>
                </a:solidFill>
                <a:sym typeface="Symbol"/>
              </a:rPr>
              <a:t>If two even vertices are adjacent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a.) between 2 different components : augment</a:t>
            </a:r>
          </a:p>
          <a:p>
            <a:r>
              <a:rPr lang="en-US" sz="2400" dirty="0">
                <a:solidFill>
                  <a:srgbClr val="00B050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       b.)  in the same component :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       </a:t>
            </a:r>
            <a:r>
              <a:rPr lang="en-US" sz="2400" dirty="0" smtClean="0">
                <a:solidFill>
                  <a:srgbClr val="00B050"/>
                </a:solidFill>
                <a:sym typeface="Symbol"/>
              </a:rPr>
              <a:t>Adapt Exercise  1.3  to this case. 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        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Heureka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 you shrink ! (Edmonds) </a:t>
            </a:r>
          </a:p>
          <a:p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  In  both cases </a:t>
            </a:r>
            <a:r>
              <a:rPr lang="en-US" sz="2400" b="1" dirty="0" smtClean="0">
                <a:solidFill>
                  <a:schemeClr val="tx2"/>
                </a:solidFill>
                <a:sym typeface="Symbol"/>
              </a:rPr>
              <a:t>GOTO 1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(possibly using the actual forest). </a:t>
            </a:r>
          </a:p>
          <a:p>
            <a:endParaRPr lang="en-US" sz="2400" dirty="0" smtClean="0">
              <a:solidFill>
                <a:schemeClr val="tx2"/>
              </a:solidFill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400" dirty="0" smtClean="0">
                <a:solidFill>
                  <a:schemeClr val="tx2"/>
                </a:solidFill>
                <a:sym typeface="Symbol"/>
              </a:rPr>
              <a:t>If there is no edge between the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even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vertices </a:t>
            </a:r>
            <a:r>
              <a:rPr lang="en-US" sz="2400" b="1" dirty="0" smtClean="0">
                <a:solidFill>
                  <a:schemeClr val="tx2"/>
                </a:solidFill>
                <a:sym typeface="Symbol"/>
              </a:rPr>
              <a:t>STOP</a:t>
            </a:r>
          </a:p>
          <a:p>
            <a:r>
              <a:rPr lang="en-US" sz="2400" dirty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      X:=  odd vertices </a:t>
            </a:r>
            <a:endParaRPr lang="en-US" sz="2400" dirty="0" smtClean="0">
              <a:solidFill>
                <a:srgbClr val="00B050"/>
              </a:solidFill>
              <a:sym typeface="Symbol"/>
            </a:endParaRPr>
          </a:p>
          <a:p>
            <a:r>
              <a:rPr lang="en-US" sz="2400" dirty="0" smtClean="0">
                <a:solidFill>
                  <a:schemeClr val="tx2"/>
                </a:solidFill>
                <a:sym typeface="Symbol"/>
              </a:rPr>
              <a:t> </a:t>
            </a:r>
            <a:endParaRPr lang="fr-FR" sz="2400" dirty="0">
              <a:solidFill>
                <a:schemeClr val="tx2"/>
              </a:solidFill>
            </a:endParaRPr>
          </a:p>
        </p:txBody>
      </p:sp>
      <p:grpSp>
        <p:nvGrpSpPr>
          <p:cNvPr id="69" name="Groupe 68"/>
          <p:cNvGrpSpPr/>
          <p:nvPr/>
        </p:nvGrpSpPr>
        <p:grpSpPr>
          <a:xfrm>
            <a:off x="7164288" y="3091755"/>
            <a:ext cx="1785467" cy="967636"/>
            <a:chOff x="7164288" y="3091755"/>
            <a:chExt cx="1785467" cy="967636"/>
          </a:xfrm>
        </p:grpSpPr>
        <p:sp>
          <p:nvSpPr>
            <p:cNvPr id="5" name="Ellipse 4"/>
            <p:cNvSpPr/>
            <p:nvPr/>
          </p:nvSpPr>
          <p:spPr>
            <a:xfrm flipH="1">
              <a:off x="8472408" y="3098154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" name="Ellipse 6"/>
            <p:cNvSpPr/>
            <p:nvPr/>
          </p:nvSpPr>
          <p:spPr>
            <a:xfrm flipH="1">
              <a:off x="7412514" y="309367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7164288" y="3283481"/>
              <a:ext cx="634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  <a:sym typeface="Symbol"/>
                </a:rPr>
                <a:t>root</a:t>
              </a:r>
              <a:r>
                <a:rPr lang="en-US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365579" y="3597726"/>
              <a:ext cx="85824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sym typeface="Symbol"/>
                </a:rPr>
                <a:t>even</a:t>
              </a:r>
              <a:r>
                <a:rPr lang="en-US" sz="2400" dirty="0" smtClean="0">
                  <a:solidFill>
                    <a:schemeClr val="tx2"/>
                  </a:solidFill>
                  <a:sym typeface="Symbol"/>
                </a:rPr>
                <a:t> </a:t>
              </a:r>
              <a:endParaRPr lang="en-US" sz="2400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210450" y="3597726"/>
              <a:ext cx="7393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sym typeface="Symbol"/>
                </a:rPr>
                <a:t>odd </a:t>
              </a:r>
              <a:endParaRPr lang="en-US" sz="2400" dirty="0">
                <a:solidFill>
                  <a:schemeClr val="tx2"/>
                </a:solidFill>
                <a:sym typeface="Symbol"/>
              </a:endParaRPr>
            </a:p>
          </p:txBody>
        </p:sp>
        <p:sp>
          <p:nvSpPr>
            <p:cNvPr id="61" name="Ellipse 60"/>
            <p:cNvSpPr/>
            <p:nvPr/>
          </p:nvSpPr>
          <p:spPr>
            <a:xfrm flipH="1">
              <a:off x="7838103" y="3091755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7108046" y="908720"/>
            <a:ext cx="1640418" cy="1752902"/>
            <a:chOff x="7108046" y="908720"/>
            <a:chExt cx="1640418" cy="1752902"/>
          </a:xfrm>
        </p:grpSpPr>
        <p:sp>
          <p:nvSpPr>
            <p:cNvPr id="6" name="Ellipse 5"/>
            <p:cNvSpPr/>
            <p:nvPr/>
          </p:nvSpPr>
          <p:spPr>
            <a:xfrm flipH="1">
              <a:off x="7108046" y="1797526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 flipH="1">
              <a:off x="7452320" y="2553622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7292538" y="2117090"/>
              <a:ext cx="216024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7524328" y="2121550"/>
              <a:ext cx="0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7131723" y="2210886"/>
              <a:ext cx="365483" cy="3718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H="1">
              <a:off x="7513775" y="1725518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H="1">
              <a:off x="7297751" y="1725518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flipH="1">
              <a:off x="7164288" y="1843142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 flipH="1">
              <a:off x="7244680" y="1725518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 flipH="1">
              <a:off x="7472570" y="1741284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 flipH="1">
              <a:off x="8071222" y="1797526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 flipH="1">
              <a:off x="8415496" y="2553622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37" name="Connecteur droit 36"/>
            <p:cNvCxnSpPr/>
            <p:nvPr/>
          </p:nvCxnSpPr>
          <p:spPr>
            <a:xfrm>
              <a:off x="8255714" y="2117090"/>
              <a:ext cx="216024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8487504" y="2121550"/>
              <a:ext cx="0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>
              <a:off x="8480682" y="2243098"/>
              <a:ext cx="179643" cy="3465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8094899" y="2210886"/>
              <a:ext cx="365483" cy="3718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8687762" y="1858908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flipH="1">
              <a:off x="8476951" y="1725518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flipH="1">
              <a:off x="8260927" y="1725518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8127464" y="1843142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llipse 44"/>
            <p:cNvSpPr/>
            <p:nvPr/>
          </p:nvSpPr>
          <p:spPr>
            <a:xfrm flipH="1">
              <a:off x="8207856" y="1725518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 flipH="1">
              <a:off x="8435746" y="1741284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 flipH="1">
              <a:off x="8640464" y="1797526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50" name="Connecteur droit 49"/>
            <p:cNvCxnSpPr/>
            <p:nvPr/>
          </p:nvCxnSpPr>
          <p:spPr>
            <a:xfrm>
              <a:off x="8039690" y="1300292"/>
              <a:ext cx="216024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8271480" y="1304752"/>
              <a:ext cx="0" cy="468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 flipH="1">
              <a:off x="8264658" y="1426300"/>
              <a:ext cx="179643" cy="3465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flipH="1">
              <a:off x="8471738" y="1042110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>
              <a:off x="8260927" y="908720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 flipH="1">
              <a:off x="8044903" y="908720"/>
              <a:ext cx="10553" cy="38643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Ellipse 57"/>
            <p:cNvSpPr/>
            <p:nvPr/>
          </p:nvSpPr>
          <p:spPr>
            <a:xfrm flipH="1">
              <a:off x="7991832" y="908720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9" name="Ellipse 58"/>
            <p:cNvSpPr/>
            <p:nvPr/>
          </p:nvSpPr>
          <p:spPr>
            <a:xfrm flipH="1">
              <a:off x="8219722" y="924486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60" name="Ellipse 59"/>
            <p:cNvSpPr/>
            <p:nvPr/>
          </p:nvSpPr>
          <p:spPr>
            <a:xfrm flipH="1">
              <a:off x="8424440" y="980728"/>
              <a:ext cx="108000" cy="108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63" name="Connecteur droit 62"/>
            <p:cNvCxnSpPr>
              <a:stCxn id="47" idx="2"/>
            </p:cNvCxnSpPr>
            <p:nvPr/>
          </p:nvCxnSpPr>
          <p:spPr>
            <a:xfrm flipH="1" flipV="1">
              <a:off x="8485142" y="1012260"/>
              <a:ext cx="263322" cy="839266"/>
            </a:xfrm>
            <a:prstGeom prst="line">
              <a:avLst/>
            </a:prstGeom>
            <a:ln w="38100">
              <a:solidFill>
                <a:srgbClr val="92D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>
              <a:stCxn id="35" idx="7"/>
            </p:cNvCxnSpPr>
            <p:nvPr/>
          </p:nvCxnSpPr>
          <p:spPr>
            <a:xfrm flipH="1" flipV="1">
              <a:off x="7524328" y="1772816"/>
              <a:ext cx="562710" cy="40526"/>
            </a:xfrm>
            <a:prstGeom prst="line">
              <a:avLst/>
            </a:prstGeom>
            <a:ln w="38100">
              <a:solidFill>
                <a:srgbClr val="92D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AutoShape 7"/>
          <p:cNvSpPr>
            <a:spLocks noChangeArrowheads="1"/>
          </p:cNvSpPr>
          <p:nvPr/>
        </p:nvSpPr>
        <p:spPr bwMode="auto">
          <a:xfrm>
            <a:off x="107504" y="6093296"/>
            <a:ext cx="8990149" cy="420688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chemeClr val="tx2"/>
                </a:solidFill>
              </a:rPr>
              <a:t>Theorem</a:t>
            </a:r>
            <a:r>
              <a:rPr lang="en-US" sz="2400" b="0" kern="0" dirty="0" smtClean="0">
                <a:solidFill>
                  <a:schemeClr val="tx2"/>
                </a:solidFill>
              </a:rPr>
              <a:t> :   X is a </a:t>
            </a:r>
            <a:r>
              <a:rPr lang="en-US" sz="2400" b="0" kern="0" dirty="0" err="1" smtClean="0">
                <a:solidFill>
                  <a:schemeClr val="tx2"/>
                </a:solidFill>
              </a:rPr>
              <a:t>Tutte</a:t>
            </a:r>
            <a:r>
              <a:rPr lang="en-US" sz="2400" b="0" kern="0" dirty="0" smtClean="0">
                <a:solidFill>
                  <a:schemeClr val="tx2"/>
                </a:solidFill>
              </a:rPr>
              <a:t>-set and  F is  a maximum matching  </a:t>
            </a:r>
            <a:endParaRPr lang="fr-FR" sz="2400" b="0" kern="0" dirty="0" smtClean="0">
              <a:solidFill>
                <a:schemeClr val="tx2"/>
              </a:solidFill>
            </a:endParaRPr>
          </a:p>
        </p:txBody>
      </p:sp>
      <p:grpSp>
        <p:nvGrpSpPr>
          <p:cNvPr id="70" name="Groupe 69"/>
          <p:cNvGrpSpPr/>
          <p:nvPr/>
        </p:nvGrpSpPr>
        <p:grpSpPr>
          <a:xfrm>
            <a:off x="7116990" y="1268760"/>
            <a:ext cx="1631584" cy="1044104"/>
            <a:chOff x="7116990" y="1268760"/>
            <a:chExt cx="1631584" cy="1044104"/>
          </a:xfrm>
        </p:grpSpPr>
        <p:sp>
          <p:nvSpPr>
            <p:cNvPr id="71" name="Ellipse 70"/>
            <p:cNvSpPr/>
            <p:nvPr/>
          </p:nvSpPr>
          <p:spPr>
            <a:xfrm flipH="1">
              <a:off x="8640574" y="2204864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2" name="Ellipse 71"/>
            <p:cNvSpPr/>
            <p:nvPr/>
          </p:nvSpPr>
          <p:spPr>
            <a:xfrm flipH="1">
              <a:off x="8424440" y="2101324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3" name="Ellipse 72"/>
            <p:cNvSpPr/>
            <p:nvPr/>
          </p:nvSpPr>
          <p:spPr>
            <a:xfrm flipH="1">
              <a:off x="8212876" y="206084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 flipH="1">
              <a:off x="7116990" y="2153106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 flipH="1">
              <a:off x="7452320" y="206084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6" name="Ellipse 75"/>
            <p:cNvSpPr/>
            <p:nvPr/>
          </p:nvSpPr>
          <p:spPr>
            <a:xfrm flipH="1">
              <a:off x="7252062" y="206084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 flipH="1">
              <a:off x="8084626" y="218909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 flipH="1">
              <a:off x="8428900" y="134076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 flipH="1">
              <a:off x="8208416" y="1268760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80" name="Ellipse 79"/>
            <p:cNvSpPr/>
            <p:nvPr/>
          </p:nvSpPr>
          <p:spPr>
            <a:xfrm flipH="1">
              <a:off x="7987908" y="1268760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109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0" y="1268760"/>
            <a:ext cx="8952611" cy="496855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1" kern="0" dirty="0" err="1" smtClean="0">
                <a:solidFill>
                  <a:schemeClr val="tx2"/>
                </a:solidFill>
                <a:sym typeface="Symbol"/>
              </a:rPr>
              <a:t>Unweighted</a:t>
            </a:r>
            <a:r>
              <a:rPr lang="fr-FR" sz="2400" b="1" kern="0" dirty="0" smtClean="0">
                <a:solidFill>
                  <a:schemeClr val="tx2"/>
                </a:solidFill>
                <a:sym typeface="Symbol"/>
              </a:rPr>
              <a:t> : </a:t>
            </a:r>
            <a:endParaRPr lang="fr-FR" sz="2400" kern="0" dirty="0">
              <a:solidFill>
                <a:schemeClr val="tx2"/>
              </a:solidFill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-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Algorithms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for bipartite graphs: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paths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in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digraphs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;</a:t>
            </a:r>
            <a:endParaRPr lang="en-US" sz="2400" kern="0" dirty="0">
              <a:solidFill>
                <a:schemeClr val="tx2"/>
              </a:solidFill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-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Method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of 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variables</a:t>
            </a:r>
            <a:endParaRPr lang="fr-FR" sz="2400" b="0" kern="0" dirty="0" smtClean="0">
              <a:solidFill>
                <a:schemeClr val="tx2"/>
              </a:solidFill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- Edmonds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’ algorithm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;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- </a:t>
            </a:r>
            <a:r>
              <a:rPr lang="en-US" sz="2400" kern="0" dirty="0" smtClean="0">
                <a:sym typeface="Symbol"/>
              </a:rPr>
              <a:t>Structural algorithms </a:t>
            </a:r>
            <a:r>
              <a:rPr lang="en-US" sz="2400" kern="0" dirty="0" smtClean="0">
                <a:sym typeface="Symbol"/>
              </a:rPr>
              <a:t>(for </a:t>
            </a:r>
            <a:r>
              <a:rPr lang="en-US" sz="2400" kern="0" dirty="0" smtClean="0">
                <a:sym typeface="Symbol"/>
              </a:rPr>
              <a:t>matchings by </a:t>
            </a:r>
            <a:r>
              <a:rPr lang="en-US" sz="2400" kern="0" dirty="0" err="1" smtClean="0">
                <a:sym typeface="Symbol"/>
              </a:rPr>
              <a:t>Lov</a:t>
            </a:r>
            <a:r>
              <a:rPr lang="hu-HU" sz="2400" kern="0" dirty="0" smtClean="0">
                <a:sym typeface="Symbol"/>
              </a:rPr>
              <a:t>ász</a:t>
            </a:r>
            <a:r>
              <a:rPr lang="en-US" sz="2400" kern="0" dirty="0" smtClean="0">
                <a:sym typeface="Symbol"/>
              </a:rPr>
              <a:t>, </a:t>
            </a:r>
            <a:r>
              <a:rPr lang="en-US" sz="2400" kern="0" dirty="0">
                <a:sym typeface="Symbol"/>
              </a:rPr>
              <a:t>S</a:t>
            </a:r>
            <a:r>
              <a:rPr lang="en-US" sz="2400" kern="0" dirty="0" smtClean="0">
                <a:sym typeface="Symbol"/>
              </a:rPr>
              <a:t>.:T-joins</a:t>
            </a:r>
            <a:r>
              <a:rPr lang="en-US" sz="2400" kern="0" dirty="0" smtClean="0">
                <a:sym typeface="Symbol"/>
              </a:rPr>
              <a:t>, </a:t>
            </a:r>
            <a:r>
              <a:rPr lang="en-US" sz="2400" kern="0" dirty="0" smtClean="0">
                <a:sym typeface="Symbol"/>
              </a:rPr>
              <a:t>b-match)</a:t>
            </a:r>
            <a:endParaRPr lang="en-US" sz="2400" kern="0" dirty="0" smtClean="0"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kern="0" dirty="0">
              <a:solidFill>
                <a:schemeClr val="tx2"/>
              </a:solidFill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en-US" sz="2400" kern="0" dirty="0">
              <a:solidFill>
                <a:schemeClr val="tx2"/>
              </a:solidFill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 kern="0" dirty="0" smtClean="0">
                <a:solidFill>
                  <a:schemeClr val="tx2"/>
                </a:solidFill>
                <a:sym typeface="Symbol"/>
              </a:rPr>
              <a:t>Weighted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 :  Mainly 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two </a:t>
            </a: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possibilities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-  </a:t>
            </a:r>
            <a:r>
              <a:rPr lang="en-US" sz="2400" kern="0" dirty="0" smtClean="0">
                <a:solidFill>
                  <a:srgbClr val="C00000"/>
                </a:solidFill>
                <a:sym typeface="Symbol"/>
              </a:rPr>
              <a:t>Primal-Dual framework with max cardinality subroutine </a:t>
            </a:r>
            <a:endParaRPr lang="fr-FR" sz="2400" kern="0" dirty="0" smtClean="0">
              <a:solidFill>
                <a:srgbClr val="C00000"/>
              </a:solidFill>
              <a:sym typeface="Symbol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-  </a:t>
            </a:r>
            <a:r>
              <a:rPr lang="fr-FR" sz="2400" kern="0" dirty="0" err="1" smtClean="0">
                <a:sym typeface="Symbol"/>
              </a:rPr>
              <a:t>Ellipsoid</a:t>
            </a:r>
            <a:r>
              <a:rPr lang="fr-FR" sz="2400" kern="0" dirty="0" smtClean="0">
                <a:sym typeface="Symbol"/>
              </a:rPr>
              <a:t> </a:t>
            </a:r>
            <a:r>
              <a:rPr lang="fr-FR" sz="2400" kern="0" dirty="0" err="1" smtClean="0">
                <a:sym typeface="Symbol"/>
              </a:rPr>
              <a:t>method</a:t>
            </a:r>
            <a:r>
              <a:rPr lang="fr-FR" sz="2400" kern="0" dirty="0" smtClean="0">
                <a:sym typeface="Symbol"/>
              </a:rPr>
              <a:t> </a:t>
            </a:r>
            <a:endParaRPr lang="fr-FR" sz="2400" kern="0" dirty="0"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2400" kern="0" dirty="0" smtClean="0">
                <a:solidFill>
                  <a:schemeClr val="tx2"/>
                </a:solidFill>
                <a:sym typeface="Symbol"/>
              </a:rPr>
              <a:t>  </a:t>
            </a:r>
            <a:endParaRPr lang="fr-FR" sz="2400" b="0" kern="0" dirty="0" smtClean="0">
              <a:solidFill>
                <a:schemeClr val="tx2"/>
              </a:solidFill>
              <a:sym typeface="Symbol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-345752" y="-367104"/>
            <a:ext cx="972108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algorithms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matchings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383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4848" y="-323036"/>
            <a:ext cx="8229600" cy="1143000"/>
          </a:xfrm>
        </p:spPr>
        <p:txBody>
          <a:bodyPr/>
          <a:lstStyle/>
          <a:p>
            <a:r>
              <a:rPr lang="en-US" dirty="0" smtClean="0"/>
              <a:t>Part B :  TSP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908720"/>
            <a:ext cx="8856984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Classical </a:t>
            </a:r>
          </a:p>
          <a:p>
            <a:pPr marL="0" indent="0">
              <a:buNone/>
            </a:pPr>
            <a:r>
              <a:rPr lang="en-US" sz="2800" b="1" noProof="0" dirty="0" smtClean="0">
                <a:solidFill>
                  <a:srgbClr val="1F497D"/>
                </a:solidFill>
                <a:latin typeface="Calibri"/>
              </a:rPr>
              <a:t>      </a:t>
            </a:r>
            <a:r>
              <a:rPr lang="en-US" sz="2400" dirty="0" smtClean="0">
                <a:solidFill>
                  <a:srgbClr val="1F497D"/>
                </a:solidFill>
              </a:rPr>
              <a:t>s=t,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General metric  </a:t>
            </a:r>
          </a:p>
          <a:p>
            <a:pPr marL="0" indent="0">
              <a:buNone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  <a:p>
            <a:pPr marL="0" indent="0">
              <a:buNone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 Two-edge-connected spanning subgraph</a:t>
            </a:r>
          </a:p>
          <a:p>
            <a:pPr marL="0" lvl="0" indent="0">
              <a:buNone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en-US" sz="2400" dirty="0" smtClean="0">
                <a:solidFill>
                  <a:srgbClr val="00B050"/>
                </a:solidFill>
              </a:rPr>
              <a:t>ear theorems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`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graph TSP’ ,  s=t (S.,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Vygen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2014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2400" b="0" dirty="0">
                <a:solidFill>
                  <a:srgbClr val="1F497D"/>
                </a:solidFill>
                <a:latin typeface="Calibri"/>
              </a:rPr>
              <a:t> </a:t>
            </a:r>
            <a:r>
              <a:rPr lang="en-US" sz="2400" b="0" dirty="0" smtClean="0">
                <a:solidFill>
                  <a:srgbClr val="1F497D"/>
                </a:solidFill>
                <a:latin typeface="Calibri"/>
              </a:rPr>
              <a:t>      </a:t>
            </a:r>
            <a:r>
              <a:rPr lang="en-US" sz="2400" b="0" dirty="0">
                <a:solidFill>
                  <a:srgbClr val="1F497D"/>
                </a:solidFill>
              </a:rPr>
              <a:t>Submodular functions, </a:t>
            </a:r>
            <a:r>
              <a:rPr lang="en-US" sz="2400" b="0" dirty="0" err="1" smtClean="0">
                <a:solidFill>
                  <a:srgbClr val="1F497D"/>
                </a:solidFill>
              </a:rPr>
              <a:t>matroids</a:t>
            </a:r>
            <a:endParaRPr lang="en-US" sz="2400" b="0" dirty="0">
              <a:solidFill>
                <a:srgbClr val="1F497D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rgbClr val="1F497D"/>
                </a:solidFill>
              </a:rPr>
              <a:t>      </a:t>
            </a:r>
            <a:r>
              <a:rPr lang="en-US" sz="2400" b="0" dirty="0" err="1">
                <a:solidFill>
                  <a:srgbClr val="1F497D"/>
                </a:solidFill>
              </a:rPr>
              <a:t>matroid</a:t>
            </a:r>
            <a:r>
              <a:rPr lang="en-US" sz="2400" b="0" dirty="0">
                <a:solidFill>
                  <a:srgbClr val="1F497D"/>
                </a:solidFill>
              </a:rPr>
              <a:t> intersection and approx. of </a:t>
            </a:r>
            <a:r>
              <a:rPr lang="en-US" sz="2400" b="0" dirty="0" err="1">
                <a:solidFill>
                  <a:srgbClr val="1F497D"/>
                </a:solidFill>
              </a:rPr>
              <a:t>submod</a:t>
            </a:r>
            <a:r>
              <a:rPr lang="en-US" sz="2400" b="0" dirty="0">
                <a:solidFill>
                  <a:srgbClr val="1F497D"/>
                </a:solidFill>
              </a:rPr>
              <a:t> </a:t>
            </a:r>
            <a:r>
              <a:rPr lang="en-US" sz="2400" b="0" dirty="0" smtClean="0">
                <a:solidFill>
                  <a:srgbClr val="1F497D"/>
                </a:solidFill>
              </a:rPr>
              <a:t>max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400" dirty="0">
              <a:solidFill>
                <a:srgbClr val="1F497D"/>
              </a:solidFill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  General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s,t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path TSP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400" dirty="0">
                <a:solidFill>
                  <a:srgbClr val="1F497D"/>
                </a:solidFill>
                <a:latin typeface="Calibri"/>
              </a:rPr>
              <a:t> </a:t>
            </a:r>
            <a:r>
              <a:rPr lang="en-US" sz="2400" dirty="0" smtClean="0">
                <a:solidFill>
                  <a:srgbClr val="1F497D"/>
                </a:solidFill>
                <a:latin typeface="Calibri"/>
              </a:rPr>
              <a:t>      </a:t>
            </a:r>
            <a:r>
              <a:rPr lang="en-US" sz="2400" b="0" dirty="0" err="1" smtClean="0">
                <a:solidFill>
                  <a:srgbClr val="00B050"/>
                </a:solidFill>
                <a:latin typeface="Calibri"/>
              </a:rPr>
              <a:t>Zenklusen’s</a:t>
            </a:r>
            <a:r>
              <a:rPr lang="en-US" sz="2400" b="0" dirty="0" smtClean="0">
                <a:solidFill>
                  <a:srgbClr val="00B050"/>
                </a:solidFill>
                <a:latin typeface="Calibri"/>
              </a:rPr>
              <a:t> 3/2 </a:t>
            </a:r>
            <a:r>
              <a:rPr lang="en-US" sz="2400" b="0" dirty="0" err="1" smtClean="0">
                <a:solidFill>
                  <a:srgbClr val="00B050"/>
                </a:solidFill>
                <a:latin typeface="Calibri"/>
              </a:rPr>
              <a:t>approx</a:t>
            </a:r>
            <a:r>
              <a:rPr lang="en-US" sz="2400" b="0" dirty="0" smtClean="0">
                <a:solidFill>
                  <a:srgbClr val="00B050"/>
                </a:solidFill>
                <a:latin typeface="Calibri"/>
              </a:rPr>
              <a:t> algorithm (April 2018)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	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91188" y="6237312"/>
            <a:ext cx="7643192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Exercices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series 6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Approximation : constant ratio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41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 </a:t>
            </a:r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79512" y="-243408"/>
            <a:ext cx="8784976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Matching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81057" y="2368341"/>
            <a:ext cx="6912768" cy="1263523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INPUT : G=(V,E)  graph.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TASK  :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Find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a </a:t>
            </a:r>
            <a:r>
              <a:rPr lang="fr-FR" sz="2400" b="0" kern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2400" b="0" kern="0" dirty="0" smtClean="0">
                <a:solidFill>
                  <a:schemeClr val="tx2"/>
                </a:solidFill>
                <a:sym typeface="Symbol"/>
              </a:rPr>
              <a:t> of maximum size</a:t>
            </a:r>
            <a:endParaRPr lang="fr-FR" sz="2400" b="0" kern="0" dirty="0" smtClean="0">
              <a:solidFill>
                <a:schemeClr val="tx2"/>
              </a:solidFill>
            </a:endParaRPr>
          </a:p>
        </p:txBody>
      </p:sp>
      <p:cxnSp>
        <p:nvCxnSpPr>
          <p:cNvPr id="530" name="Connecteur droit 529"/>
          <p:cNvCxnSpPr/>
          <p:nvPr/>
        </p:nvCxnSpPr>
        <p:spPr>
          <a:xfrm flipV="1">
            <a:off x="5213944" y="5411974"/>
            <a:ext cx="224240" cy="828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23528" y="967602"/>
            <a:ext cx="8208912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>
                <a:solidFill>
                  <a:schemeClr val="tx2"/>
                </a:solidFill>
                <a:sym typeface="Symbol"/>
              </a:rPr>
              <a:t>G=(V,E)  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graph.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i="1" kern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2400" i="1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i="1" kern="0" dirty="0">
                <a:solidFill>
                  <a:schemeClr val="tx2"/>
                </a:solidFill>
                <a:sym typeface="Symbol"/>
              </a:rPr>
              <a:t>: </a:t>
            </a:r>
            <a:r>
              <a:rPr lang="fr-FR" sz="2400" kern="0" dirty="0">
                <a:solidFill>
                  <a:schemeClr val="tx2"/>
                </a:solidFill>
                <a:sym typeface="Symbol"/>
              </a:rPr>
              <a:t> a  set 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M  E of vertex-disjoint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edges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.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i="1" kern="0" dirty="0" err="1">
                <a:solidFill>
                  <a:schemeClr val="tx2"/>
                </a:solidFill>
                <a:sym typeface="Symbol"/>
              </a:rPr>
              <a:t>p</a:t>
            </a:r>
            <a:r>
              <a:rPr lang="fr-FR" sz="2400" i="1" kern="0" dirty="0" err="1" smtClean="0">
                <a:solidFill>
                  <a:schemeClr val="tx2"/>
                </a:solidFill>
                <a:sym typeface="Symbol"/>
              </a:rPr>
              <a:t>erfect</a:t>
            </a:r>
            <a:r>
              <a:rPr lang="fr-FR" sz="2400" i="1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i="1" kern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2400" i="1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: In addition </a:t>
            </a:r>
            <a:r>
              <a:rPr lang="fr-FR" sz="2400" kern="0" dirty="0">
                <a:solidFill>
                  <a:srgbClr val="C00000"/>
                </a:solidFill>
                <a:sym typeface="Symbol"/>
              </a:rPr>
              <a:t>M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partitions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V.</a:t>
            </a:r>
            <a:endParaRPr lang="fr-FR" sz="2400" kern="0" dirty="0">
              <a:solidFill>
                <a:schemeClr val="tx2"/>
              </a:solidFill>
              <a:sym typeface="Symbol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23528" y="4084388"/>
            <a:ext cx="82089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Do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the 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red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rgbClr val="C00000"/>
                </a:solidFill>
                <a:sym typeface="Symbol"/>
              </a:rPr>
              <a:t>edges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form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a </a:t>
            </a:r>
            <a:r>
              <a:rPr lang="fr-FR" sz="2400" kern="0" dirty="0" smtClean="0">
                <a:solidFill>
                  <a:srgbClr val="C00000"/>
                </a:solidFill>
                <a:sym typeface="Symbol"/>
              </a:rPr>
              <a:t>maximum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fr-FR" sz="2400" kern="0" dirty="0" err="1" smtClean="0">
                <a:solidFill>
                  <a:schemeClr val="tx2"/>
                </a:solidFill>
                <a:sym typeface="Symbol"/>
              </a:rPr>
              <a:t>matching</a:t>
            </a:r>
            <a:r>
              <a:rPr lang="fr-FR" sz="2400" kern="0" dirty="0" smtClean="0">
                <a:solidFill>
                  <a:schemeClr val="tx2"/>
                </a:solidFill>
                <a:sym typeface="Symbol"/>
              </a:rPr>
              <a:t> ?</a:t>
            </a:r>
            <a:endParaRPr lang="fr-FR" sz="2400" kern="0" dirty="0">
              <a:solidFill>
                <a:schemeClr val="tx2"/>
              </a:solidFill>
              <a:sym typeface="Symbol"/>
            </a:endParaRPr>
          </a:p>
        </p:txBody>
      </p:sp>
      <p:grpSp>
        <p:nvGrpSpPr>
          <p:cNvPr id="220" name="Groupe 219"/>
          <p:cNvGrpSpPr/>
          <p:nvPr/>
        </p:nvGrpSpPr>
        <p:grpSpPr>
          <a:xfrm>
            <a:off x="467544" y="4955703"/>
            <a:ext cx="3628540" cy="1569641"/>
            <a:chOff x="153998" y="3982138"/>
            <a:chExt cx="4212665" cy="1899844"/>
          </a:xfrm>
        </p:grpSpPr>
        <p:grpSp>
          <p:nvGrpSpPr>
            <p:cNvPr id="221" name="Groupe 220"/>
            <p:cNvGrpSpPr/>
            <p:nvPr/>
          </p:nvGrpSpPr>
          <p:grpSpPr>
            <a:xfrm>
              <a:off x="346508" y="3982138"/>
              <a:ext cx="4020155" cy="1899844"/>
              <a:chOff x="416744" y="2558627"/>
              <a:chExt cx="8424936" cy="2727960"/>
            </a:xfrm>
          </p:grpSpPr>
          <p:grpSp>
            <p:nvGrpSpPr>
              <p:cNvPr id="223" name="Groupe 222"/>
              <p:cNvGrpSpPr/>
              <p:nvPr/>
            </p:nvGrpSpPr>
            <p:grpSpPr>
              <a:xfrm>
                <a:off x="416744" y="2558627"/>
                <a:ext cx="8424936" cy="2727960"/>
                <a:chOff x="416744" y="2558627"/>
                <a:chExt cx="8424936" cy="2727960"/>
              </a:xfrm>
            </p:grpSpPr>
            <p:cxnSp>
              <p:nvCxnSpPr>
                <p:cNvPr id="225" name="Connecteur droit 224"/>
                <p:cNvCxnSpPr/>
                <p:nvPr/>
              </p:nvCxnSpPr>
              <p:spPr>
                <a:xfrm flipV="1">
                  <a:off x="6639912" y="355180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Connecteur droit 225"/>
                <p:cNvCxnSpPr/>
                <p:nvPr/>
              </p:nvCxnSpPr>
              <p:spPr>
                <a:xfrm rot="10800000">
                  <a:off x="6814409" y="3345944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Connecteur droit 226"/>
                <p:cNvCxnSpPr/>
                <p:nvPr/>
              </p:nvCxnSpPr>
              <p:spPr>
                <a:xfrm>
                  <a:off x="7071960" y="355180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Connecteur droit 227"/>
                <p:cNvCxnSpPr/>
                <p:nvPr/>
              </p:nvCxnSpPr>
              <p:spPr>
                <a:xfrm rot="10800000">
                  <a:off x="4416937" y="3377312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Connecteur droit 228"/>
                <p:cNvCxnSpPr/>
                <p:nvPr/>
              </p:nvCxnSpPr>
              <p:spPr>
                <a:xfrm>
                  <a:off x="4746496" y="3583176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Connecteur droit 229"/>
                <p:cNvCxnSpPr/>
                <p:nvPr/>
              </p:nvCxnSpPr>
              <p:spPr>
                <a:xfrm rot="10800000" flipV="1">
                  <a:off x="4848985" y="3377312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Connecteur droit 230"/>
                <p:cNvCxnSpPr/>
                <p:nvPr/>
              </p:nvCxnSpPr>
              <p:spPr>
                <a:xfrm>
                  <a:off x="5641960" y="4386311"/>
                  <a:ext cx="514216" cy="24561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Connecteur droit 231"/>
                <p:cNvCxnSpPr/>
                <p:nvPr/>
              </p:nvCxnSpPr>
              <p:spPr>
                <a:xfrm rot="5400000">
                  <a:off x="5651234" y="4077072"/>
                  <a:ext cx="310127" cy="2677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Connecteur droit 232"/>
                <p:cNvCxnSpPr/>
                <p:nvPr/>
              </p:nvCxnSpPr>
              <p:spPr>
                <a:xfrm flipV="1">
                  <a:off x="5076056" y="4343896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Connecteur droit 233"/>
                <p:cNvCxnSpPr/>
                <p:nvPr/>
              </p:nvCxnSpPr>
              <p:spPr>
                <a:xfrm>
                  <a:off x="7884368" y="3407792"/>
                  <a:ext cx="432048" cy="13119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Connecteur droit 234"/>
                <p:cNvCxnSpPr/>
                <p:nvPr/>
              </p:nvCxnSpPr>
              <p:spPr>
                <a:xfrm flipV="1">
                  <a:off x="8296096" y="3386584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Connecteur droit 235"/>
                <p:cNvCxnSpPr/>
                <p:nvPr/>
              </p:nvCxnSpPr>
              <p:spPr>
                <a:xfrm rot="5400000" flipH="1" flipV="1">
                  <a:off x="596320" y="4337928"/>
                  <a:ext cx="432048" cy="40156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Connecteur droit 236"/>
                <p:cNvCxnSpPr/>
                <p:nvPr/>
              </p:nvCxnSpPr>
              <p:spPr>
                <a:xfrm flipV="1">
                  <a:off x="416744" y="4282936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Connecteur droit 237"/>
                <p:cNvCxnSpPr/>
                <p:nvPr/>
              </p:nvCxnSpPr>
              <p:spPr>
                <a:xfrm rot="10800000">
                  <a:off x="951280" y="4293096"/>
                  <a:ext cx="370200" cy="36004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Connecteur droit 238"/>
                <p:cNvCxnSpPr/>
                <p:nvPr/>
              </p:nvCxnSpPr>
              <p:spPr>
                <a:xfrm rot="10800000">
                  <a:off x="867337" y="3284984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Connecteur droit 239"/>
                <p:cNvCxnSpPr/>
                <p:nvPr/>
              </p:nvCxnSpPr>
              <p:spPr>
                <a:xfrm flipV="1">
                  <a:off x="1897544" y="349084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cteur droit 240"/>
                <p:cNvCxnSpPr/>
                <p:nvPr/>
              </p:nvCxnSpPr>
              <p:spPr>
                <a:xfrm rot="10800000">
                  <a:off x="2072041" y="3284984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Connecteur droit 241"/>
                <p:cNvCxnSpPr/>
                <p:nvPr/>
              </p:nvCxnSpPr>
              <p:spPr>
                <a:xfrm>
                  <a:off x="2329592" y="349084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cteur droit 242"/>
                <p:cNvCxnSpPr/>
                <p:nvPr/>
              </p:nvCxnSpPr>
              <p:spPr>
                <a:xfrm rot="10800000" flipV="1">
                  <a:off x="2504089" y="3284984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cteur droit 243"/>
                <p:cNvCxnSpPr/>
                <p:nvPr/>
              </p:nvCxnSpPr>
              <p:spPr>
                <a:xfrm rot="16200000" flipH="1">
                  <a:off x="1300272" y="3511168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Connecteur droit 244"/>
                <p:cNvCxnSpPr/>
                <p:nvPr/>
              </p:nvCxnSpPr>
              <p:spPr>
                <a:xfrm rot="16200000" flipH="1">
                  <a:off x="2453288" y="3501009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cteur droit 245"/>
                <p:cNvCxnSpPr/>
                <p:nvPr/>
              </p:nvCxnSpPr>
              <p:spPr>
                <a:xfrm rot="5400000" flipH="1" flipV="1">
                  <a:off x="709412" y="3753036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Connecteur droit 246"/>
                <p:cNvCxnSpPr/>
                <p:nvPr/>
              </p:nvCxnSpPr>
              <p:spPr>
                <a:xfrm rot="5400000" flipH="1" flipV="1">
                  <a:off x="1871700" y="3763196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Connecteur droit 247"/>
                <p:cNvCxnSpPr/>
                <p:nvPr/>
              </p:nvCxnSpPr>
              <p:spPr>
                <a:xfrm rot="16200000" flipH="1">
                  <a:off x="3645168" y="3562856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Connecteur droit 248"/>
                <p:cNvCxnSpPr/>
                <p:nvPr/>
              </p:nvCxnSpPr>
              <p:spPr>
                <a:xfrm rot="16200000" flipH="1">
                  <a:off x="4798184" y="3552697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Connecteur droit 249"/>
                <p:cNvCxnSpPr/>
                <p:nvPr/>
              </p:nvCxnSpPr>
              <p:spPr>
                <a:xfrm rot="5400000" flipH="1" flipV="1">
                  <a:off x="3054308" y="3804724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Connecteur droit 250"/>
                <p:cNvCxnSpPr/>
                <p:nvPr/>
              </p:nvCxnSpPr>
              <p:spPr>
                <a:xfrm rot="5400000" flipH="1" flipV="1">
                  <a:off x="4216596" y="3814884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Connecteur droit 251"/>
                <p:cNvCxnSpPr/>
                <p:nvPr/>
              </p:nvCxnSpPr>
              <p:spPr>
                <a:xfrm rot="16200000" flipH="1">
                  <a:off x="5979904" y="3583176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cteur droit 252"/>
                <p:cNvCxnSpPr/>
                <p:nvPr/>
              </p:nvCxnSpPr>
              <p:spPr>
                <a:xfrm rot="16200000" flipH="1">
                  <a:off x="7132920" y="3573017"/>
                  <a:ext cx="792088" cy="792088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Connecteur droit 253"/>
                <p:cNvCxnSpPr/>
                <p:nvPr/>
              </p:nvCxnSpPr>
              <p:spPr>
                <a:xfrm rot="5400000" flipH="1" flipV="1">
                  <a:off x="5389044" y="3825044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Connecteur droit 254"/>
                <p:cNvCxnSpPr/>
                <p:nvPr/>
              </p:nvCxnSpPr>
              <p:spPr>
                <a:xfrm rot="5400000" flipH="1" flipV="1">
                  <a:off x="6551332" y="3835204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Connecteur droit 255"/>
                <p:cNvCxnSpPr/>
                <p:nvPr/>
              </p:nvCxnSpPr>
              <p:spPr>
                <a:xfrm rot="5400000" flipH="1" flipV="1">
                  <a:off x="7735716" y="3825044"/>
                  <a:ext cx="792088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7" name="Ellipse 256"/>
                <p:cNvSpPr/>
                <p:nvPr/>
              </p:nvSpPr>
              <p:spPr>
                <a:xfrm flipH="1">
                  <a:off x="889432" y="4221088"/>
                  <a:ext cx="216000" cy="21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" name="Ellipse 257"/>
                <p:cNvSpPr/>
                <p:nvPr/>
              </p:nvSpPr>
              <p:spPr>
                <a:xfrm flipH="1">
                  <a:off x="4705856" y="350100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" name="Ellipse 258"/>
                <p:cNvSpPr/>
                <p:nvPr/>
              </p:nvSpPr>
              <p:spPr>
                <a:xfrm flipH="1">
                  <a:off x="5559792" y="4293096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" name="Ellipse 259"/>
                <p:cNvSpPr/>
                <p:nvPr/>
              </p:nvSpPr>
              <p:spPr>
                <a:xfrm flipH="1">
                  <a:off x="7051640" y="349084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261" name="Connecteur droit 260"/>
                <p:cNvCxnSpPr/>
                <p:nvPr/>
              </p:nvCxnSpPr>
              <p:spPr>
                <a:xfrm flipV="1">
                  <a:off x="682680" y="351116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2" name="Ellipse 261"/>
                <p:cNvSpPr/>
                <p:nvPr/>
              </p:nvSpPr>
              <p:spPr>
                <a:xfrm flipH="1">
                  <a:off x="8172424" y="3429000"/>
                  <a:ext cx="216000" cy="2160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263" name="Connecteur droit 262"/>
                <p:cNvCxnSpPr/>
                <p:nvPr/>
              </p:nvCxnSpPr>
              <p:spPr>
                <a:xfrm rot="10800000">
                  <a:off x="3336817" y="3356104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Connecteur droit 263"/>
                <p:cNvCxnSpPr/>
                <p:nvPr/>
              </p:nvCxnSpPr>
              <p:spPr>
                <a:xfrm>
                  <a:off x="3594368" y="356196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Connecteur droit 264"/>
                <p:cNvCxnSpPr/>
                <p:nvPr/>
              </p:nvCxnSpPr>
              <p:spPr>
                <a:xfrm flipV="1">
                  <a:off x="5395456" y="3593336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Connecteur droit 265"/>
                <p:cNvCxnSpPr/>
                <p:nvPr/>
              </p:nvCxnSpPr>
              <p:spPr>
                <a:xfrm rot="10800000" flipV="1">
                  <a:off x="6002001" y="3387472"/>
                  <a:ext cx="360039" cy="21602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Connecteur droit 266"/>
                <p:cNvCxnSpPr/>
                <p:nvPr/>
              </p:nvCxnSpPr>
              <p:spPr>
                <a:xfrm flipV="1">
                  <a:off x="1578144" y="4323576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Connecteur droit 267"/>
                <p:cNvCxnSpPr/>
                <p:nvPr/>
              </p:nvCxnSpPr>
              <p:spPr>
                <a:xfrm rot="16200000" flipH="1">
                  <a:off x="2314025" y="4153832"/>
                  <a:ext cx="71891" cy="39129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Connecteur droit 268"/>
                <p:cNvCxnSpPr/>
                <p:nvPr/>
              </p:nvCxnSpPr>
              <p:spPr>
                <a:xfrm rot="5400000" flipH="1" flipV="1">
                  <a:off x="2910736" y="4316720"/>
                  <a:ext cx="432048" cy="40156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Connecteur droit 269"/>
                <p:cNvCxnSpPr/>
                <p:nvPr/>
              </p:nvCxnSpPr>
              <p:spPr>
                <a:xfrm rot="10800000">
                  <a:off x="3265696" y="4271888"/>
                  <a:ext cx="370200" cy="36004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Connecteur droit 270"/>
                <p:cNvCxnSpPr/>
                <p:nvPr/>
              </p:nvCxnSpPr>
              <p:spPr>
                <a:xfrm rot="10800000">
                  <a:off x="4489832" y="4404856"/>
                  <a:ext cx="370200" cy="22707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Connecteur droit 271"/>
                <p:cNvCxnSpPr/>
                <p:nvPr/>
              </p:nvCxnSpPr>
              <p:spPr>
                <a:xfrm rot="10800000">
                  <a:off x="6804248" y="4415904"/>
                  <a:ext cx="504056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Connecteur droit 272"/>
                <p:cNvCxnSpPr/>
                <p:nvPr/>
              </p:nvCxnSpPr>
              <p:spPr>
                <a:xfrm flipV="1">
                  <a:off x="6732240" y="4271888"/>
                  <a:ext cx="545584" cy="1440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Connecteur droit 273"/>
                <p:cNvCxnSpPr/>
                <p:nvPr/>
              </p:nvCxnSpPr>
              <p:spPr>
                <a:xfrm flipV="1">
                  <a:off x="7617544" y="4415904"/>
                  <a:ext cx="338832" cy="211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cteur droit 274"/>
                <p:cNvCxnSpPr/>
                <p:nvPr/>
              </p:nvCxnSpPr>
              <p:spPr>
                <a:xfrm flipH="1" flipV="1">
                  <a:off x="7452320" y="4205590"/>
                  <a:ext cx="467280" cy="18013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6" name="Ellipse 275"/>
                <p:cNvSpPr/>
                <p:nvPr/>
              </p:nvSpPr>
              <p:spPr>
                <a:xfrm flipH="1">
                  <a:off x="1177464" y="3429000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7" name="Ellipse 276"/>
                <p:cNvSpPr/>
                <p:nvPr/>
              </p:nvSpPr>
              <p:spPr>
                <a:xfrm flipH="1">
                  <a:off x="2041560" y="422108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8" name="Ellipse 277"/>
                <p:cNvSpPr/>
                <p:nvPr/>
              </p:nvSpPr>
              <p:spPr>
                <a:xfrm flipH="1">
                  <a:off x="2371120" y="3449320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9" name="Ellipse 278"/>
                <p:cNvSpPr/>
                <p:nvPr/>
              </p:nvSpPr>
              <p:spPr>
                <a:xfrm flipH="1">
                  <a:off x="3203848" y="422108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0" name="Ellipse 279"/>
                <p:cNvSpPr/>
                <p:nvPr/>
              </p:nvSpPr>
              <p:spPr>
                <a:xfrm flipH="1">
                  <a:off x="3553728" y="350100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1" name="Ellipse 280"/>
                <p:cNvSpPr/>
                <p:nvPr/>
              </p:nvSpPr>
              <p:spPr>
                <a:xfrm flipH="1">
                  <a:off x="4387344" y="4293096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2" name="Ellipse 281"/>
                <p:cNvSpPr/>
                <p:nvPr/>
              </p:nvSpPr>
              <p:spPr>
                <a:xfrm flipH="1">
                  <a:off x="5868144" y="3501008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3" name="Ellipse 282"/>
                <p:cNvSpPr/>
                <p:nvPr/>
              </p:nvSpPr>
              <p:spPr>
                <a:xfrm flipH="1">
                  <a:off x="6722080" y="4293096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4" name="Ellipse 283"/>
                <p:cNvSpPr/>
                <p:nvPr/>
              </p:nvSpPr>
              <p:spPr>
                <a:xfrm flipH="1">
                  <a:off x="7873320" y="4293096"/>
                  <a:ext cx="144016" cy="14401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5" name="Forme libre 284"/>
                <p:cNvSpPr/>
                <p:nvPr/>
              </p:nvSpPr>
              <p:spPr>
                <a:xfrm>
                  <a:off x="2912533" y="2558627"/>
                  <a:ext cx="3041227" cy="1678093"/>
                </a:xfrm>
                <a:custGeom>
                  <a:avLst/>
                  <a:gdLst>
                    <a:gd name="connsiteX0" fmla="*/ 358987 w 3041227"/>
                    <a:gd name="connsiteY0" fmla="*/ 1678093 h 1678093"/>
                    <a:gd name="connsiteX1" fmla="*/ 186267 w 3041227"/>
                    <a:gd name="connsiteY1" fmla="*/ 225213 h 1678093"/>
                    <a:gd name="connsiteX2" fmla="*/ 1476587 w 3041227"/>
                    <a:gd name="connsiteY2" fmla="*/ 326813 h 1678093"/>
                    <a:gd name="connsiteX3" fmla="*/ 2929467 w 3041227"/>
                    <a:gd name="connsiteY3" fmla="*/ 916093 h 1678093"/>
                    <a:gd name="connsiteX4" fmla="*/ 2929467 w 3041227"/>
                    <a:gd name="connsiteY4" fmla="*/ 916093 h 1678093"/>
                    <a:gd name="connsiteX5" fmla="*/ 3041227 w 3041227"/>
                    <a:gd name="connsiteY5" fmla="*/ 966893 h 16780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041227" h="1678093">
                      <a:moveTo>
                        <a:pt x="358987" y="1678093"/>
                      </a:moveTo>
                      <a:cubicBezTo>
                        <a:pt x="179493" y="1064259"/>
                        <a:pt x="0" y="450426"/>
                        <a:pt x="186267" y="225213"/>
                      </a:cubicBezTo>
                      <a:cubicBezTo>
                        <a:pt x="372534" y="0"/>
                        <a:pt x="1019387" y="211666"/>
                        <a:pt x="1476587" y="326813"/>
                      </a:cubicBezTo>
                      <a:cubicBezTo>
                        <a:pt x="1933787" y="441960"/>
                        <a:pt x="2929467" y="916093"/>
                        <a:pt x="2929467" y="916093"/>
                      </a:cubicBezTo>
                      <a:lnTo>
                        <a:pt x="2929467" y="916093"/>
                      </a:lnTo>
                      <a:lnTo>
                        <a:pt x="3041227" y="966893"/>
                      </a:lnTo>
                    </a:path>
                  </a:pathLst>
                </a:cu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6" name="Forme libre 285"/>
                <p:cNvSpPr/>
                <p:nvPr/>
              </p:nvSpPr>
              <p:spPr>
                <a:xfrm>
                  <a:off x="2103120" y="4338320"/>
                  <a:ext cx="5020733" cy="948267"/>
                </a:xfrm>
                <a:custGeom>
                  <a:avLst/>
                  <a:gdLst>
                    <a:gd name="connsiteX0" fmla="*/ 0 w 5020733"/>
                    <a:gd name="connsiteY0" fmla="*/ 0 h 948267"/>
                    <a:gd name="connsiteX1" fmla="*/ 1117600 w 5020733"/>
                    <a:gd name="connsiteY1" fmla="*/ 812800 h 948267"/>
                    <a:gd name="connsiteX2" fmla="*/ 4419600 w 5020733"/>
                    <a:gd name="connsiteY2" fmla="*/ 812800 h 948267"/>
                    <a:gd name="connsiteX3" fmla="*/ 4724400 w 5020733"/>
                    <a:gd name="connsiteY3" fmla="*/ 60960 h 948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20733" h="948267">
                      <a:moveTo>
                        <a:pt x="0" y="0"/>
                      </a:moveTo>
                      <a:cubicBezTo>
                        <a:pt x="190500" y="338666"/>
                        <a:pt x="381000" y="677333"/>
                        <a:pt x="1117600" y="812800"/>
                      </a:cubicBezTo>
                      <a:cubicBezTo>
                        <a:pt x="1854200" y="948267"/>
                        <a:pt x="3818467" y="938107"/>
                        <a:pt x="4419600" y="812800"/>
                      </a:cubicBezTo>
                      <a:cubicBezTo>
                        <a:pt x="5020733" y="687493"/>
                        <a:pt x="4872566" y="374226"/>
                        <a:pt x="4724400" y="60960"/>
                      </a:cubicBezTo>
                    </a:path>
                  </a:pathLst>
                </a:cu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224" name="Ellipse 223"/>
              <p:cNvSpPr/>
              <p:nvPr/>
            </p:nvSpPr>
            <p:spPr>
              <a:xfrm flipH="1">
                <a:off x="611560" y="3573016"/>
                <a:ext cx="216000" cy="216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22" name="Forme libre 221"/>
            <p:cNvSpPr/>
            <p:nvPr/>
          </p:nvSpPr>
          <p:spPr>
            <a:xfrm>
              <a:off x="153998" y="4025154"/>
              <a:ext cx="1179410" cy="1132038"/>
            </a:xfrm>
            <a:custGeom>
              <a:avLst/>
              <a:gdLst>
                <a:gd name="connsiteX0" fmla="*/ 466488 w 1179410"/>
                <a:gd name="connsiteY0" fmla="*/ 1132038 h 1132038"/>
                <a:gd name="connsiteX1" fmla="*/ 1538 w 1179410"/>
                <a:gd name="connsiteY1" fmla="*/ 527604 h 1132038"/>
                <a:gd name="connsiteX2" fmla="*/ 605972 w 1179410"/>
                <a:gd name="connsiteY2" fmla="*/ 662 h 1132038"/>
                <a:gd name="connsiteX3" fmla="*/ 1179410 w 1179410"/>
                <a:gd name="connsiteY3" fmla="*/ 636092 h 1132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410" h="1132038">
                  <a:moveTo>
                    <a:pt x="466488" y="1132038"/>
                  </a:moveTo>
                  <a:cubicBezTo>
                    <a:pt x="222389" y="924102"/>
                    <a:pt x="-21709" y="716167"/>
                    <a:pt x="1538" y="527604"/>
                  </a:cubicBezTo>
                  <a:cubicBezTo>
                    <a:pt x="24785" y="339041"/>
                    <a:pt x="409660" y="-17419"/>
                    <a:pt x="605972" y="662"/>
                  </a:cubicBezTo>
                  <a:cubicBezTo>
                    <a:pt x="802284" y="18743"/>
                    <a:pt x="990847" y="327417"/>
                    <a:pt x="1179410" y="636092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4947806" y="4883695"/>
            <a:ext cx="3609094" cy="1569641"/>
            <a:chOff x="5008778" y="4883695"/>
            <a:chExt cx="3609094" cy="1569641"/>
          </a:xfrm>
        </p:grpSpPr>
        <p:cxnSp>
          <p:nvCxnSpPr>
            <p:cNvPr id="158" name="Connecteur droit 157"/>
            <p:cNvCxnSpPr/>
            <p:nvPr/>
          </p:nvCxnSpPr>
          <p:spPr>
            <a:xfrm flipV="1">
              <a:off x="7732372" y="5455161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158"/>
            <p:cNvCxnSpPr/>
            <p:nvPr/>
          </p:nvCxnSpPr>
          <p:spPr>
            <a:xfrm rot="10800000">
              <a:off x="7804091" y="5336709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159"/>
            <p:cNvCxnSpPr/>
            <p:nvPr/>
          </p:nvCxnSpPr>
          <p:spPr>
            <a:xfrm>
              <a:off x="7909947" y="5455161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160"/>
            <p:cNvCxnSpPr/>
            <p:nvPr/>
          </p:nvCxnSpPr>
          <p:spPr>
            <a:xfrm rot="10800000">
              <a:off x="6818709" y="5354758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cteur droit 161"/>
            <p:cNvCxnSpPr/>
            <p:nvPr/>
          </p:nvCxnSpPr>
          <p:spPr>
            <a:xfrm>
              <a:off x="6954161" y="5473210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162"/>
            <p:cNvCxnSpPr/>
            <p:nvPr/>
          </p:nvCxnSpPr>
          <p:spPr>
            <a:xfrm rot="10800000" flipV="1">
              <a:off x="6996285" y="5354758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>
              <a:off x="7322205" y="5935326"/>
              <a:ext cx="211347" cy="141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164"/>
            <p:cNvCxnSpPr/>
            <p:nvPr/>
          </p:nvCxnSpPr>
          <p:spPr>
            <a:xfrm rot="5400000">
              <a:off x="7300527" y="5779396"/>
              <a:ext cx="178444" cy="110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165"/>
            <p:cNvCxnSpPr/>
            <p:nvPr/>
          </p:nvCxnSpPr>
          <p:spPr>
            <a:xfrm flipV="1">
              <a:off x="7089613" y="5910921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cteur droit 168"/>
            <p:cNvCxnSpPr/>
            <p:nvPr/>
          </p:nvCxnSpPr>
          <p:spPr>
            <a:xfrm rot="5400000" flipH="1" flipV="1">
              <a:off x="5212892" y="5940492"/>
              <a:ext cx="248596" cy="165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 flipV="1">
              <a:off x="5174595" y="5875845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 rot="10800000">
              <a:off x="5394294" y="5881691"/>
              <a:ext cx="152155" cy="2071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 rot="10800000">
              <a:off x="5359793" y="5301634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/>
            <p:cNvCxnSpPr/>
            <p:nvPr/>
          </p:nvCxnSpPr>
          <p:spPr>
            <a:xfrm flipV="1">
              <a:off x="5783217" y="5420086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 rot="10800000">
              <a:off x="5854937" y="5301634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/>
            <p:nvPr/>
          </p:nvCxnSpPr>
          <p:spPr>
            <a:xfrm>
              <a:off x="5960792" y="5420086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 rot="10800000" flipV="1">
              <a:off x="6032512" y="5301634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 rot="16200000" flipH="1">
              <a:off x="5472631" y="5496880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 rot="16200000" flipH="1">
              <a:off x="5946530" y="5491034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 rot="5400000" flipH="1" flipV="1">
              <a:off x="5229782" y="5594620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/>
            <p:cNvCxnSpPr/>
            <p:nvPr/>
          </p:nvCxnSpPr>
          <p:spPr>
            <a:xfrm rot="5400000" flipH="1" flipV="1">
              <a:off x="5707492" y="5600466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cteur droit 180"/>
            <p:cNvCxnSpPr/>
            <p:nvPr/>
          </p:nvCxnSpPr>
          <p:spPr>
            <a:xfrm rot="16200000" flipH="1">
              <a:off x="6436403" y="5526621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cteur droit 181"/>
            <p:cNvCxnSpPr/>
            <p:nvPr/>
          </p:nvCxnSpPr>
          <p:spPr>
            <a:xfrm rot="16200000" flipH="1">
              <a:off x="6910303" y="5520775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cteur droit 182"/>
            <p:cNvCxnSpPr/>
            <p:nvPr/>
          </p:nvCxnSpPr>
          <p:spPr>
            <a:xfrm rot="5400000" flipH="1" flipV="1">
              <a:off x="6193555" y="5624360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cteur droit 183"/>
            <p:cNvCxnSpPr/>
            <p:nvPr/>
          </p:nvCxnSpPr>
          <p:spPr>
            <a:xfrm rot="5400000" flipH="1" flipV="1">
              <a:off x="6671265" y="5630206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cteur droit 184"/>
            <p:cNvCxnSpPr/>
            <p:nvPr/>
          </p:nvCxnSpPr>
          <p:spPr>
            <a:xfrm rot="16200000" flipH="1">
              <a:off x="7396000" y="5538312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cteur droit 185"/>
            <p:cNvCxnSpPr/>
            <p:nvPr/>
          </p:nvCxnSpPr>
          <p:spPr>
            <a:xfrm rot="16200000" flipH="1">
              <a:off x="7869900" y="5532467"/>
              <a:ext cx="455760" cy="3255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 rot="5400000" flipH="1" flipV="1">
              <a:off x="7153152" y="5636052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 rot="5400000" flipH="1" flipV="1">
              <a:off x="7630862" y="5641898"/>
              <a:ext cx="455760" cy="11838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Ellipse 189"/>
            <p:cNvSpPr/>
            <p:nvPr/>
          </p:nvSpPr>
          <p:spPr>
            <a:xfrm flipH="1">
              <a:off x="5368874" y="5840258"/>
              <a:ext cx="88778" cy="12428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91" name="Ellipse 190"/>
            <p:cNvSpPr/>
            <p:nvPr/>
          </p:nvSpPr>
          <p:spPr>
            <a:xfrm flipH="1">
              <a:off x="6937458" y="5425932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92" name="Ellipse 191"/>
            <p:cNvSpPr/>
            <p:nvPr/>
          </p:nvSpPr>
          <p:spPr>
            <a:xfrm flipH="1">
              <a:off x="7288433" y="5881691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93" name="Ellipse 192"/>
            <p:cNvSpPr/>
            <p:nvPr/>
          </p:nvSpPr>
          <p:spPr>
            <a:xfrm flipH="1">
              <a:off x="7901595" y="5420086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cxnSp>
          <p:nvCxnSpPr>
            <p:cNvPr id="194" name="Connecteur droit 193"/>
            <p:cNvCxnSpPr/>
            <p:nvPr/>
          </p:nvCxnSpPr>
          <p:spPr>
            <a:xfrm flipV="1">
              <a:off x="5283897" y="5431778"/>
              <a:ext cx="224240" cy="82865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195"/>
            <p:cNvCxnSpPr/>
            <p:nvPr/>
          </p:nvCxnSpPr>
          <p:spPr>
            <a:xfrm rot="10800000">
              <a:off x="6374771" y="5342555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196"/>
            <p:cNvCxnSpPr/>
            <p:nvPr/>
          </p:nvCxnSpPr>
          <p:spPr>
            <a:xfrm>
              <a:off x="6480626" y="5461007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197"/>
            <p:cNvCxnSpPr/>
            <p:nvPr/>
          </p:nvCxnSpPr>
          <p:spPr>
            <a:xfrm flipV="1">
              <a:off x="7220889" y="5479056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cteur droit 198"/>
            <p:cNvCxnSpPr/>
            <p:nvPr/>
          </p:nvCxnSpPr>
          <p:spPr>
            <a:xfrm rot="10800000" flipV="1">
              <a:off x="7470185" y="5360604"/>
              <a:ext cx="147979" cy="1242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/>
            <p:cNvCxnSpPr/>
            <p:nvPr/>
          </p:nvCxnSpPr>
          <p:spPr>
            <a:xfrm flipV="1">
              <a:off x="5651941" y="5899229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/>
            <p:cNvCxnSpPr/>
            <p:nvPr/>
          </p:nvCxnSpPr>
          <p:spPr>
            <a:xfrm rot="16200000" flipH="1">
              <a:off x="5948485" y="5833721"/>
              <a:ext cx="41365" cy="1608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cteur droit 201"/>
            <p:cNvCxnSpPr/>
            <p:nvPr/>
          </p:nvCxnSpPr>
          <p:spPr>
            <a:xfrm rot="5400000" flipH="1" flipV="1">
              <a:off x="6164137" y="5928289"/>
              <a:ext cx="248596" cy="165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cteur droit 202"/>
            <p:cNvCxnSpPr/>
            <p:nvPr/>
          </p:nvCxnSpPr>
          <p:spPr>
            <a:xfrm rot="10800000">
              <a:off x="6345539" y="5869488"/>
              <a:ext cx="152155" cy="2071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cteur droit 203"/>
            <p:cNvCxnSpPr/>
            <p:nvPr/>
          </p:nvCxnSpPr>
          <p:spPr>
            <a:xfrm rot="10800000">
              <a:off x="6848670" y="5945997"/>
              <a:ext cx="152155" cy="1306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cteur droit 204"/>
            <p:cNvCxnSpPr/>
            <p:nvPr/>
          </p:nvCxnSpPr>
          <p:spPr>
            <a:xfrm rot="10800000">
              <a:off x="7799915" y="5952354"/>
              <a:ext cx="207171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cteur droit 205"/>
            <p:cNvCxnSpPr/>
            <p:nvPr/>
          </p:nvCxnSpPr>
          <p:spPr>
            <a:xfrm flipV="1">
              <a:off x="7770319" y="5869488"/>
              <a:ext cx="224240" cy="828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cteur droit 206"/>
            <p:cNvCxnSpPr/>
            <p:nvPr/>
          </p:nvCxnSpPr>
          <p:spPr>
            <a:xfrm flipV="1">
              <a:off x="8134187" y="5952354"/>
              <a:ext cx="139263" cy="121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207"/>
            <p:cNvCxnSpPr/>
            <p:nvPr/>
          </p:nvCxnSpPr>
          <p:spPr>
            <a:xfrm flipH="1" flipV="1">
              <a:off x="8066278" y="5831341"/>
              <a:ext cx="192056" cy="103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Ellipse 208"/>
            <p:cNvSpPr/>
            <p:nvPr/>
          </p:nvSpPr>
          <p:spPr>
            <a:xfrm flipH="1">
              <a:off x="5487258" y="5384499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0" name="Ellipse 209"/>
            <p:cNvSpPr/>
            <p:nvPr/>
          </p:nvSpPr>
          <p:spPr>
            <a:xfrm flipH="1">
              <a:off x="5842409" y="5840258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1" name="Ellipse 210"/>
            <p:cNvSpPr/>
            <p:nvPr/>
          </p:nvSpPr>
          <p:spPr>
            <a:xfrm flipH="1">
              <a:off x="5977861" y="5396191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2" name="Ellipse 211"/>
            <p:cNvSpPr/>
            <p:nvPr/>
          </p:nvSpPr>
          <p:spPr>
            <a:xfrm flipH="1">
              <a:off x="6320119" y="5840258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3" name="Ellipse 212"/>
            <p:cNvSpPr/>
            <p:nvPr/>
          </p:nvSpPr>
          <p:spPr>
            <a:xfrm flipH="1">
              <a:off x="6463923" y="5425932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4" name="Ellipse 213"/>
            <p:cNvSpPr/>
            <p:nvPr/>
          </p:nvSpPr>
          <p:spPr>
            <a:xfrm flipH="1">
              <a:off x="6806546" y="5881691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5" name="Ellipse 214"/>
            <p:cNvSpPr/>
            <p:nvPr/>
          </p:nvSpPr>
          <p:spPr>
            <a:xfrm flipH="1">
              <a:off x="7415168" y="5425932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6" name="Ellipse 215"/>
            <p:cNvSpPr/>
            <p:nvPr/>
          </p:nvSpPr>
          <p:spPr>
            <a:xfrm flipH="1">
              <a:off x="7766143" y="5881691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7" name="Ellipse 216"/>
            <p:cNvSpPr/>
            <p:nvPr/>
          </p:nvSpPr>
          <p:spPr>
            <a:xfrm flipH="1">
              <a:off x="8239313" y="5881691"/>
              <a:ext cx="59192" cy="828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8" name="Forme libre 217"/>
            <p:cNvSpPr/>
            <p:nvPr/>
          </p:nvSpPr>
          <p:spPr>
            <a:xfrm>
              <a:off x="6200386" y="4883695"/>
              <a:ext cx="1249971" cy="965558"/>
            </a:xfrm>
            <a:custGeom>
              <a:avLst/>
              <a:gdLst>
                <a:gd name="connsiteX0" fmla="*/ 358987 w 3041227"/>
                <a:gd name="connsiteY0" fmla="*/ 1678093 h 1678093"/>
                <a:gd name="connsiteX1" fmla="*/ 186267 w 3041227"/>
                <a:gd name="connsiteY1" fmla="*/ 225213 h 1678093"/>
                <a:gd name="connsiteX2" fmla="*/ 1476587 w 3041227"/>
                <a:gd name="connsiteY2" fmla="*/ 326813 h 1678093"/>
                <a:gd name="connsiteX3" fmla="*/ 2929467 w 3041227"/>
                <a:gd name="connsiteY3" fmla="*/ 916093 h 1678093"/>
                <a:gd name="connsiteX4" fmla="*/ 2929467 w 3041227"/>
                <a:gd name="connsiteY4" fmla="*/ 916093 h 1678093"/>
                <a:gd name="connsiteX5" fmla="*/ 3041227 w 3041227"/>
                <a:gd name="connsiteY5" fmla="*/ 966893 h 167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1227" h="1678093">
                  <a:moveTo>
                    <a:pt x="358987" y="1678093"/>
                  </a:moveTo>
                  <a:cubicBezTo>
                    <a:pt x="179493" y="1064259"/>
                    <a:pt x="0" y="450426"/>
                    <a:pt x="186267" y="225213"/>
                  </a:cubicBezTo>
                  <a:cubicBezTo>
                    <a:pt x="372534" y="0"/>
                    <a:pt x="1019387" y="211666"/>
                    <a:pt x="1476587" y="326813"/>
                  </a:cubicBezTo>
                  <a:cubicBezTo>
                    <a:pt x="1933787" y="441960"/>
                    <a:pt x="2929467" y="916093"/>
                    <a:pt x="2929467" y="916093"/>
                  </a:cubicBezTo>
                  <a:lnTo>
                    <a:pt x="2929467" y="916093"/>
                  </a:lnTo>
                  <a:lnTo>
                    <a:pt x="3041227" y="966893"/>
                  </a:ln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19" name="Forme libre 218"/>
            <p:cNvSpPr/>
            <p:nvPr/>
          </p:nvSpPr>
          <p:spPr>
            <a:xfrm>
              <a:off x="5867710" y="5907713"/>
              <a:ext cx="2063565" cy="545623"/>
            </a:xfrm>
            <a:custGeom>
              <a:avLst/>
              <a:gdLst>
                <a:gd name="connsiteX0" fmla="*/ 0 w 5020733"/>
                <a:gd name="connsiteY0" fmla="*/ 0 h 948267"/>
                <a:gd name="connsiteX1" fmla="*/ 1117600 w 5020733"/>
                <a:gd name="connsiteY1" fmla="*/ 812800 h 948267"/>
                <a:gd name="connsiteX2" fmla="*/ 4419600 w 5020733"/>
                <a:gd name="connsiteY2" fmla="*/ 812800 h 948267"/>
                <a:gd name="connsiteX3" fmla="*/ 4724400 w 5020733"/>
                <a:gd name="connsiteY3" fmla="*/ 60960 h 94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20733" h="948267">
                  <a:moveTo>
                    <a:pt x="0" y="0"/>
                  </a:moveTo>
                  <a:cubicBezTo>
                    <a:pt x="190500" y="338666"/>
                    <a:pt x="381000" y="677333"/>
                    <a:pt x="1117600" y="812800"/>
                  </a:cubicBezTo>
                  <a:cubicBezTo>
                    <a:pt x="1854200" y="948267"/>
                    <a:pt x="3818467" y="938107"/>
                    <a:pt x="4419600" y="812800"/>
                  </a:cubicBezTo>
                  <a:cubicBezTo>
                    <a:pt x="5020733" y="687493"/>
                    <a:pt x="4872566" y="374226"/>
                    <a:pt x="4724400" y="60960"/>
                  </a:cubicBezTo>
                </a:path>
              </a:pathLst>
            </a:cu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  <p:sp>
          <p:nvSpPr>
            <p:cNvPr id="157" name="Ellipse 156"/>
            <p:cNvSpPr/>
            <p:nvPr/>
          </p:nvSpPr>
          <p:spPr>
            <a:xfrm flipH="1">
              <a:off x="5254666" y="5467364"/>
              <a:ext cx="88778" cy="12428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55" name="Forme libre 154"/>
            <p:cNvSpPr/>
            <p:nvPr/>
          </p:nvSpPr>
          <p:spPr>
            <a:xfrm>
              <a:off x="5008778" y="4919235"/>
              <a:ext cx="1015874" cy="935284"/>
            </a:xfrm>
            <a:custGeom>
              <a:avLst/>
              <a:gdLst>
                <a:gd name="connsiteX0" fmla="*/ 466488 w 1179410"/>
                <a:gd name="connsiteY0" fmla="*/ 1132038 h 1132038"/>
                <a:gd name="connsiteX1" fmla="*/ 1538 w 1179410"/>
                <a:gd name="connsiteY1" fmla="*/ 527604 h 1132038"/>
                <a:gd name="connsiteX2" fmla="*/ 605972 w 1179410"/>
                <a:gd name="connsiteY2" fmla="*/ 662 h 1132038"/>
                <a:gd name="connsiteX3" fmla="*/ 1179410 w 1179410"/>
                <a:gd name="connsiteY3" fmla="*/ 636092 h 1132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410" h="1132038">
                  <a:moveTo>
                    <a:pt x="466488" y="1132038"/>
                  </a:moveTo>
                  <a:cubicBezTo>
                    <a:pt x="222389" y="924102"/>
                    <a:pt x="-21709" y="716167"/>
                    <a:pt x="1538" y="527604"/>
                  </a:cubicBezTo>
                  <a:cubicBezTo>
                    <a:pt x="24785" y="339041"/>
                    <a:pt x="409660" y="-17419"/>
                    <a:pt x="605972" y="662"/>
                  </a:cubicBezTo>
                  <a:cubicBezTo>
                    <a:pt x="802284" y="18743"/>
                    <a:pt x="990847" y="327417"/>
                    <a:pt x="1179410" y="636092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endParaRPr>
            </a:p>
          </p:txBody>
        </p:sp>
        <p:grpSp>
          <p:nvGrpSpPr>
            <p:cNvPr id="6" name="Groupe 5"/>
            <p:cNvGrpSpPr/>
            <p:nvPr/>
          </p:nvGrpSpPr>
          <p:grpSpPr>
            <a:xfrm>
              <a:off x="8224408" y="5314241"/>
              <a:ext cx="393464" cy="563031"/>
              <a:chOff x="8224408" y="5327334"/>
              <a:chExt cx="393464" cy="563031"/>
            </a:xfrm>
          </p:grpSpPr>
          <p:cxnSp>
            <p:nvCxnSpPr>
              <p:cNvPr id="287" name="Connecteur droit 286"/>
              <p:cNvCxnSpPr/>
              <p:nvPr/>
            </p:nvCxnSpPr>
            <p:spPr>
              <a:xfrm>
                <a:off x="8224408" y="5339537"/>
                <a:ext cx="177576" cy="7548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Connecteur droit 287"/>
              <p:cNvCxnSpPr/>
              <p:nvPr/>
            </p:nvCxnSpPr>
            <p:spPr>
              <a:xfrm flipV="1">
                <a:off x="8393632" y="5327334"/>
                <a:ext cx="224240" cy="82865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cteur droit 288"/>
              <p:cNvCxnSpPr/>
              <p:nvPr/>
            </p:nvCxnSpPr>
            <p:spPr>
              <a:xfrm rot="5400000" flipH="1" flipV="1">
                <a:off x="8098209" y="5603293"/>
                <a:ext cx="455760" cy="118384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0" name="Ellipse 289"/>
              <p:cNvSpPr/>
              <p:nvPr/>
            </p:nvSpPr>
            <p:spPr>
              <a:xfrm flipH="1">
                <a:off x="8334731" y="5399342"/>
                <a:ext cx="59192" cy="8286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" name="Groupe 1"/>
          <p:cNvGrpSpPr/>
          <p:nvPr/>
        </p:nvGrpSpPr>
        <p:grpSpPr>
          <a:xfrm>
            <a:off x="861429" y="5486718"/>
            <a:ext cx="3006257" cy="503038"/>
            <a:chOff x="1009636" y="3574033"/>
            <a:chExt cx="3006257" cy="503038"/>
          </a:xfrm>
        </p:grpSpPr>
        <p:cxnSp>
          <p:nvCxnSpPr>
            <p:cNvPr id="291" name="Connecteur droit 290"/>
            <p:cNvCxnSpPr/>
            <p:nvPr/>
          </p:nvCxnSpPr>
          <p:spPr>
            <a:xfrm rot="16200000" flipH="1">
              <a:off x="1083797" y="3644981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Connecteur droit 291"/>
            <p:cNvCxnSpPr/>
            <p:nvPr/>
          </p:nvCxnSpPr>
          <p:spPr>
            <a:xfrm rot="16200000" flipH="1">
              <a:off x="1557696" y="3639135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Connecteur droit 292"/>
            <p:cNvCxnSpPr/>
            <p:nvPr/>
          </p:nvCxnSpPr>
          <p:spPr>
            <a:xfrm rot="5400000" flipH="1" flipV="1">
              <a:off x="840948" y="3742721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Connecteur droit 293"/>
            <p:cNvCxnSpPr/>
            <p:nvPr/>
          </p:nvCxnSpPr>
          <p:spPr>
            <a:xfrm rot="5400000" flipH="1" flipV="1">
              <a:off x="1318659" y="3748567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Connecteur droit 294"/>
            <p:cNvCxnSpPr/>
            <p:nvPr/>
          </p:nvCxnSpPr>
          <p:spPr>
            <a:xfrm rot="16200000" flipH="1">
              <a:off x="2047570" y="3674722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cteur droit 295"/>
            <p:cNvCxnSpPr/>
            <p:nvPr/>
          </p:nvCxnSpPr>
          <p:spPr>
            <a:xfrm rot="16200000" flipH="1">
              <a:off x="2521469" y="3668876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Connecteur droit 296"/>
            <p:cNvCxnSpPr/>
            <p:nvPr/>
          </p:nvCxnSpPr>
          <p:spPr>
            <a:xfrm rot="5400000" flipH="1" flipV="1">
              <a:off x="1804721" y="3772461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eur droit 297"/>
            <p:cNvCxnSpPr/>
            <p:nvPr/>
          </p:nvCxnSpPr>
          <p:spPr>
            <a:xfrm rot="5400000" flipH="1" flipV="1">
              <a:off x="2282431" y="3778307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onnecteur droit 298"/>
            <p:cNvCxnSpPr/>
            <p:nvPr/>
          </p:nvCxnSpPr>
          <p:spPr>
            <a:xfrm rot="16200000" flipH="1">
              <a:off x="3007167" y="3686413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Connecteur droit 299"/>
            <p:cNvCxnSpPr/>
            <p:nvPr/>
          </p:nvCxnSpPr>
          <p:spPr>
            <a:xfrm rot="16200000" flipH="1">
              <a:off x="3481066" y="3680568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necteur droit 300"/>
            <p:cNvCxnSpPr/>
            <p:nvPr/>
          </p:nvCxnSpPr>
          <p:spPr>
            <a:xfrm rot="5400000" flipH="1" flipV="1">
              <a:off x="2764318" y="3784153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eur droit 301"/>
            <p:cNvCxnSpPr/>
            <p:nvPr/>
          </p:nvCxnSpPr>
          <p:spPr>
            <a:xfrm rot="5400000" flipH="1" flipV="1">
              <a:off x="3242029" y="3789999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Connecteur droit 302"/>
            <p:cNvCxnSpPr/>
            <p:nvPr/>
          </p:nvCxnSpPr>
          <p:spPr>
            <a:xfrm rot="5400000" flipH="1" flipV="1">
              <a:off x="3728821" y="3784153"/>
              <a:ext cx="455760" cy="11838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846601" y="5462008"/>
            <a:ext cx="3006257" cy="503038"/>
            <a:chOff x="5958231" y="3645025"/>
            <a:chExt cx="3006257" cy="503038"/>
          </a:xfrm>
        </p:grpSpPr>
        <p:cxnSp>
          <p:nvCxnSpPr>
            <p:cNvPr id="304" name="Connecteur droit 303"/>
            <p:cNvCxnSpPr/>
            <p:nvPr/>
          </p:nvCxnSpPr>
          <p:spPr>
            <a:xfrm rot="16200000" flipH="1">
              <a:off x="6032392" y="3715973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Connecteur droit 304"/>
            <p:cNvCxnSpPr/>
            <p:nvPr/>
          </p:nvCxnSpPr>
          <p:spPr>
            <a:xfrm rot="16200000" flipH="1">
              <a:off x="6506291" y="3710127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eur droit 305"/>
            <p:cNvCxnSpPr/>
            <p:nvPr/>
          </p:nvCxnSpPr>
          <p:spPr>
            <a:xfrm rot="5400000" flipH="1" flipV="1">
              <a:off x="5789543" y="3813713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Connecteur droit 306"/>
            <p:cNvCxnSpPr/>
            <p:nvPr/>
          </p:nvCxnSpPr>
          <p:spPr>
            <a:xfrm rot="5400000" flipH="1" flipV="1">
              <a:off x="6267254" y="3819559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cteur droit 307"/>
            <p:cNvCxnSpPr/>
            <p:nvPr/>
          </p:nvCxnSpPr>
          <p:spPr>
            <a:xfrm rot="16200000" flipH="1">
              <a:off x="6996165" y="3745714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Connecteur droit 308"/>
            <p:cNvCxnSpPr/>
            <p:nvPr/>
          </p:nvCxnSpPr>
          <p:spPr>
            <a:xfrm rot="16200000" flipH="1">
              <a:off x="7470064" y="3739868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Connecteur droit 309"/>
            <p:cNvCxnSpPr/>
            <p:nvPr/>
          </p:nvCxnSpPr>
          <p:spPr>
            <a:xfrm rot="5400000" flipH="1" flipV="1">
              <a:off x="6753316" y="3843453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Connecteur droit 310"/>
            <p:cNvCxnSpPr/>
            <p:nvPr/>
          </p:nvCxnSpPr>
          <p:spPr>
            <a:xfrm rot="5400000" flipH="1" flipV="1">
              <a:off x="7231026" y="3849299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Connecteur droit 311"/>
            <p:cNvCxnSpPr/>
            <p:nvPr/>
          </p:nvCxnSpPr>
          <p:spPr>
            <a:xfrm rot="16200000" flipH="1">
              <a:off x="7955762" y="3757405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necteur droit 312"/>
            <p:cNvCxnSpPr/>
            <p:nvPr/>
          </p:nvCxnSpPr>
          <p:spPr>
            <a:xfrm rot="16200000" flipH="1">
              <a:off x="8429661" y="3751560"/>
              <a:ext cx="455760" cy="32555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Connecteur droit 313"/>
            <p:cNvCxnSpPr/>
            <p:nvPr/>
          </p:nvCxnSpPr>
          <p:spPr>
            <a:xfrm rot="5400000" flipH="1" flipV="1">
              <a:off x="7712913" y="3855145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Connecteur droit 314"/>
            <p:cNvCxnSpPr/>
            <p:nvPr/>
          </p:nvCxnSpPr>
          <p:spPr>
            <a:xfrm rot="5400000" flipH="1" flipV="1">
              <a:off x="8190624" y="3860991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cteur droit 315"/>
            <p:cNvCxnSpPr/>
            <p:nvPr/>
          </p:nvCxnSpPr>
          <p:spPr>
            <a:xfrm rot="5400000" flipH="1" flipV="1">
              <a:off x="8677416" y="3855145"/>
              <a:ext cx="455760" cy="118384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9" name="Ellipse 318"/>
          <p:cNvSpPr/>
          <p:nvPr/>
        </p:nvSpPr>
        <p:spPr>
          <a:xfrm flipH="1">
            <a:off x="3795694" y="5420445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Ellipse 319"/>
          <p:cNvSpPr/>
          <p:nvPr/>
        </p:nvSpPr>
        <p:spPr>
          <a:xfrm flipH="1">
            <a:off x="796084" y="5908820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4948665" y="4883695"/>
            <a:ext cx="2922497" cy="1569641"/>
            <a:chOff x="6331217" y="44624"/>
            <a:chExt cx="2922497" cy="1569641"/>
          </a:xfrm>
        </p:grpSpPr>
        <p:cxnSp>
          <p:nvCxnSpPr>
            <p:cNvPr id="511" name="Connecteur droit 510"/>
            <p:cNvCxnSpPr/>
            <p:nvPr/>
          </p:nvCxnSpPr>
          <p:spPr>
            <a:xfrm rot="16200000" flipH="1">
              <a:off x="6795070" y="657809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Connecteur droit 511"/>
            <p:cNvCxnSpPr/>
            <p:nvPr/>
          </p:nvCxnSpPr>
          <p:spPr>
            <a:xfrm rot="16200000" flipH="1">
              <a:off x="7268969" y="651963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Connecteur droit 512"/>
            <p:cNvCxnSpPr/>
            <p:nvPr/>
          </p:nvCxnSpPr>
          <p:spPr>
            <a:xfrm rot="16200000" flipH="1">
              <a:off x="8718439" y="699241"/>
              <a:ext cx="455760" cy="325555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" name="Forme libre 513"/>
            <p:cNvSpPr/>
            <p:nvPr/>
          </p:nvSpPr>
          <p:spPr>
            <a:xfrm>
              <a:off x="7522825" y="44624"/>
              <a:ext cx="1249971" cy="965558"/>
            </a:xfrm>
            <a:custGeom>
              <a:avLst/>
              <a:gdLst>
                <a:gd name="connsiteX0" fmla="*/ 358987 w 3041227"/>
                <a:gd name="connsiteY0" fmla="*/ 1678093 h 1678093"/>
                <a:gd name="connsiteX1" fmla="*/ 186267 w 3041227"/>
                <a:gd name="connsiteY1" fmla="*/ 225213 h 1678093"/>
                <a:gd name="connsiteX2" fmla="*/ 1476587 w 3041227"/>
                <a:gd name="connsiteY2" fmla="*/ 326813 h 1678093"/>
                <a:gd name="connsiteX3" fmla="*/ 2929467 w 3041227"/>
                <a:gd name="connsiteY3" fmla="*/ 916093 h 1678093"/>
                <a:gd name="connsiteX4" fmla="*/ 2929467 w 3041227"/>
                <a:gd name="connsiteY4" fmla="*/ 916093 h 1678093"/>
                <a:gd name="connsiteX5" fmla="*/ 3041227 w 3041227"/>
                <a:gd name="connsiteY5" fmla="*/ 966893 h 167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1227" h="1678093">
                  <a:moveTo>
                    <a:pt x="358987" y="1678093"/>
                  </a:moveTo>
                  <a:cubicBezTo>
                    <a:pt x="179493" y="1064259"/>
                    <a:pt x="0" y="450426"/>
                    <a:pt x="186267" y="225213"/>
                  </a:cubicBezTo>
                  <a:cubicBezTo>
                    <a:pt x="372534" y="0"/>
                    <a:pt x="1019387" y="211666"/>
                    <a:pt x="1476587" y="326813"/>
                  </a:cubicBezTo>
                  <a:cubicBezTo>
                    <a:pt x="1933787" y="441960"/>
                    <a:pt x="2929467" y="916093"/>
                    <a:pt x="2929467" y="916093"/>
                  </a:cubicBezTo>
                  <a:lnTo>
                    <a:pt x="2929467" y="916093"/>
                  </a:lnTo>
                  <a:lnTo>
                    <a:pt x="3041227" y="966893"/>
                  </a:lnTo>
                </a:path>
              </a:pathLst>
            </a:cu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5" name="Forme libre 514"/>
            <p:cNvSpPr/>
            <p:nvPr/>
          </p:nvSpPr>
          <p:spPr>
            <a:xfrm>
              <a:off x="7190149" y="1068642"/>
              <a:ext cx="2063565" cy="545623"/>
            </a:xfrm>
            <a:custGeom>
              <a:avLst/>
              <a:gdLst>
                <a:gd name="connsiteX0" fmla="*/ 0 w 5020733"/>
                <a:gd name="connsiteY0" fmla="*/ 0 h 948267"/>
                <a:gd name="connsiteX1" fmla="*/ 1117600 w 5020733"/>
                <a:gd name="connsiteY1" fmla="*/ 812800 h 948267"/>
                <a:gd name="connsiteX2" fmla="*/ 4419600 w 5020733"/>
                <a:gd name="connsiteY2" fmla="*/ 812800 h 948267"/>
                <a:gd name="connsiteX3" fmla="*/ 4724400 w 5020733"/>
                <a:gd name="connsiteY3" fmla="*/ 60960 h 94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20733" h="948267">
                  <a:moveTo>
                    <a:pt x="0" y="0"/>
                  </a:moveTo>
                  <a:cubicBezTo>
                    <a:pt x="190500" y="338666"/>
                    <a:pt x="381000" y="677333"/>
                    <a:pt x="1117600" y="812800"/>
                  </a:cubicBezTo>
                  <a:cubicBezTo>
                    <a:pt x="1854200" y="948267"/>
                    <a:pt x="3818467" y="938107"/>
                    <a:pt x="4419600" y="812800"/>
                  </a:cubicBezTo>
                  <a:cubicBezTo>
                    <a:pt x="5020733" y="687493"/>
                    <a:pt x="4872566" y="374226"/>
                    <a:pt x="4724400" y="60960"/>
                  </a:cubicBezTo>
                </a:path>
              </a:pathLst>
            </a:cu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6" name="Forme libre 515"/>
            <p:cNvSpPr/>
            <p:nvPr/>
          </p:nvSpPr>
          <p:spPr>
            <a:xfrm>
              <a:off x="6331217" y="80164"/>
              <a:ext cx="1015874" cy="935284"/>
            </a:xfrm>
            <a:custGeom>
              <a:avLst/>
              <a:gdLst>
                <a:gd name="connsiteX0" fmla="*/ 466488 w 1179410"/>
                <a:gd name="connsiteY0" fmla="*/ 1132038 h 1132038"/>
                <a:gd name="connsiteX1" fmla="*/ 1538 w 1179410"/>
                <a:gd name="connsiteY1" fmla="*/ 527604 h 1132038"/>
                <a:gd name="connsiteX2" fmla="*/ 605972 w 1179410"/>
                <a:gd name="connsiteY2" fmla="*/ 662 h 1132038"/>
                <a:gd name="connsiteX3" fmla="*/ 1179410 w 1179410"/>
                <a:gd name="connsiteY3" fmla="*/ 636092 h 1132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410" h="1132038">
                  <a:moveTo>
                    <a:pt x="466488" y="1132038"/>
                  </a:moveTo>
                  <a:cubicBezTo>
                    <a:pt x="222389" y="924102"/>
                    <a:pt x="-21709" y="716167"/>
                    <a:pt x="1538" y="527604"/>
                  </a:cubicBezTo>
                  <a:cubicBezTo>
                    <a:pt x="24785" y="339041"/>
                    <a:pt x="409660" y="-17419"/>
                    <a:pt x="605972" y="662"/>
                  </a:cubicBezTo>
                  <a:cubicBezTo>
                    <a:pt x="802284" y="18743"/>
                    <a:pt x="990847" y="327417"/>
                    <a:pt x="1179410" y="636092"/>
                  </a:cubicBezTo>
                </a:path>
              </a:pathLst>
            </a:cu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20" name="Groupe 519"/>
          <p:cNvGrpSpPr/>
          <p:nvPr/>
        </p:nvGrpSpPr>
        <p:grpSpPr>
          <a:xfrm>
            <a:off x="4947806" y="4883695"/>
            <a:ext cx="2922497" cy="1569641"/>
            <a:chOff x="6331217" y="44624"/>
            <a:chExt cx="2922497" cy="1569641"/>
          </a:xfrm>
        </p:grpSpPr>
        <p:cxnSp>
          <p:nvCxnSpPr>
            <p:cNvPr id="522" name="Connecteur droit 521"/>
            <p:cNvCxnSpPr/>
            <p:nvPr/>
          </p:nvCxnSpPr>
          <p:spPr>
            <a:xfrm rot="16200000" flipH="1">
              <a:off x="7268969" y="651963"/>
              <a:ext cx="455760" cy="325555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Connecteur droit 522"/>
            <p:cNvCxnSpPr/>
            <p:nvPr/>
          </p:nvCxnSpPr>
          <p:spPr>
            <a:xfrm rot="16200000" flipH="1">
              <a:off x="8718439" y="699241"/>
              <a:ext cx="455760" cy="325555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4" name="Forme libre 523"/>
            <p:cNvSpPr/>
            <p:nvPr/>
          </p:nvSpPr>
          <p:spPr>
            <a:xfrm>
              <a:off x="7522825" y="44624"/>
              <a:ext cx="1249971" cy="965558"/>
            </a:xfrm>
            <a:custGeom>
              <a:avLst/>
              <a:gdLst>
                <a:gd name="connsiteX0" fmla="*/ 358987 w 3041227"/>
                <a:gd name="connsiteY0" fmla="*/ 1678093 h 1678093"/>
                <a:gd name="connsiteX1" fmla="*/ 186267 w 3041227"/>
                <a:gd name="connsiteY1" fmla="*/ 225213 h 1678093"/>
                <a:gd name="connsiteX2" fmla="*/ 1476587 w 3041227"/>
                <a:gd name="connsiteY2" fmla="*/ 326813 h 1678093"/>
                <a:gd name="connsiteX3" fmla="*/ 2929467 w 3041227"/>
                <a:gd name="connsiteY3" fmla="*/ 916093 h 1678093"/>
                <a:gd name="connsiteX4" fmla="*/ 2929467 w 3041227"/>
                <a:gd name="connsiteY4" fmla="*/ 916093 h 1678093"/>
                <a:gd name="connsiteX5" fmla="*/ 3041227 w 3041227"/>
                <a:gd name="connsiteY5" fmla="*/ 966893 h 1678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1227" h="1678093">
                  <a:moveTo>
                    <a:pt x="358987" y="1678093"/>
                  </a:moveTo>
                  <a:cubicBezTo>
                    <a:pt x="179493" y="1064259"/>
                    <a:pt x="0" y="450426"/>
                    <a:pt x="186267" y="225213"/>
                  </a:cubicBezTo>
                  <a:cubicBezTo>
                    <a:pt x="372534" y="0"/>
                    <a:pt x="1019387" y="211666"/>
                    <a:pt x="1476587" y="326813"/>
                  </a:cubicBezTo>
                  <a:cubicBezTo>
                    <a:pt x="1933787" y="441960"/>
                    <a:pt x="2929467" y="916093"/>
                    <a:pt x="2929467" y="916093"/>
                  </a:cubicBezTo>
                  <a:lnTo>
                    <a:pt x="2929467" y="916093"/>
                  </a:lnTo>
                  <a:lnTo>
                    <a:pt x="3041227" y="966893"/>
                  </a:ln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25" name="Forme libre 524"/>
            <p:cNvSpPr/>
            <p:nvPr/>
          </p:nvSpPr>
          <p:spPr>
            <a:xfrm>
              <a:off x="7190149" y="1068642"/>
              <a:ext cx="2063565" cy="545623"/>
            </a:xfrm>
            <a:custGeom>
              <a:avLst/>
              <a:gdLst>
                <a:gd name="connsiteX0" fmla="*/ 0 w 5020733"/>
                <a:gd name="connsiteY0" fmla="*/ 0 h 948267"/>
                <a:gd name="connsiteX1" fmla="*/ 1117600 w 5020733"/>
                <a:gd name="connsiteY1" fmla="*/ 812800 h 948267"/>
                <a:gd name="connsiteX2" fmla="*/ 4419600 w 5020733"/>
                <a:gd name="connsiteY2" fmla="*/ 812800 h 948267"/>
                <a:gd name="connsiteX3" fmla="*/ 4724400 w 5020733"/>
                <a:gd name="connsiteY3" fmla="*/ 60960 h 94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20733" h="948267">
                  <a:moveTo>
                    <a:pt x="0" y="0"/>
                  </a:moveTo>
                  <a:cubicBezTo>
                    <a:pt x="190500" y="338666"/>
                    <a:pt x="381000" y="677333"/>
                    <a:pt x="1117600" y="812800"/>
                  </a:cubicBezTo>
                  <a:cubicBezTo>
                    <a:pt x="1854200" y="948267"/>
                    <a:pt x="3818467" y="938107"/>
                    <a:pt x="4419600" y="812800"/>
                  </a:cubicBezTo>
                  <a:cubicBezTo>
                    <a:pt x="5020733" y="687493"/>
                    <a:pt x="4872566" y="374226"/>
                    <a:pt x="4724400" y="60960"/>
                  </a:cubicBez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6" name="Forme libre 525"/>
            <p:cNvSpPr/>
            <p:nvPr/>
          </p:nvSpPr>
          <p:spPr>
            <a:xfrm>
              <a:off x="6331217" y="80164"/>
              <a:ext cx="1015874" cy="935284"/>
            </a:xfrm>
            <a:custGeom>
              <a:avLst/>
              <a:gdLst>
                <a:gd name="connsiteX0" fmla="*/ 466488 w 1179410"/>
                <a:gd name="connsiteY0" fmla="*/ 1132038 h 1132038"/>
                <a:gd name="connsiteX1" fmla="*/ 1538 w 1179410"/>
                <a:gd name="connsiteY1" fmla="*/ 527604 h 1132038"/>
                <a:gd name="connsiteX2" fmla="*/ 605972 w 1179410"/>
                <a:gd name="connsiteY2" fmla="*/ 662 h 1132038"/>
                <a:gd name="connsiteX3" fmla="*/ 1179410 w 1179410"/>
                <a:gd name="connsiteY3" fmla="*/ 636092 h 1132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410" h="1132038">
                  <a:moveTo>
                    <a:pt x="466488" y="1132038"/>
                  </a:moveTo>
                  <a:cubicBezTo>
                    <a:pt x="222389" y="924102"/>
                    <a:pt x="-21709" y="716167"/>
                    <a:pt x="1538" y="527604"/>
                  </a:cubicBezTo>
                  <a:cubicBezTo>
                    <a:pt x="24785" y="339041"/>
                    <a:pt x="409660" y="-17419"/>
                    <a:pt x="605972" y="662"/>
                  </a:cubicBezTo>
                  <a:cubicBezTo>
                    <a:pt x="802284" y="18743"/>
                    <a:pt x="990847" y="327417"/>
                    <a:pt x="1179410" y="636092"/>
                  </a:cubicBezTo>
                </a:path>
              </a:pathLst>
            </a:cu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21" name="Connecteur droit 520"/>
            <p:cNvCxnSpPr/>
            <p:nvPr/>
          </p:nvCxnSpPr>
          <p:spPr>
            <a:xfrm rot="16200000" flipH="1">
              <a:off x="6795070" y="645453"/>
              <a:ext cx="455760" cy="325555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7" name="Ellipse 526"/>
          <p:cNvSpPr/>
          <p:nvPr/>
        </p:nvSpPr>
        <p:spPr>
          <a:xfrm flipH="1">
            <a:off x="5270650" y="5849615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29" name="Connecteur droit 528"/>
          <p:cNvCxnSpPr/>
          <p:nvPr/>
        </p:nvCxnSpPr>
        <p:spPr>
          <a:xfrm flipV="1">
            <a:off x="5220072" y="5434367"/>
            <a:ext cx="224240" cy="8286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Ellipse 527"/>
          <p:cNvSpPr/>
          <p:nvPr/>
        </p:nvSpPr>
        <p:spPr>
          <a:xfrm flipH="1">
            <a:off x="5166793" y="5445240"/>
            <a:ext cx="144000" cy="14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1" name="Connecteur droit 530"/>
          <p:cNvCxnSpPr/>
          <p:nvPr/>
        </p:nvCxnSpPr>
        <p:spPr>
          <a:xfrm flipV="1">
            <a:off x="5220072" y="5445224"/>
            <a:ext cx="224240" cy="828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55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/>
      <p:bldP spid="319" grpId="0" animBg="1"/>
      <p:bldP spid="320" grpId="0" animBg="1"/>
      <p:bldP spid="527" grpId="0" animBg="1"/>
      <p:bldP spid="5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590972" y="3068960"/>
            <a:ext cx="8088963" cy="100811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					G graph, M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matching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in G.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M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a maximum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matching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in G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iff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there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is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no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augmenting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r>
              <a:rPr lang="fr-FR" sz="2400" b="0" dirty="0" err="1" smtClean="0">
                <a:solidFill>
                  <a:schemeClr val="tx2"/>
                </a:solidFill>
                <a:latin typeface="Calibri"/>
              </a:rPr>
              <a:t>path</a:t>
            </a:r>
            <a:r>
              <a:rPr lang="fr-FR" sz="2400" b="0" dirty="0" smtClean="0">
                <a:solidFill>
                  <a:schemeClr val="tx2"/>
                </a:solidFill>
                <a:latin typeface="Calibri"/>
              </a:rPr>
              <a:t> </a:t>
            </a:r>
            <a:endParaRPr lang="fr-FR" sz="2400" b="0" kern="0" dirty="0" smtClean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85" name="AutoShape 7"/>
          <p:cNvSpPr>
            <a:spLocks noChangeArrowheads="1"/>
          </p:cNvSpPr>
          <p:nvPr/>
        </p:nvSpPr>
        <p:spPr bwMode="auto">
          <a:xfrm>
            <a:off x="206544" y="1124744"/>
            <a:ext cx="8820472" cy="129614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i="1" kern="0" dirty="0" err="1" smtClean="0">
                <a:solidFill>
                  <a:schemeClr val="tx2"/>
                </a:solidFill>
                <a:latin typeface="Arial"/>
                <a:sym typeface="Symbol"/>
              </a:rPr>
              <a:t>augmenting</a:t>
            </a:r>
            <a:r>
              <a:rPr lang="fr-FR" sz="2400" b="0" i="1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i="1" kern="0" dirty="0" err="1" smtClean="0">
                <a:solidFill>
                  <a:schemeClr val="tx2"/>
                </a:solidFill>
                <a:latin typeface="Arial"/>
                <a:sym typeface="Symbol"/>
              </a:rPr>
              <a:t>path</a:t>
            </a:r>
            <a:r>
              <a:rPr lang="fr-FR" sz="2400" b="0" i="1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with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respect to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matching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M : 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path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alternating</a:t>
            </a:r>
            <a:r>
              <a:rPr lang="fr-FR" sz="2400" b="0" kern="0" dirty="0" smtClean="0">
                <a:solidFill>
                  <a:schemeClr val="tx2"/>
                </a:solidFill>
                <a:latin typeface="Arial"/>
                <a:sym typeface="Symbol"/>
              </a:rPr>
              <a:t>  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err="1" smtClean="0">
                <a:solidFill>
                  <a:srgbClr val="C00000"/>
                </a:solidFill>
                <a:latin typeface="Arial"/>
                <a:sym typeface="Symbol"/>
              </a:rPr>
              <a:t>between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 M  and  E \ M </a:t>
            </a:r>
            <a:r>
              <a:rPr lang="fr-FR" sz="2400" b="0" kern="0" dirty="0" err="1" smtClean="0">
                <a:solidFill>
                  <a:schemeClr val="tx2"/>
                </a:solidFill>
                <a:latin typeface="Arial"/>
                <a:sym typeface="Symbol"/>
              </a:rPr>
              <a:t>with</a:t>
            </a:r>
            <a:r>
              <a:rPr lang="fr-FR" sz="2400" b="0" kern="0" dirty="0" smtClean="0">
                <a:solidFill>
                  <a:srgbClr val="000000"/>
                </a:solidFill>
                <a:latin typeface="Arial"/>
                <a:sym typeface="Symbol"/>
              </a:rPr>
              <a:t> 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the 2 </a:t>
            </a:r>
            <a:r>
              <a:rPr lang="fr-FR" sz="2400" b="0" kern="0" dirty="0" err="1" smtClean="0">
                <a:solidFill>
                  <a:srgbClr val="C00000"/>
                </a:solidFill>
                <a:latin typeface="Arial"/>
                <a:sym typeface="Symbol"/>
              </a:rPr>
              <a:t>endpoints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C00000"/>
                </a:solidFill>
                <a:latin typeface="Arial"/>
                <a:sym typeface="Symbol"/>
              </a:rPr>
              <a:t>uncovered</a:t>
            </a:r>
            <a:r>
              <a:rPr lang="fr-FR" sz="2400" b="0" kern="0" dirty="0" smtClean="0">
                <a:solidFill>
                  <a:srgbClr val="C00000"/>
                </a:solidFill>
                <a:latin typeface="Arial"/>
                <a:sym typeface="Symbol"/>
              </a:rPr>
              <a:t> by M. </a:t>
            </a:r>
            <a:endParaRPr lang="fr-FR" sz="24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70" name="Titre 1"/>
          <p:cNvSpPr txBox="1">
            <a:spLocks/>
          </p:cNvSpPr>
          <p:nvPr/>
        </p:nvSpPr>
        <p:spPr>
          <a:xfrm>
            <a:off x="179512" y="-243408"/>
            <a:ext cx="87849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Augmenting</a:t>
            </a: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Paths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698808" y="3106162"/>
            <a:ext cx="3024336" cy="461665"/>
          </a:xfrm>
          <a:prstGeom prst="rect">
            <a:avLst/>
          </a:prstGeom>
          <a:solidFill>
            <a:srgbClr val="E5FAFF"/>
          </a:solidFill>
        </p:spPr>
        <p:txBody>
          <a:bodyPr wrap="square">
            <a:spAutoFit/>
          </a:bodyPr>
          <a:lstStyle/>
          <a:p>
            <a:r>
              <a:rPr lang="fr-FR" sz="2400" kern="0" dirty="0" smtClean="0">
                <a:solidFill>
                  <a:schemeClr val="tx2"/>
                </a:solidFill>
                <a:latin typeface="Arial"/>
                <a:sym typeface="Symbol"/>
              </a:rPr>
              <a:t>Proposition (Berge</a:t>
            </a:r>
            <a:r>
              <a:rPr lang="fr-FR" sz="2400" dirty="0">
                <a:solidFill>
                  <a:schemeClr val="tx2"/>
                </a:solidFill>
              </a:rPr>
              <a:t>) </a:t>
            </a:r>
            <a:r>
              <a:rPr lang="fr-FR" sz="2400" dirty="0" smtClean="0">
                <a:solidFill>
                  <a:schemeClr val="tx2"/>
                </a:solidFill>
              </a:rPr>
              <a:t>:</a:t>
            </a:r>
            <a:endParaRPr lang="fr-FR" sz="24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utoShape 7"/>
              <p:cNvSpPr>
                <a:spLocks noChangeArrowheads="1"/>
              </p:cNvSpPr>
              <p:nvPr/>
            </p:nvSpPr>
            <p:spPr bwMode="auto">
              <a:xfrm>
                <a:off x="219884" y="4725144"/>
                <a:ext cx="8694175" cy="1874202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numCol="1" spcCol="360000" anchor="ctr"/>
              <a:lstStyle/>
              <a:p>
                <a:pPr marL="342900" indent="-342900" algn="l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   </a:t>
                </a:r>
                <a:r>
                  <a:rPr lang="fr-FR" sz="2400" b="0" dirty="0" err="1" smtClean="0">
                    <a:solidFill>
                      <a:schemeClr val="tx2"/>
                    </a:solidFill>
                    <a:latin typeface="Calibri"/>
                  </a:rPr>
                  <a:t>Matching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</a:t>
                </a:r>
                <a:r>
                  <a:rPr lang="fr-FR" sz="2400" b="0" dirty="0" err="1" smtClean="0">
                    <a:solidFill>
                      <a:schemeClr val="tx2"/>
                    </a:solidFill>
                    <a:latin typeface="Calibri"/>
                  </a:rPr>
                  <a:t>polytope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: =   </a:t>
                </a:r>
                <a:r>
                  <a:rPr lang="fr-FR" sz="2400" b="0" dirty="0" err="1" smtClean="0">
                    <a:solidFill>
                      <a:schemeClr val="tx2"/>
                    </a:solidFill>
                    <a:latin typeface="Calibri"/>
                  </a:rPr>
                  <a:t>conv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( 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  <a:sym typeface="Symbol" panose="05050102010706020507" pitchFamily="18" charset="2"/>
                  </a:rPr>
                  <a:t></a:t>
                </a:r>
                <a:r>
                  <a:rPr lang="fr-FR" sz="2400" b="0" baseline="30000" dirty="0" smtClean="0">
                    <a:solidFill>
                      <a:schemeClr val="tx2"/>
                    </a:solidFill>
                    <a:latin typeface="Calibri"/>
                  </a:rPr>
                  <a:t>M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: 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 M </a:t>
                </a:r>
                <a:r>
                  <a:rPr lang="fr-FR" sz="2400" b="0" dirty="0" err="1" smtClean="0">
                    <a:solidFill>
                      <a:schemeClr val="tx2"/>
                    </a:solidFill>
                    <a:latin typeface="Calibri"/>
                  </a:rPr>
                  <a:t>matching</a:t>
                </a:r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)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kern="0" dirty="0" smtClean="0">
                    <a:solidFill>
                      <a:srgbClr val="002060"/>
                    </a:solidFill>
                    <a:sym typeface="Symbol"/>
                  </a:rPr>
                  <a:t>                                 </a:t>
                </a:r>
                <a:r>
                  <a:rPr lang="fr-FR" sz="2400" kern="0" baseline="-25000" dirty="0">
                    <a:solidFill>
                      <a:srgbClr val="002060"/>
                    </a:solidFill>
                    <a:sym typeface="Symbol"/>
                  </a:rPr>
                  <a:t>M</a:t>
                </a:r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(e) =</a:t>
                </a:r>
                <a:r>
                  <a:rPr lang="fr-FR" sz="2400" kern="0" baseline="-25000" dirty="0">
                    <a:solidFill>
                      <a:srgbClr val="002060"/>
                    </a:solidFill>
                    <a:sym typeface="Symbol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400" i="1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eqArrPr>
                          <m:e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1 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𝑖𝑓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 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𝑒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 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𝑀</m:t>
                            </m:r>
                          </m:e>
                          <m:e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0 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𝑖𝑓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 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𝑒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 </m:t>
                            </m:r>
                            <m:r>
                              <a:rPr lang="fr-FR" sz="2400" i="1" kern="0">
                                <a:solidFill>
                                  <a:srgbClr val="002060"/>
                                </a:solidFill>
                                <a:latin typeface="Cambria Math"/>
                                <a:sym typeface="Symbol"/>
                              </a:rPr>
                              <m:t>𝑀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400" b="0" dirty="0" smtClean="0">
                    <a:solidFill>
                      <a:schemeClr val="tx2"/>
                    </a:solidFill>
                    <a:latin typeface="Calibri"/>
                  </a:rPr>
                  <a:t>   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fr-FR" sz="2400" dirty="0">
                    <a:solidFill>
                      <a:schemeClr val="tx2"/>
                    </a:solidFill>
                    <a:latin typeface="Calibri"/>
                  </a:rPr>
                  <a:t> </a:t>
                </a:r>
                <a:r>
                  <a:rPr lang="fr-FR" sz="2400" dirty="0" smtClean="0">
                    <a:solidFill>
                      <a:schemeClr val="tx2"/>
                    </a:solidFill>
                    <a:latin typeface="Calibri"/>
                  </a:rPr>
                  <a:t>    </a:t>
                </a:r>
                <a:r>
                  <a:rPr lang="fr-FR" sz="2400" dirty="0" err="1" smtClean="0">
                    <a:solidFill>
                      <a:schemeClr val="tx2"/>
                    </a:solidFill>
                  </a:rPr>
                  <a:t>Perfect</a:t>
                </a:r>
                <a:r>
                  <a:rPr lang="fr-FR" sz="240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dirty="0" err="1" smtClean="0">
                    <a:solidFill>
                      <a:schemeClr val="tx2"/>
                    </a:solidFill>
                  </a:rPr>
                  <a:t>matching</a:t>
                </a:r>
                <a:r>
                  <a:rPr lang="fr-FR" sz="240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dirty="0" err="1">
                    <a:solidFill>
                      <a:schemeClr val="tx2"/>
                    </a:solidFill>
                  </a:rPr>
                  <a:t>polytope</a:t>
                </a:r>
                <a:r>
                  <a:rPr lang="fr-FR" sz="2400" dirty="0">
                    <a:solidFill>
                      <a:schemeClr val="tx2"/>
                    </a:solidFill>
                  </a:rPr>
                  <a:t>: =   </a:t>
                </a:r>
                <a:r>
                  <a:rPr lang="fr-FR" sz="2400" dirty="0" err="1">
                    <a:solidFill>
                      <a:schemeClr val="tx2"/>
                    </a:solidFill>
                  </a:rPr>
                  <a:t>conv</a:t>
                </a:r>
                <a:r>
                  <a:rPr lang="fr-FR" sz="2400" dirty="0">
                    <a:solidFill>
                      <a:schemeClr val="tx2"/>
                    </a:solidFill>
                  </a:rPr>
                  <a:t> ( </a:t>
                </a:r>
                <a:r>
                  <a:rPr lang="fr-FR" sz="2400" dirty="0">
                    <a:solidFill>
                      <a:schemeClr val="tx2"/>
                    </a:solidFill>
                    <a:sym typeface="Symbol" panose="05050102010706020507" pitchFamily="18" charset="2"/>
                  </a:rPr>
                  <a:t></a:t>
                </a:r>
                <a:r>
                  <a:rPr lang="fr-FR" sz="2400" baseline="30000" dirty="0">
                    <a:solidFill>
                      <a:schemeClr val="tx2"/>
                    </a:solidFill>
                  </a:rPr>
                  <a:t>M</a:t>
                </a:r>
                <a:r>
                  <a:rPr lang="fr-FR" sz="2400" dirty="0">
                    <a:solidFill>
                      <a:schemeClr val="tx2"/>
                    </a:solidFill>
                  </a:rPr>
                  <a:t> :   M </a:t>
                </a:r>
                <a:r>
                  <a:rPr lang="fr-FR" sz="2400" dirty="0" err="1" smtClean="0">
                    <a:solidFill>
                      <a:schemeClr val="tx2"/>
                    </a:solidFill>
                  </a:rPr>
                  <a:t>perfect</a:t>
                </a:r>
                <a:r>
                  <a:rPr lang="fr-FR" sz="2400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sz="2400" dirty="0" err="1" smtClean="0">
                    <a:solidFill>
                      <a:schemeClr val="tx2"/>
                    </a:solidFill>
                  </a:rPr>
                  <a:t>matching</a:t>
                </a:r>
                <a:r>
                  <a:rPr lang="fr-FR" sz="2400" dirty="0" smtClean="0">
                    <a:solidFill>
                      <a:schemeClr val="tx2"/>
                    </a:solidFill>
                  </a:rPr>
                  <a:t> )</a:t>
                </a:r>
                <a:endParaRPr lang="fr-FR" sz="2400" b="0" kern="0" dirty="0" smtClean="0">
                  <a:solidFill>
                    <a:schemeClr val="tx2"/>
                  </a:solidFill>
                  <a:latin typeface="Arial"/>
                </a:endParaRPr>
              </a:p>
            </p:txBody>
          </p:sp>
        </mc:Choice>
        <mc:Fallback>
          <p:sp>
            <p:nvSpPr>
              <p:cNvPr id="7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884" y="4725144"/>
                <a:ext cx="8694175" cy="1874202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/>
                </a:stretch>
              </a:blipFill>
              <a:ln w="9525">
                <a:solidFill>
                  <a:srgbClr val="002060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62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4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002060"/>
                </a:solidFill>
              </a:rPr>
              <a:t>Interpretation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with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random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sampling</a:t>
            </a:r>
            <a:endParaRPr lang="fr-FR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AutoShape 7"/>
              <p:cNvSpPr>
                <a:spLocks noChangeArrowheads="1"/>
              </p:cNvSpPr>
              <p:nvPr/>
            </p:nvSpPr>
            <p:spPr bwMode="auto">
              <a:xfrm>
                <a:off x="414586" y="1340768"/>
                <a:ext cx="8365182" cy="851170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solidFill>
                  <a:srgbClr val="E5FD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marL="342900" indent="-342900" eaLnBrk="0" hangingPunct="0">
                  <a:spcBef>
                    <a:spcPct val="20000"/>
                  </a:spcBef>
                  <a:defRPr/>
                </a:pPr>
                <a:r>
                  <a:rPr lang="fr-FR" sz="2800" kern="0" dirty="0" smtClean="0">
                    <a:solidFill>
                      <a:srgbClr val="002060"/>
                    </a:solidFill>
                    <a:latin typeface="+mn-lt"/>
                    <a:sym typeface="Symbol"/>
                  </a:rPr>
                  <a:t>x </a:t>
                </a:r>
                <a:r>
                  <a:rPr lang="en-US" sz="2800" kern="0" dirty="0" smtClean="0">
                    <a:solidFill>
                      <a:srgbClr val="002060"/>
                    </a:solidFill>
                    <a:sym typeface="Symbol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bHide m:val="on"/>
                        <m:supHide m:val="on"/>
                        <m:ctrlPr>
                          <a:rPr lang="fr-FR" sz="2800" i="1" kern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/>
                      <m:sup/>
                      <m:e>
                        <m:r>
                          <a:rPr lang="fr-FR" sz="2800" b="0" i="1" kern="0" baseline="-25000" smtClean="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𝑀</m:t>
                        </m:r>
                        <m:r>
                          <a:rPr lang="fr-FR" sz="2800" b="0" i="1" kern="0" baseline="-25000" smtClean="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</m:t>
                        </m:r>
                        <m:r>
                          <m:rPr>
                            <m:nor/>
                          </m:rPr>
                          <a:rPr lang="fr-FR" sz="2800" b="0" i="0" kern="0" baseline="-25000" smtClean="0">
                            <a:solidFill>
                              <a:srgbClr val="002060"/>
                            </a:solidFill>
                            <a:latin typeface="Script MT Bold" panose="03040602040607080904" pitchFamily="66" charset="0"/>
                            <a:sym typeface="Symbol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fr-FR" sz="2800" b="0" i="0" kern="0" baseline="-25000" smtClean="0">
                            <a:solidFill>
                              <a:srgbClr val="002060"/>
                            </a:solidFill>
                            <a:latin typeface="Script MT Bold" panose="03040602040607080904" pitchFamily="66" charset="0"/>
                            <a:sym typeface="Symbol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fr-FR" sz="2800" kern="0" dirty="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</m:t>
                        </m:r>
                      </m:e>
                    </m:nary>
                    <m:r>
                      <a:rPr lang="fr-FR" sz="2800" b="0" i="1" kern="0" baseline="-2500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𝑀</m:t>
                    </m:r>
                    <m:r>
                      <m:rPr>
                        <m:nor/>
                      </m:rPr>
                      <a:rPr lang="fr-FR" sz="2800" kern="0" dirty="0" smtClean="0">
                        <a:solidFill>
                          <a:srgbClr val="002060"/>
                        </a:solidFill>
                        <a:sym typeface="Symbol"/>
                      </a:rPr>
                      <m:t></m:t>
                    </m:r>
                    <m:r>
                      <m:rPr>
                        <m:nor/>
                      </m:rPr>
                      <a:rPr lang="fr-FR" sz="2800" kern="0" baseline="-25000" dirty="0" smtClean="0">
                        <a:solidFill>
                          <a:srgbClr val="002060"/>
                        </a:solidFill>
                        <a:sym typeface="Symbol"/>
                      </a:rPr>
                      <m:t>M</m:t>
                    </m:r>
                    <m:r>
                      <m:rPr>
                        <m:nor/>
                      </m:rPr>
                      <a:rPr lang="fr-FR" sz="2800" b="0" i="0" kern="0" dirty="0" smtClean="0">
                        <a:solidFill>
                          <a:srgbClr val="002060"/>
                        </a:solidFill>
                        <a:sym typeface="Symbol"/>
                      </a:rPr>
                      <m:t>,</m:t>
                    </m:r>
                    <m:r>
                      <m:rPr>
                        <m:nor/>
                      </m:rPr>
                      <a:rPr lang="en-US" sz="2800" b="0" i="0" kern="0" dirty="0" smtClean="0">
                        <a:solidFill>
                          <a:srgbClr val="002060"/>
                        </a:solidFill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en-US" sz="2800" b="0" kern="0" dirty="0" smtClean="0">
                        <a:solidFill>
                          <a:srgbClr val="002060"/>
                        </a:solidFill>
                        <a:sym typeface="Symbol"/>
                      </a:rPr>
                      <m:t>(</m:t>
                    </m:r>
                    <m:r>
                      <m:rPr>
                        <m:nor/>
                      </m:rPr>
                      <a:rPr lang="fr-FR" sz="2800" kern="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</m:t>
                    </m:r>
                    <m:r>
                      <m:rPr>
                        <m:sty m:val="p"/>
                      </m:rPr>
                      <a:rPr lang="fr-FR" sz="2800" i="0" kern="0" baseline="-2500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M</m:t>
                    </m:r>
                    <m:r>
                      <a:rPr lang="fr-FR" sz="2800" i="0" kern="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</m:t>
                    </m:r>
                    <m:r>
                      <m:rPr>
                        <m:nor/>
                      </m:rPr>
                      <a:rPr lang="en-US" sz="2800" kern="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 0</m:t>
                    </m:r>
                    <m:r>
                      <a:rPr lang="en-US" sz="2800" b="0" i="0" kern="0" dirty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, </m:t>
                    </m:r>
                    <m:nary>
                      <m:naryPr>
                        <m:chr m:val="∑"/>
                        <m:limLoc m:val="subSup"/>
                        <m:subHide m:val="on"/>
                        <m:supHide m:val="on"/>
                        <m:ctrlPr>
                          <a:rPr lang="fr-FR" sz="2800" i="1" ker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fr-FR" sz="2800" i="0" kern="0" baseline="-2500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M</m:t>
                        </m:r>
                        <m:r>
                          <a:rPr lang="fr-FR" sz="2800" i="0" kern="0" baseline="-2500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</m:t>
                        </m:r>
                        <m:r>
                          <m:rPr>
                            <m:nor/>
                          </m:rPr>
                          <a:rPr lang="fr-FR" sz="2800" kern="0" baseline="-25000">
                            <a:solidFill>
                              <a:srgbClr val="002060"/>
                            </a:solidFill>
                            <a:latin typeface="Script MT Bold" panose="03040602040607080904" pitchFamily="66" charset="0"/>
                            <a:sym typeface="Symbol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0" kern="0" baseline="-25000" smtClean="0">
                            <a:solidFill>
                              <a:srgbClr val="002060"/>
                            </a:solidFill>
                            <a:latin typeface="Script MT Bold" panose="03040602040607080904" pitchFamily="66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sz="2800" kern="0" dirty="0">
                            <a:solidFill>
                              <a:srgbClr val="002060"/>
                            </a:solidFill>
                            <a:latin typeface="Cambria Math"/>
                            <a:sym typeface="Symbol"/>
                          </a:rPr>
                          <m:t></m:t>
                        </m:r>
                      </m:e>
                    </m:nary>
                    <m:r>
                      <m:rPr>
                        <m:sty m:val="p"/>
                      </m:rPr>
                      <a:rPr lang="fr-FR" sz="2800" i="0" kern="0" baseline="-2500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M</m:t>
                    </m:r>
                    <m:r>
                      <m:rPr>
                        <m:nor/>
                      </m:rPr>
                      <a:rPr lang="fr-FR" sz="2800" kern="0" dirty="0">
                        <a:solidFill>
                          <a:srgbClr val="002060"/>
                        </a:solidFill>
                        <a:sym typeface="Symbol"/>
                      </a:rPr>
                      <m:t>= 1</m:t>
                    </m:r>
                    <m:r>
                      <m:rPr>
                        <m:nor/>
                      </m:rPr>
                      <a:rPr lang="en-US" sz="2800" b="0" i="0" kern="0" dirty="0" smtClean="0">
                        <a:solidFill>
                          <a:srgbClr val="002060"/>
                        </a:solidFill>
                        <a:sym typeface="Symbol"/>
                      </a:rPr>
                      <m:t>), </m:t>
                    </m:r>
                    <m:r>
                      <m:rPr>
                        <m:nor/>
                      </m:rPr>
                      <a:rPr lang="fr-FR" sz="28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M</m:t>
                    </m:r>
                    <m:r>
                      <m:rPr>
                        <m:nor/>
                      </m:rPr>
                      <a:rPr lang="en-US" sz="2800" b="0" i="0" kern="0" smtClea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fr-FR" sz="28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a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set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of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  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p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.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m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sym typeface="Wingdings" pitchFamily="2" charset="2"/>
                      </a:rPr>
                      <m:t>.</m:t>
                    </m:r>
                  </m:oMath>
                </a14:m>
                <a:r>
                  <a:rPr lang="fr-FR" sz="2400" b="0" kern="0" dirty="0" smtClean="0">
                    <a:solidFill>
                      <a:srgbClr val="002060"/>
                    </a:solidFill>
                    <a:sym typeface="Symbol"/>
                  </a:rPr>
                  <a:t>	</a:t>
                </a:r>
                <a:endParaRPr lang="en-US" sz="2400" dirty="0" smtClean="0">
                  <a:solidFill>
                    <a:srgbClr val="002060"/>
                  </a:solidFill>
                  <a:latin typeface="+mn-lt"/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3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4586" y="1340768"/>
                <a:ext cx="8365182" cy="851170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l="-937"/>
                </a:stretch>
              </a:blipFill>
              <a:ln w="9525">
                <a:solidFill>
                  <a:srgbClr val="E5FD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AutoShape 7"/>
              <p:cNvSpPr>
                <a:spLocks noChangeArrowheads="1"/>
              </p:cNvSpPr>
              <p:nvPr/>
            </p:nvSpPr>
            <p:spPr bwMode="auto">
              <a:xfrm>
                <a:off x="361950" y="2276872"/>
                <a:ext cx="8686800" cy="681335"/>
              </a:xfrm>
              <a:prstGeom prst="roundRect">
                <a:avLst>
                  <a:gd name="adj" fmla="val 16667"/>
                </a:avLst>
              </a:prstGeom>
              <a:solidFill>
                <a:srgbClr val="E5FAFF"/>
              </a:solidFill>
              <a:ln w="9525">
                <a:solidFill>
                  <a:srgbClr val="E5FD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lIns="91430" tIns="45715" rIns="91430" bIns="45715" anchor="ctr"/>
              <a:lstStyle/>
              <a:p>
                <a:pPr marL="342865" indent="-342865" eaLnBrk="0" hangingPunct="0">
                  <a:spcBef>
                    <a:spcPct val="20000"/>
                  </a:spcBef>
                  <a:defRPr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0" i="0" kern="0" smtClea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   </m:t>
                    </m:r>
                    <m:r>
                      <m:rPr>
                        <m:nor/>
                      </m:rPr>
                      <a:rPr lang="fr-FR" sz="28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M</m:t>
                    </m:r>
                    <m:r>
                      <m:rPr>
                        <m:nor/>
                      </m:rPr>
                      <a:rPr lang="fr-FR" sz="2800" b="0" i="0" kern="0" smtClea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 </m:t>
                    </m:r>
                  </m:oMath>
                </a14:m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</a:t>
                </a:r>
                <a:r>
                  <a:rPr lang="fr-FR" sz="2800" dirty="0" err="1" smtClean="0">
                    <a:solidFill>
                      <a:srgbClr val="002060"/>
                    </a:solidFill>
                    <a:sym typeface="Wingdings" pitchFamily="2" charset="2"/>
                  </a:rPr>
                  <a:t>can</a:t>
                </a:r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</a:t>
                </a:r>
                <a:r>
                  <a:rPr lang="fr-FR" sz="2800" dirty="0" err="1" smtClean="0">
                    <a:solidFill>
                      <a:srgbClr val="002060"/>
                    </a:solidFill>
                    <a:sym typeface="Wingdings" pitchFamily="2" charset="2"/>
                  </a:rPr>
                  <a:t>be</a:t>
                </a:r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</a:t>
                </a:r>
                <a:r>
                  <a:rPr lang="fr-FR" sz="2800" dirty="0" err="1" smtClean="0">
                    <a:solidFill>
                      <a:srgbClr val="002060"/>
                    </a:solidFill>
                    <a:sym typeface="Wingdings" pitchFamily="2" charset="2"/>
                  </a:rPr>
                  <a:t>viewed</a:t>
                </a:r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as a p.m.  </a:t>
                </a:r>
                <a:r>
                  <a:rPr lang="fr-FR" sz="2800" dirty="0" err="1" smtClean="0">
                    <a:solidFill>
                      <a:srgbClr val="002060"/>
                    </a:solidFill>
                    <a:sym typeface="Wingdings" pitchFamily="2" charset="2"/>
                  </a:rPr>
                  <a:t>valued</a:t>
                </a:r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</a:t>
                </a:r>
                <a:r>
                  <a:rPr lang="fr-FR" sz="2800" dirty="0" err="1" smtClean="0">
                    <a:solidFill>
                      <a:srgbClr val="002060"/>
                    </a:solidFill>
                    <a:sym typeface="Wingdings" pitchFamily="2" charset="2"/>
                  </a:rPr>
                  <a:t>random</a:t>
                </a:r>
                <a:r>
                  <a:rPr lang="fr-FR" sz="2800" dirty="0" smtClean="0">
                    <a:solidFill>
                      <a:srgbClr val="002060"/>
                    </a:solidFill>
                    <a:sym typeface="Wingdings" pitchFamily="2" charset="2"/>
                  </a:rPr>
                  <a:t> variable </a:t>
                </a:r>
                <a:endParaRPr lang="fr-FR" sz="2800" kern="0" baseline="30000" dirty="0">
                  <a:solidFill>
                    <a:srgbClr val="002060"/>
                  </a:solidFill>
                  <a:sym typeface="Symbol"/>
                </a:endParaRPr>
              </a:p>
            </p:txBody>
          </p:sp>
        </mc:Choice>
        <mc:Fallback>
          <p:sp>
            <p:nvSpPr>
              <p:cNvPr id="4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950" y="2276872"/>
                <a:ext cx="8686800" cy="681335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rgbClr val="E5FDFF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utoShape 7"/>
              <p:cNvSpPr>
                <a:spLocks noChangeArrowheads="1"/>
              </p:cNvSpPr>
              <p:nvPr/>
            </p:nvSpPr>
            <p:spPr bwMode="auto">
              <a:xfrm>
                <a:off x="1347936" y="3212976"/>
                <a:ext cx="6248400" cy="1905000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r>
                  <a:rPr lang="en-US" sz="2800" kern="0" dirty="0" smtClean="0">
                    <a:solidFill>
                      <a:srgbClr val="002060"/>
                    </a:solidFill>
                    <a:sym typeface="Symbol"/>
                  </a:rPr>
                  <a:t>                		</a:t>
                </a:r>
                <a:r>
                  <a:rPr lang="en-US" sz="2800" kern="0" dirty="0" err="1" smtClean="0">
                    <a:solidFill>
                      <a:srgbClr val="002060"/>
                    </a:solidFill>
                    <a:sym typeface="Symbol"/>
                  </a:rPr>
                  <a:t>Pr</a:t>
                </a:r>
                <a:r>
                  <a:rPr lang="en-US" sz="2800" kern="0" dirty="0" smtClean="0">
                    <a:solidFill>
                      <a:srgbClr val="002060"/>
                    </a:solidFill>
                    <a:sym typeface="Symbol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8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M</m:t>
                    </m:r>
                  </m:oMath>
                </a14:m>
                <a:r>
                  <a:rPr lang="fr-FR" sz="20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= M)</a:t>
                </a:r>
                <a:r>
                  <a:rPr lang="fr-FR" sz="28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2800" kern="0" dirty="0" smtClean="0">
                    <a:solidFill>
                      <a:srgbClr val="002060"/>
                    </a:solidFill>
                    <a:sym typeface="Symbol"/>
                  </a:rPr>
                  <a:t> =  </a:t>
                </a:r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</a:t>
                </a:r>
                <a14:m>
                  <m:oMath xmlns:m="http://schemas.openxmlformats.org/officeDocument/2006/math">
                    <m:r>
                      <a:rPr lang="fr-FR" sz="3200" i="1" kern="0" baseline="-25000" dirty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𝑀</m:t>
                    </m:r>
                  </m:oMath>
                </a14:m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</a:p>
              <a:p>
                <a:r>
                  <a:rPr lang="fr-FR" sz="3200" kern="0" dirty="0" err="1" smtClean="0">
                    <a:solidFill>
                      <a:srgbClr val="002060"/>
                    </a:solidFill>
                    <a:sym typeface="Symbol"/>
                  </a:rPr>
                  <a:t>Then</a:t>
                </a:r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 for </a:t>
                </a:r>
                <a:r>
                  <a:rPr lang="fr-FR" sz="3200" kern="0" dirty="0" err="1" smtClean="0">
                    <a:solidFill>
                      <a:srgbClr val="002060"/>
                    </a:solidFill>
                    <a:sym typeface="Symbol"/>
                  </a:rPr>
                  <a:t>eE</a:t>
                </a:r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:     </a:t>
                </a:r>
                <a:r>
                  <a:rPr lang="en-US" sz="3200" kern="0" dirty="0" err="1" smtClean="0">
                    <a:solidFill>
                      <a:srgbClr val="002060"/>
                    </a:solidFill>
                    <a:sym typeface="Symbol"/>
                  </a:rPr>
                  <a:t>Pr</a:t>
                </a:r>
                <a:r>
                  <a:rPr lang="en-US" sz="32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en-US" sz="3200" kern="0" dirty="0">
                    <a:solidFill>
                      <a:srgbClr val="002060"/>
                    </a:solidFill>
                    <a:sym typeface="Symbol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3200" b="0" i="0" kern="0" smtClean="0">
                        <a:solidFill>
                          <a:srgbClr val="002060"/>
                        </a:solidFill>
                        <a:latin typeface="Cambria Math"/>
                        <a:sym typeface="Symbol"/>
                      </a:rPr>
                      <m:t>e</m:t>
                    </m:r>
                    <m:r>
                      <m:rPr>
                        <m:nor/>
                      </m:rPr>
                      <a:rPr lang="fr-FR" sz="3200" kern="0" dirty="0">
                        <a:solidFill>
                          <a:srgbClr val="002060"/>
                        </a:solidFill>
                        <a:sym typeface="Symbol"/>
                      </a:rPr>
                      <m:t></m:t>
                    </m:r>
                    <m:r>
                      <m:rPr>
                        <m:nor/>
                      </m:rPr>
                      <a:rPr lang="fr-FR" sz="32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M</m:t>
                    </m:r>
                  </m:oMath>
                </a14:m>
                <a:r>
                  <a:rPr lang="fr-FR" sz="24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) = x(e)</a:t>
                </a:r>
              </a:p>
              <a:p>
                <a:r>
                  <a:rPr lang="fr-FR" sz="3200" kern="0" dirty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                               E[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kern="0">
                        <a:solidFill>
                          <a:srgbClr val="002060"/>
                        </a:solidFill>
                        <a:latin typeface="Script MT Bold" panose="03040602040607080904" pitchFamily="66" charset="0"/>
                        <a:sym typeface="Symbol"/>
                      </a:rPr>
                      <m:t>M</m:t>
                    </m:r>
                  </m:oMath>
                </a14:m>
                <a:r>
                  <a:rPr lang="fr-FR" sz="3200" kern="0" dirty="0" smtClean="0">
                    <a:solidFill>
                      <a:srgbClr val="002060"/>
                    </a:solidFill>
                    <a:sym typeface="Symbol"/>
                  </a:rPr>
                  <a:t>]        = x</a:t>
                </a:r>
              </a:p>
            </p:txBody>
          </p:sp>
        </mc:Choice>
        <mc:Fallback>
          <p:sp>
            <p:nvSpPr>
              <p:cNvPr id="7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47936" y="3212976"/>
                <a:ext cx="6248400" cy="1905000"/>
              </a:xfrm>
              <a:prstGeom prst="roundRect">
                <a:avLst>
                  <a:gd name="adj" fmla="val 16667"/>
                </a:avLst>
              </a:prstGeom>
              <a:blipFill>
                <a:blip r:embed="rId5"/>
                <a:stretch>
                  <a:fillRect l="-963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52400" y="5373216"/>
            <a:ext cx="8991600" cy="681335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marL="342865" indent="-342865" eaLnBrk="0" hangingPunct="0">
              <a:spcBef>
                <a:spcPct val="20000"/>
              </a:spcBef>
              <a:defRPr/>
            </a:pPr>
            <a:r>
              <a:rPr lang="en-US" sz="28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Particular distributions (max entropy, or comb. restrictions) </a:t>
            </a:r>
            <a:endParaRPr lang="fr-FR" sz="2800" kern="0" dirty="0">
              <a:solidFill>
                <a:srgbClr val="002060"/>
              </a:solidFill>
              <a:latin typeface="Calibri" panose="020F0502020204030204" pitchFamily="34" charset="0"/>
              <a:sym typeface="Symbo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467544" y="6165304"/>
                <a:ext cx="8422684" cy="576064"/>
              </a:xfrm>
              <a:prstGeom prst="roundRect">
                <a:avLst>
                  <a:gd name="adj" fmla="val 16667"/>
                </a:avLst>
              </a:prstGeom>
              <a:solidFill>
                <a:srgbClr val="FFF5E1"/>
              </a:solid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r>
                  <a:rPr lang="en-US" sz="2800" kern="0" dirty="0" smtClean="0">
                    <a:solidFill>
                      <a:srgbClr val="002060"/>
                    </a:solidFill>
                    <a:sym typeface="Symbol"/>
                  </a:rPr>
                  <a:t> </a:t>
                </a:r>
                <a:r>
                  <a:rPr lang="en-US" sz="2800" b="1" kern="0" dirty="0" smtClean="0">
                    <a:solidFill>
                      <a:srgbClr val="00B050"/>
                    </a:solidFill>
                    <a:sym typeface="Symbol"/>
                  </a:rPr>
                  <a:t>Our use is notational, mainly:</a:t>
                </a:r>
                <a:r>
                  <a:rPr lang="fr-FR" sz="3200" b="1" kern="0" dirty="0" smtClean="0">
                    <a:solidFill>
                      <a:srgbClr val="00B050"/>
                    </a:solidFill>
                    <a:sym typeface="Symbol"/>
                  </a:rPr>
                  <a:t>  </a:t>
                </a:r>
                <a:r>
                  <a:rPr lang="fr-FR" sz="3200" kern="0" dirty="0" smtClean="0">
                    <a:solidFill>
                      <a:srgbClr val="00B050"/>
                    </a:solidFill>
                    <a:sym typeface="Symbol"/>
                  </a:rPr>
                  <a:t>E[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kern="0">
                        <a:solidFill>
                          <a:srgbClr val="00B050"/>
                        </a:solidFill>
                        <a:latin typeface="Script MT Bold" panose="03040602040607080904" pitchFamily="66" charset="0"/>
                        <a:sym typeface="Symbol"/>
                      </a:rPr>
                      <m:t>F</m:t>
                    </m:r>
                    <m:r>
                      <m:rPr>
                        <m:nor/>
                      </m:rPr>
                      <a:rPr lang="en-US" sz="3200" kern="0">
                        <a:solidFill>
                          <a:srgbClr val="00B050"/>
                        </a:solidFill>
                        <a:latin typeface="Script MT Bold" panose="03040602040607080904" pitchFamily="66" charset="0"/>
                        <a:sym typeface="Symbol"/>
                      </a:rPr>
                      <m:t> + </m:t>
                    </m:r>
                    <m:r>
                      <m:rPr>
                        <m:nor/>
                      </m:rPr>
                      <a:rPr lang="en-US" sz="3200" b="0" i="0" kern="0" smtClean="0">
                        <a:solidFill>
                          <a:srgbClr val="00B050"/>
                        </a:solidFill>
                        <a:latin typeface="Script MT Bold" panose="03040602040607080904" pitchFamily="66" charset="0"/>
                        <a:sym typeface="Symbol"/>
                      </a:rPr>
                      <m:t>J</m:t>
                    </m:r>
                    <m:r>
                      <m:rPr>
                        <m:nor/>
                      </m:rPr>
                      <a:rPr lang="fr-FR" sz="3200" kern="0" dirty="0">
                        <a:solidFill>
                          <a:srgbClr val="00B050"/>
                        </a:solidFill>
                        <a:sym typeface="Symbol"/>
                      </a:rPr>
                      <m:t>]</m:t>
                    </m:r>
                  </m:oMath>
                </a14:m>
                <a:r>
                  <a:rPr lang="fr-FR" sz="3200" kern="0" dirty="0">
                    <a:solidFill>
                      <a:srgbClr val="00B050"/>
                    </a:solidFill>
                    <a:sym typeface="Symbol"/>
                  </a:rPr>
                  <a:t> = E[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kern="0">
                        <a:solidFill>
                          <a:srgbClr val="00B050"/>
                        </a:solidFill>
                        <a:latin typeface="Script MT Bold" panose="03040602040607080904" pitchFamily="66" charset="0"/>
                        <a:sym typeface="Symbol"/>
                      </a:rPr>
                      <m:t>F</m:t>
                    </m:r>
                    <m:r>
                      <m:rPr>
                        <m:nor/>
                      </m:rPr>
                      <a:rPr lang="fr-FR" sz="3200" kern="0" dirty="0">
                        <a:solidFill>
                          <a:srgbClr val="00B050"/>
                        </a:solidFill>
                        <a:sym typeface="Symbol"/>
                      </a:rPr>
                      <m:t>]</m:t>
                    </m:r>
                  </m:oMath>
                </a14:m>
                <a:r>
                  <a:rPr lang="fr-FR" sz="3200" kern="0" dirty="0" smtClean="0">
                    <a:solidFill>
                      <a:srgbClr val="00B050"/>
                    </a:solidFill>
                    <a:sym typeface="Symbol"/>
                  </a:rPr>
                  <a:t> </a:t>
                </a:r>
                <a:r>
                  <a:rPr lang="fr-FR" sz="3200" kern="0" dirty="0">
                    <a:solidFill>
                      <a:srgbClr val="00B050"/>
                    </a:solidFill>
                    <a:sym typeface="Symbol"/>
                  </a:rPr>
                  <a:t>+ E[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200" kern="0">
                        <a:solidFill>
                          <a:srgbClr val="00B050"/>
                        </a:solidFill>
                        <a:latin typeface="Script MT Bold" panose="03040602040607080904" pitchFamily="66" charset="0"/>
                        <a:sym typeface="Symbol"/>
                      </a:rPr>
                      <m:t>J</m:t>
                    </m:r>
                    <m:r>
                      <m:rPr>
                        <m:nor/>
                      </m:rPr>
                      <a:rPr lang="fr-FR" sz="3200" kern="0" dirty="0">
                        <a:solidFill>
                          <a:srgbClr val="00B050"/>
                        </a:solidFill>
                        <a:sym typeface="Symbol"/>
                      </a:rPr>
                      <m:t>]</m:t>
                    </m:r>
                  </m:oMath>
                </a14:m>
                <a:r>
                  <a:rPr lang="fr-FR" sz="3200" kern="0" dirty="0" smtClean="0">
                    <a:solidFill>
                      <a:srgbClr val="00B050"/>
                    </a:solidFill>
                    <a:sym typeface="Symbol"/>
                  </a:rPr>
                  <a:t> </a:t>
                </a:r>
                <a:endParaRPr lang="fr-FR" sz="3200" kern="0" dirty="0" smtClean="0">
                  <a:solidFill>
                    <a:srgbClr val="00B050"/>
                  </a:solidFill>
                  <a:sym typeface="Symbol"/>
                </a:endParaRPr>
              </a:p>
            </p:txBody>
          </p:sp>
        </mc:Choice>
        <mc:Fallback>
          <p:sp>
            <p:nvSpPr>
              <p:cNvPr id="8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6165304"/>
                <a:ext cx="8422684" cy="576064"/>
              </a:xfrm>
              <a:prstGeom prst="roundRect">
                <a:avLst>
                  <a:gd name="adj" fmla="val 16667"/>
                </a:avLst>
              </a:prstGeom>
              <a:blipFill>
                <a:blip r:embed="rId6"/>
                <a:stretch>
                  <a:fillRect l="-215" t="-8451"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39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59532" y="1196752"/>
            <a:ext cx="8424936" cy="172819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800" kern="0" dirty="0" smtClean="0">
                <a:solidFill>
                  <a:srgbClr val="000000"/>
                </a:solidFill>
                <a:latin typeface="Arial"/>
                <a:sym typeface="Symbol"/>
              </a:rPr>
              <a:t>  </a:t>
            </a:r>
            <a:r>
              <a:rPr lang="fr-FR" sz="2400" b="0" i="1" kern="0" dirty="0" err="1" smtClean="0">
                <a:solidFill>
                  <a:srgbClr val="002060"/>
                </a:solidFill>
                <a:latin typeface="Arial"/>
                <a:sym typeface="Symbol"/>
              </a:rPr>
              <a:t>matching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: M set of  vertex-disjoint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edges</a:t>
            </a:r>
            <a:endParaRPr lang="fr-FR" sz="2400" b="0" kern="0" dirty="0" smtClean="0">
              <a:solidFill>
                <a:srgbClr val="002060"/>
              </a:solidFill>
              <a:latin typeface="Arial"/>
              <a:sym typeface="Symbol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                                 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Max |M| :  </a:t>
            </a:r>
            <a:r>
              <a:rPr lang="fr-FR" sz="2800" b="0" kern="0" dirty="0" smtClean="0">
                <a:solidFill>
                  <a:srgbClr val="C00000"/>
                </a:solidFill>
                <a:latin typeface="Arial"/>
                <a:sym typeface="Symbol"/>
              </a:rPr>
              <a:t></a:t>
            </a:r>
            <a:endParaRPr lang="fr-FR" sz="28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7524" y="3573016"/>
            <a:ext cx="8496944" cy="18002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4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vertex </a:t>
            </a:r>
            <a:r>
              <a:rPr lang="fr-FR" sz="2400" b="0" i="1" kern="0" dirty="0" err="1" smtClean="0">
                <a:solidFill>
                  <a:srgbClr val="002060"/>
                </a:solidFill>
                <a:latin typeface="Arial"/>
                <a:sym typeface="Symbol"/>
              </a:rPr>
              <a:t>cover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: T set of 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vertices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kern="0" dirty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so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that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G-T   has no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edges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 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Min |T|  :   </a:t>
            </a:r>
            <a:r>
              <a:rPr lang="fr-FR" sz="2800" b="0" kern="0" dirty="0" smtClean="0">
                <a:solidFill>
                  <a:srgbClr val="C00000"/>
                </a:solidFill>
                <a:latin typeface="Arial"/>
                <a:sym typeface="Symbol"/>
              </a:rPr>
              <a:t></a:t>
            </a:r>
            <a:endParaRPr lang="fr-FR" sz="2800" b="0" kern="0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31548" y="5941660"/>
            <a:ext cx="1080120" cy="64807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</a:t>
            </a:r>
            <a:r>
              <a:rPr lang="fr-FR" sz="28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    </a:t>
            </a:r>
            <a:r>
              <a:rPr lang="fr-FR" sz="2800" b="0" kern="0" dirty="0" smtClean="0">
                <a:solidFill>
                  <a:srgbClr val="002060"/>
                </a:solidFill>
                <a:latin typeface="Arial"/>
                <a:sym typeface="Symbol"/>
              </a:rPr>
              <a:t>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47572" y="6057240"/>
            <a:ext cx="648072" cy="522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800" b="0" i="1" kern="0" dirty="0" smtClean="0">
                <a:solidFill>
                  <a:srgbClr val="C00000"/>
                </a:solidFill>
                <a:latin typeface="Arial"/>
                <a:sym typeface="Symbol"/>
              </a:rPr>
              <a:t>≤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-242376" y="-140032"/>
            <a:ext cx="961256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Matching</a:t>
            </a: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fr-FR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and vertex </a:t>
            </a:r>
            <a:r>
              <a:rPr kumimoji="0" lang="fr-FR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cover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629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3376156"/>
            <a:ext cx="8964488" cy="33652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endParaRPr lang="fr-FR" sz="3400" b="0" dirty="0">
              <a:solidFill>
                <a:srgbClr val="002060"/>
              </a:solidFill>
              <a:sym typeface="Symbol" pitchFamily="18" charset="2"/>
            </a:endParaRPr>
          </a:p>
          <a:p>
            <a:pPr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3400" b="0" dirty="0" smtClean="0">
                <a:solidFill>
                  <a:srgbClr val="002060"/>
                </a:solidFill>
                <a:sym typeface="Symbol" pitchFamily="18" charset="2"/>
              </a:rPr>
              <a:t>    </a:t>
            </a:r>
            <a:r>
              <a:rPr lang="fr-FR" sz="2800" b="0" dirty="0" smtClean="0">
                <a:solidFill>
                  <a:srgbClr val="002060"/>
                </a:solidFill>
                <a:sym typeface="Symbol" pitchFamily="18" charset="2"/>
              </a:rPr>
              <a:t>If  for </a:t>
            </a:r>
            <a:r>
              <a:rPr lang="fr-FR" sz="2800" b="0" dirty="0" err="1" smtClean="0">
                <a:solidFill>
                  <a:srgbClr val="002060"/>
                </a:solidFill>
                <a:sym typeface="Symbol" pitchFamily="18" charset="2"/>
              </a:rPr>
              <a:t>some</a:t>
            </a:r>
            <a:r>
              <a:rPr lang="fr-FR" sz="2800" b="0" dirty="0" smtClean="0">
                <a:solidFill>
                  <a:srgbClr val="002060"/>
                </a:solidFill>
                <a:sym typeface="Symbol" pitchFamily="18" charset="2"/>
              </a:rPr>
              <a:t>  v </a:t>
            </a:r>
            <a:r>
              <a:rPr lang="fr-FR" sz="2800" b="0" dirty="0" smtClean="0">
                <a:solidFill>
                  <a:srgbClr val="002060"/>
                </a:solidFill>
                <a:sym typeface="Symbol"/>
              </a:rPr>
              <a:t>  V :   (G – v) =  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  <a:sym typeface="Symbol"/>
              </a:rPr>
              <a:t>(G) – 1 , by induction 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900" dirty="0">
                <a:solidFill>
                  <a:srgbClr val="C00000"/>
                </a:solidFill>
                <a:sym typeface="Symbol"/>
              </a:rPr>
              <a:t> </a:t>
            </a:r>
            <a:r>
              <a:rPr lang="fr-FR" sz="900" dirty="0" smtClean="0">
                <a:solidFill>
                  <a:srgbClr val="C00000"/>
                </a:solidFill>
                <a:sym typeface="Symbol"/>
              </a:rPr>
              <a:t>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900" dirty="0" smtClean="0">
                <a:solidFill>
                  <a:srgbClr val="C00000"/>
                </a:solidFill>
                <a:sym typeface="Symbol"/>
              </a:rPr>
              <a:t>    </a:t>
            </a:r>
            <a:r>
              <a:rPr lang="fr-FR" sz="2800" dirty="0" smtClean="0">
                <a:solidFill>
                  <a:srgbClr val="C00000"/>
                </a:solidFill>
                <a:sym typeface="Symbol"/>
              </a:rPr>
              <a:t>                    </a:t>
            </a:r>
            <a:r>
              <a:rPr lang="fr-FR" sz="2800" dirty="0">
                <a:solidFill>
                  <a:srgbClr val="C00000"/>
                </a:solidFill>
                <a:sym typeface="Symbol"/>
              </a:rPr>
              <a:t>(G</a:t>
            </a:r>
            <a:r>
              <a:rPr lang="fr-FR" sz="2800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 = </a:t>
            </a:r>
            <a:r>
              <a:rPr lang="fr-FR" sz="2800" dirty="0">
                <a:solidFill>
                  <a:srgbClr val="002060"/>
                </a:solidFill>
                <a:sym typeface="Symbol"/>
              </a:rPr>
              <a:t>(G – v) 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+1 =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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(</a:t>
            </a:r>
            <a:r>
              <a:rPr lang="fr-FR" sz="2800" dirty="0">
                <a:solidFill>
                  <a:srgbClr val="002060"/>
                </a:solidFill>
                <a:sym typeface="Symbol"/>
              </a:rPr>
              <a:t>G – v) </a:t>
            </a:r>
            <a:r>
              <a:rPr lang="fr-FR" sz="2800" dirty="0" smtClean="0">
                <a:solidFill>
                  <a:srgbClr val="002060"/>
                </a:solidFill>
                <a:sym typeface="Symbol"/>
              </a:rPr>
              <a:t>+ 1 </a:t>
            </a:r>
            <a:r>
              <a:rPr lang="fr-FR" sz="2800" kern="0" dirty="0" smtClean="0">
                <a:solidFill>
                  <a:srgbClr val="002060"/>
                </a:solidFill>
                <a:latin typeface="Arial"/>
                <a:sym typeface="Symbol"/>
              </a:rPr>
              <a:t>≥ </a:t>
            </a:r>
            <a:r>
              <a:rPr lang="fr-FR" sz="2800" kern="0" dirty="0">
                <a:solidFill>
                  <a:srgbClr val="C00000"/>
                </a:solidFill>
                <a:latin typeface="Arial"/>
                <a:sym typeface="Symbol"/>
              </a:rPr>
              <a:t></a:t>
            </a:r>
            <a:r>
              <a:rPr lang="fr-FR" sz="28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fr-FR" sz="2800" dirty="0">
                <a:solidFill>
                  <a:srgbClr val="C00000"/>
                </a:solidFill>
                <a:sym typeface="Symbol"/>
              </a:rPr>
              <a:t>(G</a:t>
            </a:r>
            <a:r>
              <a:rPr lang="fr-FR" sz="2800" dirty="0" smtClean="0">
                <a:solidFill>
                  <a:srgbClr val="C00000"/>
                </a:solidFill>
                <a:sym typeface="Symbol"/>
              </a:rPr>
              <a:t>) .</a:t>
            </a:r>
            <a:endParaRPr lang="fr-FR" sz="2800" b="0" dirty="0" smtClean="0">
              <a:latin typeface="Calibri"/>
              <a:sym typeface="Symbol"/>
            </a:endParaRP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2800" b="0" dirty="0" smtClean="0">
                <a:solidFill>
                  <a:srgbClr val="002060"/>
                </a:solidFill>
                <a:latin typeface="Calibri"/>
                <a:sym typeface="Symbol"/>
              </a:rPr>
              <a:t>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80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800" dirty="0" smtClean="0">
                <a:solidFill>
                  <a:srgbClr val="002060"/>
                </a:solidFill>
                <a:latin typeface="Calibri"/>
                <a:sym typeface="Symbol"/>
              </a:rPr>
              <a:t>   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  <a:sym typeface="Symbol"/>
              </a:rPr>
              <a:t>If </a:t>
            </a:r>
            <a:r>
              <a:rPr lang="fr-FR" sz="2800" b="0" dirty="0" err="1" smtClean="0">
                <a:solidFill>
                  <a:srgbClr val="002060"/>
                </a:solidFill>
                <a:latin typeface="Calibri"/>
                <a:sym typeface="Symbol"/>
              </a:rPr>
              <a:t>uv</a:t>
            </a:r>
            <a:r>
              <a:rPr lang="fr-FR" sz="2800" dirty="0">
                <a:solidFill>
                  <a:srgbClr val="002060"/>
                </a:solidFill>
                <a:sym typeface="Symbol"/>
              </a:rPr>
              <a:t>  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  <a:sym typeface="Symbol"/>
              </a:rPr>
              <a:t>E </a:t>
            </a:r>
            <a:r>
              <a:rPr lang="fr-FR" sz="2800" b="0" dirty="0" err="1" smtClean="0">
                <a:solidFill>
                  <a:srgbClr val="002060"/>
                </a:solidFill>
                <a:latin typeface="Calibri"/>
                <a:sym typeface="Symbol"/>
              </a:rPr>
              <a:t>then</a:t>
            </a:r>
            <a:r>
              <a:rPr lang="fr-FR" sz="2800" b="0" dirty="0" smtClean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  <a:sym typeface="Symbol"/>
              </a:rPr>
              <a:t>either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  <a:sym typeface="Symbol"/>
              </a:rPr>
              <a:t> u or v </a:t>
            </a:r>
            <a:r>
              <a:rPr lang="fr-FR" sz="2800" b="0" dirty="0" err="1" smtClean="0">
                <a:solidFill>
                  <a:srgbClr val="C00000"/>
                </a:solidFill>
                <a:latin typeface="Calibri"/>
                <a:sym typeface="Symbol"/>
              </a:rPr>
              <a:t>satisfy</a:t>
            </a:r>
            <a:r>
              <a:rPr lang="fr-FR" sz="2800" b="0" dirty="0" smtClean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lang="fr-FR" sz="2800" b="0" dirty="0" err="1" smtClean="0">
                <a:solidFill>
                  <a:schemeClr val="tx2"/>
                </a:solidFill>
                <a:latin typeface="Calibri"/>
                <a:sym typeface="Symbol"/>
              </a:rPr>
              <a:t>this</a:t>
            </a:r>
            <a:r>
              <a:rPr lang="fr-FR" sz="2800" b="0" dirty="0" smtClean="0">
                <a:solidFill>
                  <a:schemeClr val="tx2"/>
                </a:solidFill>
                <a:latin typeface="Calibri"/>
                <a:sym typeface="Symbol"/>
              </a:rPr>
              <a:t> condition !</a:t>
            </a: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endParaRPr lang="fr-FR" sz="2800" b="0" dirty="0" smtClean="0">
              <a:latin typeface="Calibri"/>
              <a:sym typeface="Symbol"/>
            </a:endParaRPr>
          </a:p>
          <a:p>
            <a:pPr marL="342900" indent="-342900" algn="l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</a:pPr>
            <a:r>
              <a:rPr lang="fr-FR" sz="3400" b="1" dirty="0" smtClean="0">
                <a:solidFill>
                  <a:srgbClr val="002060"/>
                </a:solidFill>
                <a:latin typeface="Calibri"/>
                <a:sym typeface="Symbol"/>
              </a:rPr>
              <a:t>   </a:t>
            </a:r>
            <a:r>
              <a:rPr lang="fr-FR" sz="2800" b="1" dirty="0" smtClean="0">
                <a:solidFill>
                  <a:srgbClr val="002060"/>
                </a:solidFill>
                <a:latin typeface="Calibri"/>
                <a:sym typeface="Symbol"/>
              </a:rPr>
              <a:t>Q.E.D.  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79512" y="1340768"/>
            <a:ext cx="8280920" cy="64807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numCol="1" spcCol="36000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fr-FR" sz="240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Theorem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(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  <a:sym typeface="Symbol" pitchFamily="18" charset="2"/>
              </a:rPr>
              <a:t>K</a:t>
            </a:r>
            <a:r>
              <a:rPr lang="hu-HU" sz="2400" b="0" dirty="0" smtClean="0">
                <a:solidFill>
                  <a:srgbClr val="002060"/>
                </a:solidFill>
                <a:latin typeface="Calibri"/>
              </a:rPr>
              <a:t>ő</a:t>
            </a:r>
            <a:r>
              <a:rPr lang="fr-FR" sz="2400" b="0" dirty="0" err="1" smtClean="0">
                <a:solidFill>
                  <a:srgbClr val="002060"/>
                </a:solidFill>
                <a:latin typeface="Calibri"/>
              </a:rPr>
              <a:t>nig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) : 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If G=(V,E) 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bipartite,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then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   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(G)</a:t>
            </a:r>
            <a:r>
              <a:rPr lang="fr-FR" sz="2400" b="0" i="1" kern="0" dirty="0" smtClean="0">
                <a:solidFill>
                  <a:srgbClr val="002060"/>
                </a:solidFill>
                <a:latin typeface="Arial"/>
                <a:sym typeface="Symbol"/>
              </a:rPr>
              <a:t>= 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(G)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242376" y="-140032"/>
            <a:ext cx="961256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Min max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79512" y="2924944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0" i="1" kern="0" dirty="0" smtClean="0">
                <a:solidFill>
                  <a:srgbClr val="000000"/>
                </a:solidFill>
                <a:latin typeface="Arial"/>
                <a:sym typeface="Symbol"/>
              </a:rPr>
              <a:t>  </a:t>
            </a:r>
            <a:r>
              <a:rPr lang="fr-FR" sz="2800" b="1" kern="0" dirty="0" smtClean="0">
                <a:solidFill>
                  <a:srgbClr val="002060"/>
                </a:solidFill>
                <a:latin typeface="Arial"/>
                <a:sym typeface="Symbol"/>
              </a:rPr>
              <a:t>Proof: </a:t>
            </a:r>
            <a:r>
              <a:rPr lang="fr-FR" sz="2400" kern="0" dirty="0" smtClean="0">
                <a:solidFill>
                  <a:srgbClr val="002060"/>
                </a:solidFill>
                <a:latin typeface="Arial"/>
                <a:sym typeface="Symbol"/>
              </a:rPr>
              <a:t>≤ 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the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proven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 ‘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easy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part’;  ≥  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is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to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be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 </a:t>
            </a:r>
            <a:r>
              <a:rPr lang="fr-FR" sz="2400" b="0" kern="0" dirty="0" err="1" smtClean="0">
                <a:solidFill>
                  <a:srgbClr val="002060"/>
                </a:solidFill>
                <a:latin typeface="Arial"/>
                <a:sym typeface="Symbol"/>
              </a:rPr>
              <a:t>proved</a:t>
            </a:r>
            <a:r>
              <a:rPr lang="fr-FR" sz="2400" b="0" kern="0" dirty="0" smtClean="0">
                <a:solidFill>
                  <a:srgbClr val="002060"/>
                </a:solidFill>
                <a:latin typeface="Arial"/>
                <a:sym typeface="Symbol"/>
              </a:rPr>
              <a:t>: 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79774" y="5733256"/>
            <a:ext cx="1956722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1.1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79774" y="2133437"/>
            <a:ext cx="1956722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0" tIns="45715" rIns="91430" bIns="45715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 smtClean="0">
                <a:solidFill>
                  <a:srgbClr val="007635"/>
                </a:solidFill>
                <a:latin typeface="Calibri"/>
              </a:rPr>
              <a:t>Exercise</a:t>
            </a:r>
            <a:r>
              <a:rPr lang="fr-FR" sz="2000" b="0" dirty="0" smtClean="0">
                <a:solidFill>
                  <a:srgbClr val="007635"/>
                </a:solidFill>
                <a:latin typeface="Calibri"/>
              </a:rPr>
              <a:t> 1.2</a:t>
            </a:r>
            <a:endParaRPr lang="fr-FR" sz="2000" b="0" dirty="0">
              <a:solidFill>
                <a:srgbClr val="007635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566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25141</TotalTime>
  <Words>1867</Words>
  <Application>Microsoft Office PowerPoint</Application>
  <PresentationFormat>Affichage à l'écran (4:3)</PresentationFormat>
  <Paragraphs>293</Paragraphs>
  <Slides>25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Script MT Bold</vt:lpstr>
      <vt:lpstr>Symbol</vt:lpstr>
      <vt:lpstr>Wingdings</vt:lpstr>
      <vt:lpstr>Thème Office</vt:lpstr>
      <vt:lpstr>Présentation PowerPoint</vt:lpstr>
      <vt:lpstr>Présentation PowerPoint</vt:lpstr>
      <vt:lpstr>Part B :  TSP</vt:lpstr>
      <vt:lpstr>1.  Basics</vt:lpstr>
      <vt:lpstr>Présentation PowerPoint</vt:lpstr>
      <vt:lpstr>Présentation PowerPoint</vt:lpstr>
      <vt:lpstr>Interpretation with random sampling</vt:lpstr>
      <vt:lpstr>Présentation PowerPoint</vt:lpstr>
      <vt:lpstr>Présentation PowerPoint</vt:lpstr>
      <vt:lpstr>2. Edge-coloring</vt:lpstr>
      <vt:lpstr>Présentation PowerPoint</vt:lpstr>
      <vt:lpstr>Tashkinov tree 1</vt:lpstr>
      <vt:lpstr>Tashkinov tree 2</vt:lpstr>
      <vt:lpstr>Vizing’s theorem</vt:lpstr>
      <vt:lpstr>Tashkinov’s theorem</vt:lpstr>
      <vt:lpstr>3. Algorithms Method of variables, class RP Exact Matchings Edmonds’algorithm</vt:lpstr>
      <vt:lpstr>The method of variables  (Tutte, Lovász, Geelen,…)</vt:lpstr>
      <vt:lpstr>The method of variables</vt:lpstr>
      <vt:lpstr>The method of variables</vt:lpstr>
      <vt:lpstr>The complexity class P  RP  NP </vt:lpstr>
      <vt:lpstr>Randomized algorithms for  matching generalizations</vt:lpstr>
      <vt:lpstr>Approximation for exact matchings</vt:lpstr>
      <vt:lpstr>Tutte-Berge theorem</vt:lpstr>
      <vt:lpstr>Edmonds’ algorithm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Andras Sebo</dc:creator>
  <cp:lastModifiedBy>SEBO Andras (seboa)</cp:lastModifiedBy>
  <cp:revision>347</cp:revision>
  <cp:lastPrinted>2016-04-27T09:38:29Z</cp:lastPrinted>
  <dcterms:created xsi:type="dcterms:W3CDTF">2013-07-06T15:10:35Z</dcterms:created>
  <dcterms:modified xsi:type="dcterms:W3CDTF">2018-06-12T20:48:05Z</dcterms:modified>
</cp:coreProperties>
</file>