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6" r:id="rId2"/>
    <p:sldId id="308" r:id="rId3"/>
    <p:sldId id="309" r:id="rId4"/>
    <p:sldId id="275" r:id="rId5"/>
    <p:sldId id="310" r:id="rId6"/>
    <p:sldId id="277" r:id="rId7"/>
    <p:sldId id="302" r:id="rId8"/>
    <p:sldId id="264" r:id="rId9"/>
    <p:sldId id="327" r:id="rId10"/>
    <p:sldId id="261" r:id="rId11"/>
    <p:sldId id="321" r:id="rId12"/>
    <p:sldId id="348" r:id="rId13"/>
    <p:sldId id="334" r:id="rId14"/>
    <p:sldId id="333" r:id="rId15"/>
    <p:sldId id="343" r:id="rId16"/>
    <p:sldId id="340" r:id="rId17"/>
    <p:sldId id="341" r:id="rId18"/>
    <p:sldId id="342" r:id="rId19"/>
    <p:sldId id="311" r:id="rId20"/>
    <p:sldId id="278" r:id="rId21"/>
    <p:sldId id="285" r:id="rId22"/>
  </p:sldIdLst>
  <p:sldSz cx="9144000" cy="6858000" type="screen4x3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E1"/>
    <a:srgbClr val="009900"/>
    <a:srgbClr val="E5FAFF"/>
    <a:srgbClr val="FCEADC"/>
    <a:srgbClr val="FF979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94" autoAdjust="0"/>
    <p:restoredTop sz="83777" autoAdjust="0"/>
  </p:normalViewPr>
  <p:slideViewPr>
    <p:cSldViewPr>
      <p:cViewPr varScale="1">
        <p:scale>
          <a:sx n="55" d="100"/>
          <a:sy n="55" d="100"/>
        </p:scale>
        <p:origin x="1238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2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183" y="0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1196C00F-B8C5-4E03-8869-3329411D313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0305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183" y="9440305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56707DB9-1E62-4BC4-9D0F-43B5BC77C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100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0C109E35-F42A-4A75-A819-5F48473BA1C9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541" tIns="45770" rIns="91541" bIns="4577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F7BE5C7C-7FA1-41A7-9156-D2515D52E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33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9014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199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65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A8CAF-D606-4744-AC77-ACCD11FC6AE4}" type="slidenum">
              <a:rPr lang="en-US" altLang="fr-FR" smtClean="0"/>
              <a:pPr/>
              <a:t>13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9005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483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Fractional</a:t>
            </a:r>
            <a:r>
              <a:rPr lang="en-US" baseline="0" dirty="0" smtClean="0"/>
              <a:t>  chromatic index was an example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58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Recskire</a:t>
            </a:r>
            <a:r>
              <a:rPr lang="fr-FR" dirty="0" smtClean="0"/>
              <a:t> </a:t>
            </a:r>
            <a:r>
              <a:rPr lang="fr-FR" dirty="0" err="1" smtClean="0"/>
              <a:t>hivatkozva</a:t>
            </a:r>
            <a:r>
              <a:rPr lang="fr-FR" dirty="0" smtClean="0"/>
              <a:t> </a:t>
            </a:r>
            <a:r>
              <a:rPr lang="fr-FR" dirty="0" err="1" smtClean="0"/>
              <a:t>visszaterek</a:t>
            </a:r>
            <a:r>
              <a:rPr lang="fr-FR" dirty="0" smtClean="0"/>
              <a:t> ra. </a:t>
            </a:r>
            <a:r>
              <a:rPr lang="fr-FR" dirty="0" err="1" smtClean="0"/>
              <a:t>Vagy</a:t>
            </a:r>
            <a:r>
              <a:rPr lang="fr-FR" dirty="0" smtClean="0"/>
              <a:t> </a:t>
            </a:r>
            <a:r>
              <a:rPr lang="fr-FR" dirty="0" err="1" smtClean="0"/>
              <a:t>az</a:t>
            </a:r>
            <a:r>
              <a:rPr lang="fr-FR" dirty="0" smtClean="0"/>
              <a:t> </a:t>
            </a:r>
            <a:r>
              <a:rPr lang="fr-FR" dirty="0" err="1" smtClean="0"/>
              <a:t>organizatorokra</a:t>
            </a:r>
            <a:r>
              <a:rPr lang="fr-FR" dirty="0" smtClean="0"/>
              <a:t> </a:t>
            </a:r>
            <a:r>
              <a:rPr lang="fr-FR" dirty="0" err="1" smtClean="0"/>
              <a:t>nezve</a:t>
            </a:r>
            <a:r>
              <a:rPr lang="fr-FR" dirty="0" smtClean="0"/>
              <a:t>, </a:t>
            </a:r>
            <a:r>
              <a:rPr lang="fr-FR" dirty="0" err="1" smtClean="0"/>
              <a:t>hogy</a:t>
            </a:r>
            <a:r>
              <a:rPr lang="fr-FR" dirty="0" smtClean="0"/>
              <a:t> </a:t>
            </a:r>
            <a:r>
              <a:rPr lang="fr-FR" dirty="0" err="1" smtClean="0"/>
              <a:t>szabad</a:t>
            </a:r>
            <a:r>
              <a:rPr lang="fr-FR" dirty="0" smtClean="0"/>
              <a:t>-e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A8CAF-D606-4744-AC77-ACCD11FC6AE4}" type="slidenum">
              <a:rPr lang="en-US" altLang="fr-FR" smtClean="0"/>
              <a:pPr/>
              <a:t>16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8085554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A8CAF-D606-4744-AC77-ACCD11FC6AE4}" type="slidenum">
              <a:rPr lang="en-US" altLang="fr-FR" smtClean="0"/>
              <a:pPr/>
              <a:t>17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4040033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A8CAF-D606-4744-AC77-ACCD11FC6AE4}" type="slidenum">
              <a:rPr lang="en-US" altLang="fr-FR" smtClean="0"/>
              <a:pPr/>
              <a:t>18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3080117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9163" y="755650"/>
            <a:ext cx="4965700" cy="3725863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892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Nehany</a:t>
            </a:r>
            <a:r>
              <a:rPr lang="fr-FR" dirty="0" smtClean="0"/>
              <a:t> </a:t>
            </a:r>
            <a:r>
              <a:rPr lang="fr-FR" dirty="0" err="1" smtClean="0"/>
              <a:t>rajz</a:t>
            </a:r>
            <a:r>
              <a:rPr lang="fr-FR" dirty="0" smtClean="0"/>
              <a:t> ? </a:t>
            </a:r>
            <a:r>
              <a:rPr lang="fr-FR" dirty="0" err="1" smtClean="0"/>
              <a:t>Def</a:t>
            </a:r>
            <a:r>
              <a:rPr lang="fr-FR" dirty="0" smtClean="0"/>
              <a:t> </a:t>
            </a:r>
            <a:r>
              <a:rPr lang="fr-FR" dirty="0" err="1" smtClean="0"/>
              <a:t>graf</a:t>
            </a:r>
            <a:r>
              <a:rPr lang="fr-FR" dirty="0" smtClean="0"/>
              <a:t>.   Ha </a:t>
            </a:r>
            <a:r>
              <a:rPr lang="fr-FR" dirty="0" err="1" smtClean="0"/>
              <a:t>valaki</a:t>
            </a:r>
            <a:r>
              <a:rPr lang="fr-FR" dirty="0" smtClean="0"/>
              <a:t> nem </a:t>
            </a:r>
            <a:r>
              <a:rPr lang="fr-FR" dirty="0" err="1" smtClean="0"/>
              <a:t>tanulta</a:t>
            </a:r>
            <a:r>
              <a:rPr lang="fr-FR" dirty="0" smtClean="0"/>
              <a:t> a </a:t>
            </a:r>
            <a:r>
              <a:rPr lang="fr-FR" dirty="0" err="1" smtClean="0"/>
              <a:t>shortest</a:t>
            </a:r>
            <a:r>
              <a:rPr lang="fr-FR" dirty="0" smtClean="0"/>
              <a:t> </a:t>
            </a:r>
            <a:r>
              <a:rPr lang="fr-FR" dirty="0" err="1" smtClean="0"/>
              <a:t>path-okat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grafokban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barmilyen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comp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sci</a:t>
            </a:r>
            <a:r>
              <a:rPr lang="fr-FR" baseline="0" dirty="0" smtClean="0"/>
              <a:t> </a:t>
            </a:r>
            <a:r>
              <a:rPr lang="fr-FR" baseline="0" dirty="0" err="1" smtClean="0"/>
              <a:t>konyvben</a:t>
            </a:r>
            <a:r>
              <a:rPr lang="fr-FR" baseline="0" dirty="0" smtClean="0"/>
              <a:t> … </a:t>
            </a:r>
          </a:p>
          <a:p>
            <a:endParaRPr lang="fr-FR" baseline="0" dirty="0" smtClean="0"/>
          </a:p>
          <a:p>
            <a:r>
              <a:rPr lang="fr-FR" baseline="0" dirty="0" smtClean="0"/>
              <a:t>ESETLEG MARIS IDE A SEYMOUR TETELT ???   BE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70463" cy="37274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579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758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820895-1368-4708-B8E5-F9315B8B222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141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9163" y="755650"/>
            <a:ext cx="4965700" cy="3725863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0D93F2C-EBF7-4FC4-B846-23A67A397B3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963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462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2060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830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601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64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240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5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326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01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02060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393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033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000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296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77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352928" cy="2151112"/>
          </a:xfrm>
        </p:spPr>
        <p:txBody>
          <a:bodyPr>
            <a:normAutofit/>
          </a:bodyPr>
          <a:lstStyle/>
          <a:p>
            <a:r>
              <a:rPr lang="en-US" dirty="0" smtClean="0"/>
              <a:t>4.  Conservative weightings</a:t>
            </a:r>
            <a:br>
              <a:rPr lang="en-US" dirty="0" smtClean="0"/>
            </a:br>
            <a:r>
              <a:rPr lang="en-US" dirty="0" smtClean="0"/>
              <a:t>Undirected shortest paths</a:t>
            </a:r>
            <a:br>
              <a:rPr lang="en-US" dirty="0" smtClean="0"/>
            </a:br>
            <a:r>
              <a:rPr lang="en-US" dirty="0" smtClean="0"/>
              <a:t>T-joins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03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-288032"/>
            <a:ext cx="8784976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LP  for bipartite </a:t>
            </a: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matchings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827584" y="3476678"/>
            <a:ext cx="6624736" cy="168051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fr-FR" sz="2400" b="0" kern="0" dirty="0" smtClean="0">
                <a:solidFill>
                  <a:schemeClr val="tx2"/>
                </a:solidFill>
              </a:rPr>
              <a:t>VERTEX COVER            for G=(V,E) bipartite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rgbClr val="0070C0"/>
                </a:solidFill>
                <a:latin typeface="Arial"/>
              </a:rPr>
              <a:t>x 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Symbol"/>
              </a:rPr>
              <a:t> 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Mathematica7"/>
              </a:rPr>
              <a:t>IR</a:t>
            </a:r>
            <a:r>
              <a:rPr lang="fr-FR" sz="2400" b="0" kern="0" baseline="30000" dirty="0" smtClean="0">
                <a:solidFill>
                  <a:srgbClr val="0070C0"/>
                </a:solidFill>
                <a:latin typeface="Arial"/>
                <a:sym typeface="Mathematica7"/>
              </a:rPr>
              <a:t>V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Mathematica7"/>
              </a:rPr>
              <a:t> :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rgbClr val="0070C0"/>
                </a:solidFill>
                <a:latin typeface="Arial"/>
              </a:rPr>
              <a:t>x</a:t>
            </a:r>
            <a:r>
              <a:rPr lang="fr-FR" sz="2400" b="0" kern="0" baseline="-25000" dirty="0" smtClean="0">
                <a:solidFill>
                  <a:srgbClr val="0070C0"/>
                </a:solidFill>
                <a:latin typeface="Arial"/>
              </a:rPr>
              <a:t>i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</a:rPr>
              <a:t> + </a:t>
            </a:r>
            <a:r>
              <a:rPr lang="fr-FR" sz="2400" b="0" kern="0" dirty="0" err="1" smtClean="0">
                <a:solidFill>
                  <a:srgbClr val="0070C0"/>
                </a:solidFill>
                <a:latin typeface="Arial"/>
              </a:rPr>
              <a:t>x</a:t>
            </a:r>
            <a:r>
              <a:rPr lang="fr-FR" sz="2400" b="0" kern="0" baseline="-25000" dirty="0" err="1" smtClean="0">
                <a:solidFill>
                  <a:srgbClr val="0070C0"/>
                </a:solidFill>
                <a:latin typeface="Arial"/>
              </a:rPr>
              <a:t>j</a:t>
            </a:r>
            <a:r>
              <a:rPr lang="fr-FR" sz="2400" b="0" kern="0" baseline="-25000" dirty="0" smtClean="0">
                <a:solidFill>
                  <a:srgbClr val="0070C0"/>
                </a:solidFill>
                <a:latin typeface="Arial"/>
              </a:rPr>
              <a:t> 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Symbol"/>
              </a:rPr>
              <a:t>≥</a:t>
            </a:r>
            <a:r>
              <a:rPr lang="fr-FR" sz="2400" b="0" i="1" kern="0" dirty="0" smtClean="0">
                <a:solidFill>
                  <a:srgbClr val="0070C0"/>
                </a:solidFill>
                <a:latin typeface="Arial"/>
                <a:sym typeface="Symbol"/>
              </a:rPr>
              <a:t> 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Symbol"/>
              </a:rPr>
              <a:t>1 ,  </a:t>
            </a:r>
            <a:r>
              <a:rPr lang="fr-FR" sz="2400" b="0" kern="0" dirty="0" err="1" smtClean="0">
                <a:solidFill>
                  <a:srgbClr val="0070C0"/>
                </a:solidFill>
                <a:latin typeface="Arial"/>
                <a:sym typeface="Symbol"/>
              </a:rPr>
              <a:t>ij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Symbol"/>
              </a:rPr>
              <a:t>  E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Symbol"/>
              </a:rPr>
              <a:t> x ≥ 0</a:t>
            </a:r>
            <a:endParaRPr lang="fr-FR" sz="2400" b="0" kern="0" dirty="0" smtClean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55576" y="1005058"/>
            <a:ext cx="6624736" cy="165618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chemeClr val="tx2"/>
                </a:solidFill>
              </a:rPr>
              <a:t>MATCHING POLYTOPE for G=(V,E) bipartite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rgbClr val="0070C0"/>
                </a:solidFill>
                <a:latin typeface="Arial"/>
              </a:rPr>
              <a:t>x 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Symbol"/>
              </a:rPr>
              <a:t> 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Mathematica7"/>
              </a:rPr>
              <a:t>IR</a:t>
            </a:r>
            <a:r>
              <a:rPr lang="fr-FR" sz="2400" b="0" kern="0" baseline="30000" dirty="0" smtClean="0">
                <a:solidFill>
                  <a:srgbClr val="0070C0"/>
                </a:solidFill>
                <a:latin typeface="Arial"/>
                <a:sym typeface="Mathematica7"/>
              </a:rPr>
              <a:t>E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Mathematica7"/>
              </a:rPr>
              <a:t> :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rgbClr val="0070C0"/>
                </a:solidFill>
                <a:latin typeface="Arial"/>
              </a:rPr>
              <a:t>x (</a:t>
            </a:r>
            <a:r>
              <a:rPr lang="fr-FR" sz="2400" b="0" dirty="0" smtClean="0">
                <a:solidFill>
                  <a:srgbClr val="0070C0"/>
                </a:solidFill>
                <a:latin typeface="Calibri"/>
                <a:sym typeface="Symbol" pitchFamily="18" charset="2"/>
              </a:rPr>
              <a:t>(v)) </a:t>
            </a:r>
            <a:r>
              <a:rPr lang="fr-FR" sz="2400" b="0" i="1" kern="0" dirty="0" smtClean="0">
                <a:solidFill>
                  <a:srgbClr val="0070C0"/>
                </a:solidFill>
                <a:latin typeface="Arial"/>
                <a:sym typeface="Symbol"/>
              </a:rPr>
              <a:t>≤ 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Symbol"/>
              </a:rPr>
              <a:t>1 ,  v  V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rgbClr val="0070C0"/>
                </a:solidFill>
                <a:latin typeface="Arial"/>
                <a:sym typeface="Symbol"/>
              </a:rPr>
              <a:t>     x ≥ 0  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</a:rPr>
              <a:t> </a:t>
            </a:r>
            <a:r>
              <a:rPr lang="fr-FR" sz="2400" b="0" kern="0" baseline="-25000" dirty="0" smtClean="0">
                <a:solidFill>
                  <a:srgbClr val="0070C0"/>
                </a:solidFill>
                <a:latin typeface="Arial"/>
              </a:rPr>
              <a:t> </a:t>
            </a:r>
            <a:r>
              <a:rPr lang="fr-FR" sz="2400" b="0" kern="0" dirty="0" smtClean="0">
                <a:solidFill>
                  <a:srgbClr val="0070C0"/>
                </a:solidFill>
                <a:latin typeface="Arial"/>
              </a:rPr>
              <a:t>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7584" y="5847655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400" b="1" kern="0" dirty="0" smtClean="0">
                <a:solidFill>
                  <a:srgbClr val="000000"/>
                </a:solidFill>
                <a:latin typeface="Arial"/>
                <a:sym typeface="Symbol"/>
              </a:rPr>
              <a:t>Proof </a:t>
            </a:r>
            <a:r>
              <a:rPr lang="fr-FR" sz="2400" kern="0" dirty="0" smtClean="0">
                <a:solidFill>
                  <a:srgbClr val="000000"/>
                </a:solidFill>
                <a:latin typeface="Arial"/>
                <a:sym typeface="Symbol"/>
              </a:rPr>
              <a:t>:   </a:t>
            </a:r>
            <a:r>
              <a:rPr lang="fr-FR" sz="2400" b="1" kern="0" dirty="0" smtClean="0">
                <a:solidFill>
                  <a:srgbClr val="C00000"/>
                </a:solidFill>
                <a:latin typeface="Arial"/>
                <a:sym typeface="Symbol"/>
              </a:rPr>
              <a:t>TDI</a:t>
            </a:r>
            <a:r>
              <a:rPr lang="fr-FR" sz="2400" b="1" kern="0" dirty="0" smtClean="0">
                <a:solidFill>
                  <a:srgbClr val="000000"/>
                </a:solidFill>
                <a:latin typeface="Arial"/>
                <a:sym typeface="Symbol"/>
              </a:rPr>
              <a:t> , </a:t>
            </a:r>
            <a:r>
              <a:rPr lang="fr-FR" sz="2400" b="0" i="1" kern="0" dirty="0" smtClean="0">
                <a:solidFill>
                  <a:srgbClr val="000000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chemeClr val="tx2"/>
                </a:solidFill>
                <a:sym typeface="Symbol"/>
              </a:rPr>
              <a:t>TU+Cramer</a:t>
            </a:r>
            <a:r>
              <a:rPr lang="fr-FR" sz="2400" b="0" kern="0" dirty="0" smtClean="0">
                <a:solidFill>
                  <a:schemeClr val="tx2"/>
                </a:solidFill>
                <a:sym typeface="Symbol"/>
              </a:rPr>
              <a:t>,  </a:t>
            </a:r>
            <a:r>
              <a:rPr lang="fr-FR" sz="2400" b="0" kern="0" dirty="0" smtClean="0">
                <a:solidFill>
                  <a:srgbClr val="C00000"/>
                </a:solidFill>
                <a:sym typeface="Symbol"/>
              </a:rPr>
              <a:t>or  </a:t>
            </a:r>
            <a:r>
              <a:rPr lang="fr-FR" sz="2400" b="0" kern="0" dirty="0" err="1" smtClean="0">
                <a:solidFill>
                  <a:srgbClr val="C00000"/>
                </a:solidFill>
                <a:sym typeface="Symbol"/>
              </a:rPr>
              <a:t>comb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. </a:t>
            </a:r>
            <a:r>
              <a:rPr lang="fr-FR" sz="2400" b="0" kern="0" dirty="0" smtClean="0">
                <a:solidFill>
                  <a:srgbClr val="C00000"/>
                </a:solidFill>
                <a:sym typeface="Symbol"/>
              </a:rPr>
              <a:t>no </a:t>
            </a:r>
            <a:r>
              <a:rPr lang="fr-FR" sz="2400" b="0" kern="0" dirty="0" err="1" smtClean="0">
                <a:solidFill>
                  <a:srgbClr val="C00000"/>
                </a:solidFill>
                <a:sym typeface="Symbol"/>
              </a:rPr>
              <a:t>odd</a:t>
            </a:r>
            <a:r>
              <a:rPr lang="fr-FR" sz="2400" b="0" kern="0" dirty="0" smtClean="0">
                <a:solidFill>
                  <a:srgbClr val="C00000"/>
                </a:solidFill>
                <a:sym typeface="Symbol"/>
              </a:rPr>
              <a:t> circuit</a:t>
            </a:r>
            <a:r>
              <a:rPr lang="fr-FR" sz="2400" b="0" kern="0" dirty="0" smtClean="0">
                <a:solidFill>
                  <a:srgbClr val="000000"/>
                </a:solidFill>
                <a:sym typeface="Symbol"/>
              </a:rPr>
              <a:t>) </a:t>
            </a:r>
            <a:endParaRPr lang="fr-FR" sz="2400" dirty="0">
              <a:solidFill>
                <a:schemeClr val="accent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619672" y="2823319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400" b="0" i="1" kern="0" dirty="0" smtClean="0">
                <a:solidFill>
                  <a:srgbClr val="000000"/>
                </a:solidFill>
                <a:latin typeface="Arial"/>
                <a:sym typeface="Symbol"/>
              </a:rPr>
              <a:t> </a:t>
            </a:r>
            <a:r>
              <a:rPr lang="fr-FR" sz="2400" b="1" kern="0" dirty="0">
                <a:solidFill>
                  <a:srgbClr val="C00000"/>
                </a:solidFill>
                <a:sym typeface="Symbol"/>
              </a:rPr>
              <a:t>D</a:t>
            </a:r>
            <a:r>
              <a:rPr lang="fr-FR" sz="2400" b="1" kern="0" dirty="0" smtClean="0">
                <a:solidFill>
                  <a:srgbClr val="C00000"/>
                </a:solidFill>
                <a:sym typeface="Symbol"/>
              </a:rPr>
              <a:t>ual for the all 1 objective </a:t>
            </a:r>
            <a:r>
              <a:rPr lang="fr-FR" sz="2400" b="1" kern="0" dirty="0" err="1" smtClean="0">
                <a:solidFill>
                  <a:srgbClr val="C00000"/>
                </a:solidFill>
                <a:sym typeface="Symbol"/>
              </a:rPr>
              <a:t>function</a:t>
            </a:r>
            <a:r>
              <a:rPr lang="fr-FR" sz="2400" b="1" kern="0" dirty="0" smtClean="0">
                <a:solidFill>
                  <a:srgbClr val="C00000"/>
                </a:solidFill>
                <a:sym typeface="Symbol"/>
              </a:rPr>
              <a:t>:</a:t>
            </a:r>
            <a:endParaRPr lang="fr-F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3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-288032"/>
            <a:ext cx="8784976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6.1 </a:t>
            </a: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Fractional</a:t>
            </a: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chromatic</a:t>
            </a: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index 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AutoShape 7"/>
              <p:cNvSpPr>
                <a:spLocks noChangeArrowheads="1"/>
              </p:cNvSpPr>
              <p:nvPr/>
            </p:nvSpPr>
            <p:spPr bwMode="auto">
              <a:xfrm>
                <a:off x="582302" y="3861048"/>
                <a:ext cx="7964388" cy="2376264"/>
              </a:xfrm>
              <a:prstGeom prst="roundRect">
                <a:avLst>
                  <a:gd name="adj" fmla="val 16667"/>
                </a:avLst>
              </a:prstGeom>
              <a:solidFill>
                <a:srgbClr val="E5FAFF"/>
              </a:solidFill>
              <a:ln w="9525">
                <a:noFill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numCol="1" spcCol="360000" anchor="ctr"/>
              <a:lstStyle/>
              <a:p>
                <a:pPr marL="342900" indent="-342900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fr-FR" sz="2400" b="0" kern="0" dirty="0" smtClean="0">
                    <a:solidFill>
                      <a:schemeClr val="tx2"/>
                    </a:solidFill>
                  </a:rPr>
                  <a:t>   </a:t>
                </a:r>
                <a:r>
                  <a:rPr lang="fr-FR" sz="2400" b="0" kern="0" dirty="0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’* </a:t>
                </a:r>
                <a:r>
                  <a:rPr lang="fr-FR" sz="2400" kern="0" dirty="0">
                    <a:solidFill>
                      <a:schemeClr val="tx2"/>
                    </a:solidFill>
                    <a:sym typeface="Symbol" panose="05050102010706020507" pitchFamily="18" charset="2"/>
                  </a:rPr>
                  <a:t>= ’ 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 (</a:t>
                </a:r>
                <a:r>
                  <a:rPr lang="fr-FR" sz="2400" kern="0" dirty="0" err="1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G,w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) =   </a:t>
                </a:r>
                <a:r>
                  <a:rPr lang="fr-FR" sz="2400" b="0" kern="0" dirty="0" smtClean="0">
                    <a:solidFill>
                      <a:schemeClr val="tx2"/>
                    </a:solidFill>
                  </a:rPr>
                  <a:t>Min  </a:t>
                </a:r>
                <a:r>
                  <a:rPr lang="fr-FR" sz="2400" b="0" kern="0" dirty="0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     :   </a:t>
                </a:r>
                <a:r>
                  <a:rPr lang="fr-FR" sz="2400" b="0" kern="0" dirty="0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w </a:t>
                </a:r>
                <a:r>
                  <a:rPr lang="fr-FR" sz="2400" kern="0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/ </a:t>
                </a:r>
                <a:r>
                  <a:rPr lang="fr-FR" sz="2400" kern="0" dirty="0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         </a:t>
                </a:r>
                <a:r>
                  <a:rPr lang="fr-FR" sz="2400" kern="0" dirty="0" err="1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matching</a:t>
                </a:r>
                <a:r>
                  <a:rPr lang="fr-FR" sz="2400" kern="0" dirty="0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fr-FR" sz="2400" kern="0" dirty="0" err="1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polytope</a:t>
                </a:r>
                <a:endParaRPr lang="fr-FR" sz="2400" kern="0" dirty="0">
                  <a:solidFill>
                    <a:srgbClr val="C00000"/>
                  </a:solidFill>
                  <a:sym typeface="Symbol" panose="05050102010706020507" pitchFamily="18" charset="2"/>
                </a:endParaRPr>
              </a:p>
              <a:p>
                <a:pPr marL="342900" indent="-342900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fr-FR" sz="800" kern="0" dirty="0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  </a:t>
                </a: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fr-FR" sz="2400" kern="0" dirty="0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’ :   in   addition   </a:t>
                </a:r>
                <a:r>
                  <a:rPr lang="fr-FR" sz="2400" kern="0" dirty="0" err="1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integer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  and w =  </a:t>
                </a:r>
                <a:r>
                  <a:rPr lang="fr-FR" sz="2400" kern="0" dirty="0" err="1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integer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 </a:t>
                </a:r>
                <a:r>
                  <a:rPr lang="fr-FR" sz="2400" kern="0" dirty="0" err="1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comb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 of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kern="0" dirty="0">
                        <a:solidFill>
                          <a:srgbClr val="002060"/>
                        </a:solidFill>
                        <a:latin typeface="Brush Script MT" pitchFamily="66" charset="0"/>
                        <a:sym typeface="Symbol"/>
                      </a:rPr>
                      <m:t>M</m:t>
                    </m:r>
                  </m:oMath>
                </a14:m>
                <a:endParaRPr lang="fr-FR" sz="2400" kern="0" dirty="0" smtClean="0">
                  <a:solidFill>
                    <a:schemeClr val="tx2"/>
                  </a:solidFill>
                  <a:sym typeface="Symbol" panose="05050102010706020507" pitchFamily="18" charset="2"/>
                </a:endParaRP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endParaRPr lang="fr-FR" sz="2400" kern="0" dirty="0" smtClean="0">
                  <a:solidFill>
                    <a:schemeClr val="tx2"/>
                  </a:solidFill>
                  <a:sym typeface="Symbol" panose="05050102010706020507" pitchFamily="18" charset="2"/>
                </a:endParaRPr>
              </a:p>
              <a:p>
                <a:pPr algn="ctr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fr-FR" sz="2400" kern="0" dirty="0">
                    <a:solidFill>
                      <a:srgbClr val="00B050"/>
                    </a:solidFill>
                  </a:rPr>
                  <a:t> </a:t>
                </a:r>
                <a:r>
                  <a:rPr lang="fr-FR" sz="2400" kern="0" dirty="0" err="1" smtClean="0">
                    <a:solidFill>
                      <a:srgbClr val="00B050"/>
                    </a:solidFill>
                  </a:rPr>
                  <a:t>What</a:t>
                </a:r>
                <a:r>
                  <a:rPr lang="fr-FR" sz="2400" kern="0" dirty="0" smtClean="0">
                    <a:solidFill>
                      <a:srgbClr val="00B050"/>
                    </a:solidFill>
                  </a:rPr>
                  <a:t> </a:t>
                </a:r>
                <a:r>
                  <a:rPr lang="fr-FR" sz="2400" kern="0" dirty="0" err="1" smtClean="0">
                    <a:solidFill>
                      <a:srgbClr val="00B050"/>
                    </a:solidFill>
                  </a:rPr>
                  <a:t>is</a:t>
                </a:r>
                <a:r>
                  <a:rPr lang="fr-FR" sz="2400" kern="0" dirty="0" smtClean="0">
                    <a:solidFill>
                      <a:srgbClr val="00B050"/>
                    </a:solidFill>
                  </a:rPr>
                  <a:t>  </a:t>
                </a:r>
                <a:r>
                  <a:rPr lang="fr-FR" sz="2400" kern="0" dirty="0" smtClean="0">
                    <a:solidFill>
                      <a:srgbClr val="00B050"/>
                    </a:solidFill>
                    <a:sym typeface="Symbol" panose="05050102010706020507" pitchFamily="18" charset="2"/>
                  </a:rPr>
                  <a:t>’*  for bipartite </a:t>
                </a:r>
                <a:r>
                  <a:rPr lang="fr-FR" sz="2400" kern="0" dirty="0" err="1" smtClean="0">
                    <a:solidFill>
                      <a:srgbClr val="00B050"/>
                    </a:solidFill>
                    <a:sym typeface="Symbol" panose="05050102010706020507" pitchFamily="18" charset="2"/>
                  </a:rPr>
                  <a:t>matchings</a:t>
                </a:r>
                <a:r>
                  <a:rPr lang="fr-FR" sz="2400" kern="0" dirty="0" smtClean="0">
                    <a:solidFill>
                      <a:srgbClr val="00B050"/>
                    </a:solidFill>
                    <a:sym typeface="Symbol" panose="05050102010706020507" pitchFamily="18" charset="2"/>
                  </a:rPr>
                  <a:t> ? </a:t>
                </a:r>
              </a:p>
            </p:txBody>
          </p:sp>
        </mc:Choice>
        <mc:Fallback xmlns="">
          <p:sp>
            <p:nvSpPr>
              <p:cNvPr id="4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2302" y="3861048"/>
                <a:ext cx="7964388" cy="2376264"/>
              </a:xfrm>
              <a:prstGeom prst="roundRect">
                <a:avLst>
                  <a:gd name="adj" fmla="val 16667"/>
                </a:avLst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7"/>
              <p:cNvSpPr>
                <a:spLocks noChangeArrowheads="1"/>
              </p:cNvSpPr>
              <p:nvPr/>
            </p:nvSpPr>
            <p:spPr bwMode="auto">
              <a:xfrm>
                <a:off x="57844" y="1196752"/>
                <a:ext cx="9013304" cy="1892336"/>
              </a:xfrm>
              <a:prstGeom prst="roundRect">
                <a:avLst>
                  <a:gd name="adj" fmla="val 16667"/>
                </a:avLst>
              </a:prstGeom>
              <a:solidFill>
                <a:srgbClr val="FFF5E1"/>
              </a:solidFill>
              <a:ln w="9525">
                <a:noFill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numCol="1" spcCol="360000" anchor="ctr"/>
              <a:lstStyle/>
              <a:p>
                <a:pPr marL="342900" indent="-342900">
                  <a:lnSpc>
                    <a:spcPct val="90000"/>
                  </a:lnSpc>
                  <a:spcBef>
                    <a:spcPct val="20000"/>
                  </a:spcBef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kern="0" dirty="0" smtClean="0">
                        <a:solidFill>
                          <a:srgbClr val="002060"/>
                        </a:solidFill>
                        <a:latin typeface="Brush Script MT" pitchFamily="66" charset="0"/>
                        <a:sym typeface="Symbol"/>
                      </a:rPr>
                      <m:t>M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 :  </a:t>
                </a:r>
                <a:r>
                  <a:rPr lang="en-US" sz="2400" dirty="0">
                    <a:solidFill>
                      <a:schemeClr val="tx2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set </a:t>
                </a:r>
                <a:r>
                  <a:rPr lang="en-US" sz="2400" dirty="0">
                    <a:solidFill>
                      <a:schemeClr val="tx2"/>
                    </a:solidFill>
                  </a:rPr>
                  <a:t>of </a:t>
                </a:r>
                <a:r>
                  <a:rPr lang="en-US" sz="2400" dirty="0" smtClean="0">
                    <a:solidFill>
                      <a:schemeClr val="tx2"/>
                    </a:solidFill>
                  </a:rPr>
                  <a:t> all  matchings 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ct val="20000"/>
                  </a:spcBef>
                </a:pPr>
                <a:endParaRPr lang="en-US" sz="1200" dirty="0">
                  <a:solidFill>
                    <a:schemeClr val="tx2"/>
                  </a:solidFill>
                </a:endParaRPr>
              </a:p>
              <a:p>
                <a:pPr marL="342900" indent="-342900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fr-FR" sz="2400" i="1" kern="0" dirty="0" err="1" smtClean="0">
                    <a:solidFill>
                      <a:schemeClr val="tx2"/>
                    </a:solidFill>
                  </a:rPr>
                  <a:t>fractional</a:t>
                </a:r>
                <a:r>
                  <a:rPr lang="fr-FR" sz="2400" i="1" kern="0" dirty="0" smtClean="0">
                    <a:solidFill>
                      <a:schemeClr val="tx2"/>
                    </a:solidFill>
                  </a:rPr>
                  <a:t> </a:t>
                </a:r>
                <a:r>
                  <a:rPr lang="fr-FR" sz="2400" i="1" kern="0" dirty="0" err="1" smtClean="0">
                    <a:solidFill>
                      <a:schemeClr val="tx2"/>
                    </a:solidFill>
                  </a:rPr>
                  <a:t>chromatic</a:t>
                </a:r>
                <a:r>
                  <a:rPr lang="fr-FR" sz="2400" i="1" kern="0" dirty="0" smtClean="0">
                    <a:solidFill>
                      <a:schemeClr val="tx2"/>
                    </a:solidFill>
                  </a:rPr>
                  <a:t> index </a:t>
                </a:r>
                <a:r>
                  <a:rPr lang="fr-FR" sz="2400" b="0" kern="0" dirty="0" smtClean="0">
                    <a:solidFill>
                      <a:schemeClr val="tx2"/>
                    </a:solidFill>
                  </a:rPr>
                  <a:t>:= </a:t>
                </a:r>
                <a:r>
                  <a:rPr lang="fr-FR" sz="2400" kern="0" dirty="0">
                    <a:solidFill>
                      <a:schemeClr val="tx2"/>
                    </a:solidFill>
                    <a:sym typeface="Symbol" panose="05050102010706020507" pitchFamily="18" charset="2"/>
                  </a:rPr>
                  <a:t>’* 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 =   </a:t>
                </a:r>
                <a:r>
                  <a:rPr lang="fr-FR" sz="2400" b="0" kern="0" dirty="0" smtClean="0">
                    <a:solidFill>
                      <a:schemeClr val="tx2"/>
                    </a:solidFill>
                  </a:rPr>
                  <a:t>Min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24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naryPr>
                      <m:sub>
                        <m:r>
                          <a:rPr lang="en-US" sz="24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𝑀</m:t>
                        </m:r>
                        <m:r>
                          <a:rPr lang="en-US" sz="2400" i="1" ker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sz="2400" i="1" kern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𝑖𝑛</m:t>
                        </m:r>
                        <m:r>
                          <m:rPr>
                            <m:nor/>
                          </m:rPr>
                          <a:rPr lang="en-US" sz="2400" b="0" i="0" kern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ker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0" i="0" kern="0" dirty="0" smtClean="0">
                            <a:solidFill>
                              <a:srgbClr val="C00000"/>
                            </a:solidFill>
                            <a:latin typeface="Brush Script MT" pitchFamily="66" charset="0"/>
                            <a:sym typeface="Symbol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400" b="0" i="0" kern="0" dirty="0" smtClean="0">
                            <a:solidFill>
                              <a:srgbClr val="C00000"/>
                            </a:solidFill>
                            <a:latin typeface="Brush Script MT" pitchFamily="66" charset="0"/>
                            <a:sym typeface="Symbol"/>
                          </a:rPr>
                          <m:t> </m:t>
                        </m:r>
                        <m:r>
                          <a:rPr lang="en-US" sz="2400" b="0" i="1" kern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 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fr-FR" sz="2400" kern="0" dirty="0">
                            <a:solidFill>
                              <a:srgbClr val="C00000"/>
                            </a:solidFill>
                            <a:sym typeface="Symbol"/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en-US" sz="2400" b="0" i="1" kern="0" baseline="-25000" dirty="0" smtClean="0">
                            <a:solidFill>
                              <a:srgbClr val="C00000"/>
                            </a:solidFill>
                            <a:sym typeface="Symbol"/>
                          </a:rPr>
                          <m:t>M</m:t>
                        </m:r>
                      </m:e>
                    </m:nary>
                  </m:oMath>
                </a14:m>
                <a:r>
                  <a:rPr lang="fr-FR" sz="2400" b="0" kern="0" dirty="0" smtClean="0">
                    <a:solidFill>
                      <a:schemeClr val="tx2"/>
                    </a:solidFill>
                  </a:rPr>
                  <a:t> 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400" kern="0" dirty="0">
                        <a:solidFill>
                          <a:srgbClr val="C00000"/>
                        </a:solidFill>
                        <a:sym typeface="Symbol"/>
                      </a:rPr>
                      <m:t>y</m:t>
                    </m:r>
                    <m:r>
                      <m:rPr>
                        <m:nor/>
                      </m:rPr>
                      <a:rPr lang="en-US" sz="2400" i="1" kern="0" baseline="-25000" dirty="0">
                        <a:solidFill>
                          <a:srgbClr val="C00000"/>
                        </a:solidFill>
                        <a:sym typeface="Symbol"/>
                      </a:rPr>
                      <m:t>M</m:t>
                    </m:r>
                  </m:oMath>
                </a14:m>
                <a:r>
                  <a:rPr lang="fr-FR" sz="2400" b="0" kern="0" dirty="0" smtClean="0">
                    <a:solidFill>
                      <a:schemeClr val="tx2"/>
                    </a:solidFill>
                  </a:rPr>
                  <a:t> </a:t>
                </a:r>
                <a:r>
                  <a:rPr lang="fr-FR" sz="2400" kern="0" dirty="0">
                    <a:solidFill>
                      <a:srgbClr val="C00000"/>
                    </a:solidFill>
                  </a:rPr>
                  <a:t>≥ </a:t>
                </a:r>
                <a:r>
                  <a:rPr lang="fr-FR" sz="2400" kern="0" dirty="0" smtClean="0">
                    <a:solidFill>
                      <a:srgbClr val="C00000"/>
                    </a:solidFill>
                  </a:rPr>
                  <a:t>0</a:t>
                </a:r>
                <a:endParaRPr lang="fr-FR" sz="2400" b="0" kern="0" dirty="0" smtClean="0">
                  <a:solidFill>
                    <a:schemeClr val="tx2"/>
                  </a:solidFill>
                </a:endParaRPr>
              </a:p>
              <a:p>
                <a:pPr marL="342900" indent="-342900">
                  <a:lnSpc>
                    <a:spcPct val="90000"/>
                  </a:lnSpc>
                  <a:spcBef>
                    <a:spcPct val="20000"/>
                  </a:spcBef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24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naryPr>
                      <m:sub>
                        <m:r>
                          <a:rPr lang="en-US" sz="24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𝑀</m:t>
                        </m:r>
                        <m:r>
                          <a:rPr lang="en-US" sz="2400" i="1" ker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sz="2400" i="1" ker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𝑖𝑛</m:t>
                        </m:r>
                        <m:r>
                          <m:rPr>
                            <m:nor/>
                          </m:rPr>
                          <a:rPr lang="en-US" sz="2400" ker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kern="0" dirty="0">
                            <a:solidFill>
                              <a:srgbClr val="C00000"/>
                            </a:solidFill>
                            <a:latin typeface="Brush Script MT" pitchFamily="66" charset="0"/>
                            <a:sym typeface="Symbol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400" kern="0" dirty="0">
                            <a:solidFill>
                              <a:srgbClr val="C00000"/>
                            </a:solidFill>
                            <a:latin typeface="Brush Script MT" pitchFamily="66" charset="0"/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kern="0" dirty="0">
                            <a:solidFill>
                              <a:srgbClr val="C00000"/>
                            </a:solidFill>
                            <a:latin typeface="Brush Script MT" pitchFamily="66" charset="0"/>
                            <a:sym typeface="Symbol"/>
                          </a:rPr>
                          <m:t>contains</m:t>
                        </m:r>
                        <m:r>
                          <m:rPr>
                            <m:nor/>
                          </m:rPr>
                          <a:rPr lang="en-US" sz="2400" kern="0" dirty="0">
                            <a:solidFill>
                              <a:srgbClr val="C00000"/>
                            </a:solidFill>
                            <a:latin typeface="Brush Script MT" pitchFamily="66" charset="0"/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kern="0" dirty="0">
                            <a:solidFill>
                              <a:srgbClr val="C00000"/>
                            </a:solidFill>
                            <a:latin typeface="Brush Script MT" pitchFamily="66" charset="0"/>
                            <a:sym typeface="Symbol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en-US" sz="2400" kern="0" dirty="0">
                            <a:solidFill>
                              <a:srgbClr val="C00000"/>
                            </a:solidFill>
                            <a:latin typeface="Brush Script MT" pitchFamily="66" charset="0"/>
                            <a:sym typeface="Symbol"/>
                          </a:rPr>
                          <m:t>  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fr-FR" sz="2400" kern="0" dirty="0">
                            <a:solidFill>
                              <a:srgbClr val="C00000"/>
                            </a:solidFill>
                            <a:sym typeface="Symbol"/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en-US" sz="2400" i="1" kern="0" baseline="-25000" dirty="0">
                            <a:solidFill>
                              <a:srgbClr val="C00000"/>
                            </a:solidFill>
                            <a:sym typeface="Symbol"/>
                          </a:rPr>
                          <m:t>M</m:t>
                        </m:r>
                      </m:e>
                    </m:nary>
                  </m:oMath>
                </a14:m>
                <a:r>
                  <a:rPr lang="fr-FR" sz="2400" kern="0" dirty="0">
                    <a:solidFill>
                      <a:schemeClr val="tx2"/>
                    </a:solidFill>
                  </a:rPr>
                  <a:t>  </a:t>
                </a:r>
                <a:r>
                  <a:rPr lang="fr-FR" sz="2400" kern="0" dirty="0" smtClean="0">
                    <a:solidFill>
                      <a:srgbClr val="C00000"/>
                    </a:solidFill>
                  </a:rPr>
                  <a:t>≥ 1</a:t>
                </a:r>
                <a:r>
                  <a:rPr lang="fr-FR" sz="2400" kern="0" dirty="0" smtClean="0">
                    <a:solidFill>
                      <a:schemeClr val="tx2"/>
                    </a:solidFill>
                  </a:rPr>
                  <a:t>  </a:t>
                </a:r>
                <a:r>
                  <a:rPr lang="fr-FR" sz="2400" kern="0" dirty="0">
                    <a:solidFill>
                      <a:schemeClr val="tx2"/>
                    </a:solidFill>
                  </a:rPr>
                  <a:t>(or </a:t>
                </a:r>
                <a:r>
                  <a:rPr lang="fr-FR" sz="2400" kern="0" dirty="0">
                    <a:solidFill>
                      <a:srgbClr val="C00000"/>
                    </a:solidFill>
                  </a:rPr>
                  <a:t>≥ </a:t>
                </a:r>
                <a:r>
                  <a:rPr lang="fr-FR" sz="2400" kern="0" dirty="0" smtClean="0">
                    <a:solidFill>
                      <a:srgbClr val="C00000"/>
                    </a:solidFill>
                  </a:rPr>
                  <a:t> w(e</a:t>
                </a:r>
                <a:r>
                  <a:rPr lang="fr-FR" sz="2400" kern="0" dirty="0">
                    <a:solidFill>
                      <a:srgbClr val="C00000"/>
                    </a:solidFill>
                  </a:rPr>
                  <a:t>)</a:t>
                </a:r>
                <a:r>
                  <a:rPr lang="fr-FR" sz="2400" kern="0" dirty="0">
                    <a:solidFill>
                      <a:schemeClr val="tx2"/>
                    </a:solidFill>
                  </a:rPr>
                  <a:t> </a:t>
                </a:r>
                <a:r>
                  <a:rPr lang="fr-FR" sz="2400" kern="0" dirty="0" err="1">
                    <a:solidFill>
                      <a:schemeClr val="tx2"/>
                    </a:solidFill>
                  </a:rPr>
                  <a:t>where</a:t>
                </a:r>
                <a:r>
                  <a:rPr lang="fr-FR" sz="2400" kern="0" dirty="0">
                    <a:solidFill>
                      <a:schemeClr val="tx2"/>
                    </a:solidFill>
                  </a:rPr>
                  <a:t> w </a:t>
                </a:r>
                <a:r>
                  <a:rPr lang="fr-FR" sz="2400" kern="0" dirty="0" err="1">
                    <a:solidFill>
                      <a:schemeClr val="tx2"/>
                    </a:solidFill>
                  </a:rPr>
                  <a:t>is</a:t>
                </a:r>
                <a:r>
                  <a:rPr lang="fr-FR" sz="2400" kern="0" dirty="0">
                    <a:solidFill>
                      <a:schemeClr val="tx2"/>
                    </a:solidFill>
                  </a:rPr>
                  <a:t> </a:t>
                </a:r>
                <a:r>
                  <a:rPr lang="fr-FR" sz="2400" kern="0" dirty="0" smtClean="0">
                    <a:solidFill>
                      <a:schemeClr val="tx2"/>
                    </a:solidFill>
                  </a:rPr>
                  <a:t>non-</a:t>
                </a:r>
                <a:r>
                  <a:rPr lang="fr-FR" sz="2400" kern="0" dirty="0" err="1" smtClean="0">
                    <a:solidFill>
                      <a:schemeClr val="tx2"/>
                    </a:solidFill>
                  </a:rPr>
                  <a:t>neg</a:t>
                </a:r>
                <a:r>
                  <a:rPr lang="fr-FR" sz="2400" kern="0" dirty="0" smtClean="0">
                    <a:solidFill>
                      <a:schemeClr val="tx2"/>
                    </a:solidFill>
                  </a:rPr>
                  <a:t> </a:t>
                </a:r>
                <a:r>
                  <a:rPr lang="fr-FR" sz="2400" kern="0" dirty="0" err="1" smtClean="0">
                    <a:solidFill>
                      <a:schemeClr val="tx2"/>
                    </a:solidFill>
                  </a:rPr>
                  <a:t>edge-weights</a:t>
                </a:r>
                <a:r>
                  <a:rPr lang="fr-FR" sz="2400" kern="0" dirty="0" smtClean="0">
                    <a:solidFill>
                      <a:schemeClr val="tx2"/>
                    </a:solidFill>
                  </a:rPr>
                  <a:t>)</a:t>
                </a:r>
                <a:endParaRPr lang="fr-FR" sz="2400" kern="0" dirty="0">
                  <a:solidFill>
                    <a:srgbClr val="0070C0"/>
                  </a:solidFill>
                  <a:latin typeface="Arial"/>
                </a:endParaRPr>
              </a:p>
            </p:txBody>
          </p:sp>
        </mc:Choice>
        <mc:Fallback xmlns="">
          <p:sp>
            <p:nvSpPr>
              <p:cNvPr id="5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844" y="1196752"/>
                <a:ext cx="9013304" cy="1892336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589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en-US" dirty="0" err="1" smtClean="0"/>
              <a:t>Minmax</a:t>
            </a:r>
            <a:r>
              <a:rPr lang="en-US" dirty="0" smtClean="0"/>
              <a:t> and computation of </a:t>
            </a:r>
            <a:r>
              <a:rPr lang="en-US" dirty="0" smtClean="0">
                <a:sym typeface="Symbol" panose="05050102010706020507" pitchFamily="18" charset="2"/>
              </a:rPr>
              <a:t>’*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35496" y="1196752"/>
            <a:ext cx="8856984" cy="657200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80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Fractional</a:t>
            </a:r>
            <a:r>
              <a:rPr lang="fr-FR" sz="280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Chromatic</a:t>
            </a:r>
            <a:r>
              <a:rPr lang="fr-FR" sz="280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Index  for </a:t>
            </a:r>
            <a:r>
              <a:rPr lang="fr-FR" sz="2800" b="1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bipartite graphs </a:t>
            </a:r>
            <a:r>
              <a:rPr lang="fr-FR" sz="280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? </a:t>
            </a:r>
            <a:endParaRPr lang="fr-FR" sz="1200" kern="0" dirty="0" smtClean="0">
              <a:solidFill>
                <a:srgbClr val="002060"/>
              </a:solidFill>
              <a:sym typeface="Symbo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AutoShape 7"/>
              <p:cNvSpPr>
                <a:spLocks noChangeArrowheads="1"/>
              </p:cNvSpPr>
              <p:nvPr/>
            </p:nvSpPr>
            <p:spPr bwMode="auto">
              <a:xfrm>
                <a:off x="80060" y="2646040"/>
                <a:ext cx="8990344" cy="3168352"/>
              </a:xfrm>
              <a:prstGeom prst="roundRect">
                <a:avLst>
                  <a:gd name="adj" fmla="val 16667"/>
                </a:avLst>
              </a:prstGeom>
              <a:solidFill>
                <a:srgbClr val="E5FAFF"/>
              </a:solid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lIns="91430" tIns="45715" rIns="91430" bIns="45715" anchor="ctr"/>
              <a:lstStyle/>
              <a:p>
                <a:pPr marL="342865" indent="-342865" eaLnBrk="0" hangingPunct="0">
                  <a:spcBef>
                    <a:spcPct val="20000"/>
                  </a:spcBef>
                  <a:defRPr/>
                </a:pPr>
                <a:r>
                  <a:rPr lang="fr-FR" sz="2800" kern="0" dirty="0" smtClean="0">
                    <a:solidFill>
                      <a:srgbClr val="002060"/>
                    </a:solidFill>
                    <a:latin typeface="Calibri" panose="020F0502020204030204" pitchFamily="34" charset="0"/>
                    <a:sym typeface="Symbol"/>
                  </a:rPr>
                  <a:t>For </a:t>
                </a:r>
                <a:r>
                  <a:rPr lang="fr-FR" sz="2800" b="1" kern="0" dirty="0" err="1" smtClean="0">
                    <a:solidFill>
                      <a:srgbClr val="002060"/>
                    </a:solidFill>
                    <a:latin typeface="Calibri" panose="020F0502020204030204" pitchFamily="34" charset="0"/>
                    <a:sym typeface="Symbol"/>
                  </a:rPr>
                  <a:t>general</a:t>
                </a:r>
                <a:r>
                  <a:rPr lang="fr-FR" sz="2800" b="1" kern="0" dirty="0" smtClean="0">
                    <a:solidFill>
                      <a:srgbClr val="002060"/>
                    </a:solidFill>
                    <a:latin typeface="Calibri" panose="020F0502020204030204" pitchFamily="34" charset="0"/>
                    <a:sym typeface="Symbol"/>
                  </a:rPr>
                  <a:t> graphs </a:t>
                </a:r>
                <a:r>
                  <a:rPr lang="fr-FR" sz="2800" kern="0" dirty="0" smtClean="0">
                    <a:solidFill>
                      <a:srgbClr val="002060"/>
                    </a:solidFill>
                    <a:latin typeface="Calibri" panose="020F0502020204030204" pitchFamily="34" charset="0"/>
                    <a:sym typeface="Symbol"/>
                  </a:rPr>
                  <a:t>? </a:t>
                </a:r>
                <a:r>
                  <a:rPr lang="fr-FR" sz="2800" kern="0" dirty="0">
                    <a:solidFill>
                      <a:schemeClr val="tx2"/>
                    </a:solidFill>
                  </a:rPr>
                  <a:t>Min  </a:t>
                </a:r>
                <a:r>
                  <a:rPr lang="fr-FR" sz="2800" kern="0" dirty="0">
                    <a:solidFill>
                      <a:schemeClr val="tx2"/>
                    </a:solidFill>
                    <a:sym typeface="Symbol" panose="05050102010706020507" pitchFamily="18" charset="2"/>
                  </a:rPr>
                  <a:t> </a:t>
                </a:r>
                <a:r>
                  <a:rPr lang="fr-FR" sz="2800" kern="0" dirty="0" smtClean="0">
                    <a:solidFill>
                      <a:schemeClr val="tx2"/>
                    </a:solidFill>
                    <a:sym typeface="Symbol" panose="05050102010706020507" pitchFamily="18" charset="2"/>
                  </a:rPr>
                  <a:t>:   </a:t>
                </a:r>
                <a:r>
                  <a:rPr lang="fr-FR" sz="2800" kern="0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w /  </a:t>
                </a:r>
                <a:r>
                  <a:rPr lang="fr-FR" sz="2800" kern="0" dirty="0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fr-FR" sz="2800" kern="0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   </a:t>
                </a:r>
                <a:r>
                  <a:rPr lang="fr-FR" sz="2800" kern="0" dirty="0" err="1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matching</a:t>
                </a:r>
                <a:r>
                  <a:rPr lang="fr-FR" sz="2800" kern="0" dirty="0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fr-FR" sz="2800" kern="0" dirty="0" err="1">
                    <a:solidFill>
                      <a:srgbClr val="C00000"/>
                    </a:solidFill>
                    <a:sym typeface="Symbol" panose="05050102010706020507" pitchFamily="18" charset="2"/>
                  </a:rPr>
                  <a:t>polytope</a:t>
                </a:r>
                <a:endParaRPr lang="fr-FR" sz="2800" kern="0" dirty="0">
                  <a:solidFill>
                    <a:srgbClr val="C00000"/>
                  </a:solidFill>
                  <a:sym typeface="Symbol" panose="05050102010706020507" pitchFamily="18" charset="2"/>
                </a:endParaRPr>
              </a:p>
              <a:p>
                <a:pPr marL="342865" indent="-342865" eaLnBrk="0" hangingPunct="0">
                  <a:spcBef>
                    <a:spcPct val="20000"/>
                  </a:spcBef>
                  <a:defRPr/>
                </a:pPr>
                <a:endParaRPr lang="fr-FR" sz="1200" kern="0" dirty="0" smtClean="0">
                  <a:solidFill>
                    <a:srgbClr val="002060"/>
                  </a:solidFill>
                  <a:sym typeface="Symbol"/>
                </a:endParaRPr>
              </a:p>
              <a:p>
                <a:pPr marL="342865" indent="-342865" eaLnBrk="0" hangingPunct="0">
                  <a:spcBef>
                    <a:spcPct val="20000"/>
                  </a:spcBef>
                  <a:defRPr/>
                </a:pPr>
                <a:r>
                  <a:rPr lang="fr-FR" sz="2400" kern="0" dirty="0">
                    <a:solidFill>
                      <a:srgbClr val="002060"/>
                    </a:solidFill>
                    <a:sym typeface="Symbol"/>
                  </a:rPr>
                  <a:t> </a:t>
                </a:r>
                <a:r>
                  <a:rPr lang="fr-FR" sz="2800" kern="0" dirty="0">
                    <a:solidFill>
                      <a:srgbClr val="002060"/>
                    </a:solidFill>
                    <a:sym typeface="Symbol"/>
                  </a:rPr>
                  <a:t>Edmonds (1965)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    </a:t>
                </a:r>
                <a:r>
                  <a:rPr lang="fr-FR" sz="2800" kern="0" dirty="0" err="1" smtClean="0">
                    <a:solidFill>
                      <a:srgbClr val="002060"/>
                    </a:solidFill>
                    <a:sym typeface="Symbol"/>
                  </a:rPr>
                  <a:t>xIR</a:t>
                </a:r>
                <a:r>
                  <a:rPr lang="fr-FR" sz="2800" kern="0" baseline="30000" dirty="0" err="1" smtClean="0">
                    <a:solidFill>
                      <a:srgbClr val="002060"/>
                    </a:solidFill>
                    <a:sym typeface="Symbol"/>
                  </a:rPr>
                  <a:t>E</a:t>
                </a:r>
                <a:r>
                  <a:rPr lang="fr-FR" sz="2800" kern="0" baseline="30000" dirty="0" smtClean="0">
                    <a:solidFill>
                      <a:srgbClr val="002060"/>
                    </a:solidFill>
                    <a:sym typeface="Symbol"/>
                  </a:rPr>
                  <a:t>  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:     x ((v))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 panose="05050102010706020507" pitchFamily="18" charset="2"/>
                  </a:rPr>
                  <a:t>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1,            x0  </a:t>
                </a:r>
                <a:endParaRPr lang="fr-FR" sz="1200" kern="0" dirty="0" smtClean="0">
                  <a:solidFill>
                    <a:srgbClr val="002060"/>
                  </a:solidFill>
                  <a:sym typeface="Symbol"/>
                </a:endParaRPr>
              </a:p>
              <a:p>
                <a:pPr marL="342865" indent="-342865" eaLnBrk="0" hangingPunct="0">
                  <a:spcBef>
                    <a:spcPct val="20000"/>
                  </a:spcBef>
                  <a:defRPr/>
                </a:pPr>
                <a:r>
                  <a:rPr lang="fr-FR" sz="2400" kern="0" dirty="0" smtClean="0">
                    <a:solidFill>
                      <a:srgbClr val="002060"/>
                    </a:solidFill>
                    <a:sym typeface="Symbol"/>
                  </a:rPr>
                  <a:t>                            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    x (E(U))</a:t>
                </a:r>
                <a:r>
                  <a:rPr lang="fr-FR" sz="2800" kern="0" dirty="0">
                    <a:solidFill>
                      <a:srgbClr val="00206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 panose="05050102010706020507" pitchFamily="18" charset="2"/>
                  </a:rPr>
                  <a:t>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kern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r-FR" sz="2800" kern="0" dirty="0">
                            <a:solidFill>
                              <a:srgbClr val="002060"/>
                            </a:solidFill>
                            <a:sym typeface="Symbol" panose="05050102010706020507" pitchFamily="18" charset="2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fr-FR" sz="2800" kern="0" dirty="0">
                            <a:solidFill>
                              <a:srgbClr val="002060"/>
                            </a:solidFill>
                            <a:sym typeface="Symbol" panose="05050102010706020507" pitchFamily="18" charset="2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fr-FR" sz="2800" kern="0" dirty="0">
                            <a:solidFill>
                              <a:srgbClr val="002060"/>
                            </a:solidFill>
                            <a:sym typeface="Symbol" panose="05050102010706020507" pitchFamily="18" charset="2"/>
                          </a:rPr>
                          <m:t>|−1</m:t>
                        </m:r>
                      </m:num>
                      <m:den>
                        <m:r>
                          <a:rPr lang="en-US" sz="2800" b="0" i="1" kern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800" kern="0" baseline="30000" dirty="0" smtClean="0">
                    <a:solidFill>
                      <a:srgbClr val="002060"/>
                    </a:solidFill>
                    <a:sym typeface="Symbol"/>
                  </a:rPr>
                  <a:t>         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U </a:t>
                </a:r>
                <a:r>
                  <a:rPr lang="fr-FR" sz="2800" kern="0" dirty="0">
                    <a:solidFill>
                      <a:srgbClr val="002060"/>
                    </a:solidFill>
                    <a:sym typeface="Symbol"/>
                  </a:rPr>
                  <a:t>  V , |U|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 </a:t>
                </a:r>
                <a:r>
                  <a:rPr lang="fr-FR" sz="2800" kern="0" dirty="0" err="1" smtClean="0">
                    <a:solidFill>
                      <a:srgbClr val="002060"/>
                    </a:solidFill>
                    <a:sym typeface="Symbol"/>
                  </a:rPr>
                  <a:t>odd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 </a:t>
                </a:r>
              </a:p>
              <a:p>
                <a:pPr marL="342865" indent="-342865" algn="ctr" eaLnBrk="0" hangingPunct="0">
                  <a:spcBef>
                    <a:spcPct val="20000"/>
                  </a:spcBef>
                  <a:defRPr/>
                </a:pPr>
                <a:r>
                  <a:rPr lang="en-US" sz="2400" dirty="0" smtClean="0">
                    <a:solidFill>
                      <a:srgbClr val="00B05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fr-FR" sz="2800" kern="0" dirty="0">
                    <a:solidFill>
                      <a:srgbClr val="C00000"/>
                    </a:solidFill>
                    <a:sym typeface="Symbol" panose="05050102010706020507" pitchFamily="18" charset="2"/>
                  </a:rPr>
                  <a:t> </a:t>
                </a:r>
                <a:r>
                  <a:rPr lang="fr-FR" sz="2800" kern="0" dirty="0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800" dirty="0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≥</a:t>
                </a:r>
                <a:r>
                  <a:rPr lang="fr-FR" sz="2800" kern="0" baseline="30000" dirty="0" smtClean="0">
                    <a:solidFill>
                      <a:srgbClr val="C00000"/>
                    </a:solidFill>
                    <a:sym typeface="Symbol"/>
                  </a:rPr>
                  <a:t>  </a:t>
                </a:r>
                <a:r>
                  <a:rPr lang="en-US" sz="2800" dirty="0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 ,   </a:t>
                </a:r>
                <a:r>
                  <a:rPr lang="fr-FR" sz="2800" kern="0" dirty="0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 </a:t>
                </a:r>
                <a:r>
                  <a:rPr lang="en-US" sz="2800" dirty="0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≥</a:t>
                </a:r>
                <a:r>
                  <a:rPr lang="fr-FR" sz="2800" kern="0" baseline="30000" dirty="0" smtClean="0">
                    <a:solidFill>
                      <a:srgbClr val="C00000"/>
                    </a:solidFill>
                    <a:sym typeface="Symbol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kern="0" dirty="0" smtClean="0">
                            <a:solidFill>
                              <a:srgbClr val="C00000"/>
                            </a:solidFill>
                            <a:sym typeface="Symbol" panose="05050102010706020507" pitchFamily="18" charset="2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400" b="0" i="0" kern="0" dirty="0" smtClean="0">
                            <a:solidFill>
                              <a:srgbClr val="C00000"/>
                            </a:solidFill>
                            <a:sym typeface="Symbol" panose="05050102010706020507" pitchFamily="18" charset="2"/>
                          </a:rPr>
                          <m:t>w</m:t>
                        </m:r>
                        <m:r>
                          <a:rPr lang="en-US" sz="2400" b="0" i="1" kern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(</m:t>
                        </m:r>
                        <m:r>
                          <a:rPr lang="en-US" sz="2400" b="0" i="1" kern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𝐸</m:t>
                        </m:r>
                        <m:d>
                          <m:dPr>
                            <m:ctrlPr>
                              <a:rPr lang="en-US" sz="2400" b="0" i="1" kern="0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b="0" i="1" kern="0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𝑈</m:t>
                            </m:r>
                          </m:e>
                        </m:d>
                        <m:r>
                          <a:rPr lang="en-US" sz="2400" b="0" i="1" kern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fr-FR" sz="2400" kern="0" dirty="0">
                            <a:solidFill>
                              <a:srgbClr val="C00000"/>
                            </a:solidFill>
                            <a:sym typeface="Symbol" panose="05050102010706020507" pitchFamily="18" charset="2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fr-FR" sz="2400" kern="0" dirty="0">
                            <a:solidFill>
                              <a:srgbClr val="C00000"/>
                            </a:solidFill>
                            <a:sym typeface="Symbol" panose="05050102010706020507" pitchFamily="18" charset="2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fr-FR" sz="2400" kern="0" dirty="0">
                            <a:solidFill>
                              <a:srgbClr val="C00000"/>
                            </a:solidFill>
                            <a:sym typeface="Symbol" panose="05050102010706020507" pitchFamily="18" charset="2"/>
                          </a:rPr>
                          <m:t>|−1</m:t>
                        </m:r>
                      </m:den>
                    </m:f>
                  </m:oMath>
                </a14:m>
                <a:r>
                  <a:rPr lang="fr-FR" sz="2800" kern="0" baseline="30000" dirty="0" smtClean="0">
                    <a:solidFill>
                      <a:srgbClr val="C00000"/>
                    </a:solidFill>
                    <a:sym typeface="Symbol"/>
                  </a:rPr>
                  <a:t>  </a:t>
                </a:r>
                <a:r>
                  <a:rPr lang="en-US" sz="2800" dirty="0" smtClean="0">
                    <a:solidFill>
                      <a:srgbClr val="C00000"/>
                    </a:solidFill>
                    <a:sym typeface="Symbol" panose="05050102010706020507" pitchFamily="18" charset="2"/>
                  </a:rPr>
                  <a:t>,  “              “</a:t>
                </a:r>
                <a:endParaRPr lang="fr-FR" sz="2800" kern="0" baseline="30000" dirty="0" smtClean="0">
                  <a:solidFill>
                    <a:srgbClr val="C00000"/>
                  </a:solidFill>
                  <a:sym typeface="Symbol"/>
                </a:endParaRPr>
              </a:p>
            </p:txBody>
          </p:sp>
        </mc:Choice>
        <mc:Fallback xmlns="">
          <p:sp>
            <p:nvSpPr>
              <p:cNvPr id="4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060" y="2646040"/>
                <a:ext cx="8990344" cy="3168352"/>
              </a:xfrm>
              <a:prstGeom prst="roundRect">
                <a:avLst>
                  <a:gd name="adj" fmla="val 16667"/>
                </a:avLst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/>
          <p:cNvSpPr txBox="1"/>
          <p:nvPr/>
        </p:nvSpPr>
        <p:spPr>
          <a:xfrm>
            <a:off x="8265096" y="123296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sym typeface="Symbol" panose="05050102010706020507" pitchFamily="18" charset="2"/>
              </a:rPr>
              <a:t>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4024" y="1943453"/>
            <a:ext cx="9199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At least  for all graphs so = for bip;1/ on all edges</a:t>
            </a:r>
            <a:r>
              <a:rPr lang="en-US" sz="800" dirty="0" smtClean="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polytope</a:t>
            </a:r>
            <a:endParaRPr lang="en-US" sz="28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0" y="5903893"/>
                <a:ext cx="9199260" cy="999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B050"/>
                    </a:solidFill>
                    <a:sym typeface="Symbol" panose="05050102010706020507" pitchFamily="18" charset="2"/>
                  </a:rPr>
                  <a:t>Polynomial algorithm !   </a:t>
                </a:r>
                <a:r>
                  <a:rPr lang="en-US" sz="2800" dirty="0" smtClean="0">
                    <a:solidFill>
                      <a:srgbClr val="00B050"/>
                    </a:solidFill>
                    <a:sym typeface="Symbol" panose="05050102010706020507" pitchFamily="18" charset="2"/>
                  </a:rPr>
                  <a:t>Compare with average degree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kern="0" dirty="0">
                            <a:solidFill>
                              <a:srgbClr val="00B050"/>
                            </a:solidFill>
                            <a:sym typeface="Symbol" panose="05050102010706020507" pitchFamily="18" charset="2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kern="0" dirty="0">
                            <a:solidFill>
                              <a:srgbClr val="00B050"/>
                            </a:solidFill>
                            <a:sym typeface="Symbol" panose="05050102010706020507" pitchFamily="18" charset="2"/>
                          </a:rPr>
                          <m:t>w</m:t>
                        </m:r>
                        <m:r>
                          <a:rPr lang="en-US" i="1" kern="0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(</m:t>
                        </m:r>
                        <m:r>
                          <a:rPr lang="en-US" i="1" kern="0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𝐸</m:t>
                        </m:r>
                        <m:d>
                          <m:dPr>
                            <m:ctrlPr>
                              <a:rPr lang="en-US" i="1" kern="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i="1" kern="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𝑈</m:t>
                            </m:r>
                          </m:e>
                        </m:d>
                        <m:r>
                          <a:rPr lang="en-US" i="1" kern="0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fr-FR" kern="0" dirty="0">
                            <a:solidFill>
                              <a:srgbClr val="00B050"/>
                            </a:solidFill>
                            <a:sym typeface="Symbol" panose="05050102010706020507" pitchFamily="18" charset="2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fr-FR" kern="0" dirty="0">
                            <a:solidFill>
                              <a:srgbClr val="00B050"/>
                            </a:solidFill>
                            <a:sym typeface="Symbol" panose="05050102010706020507" pitchFamily="18" charset="2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fr-FR" kern="0" dirty="0">
                            <a:solidFill>
                              <a:srgbClr val="00B050"/>
                            </a:solidFill>
                            <a:sym typeface="Symbol" panose="05050102010706020507" pitchFamily="18" charset="2"/>
                          </a:rPr>
                          <m:t>|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00B050"/>
                    </a:solidFill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!</m:t>
                    </m:r>
                  </m:oMath>
                </a14:m>
                <a:endParaRPr lang="en-US" b="1" dirty="0" smtClean="0">
                  <a:solidFill>
                    <a:srgbClr val="00B050"/>
                  </a:solidFill>
                </a:endParaRPr>
              </a:p>
              <a:p>
                <a:r>
                  <a:rPr lang="en-US" sz="2800" b="1" dirty="0" smtClean="0">
                    <a:solidFill>
                      <a:srgbClr val="00B050"/>
                    </a:solidFill>
                  </a:rPr>
                  <a:t> How does it compare if all weights are 1 (simple graphs) ? </a:t>
                </a:r>
                <a:endParaRPr lang="en-US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03893"/>
                <a:ext cx="9199260" cy="999569"/>
              </a:xfrm>
              <a:prstGeom prst="rect">
                <a:avLst/>
              </a:prstGeom>
              <a:blipFill>
                <a:blip r:embed="rId4"/>
                <a:stretch>
                  <a:fillRect l="-1325" t="-6707" b="-16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36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6655" y="-228600"/>
            <a:ext cx="8229600" cy="1143000"/>
          </a:xfrm>
        </p:spPr>
        <p:txBody>
          <a:bodyPr/>
          <a:lstStyle/>
          <a:p>
            <a:r>
              <a:rPr lang="fr-FR" dirty="0" err="1" smtClean="0"/>
              <a:t>Nonbipartite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matching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polytope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226919" y="980728"/>
            <a:ext cx="8864484" cy="3168352"/>
          </a:xfrm>
          <a:prstGeom prst="roundRect">
            <a:avLst>
              <a:gd name="adj" fmla="val 16667"/>
            </a:avLst>
          </a:prstGeom>
          <a:solidFill>
            <a:srgbClr val="FFF5E1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800" b="1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The </a:t>
            </a:r>
            <a:r>
              <a:rPr lang="fr-FR" sz="2800" b="1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Perfect</a:t>
            </a:r>
            <a:r>
              <a:rPr lang="fr-FR" sz="2800" b="1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1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Matching</a:t>
            </a:r>
            <a:r>
              <a:rPr lang="fr-FR" sz="2800" b="1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1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Polytope</a:t>
            </a:r>
            <a:r>
              <a:rPr lang="fr-FR" sz="2800" b="1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: </a:t>
            </a:r>
            <a:r>
              <a:rPr lang="fr-FR" sz="240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K</a:t>
            </a:r>
            <a:r>
              <a:rPr lang="hu-HU" altLang="fr-FR" sz="2400" kern="0" dirty="0">
                <a:solidFill>
                  <a:srgbClr val="002060"/>
                </a:solidFill>
                <a:latin typeface="Calibri" panose="020F0502020204030204" pitchFamily="34" charset="0"/>
                <a:cs typeface="Arial"/>
              </a:rPr>
              <a:t>ő</a:t>
            </a:r>
            <a:r>
              <a:rPr lang="en-US" altLang="fr-FR" sz="2400" kern="0" dirty="0" err="1">
                <a:solidFill>
                  <a:srgbClr val="002060"/>
                </a:solidFill>
                <a:latin typeface="Calibri" panose="020F0502020204030204" pitchFamily="34" charset="0"/>
                <a:cs typeface="Arial"/>
              </a:rPr>
              <a:t>nig</a:t>
            </a:r>
            <a:r>
              <a:rPr lang="en-US" altLang="fr-FR" sz="2400" kern="0" dirty="0">
                <a:solidFill>
                  <a:srgbClr val="002060"/>
                </a:solidFill>
                <a:latin typeface="Calibri" panose="020F0502020204030204" pitchFamily="34" charset="0"/>
                <a:cs typeface="Arial"/>
              </a:rPr>
              <a:t> (1916</a:t>
            </a:r>
            <a:r>
              <a:rPr lang="en-US" altLang="fr-FR" sz="2400" kern="0" dirty="0" smtClean="0">
                <a:solidFill>
                  <a:srgbClr val="002060"/>
                </a:solidFill>
                <a:latin typeface="Calibri" panose="020F0502020204030204" pitchFamily="34" charset="0"/>
                <a:cs typeface="Arial"/>
              </a:rPr>
              <a:t>), </a:t>
            </a:r>
            <a:r>
              <a:rPr lang="en-US" sz="2400" kern="0" dirty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Jacobi </a:t>
            </a:r>
            <a:r>
              <a:rPr lang="en-US" altLang="fr-FR" sz="2400" kern="0" dirty="0">
                <a:solidFill>
                  <a:srgbClr val="002060"/>
                </a:solidFill>
                <a:latin typeface="Calibri" panose="020F0502020204030204" pitchFamily="34" charset="0"/>
                <a:cs typeface="Arial"/>
              </a:rPr>
              <a:t>(</a:t>
            </a:r>
            <a:r>
              <a:rPr lang="en-US" altLang="fr-FR" sz="2400" kern="0" dirty="0" smtClean="0">
                <a:solidFill>
                  <a:srgbClr val="002060"/>
                </a:solidFill>
                <a:latin typeface="Calibri" panose="020F0502020204030204" pitchFamily="34" charset="0"/>
                <a:cs typeface="Arial"/>
              </a:rPr>
              <a:t>1890)</a:t>
            </a:r>
            <a:r>
              <a:rPr lang="fr-FR" altLang="fr-FR" sz="240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Egerv</a:t>
            </a:r>
            <a:r>
              <a:rPr lang="hu-HU" sz="2400" kern="0" dirty="0" smtClean="0">
                <a:solidFill>
                  <a:srgbClr val="002060"/>
                </a:solidFill>
                <a:sym typeface="Symbol"/>
              </a:rPr>
              <a:t>áry 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(</a:t>
            </a:r>
            <a:r>
              <a:rPr lang="en-US" sz="2400" kern="0" dirty="0" smtClean="0">
                <a:solidFill>
                  <a:srgbClr val="002060"/>
                </a:solidFill>
                <a:sym typeface="Symbol"/>
              </a:rPr>
              <a:t>1931), 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Birkhoff (1946),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von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Neuman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(1952):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easier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to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prove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1200" kern="0" dirty="0" smtClean="0">
                <a:solidFill>
                  <a:srgbClr val="002060"/>
                </a:solidFill>
                <a:sym typeface="Symbol"/>
              </a:rPr>
              <a:t>  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b="1" kern="0" dirty="0" smtClean="0">
                <a:solidFill>
                  <a:srgbClr val="002060"/>
                </a:solidFill>
                <a:sym typeface="Symbol"/>
              </a:rPr>
              <a:t>If G </a:t>
            </a:r>
            <a:r>
              <a:rPr lang="fr-FR" sz="2400" b="1" kern="0" dirty="0" err="1" smtClean="0">
                <a:solidFill>
                  <a:srgbClr val="002060"/>
                </a:solidFill>
                <a:sym typeface="Symbol"/>
              </a:rPr>
              <a:t>is</a:t>
            </a:r>
            <a:r>
              <a:rPr lang="fr-FR" sz="2400" b="1" kern="0" dirty="0" smtClean="0">
                <a:solidFill>
                  <a:srgbClr val="002060"/>
                </a:solidFill>
                <a:sym typeface="Symbol"/>
              </a:rPr>
              <a:t> bipartite </a:t>
            </a:r>
            <a:r>
              <a:rPr lang="fr-FR" sz="2400" b="1" kern="0" dirty="0" smtClean="0">
                <a:sym typeface="Symbol"/>
              </a:rPr>
              <a:t>:</a:t>
            </a:r>
            <a:endParaRPr lang="fr-FR" sz="800" b="1" kern="0" dirty="0" smtClean="0">
              <a:sym typeface="Symbol"/>
            </a:endParaRP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conv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(</a:t>
            </a:r>
            <a:r>
              <a:rPr lang="fr-FR" sz="2400" kern="0" baseline="-25000" dirty="0" smtClean="0">
                <a:solidFill>
                  <a:srgbClr val="002060"/>
                </a:solidFill>
                <a:sym typeface="Symbol"/>
              </a:rPr>
              <a:t>M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 :  M   p.m. )  =  {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xIR</a:t>
            </a:r>
            <a:r>
              <a:rPr lang="fr-FR" sz="2400" kern="0" baseline="30000" dirty="0" err="1" smtClean="0">
                <a:solidFill>
                  <a:srgbClr val="002060"/>
                </a:solidFill>
                <a:sym typeface="Symbol"/>
              </a:rPr>
              <a:t>E</a:t>
            </a:r>
            <a:r>
              <a:rPr lang="fr-FR" sz="2400" kern="0" baseline="30000" dirty="0" smtClean="0">
                <a:solidFill>
                  <a:srgbClr val="002060"/>
                </a:solidFill>
                <a:sym typeface="Symbol"/>
              </a:rPr>
              <a:t>   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: x ((v))=1, x0 }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endParaRPr lang="fr-FR" sz="1200" kern="0" dirty="0" smtClean="0">
              <a:solidFill>
                <a:srgbClr val="002060"/>
              </a:solidFill>
              <a:sym typeface="Symbol"/>
            </a:endParaRP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b="1" kern="0" dirty="0" smtClean="0">
                <a:solidFill>
                  <a:srgbClr val="002060"/>
                </a:solidFill>
                <a:sym typeface="Symbol"/>
              </a:rPr>
              <a:t>If G </a:t>
            </a:r>
            <a:r>
              <a:rPr lang="fr-FR" sz="2400" b="1" kern="0" dirty="0" err="1" smtClean="0">
                <a:solidFill>
                  <a:srgbClr val="002060"/>
                </a:solidFill>
                <a:sym typeface="Symbol"/>
              </a:rPr>
              <a:t>is</a:t>
            </a:r>
            <a:r>
              <a:rPr lang="fr-FR" sz="2400" b="1" kern="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400" b="1" kern="0" dirty="0" err="1" smtClean="0">
                <a:solidFill>
                  <a:srgbClr val="002060"/>
                </a:solidFill>
                <a:sym typeface="Symbol"/>
              </a:rPr>
              <a:t>arbitrary</a:t>
            </a:r>
            <a:r>
              <a:rPr lang="fr-FR" sz="2400" b="1" kern="0" dirty="0" smtClean="0">
                <a:solidFill>
                  <a:srgbClr val="002060"/>
                </a:solidFill>
                <a:sym typeface="Symbol"/>
              </a:rPr>
              <a:t> :</a:t>
            </a:r>
            <a:endParaRPr lang="fr-FR" sz="2400" kern="0" dirty="0" smtClean="0">
              <a:solidFill>
                <a:srgbClr val="002060"/>
              </a:solidFill>
              <a:sym typeface="Symbol"/>
            </a:endParaRP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Edmonds (1965),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add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 :    if  U   V , |U|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is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odd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  x ((U))1</a:t>
            </a:r>
            <a:endParaRPr lang="fr-FR" sz="2400" kern="0" baseline="30000" dirty="0" smtClean="0">
              <a:solidFill>
                <a:srgbClr val="002060"/>
              </a:solidFill>
              <a:sym typeface="Symbo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AutoShape 7"/>
              <p:cNvSpPr>
                <a:spLocks noChangeArrowheads="1"/>
              </p:cNvSpPr>
              <p:nvPr/>
            </p:nvSpPr>
            <p:spPr bwMode="auto">
              <a:xfrm>
                <a:off x="107504" y="4653136"/>
                <a:ext cx="8983899" cy="1974696"/>
              </a:xfrm>
              <a:prstGeom prst="roundRect">
                <a:avLst>
                  <a:gd name="adj" fmla="val 16667"/>
                </a:avLst>
              </a:prstGeom>
              <a:solidFill>
                <a:srgbClr val="E5FAFF"/>
              </a:solid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lIns="91430" tIns="45715" rIns="91430" bIns="45715" anchor="ctr"/>
              <a:lstStyle/>
              <a:p>
                <a:pPr marL="342865" indent="-342865" eaLnBrk="0" hangingPunct="0">
                  <a:spcBef>
                    <a:spcPct val="20000"/>
                  </a:spcBef>
                  <a:defRPr/>
                </a:pPr>
                <a:r>
                  <a:rPr lang="fr-FR" sz="2800" b="1" kern="0" dirty="0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The </a:t>
                </a:r>
                <a:r>
                  <a:rPr lang="fr-FR" sz="2800" b="1" kern="0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linear</a:t>
                </a:r>
                <a:r>
                  <a:rPr lang="fr-FR" sz="2800" b="1" kern="0" dirty="0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 </a:t>
                </a:r>
                <a:r>
                  <a:rPr lang="fr-FR" sz="2800" b="1" kern="0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inequalities</a:t>
                </a:r>
                <a:r>
                  <a:rPr lang="fr-FR" sz="2800" b="1" kern="0" dirty="0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 of the </a:t>
                </a:r>
                <a:r>
                  <a:rPr lang="fr-FR" sz="2800" b="1" kern="0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Matching</a:t>
                </a:r>
                <a:r>
                  <a:rPr lang="fr-FR" sz="2800" b="1" kern="0" dirty="0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 </a:t>
                </a:r>
                <a:r>
                  <a:rPr lang="fr-FR" sz="2800" b="1" kern="0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Polytope</a:t>
                </a:r>
                <a:r>
                  <a:rPr lang="fr-FR" sz="2800" b="1" kern="0" dirty="0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 </a:t>
                </a:r>
                <a:r>
                  <a:rPr lang="fr-FR" sz="2800" kern="0" dirty="0" smtClean="0">
                    <a:solidFill>
                      <a:srgbClr val="002060"/>
                    </a:solidFill>
                    <a:latin typeface="Calibri" panose="020F0502020204030204" pitchFamily="34" charset="0"/>
                    <a:sym typeface="Symbol"/>
                  </a:rPr>
                  <a:t>of </a:t>
                </a:r>
                <a:r>
                  <a:rPr lang="fr-FR" sz="2800" kern="0" dirty="0">
                    <a:solidFill>
                      <a:srgbClr val="002060"/>
                    </a:solidFill>
                    <a:sym typeface="Symbol"/>
                  </a:rPr>
                  <a:t>G=(V,E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):</a:t>
                </a:r>
                <a:endParaRPr lang="fr-FR" sz="1200" kern="0" dirty="0" smtClean="0">
                  <a:solidFill>
                    <a:srgbClr val="002060"/>
                  </a:solidFill>
                  <a:sym typeface="Symbol"/>
                </a:endParaRPr>
              </a:p>
              <a:p>
                <a:pPr marL="342865" indent="-342865" eaLnBrk="0" hangingPunct="0">
                  <a:spcBef>
                    <a:spcPct val="20000"/>
                  </a:spcBef>
                  <a:defRPr/>
                </a:pPr>
                <a:r>
                  <a:rPr lang="fr-FR" sz="2400" kern="0" dirty="0">
                    <a:solidFill>
                      <a:srgbClr val="002060"/>
                    </a:solidFill>
                    <a:sym typeface="Symbol"/>
                  </a:rPr>
                  <a:t> </a:t>
                </a:r>
                <a:r>
                  <a:rPr lang="fr-FR" sz="2800" kern="0" dirty="0">
                    <a:solidFill>
                      <a:srgbClr val="002060"/>
                    </a:solidFill>
                    <a:sym typeface="Symbol"/>
                  </a:rPr>
                  <a:t>Edmonds (1965)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    </a:t>
                </a:r>
                <a:r>
                  <a:rPr lang="fr-FR" sz="2800" kern="0" dirty="0" err="1" smtClean="0">
                    <a:solidFill>
                      <a:srgbClr val="002060"/>
                    </a:solidFill>
                    <a:sym typeface="Symbol"/>
                  </a:rPr>
                  <a:t>xIR</a:t>
                </a:r>
                <a:r>
                  <a:rPr lang="fr-FR" sz="2800" kern="0" baseline="30000" dirty="0" err="1" smtClean="0">
                    <a:solidFill>
                      <a:srgbClr val="002060"/>
                    </a:solidFill>
                    <a:sym typeface="Symbol"/>
                  </a:rPr>
                  <a:t>E</a:t>
                </a:r>
                <a:r>
                  <a:rPr lang="fr-FR" sz="2800" kern="0" baseline="30000" dirty="0" smtClean="0">
                    <a:solidFill>
                      <a:srgbClr val="002060"/>
                    </a:solidFill>
                    <a:sym typeface="Symbol"/>
                  </a:rPr>
                  <a:t>  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:     x ((v))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 panose="05050102010706020507" pitchFamily="18" charset="2"/>
                  </a:rPr>
                  <a:t>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1,            x0  </a:t>
                </a:r>
                <a:endParaRPr lang="fr-FR" sz="1200" kern="0" dirty="0" smtClean="0">
                  <a:solidFill>
                    <a:srgbClr val="002060"/>
                  </a:solidFill>
                  <a:sym typeface="Symbol"/>
                </a:endParaRPr>
              </a:p>
              <a:p>
                <a:pPr marL="342865" indent="-342865" eaLnBrk="0" hangingPunct="0">
                  <a:spcBef>
                    <a:spcPct val="20000"/>
                  </a:spcBef>
                  <a:defRPr/>
                </a:pPr>
                <a:r>
                  <a:rPr lang="fr-FR" sz="2400" kern="0" dirty="0" smtClean="0">
                    <a:solidFill>
                      <a:srgbClr val="002060"/>
                    </a:solidFill>
                    <a:sym typeface="Symbol"/>
                  </a:rPr>
                  <a:t>                                 x (E(U))</a:t>
                </a:r>
                <a:r>
                  <a:rPr lang="fr-FR" sz="2400" kern="0" dirty="0">
                    <a:solidFill>
                      <a:srgbClr val="00206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fr-FR" sz="2400" kern="0" dirty="0" smtClean="0">
                    <a:solidFill>
                      <a:srgbClr val="002060"/>
                    </a:solidFill>
                    <a:sym typeface="Symbol" panose="05050102010706020507" pitchFamily="18" charset="2"/>
                  </a:rPr>
                  <a:t>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kern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r-FR" sz="2400" kern="0" dirty="0">
                            <a:solidFill>
                              <a:srgbClr val="002060"/>
                            </a:solidFill>
                            <a:sym typeface="Symbol" panose="05050102010706020507" pitchFamily="18" charset="2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fr-FR" sz="2400" kern="0" dirty="0">
                            <a:solidFill>
                              <a:srgbClr val="002060"/>
                            </a:solidFill>
                            <a:sym typeface="Symbol" panose="05050102010706020507" pitchFamily="18" charset="2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fr-FR" sz="2400" kern="0" dirty="0">
                            <a:solidFill>
                              <a:srgbClr val="002060"/>
                            </a:solidFill>
                            <a:sym typeface="Symbol" panose="05050102010706020507" pitchFamily="18" charset="2"/>
                          </a:rPr>
                          <m:t>|−1</m:t>
                        </m:r>
                      </m:num>
                      <m:den>
                        <m:r>
                          <a:rPr lang="en-US" sz="2400" b="0" i="1" kern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400" kern="0" baseline="30000" dirty="0" smtClean="0">
                    <a:solidFill>
                      <a:srgbClr val="002060"/>
                    </a:solidFill>
                    <a:sym typeface="Symbol"/>
                  </a:rPr>
                  <a:t>          </a:t>
                </a:r>
                <a:r>
                  <a:rPr lang="fr-FR" sz="2400" kern="0" dirty="0" smtClean="0">
                    <a:solidFill>
                      <a:srgbClr val="002060"/>
                    </a:solidFill>
                    <a:sym typeface="Symbol"/>
                  </a:rPr>
                  <a:t>U </a:t>
                </a:r>
                <a:r>
                  <a:rPr lang="fr-FR" sz="2400" kern="0" dirty="0">
                    <a:solidFill>
                      <a:srgbClr val="002060"/>
                    </a:solidFill>
                    <a:sym typeface="Symbol"/>
                  </a:rPr>
                  <a:t>  V , |U| </a:t>
                </a:r>
                <a:r>
                  <a:rPr lang="fr-FR" sz="2400" kern="0" dirty="0" smtClean="0">
                    <a:solidFill>
                      <a:srgbClr val="002060"/>
                    </a:solidFill>
                    <a:sym typeface="Symbol"/>
                  </a:rPr>
                  <a:t> </a:t>
                </a:r>
                <a:r>
                  <a:rPr lang="fr-FR" sz="2400" kern="0" dirty="0" err="1" smtClean="0">
                    <a:solidFill>
                      <a:srgbClr val="002060"/>
                    </a:solidFill>
                    <a:sym typeface="Symbol"/>
                  </a:rPr>
                  <a:t>odd</a:t>
                </a:r>
                <a:r>
                  <a:rPr lang="fr-FR" sz="2400" kern="0" dirty="0" smtClean="0">
                    <a:solidFill>
                      <a:srgbClr val="002060"/>
                    </a:solidFill>
                    <a:sym typeface="Symbol"/>
                  </a:rPr>
                  <a:t> </a:t>
                </a:r>
                <a:endParaRPr lang="fr-FR" sz="2400" kern="0" baseline="30000" dirty="0" smtClean="0">
                  <a:solidFill>
                    <a:srgbClr val="002060"/>
                  </a:solidFill>
                  <a:sym typeface="Symbol"/>
                </a:endParaRPr>
              </a:p>
            </p:txBody>
          </p:sp>
        </mc:Choice>
        <mc:Fallback xmlns="">
          <p:sp>
            <p:nvSpPr>
              <p:cNvPr id="8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4653136"/>
                <a:ext cx="8983899" cy="1974696"/>
              </a:xfrm>
              <a:prstGeom prst="roundRect">
                <a:avLst>
                  <a:gd name="adj" fmla="val 16667"/>
                </a:avLst>
              </a:prstGeom>
              <a:blipFill>
                <a:blip r:embed="rId3"/>
                <a:stretch>
                  <a:fillRect l="-330"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94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3496" y="-171400"/>
            <a:ext cx="9286908" cy="1071546"/>
          </a:xfrm>
        </p:spPr>
        <p:txBody>
          <a:bodyPr>
            <a:normAutofit/>
          </a:bodyPr>
          <a:lstStyle/>
          <a:p>
            <a:r>
              <a:rPr lang="fr-FR" dirty="0"/>
              <a:t>C</a:t>
            </a:r>
            <a:r>
              <a:rPr lang="fr-FR" sz="4000" dirty="0" smtClean="0"/>
              <a:t>onjectures about additive gap 0 or 1 </a:t>
            </a:r>
            <a:endParaRPr lang="fr-FR" sz="4000" dirty="0"/>
          </a:p>
        </p:txBody>
      </p:sp>
      <p:sp>
        <p:nvSpPr>
          <p:cNvPr id="3" name="ZoneTexte 2"/>
          <p:cNvSpPr txBox="1"/>
          <p:nvPr/>
        </p:nvSpPr>
        <p:spPr>
          <a:xfrm>
            <a:off x="107504" y="980728"/>
            <a:ext cx="925252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0" dirty="0" smtClean="0">
                <a:solidFill>
                  <a:schemeClr val="tx2"/>
                </a:solidFill>
                <a:sym typeface="Symbol"/>
              </a:rPr>
              <a:t>P(G) </a:t>
            </a:r>
            <a:r>
              <a:rPr lang="fr-FR" sz="3200" b="0" dirty="0" err="1" smtClean="0">
                <a:solidFill>
                  <a:schemeClr val="tx2"/>
                </a:solidFill>
                <a:sym typeface="Symbol"/>
              </a:rPr>
              <a:t>matching</a:t>
            </a:r>
            <a:r>
              <a:rPr lang="fr-FR" sz="3200" b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3200" b="0" dirty="0" err="1" smtClean="0">
                <a:solidFill>
                  <a:schemeClr val="tx2"/>
                </a:solidFill>
                <a:sym typeface="Symbol"/>
              </a:rPr>
              <a:t>polytope</a:t>
            </a:r>
            <a:r>
              <a:rPr lang="fr-FR" sz="3200" b="0" dirty="0" smtClean="0">
                <a:solidFill>
                  <a:schemeClr val="tx2"/>
                </a:solidFill>
                <a:sym typeface="Symbol"/>
              </a:rPr>
              <a:t>, k </a:t>
            </a:r>
            <a:r>
              <a:rPr lang="fr-FR" sz="3200" b="0" dirty="0" err="1" smtClean="0">
                <a:solidFill>
                  <a:schemeClr val="tx2"/>
                </a:solidFill>
                <a:sym typeface="Symbol"/>
              </a:rPr>
              <a:t>integer</a:t>
            </a:r>
            <a:r>
              <a:rPr lang="fr-FR" sz="3200" dirty="0" smtClean="0">
                <a:solidFill>
                  <a:schemeClr val="tx2"/>
                </a:solidFill>
                <a:sym typeface="Symbol"/>
              </a:rPr>
              <a:t>, w</a:t>
            </a:r>
            <a:r>
              <a:rPr lang="fr-FR" sz="8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3200" dirty="0" smtClean="0">
                <a:solidFill>
                  <a:schemeClr val="tx2"/>
                </a:solidFill>
                <a:sym typeface="Symbol"/>
              </a:rPr>
              <a:t></a:t>
            </a:r>
            <a:r>
              <a:rPr lang="fr-FR" sz="8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32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fr-FR" sz="3200" dirty="0" smtClean="0">
                <a:solidFill>
                  <a:schemeClr val="tx2"/>
                </a:solidFill>
                <a:sym typeface="Symbol"/>
              </a:rPr>
              <a:t> M (G) </a:t>
            </a:r>
            <a:r>
              <a:rPr lang="fr-FR" sz="3200" dirty="0" err="1" smtClean="0">
                <a:solidFill>
                  <a:schemeClr val="tx2"/>
                </a:solidFill>
                <a:sym typeface="Symbol"/>
              </a:rPr>
              <a:t>integer</a:t>
            </a:r>
            <a:r>
              <a:rPr lang="fr-FR" sz="3200" dirty="0" smtClean="0">
                <a:solidFill>
                  <a:schemeClr val="tx2"/>
                </a:solidFill>
                <a:sym typeface="Symbol"/>
              </a:rPr>
              <a:t>. </a:t>
            </a:r>
            <a:endParaRPr lang="fr-FR" sz="800" b="0" dirty="0" smtClean="0">
              <a:sym typeface="Symbol"/>
            </a:endParaRPr>
          </a:p>
          <a:p>
            <a:pPr algn="l"/>
            <a:endParaRPr lang="fr-FR" sz="800" dirty="0" smtClean="0">
              <a:ea typeface="Arial Unicode MS" pitchFamily="34" charset="-128"/>
              <a:cs typeface="Arial" pitchFamily="34" charset="0"/>
              <a:sym typeface="Symbol"/>
            </a:endParaRPr>
          </a:p>
          <a:p>
            <a:pPr algn="l"/>
            <a:endParaRPr lang="fr-FR" sz="800" dirty="0" smtClean="0">
              <a:ea typeface="Arial Unicode MS" pitchFamily="34" charset="-128"/>
              <a:cs typeface="Arial" pitchFamily="34" charset="0"/>
              <a:sym typeface="Symbol"/>
            </a:endParaRPr>
          </a:p>
          <a:p>
            <a:pPr algn="l"/>
            <a:endParaRPr lang="fr-FR" sz="800" dirty="0" smtClean="0">
              <a:ea typeface="Arial Unicode MS" pitchFamily="34" charset="-128"/>
              <a:cs typeface="Arial" pitchFamily="34" charset="0"/>
              <a:sym typeface="Symbol"/>
            </a:endParaRPr>
          </a:p>
          <a:p>
            <a:r>
              <a:rPr lang="fr-FR" sz="2800" b="1" dirty="0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  <a:sym typeface="Symbol"/>
              </a:rPr>
              <a:t>Conjecture</a:t>
            </a:r>
            <a:r>
              <a:rPr lang="fr-FR" sz="2800" b="0" dirty="0" smtClean="0">
                <a:solidFill>
                  <a:srgbClr val="002060"/>
                </a:solidFill>
                <a:sym typeface="Symbol"/>
              </a:rPr>
              <a:t> (</a:t>
            </a:r>
            <a:r>
              <a:rPr lang="fr-FR" sz="2800" b="0" kern="0" dirty="0" err="1" smtClean="0">
                <a:solidFill>
                  <a:srgbClr val="002060"/>
                </a:solidFill>
              </a:rPr>
              <a:t>Lov</a:t>
            </a:r>
            <a:r>
              <a:rPr lang="hu-HU" sz="2800" b="0" kern="0" dirty="0" smtClean="0">
                <a:solidFill>
                  <a:srgbClr val="002060"/>
                </a:solidFill>
              </a:rPr>
              <a:t>á</a:t>
            </a:r>
            <a:r>
              <a:rPr lang="fr-FR" sz="2800" b="0" kern="0" dirty="0" err="1" smtClean="0">
                <a:solidFill>
                  <a:srgbClr val="002060"/>
                </a:solidFill>
              </a:rPr>
              <a:t>sz</a:t>
            </a:r>
            <a:r>
              <a:rPr lang="fr-FR" sz="2800" b="0" kern="0" dirty="0" smtClean="0">
                <a:solidFill>
                  <a:srgbClr val="002060"/>
                </a:solidFill>
              </a:rPr>
              <a:t> </a:t>
            </a:r>
            <a:r>
              <a:rPr lang="fr-FR" sz="2800" b="0" kern="0" dirty="0" smtClean="0">
                <a:solidFill>
                  <a:srgbClr val="002060"/>
                </a:solidFill>
                <a:sym typeface="Symbol"/>
              </a:rPr>
              <a:t>) </a:t>
            </a:r>
            <a:r>
              <a:rPr lang="fr-FR" sz="3200" b="0" kern="0" dirty="0" smtClean="0">
                <a:solidFill>
                  <a:srgbClr val="000000"/>
                </a:solidFill>
                <a:sym typeface="Symbol"/>
              </a:rPr>
              <a:t>: </a:t>
            </a:r>
            <a:r>
              <a:rPr lang="fr-FR" sz="2800" b="0" kern="0" dirty="0" smtClean="0">
                <a:solidFill>
                  <a:srgbClr val="000000"/>
                </a:solidFill>
                <a:sym typeface="Symbol"/>
              </a:rPr>
              <a:t>G </a:t>
            </a:r>
            <a:r>
              <a:rPr lang="fr-FR" sz="2800" b="0" kern="0" dirty="0" err="1" smtClean="0">
                <a:solidFill>
                  <a:srgbClr val="00B050"/>
                </a:solidFill>
                <a:sym typeface="Symbol"/>
              </a:rPr>
              <a:t>without</a:t>
            </a:r>
            <a:r>
              <a:rPr lang="fr-FR" sz="2800" b="0" kern="0" dirty="0" smtClean="0">
                <a:solidFill>
                  <a:srgbClr val="00B050"/>
                </a:solidFill>
                <a:sym typeface="Symbol"/>
              </a:rPr>
              <a:t> Petersen minor </a:t>
            </a:r>
            <a:r>
              <a:rPr lang="en-US" sz="2800" dirty="0">
                <a:solidFill>
                  <a:srgbClr val="002060"/>
                </a:solidFill>
                <a:sym typeface="Symbol" panose="05050102010706020507" pitchFamily="18" charset="2"/>
              </a:rPr>
              <a:t></a:t>
            </a:r>
            <a:r>
              <a:rPr lang="en-US" sz="2800" dirty="0" smtClean="0">
                <a:solidFill>
                  <a:srgbClr val="002060"/>
                </a:solidFill>
                <a:sym typeface="Symbol" panose="05050102010706020507" pitchFamily="18" charset="2"/>
              </a:rPr>
              <a:t>’</a:t>
            </a:r>
            <a:r>
              <a:rPr lang="en-US" sz="2800" dirty="0" smtClean="0">
                <a:solidFill>
                  <a:srgbClr val="002060"/>
                </a:solidFill>
              </a:rPr>
              <a:t> =</a:t>
            </a:r>
            <a:r>
              <a:rPr lang="en-US" sz="2800" dirty="0">
                <a:solidFill>
                  <a:srgbClr val="002060"/>
                </a:solidFill>
                <a:sym typeface="Symbol" panose="05050102010706020507" pitchFamily="18" charset="2"/>
              </a:rPr>
              <a:t> ’*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fr-FR" sz="2800" b="0" kern="0" dirty="0" smtClean="0">
                <a:solidFill>
                  <a:srgbClr val="002060"/>
                </a:solidFill>
                <a:sym typeface="Symbol"/>
              </a:rPr>
              <a:t>i.e.</a:t>
            </a:r>
          </a:p>
          <a:p>
            <a:r>
              <a:rPr lang="fr-FR" sz="2800" b="0" kern="0" dirty="0" smtClean="0">
                <a:solidFill>
                  <a:schemeClr val="tx2"/>
                </a:solidFill>
                <a:sym typeface="Symbol"/>
              </a:rPr>
              <a:t>           </a:t>
            </a:r>
            <a:r>
              <a:rPr lang="fr-FR" sz="2800" dirty="0" smtClean="0">
                <a:solidFill>
                  <a:schemeClr val="tx2"/>
                </a:solidFill>
                <a:sym typeface="Symbol"/>
              </a:rPr>
              <a:t>w  =  M</a:t>
            </a:r>
            <a:r>
              <a:rPr lang="fr-FR" sz="2800" baseline="-25000" dirty="0" smtClean="0">
                <a:solidFill>
                  <a:schemeClr val="tx2"/>
                </a:solidFill>
                <a:sym typeface="Symbol" pitchFamily="18" charset="2"/>
              </a:rPr>
              <a:t>1 </a:t>
            </a:r>
            <a:r>
              <a:rPr lang="fr-FR" sz="2800" dirty="0" smtClean="0">
                <a:solidFill>
                  <a:schemeClr val="tx2"/>
                </a:solidFill>
                <a:sym typeface="Symbol"/>
              </a:rPr>
              <a:t>+ … + </a:t>
            </a:r>
            <a:r>
              <a:rPr lang="fr-FR" sz="2800" dirty="0" err="1" smtClean="0">
                <a:solidFill>
                  <a:schemeClr val="tx2"/>
                </a:solidFill>
                <a:sym typeface="Symbol"/>
              </a:rPr>
              <a:t>M</a:t>
            </a:r>
            <a:r>
              <a:rPr lang="fr-FR" sz="2800" baseline="-25000" dirty="0" err="1" smtClean="0">
                <a:solidFill>
                  <a:srgbClr val="002060"/>
                </a:solidFill>
                <a:sym typeface="Symbol" pitchFamily="18" charset="2"/>
              </a:rPr>
              <a:t>k</a:t>
            </a:r>
            <a:endParaRPr lang="fr-FR" sz="2800" baseline="-25000" dirty="0" smtClean="0">
              <a:solidFill>
                <a:srgbClr val="002060"/>
              </a:solidFill>
              <a:sym typeface="Symbol" pitchFamily="18" charset="2"/>
            </a:endParaRPr>
          </a:p>
          <a:p>
            <a:endParaRPr lang="fr-FR" sz="2800" baseline="-25000" dirty="0">
              <a:solidFill>
                <a:srgbClr val="C00000"/>
              </a:solidFill>
              <a:sym typeface="Symbol" pitchFamily="18" charset="2"/>
            </a:endParaRPr>
          </a:p>
          <a:p>
            <a:pPr lvl="0"/>
            <a:r>
              <a:rPr lang="fr-FR" sz="2800" b="1" dirty="0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  <a:sym typeface="Symbol"/>
              </a:rPr>
              <a:t>Conjectures</a:t>
            </a:r>
            <a:r>
              <a:rPr lang="fr-FR" sz="2800" dirty="0" smtClean="0">
                <a:solidFill>
                  <a:srgbClr val="002060"/>
                </a:solidFill>
                <a:sym typeface="Symbol"/>
              </a:rPr>
              <a:t> (</a:t>
            </a:r>
            <a:r>
              <a:rPr lang="en-US" sz="2800" kern="0" dirty="0" err="1" smtClean="0">
                <a:solidFill>
                  <a:srgbClr val="002060"/>
                </a:solidFill>
              </a:rPr>
              <a:t>Schrijver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) </a:t>
            </a:r>
            <a:r>
              <a:rPr lang="fr-FR" sz="2800" kern="0" dirty="0" smtClean="0">
                <a:solidFill>
                  <a:srgbClr val="000000"/>
                </a:solidFill>
                <a:sym typeface="Symbol"/>
              </a:rPr>
              <a:t>:  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t-</a:t>
            </a:r>
            <a:r>
              <a:rPr lang="fr-FR" sz="2800" kern="0" dirty="0" err="1" smtClean="0">
                <a:solidFill>
                  <a:srgbClr val="002060"/>
                </a:solidFill>
                <a:sym typeface="Symbol"/>
              </a:rPr>
              <a:t>perfect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 graphs …</a:t>
            </a:r>
            <a:endParaRPr lang="fr-FR" sz="2800" baseline="-25000" dirty="0" smtClean="0">
              <a:solidFill>
                <a:srgbClr val="002060"/>
              </a:solidFill>
              <a:sym typeface="Symbol" pitchFamily="18" charset="2"/>
            </a:endParaRPr>
          </a:p>
          <a:p>
            <a:pPr lvl="0" algn="l"/>
            <a:endParaRPr lang="fr-FR" sz="2400" b="0" dirty="0" smtClean="0">
              <a:sym typeface="Symbol"/>
            </a:endParaRPr>
          </a:p>
          <a:p>
            <a:pPr algn="l"/>
            <a:r>
              <a:rPr lang="fr-FR" sz="2800" b="1" dirty="0" smtClean="0">
                <a:solidFill>
                  <a:srgbClr val="002060"/>
                </a:solidFill>
                <a:sym typeface="Symbol"/>
              </a:rPr>
              <a:t>Conjecture</a:t>
            </a:r>
            <a:r>
              <a:rPr lang="fr-FR" sz="280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800" b="0" dirty="0" smtClean="0">
                <a:solidFill>
                  <a:srgbClr val="002060"/>
                </a:solidFill>
                <a:sym typeface="Symbol"/>
              </a:rPr>
              <a:t>(Goldberg, Seymour</a:t>
            </a:r>
            <a:r>
              <a:rPr lang="fr-FR" sz="2800" b="0" kern="0" dirty="0" smtClean="0">
                <a:solidFill>
                  <a:srgbClr val="002060"/>
                </a:solidFill>
                <a:sym typeface="Symbol"/>
              </a:rPr>
              <a:t> ) </a:t>
            </a:r>
            <a:r>
              <a:rPr lang="fr-FR" sz="2800" b="0" dirty="0" smtClean="0">
                <a:sym typeface="Symbol"/>
              </a:rPr>
              <a:t>:    </a:t>
            </a:r>
            <a:r>
              <a:rPr lang="fr-FR" sz="2800" b="0" dirty="0" smtClean="0">
                <a:solidFill>
                  <a:srgbClr val="C00000"/>
                </a:solidFill>
                <a:sym typeface="Symbol"/>
              </a:rPr>
              <a:t>MID </a:t>
            </a:r>
            <a:r>
              <a:rPr lang="fr-FR" sz="2800" b="0" dirty="0" smtClean="0">
                <a:sym typeface="Symbol"/>
              </a:rPr>
              <a:t>= ID +1</a:t>
            </a:r>
          </a:p>
          <a:p>
            <a:r>
              <a:rPr lang="fr-FR" sz="2800" b="0" dirty="0" smtClean="0">
                <a:solidFill>
                  <a:schemeClr val="tx2"/>
                </a:solidFill>
                <a:sym typeface="Symbol"/>
              </a:rPr>
              <a:t>x  </a:t>
            </a:r>
            <a:r>
              <a:rPr lang="fr-FR" sz="2800" kern="0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fr-FR" sz="2800" b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800" b="0" dirty="0" err="1" smtClean="0">
                <a:solidFill>
                  <a:schemeClr val="tx2"/>
                </a:solidFill>
                <a:sym typeface="Symbol"/>
              </a:rPr>
              <a:t>matching</a:t>
            </a:r>
            <a:r>
              <a:rPr lang="fr-FR" sz="2800" b="0" dirty="0" smtClean="0">
                <a:solidFill>
                  <a:schemeClr val="tx2"/>
                </a:solidFill>
                <a:sym typeface="Symbol"/>
              </a:rPr>
              <a:t>(G)  x  </a:t>
            </a:r>
            <a:r>
              <a:rPr lang="fr-FR" sz="2800" b="0" dirty="0" err="1" smtClean="0">
                <a:solidFill>
                  <a:schemeClr val="tx2"/>
                </a:solidFill>
                <a:sym typeface="Symbol"/>
              </a:rPr>
              <a:t>is</a:t>
            </a:r>
            <a:r>
              <a:rPr lang="fr-FR" sz="2800" b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800" b="0" dirty="0" smtClean="0">
                <a:solidFill>
                  <a:schemeClr val="tx2"/>
                </a:solidFill>
                <a:sym typeface="Symbol" panose="05050102010706020507" pitchFamily="18" charset="2"/>
              </a:rPr>
              <a:t></a:t>
            </a:r>
            <a:r>
              <a:rPr lang="fr-FR" sz="2800" kern="0" dirty="0">
                <a:solidFill>
                  <a:srgbClr val="C00000"/>
                </a:solidFill>
                <a:sym typeface="Symbol" panose="05050102010706020507" pitchFamily="18" charset="2"/>
              </a:rPr>
              <a:t> </a:t>
            </a:r>
            <a:r>
              <a:rPr lang="fr-FR" sz="2800" b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800" dirty="0" smtClean="0">
                <a:solidFill>
                  <a:schemeClr val="tx2"/>
                </a:solidFill>
                <a:sym typeface="Symbol" panose="05050102010706020507" pitchFamily="18" charset="2"/>
              </a:rPr>
              <a:t> +1–colorable; </a:t>
            </a:r>
            <a:r>
              <a:rPr lang="fr-FR" sz="2800" dirty="0" err="1" smtClean="0">
                <a:solidFill>
                  <a:srgbClr val="00B050"/>
                </a:solidFill>
                <a:sym typeface="Symbol" panose="05050102010706020507" pitchFamily="18" charset="2"/>
              </a:rPr>
              <a:t>tight</a:t>
            </a:r>
            <a:r>
              <a:rPr lang="fr-FR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: Petersen </a:t>
            </a:r>
            <a:endParaRPr lang="fr-FR" sz="2800" b="0" baseline="-25000" dirty="0" smtClean="0">
              <a:solidFill>
                <a:srgbClr val="00B050"/>
              </a:solidFill>
              <a:sym typeface="Symbol" pitchFamily="18" charset="2"/>
            </a:endParaRPr>
          </a:p>
          <a:p>
            <a:endParaRPr lang="fr-FR" sz="2800" baseline="-25000" dirty="0" smtClean="0">
              <a:solidFill>
                <a:srgbClr val="C00000"/>
              </a:solidFill>
              <a:sym typeface="Symbol" pitchFamily="18" charset="2"/>
            </a:endParaRPr>
          </a:p>
          <a:p>
            <a:r>
              <a:rPr lang="fr-FR" sz="2800" b="1" dirty="0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  <a:sym typeface="Symbol"/>
              </a:rPr>
              <a:t>Conjecture</a:t>
            </a:r>
            <a:r>
              <a:rPr lang="fr-FR" sz="2800" dirty="0" smtClean="0">
                <a:solidFill>
                  <a:srgbClr val="002060"/>
                </a:solidFill>
                <a:sym typeface="Symbol"/>
              </a:rPr>
              <a:t> (</a:t>
            </a:r>
            <a:r>
              <a:rPr lang="en-US" sz="2800" kern="0" dirty="0" err="1" smtClean="0">
                <a:solidFill>
                  <a:srgbClr val="002060"/>
                </a:solidFill>
              </a:rPr>
              <a:t>Aharoni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)</a:t>
            </a:r>
            <a:r>
              <a:rPr lang="fr-FR" sz="2800" kern="0" dirty="0" smtClean="0">
                <a:solidFill>
                  <a:srgbClr val="000000"/>
                </a:solidFill>
                <a:sym typeface="Symbol"/>
              </a:rPr>
              <a:t>: </a:t>
            </a:r>
            <a:r>
              <a:rPr lang="fr-FR" sz="2800" kern="0" dirty="0" err="1" smtClean="0">
                <a:solidFill>
                  <a:srgbClr val="002060"/>
                </a:solidFill>
                <a:sym typeface="Symbol"/>
              </a:rPr>
              <a:t>matroid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sym typeface="Symbol"/>
              </a:rPr>
              <a:t>indep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 set are </a:t>
            </a:r>
            <a:r>
              <a:rPr lang="fr-FR" sz="2800" kern="0" dirty="0" smtClean="0">
                <a:solidFill>
                  <a:srgbClr val="C00000"/>
                </a:solidFill>
                <a:sym typeface="Symbol"/>
              </a:rPr>
              <a:t>MID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 </a:t>
            </a:r>
          </a:p>
          <a:p>
            <a:endParaRPr lang="fr-FR" sz="2800" b="0" kern="0" baseline="-25000" dirty="0" smtClean="0">
              <a:solidFill>
                <a:srgbClr val="000000"/>
              </a:solidFill>
              <a:sym typeface="Symbol"/>
            </a:endParaRPr>
          </a:p>
          <a:p>
            <a:r>
              <a:rPr lang="fr-FR" sz="2800" b="1" dirty="0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  <a:sym typeface="Symbol"/>
              </a:rPr>
              <a:t>Conjecture</a:t>
            </a:r>
            <a:r>
              <a:rPr lang="fr-FR" sz="2800" dirty="0" smtClean="0">
                <a:solidFill>
                  <a:srgbClr val="002060"/>
                </a:solidFill>
                <a:sym typeface="Symbol"/>
              </a:rPr>
              <a:t> (</a:t>
            </a:r>
            <a:r>
              <a:rPr lang="en-US" sz="2800" kern="0" dirty="0" err="1" smtClean="0">
                <a:solidFill>
                  <a:srgbClr val="002060"/>
                </a:solidFill>
                <a:sym typeface="Symbol"/>
              </a:rPr>
              <a:t>Scheithauer</a:t>
            </a:r>
            <a:r>
              <a:rPr lang="en-US" sz="2800" kern="0" dirty="0" smtClean="0">
                <a:solidFill>
                  <a:srgbClr val="002060"/>
                </a:solidFill>
                <a:sym typeface="Symbol"/>
              </a:rPr>
              <a:t> and </a:t>
            </a:r>
            <a:r>
              <a:rPr lang="en-US" sz="2800" kern="0" dirty="0" err="1" smtClean="0">
                <a:solidFill>
                  <a:srgbClr val="002060"/>
                </a:solidFill>
                <a:sym typeface="Symbol"/>
              </a:rPr>
              <a:t>Terno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)</a:t>
            </a:r>
            <a:r>
              <a:rPr lang="fr-FR" sz="2800" kern="0" dirty="0" smtClean="0">
                <a:solidFill>
                  <a:srgbClr val="000000"/>
                </a:solidFill>
                <a:sym typeface="Symbol"/>
              </a:rPr>
              <a:t>: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sym typeface="Symbol"/>
              </a:rPr>
              <a:t>cutting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 stock</a:t>
            </a:r>
          </a:p>
          <a:p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(bin packing patterns) are </a:t>
            </a:r>
            <a:r>
              <a:rPr lang="fr-FR" sz="2800" kern="0" dirty="0" smtClean="0">
                <a:solidFill>
                  <a:srgbClr val="C00000"/>
                </a:solidFill>
                <a:sym typeface="Symbol"/>
              </a:rPr>
              <a:t>MID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. </a:t>
            </a:r>
          </a:p>
          <a:p>
            <a:endParaRPr lang="fr-FR" sz="2800" b="0" baseline="-25000" dirty="0" smtClean="0">
              <a:solidFill>
                <a:srgbClr val="C00000"/>
              </a:solidFill>
              <a:latin typeface="Calibri"/>
              <a:sym typeface="Symbol" pitchFamily="18" charset="2"/>
            </a:endParaRPr>
          </a:p>
          <a:p>
            <a:pPr algn="l"/>
            <a:endParaRPr lang="fr-FR" sz="3200" dirty="0" smtClean="0">
              <a:latin typeface="Arial" pitchFamily="34" charset="0"/>
              <a:ea typeface="Arial Unicode MS" pitchFamily="34" charset="-128"/>
              <a:cs typeface="Arial" pitchFamily="34" charset="0"/>
              <a:sym typeface="Symbo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1151737"/>
            <a:ext cx="7429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fr-FR" sz="1200" b="0" dirty="0" smtClean="0">
                <a:solidFill>
                  <a:srgbClr val="000000"/>
                </a:solidFill>
                <a:latin typeface="Arial"/>
                <a:sym typeface="Symbol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549701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6.2 How  are LP, </a:t>
            </a:r>
            <a:r>
              <a:rPr lang="en-US" dirty="0" err="1" smtClean="0"/>
              <a:t>polyhedra</a:t>
            </a:r>
            <a:r>
              <a:rPr lang="en-US" dirty="0" smtClean="0"/>
              <a:t> useful for </a:t>
            </a:r>
            <a:r>
              <a:rPr lang="en-US" dirty="0" smtClean="0">
                <a:solidFill>
                  <a:srgbClr val="C00000"/>
                </a:solidFill>
              </a:rPr>
              <a:t>insight 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971600" y="2204864"/>
            <a:ext cx="7509520" cy="276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1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b="1" kern="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b="1" kern="0" dirty="0" smtClean="0">
                <a:solidFill>
                  <a:schemeClr val="tx2"/>
                </a:solidFill>
                <a:sym typeface="Symbol"/>
              </a:rPr>
              <a:t>  </a:t>
            </a:r>
            <a:r>
              <a:rPr lang="fr-FR" sz="2400" b="0" kern="0" dirty="0" err="1" smtClean="0">
                <a:solidFill>
                  <a:schemeClr val="tx2"/>
                </a:solidFill>
                <a:sym typeface="Symbol"/>
              </a:rPr>
              <a:t>Lower</a:t>
            </a:r>
            <a:r>
              <a:rPr lang="fr-FR" sz="2400" b="0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b="0" kern="0" dirty="0" err="1" smtClean="0">
                <a:solidFill>
                  <a:schemeClr val="tx2"/>
                </a:solidFill>
                <a:sym typeface="Symbol"/>
              </a:rPr>
              <a:t>bound</a:t>
            </a:r>
            <a:r>
              <a:rPr lang="fr-FR" sz="2400" b="0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b="0" kern="0" dirty="0" err="1" smtClean="0">
                <a:solidFill>
                  <a:schemeClr val="tx2"/>
                </a:solidFill>
                <a:sym typeface="Symbol"/>
              </a:rPr>
              <a:t>because</a:t>
            </a:r>
            <a:r>
              <a:rPr lang="fr-FR" sz="2400" b="0" kern="0" dirty="0" smtClean="0">
                <a:solidFill>
                  <a:schemeClr val="tx2"/>
                </a:solidFill>
                <a:sym typeface="Symbol"/>
              </a:rPr>
              <a:t> relaxation</a:t>
            </a:r>
            <a:endParaRPr lang="fr-FR" sz="2400" b="0" kern="0" dirty="0" smtClean="0">
              <a:solidFill>
                <a:schemeClr val="tx2"/>
              </a:solidFill>
              <a:sym typeface="Mathematica7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fr-FR" sz="2400" b="0" kern="0" dirty="0" smtClean="0">
              <a:solidFill>
                <a:schemeClr val="tx2"/>
              </a:solidFill>
              <a:sym typeface="Mathematica7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>
                <a:solidFill>
                  <a:schemeClr val="tx2"/>
                </a:solidFill>
                <a:sym typeface="Mathematica7"/>
              </a:rPr>
              <a:t> </a:t>
            </a:r>
            <a:r>
              <a:rPr lang="fr-FR" sz="2400" kern="0" dirty="0" smtClean="0">
                <a:solidFill>
                  <a:schemeClr val="tx2"/>
                </a:solidFill>
                <a:sym typeface="Mathematica7"/>
              </a:rPr>
              <a:t>   Can </a:t>
            </a:r>
            <a:r>
              <a:rPr lang="fr-FR" sz="2400" kern="0" dirty="0" err="1" smtClean="0">
                <a:solidFill>
                  <a:schemeClr val="tx2"/>
                </a:solidFill>
                <a:sym typeface="Mathematica7"/>
              </a:rPr>
              <a:t>be</a:t>
            </a:r>
            <a:r>
              <a:rPr lang="fr-FR" sz="2400" kern="0" dirty="0" smtClean="0">
                <a:solidFill>
                  <a:schemeClr val="tx2"/>
                </a:solidFill>
                <a:sym typeface="Mathematica7"/>
              </a:rPr>
              <a:t> part of the solution </a:t>
            </a:r>
            <a:r>
              <a:rPr lang="fr-FR" sz="2400" kern="0" dirty="0" err="1" smtClean="0">
                <a:solidFill>
                  <a:schemeClr val="tx2"/>
                </a:solidFill>
                <a:sym typeface="Mathematica7"/>
              </a:rPr>
              <a:t>algorithm</a:t>
            </a:r>
            <a:r>
              <a:rPr lang="fr-FR" sz="2400" kern="0" dirty="0" smtClean="0">
                <a:solidFill>
                  <a:schemeClr val="tx2"/>
                </a:solidFill>
                <a:sym typeface="Mathematica7"/>
              </a:rPr>
              <a:t>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fr-FR" sz="2400" b="0" kern="0" dirty="0">
              <a:solidFill>
                <a:schemeClr val="tx2"/>
              </a:solidFill>
              <a:sym typeface="Mathematica7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1" kern="0" dirty="0" smtClean="0">
                <a:solidFill>
                  <a:schemeClr val="tx2"/>
                </a:solidFill>
                <a:sym typeface="Mathematica7"/>
              </a:rPr>
              <a:t>    </a:t>
            </a:r>
            <a:r>
              <a:rPr lang="fr-FR" sz="2400" b="1" kern="0" dirty="0" err="1" smtClean="0">
                <a:solidFill>
                  <a:srgbClr val="00B050"/>
                </a:solidFill>
                <a:sym typeface="Mathematica7"/>
              </a:rPr>
              <a:t>Example</a:t>
            </a:r>
            <a:r>
              <a:rPr lang="fr-FR" sz="2400" b="1" kern="0" dirty="0" smtClean="0">
                <a:solidFill>
                  <a:srgbClr val="00B050"/>
                </a:solidFill>
                <a:sym typeface="Mathematica7"/>
              </a:rPr>
              <a:t> of </a:t>
            </a:r>
            <a:r>
              <a:rPr lang="fr-FR" sz="2400" b="1" kern="0" dirty="0" err="1" smtClean="0">
                <a:solidFill>
                  <a:srgbClr val="00B050"/>
                </a:solidFill>
                <a:sym typeface="Mathematica7"/>
              </a:rPr>
              <a:t>another</a:t>
            </a:r>
            <a:r>
              <a:rPr lang="fr-FR" sz="2400" b="1" kern="0" dirty="0" smtClean="0">
                <a:solidFill>
                  <a:srgbClr val="00B050"/>
                </a:solidFill>
                <a:sym typeface="Mathematica7"/>
              </a:rPr>
              <a:t> use …   :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>
                <a:solidFill>
                  <a:srgbClr val="00B050"/>
                </a:solidFill>
                <a:sym typeface="Mathematica7"/>
              </a:rPr>
              <a:t> </a:t>
            </a:r>
            <a:r>
              <a:rPr lang="fr-FR" sz="2400" b="0" kern="0" dirty="0" smtClean="0">
                <a:solidFill>
                  <a:srgbClr val="00B050"/>
                </a:solidFill>
                <a:sym typeface="Mathematica7"/>
              </a:rPr>
              <a:t>             </a:t>
            </a:r>
            <a:r>
              <a:rPr lang="fr-FR" sz="2400" b="1" kern="0" dirty="0" smtClean="0">
                <a:solidFill>
                  <a:srgbClr val="00B050"/>
                </a:solidFill>
                <a:sym typeface="Mathematica7"/>
              </a:rPr>
              <a:t>A   </a:t>
            </a:r>
            <a:r>
              <a:rPr lang="fr-FR" sz="2400" b="0" kern="0" dirty="0" err="1" smtClean="0">
                <a:solidFill>
                  <a:srgbClr val="00B050"/>
                </a:solidFill>
                <a:sym typeface="Mathematica7"/>
              </a:rPr>
              <a:t>generalization</a:t>
            </a:r>
            <a:r>
              <a:rPr lang="fr-FR" sz="2400" b="0" kern="0" dirty="0" smtClean="0">
                <a:solidFill>
                  <a:srgbClr val="00B050"/>
                </a:solidFill>
                <a:sym typeface="Mathematica7"/>
              </a:rPr>
              <a:t> of </a:t>
            </a:r>
            <a:r>
              <a:rPr lang="fr-FR" sz="2400" b="0" kern="0" dirty="0" err="1" smtClean="0">
                <a:solidFill>
                  <a:srgbClr val="00B050"/>
                </a:solidFill>
                <a:sym typeface="Mathematica7"/>
              </a:rPr>
              <a:t>Petersen’s</a:t>
            </a:r>
            <a:r>
              <a:rPr lang="fr-FR" sz="2400" b="0" kern="0" dirty="0" smtClean="0">
                <a:solidFill>
                  <a:srgbClr val="00B050"/>
                </a:solidFill>
                <a:sym typeface="Mathematica7"/>
              </a:rPr>
              <a:t> </a:t>
            </a:r>
            <a:r>
              <a:rPr lang="fr-FR" sz="2400" b="0" kern="0" dirty="0" err="1" smtClean="0">
                <a:solidFill>
                  <a:srgbClr val="00B050"/>
                </a:solidFill>
                <a:sym typeface="Mathematica7"/>
              </a:rPr>
              <a:t>theorem</a:t>
            </a:r>
            <a:endParaRPr lang="fr-FR" sz="2400" b="0" kern="0" dirty="0" smtClean="0">
              <a:solidFill>
                <a:srgbClr val="00B050"/>
              </a:solidFill>
              <a:sym typeface="Mathematica7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663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-144463"/>
            <a:ext cx="8229600" cy="1143000"/>
          </a:xfrm>
        </p:spPr>
        <p:txBody>
          <a:bodyPr/>
          <a:lstStyle/>
          <a:p>
            <a:r>
              <a:rPr lang="fr-FR" dirty="0" err="1" smtClean="0">
                <a:solidFill>
                  <a:srgbClr val="002060"/>
                </a:solidFill>
              </a:rPr>
              <a:t>Petersen’s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theorem</a:t>
            </a:r>
            <a:r>
              <a:rPr lang="fr-FR" dirty="0" smtClean="0">
                <a:solidFill>
                  <a:srgbClr val="002060"/>
                </a:solidFill>
              </a:rPr>
              <a:t> (1891)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6200" y="2490214"/>
            <a:ext cx="4774328" cy="1091186"/>
          </a:xfrm>
          <a:prstGeom prst="roundRect">
            <a:avLst>
              <a:gd name="adj" fmla="val 16667"/>
            </a:avLst>
          </a:prstGeom>
          <a:solidFill>
            <a:srgbClr val="FFF5E1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b="1" kern="0" dirty="0" err="1">
                <a:solidFill>
                  <a:srgbClr val="002060"/>
                </a:solidFill>
                <a:sym typeface="Symbol"/>
              </a:rPr>
              <a:t>Theorem</a:t>
            </a:r>
            <a:r>
              <a:rPr lang="fr-FR" sz="2400" kern="0" dirty="0">
                <a:solidFill>
                  <a:srgbClr val="002060"/>
                </a:solidFill>
                <a:sym typeface="Symbol"/>
              </a:rPr>
              <a:t>: 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G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is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a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cubic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graph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G </a:t>
            </a:r>
            <a:r>
              <a:rPr lang="fr-FR" sz="2400" i="1" kern="0" dirty="0" smtClean="0">
                <a:solidFill>
                  <a:srgbClr val="002060"/>
                </a:solidFill>
                <a:sym typeface="Symbol"/>
              </a:rPr>
              <a:t>has no bridge 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 G has a p.m.</a:t>
            </a:r>
            <a:endParaRPr lang="fr-FR" sz="2400" kern="0" dirty="0" smtClean="0">
              <a:sym typeface="Symbol"/>
            </a:endParaRPr>
          </a:p>
        </p:txBody>
      </p:sp>
      <p:sp>
        <p:nvSpPr>
          <p:cNvPr id="166919" name="Ellipse 166918"/>
          <p:cNvSpPr/>
          <p:nvPr/>
        </p:nvSpPr>
        <p:spPr>
          <a:xfrm>
            <a:off x="7727362" y="2337815"/>
            <a:ext cx="1281338" cy="1253852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996301" y="2139142"/>
            <a:ext cx="1404499" cy="1707604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0" name="Connecteur droit 59"/>
          <p:cNvCxnSpPr/>
          <p:nvPr/>
        </p:nvCxnSpPr>
        <p:spPr>
          <a:xfrm flipH="1">
            <a:off x="6019800" y="2983980"/>
            <a:ext cx="216635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923" name="AutoShape 6" descr="Résultat de recherche d'images pour &quot;Széchenyi lanchid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6924" name="Picture 8" descr="Afficher l'image d'orig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413" y="1195684"/>
            <a:ext cx="1592387" cy="93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930" name="Picture 10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562" y="3636180"/>
            <a:ext cx="1611438" cy="98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AutoShape 7"/>
          <p:cNvSpPr>
            <a:spLocks noChangeArrowheads="1"/>
          </p:cNvSpPr>
          <p:nvPr/>
        </p:nvSpPr>
        <p:spPr bwMode="auto">
          <a:xfrm>
            <a:off x="140472" y="983886"/>
            <a:ext cx="6010177" cy="61631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A graph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is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400" i="1" kern="0" dirty="0" err="1" smtClean="0">
                <a:solidFill>
                  <a:srgbClr val="002060"/>
                </a:solidFill>
                <a:sym typeface="Symbol"/>
              </a:rPr>
              <a:t>cubic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 if all of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its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400" kern="0" dirty="0" err="1" smtClean="0">
                <a:solidFill>
                  <a:srgbClr val="002060"/>
                </a:solidFill>
                <a:sym typeface="Symbol"/>
              </a:rPr>
              <a:t>degrees</a:t>
            </a: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are 3. </a:t>
            </a:r>
          </a:p>
        </p:txBody>
      </p:sp>
      <p:grpSp>
        <p:nvGrpSpPr>
          <p:cNvPr id="76" name="Groupe 75"/>
          <p:cNvGrpSpPr/>
          <p:nvPr/>
        </p:nvGrpSpPr>
        <p:grpSpPr>
          <a:xfrm>
            <a:off x="110607" y="4191000"/>
            <a:ext cx="3493536" cy="2514600"/>
            <a:chOff x="110607" y="4191000"/>
            <a:chExt cx="3493536" cy="2514600"/>
          </a:xfrm>
        </p:grpSpPr>
        <p:sp>
          <p:nvSpPr>
            <p:cNvPr id="36" name="Ellipse 35"/>
            <p:cNvSpPr/>
            <p:nvPr/>
          </p:nvSpPr>
          <p:spPr>
            <a:xfrm>
              <a:off x="857655" y="4612658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171855" y="500974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43" name="Groupe 42"/>
            <p:cNvGrpSpPr/>
            <p:nvPr/>
          </p:nvGrpSpPr>
          <p:grpSpPr>
            <a:xfrm flipV="1">
              <a:off x="990600" y="5715000"/>
              <a:ext cx="1627051" cy="879748"/>
              <a:chOff x="990600" y="5715000"/>
              <a:chExt cx="1627051" cy="879748"/>
            </a:xfrm>
          </p:grpSpPr>
          <p:sp>
            <p:nvSpPr>
              <p:cNvPr id="58" name="Triangle isocèle 57"/>
              <p:cNvSpPr/>
              <p:nvPr/>
            </p:nvSpPr>
            <p:spPr>
              <a:xfrm>
                <a:off x="990600" y="5742444"/>
                <a:ext cx="1594576" cy="422548"/>
              </a:xfrm>
              <a:prstGeom prst="triangl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61" name="Connecteur droit 60"/>
              <p:cNvCxnSpPr/>
              <p:nvPr/>
            </p:nvCxnSpPr>
            <p:spPr>
              <a:xfrm>
                <a:off x="1787888" y="5715000"/>
                <a:ext cx="0" cy="42254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riangle isocèle 61"/>
              <p:cNvSpPr/>
              <p:nvPr/>
            </p:nvSpPr>
            <p:spPr>
              <a:xfrm flipV="1">
                <a:off x="1023075" y="6172200"/>
                <a:ext cx="1594576" cy="422548"/>
              </a:xfrm>
              <a:prstGeom prst="triangl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63" name="Connecteur droit 62"/>
            <p:cNvCxnSpPr/>
            <p:nvPr/>
          </p:nvCxnSpPr>
          <p:spPr>
            <a:xfrm flipV="1">
              <a:off x="1831560" y="5294396"/>
              <a:ext cx="0" cy="42254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>
            <a:xfrm flipH="1" flipV="1">
              <a:off x="1162455" y="5105400"/>
              <a:ext cx="568688" cy="183753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/>
            <p:nvPr/>
          </p:nvCxnSpPr>
          <p:spPr>
            <a:xfrm flipV="1">
              <a:off x="1860818" y="5091599"/>
              <a:ext cx="677262" cy="162603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 66"/>
            <p:cNvGrpSpPr/>
            <p:nvPr/>
          </p:nvGrpSpPr>
          <p:grpSpPr>
            <a:xfrm rot="1837715">
              <a:off x="1977092" y="4239300"/>
              <a:ext cx="1627051" cy="879748"/>
              <a:chOff x="990600" y="5715000"/>
              <a:chExt cx="1627051" cy="879748"/>
            </a:xfrm>
          </p:grpSpPr>
          <p:sp>
            <p:nvSpPr>
              <p:cNvPr id="68" name="Triangle isocèle 67"/>
              <p:cNvSpPr/>
              <p:nvPr/>
            </p:nvSpPr>
            <p:spPr>
              <a:xfrm>
                <a:off x="990600" y="5742444"/>
                <a:ext cx="1594576" cy="422548"/>
              </a:xfrm>
              <a:prstGeom prst="triangl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69" name="Connecteur droit 68"/>
              <p:cNvCxnSpPr/>
              <p:nvPr/>
            </p:nvCxnSpPr>
            <p:spPr>
              <a:xfrm>
                <a:off x="1787888" y="5715000"/>
                <a:ext cx="0" cy="42254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riangle isocèle 69"/>
              <p:cNvSpPr/>
              <p:nvPr/>
            </p:nvSpPr>
            <p:spPr>
              <a:xfrm flipV="1">
                <a:off x="1023075" y="6172200"/>
                <a:ext cx="1594576" cy="422548"/>
              </a:xfrm>
              <a:prstGeom prst="triangl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1" name="Groupe 70"/>
            <p:cNvGrpSpPr/>
            <p:nvPr/>
          </p:nvGrpSpPr>
          <p:grpSpPr>
            <a:xfrm rot="8962285" flipV="1">
              <a:off x="110607" y="4253552"/>
              <a:ext cx="1627052" cy="879748"/>
              <a:chOff x="990599" y="5715000"/>
              <a:chExt cx="1627052" cy="879748"/>
            </a:xfrm>
          </p:grpSpPr>
          <p:sp>
            <p:nvSpPr>
              <p:cNvPr id="72" name="Triangle isocèle 71"/>
              <p:cNvSpPr/>
              <p:nvPr/>
            </p:nvSpPr>
            <p:spPr>
              <a:xfrm>
                <a:off x="990599" y="5742444"/>
                <a:ext cx="1594576" cy="422548"/>
              </a:xfrm>
              <a:prstGeom prst="triangl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73" name="Connecteur droit 72"/>
              <p:cNvCxnSpPr/>
              <p:nvPr/>
            </p:nvCxnSpPr>
            <p:spPr>
              <a:xfrm>
                <a:off x="1787888" y="5715000"/>
                <a:ext cx="0" cy="42254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riangle isocèle 73"/>
              <p:cNvSpPr/>
              <p:nvPr/>
            </p:nvSpPr>
            <p:spPr>
              <a:xfrm flipV="1">
                <a:off x="1023075" y="6172200"/>
                <a:ext cx="1594576" cy="422548"/>
              </a:xfrm>
              <a:prstGeom prst="triangl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13" name="Ellipse 112"/>
            <p:cNvSpPr/>
            <p:nvPr/>
          </p:nvSpPr>
          <p:spPr>
            <a:xfrm>
              <a:off x="1524000" y="41910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609600" y="41910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1066800" y="498214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1738877" y="5195846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Ellipse 116"/>
            <p:cNvSpPr/>
            <p:nvPr/>
          </p:nvSpPr>
          <p:spPr>
            <a:xfrm>
              <a:off x="2910748" y="420616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8" name="Ellipse 117"/>
            <p:cNvSpPr/>
            <p:nvPr/>
          </p:nvSpPr>
          <p:spPr>
            <a:xfrm>
              <a:off x="2020979" y="420239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9" name="Ellipse 118"/>
            <p:cNvSpPr/>
            <p:nvPr/>
          </p:nvSpPr>
          <p:spPr>
            <a:xfrm>
              <a:off x="2686455" y="45720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2495176" y="601712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3344655" y="498214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2487000" y="49530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1695855" y="607654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990600" y="60960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Ellipse 124"/>
            <p:cNvSpPr/>
            <p:nvPr/>
          </p:nvSpPr>
          <p:spPr>
            <a:xfrm>
              <a:off x="1705545" y="65256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6" name="Ellipse 125"/>
          <p:cNvSpPr/>
          <p:nvPr/>
        </p:nvSpPr>
        <p:spPr>
          <a:xfrm>
            <a:off x="5839800" y="2895600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8049600" y="2893980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7" name="Groupe 76"/>
          <p:cNvGrpSpPr/>
          <p:nvPr/>
        </p:nvGrpSpPr>
        <p:grpSpPr>
          <a:xfrm>
            <a:off x="3677055" y="5363145"/>
            <a:ext cx="2475690" cy="1361910"/>
            <a:chOff x="3677055" y="5363145"/>
            <a:chExt cx="2475690" cy="1361910"/>
          </a:xfrm>
        </p:grpSpPr>
        <p:grpSp>
          <p:nvGrpSpPr>
            <p:cNvPr id="23" name="Groupe 22"/>
            <p:cNvGrpSpPr/>
            <p:nvPr/>
          </p:nvGrpSpPr>
          <p:grpSpPr>
            <a:xfrm>
              <a:off x="3751274" y="5390730"/>
              <a:ext cx="2336558" cy="1292931"/>
              <a:chOff x="5486400" y="3343275"/>
              <a:chExt cx="2715750" cy="1228725"/>
            </a:xfrm>
            <a:noFill/>
          </p:grpSpPr>
          <p:cxnSp>
            <p:nvCxnSpPr>
              <p:cNvPr id="24" name="Connecteur droit 23"/>
              <p:cNvCxnSpPr>
                <a:endCxn id="27" idx="0"/>
              </p:cNvCxnSpPr>
              <p:nvPr/>
            </p:nvCxnSpPr>
            <p:spPr>
              <a:xfrm>
                <a:off x="6346909" y="3948808"/>
                <a:ext cx="983141" cy="1163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" name="Groupe 24"/>
              <p:cNvGrpSpPr/>
              <p:nvPr/>
            </p:nvGrpSpPr>
            <p:grpSpPr>
              <a:xfrm>
                <a:off x="5501250" y="3352800"/>
                <a:ext cx="2628630" cy="1182493"/>
                <a:chOff x="609600" y="1075628"/>
                <a:chExt cx="2628630" cy="1182493"/>
              </a:xfrm>
              <a:grpFill/>
            </p:grpSpPr>
            <p:cxnSp>
              <p:nvCxnSpPr>
                <p:cNvPr id="34" name="Connecteur droit 33"/>
                <p:cNvCxnSpPr/>
                <p:nvPr/>
              </p:nvCxnSpPr>
              <p:spPr>
                <a:xfrm flipV="1">
                  <a:off x="619125" y="2228849"/>
                  <a:ext cx="2619105" cy="29272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 flipV="1">
                  <a:off x="609600" y="1075628"/>
                  <a:ext cx="2619105" cy="29272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Triangle isocèle 25"/>
              <p:cNvSpPr/>
              <p:nvPr/>
            </p:nvSpPr>
            <p:spPr>
              <a:xfrm rot="5400000">
                <a:off x="5340947" y="3551201"/>
                <a:ext cx="1138585" cy="817983"/>
              </a:xfrm>
              <a:prstGeom prst="triangl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Triangle isocèle 26"/>
              <p:cNvSpPr/>
              <p:nvPr/>
            </p:nvSpPr>
            <p:spPr>
              <a:xfrm rot="16200000" flipH="1">
                <a:off x="7169749" y="3540979"/>
                <a:ext cx="1138585" cy="817983"/>
              </a:xfrm>
              <a:prstGeom prst="triangl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Ellipse 27"/>
              <p:cNvSpPr/>
              <p:nvPr/>
            </p:nvSpPr>
            <p:spPr>
              <a:xfrm>
                <a:off x="8101575" y="3343275"/>
                <a:ext cx="72000" cy="7200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>
                    <a:solidFill>
                      <a:sysClr val="windowText" lastClr="000000"/>
                    </a:solidFill>
                  </a:ln>
                  <a:solidFill>
                    <a:srgbClr val="0070C0"/>
                  </a:solidFill>
                </a:endParaRPr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8130150" y="4471425"/>
                <a:ext cx="72000" cy="7200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>
                    <a:solidFill>
                      <a:sysClr val="windowText" lastClr="000000"/>
                    </a:solidFill>
                  </a:ln>
                  <a:solidFill>
                    <a:srgbClr val="0070C0"/>
                  </a:solidFill>
                </a:endParaRPr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7320525" y="3909450"/>
                <a:ext cx="72000" cy="7200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>
                    <a:solidFill>
                      <a:sysClr val="windowText" lastClr="000000"/>
                    </a:solidFill>
                  </a:ln>
                  <a:solidFill>
                    <a:srgbClr val="0070C0"/>
                  </a:solidFill>
                </a:endParaRPr>
              </a:p>
            </p:txBody>
          </p:sp>
          <p:sp>
            <p:nvSpPr>
              <p:cNvPr id="31" name="Ellipse 30"/>
              <p:cNvSpPr/>
              <p:nvPr/>
            </p:nvSpPr>
            <p:spPr>
              <a:xfrm>
                <a:off x="6282300" y="3924300"/>
                <a:ext cx="72000" cy="7200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>
                    <a:solidFill>
                      <a:sysClr val="windowText" lastClr="000000"/>
                    </a:solidFill>
                  </a:ln>
                  <a:solidFill>
                    <a:srgbClr val="0070C0"/>
                  </a:solidFill>
                </a:endParaRPr>
              </a:p>
            </p:txBody>
          </p:sp>
          <p:sp>
            <p:nvSpPr>
              <p:cNvPr id="32" name="Ellipse 31"/>
              <p:cNvSpPr/>
              <p:nvPr/>
            </p:nvSpPr>
            <p:spPr>
              <a:xfrm>
                <a:off x="5486400" y="4500000"/>
                <a:ext cx="72000" cy="7200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>
                    <a:solidFill>
                      <a:sysClr val="windowText" lastClr="000000"/>
                    </a:solidFill>
                  </a:ln>
                  <a:solidFill>
                    <a:srgbClr val="0070C0"/>
                  </a:solidFill>
                </a:endParaRPr>
              </a:p>
            </p:txBody>
          </p:sp>
          <p:sp>
            <p:nvSpPr>
              <p:cNvPr id="33" name="Ellipse 32"/>
              <p:cNvSpPr/>
              <p:nvPr/>
            </p:nvSpPr>
            <p:spPr>
              <a:xfrm>
                <a:off x="5491725" y="3357000"/>
                <a:ext cx="72000" cy="7200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>
                    <a:solidFill>
                      <a:sysClr val="windowText" lastClr="000000"/>
                    </a:solidFill>
                  </a:ln>
                  <a:solidFill>
                    <a:srgbClr val="0070C0"/>
                  </a:solidFill>
                </a:endParaRPr>
              </a:p>
            </p:txBody>
          </p:sp>
        </p:grpSp>
        <p:cxnSp>
          <p:nvCxnSpPr>
            <p:cNvPr id="80" name="Connecteur droit 79"/>
            <p:cNvCxnSpPr/>
            <p:nvPr/>
          </p:nvCxnSpPr>
          <p:spPr>
            <a:xfrm flipH="1" flipV="1">
              <a:off x="3842199" y="5541264"/>
              <a:ext cx="584223" cy="446886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81"/>
            <p:cNvCxnSpPr/>
            <p:nvPr/>
          </p:nvCxnSpPr>
          <p:spPr>
            <a:xfrm flipH="1">
              <a:off x="3787305" y="6608505"/>
              <a:ext cx="2189510" cy="15796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>
              <a:stCxn id="28" idx="6"/>
            </p:cNvCxnSpPr>
            <p:nvPr/>
          </p:nvCxnSpPr>
          <p:spPr>
            <a:xfrm flipH="1">
              <a:off x="5334001" y="5428611"/>
              <a:ext cx="729246" cy="604334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Ellipse 127"/>
            <p:cNvSpPr/>
            <p:nvPr/>
          </p:nvSpPr>
          <p:spPr>
            <a:xfrm>
              <a:off x="4372998" y="5925312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3677055" y="539074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5972745" y="536314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Ellipse 130"/>
            <p:cNvSpPr/>
            <p:nvPr/>
          </p:nvSpPr>
          <p:spPr>
            <a:xfrm>
              <a:off x="3677055" y="654505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2" name="Ellipse 131"/>
            <p:cNvSpPr/>
            <p:nvPr/>
          </p:nvSpPr>
          <p:spPr>
            <a:xfrm>
              <a:off x="5249655" y="59436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3" name="Ellipse 132"/>
            <p:cNvSpPr/>
            <p:nvPr/>
          </p:nvSpPr>
          <p:spPr>
            <a:xfrm>
              <a:off x="5943600" y="65256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8" name="Groupe 77"/>
          <p:cNvGrpSpPr/>
          <p:nvPr/>
        </p:nvGrpSpPr>
        <p:grpSpPr>
          <a:xfrm>
            <a:off x="6457545" y="4800600"/>
            <a:ext cx="2610255" cy="2008800"/>
            <a:chOff x="6457545" y="4800600"/>
            <a:chExt cx="2610255" cy="2008800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6511535" y="4856708"/>
              <a:ext cx="2518166" cy="1882526"/>
              <a:chOff x="3379" y="2750"/>
              <a:chExt cx="1270" cy="1134"/>
            </a:xfrm>
            <a:noFill/>
          </p:grpSpPr>
          <p:sp>
            <p:nvSpPr>
              <p:cNvPr id="6" name="AutoShape 7"/>
              <p:cNvSpPr>
                <a:spLocks noChangeArrowheads="1"/>
              </p:cNvSpPr>
              <p:nvPr/>
            </p:nvSpPr>
            <p:spPr bwMode="auto">
              <a:xfrm>
                <a:off x="3379" y="2750"/>
                <a:ext cx="1270" cy="1134"/>
              </a:xfrm>
              <a:prstGeom prst="pentagon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014" y="2750"/>
                <a:ext cx="0" cy="27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 flipH="1">
                <a:off x="4377" y="3185"/>
                <a:ext cx="272" cy="9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 flipH="1" flipV="1">
                <a:off x="3379" y="3191"/>
                <a:ext cx="278" cy="6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" name="Line 11"/>
              <p:cNvSpPr>
                <a:spLocks noChangeShapeType="1"/>
              </p:cNvSpPr>
              <p:nvPr/>
            </p:nvSpPr>
            <p:spPr bwMode="auto">
              <a:xfrm flipV="1">
                <a:off x="3646" y="3708"/>
                <a:ext cx="154" cy="173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" name="Line 12"/>
              <p:cNvSpPr>
                <a:spLocks noChangeShapeType="1"/>
              </p:cNvSpPr>
              <p:nvPr/>
            </p:nvSpPr>
            <p:spPr bwMode="auto">
              <a:xfrm flipH="1" flipV="1">
                <a:off x="4241" y="3696"/>
                <a:ext cx="154" cy="173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" name="Freeform 13"/>
              <p:cNvSpPr>
                <a:spLocks/>
              </p:cNvSpPr>
              <p:nvPr/>
            </p:nvSpPr>
            <p:spPr bwMode="auto">
              <a:xfrm>
                <a:off x="3660" y="3040"/>
                <a:ext cx="726" cy="680"/>
              </a:xfrm>
              <a:custGeom>
                <a:avLst/>
                <a:gdLst/>
                <a:ahLst/>
                <a:cxnLst>
                  <a:cxn ang="0">
                    <a:pos x="363" y="0"/>
                  </a:cxn>
                  <a:cxn ang="0">
                    <a:pos x="136" y="680"/>
                  </a:cxn>
                  <a:cxn ang="0">
                    <a:pos x="726" y="227"/>
                  </a:cxn>
                  <a:cxn ang="0">
                    <a:pos x="0" y="227"/>
                  </a:cxn>
                  <a:cxn ang="0">
                    <a:pos x="590" y="680"/>
                  </a:cxn>
                  <a:cxn ang="0">
                    <a:pos x="363" y="0"/>
                  </a:cxn>
                </a:cxnLst>
                <a:rect l="0" t="0" r="r" b="b"/>
                <a:pathLst>
                  <a:path w="726" h="680">
                    <a:moveTo>
                      <a:pt x="363" y="0"/>
                    </a:moveTo>
                    <a:lnTo>
                      <a:pt x="136" y="680"/>
                    </a:lnTo>
                    <a:lnTo>
                      <a:pt x="726" y="227"/>
                    </a:lnTo>
                    <a:lnTo>
                      <a:pt x="0" y="227"/>
                    </a:lnTo>
                    <a:lnTo>
                      <a:pt x="590" y="680"/>
                    </a:lnTo>
                    <a:lnTo>
                      <a:pt x="36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6941" name="Groupe 166940"/>
            <p:cNvGrpSpPr/>
            <p:nvPr/>
          </p:nvGrpSpPr>
          <p:grpSpPr>
            <a:xfrm>
              <a:off x="6516647" y="4901914"/>
              <a:ext cx="2498681" cy="1837212"/>
              <a:chOff x="6516647" y="4901914"/>
              <a:chExt cx="2498681" cy="1837212"/>
            </a:xfrm>
          </p:grpSpPr>
          <p:cxnSp>
            <p:nvCxnSpPr>
              <p:cNvPr id="88" name="Connecteur droit 87"/>
              <p:cNvCxnSpPr/>
              <p:nvPr/>
            </p:nvCxnSpPr>
            <p:spPr>
              <a:xfrm flipH="1" flipV="1">
                <a:off x="6516647" y="5648382"/>
                <a:ext cx="468289" cy="1090744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necteur droit 90"/>
              <p:cNvCxnSpPr/>
              <p:nvPr/>
            </p:nvCxnSpPr>
            <p:spPr>
              <a:xfrm>
                <a:off x="7788528" y="4901914"/>
                <a:ext cx="1" cy="451541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Connecteur droit 92"/>
              <p:cNvCxnSpPr/>
              <p:nvPr/>
            </p:nvCxnSpPr>
            <p:spPr>
              <a:xfrm flipH="1">
                <a:off x="8534400" y="5609183"/>
                <a:ext cx="480928" cy="1110591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Connecteur droit 101"/>
              <p:cNvCxnSpPr/>
              <p:nvPr/>
            </p:nvCxnSpPr>
            <p:spPr>
              <a:xfrm flipH="1" flipV="1">
                <a:off x="7097684" y="5734455"/>
                <a:ext cx="1142487" cy="705255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Connecteur droit 108"/>
              <p:cNvCxnSpPr/>
              <p:nvPr/>
            </p:nvCxnSpPr>
            <p:spPr>
              <a:xfrm flipH="1">
                <a:off x="7380831" y="5734455"/>
                <a:ext cx="1057914" cy="685800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" name="Ellipse 133"/>
            <p:cNvSpPr/>
            <p:nvPr/>
          </p:nvSpPr>
          <p:spPr>
            <a:xfrm>
              <a:off x="6457545" y="554314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5" name="Ellipse 134"/>
            <p:cNvSpPr/>
            <p:nvPr/>
          </p:nvSpPr>
          <p:spPr>
            <a:xfrm>
              <a:off x="7021710" y="565663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" name="Ellipse 135"/>
            <p:cNvSpPr/>
            <p:nvPr/>
          </p:nvSpPr>
          <p:spPr>
            <a:xfrm>
              <a:off x="7705890" y="53340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" name="Ellipse 136"/>
            <p:cNvSpPr/>
            <p:nvPr/>
          </p:nvSpPr>
          <p:spPr>
            <a:xfrm>
              <a:off x="7258455" y="634405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8" name="Ellipse 137"/>
            <p:cNvSpPr/>
            <p:nvPr/>
          </p:nvSpPr>
          <p:spPr>
            <a:xfrm>
              <a:off x="8349287" y="5663722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9" name="Ellipse 138"/>
            <p:cNvSpPr/>
            <p:nvPr/>
          </p:nvSpPr>
          <p:spPr>
            <a:xfrm>
              <a:off x="8506800" y="66018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0" name="Ellipse 139"/>
            <p:cNvSpPr/>
            <p:nvPr/>
          </p:nvSpPr>
          <p:spPr>
            <a:xfrm>
              <a:off x="6926055" y="66294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1" name="Ellipse 140"/>
            <p:cNvSpPr/>
            <p:nvPr/>
          </p:nvSpPr>
          <p:spPr>
            <a:xfrm>
              <a:off x="8887800" y="550585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2" name="Ellipse 141"/>
            <p:cNvSpPr/>
            <p:nvPr/>
          </p:nvSpPr>
          <p:spPr>
            <a:xfrm>
              <a:off x="7688055" y="48006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3" name="Ellipse 142"/>
            <p:cNvSpPr/>
            <p:nvPr/>
          </p:nvSpPr>
          <p:spPr>
            <a:xfrm>
              <a:off x="8133945" y="631645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1" name="Ellipse 150"/>
          <p:cNvSpPr/>
          <p:nvPr/>
        </p:nvSpPr>
        <p:spPr>
          <a:xfrm>
            <a:off x="1716024" y="5660136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20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6919" grpId="0" animBg="1"/>
      <p:bldP spid="59" grpId="0" animBg="1"/>
      <p:bldP spid="79" grpId="0" animBg="1"/>
      <p:bldP spid="126" grpId="0" animBg="1"/>
      <p:bldP spid="127" grpId="0" animBg="1"/>
      <p:bldP spid="1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9604" y="-152400"/>
            <a:ext cx="8229600" cy="1143000"/>
          </a:xfrm>
        </p:spPr>
        <p:txBody>
          <a:bodyPr/>
          <a:lstStyle/>
          <a:p>
            <a:r>
              <a:rPr lang="fr-FR" dirty="0" err="1" smtClean="0">
                <a:solidFill>
                  <a:srgbClr val="002060"/>
                </a:solidFill>
              </a:rPr>
              <a:t>Weighted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generalization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0" y="990600"/>
            <a:ext cx="9144000" cy="2628900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b="1" kern="0" dirty="0" err="1" smtClean="0">
                <a:sym typeface="Symbol"/>
              </a:rPr>
              <a:t>Exercise</a:t>
            </a:r>
            <a:r>
              <a:rPr lang="fr-FR" sz="2400" b="1" kern="0" dirty="0" smtClean="0">
                <a:sym typeface="Symbol"/>
              </a:rPr>
              <a:t> </a:t>
            </a:r>
            <a:r>
              <a:rPr lang="fr-FR" sz="2400" kern="0" dirty="0" smtClean="0">
                <a:sym typeface="Symbol"/>
              </a:rPr>
              <a:t>: Let G=(V,E) </a:t>
            </a:r>
            <a:r>
              <a:rPr lang="fr-FR" sz="2400" kern="0" dirty="0" err="1" smtClean="0">
                <a:sym typeface="Symbol"/>
              </a:rPr>
              <a:t>be</a:t>
            </a:r>
            <a:r>
              <a:rPr lang="fr-FR" sz="2400" kern="0" dirty="0" smtClean="0">
                <a:sym typeface="Symbol"/>
              </a:rPr>
              <a:t> </a:t>
            </a:r>
            <a:r>
              <a:rPr lang="fr-FR" sz="2400" kern="0" dirty="0" err="1" smtClean="0">
                <a:sym typeface="Symbol"/>
              </a:rPr>
              <a:t>cubic</a:t>
            </a:r>
            <a:r>
              <a:rPr lang="fr-FR" sz="2400" kern="0" dirty="0" smtClean="0">
                <a:sym typeface="Symbol"/>
              </a:rPr>
              <a:t>, w: E </a:t>
            </a:r>
            <a:r>
              <a:rPr lang="fr-FR" sz="2400" kern="0" dirty="0" smtClean="0">
                <a:sym typeface="Wingdings" panose="05000000000000000000" pitchFamily="2" charset="2"/>
              </a:rPr>
              <a:t> IR on the </a:t>
            </a:r>
            <a:r>
              <a:rPr lang="fr-FR" sz="2400" kern="0" dirty="0" err="1" smtClean="0">
                <a:sym typeface="Wingdings" panose="05000000000000000000" pitchFamily="2" charset="2"/>
              </a:rPr>
              <a:t>edges</a:t>
            </a:r>
            <a:r>
              <a:rPr lang="fr-FR" sz="2400" kern="0" dirty="0" smtClean="0">
                <a:sym typeface="Symbol"/>
              </a:rPr>
              <a:t>. </a:t>
            </a:r>
            <a:r>
              <a:rPr lang="fr-FR" sz="2400" kern="0" dirty="0" err="1" smtClean="0">
                <a:sym typeface="Symbol"/>
              </a:rPr>
              <a:t>Then</a:t>
            </a:r>
            <a:endParaRPr lang="fr-FR" sz="2400" kern="0" dirty="0" smtClean="0">
              <a:sym typeface="Symbol"/>
            </a:endParaRPr>
          </a:p>
          <a:p>
            <a:pPr marL="457200" indent="-457200" eaLnBrk="0" hangingPunct="0">
              <a:spcBef>
                <a:spcPct val="20000"/>
              </a:spcBef>
              <a:buAutoNum type="alphaLcPeriod"/>
              <a:defRPr/>
            </a:pPr>
            <a:r>
              <a:rPr lang="fr-FR" sz="2400" kern="0" dirty="0" smtClean="0">
                <a:sym typeface="Symbol"/>
              </a:rPr>
              <a:t>If G </a:t>
            </a:r>
            <a:r>
              <a:rPr lang="fr-FR" sz="2400" kern="0" dirty="0" err="1" smtClean="0">
                <a:sym typeface="Symbol"/>
              </a:rPr>
              <a:t>is</a:t>
            </a:r>
            <a:r>
              <a:rPr lang="fr-FR" sz="2400" kern="0" dirty="0" smtClean="0">
                <a:sym typeface="Symbol"/>
              </a:rPr>
              <a:t> </a:t>
            </a:r>
            <a:r>
              <a:rPr lang="fr-FR" sz="2400" kern="0" dirty="0" smtClean="0">
                <a:solidFill>
                  <a:srgbClr val="00B050"/>
                </a:solidFill>
                <a:sym typeface="Symbol"/>
              </a:rPr>
              <a:t>bipartite</a:t>
            </a:r>
            <a:r>
              <a:rPr lang="fr-FR" sz="2400" kern="0" dirty="0" smtClean="0">
                <a:sym typeface="Symbol"/>
              </a:rPr>
              <a:t>, or</a:t>
            </a:r>
          </a:p>
          <a:p>
            <a:pPr marL="457200" indent="-457200" eaLnBrk="0" hangingPunct="0">
              <a:spcBef>
                <a:spcPct val="20000"/>
              </a:spcBef>
              <a:buAutoNum type="alphaLcPeriod"/>
              <a:defRPr/>
            </a:pPr>
            <a:r>
              <a:rPr lang="fr-FR" sz="2400" kern="0" dirty="0" smtClean="0">
                <a:sym typeface="Symbol"/>
              </a:rPr>
              <a:t>If G </a:t>
            </a:r>
            <a:r>
              <a:rPr lang="fr-FR" sz="2400" kern="0" dirty="0" err="1" smtClean="0">
                <a:sym typeface="Symbol"/>
              </a:rPr>
              <a:t>is</a:t>
            </a:r>
            <a:r>
              <a:rPr lang="fr-FR" sz="2400" kern="0" dirty="0" smtClean="0">
                <a:sym typeface="Symbol"/>
              </a:rPr>
              <a:t> </a:t>
            </a:r>
            <a:r>
              <a:rPr lang="fr-FR" sz="2400" kern="0" dirty="0" err="1" smtClean="0">
                <a:sym typeface="Symbol"/>
              </a:rPr>
              <a:t>arbitrary</a:t>
            </a:r>
            <a:r>
              <a:rPr lang="fr-FR" sz="2400" kern="0" dirty="0" smtClean="0">
                <a:sym typeface="Symbol"/>
              </a:rPr>
              <a:t> </a:t>
            </a:r>
            <a:r>
              <a:rPr lang="fr-FR" sz="2400" kern="0" dirty="0" err="1" smtClean="0">
                <a:solidFill>
                  <a:srgbClr val="00B050"/>
                </a:solidFill>
                <a:sym typeface="Symbol"/>
              </a:rPr>
              <a:t>bridgeless</a:t>
            </a:r>
            <a:endParaRPr lang="fr-FR" sz="2400" kern="0" dirty="0" smtClean="0">
              <a:solidFill>
                <a:srgbClr val="00B050"/>
              </a:solidFill>
              <a:sym typeface="Symbol"/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fr-FR" sz="2400" kern="0" dirty="0" smtClean="0">
              <a:sym typeface="Symbol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fr-FR" sz="2400" i="1" kern="0" dirty="0" smtClean="0">
                <a:sym typeface="Symbol"/>
              </a:rPr>
              <a:t>There </a:t>
            </a:r>
            <a:r>
              <a:rPr lang="fr-FR" sz="2400" i="1" kern="0" dirty="0" err="1" smtClean="0">
                <a:sym typeface="Symbol"/>
              </a:rPr>
              <a:t>exists</a:t>
            </a:r>
            <a:r>
              <a:rPr lang="fr-FR" sz="2400" i="1" kern="0" dirty="0" smtClean="0">
                <a:sym typeface="Symbol"/>
              </a:rPr>
              <a:t> a p.m.  of </a:t>
            </a:r>
            <a:r>
              <a:rPr lang="fr-FR" sz="2400" i="1" kern="0" dirty="0" err="1" smtClean="0">
                <a:sym typeface="Symbol"/>
              </a:rPr>
              <a:t>weight</a:t>
            </a:r>
            <a:r>
              <a:rPr lang="fr-FR" sz="2400" i="1" kern="0" dirty="0" smtClean="0">
                <a:sym typeface="Symbol"/>
              </a:rPr>
              <a:t>  </a:t>
            </a:r>
            <a:r>
              <a:rPr lang="fr-FR" sz="2400" i="1" kern="0" dirty="0" smtClean="0">
                <a:solidFill>
                  <a:srgbClr val="C00000"/>
                </a:solidFill>
                <a:sym typeface="Symbol"/>
              </a:rPr>
              <a:t> 1/3  w(E</a:t>
            </a:r>
            <a:r>
              <a:rPr lang="fr-FR" sz="2400" i="1" kern="0" dirty="0" smtClean="0">
                <a:sym typeface="Symbol"/>
              </a:rPr>
              <a:t>)</a:t>
            </a:r>
            <a:endParaRPr lang="fr-FR" sz="2400" i="1" kern="0" dirty="0">
              <a:sym typeface="Symbo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374" y="6222055"/>
            <a:ext cx="8483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fr-FR" sz="2800" kern="0" dirty="0" smtClean="0"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sym typeface="Symbol"/>
              </a:rPr>
              <a:t>Bridgeless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,  but </a:t>
            </a:r>
            <a:r>
              <a:rPr lang="fr-FR" sz="2800" kern="0" dirty="0" err="1" smtClean="0">
                <a:solidFill>
                  <a:srgbClr val="002060"/>
                </a:solidFill>
                <a:sym typeface="Symbol"/>
              </a:rPr>
              <a:t>cannot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sym typeface="Symbol"/>
              </a:rPr>
              <a:t>be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sym typeface="Symbol"/>
              </a:rPr>
              <a:t>partitioned</a:t>
            </a:r>
            <a:r>
              <a:rPr lang="fr-FR" sz="2800" kern="0" dirty="0" smtClean="0">
                <a:solidFill>
                  <a:srgbClr val="002060"/>
                </a:solidFill>
                <a:sym typeface="Symbol"/>
              </a:rPr>
              <a:t> to 3  p.m. </a:t>
            </a:r>
            <a:endParaRPr lang="fr-FR" sz="2800" kern="0" dirty="0">
              <a:solidFill>
                <a:srgbClr val="002060"/>
              </a:solidFill>
              <a:sym typeface="Symbol"/>
            </a:endParaRPr>
          </a:p>
        </p:txBody>
      </p:sp>
      <p:grpSp>
        <p:nvGrpSpPr>
          <p:cNvPr id="38" name="Groupe 37"/>
          <p:cNvGrpSpPr/>
          <p:nvPr/>
        </p:nvGrpSpPr>
        <p:grpSpPr>
          <a:xfrm>
            <a:off x="2415624" y="3961242"/>
            <a:ext cx="2498681" cy="1837212"/>
            <a:chOff x="13878970" y="4901914"/>
            <a:chExt cx="2498681" cy="1837212"/>
          </a:xfrm>
        </p:grpSpPr>
        <p:cxnSp>
          <p:nvCxnSpPr>
            <p:cNvPr id="39" name="Connecteur droit 38"/>
            <p:cNvCxnSpPr/>
            <p:nvPr/>
          </p:nvCxnSpPr>
          <p:spPr>
            <a:xfrm flipH="1" flipV="1">
              <a:off x="13878970" y="5648382"/>
              <a:ext cx="468289" cy="1090744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15150851" y="4901914"/>
              <a:ext cx="1" cy="451541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flipH="1">
              <a:off x="15896723" y="5609183"/>
              <a:ext cx="480928" cy="1110591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 flipH="1" flipV="1">
              <a:off x="14460007" y="5734455"/>
              <a:ext cx="1142487" cy="705255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 flipH="1">
              <a:off x="14743154" y="5734455"/>
              <a:ext cx="1057914" cy="6858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e 64"/>
          <p:cNvGrpSpPr/>
          <p:nvPr/>
        </p:nvGrpSpPr>
        <p:grpSpPr>
          <a:xfrm>
            <a:off x="2133600" y="3858600"/>
            <a:ext cx="3124200" cy="2363455"/>
            <a:chOff x="2133600" y="3858600"/>
            <a:chExt cx="3124200" cy="2363455"/>
          </a:xfrm>
        </p:grpSpPr>
        <p:sp>
          <p:nvSpPr>
            <p:cNvPr id="57" name="ZoneTexte 56"/>
            <p:cNvSpPr txBox="1"/>
            <p:nvPr/>
          </p:nvSpPr>
          <p:spPr>
            <a:xfrm>
              <a:off x="3491408" y="5760390"/>
              <a:ext cx="54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i="1" dirty="0" smtClean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5</a:t>
              </a:r>
              <a:endParaRPr lang="fr-FR" sz="2400" i="1" dirty="0">
                <a:solidFill>
                  <a:srgbClr val="0070C0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2590800" y="3881735"/>
              <a:ext cx="54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i="1" dirty="0" smtClean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12</a:t>
              </a:r>
              <a:endParaRPr lang="fr-FR" sz="2400" i="1" dirty="0">
                <a:solidFill>
                  <a:srgbClr val="0070C0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3643808" y="4034135"/>
              <a:ext cx="54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i="1" dirty="0" smtClean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9</a:t>
              </a:r>
              <a:endParaRPr lang="fr-FR" sz="2400" i="1" dirty="0">
                <a:solidFill>
                  <a:srgbClr val="0070C0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542200" y="4703880"/>
              <a:ext cx="54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i="1" dirty="0" smtClean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8</a:t>
              </a:r>
              <a:endParaRPr lang="fr-FR" sz="2400" i="1" dirty="0">
                <a:solidFill>
                  <a:srgbClr val="0070C0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4177208" y="5253335"/>
              <a:ext cx="54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i="1" dirty="0" smtClean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7</a:t>
              </a:r>
              <a:endParaRPr lang="fr-FR" sz="2400" i="1" dirty="0">
                <a:solidFill>
                  <a:srgbClr val="0070C0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2819400" y="5329535"/>
              <a:ext cx="54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i="1" dirty="0" smtClean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6</a:t>
              </a:r>
              <a:endParaRPr lang="fr-FR" sz="2400" i="1" dirty="0">
                <a:solidFill>
                  <a:srgbClr val="0070C0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3395753" y="4781145"/>
              <a:ext cx="54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i="1" dirty="0" smtClean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15</a:t>
              </a:r>
              <a:endParaRPr lang="fr-FR" sz="2400" i="1" dirty="0">
                <a:solidFill>
                  <a:srgbClr val="0070C0"/>
                </a:solidFill>
                <a:latin typeface="+mn-lt"/>
                <a:cs typeface="Times New Roman" pitchFamily="18" charset="0"/>
              </a:endParaRPr>
            </a:p>
          </p:txBody>
        </p:sp>
        <p:grpSp>
          <p:nvGrpSpPr>
            <p:cNvPr id="14" name="Group 6"/>
            <p:cNvGrpSpPr>
              <a:grpSpLocks/>
            </p:cNvGrpSpPr>
            <p:nvPr/>
          </p:nvGrpSpPr>
          <p:grpSpPr bwMode="auto">
            <a:xfrm>
              <a:off x="2416190" y="3914708"/>
              <a:ext cx="2518166" cy="1882526"/>
              <a:chOff x="3379" y="2750"/>
              <a:chExt cx="1270" cy="1134"/>
            </a:xfrm>
            <a:noFill/>
          </p:grpSpPr>
          <p:sp>
            <p:nvSpPr>
              <p:cNvPr id="15" name="AutoShape 7"/>
              <p:cNvSpPr>
                <a:spLocks noChangeArrowheads="1"/>
              </p:cNvSpPr>
              <p:nvPr/>
            </p:nvSpPr>
            <p:spPr bwMode="auto">
              <a:xfrm>
                <a:off x="3379" y="2750"/>
                <a:ext cx="1270" cy="1134"/>
              </a:xfrm>
              <a:prstGeom prst="pentagon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" name="Line 8"/>
              <p:cNvSpPr>
                <a:spLocks noChangeShapeType="1"/>
              </p:cNvSpPr>
              <p:nvPr/>
            </p:nvSpPr>
            <p:spPr bwMode="auto">
              <a:xfrm>
                <a:off x="4014" y="2750"/>
                <a:ext cx="0" cy="27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" name="Line 9"/>
              <p:cNvSpPr>
                <a:spLocks noChangeShapeType="1"/>
              </p:cNvSpPr>
              <p:nvPr/>
            </p:nvSpPr>
            <p:spPr bwMode="auto">
              <a:xfrm flipH="1">
                <a:off x="4377" y="3185"/>
                <a:ext cx="272" cy="9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" name="Line 10"/>
              <p:cNvSpPr>
                <a:spLocks noChangeShapeType="1"/>
              </p:cNvSpPr>
              <p:nvPr/>
            </p:nvSpPr>
            <p:spPr bwMode="auto">
              <a:xfrm flipH="1" flipV="1">
                <a:off x="3379" y="3191"/>
                <a:ext cx="278" cy="6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" name="Line 11"/>
              <p:cNvSpPr>
                <a:spLocks noChangeShapeType="1"/>
              </p:cNvSpPr>
              <p:nvPr/>
            </p:nvSpPr>
            <p:spPr bwMode="auto">
              <a:xfrm flipV="1">
                <a:off x="3646" y="3708"/>
                <a:ext cx="154" cy="173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" name="Line 12"/>
              <p:cNvSpPr>
                <a:spLocks noChangeShapeType="1"/>
              </p:cNvSpPr>
              <p:nvPr/>
            </p:nvSpPr>
            <p:spPr bwMode="auto">
              <a:xfrm flipH="1" flipV="1">
                <a:off x="4241" y="3696"/>
                <a:ext cx="154" cy="173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" name="Freeform 13"/>
              <p:cNvSpPr>
                <a:spLocks/>
              </p:cNvSpPr>
              <p:nvPr/>
            </p:nvSpPr>
            <p:spPr bwMode="auto">
              <a:xfrm>
                <a:off x="3660" y="3040"/>
                <a:ext cx="726" cy="680"/>
              </a:xfrm>
              <a:custGeom>
                <a:avLst/>
                <a:gdLst/>
                <a:ahLst/>
                <a:cxnLst>
                  <a:cxn ang="0">
                    <a:pos x="363" y="0"/>
                  </a:cxn>
                  <a:cxn ang="0">
                    <a:pos x="136" y="680"/>
                  </a:cxn>
                  <a:cxn ang="0">
                    <a:pos x="726" y="227"/>
                  </a:cxn>
                  <a:cxn ang="0">
                    <a:pos x="0" y="227"/>
                  </a:cxn>
                  <a:cxn ang="0">
                    <a:pos x="590" y="680"/>
                  </a:cxn>
                  <a:cxn ang="0">
                    <a:pos x="363" y="0"/>
                  </a:cxn>
                </a:cxnLst>
                <a:rect l="0" t="0" r="r" b="b"/>
                <a:pathLst>
                  <a:path w="726" h="680">
                    <a:moveTo>
                      <a:pt x="363" y="0"/>
                    </a:moveTo>
                    <a:lnTo>
                      <a:pt x="136" y="680"/>
                    </a:lnTo>
                    <a:lnTo>
                      <a:pt x="726" y="227"/>
                    </a:lnTo>
                    <a:lnTo>
                      <a:pt x="0" y="227"/>
                    </a:lnTo>
                    <a:lnTo>
                      <a:pt x="590" y="680"/>
                    </a:lnTo>
                    <a:lnTo>
                      <a:pt x="36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27" name="Ellipse 26"/>
            <p:cNvSpPr/>
            <p:nvPr/>
          </p:nvSpPr>
          <p:spPr>
            <a:xfrm>
              <a:off x="2362200" y="460114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Ellipse 27"/>
            <p:cNvSpPr/>
            <p:nvPr/>
          </p:nvSpPr>
          <p:spPr>
            <a:xfrm>
              <a:off x="2926365" y="471463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3610545" y="43920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>
              <a:off x="3163110" y="540205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>
              <a:off x="4253942" y="4721722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Ellipse 31"/>
            <p:cNvSpPr/>
            <p:nvPr/>
          </p:nvSpPr>
          <p:spPr>
            <a:xfrm>
              <a:off x="4411455" y="56598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Ellipse 32"/>
            <p:cNvSpPr/>
            <p:nvPr/>
          </p:nvSpPr>
          <p:spPr>
            <a:xfrm>
              <a:off x="2830710" y="56874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4792455" y="456385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3592710" y="3858600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4038600" y="5374455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4317859" y="3966041"/>
              <a:ext cx="54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i="1" dirty="0" smtClean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15</a:t>
              </a:r>
              <a:endParaRPr lang="fr-FR" sz="2400" i="1" dirty="0">
                <a:solidFill>
                  <a:srgbClr val="0070C0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710608" y="5029200"/>
              <a:ext cx="54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i="1" dirty="0" smtClean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11</a:t>
              </a:r>
              <a:endParaRPr lang="fr-FR" sz="2400" i="1" dirty="0">
                <a:solidFill>
                  <a:srgbClr val="0070C0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329608" y="4415135"/>
              <a:ext cx="54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i="1" dirty="0" smtClean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6</a:t>
              </a:r>
              <a:endParaRPr lang="fr-FR" sz="2400" i="1" dirty="0">
                <a:solidFill>
                  <a:srgbClr val="0070C0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2133600" y="5105400"/>
              <a:ext cx="54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i="1" dirty="0" smtClean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10</a:t>
              </a:r>
              <a:endParaRPr lang="fr-FR" sz="2400" i="1" dirty="0">
                <a:solidFill>
                  <a:srgbClr val="0070C0"/>
                </a:solidFill>
                <a:latin typeface="+mn-lt"/>
                <a:cs typeface="Times New Roman" pitchFamily="18" charset="0"/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5638800" y="4191000"/>
            <a:ext cx="3505200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fr-FR" sz="2800" kern="0" dirty="0" smtClean="0">
                <a:sym typeface="Symbol"/>
              </a:rPr>
              <a:t> </a:t>
            </a:r>
            <a:r>
              <a:rPr lang="fr-FR" sz="2800" kern="0" dirty="0" smtClean="0">
                <a:solidFill>
                  <a:srgbClr val="C00000"/>
                </a:solidFill>
                <a:sym typeface="Symbol"/>
              </a:rPr>
              <a:t>10 + 9 + 11 + 2x15 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fr-FR" sz="2800" kern="0" dirty="0">
                <a:solidFill>
                  <a:srgbClr val="C00000"/>
                </a:solidFill>
                <a:sym typeface="Symbol"/>
              </a:rPr>
              <a:t> </a:t>
            </a:r>
            <a:r>
              <a:rPr lang="fr-FR" sz="2800" kern="0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fr-FR" sz="2800" b="1" kern="0" dirty="0" smtClean="0">
                <a:solidFill>
                  <a:srgbClr val="C00000"/>
                </a:solidFill>
                <a:sym typeface="Symbol"/>
              </a:rPr>
              <a:t>60</a:t>
            </a:r>
            <a:r>
              <a:rPr lang="fr-FR" sz="2800" kern="0" dirty="0" smtClean="0">
                <a:solidFill>
                  <a:srgbClr val="C00000"/>
                </a:solidFill>
                <a:sym typeface="Symbol"/>
              </a:rPr>
              <a:t>    1/3 w(E) 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fr-FR" sz="2800" kern="0" dirty="0" smtClean="0">
                <a:solidFill>
                  <a:srgbClr val="C00000"/>
                </a:solidFill>
                <a:sym typeface="Symbol"/>
              </a:rPr>
              <a:t>     </a:t>
            </a:r>
            <a:r>
              <a:rPr lang="fr-FR" sz="2800" kern="0" dirty="0" smtClean="0">
                <a:solidFill>
                  <a:srgbClr val="00B050"/>
                </a:solidFill>
                <a:sym typeface="Symbol"/>
              </a:rPr>
              <a:t>(w (E) = 179 )</a:t>
            </a:r>
            <a:endParaRPr lang="fr-FR" sz="2800" kern="0" dirty="0">
              <a:solidFill>
                <a:srgbClr val="00B050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67999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5580" y="0"/>
            <a:ext cx="8229600" cy="1143000"/>
          </a:xfrm>
        </p:spPr>
        <p:txBody>
          <a:bodyPr/>
          <a:lstStyle/>
          <a:p>
            <a:r>
              <a:rPr lang="fr-FR" dirty="0" err="1" smtClean="0">
                <a:solidFill>
                  <a:srgbClr val="002060"/>
                </a:solidFill>
              </a:rPr>
              <a:t>Through</a:t>
            </a:r>
            <a:r>
              <a:rPr lang="fr-FR" dirty="0" smtClean="0">
                <a:solidFill>
                  <a:srgbClr val="002060"/>
                </a:solidFill>
              </a:rPr>
              <a:t> the </a:t>
            </a:r>
            <a:r>
              <a:rPr lang="fr-FR" dirty="0" err="1" smtClean="0">
                <a:solidFill>
                  <a:srgbClr val="002060"/>
                </a:solidFill>
              </a:rPr>
              <a:t>polyhedral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lens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52400" y="1295400"/>
            <a:ext cx="3934800" cy="2209800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latin typeface="+mn-lt"/>
                <a:sym typeface="Symbol"/>
              </a:rPr>
              <a:t>If G=(V,E) </a:t>
            </a:r>
            <a:r>
              <a:rPr lang="fr-FR" sz="2400" kern="0" dirty="0" err="1" smtClean="0">
                <a:latin typeface="+mn-lt"/>
                <a:sym typeface="Symbol"/>
              </a:rPr>
              <a:t>cubic</a:t>
            </a:r>
            <a:r>
              <a:rPr lang="fr-FR" sz="2400" kern="0" dirty="0" smtClean="0">
                <a:latin typeface="+mn-lt"/>
                <a:sym typeface="Symbol"/>
              </a:rPr>
              <a:t>, 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bipartite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latin typeface="+mn-lt"/>
                <a:sym typeface="Symbol"/>
              </a:rPr>
              <a:t>The </a:t>
            </a:r>
            <a:r>
              <a:rPr lang="fr-FR" sz="2400" kern="0" dirty="0" smtClean="0">
                <a:solidFill>
                  <a:srgbClr val="C00000"/>
                </a:solidFill>
                <a:latin typeface="+mn-lt"/>
                <a:sym typeface="Symbol"/>
              </a:rPr>
              <a:t>constant 1/3 </a:t>
            </a:r>
            <a:r>
              <a:rPr lang="fr-FR" sz="2400" kern="0" dirty="0" err="1" smtClean="0">
                <a:solidFill>
                  <a:srgbClr val="C00000"/>
                </a:solidFill>
                <a:latin typeface="+mn-lt"/>
                <a:sym typeface="Symbol"/>
              </a:rPr>
              <a:t>function</a:t>
            </a:r>
            <a:r>
              <a:rPr lang="fr-FR" sz="2400" kern="0" dirty="0" smtClean="0">
                <a:solidFill>
                  <a:srgbClr val="C00000"/>
                </a:solidFill>
                <a:latin typeface="+mn-lt"/>
                <a:sym typeface="Symbol"/>
              </a:rPr>
              <a:t> 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latin typeface="+mn-lt"/>
                <a:sym typeface="Symbol"/>
              </a:rPr>
              <a:t>on the </a:t>
            </a:r>
            <a:r>
              <a:rPr lang="fr-FR" sz="2400" kern="0" dirty="0" err="1" smtClean="0">
                <a:latin typeface="+mn-lt"/>
                <a:sym typeface="Symbol"/>
              </a:rPr>
              <a:t>edges</a:t>
            </a:r>
            <a:r>
              <a:rPr lang="fr-FR" sz="2400" kern="0" dirty="0" smtClean="0">
                <a:latin typeface="+mn-lt"/>
                <a:sym typeface="Symbol"/>
              </a:rPr>
              <a:t> </a:t>
            </a:r>
            <a:r>
              <a:rPr lang="fr-FR" sz="2400" kern="0" dirty="0" err="1" smtClean="0">
                <a:latin typeface="+mn-lt"/>
                <a:sym typeface="Symbol"/>
              </a:rPr>
              <a:t>is</a:t>
            </a:r>
            <a:r>
              <a:rPr lang="fr-FR" sz="2400" kern="0" dirty="0" smtClean="0">
                <a:latin typeface="+mn-lt"/>
                <a:sym typeface="Symbol"/>
              </a:rPr>
              <a:t> in the 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err="1" smtClean="0">
                <a:latin typeface="+mn-lt"/>
                <a:sym typeface="Symbol"/>
              </a:rPr>
              <a:t>convex</a:t>
            </a:r>
            <a:r>
              <a:rPr lang="fr-FR" sz="2400" kern="0" dirty="0" smtClean="0">
                <a:latin typeface="+mn-lt"/>
                <a:sym typeface="Symbol"/>
              </a:rPr>
              <a:t> </a:t>
            </a:r>
            <a:r>
              <a:rPr lang="fr-FR" sz="2400" kern="0" dirty="0" err="1" smtClean="0">
                <a:latin typeface="+mn-lt"/>
                <a:sym typeface="Symbol"/>
              </a:rPr>
              <a:t>hull</a:t>
            </a:r>
            <a:r>
              <a:rPr lang="fr-FR" sz="2400" kern="0" dirty="0" smtClean="0">
                <a:latin typeface="+mn-lt"/>
                <a:sym typeface="Symbol"/>
              </a:rPr>
              <a:t> of </a:t>
            </a:r>
            <a:r>
              <a:rPr lang="fr-FR" sz="2400" kern="0" dirty="0" err="1" smtClean="0">
                <a:latin typeface="+mn-lt"/>
                <a:sym typeface="Symbol"/>
              </a:rPr>
              <a:t>matchings</a:t>
            </a:r>
            <a:r>
              <a:rPr lang="fr-FR" sz="2400" kern="0" dirty="0" smtClean="0">
                <a:latin typeface="+mn-lt"/>
                <a:sym typeface="Symbol"/>
              </a:rPr>
              <a:t>. </a:t>
            </a: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4800600" y="1297020"/>
            <a:ext cx="4160601" cy="2209800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>
                <a:latin typeface="+mn-lt"/>
                <a:sym typeface="Symbol"/>
              </a:rPr>
              <a:t>If G=(V,E) </a:t>
            </a:r>
            <a:r>
              <a:rPr lang="fr-FR" sz="2400" kern="0" dirty="0" err="1">
                <a:latin typeface="+mn-lt"/>
                <a:sym typeface="Symbol"/>
              </a:rPr>
              <a:t>cubic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, </a:t>
            </a: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bridgeless</a:t>
            </a:r>
            <a:endParaRPr lang="fr-FR" sz="2400" kern="0" dirty="0" smtClean="0">
              <a:solidFill>
                <a:srgbClr val="00B050"/>
              </a:solidFill>
              <a:latin typeface="+mn-lt"/>
              <a:sym typeface="Symbol"/>
            </a:endParaRP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latin typeface="+mn-lt"/>
                <a:sym typeface="Symbol"/>
              </a:rPr>
              <a:t>The constant 1/3 </a:t>
            </a:r>
            <a:r>
              <a:rPr lang="fr-FR" sz="2400" kern="0" dirty="0" err="1" smtClean="0">
                <a:latin typeface="+mn-lt"/>
                <a:sym typeface="Symbol"/>
              </a:rPr>
              <a:t>function</a:t>
            </a:r>
            <a:r>
              <a:rPr lang="fr-FR" sz="2400" kern="0" dirty="0" smtClean="0">
                <a:latin typeface="+mn-lt"/>
                <a:sym typeface="Symbol"/>
              </a:rPr>
              <a:t> 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latin typeface="+mn-lt"/>
                <a:sym typeface="Symbol"/>
              </a:rPr>
              <a:t>on the </a:t>
            </a:r>
            <a:r>
              <a:rPr lang="fr-FR" sz="2400" kern="0" dirty="0" err="1" smtClean="0">
                <a:latin typeface="+mn-lt"/>
                <a:sym typeface="Symbol"/>
              </a:rPr>
              <a:t>edges</a:t>
            </a:r>
            <a:r>
              <a:rPr lang="fr-FR" sz="2400" kern="0" dirty="0" smtClean="0">
                <a:latin typeface="+mn-lt"/>
                <a:sym typeface="Symbol"/>
              </a:rPr>
              <a:t> </a:t>
            </a:r>
            <a:r>
              <a:rPr lang="fr-FR" sz="2400" kern="0" dirty="0" err="1" smtClean="0">
                <a:latin typeface="+mn-lt"/>
                <a:sym typeface="Symbol"/>
              </a:rPr>
              <a:t>is</a:t>
            </a:r>
            <a:r>
              <a:rPr lang="fr-FR" sz="2400" kern="0" dirty="0" smtClean="0">
                <a:latin typeface="+mn-lt"/>
                <a:sym typeface="Symbol"/>
              </a:rPr>
              <a:t> in the 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err="1" smtClean="0">
                <a:latin typeface="+mn-lt"/>
                <a:sym typeface="Symbol"/>
              </a:rPr>
              <a:t>convex</a:t>
            </a:r>
            <a:r>
              <a:rPr lang="fr-FR" sz="2400" kern="0" dirty="0" smtClean="0">
                <a:latin typeface="+mn-lt"/>
                <a:sym typeface="Symbol"/>
              </a:rPr>
              <a:t> </a:t>
            </a:r>
            <a:r>
              <a:rPr lang="fr-FR" sz="2400" kern="0" dirty="0" err="1" smtClean="0">
                <a:latin typeface="+mn-lt"/>
                <a:sym typeface="Symbol"/>
              </a:rPr>
              <a:t>hull</a:t>
            </a:r>
            <a:r>
              <a:rPr lang="fr-FR" sz="2400" kern="0" dirty="0" smtClean="0">
                <a:latin typeface="+mn-lt"/>
                <a:sym typeface="Symbol"/>
              </a:rPr>
              <a:t> of  </a:t>
            </a:r>
            <a:r>
              <a:rPr lang="fr-FR" sz="2400" kern="0" dirty="0" err="1" smtClean="0">
                <a:latin typeface="+mn-lt"/>
                <a:sym typeface="Symbol"/>
              </a:rPr>
              <a:t>matchings</a:t>
            </a:r>
            <a:r>
              <a:rPr lang="fr-FR" sz="2400" kern="0" dirty="0">
                <a:latin typeface="+mn-lt"/>
                <a:sym typeface="Symbol"/>
              </a:rPr>
              <a:t>.</a:t>
            </a:r>
            <a:endParaRPr lang="fr-FR" sz="2400" kern="0" dirty="0" smtClean="0">
              <a:latin typeface="+mn-lt"/>
              <a:sym typeface="Symbol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828800" y="3733800"/>
            <a:ext cx="5562600" cy="1676400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latin typeface="+mn-lt"/>
                <a:sym typeface="Symbol"/>
              </a:rPr>
              <a:t>If G </a:t>
            </a:r>
            <a:r>
              <a:rPr lang="fr-FR" sz="2400" kern="0" dirty="0" err="1" smtClean="0">
                <a:latin typeface="+mn-lt"/>
                <a:sym typeface="Symbol"/>
              </a:rPr>
              <a:t>is</a:t>
            </a:r>
            <a:r>
              <a:rPr lang="fr-FR" sz="2400" kern="0" dirty="0" smtClean="0">
                <a:latin typeface="+mn-lt"/>
                <a:sym typeface="Symbol"/>
              </a:rPr>
              <a:t> </a:t>
            </a:r>
            <a:r>
              <a:rPr lang="fr-FR" sz="2400" kern="0" dirty="0" err="1" smtClean="0">
                <a:latin typeface="+mn-lt"/>
                <a:sym typeface="Symbol"/>
              </a:rPr>
              <a:t>cubic</a:t>
            </a:r>
            <a:r>
              <a:rPr lang="fr-FR" sz="2400" kern="0" dirty="0" smtClean="0">
                <a:latin typeface="+mn-lt"/>
                <a:sym typeface="Symbol"/>
              </a:rPr>
              <a:t>, </a:t>
            </a: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bridgeless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 (or bipartite),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solidFill>
                  <a:srgbClr val="002060"/>
                </a:solidFill>
                <a:latin typeface="+mn-lt"/>
                <a:sym typeface="Symbol"/>
              </a:rPr>
              <a:t> </a:t>
            </a:r>
            <a:r>
              <a:rPr lang="fr-FR" sz="2400" kern="0" dirty="0" err="1" smtClean="0">
                <a:solidFill>
                  <a:srgbClr val="002060"/>
                </a:solidFill>
                <a:latin typeface="+mn-lt"/>
                <a:sym typeface="Symbol"/>
              </a:rPr>
              <a:t>matching</a:t>
            </a:r>
            <a:r>
              <a:rPr lang="fr-FR" sz="2400" kern="0" dirty="0" smtClean="0">
                <a:solidFill>
                  <a:srgbClr val="002060"/>
                </a:solidFill>
                <a:latin typeface="+mn-lt"/>
                <a:sym typeface="Symbol"/>
              </a:rPr>
              <a:t> </a:t>
            </a:r>
            <a:r>
              <a:rPr lang="fr-FR" sz="2400" kern="0" dirty="0" err="1" smtClean="0">
                <a:solidFill>
                  <a:srgbClr val="002060"/>
                </a:solidFill>
                <a:latin typeface="+mn-lt"/>
                <a:sym typeface="Symbol"/>
              </a:rPr>
              <a:t>valued</a:t>
            </a:r>
            <a:r>
              <a:rPr lang="fr-FR" sz="2400" kern="0" dirty="0" smtClean="0">
                <a:solidFill>
                  <a:srgbClr val="002060"/>
                </a:solidFill>
                <a:latin typeface="+mn-lt"/>
                <a:sym typeface="Symbol"/>
              </a:rPr>
              <a:t> </a:t>
            </a:r>
            <a:r>
              <a:rPr lang="fr-FR" sz="2400" kern="0" dirty="0" err="1" smtClean="0">
                <a:solidFill>
                  <a:srgbClr val="002060"/>
                </a:solidFill>
                <a:latin typeface="+mn-lt"/>
                <a:sym typeface="Symbol"/>
              </a:rPr>
              <a:t>random</a:t>
            </a:r>
            <a:r>
              <a:rPr lang="fr-FR" sz="2400" kern="0" dirty="0" smtClean="0">
                <a:solidFill>
                  <a:srgbClr val="002060"/>
                </a:solidFill>
                <a:latin typeface="+mn-lt"/>
                <a:sym typeface="Symbol"/>
              </a:rPr>
              <a:t> variable  </a:t>
            </a:r>
            <a:r>
              <a:rPr lang="fr-FR" sz="2400" kern="0" dirty="0" smtClean="0">
                <a:solidFill>
                  <a:srgbClr val="002060"/>
                </a:solidFill>
                <a:latin typeface="Script MT Bold" panose="03040602040607080904" pitchFamily="66" charset="0"/>
                <a:sym typeface="Symbol"/>
              </a:rPr>
              <a:t>M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 err="1" smtClean="0">
                <a:solidFill>
                  <a:srgbClr val="002060"/>
                </a:solidFill>
                <a:latin typeface="+mn-lt"/>
                <a:sym typeface="Symbol"/>
              </a:rPr>
              <a:t>so</a:t>
            </a:r>
            <a:r>
              <a:rPr lang="fr-FR" sz="2400" kern="0" dirty="0" smtClean="0">
                <a:solidFill>
                  <a:srgbClr val="002060"/>
                </a:solidFill>
                <a:latin typeface="+mn-lt"/>
                <a:sym typeface="Symbol"/>
              </a:rPr>
              <a:t> </a:t>
            </a:r>
            <a:r>
              <a:rPr lang="fr-FR" sz="2400" kern="0" dirty="0" err="1" smtClean="0">
                <a:solidFill>
                  <a:srgbClr val="002060"/>
                </a:solidFill>
                <a:latin typeface="+mn-lt"/>
                <a:sym typeface="Symbol"/>
              </a:rPr>
              <a:t>that</a:t>
            </a:r>
            <a:r>
              <a:rPr lang="fr-FR" sz="2400" kern="0" dirty="0" smtClean="0">
                <a:solidFill>
                  <a:srgbClr val="002060"/>
                </a:solidFill>
                <a:latin typeface="+mn-lt"/>
                <a:sym typeface="Symbol"/>
              </a:rPr>
              <a:t>  </a:t>
            </a:r>
            <a:r>
              <a:rPr lang="fr-FR" sz="2400" kern="0" dirty="0" smtClean="0">
                <a:solidFill>
                  <a:srgbClr val="C00000"/>
                </a:solidFill>
                <a:latin typeface="+mn-lt"/>
                <a:sym typeface="Symbol"/>
              </a:rPr>
              <a:t>E(</a:t>
            </a:r>
            <a:r>
              <a:rPr lang="fr-FR" sz="2400" kern="0" dirty="0" smtClean="0">
                <a:solidFill>
                  <a:srgbClr val="C00000"/>
                </a:solidFill>
                <a:latin typeface="Script MT Bold" panose="03040602040607080904" pitchFamily="66" charset="0"/>
                <a:sym typeface="Symbol"/>
              </a:rPr>
              <a:t>M</a:t>
            </a:r>
            <a:r>
              <a:rPr lang="fr-FR" sz="2400" kern="0" baseline="-25000" dirty="0" smtClean="0">
                <a:solidFill>
                  <a:srgbClr val="C00000"/>
                </a:solidFill>
                <a:latin typeface="+mn-lt"/>
                <a:sym typeface="Symbol"/>
              </a:rPr>
              <a:t> </a:t>
            </a:r>
            <a:r>
              <a:rPr lang="fr-FR" sz="2400" kern="0" dirty="0" smtClean="0">
                <a:solidFill>
                  <a:srgbClr val="C00000"/>
                </a:solidFill>
                <a:latin typeface="+mn-lt"/>
                <a:sym typeface="Symbol"/>
              </a:rPr>
              <a:t>) =  constant 1/3 on E 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AutoShape 7"/>
              <p:cNvSpPr>
                <a:spLocks noChangeArrowheads="1"/>
              </p:cNvSpPr>
              <p:nvPr/>
            </p:nvSpPr>
            <p:spPr bwMode="auto">
              <a:xfrm>
                <a:off x="616084" y="5745804"/>
                <a:ext cx="8146916" cy="990600"/>
              </a:xfrm>
              <a:prstGeom prst="roundRect">
                <a:avLst>
                  <a:gd name="adj" fmla="val 16667"/>
                </a:avLst>
              </a:prstGeom>
              <a:solidFill>
                <a:srgbClr val="FFF5E1"/>
              </a:solid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lIns="91430" tIns="45715" rIns="91430" bIns="45715" anchor="ctr"/>
              <a:lstStyle/>
              <a:p>
                <a:pPr marL="342865" indent="-342865" eaLnBrk="0" hangingPunct="0">
                  <a:spcBef>
                    <a:spcPct val="20000"/>
                  </a:spcBef>
                  <a:defRPr/>
                </a:pPr>
                <a:r>
                  <a:rPr lang="fr-FR" sz="2400" b="1" kern="0" dirty="0" smtClean="0">
                    <a:solidFill>
                      <a:srgbClr val="002060"/>
                    </a:solidFill>
                    <a:sym typeface="Symbol"/>
                  </a:rPr>
                  <a:t>Theorem</a:t>
                </a:r>
                <a:r>
                  <a:rPr lang="fr-FR" sz="2400" kern="0" dirty="0" smtClean="0">
                    <a:solidFill>
                      <a:srgbClr val="002060"/>
                    </a:solidFill>
                    <a:sym typeface="Symbol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latin typeface="+mn-lt"/>
                        <a:sym typeface="Symbol"/>
                      </a:rPr>
                      <m:t>G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sym typeface="Symbol"/>
                      </a:rPr>
                      <m:t>=(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sym typeface="Symbol"/>
                      </a:rPr>
                      <m:t>V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sym typeface="Symbol"/>
                      </a:rPr>
                      <m:t>,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sym typeface="Symbol"/>
                      </a:rPr>
                      <m:t>E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sym typeface="Symbol"/>
                      </a:rPr>
                      <m:t>) 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latin typeface="+mn-lt"/>
                        <a:sym typeface="Symbol"/>
                      </a:rPr>
                      <m:t>cubic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latin typeface="+mn-lt"/>
                        <a:sym typeface="Symbol"/>
                      </a:rPr>
                      <m:t>,</m:t>
                    </m:r>
                    <m:r>
                      <m:rPr>
                        <m:nor/>
                      </m:rPr>
                      <a:rPr lang="en-US" sz="2400" b="0" i="0" kern="0" dirty="0" smtClean="0">
                        <a:solidFill>
                          <a:srgbClr val="002060"/>
                        </a:solidFill>
                        <a:latin typeface="+mn-lt"/>
                        <a:sym typeface="Symbol"/>
                      </a:rPr>
                      <m:t> </m:t>
                    </m:r>
                    <m:r>
                      <m:rPr>
                        <m:nor/>
                      </m:rPr>
                      <a:rPr lang="fr-FR" sz="2400" kern="0" dirty="0">
                        <a:solidFill>
                          <a:srgbClr val="00B050"/>
                        </a:solidFill>
                        <a:sym typeface="Symbol"/>
                      </a:rPr>
                      <m:t>bridgeless</m:t>
                    </m:r>
                    <m:r>
                      <m:rPr>
                        <m:nor/>
                      </m:rPr>
                      <a:rPr lang="fr-FR" sz="2400" kern="0" dirty="0">
                        <a:solidFill>
                          <a:srgbClr val="00B050"/>
                        </a:solidFill>
                        <a:sym typeface="Symbol"/>
                      </a:rPr>
                      <m:t> (</m:t>
                    </m:r>
                    <m:r>
                      <m:rPr>
                        <m:nor/>
                      </m:rPr>
                      <a:rPr lang="fr-FR" sz="2400" kern="0" dirty="0">
                        <a:solidFill>
                          <a:srgbClr val="00B050"/>
                        </a:solidFill>
                        <a:sym typeface="Symbol"/>
                      </a:rPr>
                      <m:t>o</m:t>
                    </m:r>
                    <m:r>
                      <m:rPr>
                        <m:nor/>
                      </m:rPr>
                      <a:rPr lang="en-US" sz="2400" b="0" i="0" kern="0" dirty="0" smtClean="0">
                        <a:solidFill>
                          <a:srgbClr val="00B050"/>
                        </a:solidFill>
                        <a:sym typeface="Symbol"/>
                      </a:rPr>
                      <m:t>r</m:t>
                    </m:r>
                    <m:r>
                      <m:rPr>
                        <m:nor/>
                      </m:rPr>
                      <a:rPr lang="fr-FR" sz="2400" kern="0" dirty="0">
                        <a:solidFill>
                          <a:srgbClr val="00B050"/>
                        </a:solidFill>
                        <a:sym typeface="Symbol"/>
                      </a:rPr>
                      <m:t> </m:t>
                    </m:r>
                    <m:r>
                      <m:rPr>
                        <m:nor/>
                      </m:rPr>
                      <a:rPr lang="fr-FR" sz="2400" kern="0" dirty="0">
                        <a:solidFill>
                          <a:srgbClr val="00B050"/>
                        </a:solidFill>
                        <a:sym typeface="Symbol"/>
                      </a:rPr>
                      <m:t>bipartite</m:t>
                    </m:r>
                    <m:r>
                      <m:rPr>
                        <m:nor/>
                      </m:rPr>
                      <a:rPr lang="fr-FR" sz="2400" kern="0" dirty="0">
                        <a:solidFill>
                          <a:srgbClr val="00B050"/>
                        </a:solidFill>
                        <a:sym typeface="Symbol"/>
                      </a:rPr>
                      <m:t>),</m:t>
                    </m:r>
                  </m:oMath>
                </a14:m>
                <a:endParaRPr lang="en-US" sz="2400" kern="0" dirty="0" smtClean="0">
                  <a:solidFill>
                    <a:srgbClr val="002060"/>
                  </a:solidFill>
                  <a:latin typeface="+mn-lt"/>
                  <a:sym typeface="Symbol"/>
                </a:endParaRPr>
              </a:p>
              <a:p>
                <a:pPr marL="342865" indent="-342865" algn="ctr" eaLnBrk="0" hangingPunct="0">
                  <a:spcBef>
                    <a:spcPct val="20000"/>
                  </a:spcBef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latin typeface="+mn-lt"/>
                        <a:sym typeface="Symbol"/>
                      </a:rPr>
                      <m:t>w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latin typeface="+mn-lt"/>
                        <a:sym typeface="Symbol"/>
                      </a:rPr>
                      <m:t>: 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latin typeface="+mn-lt"/>
                        <a:sym typeface="Symbol"/>
                      </a:rPr>
                      <m:t>E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latin typeface="+mn-lt"/>
                        <a:sym typeface="Symbol"/>
                      </a:rPr>
                      <m:t> </m:t>
                    </m:r>
                    <m:r>
                      <a:rPr lang="fr-FR" sz="2400" i="1" kern="0" dirty="0" smtClean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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latin typeface="+mn-lt"/>
                        <a:sym typeface="Symbol"/>
                      </a:rPr>
                      <m:t> </m:t>
                    </m:r>
                    <m:r>
                      <m:rPr>
                        <m:nor/>
                      </m:rPr>
                      <a:rPr lang="fr-FR" sz="2400" kern="0" dirty="0" smtClean="0">
                        <a:solidFill>
                          <a:srgbClr val="002060"/>
                        </a:solidFill>
                        <a:latin typeface="+mn-lt"/>
                        <a:sym typeface="Wingdings" panose="05000000000000000000" pitchFamily="2" charset="2"/>
                      </a:rPr>
                      <m:t>IR</m:t>
                    </m:r>
                    <m:r>
                      <m:rPr>
                        <m:nor/>
                      </m:rPr>
                      <a:rPr lang="fr-FR" sz="2400" b="0" kern="0" dirty="0" smtClean="0">
                        <a:solidFill>
                          <a:srgbClr val="002060"/>
                        </a:solidFill>
                        <a:latin typeface="+mn-lt"/>
                        <a:sym typeface="Wingdings" panose="05000000000000000000" pitchFamily="2" charset="2"/>
                      </a:rPr>
                      <m:t>.</m:t>
                    </m:r>
                    <m:r>
                      <a:rPr lang="fr-FR" sz="2400" b="0" i="0" kern="0" dirty="0" smtClean="0">
                        <a:solidFill>
                          <a:srgbClr val="002060"/>
                        </a:solidFill>
                        <a:latin typeface="Cambria Math"/>
                        <a:sym typeface="Wingdings" panose="05000000000000000000" pitchFamily="2" charset="2"/>
                      </a:rPr>
                      <m:t>  </m:t>
                    </m:r>
                    <m:r>
                      <a:rPr lang="fr-FR" sz="2400" b="0" i="0" kern="0" dirty="0" smtClean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 </m:t>
                    </m:r>
                    <m:r>
                      <m:rPr>
                        <m:sty m:val="p"/>
                      </m:rPr>
                      <a:rPr lang="fr-FR" sz="2400" b="0" i="0" kern="0" dirty="0" smtClean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matching</m:t>
                    </m:r>
                    <m:r>
                      <a:rPr lang="fr-FR" sz="2400" b="0" i="0" kern="0" dirty="0" smtClean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 </m:t>
                    </m:r>
                    <m:r>
                      <m:rPr>
                        <m:sty m:val="p"/>
                      </m:rPr>
                      <a:rPr lang="fr-FR" sz="2400" b="0" i="0" kern="0" dirty="0" smtClean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M</m:t>
                    </m:r>
                    <m:r>
                      <a:rPr lang="fr-FR" sz="2400" b="0" i="0" kern="0" dirty="0" smtClean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, </m:t>
                    </m:r>
                    <m:r>
                      <m:rPr>
                        <m:sty m:val="p"/>
                      </m:rPr>
                      <a:rPr lang="fr-FR" sz="2400" b="0" i="0" kern="0" dirty="0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w</m:t>
                    </m:r>
                    <m:d>
                      <m:dPr>
                        <m:ctrlPr>
                          <a:rPr lang="fr-FR" sz="2400" b="0" i="1" kern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r-FR" sz="2400" b="0" i="0" kern="0" dirty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M</m:t>
                        </m:r>
                      </m:e>
                    </m:d>
                    <m:r>
                      <a:rPr lang="fr-FR" sz="2400" b="0" i="1" kern="0" dirty="0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  </m:t>
                    </m:r>
                    <m:r>
                      <a:rPr lang="fr-FR" sz="2400" b="0" i="1" kern="0" dirty="0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𝑤</m:t>
                    </m:r>
                    <m:r>
                      <a:rPr lang="fr-FR" sz="2400" b="0" i="1" kern="0" dirty="0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(</m:t>
                    </m:r>
                    <m:r>
                      <a:rPr lang="fr-FR" sz="2400" b="0" i="1" kern="0" dirty="0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𝐸</m:t>
                    </m:r>
                    <m:r>
                      <a:rPr lang="fr-FR" sz="2400" b="0" i="1" kern="0" dirty="0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)</m:t>
                    </m:r>
                  </m:oMath>
                </a14:m>
                <a:r>
                  <a:rPr lang="fr-FR" sz="2400" kern="0" dirty="0" smtClean="0">
                    <a:solidFill>
                      <a:srgbClr val="C00000"/>
                    </a:solidFill>
                    <a:latin typeface="+mn-lt"/>
                    <a:sym typeface="Wingdings" panose="05000000000000000000" pitchFamily="2" charset="2"/>
                  </a:rPr>
                  <a:t>/3</a:t>
                </a:r>
              </a:p>
            </p:txBody>
          </p:sp>
        </mc:Choice>
        <mc:Fallback xmlns="">
          <p:sp>
            <p:nvSpPr>
              <p:cNvPr id="8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084" y="5745804"/>
                <a:ext cx="8146916" cy="990600"/>
              </a:xfrm>
              <a:prstGeom prst="roundRect">
                <a:avLst>
                  <a:gd name="adj" fmla="val 16667"/>
                </a:avLst>
              </a:prstGeom>
              <a:blipFill>
                <a:blip r:embed="rId3"/>
                <a:stretch>
                  <a:fillRect l="-593" t="-526"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105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35175" y="548680"/>
            <a:ext cx="9577064" cy="3998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Method: the </a:t>
            </a:r>
            <a:r>
              <a:rPr lang="fr-FR" sz="2800" dirty="0"/>
              <a:t>inverse of the </a:t>
            </a:r>
            <a:r>
              <a:rPr lang="fr-FR" sz="2800" dirty="0" err="1"/>
              <a:t>duality</a:t>
            </a:r>
            <a:r>
              <a:rPr lang="fr-FR" sz="2800" dirty="0"/>
              <a:t> </a:t>
            </a:r>
            <a:r>
              <a:rPr lang="fr-FR" sz="2800" dirty="0" err="1"/>
              <a:t>theorem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326363" y="2509813"/>
            <a:ext cx="969861" cy="430877"/>
          </a:xfrm>
          <a:prstGeom prst="rect">
            <a:avLst/>
          </a:prstGeom>
        </p:spPr>
        <p:txBody>
          <a:bodyPr wrap="none" lIns="91430" tIns="45715" rIns="91430" bIns="45715">
            <a:spAutoFit/>
          </a:bodyPr>
          <a:lstStyle/>
          <a:p>
            <a:r>
              <a:rPr lang="fr-FR" sz="2200" b="1" dirty="0">
                <a:solidFill>
                  <a:schemeClr val="tx2"/>
                </a:solidFill>
                <a:latin typeface="Calibri"/>
                <a:sym typeface="Symbol"/>
              </a:rPr>
              <a:t>Proof :</a:t>
            </a:r>
            <a:endParaRPr lang="fr-FR" sz="3200" b="1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2415011"/>
            <a:ext cx="750588" cy="572379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r>
              <a:rPr lang="fr-FR" sz="3200" dirty="0">
                <a:solidFill>
                  <a:srgbClr val="C00000"/>
                </a:solidFill>
                <a:sym typeface="Symbol"/>
              </a:rPr>
              <a:t></a:t>
            </a:r>
            <a:r>
              <a:rPr lang="fr-FR" sz="3200" dirty="0">
                <a:solidFill>
                  <a:srgbClr val="1F497D"/>
                </a:solidFill>
                <a:sym typeface="Symbol"/>
              </a:rPr>
              <a:t> : 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763347" y="3319254"/>
            <a:ext cx="7273149" cy="1261874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r>
              <a:rPr lang="fr-FR" sz="2200" dirty="0">
                <a:solidFill>
                  <a:schemeClr val="tx2"/>
                </a:solidFill>
                <a:latin typeface="Calibri"/>
                <a:sym typeface="Symbol"/>
              </a:rPr>
              <a:t>For  </a:t>
            </a:r>
            <a:r>
              <a:rPr lang="fr-FR" sz="2200" dirty="0">
                <a:solidFill>
                  <a:srgbClr val="C00000"/>
                </a:solidFill>
                <a:latin typeface="Calibri"/>
                <a:sym typeface="Symbol"/>
              </a:rPr>
              <a:t>=</a:t>
            </a:r>
            <a:r>
              <a:rPr lang="fr-FR" sz="2200" dirty="0">
                <a:solidFill>
                  <a:schemeClr val="tx2"/>
                </a:solidFill>
                <a:latin typeface="Calibri"/>
                <a:sym typeface="Symbol"/>
              </a:rPr>
              <a:t>   show   </a:t>
            </a:r>
            <a:r>
              <a:rPr lang="fr-FR" sz="2200" dirty="0" smtClean="0">
                <a:solidFill>
                  <a:schemeClr val="tx2"/>
                </a:solidFill>
                <a:latin typeface="Calibri"/>
                <a:sym typeface="Symbol"/>
              </a:rPr>
              <a:t>c</a:t>
            </a:r>
            <a:r>
              <a:rPr lang="fr-FR" sz="22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 IR</a:t>
            </a:r>
            <a:r>
              <a:rPr lang="fr-FR" sz="2200" baseline="30000" dirty="0">
                <a:solidFill>
                  <a:schemeClr val="tx2"/>
                </a:solidFill>
                <a:sym typeface="Symbol"/>
              </a:rPr>
              <a:t>S</a:t>
            </a:r>
            <a:r>
              <a:rPr lang="fr-FR" sz="2200" dirty="0">
                <a:solidFill>
                  <a:schemeClr val="tx2"/>
                </a:solidFill>
                <a:latin typeface="Calibri"/>
                <a:sym typeface="Symbol"/>
              </a:rPr>
              <a:t>  </a:t>
            </a:r>
            <a:r>
              <a:rPr lang="fr-FR" sz="2200" dirty="0" smtClean="0">
                <a:solidFill>
                  <a:schemeClr val="tx2"/>
                </a:solidFill>
                <a:latin typeface="Calibri"/>
                <a:sym typeface="Symbol"/>
              </a:rPr>
              <a:t>  min </a:t>
            </a:r>
            <a:r>
              <a:rPr lang="fr-FR" sz="2200" dirty="0" err="1" smtClean="0">
                <a:solidFill>
                  <a:schemeClr val="tx2"/>
                </a:solidFill>
                <a:latin typeface="Calibri"/>
                <a:sym typeface="Symbol"/>
              </a:rPr>
              <a:t>c</a:t>
            </a:r>
            <a:r>
              <a:rPr lang="fr-FR" sz="2200" baseline="30000" dirty="0" err="1" smtClean="0">
                <a:solidFill>
                  <a:schemeClr val="tx2"/>
                </a:solidFill>
                <a:latin typeface="Calibri"/>
                <a:sym typeface="Symbol"/>
              </a:rPr>
              <a:t>T</a:t>
            </a:r>
            <a:r>
              <a:rPr lang="fr-FR" sz="2200" dirty="0" err="1" smtClean="0">
                <a:solidFill>
                  <a:schemeClr val="tx2"/>
                </a:solidFill>
                <a:latin typeface="Calibri"/>
                <a:sym typeface="Symbol"/>
              </a:rPr>
              <a:t>x</a:t>
            </a:r>
            <a:r>
              <a:rPr lang="fr-FR" sz="2200" dirty="0" smtClean="0">
                <a:solidFill>
                  <a:schemeClr val="tx2"/>
                </a:solidFill>
                <a:latin typeface="Calibri"/>
                <a:sym typeface="Symbol"/>
              </a:rPr>
              <a:t>  </a:t>
            </a:r>
            <a:r>
              <a:rPr lang="fr-FR" sz="2200" dirty="0">
                <a:solidFill>
                  <a:schemeClr val="tx2"/>
                </a:solidFill>
                <a:latin typeface="Calibri"/>
                <a:sym typeface="Symbol"/>
              </a:rPr>
              <a:t>for x  on the </a:t>
            </a:r>
            <a:r>
              <a:rPr lang="fr-FR" sz="2200" dirty="0" err="1">
                <a:solidFill>
                  <a:schemeClr val="tx2"/>
                </a:solidFill>
                <a:latin typeface="Calibri"/>
                <a:sym typeface="Symbol"/>
              </a:rPr>
              <a:t>left</a:t>
            </a:r>
            <a:r>
              <a:rPr lang="fr-FR" sz="2200" dirty="0">
                <a:solidFill>
                  <a:schemeClr val="tx2"/>
                </a:solidFill>
                <a:latin typeface="Calibri"/>
                <a:sym typeface="Symbol"/>
              </a:rPr>
              <a:t>    = </a:t>
            </a:r>
          </a:p>
          <a:p>
            <a:pPr lvl="0"/>
            <a:r>
              <a:rPr lang="fr-FR" sz="2200" dirty="0">
                <a:solidFill>
                  <a:schemeClr val="tx2"/>
                </a:solidFill>
                <a:latin typeface="Calibri"/>
                <a:sym typeface="Symbol"/>
              </a:rPr>
              <a:t>                                             </a:t>
            </a:r>
            <a:r>
              <a:rPr lang="fr-FR" sz="2200" dirty="0" smtClean="0">
                <a:solidFill>
                  <a:srgbClr val="1F497D"/>
                </a:solidFill>
                <a:sym typeface="Symbol"/>
              </a:rPr>
              <a:t>min </a:t>
            </a:r>
            <a:r>
              <a:rPr lang="fr-FR" sz="2200" dirty="0" err="1" smtClean="0">
                <a:solidFill>
                  <a:srgbClr val="1F497D"/>
                </a:solidFill>
                <a:sym typeface="Symbol"/>
              </a:rPr>
              <a:t>c</a:t>
            </a:r>
            <a:r>
              <a:rPr lang="fr-FR" sz="2200" baseline="30000" dirty="0" err="1" smtClean="0">
                <a:solidFill>
                  <a:srgbClr val="1F497D"/>
                </a:solidFill>
                <a:sym typeface="Symbol"/>
              </a:rPr>
              <a:t>T</a:t>
            </a:r>
            <a:r>
              <a:rPr lang="fr-FR" sz="2200" dirty="0" err="1" smtClean="0">
                <a:solidFill>
                  <a:srgbClr val="1F497D"/>
                </a:solidFill>
                <a:sym typeface="Symbol"/>
              </a:rPr>
              <a:t>x</a:t>
            </a:r>
            <a:r>
              <a:rPr lang="fr-FR" sz="2200" dirty="0" smtClean="0">
                <a:solidFill>
                  <a:srgbClr val="1F497D"/>
                </a:solidFill>
                <a:sym typeface="Symbol"/>
              </a:rPr>
              <a:t>  </a:t>
            </a:r>
            <a:r>
              <a:rPr lang="fr-FR" sz="2200" dirty="0">
                <a:solidFill>
                  <a:srgbClr val="1F497D"/>
                </a:solidFill>
                <a:sym typeface="Symbol"/>
              </a:rPr>
              <a:t>for x  on the right</a:t>
            </a:r>
          </a:p>
          <a:p>
            <a:endParaRPr lang="fr-FR" sz="3200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929" y="4174036"/>
            <a:ext cx="8915071" cy="3293199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r>
              <a:rPr lang="fr-FR" sz="2200" dirty="0">
                <a:solidFill>
                  <a:schemeClr val="tx2"/>
                </a:solidFill>
                <a:latin typeface="Calibri"/>
                <a:sym typeface="Symbol"/>
              </a:rPr>
              <a:t>This </a:t>
            </a:r>
            <a:r>
              <a:rPr lang="fr-FR" sz="2200" dirty="0" err="1">
                <a:solidFill>
                  <a:schemeClr val="tx2"/>
                </a:solidFill>
                <a:latin typeface="Calibri"/>
                <a:sym typeface="Symbol"/>
              </a:rPr>
              <a:t>suffices</a:t>
            </a:r>
            <a:r>
              <a:rPr lang="fr-FR" sz="2200" dirty="0">
                <a:solidFill>
                  <a:schemeClr val="tx2"/>
                </a:solidFill>
                <a:latin typeface="Calibri"/>
                <a:sym typeface="Symbol"/>
              </a:rPr>
              <a:t> , </a:t>
            </a:r>
            <a:r>
              <a:rPr lang="fr-FR" sz="2200" dirty="0" err="1">
                <a:solidFill>
                  <a:schemeClr val="tx2"/>
                </a:solidFill>
                <a:latin typeface="Calibri"/>
                <a:sym typeface="Symbol"/>
              </a:rPr>
              <a:t>since</a:t>
            </a:r>
            <a:r>
              <a:rPr lang="fr-FR" sz="2200" dirty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200" dirty="0">
                <a:solidFill>
                  <a:srgbClr val="C00000"/>
                </a:solidFill>
                <a:latin typeface="Calibri"/>
                <a:sym typeface="Symbol"/>
              </a:rPr>
              <a:t>if not =, </a:t>
            </a:r>
            <a:r>
              <a:rPr lang="fr-FR" sz="2200" dirty="0" err="1">
                <a:solidFill>
                  <a:srgbClr val="C00000"/>
                </a:solidFill>
                <a:latin typeface="Calibri"/>
                <a:sym typeface="Symbol"/>
              </a:rPr>
              <a:t>then</a:t>
            </a:r>
            <a:r>
              <a:rPr lang="fr-FR" sz="2200" dirty="0">
                <a:solidFill>
                  <a:srgbClr val="C00000"/>
                </a:solidFill>
                <a:latin typeface="Calibri"/>
                <a:sym typeface="Symbol"/>
              </a:rPr>
              <a:t>    and the </a:t>
            </a:r>
            <a:r>
              <a:rPr lang="fr-FR" sz="2200" dirty="0" err="1">
                <a:solidFill>
                  <a:srgbClr val="C00000"/>
                </a:solidFill>
                <a:latin typeface="Calibri"/>
                <a:sym typeface="Symbol"/>
              </a:rPr>
              <a:t>hyperplane</a:t>
            </a:r>
            <a:r>
              <a:rPr lang="fr-FR" sz="2200" dirty="0">
                <a:solidFill>
                  <a:srgbClr val="C00000"/>
                </a:solidFill>
                <a:latin typeface="Calibri"/>
                <a:sym typeface="Symbol"/>
              </a:rPr>
              <a:t> </a:t>
            </a:r>
            <a:r>
              <a:rPr lang="fr-FR" sz="2200" dirty="0" err="1">
                <a:solidFill>
                  <a:srgbClr val="C00000"/>
                </a:solidFill>
                <a:sym typeface="Symbol"/>
              </a:rPr>
              <a:t>c</a:t>
            </a:r>
            <a:r>
              <a:rPr lang="fr-FR" sz="2200" baseline="30000" dirty="0" err="1">
                <a:solidFill>
                  <a:srgbClr val="C00000"/>
                </a:solidFill>
                <a:sym typeface="Symbol"/>
              </a:rPr>
              <a:t>T</a:t>
            </a:r>
            <a:r>
              <a:rPr lang="fr-FR" sz="2200" dirty="0" err="1">
                <a:solidFill>
                  <a:srgbClr val="C00000"/>
                </a:solidFill>
                <a:sym typeface="Symbol"/>
              </a:rPr>
              <a:t>x</a:t>
            </a:r>
            <a:r>
              <a:rPr lang="fr-FR" sz="2200" dirty="0">
                <a:solidFill>
                  <a:srgbClr val="C00000"/>
                </a:solidFill>
                <a:sym typeface="Symbol"/>
              </a:rPr>
              <a:t>=b  </a:t>
            </a:r>
            <a:r>
              <a:rPr lang="fr-FR" sz="2200" dirty="0" err="1">
                <a:solidFill>
                  <a:srgbClr val="C00000"/>
                </a:solidFill>
                <a:latin typeface="Calibri"/>
                <a:sym typeface="Symbol"/>
              </a:rPr>
              <a:t>separating</a:t>
            </a:r>
            <a:r>
              <a:rPr lang="fr-FR" sz="2200" dirty="0">
                <a:solidFill>
                  <a:srgbClr val="C00000"/>
                </a:solidFill>
                <a:latin typeface="Calibri"/>
                <a:sym typeface="Symbol"/>
              </a:rPr>
              <a:t> </a:t>
            </a:r>
            <a:r>
              <a:rPr lang="fr-FR" sz="2200" b="1" dirty="0" err="1">
                <a:solidFill>
                  <a:schemeClr val="tx2"/>
                </a:solidFill>
                <a:latin typeface="Calibri"/>
                <a:sym typeface="Symbol"/>
              </a:rPr>
              <a:t>some</a:t>
            </a:r>
            <a:r>
              <a:rPr lang="fr-FR" sz="2200" dirty="0">
                <a:solidFill>
                  <a:schemeClr val="tx2"/>
                </a:solidFill>
                <a:latin typeface="Calibri"/>
                <a:sym typeface="Symbol"/>
              </a:rPr>
              <a:t>   </a:t>
            </a:r>
            <a:r>
              <a:rPr lang="fr-FR" sz="2200" dirty="0">
                <a:solidFill>
                  <a:srgbClr val="1F497D"/>
                </a:solidFill>
                <a:sym typeface="Symbol"/>
              </a:rPr>
              <a:t>x  on the right </a:t>
            </a:r>
            <a:r>
              <a:rPr lang="fr-FR" sz="2200" dirty="0" err="1">
                <a:solidFill>
                  <a:srgbClr val="1F497D"/>
                </a:solidFill>
                <a:sym typeface="Symbol"/>
              </a:rPr>
              <a:t>from</a:t>
            </a:r>
            <a:r>
              <a:rPr lang="fr-FR" sz="2200" b="1" dirty="0">
                <a:solidFill>
                  <a:srgbClr val="1F497D"/>
                </a:solidFill>
                <a:sym typeface="Symbol"/>
              </a:rPr>
              <a:t> all </a:t>
            </a:r>
            <a:r>
              <a:rPr lang="fr-FR" sz="2200" dirty="0">
                <a:solidFill>
                  <a:srgbClr val="1F497D"/>
                </a:solidFill>
                <a:sym typeface="Symbol"/>
              </a:rPr>
              <a:t>on the </a:t>
            </a:r>
            <a:r>
              <a:rPr lang="fr-FR" sz="2200" dirty="0" err="1" smtClean="0">
                <a:solidFill>
                  <a:srgbClr val="1F497D"/>
                </a:solidFill>
                <a:sym typeface="Symbol"/>
              </a:rPr>
              <a:t>left</a:t>
            </a:r>
            <a:r>
              <a:rPr lang="fr-FR" sz="2200" dirty="0" smtClean="0">
                <a:solidFill>
                  <a:srgbClr val="1F497D"/>
                </a:solidFill>
                <a:sym typeface="Symbol"/>
              </a:rPr>
              <a:t> (=&gt; c </a:t>
            </a:r>
            <a:r>
              <a:rPr lang="fr-FR" sz="2000" kern="0" dirty="0">
                <a:solidFill>
                  <a:schemeClr val="tx2"/>
                </a:solidFill>
                <a:sym typeface="Symbol"/>
              </a:rPr>
              <a:t>≥ </a:t>
            </a:r>
            <a:r>
              <a:rPr lang="fr-FR" sz="2000" kern="0" dirty="0" smtClean="0">
                <a:solidFill>
                  <a:schemeClr val="tx2"/>
                </a:solidFill>
                <a:sym typeface="Symbol"/>
              </a:rPr>
              <a:t>0 </a:t>
            </a:r>
            <a:r>
              <a:rPr lang="fr-FR" sz="2000" kern="0" dirty="0" err="1" smtClean="0">
                <a:solidFill>
                  <a:schemeClr val="tx2"/>
                </a:solidFill>
                <a:sym typeface="Symbol"/>
              </a:rPr>
              <a:t>maybe</a:t>
            </a:r>
            <a:r>
              <a:rPr lang="fr-FR" sz="2000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000" kern="0" dirty="0" err="1" smtClean="0">
                <a:solidFill>
                  <a:schemeClr val="tx2"/>
                </a:solidFill>
                <a:sym typeface="Symbol"/>
              </a:rPr>
              <a:t>changing</a:t>
            </a:r>
            <a:r>
              <a:rPr lang="fr-FR" sz="2000" kern="0" dirty="0" smtClean="0">
                <a:solidFill>
                  <a:schemeClr val="tx2"/>
                </a:solidFill>
                <a:sym typeface="Symbol"/>
              </a:rPr>
              <a:t> the </a:t>
            </a:r>
            <a:r>
              <a:rPr lang="fr-FR" sz="2000" kern="0" dirty="0" err="1" smtClean="0">
                <a:solidFill>
                  <a:schemeClr val="tx2"/>
                </a:solidFill>
                <a:sym typeface="Symbol"/>
              </a:rPr>
              <a:t>sign</a:t>
            </a:r>
            <a:r>
              <a:rPr lang="fr-FR" sz="2000" kern="0" dirty="0" smtClean="0">
                <a:solidFill>
                  <a:schemeClr val="tx2"/>
                </a:solidFill>
                <a:sym typeface="Symbol"/>
              </a:rPr>
              <a:t>)</a:t>
            </a:r>
            <a:r>
              <a:rPr lang="fr-FR" sz="2200" dirty="0" smtClean="0">
                <a:solidFill>
                  <a:srgbClr val="1F497D"/>
                </a:solidFill>
                <a:sym typeface="Symbol"/>
              </a:rPr>
              <a:t>, </a:t>
            </a:r>
            <a:r>
              <a:rPr lang="fr-FR" sz="2200" dirty="0">
                <a:solidFill>
                  <a:srgbClr val="1F497D"/>
                </a:solidFill>
                <a:sym typeface="Symbol"/>
              </a:rPr>
              <a:t>shows </a:t>
            </a:r>
            <a:r>
              <a:rPr lang="fr-FR" sz="2200" dirty="0" err="1">
                <a:solidFill>
                  <a:srgbClr val="1F497D"/>
                </a:solidFill>
                <a:sym typeface="Symbol"/>
              </a:rPr>
              <a:t>that</a:t>
            </a:r>
            <a:r>
              <a:rPr lang="fr-FR" sz="2200" dirty="0">
                <a:solidFill>
                  <a:srgbClr val="1F497D"/>
                </a:solidFill>
                <a:sym typeface="Symbol"/>
              </a:rPr>
              <a:t> </a:t>
            </a:r>
            <a:r>
              <a:rPr lang="fr-FR" sz="2200" dirty="0" smtClean="0">
                <a:solidFill>
                  <a:srgbClr val="1F497D"/>
                </a:solidFill>
                <a:sym typeface="Symbol"/>
              </a:rPr>
              <a:t>the min </a:t>
            </a:r>
            <a:r>
              <a:rPr lang="fr-FR" sz="2200" dirty="0">
                <a:solidFill>
                  <a:srgbClr val="1F497D"/>
                </a:solidFill>
                <a:sym typeface="Symbol"/>
              </a:rPr>
              <a:t>of 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200" dirty="0" err="1">
                <a:solidFill>
                  <a:schemeClr val="tx2"/>
                </a:solidFill>
                <a:sym typeface="Symbol"/>
              </a:rPr>
              <a:t>c</a:t>
            </a:r>
            <a:r>
              <a:rPr lang="fr-FR" sz="2200" baseline="30000" dirty="0" err="1">
                <a:solidFill>
                  <a:schemeClr val="tx2"/>
                </a:solidFill>
                <a:sym typeface="Symbol"/>
              </a:rPr>
              <a:t>T</a:t>
            </a:r>
            <a:r>
              <a:rPr lang="fr-FR" sz="2200" dirty="0" err="1">
                <a:solidFill>
                  <a:schemeClr val="tx2"/>
                </a:solidFill>
                <a:sym typeface="Symbol"/>
              </a:rPr>
              <a:t>x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  </a:t>
            </a:r>
            <a:r>
              <a:rPr lang="fr-FR" sz="2200" dirty="0" err="1">
                <a:solidFill>
                  <a:schemeClr val="tx2"/>
                </a:solidFill>
                <a:sym typeface="Symbol"/>
              </a:rPr>
              <a:t>is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200" dirty="0" err="1" smtClean="0">
                <a:solidFill>
                  <a:schemeClr val="tx2"/>
                </a:solidFill>
                <a:sym typeface="Symbol"/>
              </a:rPr>
              <a:t>smaller</a:t>
            </a:r>
            <a:r>
              <a:rPr lang="fr-FR" sz="22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on the right </a:t>
            </a:r>
            <a:r>
              <a:rPr lang="fr-FR" sz="2200" dirty="0" smtClean="0">
                <a:solidFill>
                  <a:schemeClr val="tx2"/>
                </a:solidFill>
                <a:sym typeface="Symbol"/>
              </a:rPr>
              <a:t>. </a:t>
            </a:r>
            <a:endParaRPr lang="fr-FR" sz="2200" dirty="0">
              <a:solidFill>
                <a:schemeClr val="tx2"/>
              </a:solidFill>
              <a:sym typeface="Symbol"/>
            </a:endParaRPr>
          </a:p>
          <a:p>
            <a:endParaRPr lang="fr-FR" sz="2200" dirty="0">
              <a:solidFill>
                <a:schemeClr val="tx2"/>
              </a:solidFill>
              <a:sym typeface="Symbol"/>
            </a:endParaRPr>
          </a:p>
          <a:p>
            <a:r>
              <a:rPr lang="fr-FR" sz="2200" dirty="0">
                <a:solidFill>
                  <a:schemeClr val="tx2"/>
                </a:solidFill>
                <a:sym typeface="Symbol"/>
              </a:rPr>
              <a:t>But </a:t>
            </a:r>
            <a:r>
              <a:rPr lang="fr-FR" sz="2200" dirty="0" smtClean="0">
                <a:solidFill>
                  <a:srgbClr val="1F497D"/>
                </a:solidFill>
                <a:sym typeface="Symbol"/>
              </a:rPr>
              <a:t>min  </a:t>
            </a:r>
            <a:r>
              <a:rPr lang="fr-FR" sz="2200" dirty="0">
                <a:solidFill>
                  <a:srgbClr val="1F497D"/>
                </a:solidFill>
                <a:sym typeface="Symbol"/>
              </a:rPr>
              <a:t>of 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200" dirty="0" err="1">
                <a:solidFill>
                  <a:schemeClr val="tx2"/>
                </a:solidFill>
                <a:sym typeface="Symbol"/>
              </a:rPr>
              <a:t>c</a:t>
            </a:r>
            <a:r>
              <a:rPr lang="fr-FR" sz="2200" baseline="30000" dirty="0" err="1">
                <a:solidFill>
                  <a:schemeClr val="tx2"/>
                </a:solidFill>
                <a:sym typeface="Symbol"/>
              </a:rPr>
              <a:t>T</a:t>
            </a:r>
            <a:r>
              <a:rPr lang="fr-FR" sz="2200" dirty="0" err="1">
                <a:solidFill>
                  <a:schemeClr val="tx2"/>
                </a:solidFill>
                <a:sym typeface="Symbol"/>
              </a:rPr>
              <a:t>x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   on the right </a:t>
            </a:r>
            <a:r>
              <a:rPr lang="fr-FR" sz="2200" dirty="0" err="1">
                <a:solidFill>
                  <a:schemeClr val="tx2"/>
                </a:solidFill>
                <a:sym typeface="Symbol"/>
              </a:rPr>
              <a:t>is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200" dirty="0" err="1">
                <a:solidFill>
                  <a:schemeClr val="tx2"/>
                </a:solidFill>
                <a:sym typeface="Symbol"/>
              </a:rPr>
              <a:t>equal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, by the </a:t>
            </a:r>
            <a:r>
              <a:rPr lang="fr-FR" sz="2200" dirty="0" err="1">
                <a:solidFill>
                  <a:schemeClr val="tx2"/>
                </a:solidFill>
                <a:sym typeface="Symbol"/>
              </a:rPr>
              <a:t>duality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200" dirty="0" err="1">
                <a:solidFill>
                  <a:schemeClr val="tx2"/>
                </a:solidFill>
                <a:sym typeface="Symbol"/>
              </a:rPr>
              <a:t>theorem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 to </a:t>
            </a:r>
            <a:r>
              <a:rPr lang="fr-FR" sz="2200" dirty="0">
                <a:solidFill>
                  <a:srgbClr val="C00000"/>
                </a:solidFill>
                <a:sym typeface="Symbol"/>
              </a:rPr>
              <a:t>the </a:t>
            </a:r>
            <a:r>
              <a:rPr lang="fr-FR" sz="2200" dirty="0" smtClean="0">
                <a:solidFill>
                  <a:srgbClr val="C00000"/>
                </a:solidFill>
                <a:sym typeface="Symbol"/>
              </a:rPr>
              <a:t>max  </a:t>
            </a:r>
            <a:r>
              <a:rPr lang="fr-FR" sz="2200" dirty="0">
                <a:solidFill>
                  <a:srgbClr val="C00000"/>
                </a:solidFill>
                <a:sym typeface="Symbol"/>
              </a:rPr>
              <a:t>of </a:t>
            </a:r>
            <a:r>
              <a:rPr lang="fr-FR" sz="2200" dirty="0" err="1">
                <a:solidFill>
                  <a:srgbClr val="C00000"/>
                </a:solidFill>
                <a:sym typeface="Symbol"/>
              </a:rPr>
              <a:t>its</a:t>
            </a:r>
            <a:r>
              <a:rPr lang="fr-FR" sz="2200" dirty="0">
                <a:solidFill>
                  <a:srgbClr val="C00000"/>
                </a:solidFill>
                <a:sym typeface="Symbol"/>
              </a:rPr>
              <a:t> dual </a:t>
            </a:r>
            <a:r>
              <a:rPr lang="fr-FR" sz="2200" dirty="0" err="1">
                <a:solidFill>
                  <a:srgbClr val="C00000"/>
                </a:solidFill>
                <a:sym typeface="Symbol"/>
              </a:rPr>
              <a:t>so</a:t>
            </a:r>
            <a:r>
              <a:rPr lang="fr-FR" sz="2200" dirty="0">
                <a:solidFill>
                  <a:srgbClr val="C00000"/>
                </a:solidFill>
                <a:sym typeface="Symbol"/>
              </a:rPr>
              <a:t> the latter </a:t>
            </a:r>
            <a:r>
              <a:rPr lang="fr-FR" sz="2200" dirty="0" err="1">
                <a:solidFill>
                  <a:srgbClr val="C00000"/>
                </a:solidFill>
                <a:sym typeface="Symbol"/>
              </a:rPr>
              <a:t>is</a:t>
            </a:r>
            <a:r>
              <a:rPr lang="fr-FR" sz="2200" dirty="0">
                <a:solidFill>
                  <a:srgbClr val="C00000"/>
                </a:solidFill>
                <a:sym typeface="Symbol"/>
              </a:rPr>
              <a:t> </a:t>
            </a:r>
            <a:r>
              <a:rPr lang="fr-FR" sz="2200" dirty="0" err="1" smtClean="0">
                <a:solidFill>
                  <a:srgbClr val="C00000"/>
                </a:solidFill>
                <a:sym typeface="Symbol"/>
              </a:rPr>
              <a:t>smaller</a:t>
            </a:r>
            <a:r>
              <a:rPr lang="fr-FR" sz="22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fr-FR" sz="2200" dirty="0" err="1">
                <a:solidFill>
                  <a:srgbClr val="C00000"/>
                </a:solidFill>
                <a:sym typeface="Symbol"/>
              </a:rPr>
              <a:t>then</a:t>
            </a:r>
            <a:r>
              <a:rPr lang="fr-FR" sz="2200" dirty="0">
                <a:solidFill>
                  <a:srgbClr val="C00000"/>
                </a:solidFill>
                <a:sym typeface="Symbol"/>
              </a:rPr>
              <a:t> the </a:t>
            </a:r>
            <a:r>
              <a:rPr lang="fr-FR" sz="2200" dirty="0" smtClean="0">
                <a:solidFill>
                  <a:srgbClr val="C00000"/>
                </a:solidFill>
                <a:sym typeface="Symbol"/>
              </a:rPr>
              <a:t>min </a:t>
            </a:r>
            <a:r>
              <a:rPr lang="fr-FR" sz="2200" dirty="0">
                <a:solidFill>
                  <a:srgbClr val="C00000"/>
                </a:solidFill>
                <a:sym typeface="Symbol"/>
              </a:rPr>
              <a:t>of  </a:t>
            </a:r>
            <a:r>
              <a:rPr lang="fr-FR" sz="2200" dirty="0" err="1">
                <a:solidFill>
                  <a:srgbClr val="C00000"/>
                </a:solidFill>
                <a:sym typeface="Symbol"/>
              </a:rPr>
              <a:t>c</a:t>
            </a:r>
            <a:r>
              <a:rPr lang="fr-FR" sz="2200" baseline="30000" dirty="0" err="1">
                <a:solidFill>
                  <a:srgbClr val="C00000"/>
                </a:solidFill>
                <a:sym typeface="Symbol"/>
              </a:rPr>
              <a:t>T</a:t>
            </a:r>
            <a:r>
              <a:rPr lang="fr-FR" sz="2200" dirty="0" err="1">
                <a:solidFill>
                  <a:srgbClr val="C00000"/>
                </a:solidFill>
                <a:sym typeface="Symbol"/>
              </a:rPr>
              <a:t>x</a:t>
            </a:r>
            <a:r>
              <a:rPr lang="fr-FR" sz="2200" dirty="0">
                <a:solidFill>
                  <a:srgbClr val="C00000"/>
                </a:solidFill>
                <a:sym typeface="Symbol"/>
              </a:rPr>
              <a:t>   on the </a:t>
            </a:r>
            <a:r>
              <a:rPr lang="fr-FR" sz="2200" dirty="0" err="1">
                <a:solidFill>
                  <a:srgbClr val="C00000"/>
                </a:solidFill>
                <a:sym typeface="Symbol"/>
              </a:rPr>
              <a:t>left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, </a:t>
            </a:r>
            <a:r>
              <a:rPr lang="fr-FR" sz="2200" dirty="0" err="1">
                <a:solidFill>
                  <a:schemeClr val="tx2"/>
                </a:solidFill>
                <a:sym typeface="Symbol"/>
              </a:rPr>
              <a:t>contradicting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200" dirty="0" smtClean="0">
                <a:solidFill>
                  <a:schemeClr val="tx2"/>
                </a:solidFill>
                <a:sym typeface="Symbol"/>
              </a:rPr>
              <a:t>Edmonds and </a:t>
            </a:r>
            <a:r>
              <a:rPr lang="fr-FR" sz="2200" dirty="0" err="1" smtClean="0">
                <a:solidFill>
                  <a:schemeClr val="tx2"/>
                </a:solidFill>
                <a:sym typeface="Symbol"/>
              </a:rPr>
              <a:t>Johnson’s</a:t>
            </a:r>
            <a:r>
              <a:rPr lang="fr-FR" sz="22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minimax </a:t>
            </a:r>
            <a:r>
              <a:rPr lang="fr-FR" sz="2200" dirty="0" err="1">
                <a:solidFill>
                  <a:schemeClr val="tx2"/>
                </a:solidFill>
                <a:sym typeface="Symbol"/>
              </a:rPr>
              <a:t>theorem</a:t>
            </a:r>
            <a:r>
              <a:rPr lang="fr-FR" sz="220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200" dirty="0" smtClean="0">
                <a:solidFill>
                  <a:schemeClr val="tx2"/>
                </a:solidFill>
                <a:sym typeface="Symbol"/>
              </a:rPr>
              <a:t>(</a:t>
            </a:r>
            <a:r>
              <a:rPr lang="fr-FR" sz="2200" dirty="0" err="1" smtClean="0">
                <a:solidFill>
                  <a:schemeClr val="tx2"/>
                </a:solidFill>
                <a:sym typeface="Symbol"/>
              </a:rPr>
              <a:t>Corollary</a:t>
            </a:r>
            <a:r>
              <a:rPr lang="fr-FR" sz="2200" dirty="0" smtClean="0">
                <a:solidFill>
                  <a:schemeClr val="tx2"/>
                </a:solidFill>
                <a:sym typeface="Symbol"/>
              </a:rPr>
              <a:t> of </a:t>
            </a:r>
            <a:r>
              <a:rPr lang="fr-FR" sz="2200" dirty="0" err="1" smtClean="0">
                <a:solidFill>
                  <a:schemeClr val="tx2"/>
                </a:solidFill>
                <a:sym typeface="Symbol"/>
              </a:rPr>
              <a:t>Seymour’s</a:t>
            </a:r>
            <a:r>
              <a:rPr lang="fr-FR" sz="22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200" dirty="0" err="1" smtClean="0">
                <a:solidFill>
                  <a:schemeClr val="tx2"/>
                </a:solidFill>
                <a:sym typeface="Symbol"/>
              </a:rPr>
              <a:t>theorem</a:t>
            </a:r>
            <a:r>
              <a:rPr lang="fr-FR" sz="2200" dirty="0" smtClean="0">
                <a:solidFill>
                  <a:schemeClr val="tx2"/>
                </a:solidFill>
                <a:sym typeface="Symbol"/>
              </a:rPr>
              <a:t>): </a:t>
            </a:r>
            <a:endParaRPr lang="fr-FR" sz="2200" dirty="0">
              <a:solidFill>
                <a:srgbClr val="1F497D"/>
              </a:solidFill>
              <a:sym typeface="Symbol"/>
            </a:endParaRPr>
          </a:p>
          <a:p>
            <a:endParaRPr lang="en-US" sz="2200" dirty="0">
              <a:solidFill>
                <a:srgbClr val="1F497D"/>
              </a:solidFill>
              <a:sym typeface="Symbol"/>
            </a:endParaRPr>
          </a:p>
          <a:p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87269" y="2416005"/>
            <a:ext cx="1013459" cy="580947"/>
          </a:xfrm>
          <a:prstGeom prst="rect">
            <a:avLst/>
          </a:prstGeom>
        </p:spPr>
        <p:txBody>
          <a:bodyPr wrap="none" lIns="91430" tIns="45715" rIns="91430" bIns="45715">
            <a:spAutoFit/>
          </a:bodyPr>
          <a:lstStyle/>
          <a:p>
            <a:r>
              <a:rPr lang="fr-FR" sz="2200" dirty="0" err="1">
                <a:solidFill>
                  <a:schemeClr val="tx2"/>
                </a:solidFill>
                <a:latin typeface="Calibri"/>
                <a:sym typeface="Symbol"/>
              </a:rPr>
              <a:t>Clear</a:t>
            </a:r>
            <a:r>
              <a:rPr lang="fr-FR" sz="2200" dirty="0">
                <a:solidFill>
                  <a:schemeClr val="tx2"/>
                </a:solidFill>
                <a:latin typeface="Calibri"/>
                <a:sym typeface="Symbol"/>
              </a:rPr>
              <a:t> !</a:t>
            </a:r>
            <a:r>
              <a:rPr lang="fr-FR" sz="3200" dirty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endParaRPr lang="fr-FR" sz="3200" dirty="0">
              <a:solidFill>
                <a:schemeClr val="tx2"/>
              </a:solidFill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5496" y="1197496"/>
            <a:ext cx="9001000" cy="115138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b="1" kern="0" dirty="0" err="1">
                <a:solidFill>
                  <a:schemeClr val="tx2"/>
                </a:solidFill>
                <a:sym typeface="Symbol"/>
              </a:rPr>
              <a:t>Theorem</a:t>
            </a:r>
            <a:r>
              <a:rPr lang="fr-FR" sz="2400" b="1" kern="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kern="0" dirty="0" err="1">
                <a:solidFill>
                  <a:schemeClr val="tx2"/>
                </a:solidFill>
                <a:sym typeface="Symbol"/>
              </a:rPr>
              <a:t>Edmonds,Johnson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 (1973) : 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Q</a:t>
            </a:r>
            <a:r>
              <a:rPr lang="fr-FR" sz="2400" kern="0" baseline="-25000" dirty="0">
                <a:solidFill>
                  <a:srgbClr val="C00000"/>
                </a:solidFill>
                <a:sym typeface="Symbol"/>
              </a:rPr>
              <a:t>+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(G,T) := </a:t>
            </a:r>
            <a:r>
              <a:rPr lang="fr-FR" sz="2400" kern="0" dirty="0" err="1">
                <a:solidFill>
                  <a:srgbClr val="C00000"/>
                </a:solidFill>
                <a:sym typeface="Symbol"/>
              </a:rPr>
              <a:t>conv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 (T-joins) + </a:t>
            </a:r>
            <a:r>
              <a:rPr lang="fr-FR" sz="2400" kern="0" dirty="0" err="1">
                <a:solidFill>
                  <a:srgbClr val="C00000"/>
                </a:solidFill>
                <a:sym typeface="Symbol"/>
              </a:rPr>
              <a:t>IR</a:t>
            </a:r>
            <a:r>
              <a:rPr lang="fr-FR" sz="2400" kern="0" baseline="-25000" dirty="0" err="1">
                <a:solidFill>
                  <a:srgbClr val="C00000"/>
                </a:solidFill>
                <a:sym typeface="Symbol"/>
              </a:rPr>
              <a:t>+</a:t>
            </a:r>
            <a:r>
              <a:rPr lang="fr-FR" sz="2400" kern="0" baseline="30000" dirty="0" err="1">
                <a:solidFill>
                  <a:srgbClr val="C00000"/>
                </a:solidFill>
                <a:sym typeface="Symbol"/>
              </a:rPr>
              <a:t>n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 =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endParaRPr lang="fr-FR" sz="800" kern="0" dirty="0">
              <a:solidFill>
                <a:srgbClr val="C00000"/>
              </a:solidFill>
              <a:sym typeface="Symbol"/>
            </a:endParaRPr>
          </a:p>
          <a:p>
            <a:pPr marL="342865" indent="-342865" algn="ctr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{</a:t>
            </a:r>
            <a:r>
              <a:rPr lang="fr-FR" sz="2400" kern="0" dirty="0" err="1">
                <a:solidFill>
                  <a:schemeClr val="tx2"/>
                </a:solidFill>
                <a:sym typeface="Symbol"/>
              </a:rPr>
              <a:t>xIR</a:t>
            </a:r>
            <a:r>
              <a:rPr lang="fr-FR" sz="2400" kern="0" baseline="-25000" dirty="0" err="1">
                <a:solidFill>
                  <a:schemeClr val="tx2"/>
                </a:solidFill>
                <a:sym typeface="Symbol"/>
              </a:rPr>
              <a:t>+</a:t>
            </a:r>
            <a:r>
              <a:rPr lang="fr-FR" sz="2400" kern="0" baseline="30000" dirty="0" err="1">
                <a:solidFill>
                  <a:schemeClr val="tx2"/>
                </a:solidFill>
                <a:sym typeface="Symbol"/>
              </a:rPr>
              <a:t>E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  x((W)) ≥ 1, (W) </a:t>
            </a:r>
            <a:r>
              <a:rPr lang="fr-FR" sz="2400" kern="0" dirty="0" err="1">
                <a:solidFill>
                  <a:schemeClr val="tx2"/>
                </a:solidFill>
                <a:sym typeface="Symbol"/>
              </a:rPr>
              <a:t>is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 a T-</a:t>
            </a:r>
            <a:r>
              <a:rPr lang="fr-FR" sz="2400" kern="0" dirty="0" err="1">
                <a:solidFill>
                  <a:schemeClr val="tx2"/>
                </a:solidFill>
                <a:sym typeface="Symbol"/>
              </a:rPr>
              <a:t>cut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, i.e. |WT| </a:t>
            </a:r>
            <a:r>
              <a:rPr lang="fr-FR" sz="2400" kern="0" dirty="0" err="1">
                <a:solidFill>
                  <a:schemeClr val="tx2"/>
                </a:solidFill>
                <a:sym typeface="Symbol"/>
              </a:rPr>
              <a:t>is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kern="0" dirty="0" err="1">
                <a:solidFill>
                  <a:schemeClr val="tx2"/>
                </a:solidFill>
                <a:sym typeface="Symbol"/>
              </a:rPr>
              <a:t>odd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}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180528" y="76850"/>
            <a:ext cx="9577064" cy="3998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 smtClean="0"/>
              <a:t>6.3 The T-</a:t>
            </a:r>
            <a:r>
              <a:rPr lang="fr-FR" sz="3600" dirty="0" err="1" smtClean="0"/>
              <a:t>join</a:t>
            </a:r>
            <a:r>
              <a:rPr lang="fr-FR" sz="3600" dirty="0" smtClean="0"/>
              <a:t> </a:t>
            </a:r>
            <a:r>
              <a:rPr lang="fr-FR" sz="3600" dirty="0" err="1" smtClean="0"/>
              <a:t>polyhedron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17916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 noGrp="1"/>
          </p:cNvSpPr>
          <p:nvPr>
            <p:ph type="title"/>
          </p:nvPr>
        </p:nvSpPr>
        <p:spPr>
          <a:xfrm>
            <a:off x="508704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Paths</a:t>
            </a: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 Graphs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4117" y="1124744"/>
            <a:ext cx="8712968" cy="3528392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800" kern="0" dirty="0" smtClean="0">
                <a:solidFill>
                  <a:srgbClr val="000000"/>
                </a:solidFill>
                <a:latin typeface="Arial"/>
                <a:sym typeface="Symbol"/>
              </a:rPr>
              <a:t>                                                                        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800" kern="0" dirty="0" smtClean="0">
                <a:solidFill>
                  <a:srgbClr val="000000"/>
                </a:solidFill>
                <a:latin typeface="Arial"/>
                <a:sym typeface="Symbol"/>
              </a:rPr>
              <a:t>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fr-FR" sz="2800" kern="0" dirty="0" smtClean="0">
              <a:solidFill>
                <a:srgbClr val="000000"/>
              </a:solidFill>
              <a:latin typeface="Arial"/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err="1" smtClean="0">
                <a:solidFill>
                  <a:schemeClr val="tx2"/>
                </a:solidFill>
                <a:latin typeface="+mn-lt"/>
                <a:sym typeface="Symbol"/>
              </a:rPr>
              <a:t>Directed</a:t>
            </a:r>
            <a:r>
              <a:rPr lang="fr-FR" sz="2400" kern="0" dirty="0" smtClean="0">
                <a:solidFill>
                  <a:schemeClr val="tx2"/>
                </a:solidFill>
                <a:latin typeface="+mn-lt"/>
                <a:sym typeface="Symbol"/>
              </a:rPr>
              <a:t>,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</a:t>
            </a:r>
            <a:r>
              <a:rPr lang="fr-FR" sz="2400" b="0" kern="0" dirty="0" err="1" smtClean="0">
                <a:solidFill>
                  <a:srgbClr val="C00000"/>
                </a:solidFill>
                <a:latin typeface="+mn-lt"/>
                <a:sym typeface="Symbol"/>
              </a:rPr>
              <a:t>nonnegative</a:t>
            </a:r>
            <a:r>
              <a:rPr lang="fr-FR" sz="2400" b="0" kern="0" dirty="0" smtClean="0">
                <a:solidFill>
                  <a:srgbClr val="000000"/>
                </a:solidFill>
                <a:latin typeface="+mn-lt"/>
                <a:sym typeface="Symbol"/>
              </a:rPr>
              <a:t> 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weights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 (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Dijkstra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) 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                -1 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weights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NP-hard (HAM)             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rgbClr val="C00000"/>
                </a:solidFill>
                <a:latin typeface="+mn-lt"/>
                <a:sym typeface="Symbol"/>
              </a:rPr>
              <a:t>Conservative (no circuit of </a:t>
            </a:r>
            <a:r>
              <a:rPr lang="fr-FR" sz="2400" b="0" kern="0" dirty="0" err="1" smtClean="0">
                <a:solidFill>
                  <a:srgbClr val="C00000"/>
                </a:solidFill>
                <a:latin typeface="+mn-lt"/>
                <a:sym typeface="Symbol"/>
              </a:rPr>
              <a:t>neg</a:t>
            </a:r>
            <a:r>
              <a:rPr lang="fr-FR" sz="2400" b="0" kern="0" dirty="0" smtClean="0">
                <a:solidFill>
                  <a:srgbClr val="C00000"/>
                </a:solidFill>
                <a:latin typeface="+mn-lt"/>
                <a:sym typeface="Symbol"/>
              </a:rPr>
              <a:t> total </a:t>
            </a:r>
            <a:r>
              <a:rPr lang="fr-FR" sz="2400" b="0" kern="0" dirty="0" err="1" smtClean="0">
                <a:solidFill>
                  <a:srgbClr val="C00000"/>
                </a:solidFill>
                <a:latin typeface="+mn-lt"/>
                <a:sym typeface="Symbol"/>
              </a:rPr>
              <a:t>weight</a:t>
            </a:r>
            <a:r>
              <a:rPr lang="fr-FR" sz="2400" b="0" kern="0" dirty="0" smtClean="0">
                <a:solidFill>
                  <a:srgbClr val="C00000"/>
                </a:solidFill>
                <a:latin typeface="+mn-lt"/>
                <a:sym typeface="Symbol"/>
              </a:rPr>
              <a:t>)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:   P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fr-FR" sz="3200" b="0" kern="0" dirty="0" smtClean="0">
              <a:solidFill>
                <a:srgbClr val="00B050"/>
              </a:solidFill>
              <a:latin typeface="+mn-lt"/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Undirected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  </a:t>
            </a: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shortest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 </a:t>
            </a: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paths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  </a:t>
            </a: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with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   </a:t>
            </a: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nonnegative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 </a:t>
            </a: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weights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 ?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With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  -1 </a:t>
            </a: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weights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 ?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With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 a conservative </a:t>
            </a:r>
            <a:r>
              <a:rPr lang="fr-FR" sz="2400" kern="0" dirty="0" err="1" smtClean="0">
                <a:solidFill>
                  <a:srgbClr val="00B050"/>
                </a:solidFill>
                <a:latin typeface="+mn-lt"/>
                <a:sym typeface="Symbol"/>
              </a:rPr>
              <a:t>weighting</a:t>
            </a:r>
            <a:r>
              <a:rPr lang="fr-FR" sz="2400" kern="0" dirty="0" smtClean="0">
                <a:solidFill>
                  <a:srgbClr val="00B050"/>
                </a:solidFill>
                <a:latin typeface="+mn-lt"/>
                <a:sym typeface="Symbol"/>
              </a:rPr>
              <a:t> ?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fr-FR" sz="2800" kern="0" dirty="0" smtClean="0">
              <a:solidFill>
                <a:srgbClr val="000000"/>
              </a:solidFill>
              <a:latin typeface="Arial"/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800" kern="0" dirty="0" smtClean="0">
                <a:solidFill>
                  <a:srgbClr val="000000"/>
                </a:solidFill>
                <a:latin typeface="Arial"/>
                <a:sym typeface="Symbol"/>
              </a:rPr>
              <a:t>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fr-FR" sz="2800" b="0" kern="0" dirty="0" smtClean="0">
              <a:solidFill>
                <a:srgbClr val="000000"/>
              </a:solidFill>
              <a:latin typeface="Arial"/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800" b="0" kern="0" dirty="0" smtClean="0">
                <a:solidFill>
                  <a:srgbClr val="000000"/>
                </a:solidFill>
                <a:latin typeface="Arial"/>
                <a:sym typeface="Symbol"/>
              </a:rPr>
              <a:t>                            </a:t>
            </a:r>
            <a:endParaRPr lang="fr-FR" sz="2800" b="0" kern="0" dirty="0" smtClean="0">
              <a:latin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137" y="4941168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b="1" dirty="0" err="1" smtClean="0">
                <a:solidFill>
                  <a:srgbClr val="00B050"/>
                </a:solidFill>
                <a:latin typeface="+mn-lt"/>
                <a:cs typeface="Arial" pitchFamily="34" charset="0"/>
              </a:rPr>
              <a:t>Exercise</a:t>
            </a:r>
            <a:r>
              <a:rPr lang="fr-FR" sz="2800" b="1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 :  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Does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the triangle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inequality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hold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 in the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undirected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case ? Are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subpaths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of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shortest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paths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shortest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?</a:t>
            </a:r>
          </a:p>
          <a:p>
            <a:pPr algn="l"/>
            <a:endParaRPr lang="fr-FR" sz="1200" b="0" dirty="0" smtClean="0">
              <a:solidFill>
                <a:schemeClr val="tx2"/>
              </a:solidFill>
              <a:latin typeface="+mn-lt"/>
              <a:cs typeface="Arial" pitchFamily="34" charset="0"/>
            </a:endParaRPr>
          </a:p>
          <a:p>
            <a:pPr algn="l"/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Can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we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solve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undirected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shortest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path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problems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 in the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same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way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as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directed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ones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?    Or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reduce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one to the </a:t>
            </a:r>
            <a:r>
              <a:rPr lang="fr-FR" sz="2400" b="0" dirty="0" err="1" smtClean="0">
                <a:solidFill>
                  <a:schemeClr val="tx2"/>
                </a:solidFill>
                <a:latin typeface="+mn-lt"/>
                <a:cs typeface="Arial" pitchFamily="34" charset="0"/>
              </a:rPr>
              <a:t>other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 ?  </a:t>
            </a:r>
            <a:endParaRPr lang="fr-FR" sz="2400" b="0" dirty="0">
              <a:solidFill>
                <a:schemeClr val="tx2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95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8229600" cy="1143000"/>
          </a:xfrm>
        </p:spPr>
        <p:txBody>
          <a:bodyPr/>
          <a:lstStyle/>
          <a:p>
            <a:r>
              <a:rPr lang="fr-FR" sz="4000" dirty="0" err="1" smtClean="0"/>
              <a:t>Proving</a:t>
            </a:r>
            <a:r>
              <a:rPr lang="fr-FR" sz="4000" dirty="0" smtClean="0"/>
              <a:t> the T-</a:t>
            </a:r>
            <a:r>
              <a:rPr lang="fr-FR" sz="4000" dirty="0" err="1" smtClean="0"/>
              <a:t>join</a:t>
            </a:r>
            <a:r>
              <a:rPr lang="fr-FR" sz="4000" dirty="0" smtClean="0"/>
              <a:t> </a:t>
            </a:r>
            <a:r>
              <a:rPr lang="fr-FR" sz="4000" dirty="0" err="1" smtClean="0"/>
              <a:t>polyhedron</a:t>
            </a:r>
            <a:r>
              <a:rPr lang="fr-FR" sz="4000" dirty="0" smtClean="0"/>
              <a:t> </a:t>
            </a:r>
            <a:r>
              <a:rPr lang="fr-FR" sz="4000" dirty="0" err="1" smtClean="0"/>
              <a:t>Thm</a:t>
            </a:r>
            <a:endParaRPr lang="fr-FR" sz="4000" dirty="0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845100" y="3419927"/>
            <a:ext cx="7694355" cy="2232247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sym typeface="Symbol"/>
              </a:rPr>
              <a:t>Edmonds-Johnson :	   (</a:t>
            </a:r>
            <a:r>
              <a:rPr lang="fr-FR" sz="2400" kern="0" dirty="0">
                <a:sym typeface="Symbol"/>
              </a:rPr>
              <a:t>G,T, c</a:t>
            </a:r>
            <a:r>
              <a:rPr lang="fr-FR" sz="2400" kern="0" dirty="0" smtClean="0">
                <a:sym typeface="Symbol"/>
              </a:rPr>
              <a:t>)= *(</a:t>
            </a:r>
            <a:r>
              <a:rPr lang="fr-FR" sz="2400" kern="0" dirty="0" err="1" smtClean="0">
                <a:sym typeface="Symbol"/>
              </a:rPr>
              <a:t>G,T,c</a:t>
            </a:r>
            <a:r>
              <a:rPr lang="fr-FR" sz="2400" kern="0" dirty="0" smtClean="0">
                <a:sym typeface="Symbol"/>
              </a:rPr>
              <a:t>):= </a:t>
            </a:r>
            <a:r>
              <a:rPr lang="fr-FR" sz="2400" kern="0" dirty="0" err="1" smtClean="0">
                <a:sym typeface="Symbol"/>
              </a:rPr>
              <a:t>fractional</a:t>
            </a:r>
            <a:r>
              <a:rPr lang="fr-FR" sz="2400" kern="0" dirty="0" smtClean="0">
                <a:sym typeface="Symbol"/>
              </a:rPr>
              <a:t> </a:t>
            </a:r>
            <a:r>
              <a:rPr lang="fr-FR" sz="2400" kern="0" dirty="0" err="1" smtClean="0">
                <a:sym typeface="Symbol"/>
              </a:rPr>
              <a:t>opt</a:t>
            </a:r>
            <a:endParaRPr lang="fr-FR" sz="2400" kern="0" dirty="0" smtClean="0">
              <a:sym typeface="Symbol"/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fr-FR" sz="2400" kern="0" dirty="0" smtClean="0">
              <a:sym typeface="Symbol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fr-FR" sz="2400" kern="0" dirty="0" err="1" smtClean="0">
                <a:sym typeface="Symbol"/>
              </a:rPr>
              <a:t>Lov</a:t>
            </a:r>
            <a:r>
              <a:rPr lang="hu-HU" sz="2400" kern="0" dirty="0" smtClean="0">
                <a:sym typeface="Symbol"/>
              </a:rPr>
              <a:t>á</a:t>
            </a:r>
            <a:r>
              <a:rPr lang="en-US" sz="2400" kern="0" dirty="0" err="1" smtClean="0">
                <a:sym typeface="Symbol"/>
              </a:rPr>
              <a:t>sz</a:t>
            </a:r>
            <a:r>
              <a:rPr lang="fr-FR" sz="2400" kern="0" dirty="0" smtClean="0">
                <a:sym typeface="Symbol"/>
              </a:rPr>
              <a:t> (76): </a:t>
            </a:r>
            <a:r>
              <a:rPr lang="fr-FR" sz="2400" kern="0" dirty="0">
                <a:sym typeface="Symbol"/>
              </a:rPr>
              <a:t>If G </a:t>
            </a:r>
            <a:r>
              <a:rPr lang="fr-FR" sz="2400" kern="0" dirty="0" err="1">
                <a:sym typeface="Symbol"/>
              </a:rPr>
              <a:t>arbitrary</a:t>
            </a:r>
            <a:r>
              <a:rPr lang="fr-FR" sz="2400" kern="0" dirty="0">
                <a:sym typeface="Symbol"/>
              </a:rPr>
              <a:t>, (G,T) = </a:t>
            </a:r>
            <a:r>
              <a:rPr lang="fr-FR" sz="2400" kern="0" baseline="-25000" dirty="0">
                <a:sym typeface="Symbol"/>
              </a:rPr>
              <a:t>2</a:t>
            </a:r>
            <a:r>
              <a:rPr lang="fr-FR" sz="2400" kern="0" dirty="0">
                <a:sym typeface="Symbol"/>
              </a:rPr>
              <a:t>(G,T) /2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FR" sz="2400" kern="0" dirty="0">
                <a:sym typeface="Symbol"/>
              </a:rPr>
              <a:t>                             </a:t>
            </a:r>
            <a:endParaRPr lang="fr-FR" sz="2400" kern="0" dirty="0" smtClean="0">
              <a:sym typeface="Symbol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sym typeface="Symbol"/>
              </a:rPr>
              <a:t>Seymour </a:t>
            </a:r>
            <a:r>
              <a:rPr lang="fr-FR" sz="2400" kern="0" dirty="0">
                <a:sym typeface="Symbol"/>
              </a:rPr>
              <a:t>(81</a:t>
            </a:r>
            <a:r>
              <a:rPr lang="fr-FR" sz="2400" kern="0" dirty="0" smtClean="0">
                <a:sym typeface="Symbol"/>
              </a:rPr>
              <a:t>): </a:t>
            </a:r>
            <a:r>
              <a:rPr lang="fr-FR" sz="2400" kern="0" dirty="0">
                <a:sym typeface="Symbol"/>
              </a:rPr>
              <a:t>If G </a:t>
            </a:r>
            <a:r>
              <a:rPr lang="fr-FR" sz="2400" kern="0" dirty="0" err="1">
                <a:sym typeface="Symbol"/>
              </a:rPr>
              <a:t>is</a:t>
            </a:r>
            <a:r>
              <a:rPr lang="fr-FR" sz="2400" kern="0" dirty="0">
                <a:sym typeface="Symbol"/>
              </a:rPr>
              <a:t> bipartite, (G,T) = (G,T</a:t>
            </a:r>
            <a:r>
              <a:rPr lang="fr-FR" sz="2400" kern="0" dirty="0" smtClean="0">
                <a:sym typeface="Symbol"/>
              </a:rPr>
              <a:t>)</a:t>
            </a:r>
            <a:endParaRPr lang="fr-FR" sz="2400" kern="0" dirty="0">
              <a:sym typeface="Symbo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42992" y="2795151"/>
            <a:ext cx="940526" cy="89255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fr-FR" sz="3200" b="1" dirty="0" smtClean="0">
                <a:solidFill>
                  <a:srgbClr val="C00000"/>
                </a:solidFill>
                <a:sym typeface="Symbol"/>
              </a:rPr>
              <a:t></a:t>
            </a:r>
            <a:endParaRPr lang="fr-FR" sz="3200" b="1" dirty="0" smtClean="0">
              <a:solidFill>
                <a:srgbClr val="C00000"/>
              </a:solidFill>
            </a:endParaRPr>
          </a:p>
          <a:p>
            <a:pPr>
              <a:buFontTx/>
              <a:buNone/>
              <a:defRPr/>
            </a:pPr>
            <a:r>
              <a:rPr lang="fr-FR" sz="2000" dirty="0" smtClean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4142992" y="3845796"/>
            <a:ext cx="1134454" cy="89255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sym typeface="Symbol" panose="05050102010706020507" pitchFamily="18" charset="2"/>
              </a:rPr>
              <a:t></a:t>
            </a:r>
            <a:endParaRPr lang="fr-FR" sz="3200" b="1" dirty="0" smtClean="0">
              <a:solidFill>
                <a:srgbClr val="C00000"/>
              </a:solidFill>
            </a:endParaRPr>
          </a:p>
          <a:p>
            <a:pPr>
              <a:buFontTx/>
              <a:buNone/>
              <a:defRPr/>
            </a:pPr>
            <a:r>
              <a:rPr lang="fr-FR" sz="2000" dirty="0" smtClean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11403" y="1416469"/>
            <a:ext cx="8803704" cy="1323439"/>
          </a:xfrm>
          <a:prstGeom prst="rect">
            <a:avLst/>
          </a:prstGeom>
          <a:solidFill>
            <a:srgbClr val="FFF5E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err="1" smtClean="0">
                <a:solidFill>
                  <a:schemeClr val="tx2"/>
                </a:solidFill>
              </a:rPr>
              <a:t>Metatheorem</a:t>
            </a:r>
            <a:r>
              <a:rPr lang="fr-FR" sz="2800" dirty="0" smtClean="0">
                <a:solidFill>
                  <a:schemeClr val="tx2"/>
                </a:solidFill>
              </a:rPr>
              <a:t> : </a:t>
            </a:r>
            <a:r>
              <a:rPr lang="fr-FR" sz="2800" dirty="0" err="1" smtClean="0">
                <a:solidFill>
                  <a:schemeClr val="tx2"/>
                </a:solidFill>
              </a:rPr>
              <a:t>weighted</a:t>
            </a: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dirty="0" err="1" smtClean="0">
                <a:solidFill>
                  <a:schemeClr val="tx2"/>
                </a:solidFill>
              </a:rPr>
              <a:t>minmax</a:t>
            </a: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dirty="0" err="1" smtClean="0">
                <a:solidFill>
                  <a:schemeClr val="tx2"/>
                </a:solidFill>
              </a:rPr>
              <a:t>theorem</a:t>
            </a: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rgbClr val="C00000"/>
                </a:solidFill>
                <a:sym typeface="Symbol"/>
              </a:rPr>
              <a:t> </a:t>
            </a:r>
            <a:r>
              <a:rPr lang="fr-FR" sz="2800" dirty="0" err="1" smtClean="0">
                <a:solidFill>
                  <a:srgbClr val="C00000"/>
                </a:solidFill>
                <a:sym typeface="Symbol"/>
              </a:rPr>
              <a:t>polyhedron</a:t>
            </a:r>
            <a:endParaRPr lang="fr-FR" sz="2800" dirty="0" smtClean="0">
              <a:solidFill>
                <a:srgbClr val="C00000"/>
              </a:solidFill>
              <a:sym typeface="Symbol"/>
            </a:endParaRPr>
          </a:p>
          <a:p>
            <a:endParaRPr lang="fr-FR" sz="800" dirty="0">
              <a:solidFill>
                <a:srgbClr val="C00000"/>
              </a:solidFill>
            </a:endParaRPr>
          </a:p>
          <a:p>
            <a:r>
              <a:rPr lang="fr-FR" sz="2400" dirty="0" smtClean="0">
                <a:solidFill>
                  <a:schemeClr val="tx2"/>
                </a:solidFill>
              </a:rPr>
              <a:t> ( </a:t>
            </a:r>
            <a:r>
              <a:rPr lang="fr-FR" sz="2400" dirty="0" smtClean="0">
                <a:solidFill>
                  <a:schemeClr val="tx2"/>
                </a:solidFill>
                <a:sym typeface="Symbol" panose="05050102010706020507" pitchFamily="18" charset="2"/>
              </a:rPr>
              <a:t>-</a:t>
            </a:r>
            <a:r>
              <a:rPr lang="fr-FR" sz="2400" dirty="0" smtClean="0">
                <a:solidFill>
                  <a:schemeClr val="tx2"/>
                </a:solidFill>
              </a:rPr>
              <a:t>approximation for all </a:t>
            </a:r>
            <a:r>
              <a:rPr lang="fr-FR" sz="2400" dirty="0" err="1" smtClean="0">
                <a:solidFill>
                  <a:schemeClr val="tx2"/>
                </a:solidFill>
              </a:rPr>
              <a:t>weights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b="1" dirty="0" smtClean="0">
                <a:solidFill>
                  <a:srgbClr val="C00000"/>
                </a:solidFill>
                <a:sym typeface="Symbol"/>
              </a:rPr>
              <a:t> </a:t>
            </a:r>
            <a:r>
              <a:rPr lang="fr-FR" sz="2400" dirty="0">
                <a:solidFill>
                  <a:schemeClr val="tx2"/>
                </a:solidFill>
                <a:sym typeface="Symbol" panose="05050102010706020507" pitchFamily="18" charset="2"/>
              </a:rPr>
              <a:t>- </a:t>
            </a:r>
            <a:r>
              <a:rPr lang="fr-FR" sz="2400" dirty="0" err="1" smtClean="0">
                <a:solidFill>
                  <a:srgbClr val="C00000"/>
                </a:solidFill>
                <a:sym typeface="Symbol"/>
              </a:rPr>
              <a:t>polyhedron</a:t>
            </a:r>
            <a:r>
              <a:rPr lang="fr-FR" sz="24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fr-FR" sz="2400" dirty="0" err="1" smtClean="0">
                <a:solidFill>
                  <a:srgbClr val="C00000"/>
                </a:solidFill>
                <a:sym typeface="Symbol"/>
              </a:rPr>
              <a:t>containment</a:t>
            </a:r>
            <a:r>
              <a:rPr lang="fr-FR" sz="2400" dirty="0" smtClean="0">
                <a:solidFill>
                  <a:srgbClr val="C00000"/>
                </a:solidFill>
                <a:sym typeface="Symbol"/>
              </a:rPr>
              <a:t> )</a:t>
            </a:r>
            <a:endParaRPr lang="fr-FR" sz="2800" dirty="0" smtClean="0">
              <a:solidFill>
                <a:schemeClr val="tx2"/>
              </a:solidFill>
            </a:endParaRPr>
          </a:p>
          <a:p>
            <a:r>
              <a:rPr lang="fr-FR" sz="2000" dirty="0">
                <a:solidFill>
                  <a:schemeClr val="tx2"/>
                </a:solidFill>
              </a:rPr>
              <a:t> </a:t>
            </a:r>
            <a:r>
              <a:rPr lang="fr-FR" sz="2000" dirty="0" smtClean="0">
                <a:solidFill>
                  <a:schemeClr val="tx2"/>
                </a:solidFill>
              </a:rPr>
              <a:t>                             </a:t>
            </a:r>
            <a:endParaRPr lang="fr-FR" sz="20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16168" y="4707512"/>
            <a:ext cx="940526" cy="89255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en-US" sz="3200" b="1" dirty="0">
                <a:solidFill>
                  <a:srgbClr val="C00000"/>
                </a:solidFill>
                <a:sym typeface="Symbol" panose="05050102010706020507" pitchFamily="18" charset="2"/>
              </a:rPr>
              <a:t></a:t>
            </a:r>
            <a:endParaRPr lang="fr-FR" sz="3200" b="1" dirty="0">
              <a:solidFill>
                <a:srgbClr val="C00000"/>
              </a:solidFill>
            </a:endParaRPr>
          </a:p>
          <a:p>
            <a:pPr>
              <a:buFontTx/>
              <a:buNone/>
              <a:defRPr/>
            </a:pPr>
            <a:r>
              <a:rPr lang="fr-FR" sz="2000" dirty="0" smtClean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845100" y="2780928"/>
            <a:ext cx="1314872" cy="89255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fr-FR" sz="3200" dirty="0" smtClean="0">
                <a:solidFill>
                  <a:srgbClr val="C00000"/>
                </a:solidFill>
                <a:sym typeface="Symbol"/>
              </a:rPr>
              <a:t>Q.E.D.</a:t>
            </a:r>
            <a:endParaRPr lang="fr-FR" sz="3200" dirty="0" smtClean="0">
              <a:solidFill>
                <a:srgbClr val="C00000"/>
              </a:solidFill>
            </a:endParaRPr>
          </a:p>
          <a:p>
            <a:pPr>
              <a:buFontTx/>
              <a:buNone/>
              <a:defRPr/>
            </a:pPr>
            <a:r>
              <a:rPr lang="fr-FR" sz="2000" dirty="0" smtClean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676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0" y="836712"/>
            <a:ext cx="9144000" cy="4752528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b="0" dirty="0" smtClean="0">
                <a:solidFill>
                  <a:schemeClr val="tx2"/>
                </a:solidFill>
              </a:rPr>
              <a:t>End of </a:t>
            </a:r>
            <a:r>
              <a:rPr lang="fr-FR" sz="3600" b="0" smtClean="0">
                <a:solidFill>
                  <a:schemeClr val="tx2"/>
                </a:solidFill>
              </a:rPr>
              <a:t>Part A: </a:t>
            </a:r>
            <a:r>
              <a:rPr lang="fr-FR" sz="3600" b="0" dirty="0" smtClean="0">
                <a:solidFill>
                  <a:schemeClr val="tx2"/>
                </a:solidFill>
              </a:rPr>
              <a:t>MATCHINGS </a:t>
            </a:r>
          </a:p>
          <a:p>
            <a:pPr marL="0" indent="0" algn="ctr">
              <a:buNone/>
            </a:pPr>
            <a:endParaRPr lang="fr-FR" sz="3600" b="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FR" sz="2800" b="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fr-FR" sz="3600" b="0" dirty="0" smtClean="0">
                <a:solidFill>
                  <a:schemeClr val="tx2"/>
                </a:solidFill>
              </a:rPr>
              <a:t>To come </a:t>
            </a:r>
            <a:r>
              <a:rPr lang="en-US" sz="3600" b="0" dirty="0" smtClean="0">
                <a:solidFill>
                  <a:schemeClr val="tx2"/>
                </a:solidFill>
              </a:rPr>
              <a:t>: TSP +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a bit of </a:t>
            </a:r>
            <a:r>
              <a:rPr lang="en-US" sz="3600" dirty="0" err="1" smtClean="0">
                <a:solidFill>
                  <a:schemeClr val="tx2"/>
                </a:solidFill>
              </a:rPr>
              <a:t>submodularity</a:t>
            </a:r>
            <a:r>
              <a:rPr lang="en-US" sz="3600" dirty="0" smtClean="0">
                <a:solidFill>
                  <a:schemeClr val="tx2"/>
                </a:solidFill>
              </a:rPr>
              <a:t>, </a:t>
            </a:r>
            <a:r>
              <a:rPr lang="en-US" sz="3600" dirty="0" err="1" smtClean="0">
                <a:solidFill>
                  <a:schemeClr val="tx2"/>
                </a:solidFill>
              </a:rPr>
              <a:t>matroids</a:t>
            </a:r>
            <a:endParaRPr lang="en-US" sz="36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600" b="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2800" b="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Exercises for the  Courses 3-4 </a:t>
            </a:r>
            <a:r>
              <a:rPr lang="en-US" sz="2800" dirty="0" smtClean="0">
                <a:solidFill>
                  <a:srgbClr val="00B050"/>
                </a:solidFill>
              </a:rPr>
              <a:t>: series 6</a:t>
            </a:r>
            <a:endParaRPr lang="en-US" sz="2800" b="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fr-FR" sz="2800" b="0" dirty="0" smtClean="0">
              <a:solidFill>
                <a:schemeClr val="tx2"/>
              </a:solidFill>
            </a:endParaRPr>
          </a:p>
          <a:p>
            <a:pPr algn="r"/>
            <a:r>
              <a:rPr lang="fr-FR" sz="2800" b="0" dirty="0" smtClean="0">
                <a:latin typeface="Arial" charset="0"/>
              </a:rPr>
              <a:t> </a:t>
            </a:r>
          </a:p>
          <a:p>
            <a:endParaRPr lang="fr-FR" sz="2800" dirty="0" smtClean="0">
              <a:solidFill>
                <a:srgbClr val="0070C0"/>
              </a:solidFill>
            </a:endParaRPr>
          </a:p>
          <a:p>
            <a:endParaRPr lang="fr-FR" sz="3600" dirty="0" smtClean="0"/>
          </a:p>
          <a:p>
            <a:endParaRPr lang="fr-FR" sz="3600" dirty="0" smtClean="0"/>
          </a:p>
          <a:p>
            <a:endParaRPr lang="fr-FR" sz="4000" dirty="0" smtClean="0"/>
          </a:p>
          <a:p>
            <a:endParaRPr lang="fr-FR" sz="4000" dirty="0" smtClean="0"/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4261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C</a:t>
            </a:r>
            <a:r>
              <a:rPr lang="en-US" sz="4000" dirty="0" smtClean="0">
                <a:solidFill>
                  <a:schemeClr val="tx2"/>
                </a:solidFill>
              </a:rPr>
              <a:t>onservativeness</a:t>
            </a:r>
            <a:endParaRPr lang="fr-FR" sz="4000" dirty="0">
              <a:solidFill>
                <a:schemeClr val="tx2"/>
              </a:solidFill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2442" y="844259"/>
            <a:ext cx="9002379" cy="93610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fr-FR" sz="2800" kern="0" dirty="0" smtClean="0">
              <a:solidFill>
                <a:srgbClr val="000000"/>
              </a:solidFill>
              <a:latin typeface="Arial"/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800" b="1" kern="0" dirty="0" smtClean="0">
                <a:solidFill>
                  <a:srgbClr val="000000"/>
                </a:solidFill>
                <a:latin typeface="+mn-lt"/>
                <a:sym typeface="Symbol"/>
              </a:rPr>
              <a:t> </a:t>
            </a:r>
            <a:r>
              <a:rPr lang="fr-FR" sz="2400" b="1" kern="0" dirty="0" err="1" smtClean="0">
                <a:solidFill>
                  <a:schemeClr val="tx2"/>
                </a:solidFill>
                <a:latin typeface="+mn-lt"/>
                <a:sym typeface="Symbol"/>
              </a:rPr>
              <a:t>Def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: (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G,w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) 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where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G 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is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a graph, w: E(G)  Z 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is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</a:t>
            </a:r>
            <a:r>
              <a:rPr lang="fr-FR" sz="2400" b="0" i="1" kern="0" dirty="0" smtClean="0">
                <a:solidFill>
                  <a:schemeClr val="tx2"/>
                </a:solidFill>
                <a:latin typeface="+mn-lt"/>
                <a:sym typeface="Symbol"/>
              </a:rPr>
              <a:t>conservative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, if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for every circuit C of G :      w(C) ≥ 0 . </a:t>
            </a:r>
            <a:endParaRPr lang="fr-FR" sz="2800" b="0" kern="0" dirty="0" smtClean="0">
              <a:solidFill>
                <a:srgbClr val="000000"/>
              </a:solidFill>
              <a:latin typeface="+mn-lt"/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800" b="0" kern="0" dirty="0" smtClean="0">
                <a:solidFill>
                  <a:srgbClr val="000000"/>
                </a:solidFill>
                <a:latin typeface="Arial"/>
                <a:sym typeface="Symbol"/>
              </a:rPr>
              <a:t>                            </a:t>
            </a:r>
            <a:endParaRPr lang="fr-FR" sz="2800" b="0" kern="0" dirty="0" smtClean="0">
              <a:latin typeface="Arial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2594798" y="-48840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2394541" y="-312858"/>
            <a:ext cx="504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chemeClr val="tx2"/>
                </a:solidFill>
                <a:latin typeface="+mn-lt"/>
              </a:rPr>
              <a:t>a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92326" y="2209838"/>
            <a:ext cx="62010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eaLnBrk="0" hangingPunct="0">
              <a:spcBef>
                <a:spcPct val="20000"/>
              </a:spcBef>
              <a:defRPr/>
            </a:pPr>
            <a:r>
              <a:rPr lang="fr-FR" sz="2400" b="0" kern="0" dirty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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(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x,y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) </a:t>
            </a:r>
            <a:r>
              <a:rPr lang="fr-FR" sz="2400" b="0" kern="0" dirty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: = </a:t>
            </a:r>
            <a:r>
              <a:rPr lang="fr-FR" sz="2400" b="0" kern="0" baseline="-25000" dirty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w</a:t>
            </a:r>
            <a:r>
              <a:rPr lang="fr-FR" sz="2400" b="0" kern="0" dirty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(</a:t>
            </a:r>
            <a:r>
              <a:rPr lang="fr-FR" sz="2400" b="0" kern="0" dirty="0" err="1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x,y</a:t>
            </a:r>
            <a:r>
              <a:rPr lang="fr-FR" sz="2400" b="0" kern="0" dirty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) : = 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         min </a:t>
            </a:r>
            <a:r>
              <a:rPr lang="fr-FR" sz="2400" b="0" kern="0" dirty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{w(P) :  P </a:t>
            </a:r>
            <a:r>
              <a:rPr lang="fr-FR" sz="2400" b="0" kern="0" dirty="0" err="1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path</a:t>
            </a:r>
            <a:r>
              <a:rPr lang="fr-FR" sz="2400" b="0" kern="0" dirty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 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}  </a:t>
            </a:r>
            <a:r>
              <a:rPr lang="fr-FR" sz="2400" b="0" kern="0" dirty="0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= ?</a:t>
            </a:r>
            <a:endParaRPr lang="fr-FR" sz="2400" b="0" kern="0" dirty="0">
              <a:solidFill>
                <a:schemeClr val="tx2"/>
              </a:solidFill>
              <a:latin typeface="+mn-lt"/>
              <a:cs typeface="Arial" charset="0"/>
              <a:sym typeface="Symbol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692867" y="3203843"/>
            <a:ext cx="4451133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  <a:defRPr/>
            </a:pPr>
            <a:r>
              <a:rPr lang="fr-FR" sz="2400" b="0" kern="0" dirty="0" smtClean="0">
                <a:solidFill>
                  <a:srgbClr val="000000"/>
                </a:solidFill>
                <a:latin typeface="Arial" charset="0"/>
                <a:cs typeface="Arial" charset="0"/>
                <a:sym typeface="Symbol"/>
              </a:rPr>
              <a:t> 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(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a,b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) = (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a,c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)= </a:t>
            </a:r>
            <a:r>
              <a:rPr lang="en-US" sz="2400" dirty="0">
                <a:solidFill>
                  <a:srgbClr val="C00000"/>
                </a:solidFill>
                <a:latin typeface="+mn-lt"/>
              </a:rPr>
              <a:t>-</a:t>
            </a: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1    ;   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(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b,c</a:t>
            </a:r>
            <a:r>
              <a:rPr lang="fr-FR" sz="2400" b="0" kern="0" dirty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)= </a:t>
            </a: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-2  </a:t>
            </a:r>
            <a:r>
              <a:rPr lang="en-US" sz="2400" dirty="0" smtClean="0">
                <a:solidFill>
                  <a:schemeClr val="tx2"/>
                </a:solidFill>
                <a:latin typeface="+mn-lt"/>
              </a:rPr>
              <a:t>;            </a:t>
            </a:r>
          </a:p>
          <a:p>
            <a:pPr marL="342900" indent="-342900" algn="l" eaLnBrk="0" hangingPunct="0">
              <a:spcBef>
                <a:spcPct val="20000"/>
              </a:spcBef>
              <a:defRPr/>
            </a:pPr>
            <a:r>
              <a:rPr lang="en-US" sz="2400" b="0" kern="0" dirty="0">
                <a:solidFill>
                  <a:schemeClr val="tx2"/>
                </a:solidFill>
                <a:cs typeface="Arial" charset="0"/>
                <a:sym typeface="Symbol"/>
              </a:rPr>
              <a:t> </a:t>
            </a:r>
            <a:r>
              <a:rPr lang="en-US" sz="2400" b="0" kern="0" dirty="0" smtClean="0">
                <a:solidFill>
                  <a:schemeClr val="tx2"/>
                </a:solidFill>
                <a:cs typeface="Arial" charset="0"/>
                <a:sym typeface="Symbol"/>
              </a:rPr>
              <a:t>           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</a:t>
            </a:r>
            <a:r>
              <a:rPr lang="fr-FR" sz="2400" b="0" kern="0" dirty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(</a:t>
            </a:r>
            <a:r>
              <a:rPr lang="fr-FR" sz="2400" b="0" kern="0" dirty="0" err="1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a,b</a:t>
            </a:r>
            <a:r>
              <a:rPr lang="fr-FR" sz="2400" b="0" kern="0" dirty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) 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+ </a:t>
            </a:r>
            <a:r>
              <a:rPr lang="fr-FR" sz="2400" b="0" kern="0" dirty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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(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b,c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) &lt;  (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a,c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)</a:t>
            </a:r>
          </a:p>
          <a:p>
            <a:pPr marL="342900" indent="-342900" algn="l" eaLnBrk="0" hangingPunct="0">
              <a:spcBef>
                <a:spcPct val="20000"/>
              </a:spcBef>
              <a:defRPr/>
            </a:pPr>
            <a:endParaRPr lang="en-US" sz="2400" b="0" kern="0" dirty="0" smtClean="0">
              <a:solidFill>
                <a:schemeClr val="tx2"/>
              </a:solidFill>
              <a:latin typeface="+mn-lt"/>
              <a:cs typeface="Arial" charset="0"/>
              <a:sym typeface="Symbol"/>
            </a:endParaRPr>
          </a:p>
          <a:p>
            <a:pPr marL="342900" indent="-342900" algn="l" eaLnBrk="0" hangingPunct="0">
              <a:spcBef>
                <a:spcPct val="20000"/>
              </a:spcBef>
              <a:defRPr/>
            </a:pPr>
            <a:r>
              <a:rPr lang="en-US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A shortest (</a:t>
            </a:r>
            <a:r>
              <a:rPr lang="en-US" sz="2400" b="0" kern="0" dirty="0" err="1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a,c</a:t>
            </a:r>
            <a:r>
              <a:rPr lang="en-US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)-path is not</a:t>
            </a:r>
          </a:p>
          <a:p>
            <a:pPr marL="342900" indent="-342900" algn="l" eaLnBrk="0" hangingPunct="0">
              <a:spcBef>
                <a:spcPct val="20000"/>
              </a:spcBef>
              <a:defRPr/>
            </a:pPr>
            <a:r>
              <a:rPr lang="en-US" sz="2400" b="0" kern="0" dirty="0" smtClean="0">
                <a:solidFill>
                  <a:schemeClr val="tx2"/>
                </a:solidFill>
                <a:latin typeface="+mn-lt"/>
                <a:cs typeface="Arial" charset="0"/>
                <a:sym typeface="Symbol"/>
              </a:rPr>
              <a:t>shortest between   a   and  b.</a:t>
            </a:r>
            <a:endParaRPr lang="fr-FR" sz="2400" b="0" kern="0" dirty="0">
              <a:solidFill>
                <a:srgbClr val="000000"/>
              </a:solidFill>
              <a:latin typeface="+mn-lt"/>
              <a:cs typeface="Arial" charset="0"/>
              <a:sym typeface="Symbo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9387" y="5662976"/>
            <a:ext cx="540060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  <a:defRPr/>
            </a:pPr>
            <a:r>
              <a:rPr lang="en-US" sz="2400" b="0" kern="0" dirty="0" smtClean="0">
                <a:solidFill>
                  <a:srgbClr val="00B050"/>
                </a:solidFill>
                <a:latin typeface="+mn-lt"/>
                <a:cs typeface="Arial" charset="0"/>
                <a:sym typeface="Symbol"/>
              </a:rPr>
              <a:t>Recursively with `Matrix Multiplication’ ?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B050"/>
                </a:solidFill>
                <a:cs typeface="Arial" charset="0"/>
                <a:sym typeface="Symbol"/>
              </a:rPr>
              <a:t>Bellman-Ford </a:t>
            </a:r>
            <a:r>
              <a:rPr lang="en-US" sz="2400" kern="0" dirty="0" smtClean="0">
                <a:solidFill>
                  <a:srgbClr val="00B050"/>
                </a:solidFill>
                <a:cs typeface="Arial" charset="0"/>
                <a:sym typeface="Symbol"/>
              </a:rPr>
              <a:t>? Floyd-</a:t>
            </a:r>
            <a:r>
              <a:rPr lang="en-US" sz="2400" kern="0" dirty="0" err="1" smtClean="0">
                <a:solidFill>
                  <a:srgbClr val="00B050"/>
                </a:solidFill>
                <a:cs typeface="Arial" charset="0"/>
                <a:sym typeface="Symbol"/>
              </a:rPr>
              <a:t>Warshall</a:t>
            </a:r>
            <a:r>
              <a:rPr lang="en-US" sz="2400" kern="0" dirty="0" smtClean="0">
                <a:solidFill>
                  <a:srgbClr val="00B050"/>
                </a:solidFill>
                <a:cs typeface="Arial" charset="0"/>
                <a:sym typeface="Symbol"/>
              </a:rPr>
              <a:t> </a:t>
            </a:r>
            <a:r>
              <a:rPr lang="en-US" sz="2400" kern="0" dirty="0">
                <a:solidFill>
                  <a:srgbClr val="00B050"/>
                </a:solidFill>
                <a:cs typeface="Arial" charset="0"/>
                <a:sym typeface="Symbol"/>
              </a:rPr>
              <a:t>?</a:t>
            </a:r>
            <a:r>
              <a:rPr lang="en-US" sz="2400" kern="0" dirty="0" smtClean="0">
                <a:solidFill>
                  <a:srgbClr val="00B050"/>
                </a:solidFill>
                <a:cs typeface="Arial" charset="0"/>
                <a:sym typeface="Symbol"/>
              </a:rPr>
              <a:t> </a:t>
            </a:r>
            <a:endParaRPr lang="en-US" sz="2400" b="0" kern="0" dirty="0" smtClean="0">
              <a:solidFill>
                <a:srgbClr val="00B050"/>
              </a:solidFill>
              <a:cs typeface="Arial" charset="0"/>
              <a:sym typeface="Symbol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68144" y="5991671"/>
            <a:ext cx="10078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  <a:defRPr/>
            </a:pPr>
            <a:r>
              <a:rPr lang="en-US" sz="2400" b="0" kern="0" dirty="0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NO !</a:t>
            </a:r>
          </a:p>
        </p:txBody>
      </p:sp>
      <p:cxnSp>
        <p:nvCxnSpPr>
          <p:cNvPr id="37" name="Connecteur droit 36"/>
          <p:cNvCxnSpPr/>
          <p:nvPr/>
        </p:nvCxnSpPr>
        <p:spPr>
          <a:xfrm>
            <a:off x="5436096" y="6537942"/>
            <a:ext cx="1410329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e 15"/>
          <p:cNvGrpSpPr/>
          <p:nvPr/>
        </p:nvGrpSpPr>
        <p:grpSpPr>
          <a:xfrm>
            <a:off x="7236296" y="5949280"/>
            <a:ext cx="1671633" cy="720080"/>
            <a:chOff x="7236296" y="5949280"/>
            <a:chExt cx="1671633" cy="720080"/>
          </a:xfrm>
        </p:grpSpPr>
        <p:sp>
          <p:nvSpPr>
            <p:cNvPr id="3" name="Forme libre 2"/>
            <p:cNvSpPr/>
            <p:nvPr/>
          </p:nvSpPr>
          <p:spPr>
            <a:xfrm>
              <a:off x="7236296" y="5949280"/>
              <a:ext cx="1510992" cy="301998"/>
            </a:xfrm>
            <a:custGeom>
              <a:avLst/>
              <a:gdLst>
                <a:gd name="connsiteX0" fmla="*/ 0 w 1080655"/>
                <a:gd name="connsiteY0" fmla="*/ 415665 h 415665"/>
                <a:gd name="connsiteX1" fmla="*/ 532015 w 1080655"/>
                <a:gd name="connsiteY1" fmla="*/ 28 h 415665"/>
                <a:gd name="connsiteX2" fmla="*/ 1080655 w 1080655"/>
                <a:gd name="connsiteY2" fmla="*/ 399039 h 415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0655" h="415665">
                  <a:moveTo>
                    <a:pt x="0" y="415665"/>
                  </a:moveTo>
                  <a:cubicBezTo>
                    <a:pt x="175953" y="209232"/>
                    <a:pt x="351906" y="2799"/>
                    <a:pt x="532015" y="28"/>
                  </a:cubicBezTo>
                  <a:cubicBezTo>
                    <a:pt x="712124" y="-2743"/>
                    <a:pt x="896389" y="198148"/>
                    <a:pt x="1080655" y="399039"/>
                  </a:cubicBezTo>
                </a:path>
              </a:pathLst>
            </a:custGeom>
            <a:noFill/>
            <a:ln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Forme libre 37"/>
            <p:cNvSpPr/>
            <p:nvPr/>
          </p:nvSpPr>
          <p:spPr>
            <a:xfrm flipH="1" flipV="1">
              <a:off x="7237472" y="6315245"/>
              <a:ext cx="1510992" cy="301998"/>
            </a:xfrm>
            <a:custGeom>
              <a:avLst/>
              <a:gdLst>
                <a:gd name="connsiteX0" fmla="*/ 0 w 1080655"/>
                <a:gd name="connsiteY0" fmla="*/ 415665 h 415665"/>
                <a:gd name="connsiteX1" fmla="*/ 532015 w 1080655"/>
                <a:gd name="connsiteY1" fmla="*/ 28 h 415665"/>
                <a:gd name="connsiteX2" fmla="*/ 1080655 w 1080655"/>
                <a:gd name="connsiteY2" fmla="*/ 399039 h 415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0655" h="415665">
                  <a:moveTo>
                    <a:pt x="0" y="415665"/>
                  </a:moveTo>
                  <a:cubicBezTo>
                    <a:pt x="175953" y="209232"/>
                    <a:pt x="351906" y="2799"/>
                    <a:pt x="532015" y="28"/>
                  </a:cubicBezTo>
                  <a:cubicBezTo>
                    <a:pt x="712124" y="-2743"/>
                    <a:pt x="896389" y="198148"/>
                    <a:pt x="1080655" y="399039"/>
                  </a:cubicBezTo>
                </a:path>
              </a:pathLst>
            </a:custGeom>
            <a:noFill/>
            <a:ln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08054" y="5965754"/>
              <a:ext cx="126171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l" eaLnBrk="0" hangingPunct="0">
                <a:spcBef>
                  <a:spcPct val="20000"/>
                </a:spcBef>
                <a:defRPr/>
              </a:pPr>
              <a:r>
                <a:rPr lang="en-US" sz="2400" b="0" kern="0" dirty="0" smtClean="0">
                  <a:solidFill>
                    <a:srgbClr val="C00000"/>
                  </a:solidFill>
                  <a:latin typeface="+mn-lt"/>
                  <a:cs typeface="Arial" charset="0"/>
                  <a:sym typeface="Symbol"/>
                </a:rPr>
                <a:t>negative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646211" y="6207695"/>
              <a:ext cx="126171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l" eaLnBrk="0" hangingPunct="0">
                <a:spcBef>
                  <a:spcPct val="20000"/>
                </a:spcBef>
                <a:defRPr/>
              </a:pPr>
              <a:r>
                <a:rPr lang="en-US" sz="2400" b="0" kern="0" dirty="0" smtClean="0">
                  <a:solidFill>
                    <a:srgbClr val="C00000"/>
                  </a:solidFill>
                  <a:latin typeface="+mn-lt"/>
                  <a:cs typeface="Arial" charset="0"/>
                  <a:sym typeface="Symbol"/>
                </a:rPr>
                <a:t>cycle</a:t>
              </a: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323528" y="3140968"/>
            <a:ext cx="4369339" cy="2124224"/>
            <a:chOff x="323528" y="3140968"/>
            <a:chExt cx="4369339" cy="2124224"/>
          </a:xfrm>
        </p:grpSpPr>
        <p:grpSp>
          <p:nvGrpSpPr>
            <p:cNvPr id="31" name="Groupe 30"/>
            <p:cNvGrpSpPr/>
            <p:nvPr/>
          </p:nvGrpSpPr>
          <p:grpSpPr>
            <a:xfrm>
              <a:off x="323528" y="3168952"/>
              <a:ext cx="4369339" cy="2061125"/>
              <a:chOff x="1161446" y="3372758"/>
              <a:chExt cx="6506897" cy="2360498"/>
            </a:xfrm>
          </p:grpSpPr>
          <p:cxnSp>
            <p:nvCxnSpPr>
              <p:cNvPr id="5" name="Connecteur droit 4"/>
              <p:cNvCxnSpPr/>
              <p:nvPr/>
            </p:nvCxnSpPr>
            <p:spPr>
              <a:xfrm>
                <a:off x="4427984" y="3372758"/>
                <a:ext cx="2736304" cy="115212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/>
              <p:cNvCxnSpPr/>
              <p:nvPr/>
            </p:nvCxnSpPr>
            <p:spPr>
              <a:xfrm flipV="1">
                <a:off x="1656701" y="3372758"/>
                <a:ext cx="2736304" cy="115212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 flipV="1">
                <a:off x="4406721" y="4581128"/>
                <a:ext cx="2736304" cy="1152128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/>
              <p:cNvCxnSpPr/>
              <p:nvPr/>
            </p:nvCxnSpPr>
            <p:spPr>
              <a:xfrm>
                <a:off x="1635438" y="4581128"/>
                <a:ext cx="2736304" cy="1152128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ZoneTexte 21"/>
              <p:cNvSpPr txBox="1">
                <a:spLocks noChangeArrowheads="1"/>
              </p:cNvSpPr>
              <p:nvPr/>
            </p:nvSpPr>
            <p:spPr bwMode="auto">
              <a:xfrm>
                <a:off x="1161446" y="4247846"/>
                <a:ext cx="50405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400" dirty="0" smtClean="0">
                    <a:solidFill>
                      <a:schemeClr val="tx2"/>
                    </a:solidFill>
                    <a:latin typeface="+mn-lt"/>
                  </a:rPr>
                  <a:t>b</a:t>
                </a:r>
                <a:endParaRPr lang="fr-FR" sz="2400" dirty="0">
                  <a:solidFill>
                    <a:schemeClr val="tx2"/>
                  </a:solidFill>
                  <a:latin typeface="+mn-lt"/>
                </a:endParaRPr>
              </a:p>
            </p:txBody>
          </p:sp>
          <p:sp>
            <p:nvSpPr>
              <p:cNvPr id="25" name="ZoneTexte 24"/>
              <p:cNvSpPr txBox="1">
                <a:spLocks noChangeArrowheads="1"/>
              </p:cNvSpPr>
              <p:nvPr/>
            </p:nvSpPr>
            <p:spPr bwMode="auto">
              <a:xfrm>
                <a:off x="7164288" y="4236854"/>
                <a:ext cx="50405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400" dirty="0" smtClean="0">
                    <a:solidFill>
                      <a:schemeClr val="tx2"/>
                    </a:solidFill>
                    <a:latin typeface="+mn-lt"/>
                  </a:rPr>
                  <a:t>c</a:t>
                </a:r>
                <a:endParaRPr lang="fr-FR" sz="2400" dirty="0">
                  <a:solidFill>
                    <a:schemeClr val="tx2"/>
                  </a:solidFill>
                  <a:latin typeface="+mn-lt"/>
                </a:endParaRPr>
              </a:p>
            </p:txBody>
          </p:sp>
          <p:sp>
            <p:nvSpPr>
              <p:cNvPr id="28" name="ZoneTexte 27"/>
              <p:cNvSpPr txBox="1">
                <a:spLocks noChangeArrowheads="1"/>
              </p:cNvSpPr>
              <p:nvPr/>
            </p:nvSpPr>
            <p:spPr bwMode="auto">
              <a:xfrm>
                <a:off x="4178094" y="3399383"/>
                <a:ext cx="50405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chemeClr val="tx2"/>
                    </a:solidFill>
                    <a:latin typeface="+mn-lt"/>
                  </a:rPr>
                  <a:t>a</a:t>
                </a:r>
                <a:endParaRPr lang="fr-FR" sz="2400" dirty="0">
                  <a:solidFill>
                    <a:schemeClr val="tx2"/>
                  </a:solidFill>
                  <a:latin typeface="+mn-lt"/>
                </a:endParaRPr>
              </a:p>
            </p:txBody>
          </p:sp>
          <p:sp>
            <p:nvSpPr>
              <p:cNvPr id="29" name="ZoneTexte 28"/>
              <p:cNvSpPr txBox="1">
                <a:spLocks noChangeArrowheads="1"/>
              </p:cNvSpPr>
              <p:nvPr/>
            </p:nvSpPr>
            <p:spPr bwMode="auto">
              <a:xfrm>
                <a:off x="2915816" y="4767535"/>
                <a:ext cx="712047" cy="528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C00000"/>
                    </a:solidFill>
                  </a:rPr>
                  <a:t>-1</a:t>
                </a:r>
                <a:endParaRPr lang="fr-FR" sz="24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30" name="ZoneTexte 29"/>
              <p:cNvSpPr txBox="1">
                <a:spLocks noChangeArrowheads="1"/>
              </p:cNvSpPr>
              <p:nvPr/>
            </p:nvSpPr>
            <p:spPr bwMode="auto">
              <a:xfrm>
                <a:off x="5580113" y="4623518"/>
                <a:ext cx="728641" cy="5336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400" dirty="0">
                    <a:solidFill>
                      <a:srgbClr val="C00000"/>
                    </a:solidFill>
                  </a:rPr>
                  <a:t>-1</a:t>
                </a:r>
                <a:endParaRPr lang="fr-FR" sz="24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33" name="Ellipse 32"/>
            <p:cNvSpPr/>
            <p:nvPr/>
          </p:nvSpPr>
          <p:spPr>
            <a:xfrm>
              <a:off x="2467143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611560" y="4151846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4281226" y="4162963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2433893" y="5157192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229387" y="5254702"/>
            <a:ext cx="1668690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B050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B050"/>
                </a:solidFill>
                <a:latin typeface="Calibri"/>
              </a:rPr>
              <a:t> 3.4</a:t>
            </a:r>
            <a:endParaRPr lang="fr-FR" sz="2000" b="0" dirty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538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e 109"/>
          <p:cNvGrpSpPr/>
          <p:nvPr/>
        </p:nvGrpSpPr>
        <p:grpSpPr>
          <a:xfrm>
            <a:off x="5125006" y="903388"/>
            <a:ext cx="3379899" cy="939393"/>
            <a:chOff x="473308" y="3201038"/>
            <a:chExt cx="2972939" cy="474834"/>
          </a:xfrm>
        </p:grpSpPr>
        <p:sp>
          <p:nvSpPr>
            <p:cNvPr id="111" name="Forme libre 110"/>
            <p:cNvSpPr/>
            <p:nvPr/>
          </p:nvSpPr>
          <p:spPr>
            <a:xfrm rot="19564068">
              <a:off x="2291612" y="3201038"/>
              <a:ext cx="1021813" cy="145672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FF97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Forme libre 111"/>
            <p:cNvSpPr/>
            <p:nvPr/>
          </p:nvSpPr>
          <p:spPr>
            <a:xfrm rot="2120364">
              <a:off x="2424434" y="3569357"/>
              <a:ext cx="1021813" cy="87071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FF97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Forme libre 112"/>
            <p:cNvSpPr/>
            <p:nvPr/>
          </p:nvSpPr>
          <p:spPr>
            <a:xfrm rot="2035932">
              <a:off x="594791" y="3207493"/>
              <a:ext cx="1021813" cy="117725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FF97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Forme libre 113"/>
            <p:cNvSpPr/>
            <p:nvPr/>
          </p:nvSpPr>
          <p:spPr>
            <a:xfrm rot="19479636">
              <a:off x="473308" y="3558147"/>
              <a:ext cx="1021813" cy="117725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FF97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Forme libre 114"/>
            <p:cNvSpPr/>
            <p:nvPr/>
          </p:nvSpPr>
          <p:spPr>
            <a:xfrm>
              <a:off x="1448771" y="3339698"/>
              <a:ext cx="1044964" cy="125836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FF97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71" y="-294489"/>
            <a:ext cx="8228763" cy="1145009"/>
          </a:xfrm>
        </p:spPr>
        <p:txBody>
          <a:bodyPr/>
          <a:lstStyle/>
          <a:p>
            <a:pPr>
              <a:buNone/>
            </a:pPr>
            <a:r>
              <a:rPr lang="fr-FR" sz="3600" dirty="0" smtClean="0">
                <a:solidFill>
                  <a:schemeClr val="tx2"/>
                </a:solidFill>
              </a:rPr>
              <a:t>T-joins</a:t>
            </a:r>
            <a:endParaRPr lang="fr-FR" sz="3600" dirty="0">
              <a:solidFill>
                <a:schemeClr val="tx2"/>
              </a:solidFill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5281515" y="657265"/>
            <a:ext cx="3186538" cy="1540936"/>
            <a:chOff x="5486400" y="3301914"/>
            <a:chExt cx="2783128" cy="1270086"/>
          </a:xfrm>
          <a:noFill/>
        </p:grpSpPr>
        <p:cxnSp>
          <p:nvCxnSpPr>
            <p:cNvPr id="30" name="Connecteur droit 29"/>
            <p:cNvCxnSpPr>
              <a:endCxn id="33" idx="0"/>
            </p:cNvCxnSpPr>
            <p:nvPr/>
          </p:nvCxnSpPr>
          <p:spPr>
            <a:xfrm>
              <a:off x="6346909" y="3948808"/>
              <a:ext cx="983141" cy="1163"/>
            </a:xfrm>
            <a:prstGeom prst="line">
              <a:avLst/>
            </a:prstGeom>
            <a:grpFill/>
            <a:ln w="12700" cap="flat" cmpd="sng" algn="ctr">
              <a:solidFill>
                <a:srgbClr val="000000"/>
              </a:solidFill>
              <a:prstDash val="solid"/>
            </a:ln>
            <a:effectLst/>
          </p:spPr>
        </p:cxnSp>
        <p:grpSp>
          <p:nvGrpSpPr>
            <p:cNvPr id="31" name="Groupe 30"/>
            <p:cNvGrpSpPr/>
            <p:nvPr/>
          </p:nvGrpSpPr>
          <p:grpSpPr>
            <a:xfrm>
              <a:off x="5501250" y="3352800"/>
              <a:ext cx="2628630" cy="1182493"/>
              <a:chOff x="609600" y="1075628"/>
              <a:chExt cx="2628630" cy="1182493"/>
            </a:xfrm>
            <a:grpFill/>
          </p:grpSpPr>
          <p:cxnSp>
            <p:nvCxnSpPr>
              <p:cNvPr id="40" name="Connecteur droit 39"/>
              <p:cNvCxnSpPr/>
              <p:nvPr/>
            </p:nvCxnSpPr>
            <p:spPr>
              <a:xfrm flipV="1">
                <a:off x="619125" y="2228849"/>
                <a:ext cx="2619105" cy="29272"/>
              </a:xfrm>
              <a:prstGeom prst="line">
                <a:avLst/>
              </a:prstGeom>
              <a:grpFill/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41" name="Connecteur droit 40"/>
              <p:cNvCxnSpPr/>
              <p:nvPr/>
            </p:nvCxnSpPr>
            <p:spPr>
              <a:xfrm flipV="1">
                <a:off x="609600" y="1075628"/>
                <a:ext cx="2619105" cy="29272"/>
              </a:xfrm>
              <a:prstGeom prst="line">
                <a:avLst/>
              </a:prstGeom>
              <a:grpFill/>
              <a:ln w="1270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sp>
          <p:nvSpPr>
            <p:cNvPr id="32" name="Triangle isocèle 31"/>
            <p:cNvSpPr/>
            <p:nvPr/>
          </p:nvSpPr>
          <p:spPr>
            <a:xfrm rot="5400000">
              <a:off x="5340947" y="3551201"/>
              <a:ext cx="1138585" cy="817983"/>
            </a:xfrm>
            <a:prstGeom prst="triangle">
              <a:avLst/>
            </a:prstGeom>
            <a:grpFill/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33" name="Triangle isocèle 32"/>
            <p:cNvSpPr/>
            <p:nvPr/>
          </p:nvSpPr>
          <p:spPr>
            <a:xfrm rot="16200000" flipH="1">
              <a:off x="7169749" y="3540979"/>
              <a:ext cx="1138585" cy="817983"/>
            </a:xfrm>
            <a:prstGeom prst="triangle">
              <a:avLst/>
            </a:prstGeom>
            <a:grpFill/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8130150" y="447142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7320525" y="390945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6282300" y="392430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5486400" y="450000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  <p:sp>
          <p:nvSpPr>
            <p:cNvPr id="39" name="Ellipse 38"/>
            <p:cNvSpPr/>
            <p:nvPr/>
          </p:nvSpPr>
          <p:spPr>
            <a:xfrm>
              <a:off x="5491725" y="335700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8029936" y="3301914"/>
              <a:ext cx="239592" cy="226103"/>
            </a:xfrm>
            <a:prstGeom prst="ellipse">
              <a:avLst/>
            </a:prstGeom>
            <a:solidFill>
              <a:srgbClr val="0070C0"/>
            </a:solidFill>
            <a:ln w="127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431125" y="793624"/>
            <a:ext cx="3926004" cy="1439795"/>
            <a:chOff x="2520032" y="1472649"/>
            <a:chExt cx="4328147" cy="1587108"/>
          </a:xfrm>
        </p:grpSpPr>
        <p:sp>
          <p:nvSpPr>
            <p:cNvPr id="87" name="Forme libre 86"/>
            <p:cNvSpPr/>
            <p:nvPr/>
          </p:nvSpPr>
          <p:spPr>
            <a:xfrm rot="5400000" flipH="1">
              <a:off x="4496108" y="1424474"/>
              <a:ext cx="360039" cy="1401355"/>
            </a:xfrm>
            <a:custGeom>
              <a:avLst/>
              <a:gdLst>
                <a:gd name="connsiteX0" fmla="*/ 0 w 500761"/>
                <a:gd name="connsiteY0" fmla="*/ 0 h 1587260"/>
                <a:gd name="connsiteX1" fmla="*/ 500332 w 500761"/>
                <a:gd name="connsiteY1" fmla="*/ 759125 h 1587260"/>
                <a:gd name="connsiteX2" fmla="*/ 69011 w 500761"/>
                <a:gd name="connsiteY2" fmla="*/ 1587260 h 1587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761" h="1587260">
                  <a:moveTo>
                    <a:pt x="0" y="0"/>
                  </a:moveTo>
                  <a:cubicBezTo>
                    <a:pt x="244415" y="247291"/>
                    <a:pt x="488830" y="494582"/>
                    <a:pt x="500332" y="759125"/>
                  </a:cubicBezTo>
                  <a:cubicBezTo>
                    <a:pt x="511834" y="1023668"/>
                    <a:pt x="290422" y="1305464"/>
                    <a:pt x="69011" y="1587260"/>
                  </a:cubicBezTo>
                </a:path>
              </a:pathLst>
            </a:cu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Forme libre 85"/>
            <p:cNvSpPr/>
            <p:nvPr/>
          </p:nvSpPr>
          <p:spPr>
            <a:xfrm>
              <a:off x="6347418" y="1508027"/>
              <a:ext cx="500761" cy="1534477"/>
            </a:xfrm>
            <a:custGeom>
              <a:avLst/>
              <a:gdLst>
                <a:gd name="connsiteX0" fmla="*/ 0 w 500761"/>
                <a:gd name="connsiteY0" fmla="*/ 0 h 1587260"/>
                <a:gd name="connsiteX1" fmla="*/ 500332 w 500761"/>
                <a:gd name="connsiteY1" fmla="*/ 759125 h 1587260"/>
                <a:gd name="connsiteX2" fmla="*/ 69011 w 500761"/>
                <a:gd name="connsiteY2" fmla="*/ 1587260 h 1587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761" h="1587260">
                  <a:moveTo>
                    <a:pt x="0" y="0"/>
                  </a:moveTo>
                  <a:cubicBezTo>
                    <a:pt x="244415" y="247291"/>
                    <a:pt x="488830" y="494582"/>
                    <a:pt x="500332" y="759125"/>
                  </a:cubicBezTo>
                  <a:cubicBezTo>
                    <a:pt x="511834" y="1023668"/>
                    <a:pt x="290422" y="1305464"/>
                    <a:pt x="69011" y="1587260"/>
                  </a:cubicBezTo>
                </a:path>
              </a:pathLst>
            </a:cu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4" name="Connecteur droit 73"/>
            <p:cNvCxnSpPr/>
            <p:nvPr/>
          </p:nvCxnSpPr>
          <p:spPr>
            <a:xfrm flipH="1" flipV="1">
              <a:off x="6330165" y="1538507"/>
              <a:ext cx="29882" cy="1496966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Forme libre 84"/>
            <p:cNvSpPr/>
            <p:nvPr/>
          </p:nvSpPr>
          <p:spPr>
            <a:xfrm flipH="1">
              <a:off x="2520032" y="1508027"/>
              <a:ext cx="500761" cy="1534477"/>
            </a:xfrm>
            <a:custGeom>
              <a:avLst/>
              <a:gdLst>
                <a:gd name="connsiteX0" fmla="*/ 0 w 500761"/>
                <a:gd name="connsiteY0" fmla="*/ 0 h 1587260"/>
                <a:gd name="connsiteX1" fmla="*/ 500332 w 500761"/>
                <a:gd name="connsiteY1" fmla="*/ 759125 h 1587260"/>
                <a:gd name="connsiteX2" fmla="*/ 69011 w 500761"/>
                <a:gd name="connsiteY2" fmla="*/ 1587260 h 1587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761" h="1587260">
                  <a:moveTo>
                    <a:pt x="0" y="0"/>
                  </a:moveTo>
                  <a:cubicBezTo>
                    <a:pt x="244415" y="247291"/>
                    <a:pt x="488830" y="494582"/>
                    <a:pt x="500332" y="759125"/>
                  </a:cubicBezTo>
                  <a:cubicBezTo>
                    <a:pt x="511834" y="1023668"/>
                    <a:pt x="290422" y="1305464"/>
                    <a:pt x="69011" y="1587260"/>
                  </a:cubicBezTo>
                </a:path>
              </a:pathLst>
            </a:cu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9" name="Connecteur droit 78"/>
            <p:cNvCxnSpPr/>
            <p:nvPr/>
          </p:nvCxnSpPr>
          <p:spPr>
            <a:xfrm>
              <a:off x="5375943" y="2325133"/>
              <a:ext cx="908291" cy="662616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 flipV="1">
              <a:off x="3150519" y="2330795"/>
              <a:ext cx="843880" cy="674207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 flipV="1">
              <a:off x="4017259" y="2282793"/>
              <a:ext cx="1354740" cy="48002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 flipV="1">
              <a:off x="5376806" y="1506744"/>
              <a:ext cx="998308" cy="815678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>
              <a:off x="3006120" y="1575351"/>
              <a:ext cx="14673" cy="1467214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3055299" y="3059757"/>
              <a:ext cx="3190035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3109051" y="1652649"/>
              <a:ext cx="830560" cy="610618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 flipV="1">
              <a:off x="3158359" y="1499285"/>
              <a:ext cx="3137300" cy="48304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Ellipse 57"/>
            <p:cNvSpPr/>
            <p:nvPr/>
          </p:nvSpPr>
          <p:spPr>
            <a:xfrm>
              <a:off x="2928536" y="1472649"/>
              <a:ext cx="180000" cy="180000"/>
            </a:xfrm>
            <a:prstGeom prst="ellipse">
              <a:avLst/>
            </a:prstGeom>
            <a:solidFill>
              <a:srgbClr val="C00000"/>
            </a:solidFill>
            <a:ln w="12700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52911" y="2509060"/>
            <a:ext cx="4947308" cy="110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>
            <a:spAutoFit/>
          </a:bodyPr>
          <a:lstStyle/>
          <a:p>
            <a:pPr algn="just"/>
            <a:r>
              <a:rPr lang="fr-FR" sz="2200" b="1" dirty="0" err="1">
                <a:solidFill>
                  <a:schemeClr val="tx2"/>
                </a:solidFill>
              </a:rPr>
              <a:t>Euler’s</a:t>
            </a:r>
            <a:r>
              <a:rPr lang="fr-FR" sz="2200" b="1" dirty="0">
                <a:solidFill>
                  <a:schemeClr val="tx2"/>
                </a:solidFill>
              </a:rPr>
              <a:t> </a:t>
            </a:r>
            <a:r>
              <a:rPr lang="fr-FR" sz="2200" b="1" dirty="0" err="1">
                <a:solidFill>
                  <a:schemeClr val="tx2"/>
                </a:solidFill>
              </a:rPr>
              <a:t>theorem</a:t>
            </a:r>
            <a:r>
              <a:rPr lang="fr-FR" sz="2200" b="1" dirty="0">
                <a:solidFill>
                  <a:schemeClr val="tx2"/>
                </a:solidFill>
              </a:rPr>
              <a:t> </a:t>
            </a:r>
            <a:r>
              <a:rPr lang="fr-FR" sz="2200" dirty="0">
                <a:solidFill>
                  <a:schemeClr val="tx2"/>
                </a:solidFill>
              </a:rPr>
              <a:t>: </a:t>
            </a:r>
            <a:r>
              <a:rPr lang="fr-FR" sz="2200" dirty="0"/>
              <a:t>G= (V,E), E : </a:t>
            </a:r>
            <a:r>
              <a:rPr lang="fr-FR" sz="2200" dirty="0" err="1"/>
              <a:t>streets</a:t>
            </a:r>
            <a:endParaRPr lang="fr-FR" sz="2200" dirty="0"/>
          </a:p>
          <a:p>
            <a:pPr algn="just"/>
            <a:r>
              <a:rPr lang="fr-FR" sz="2200" dirty="0">
                <a:solidFill>
                  <a:schemeClr val="tx2"/>
                </a:solidFill>
              </a:rPr>
              <a:t>One </a:t>
            </a:r>
            <a:r>
              <a:rPr lang="fr-FR" sz="2200" dirty="0" err="1">
                <a:solidFill>
                  <a:schemeClr val="tx2"/>
                </a:solidFill>
              </a:rPr>
              <a:t>can</a:t>
            </a:r>
            <a:r>
              <a:rPr lang="fr-FR" sz="2200" dirty="0">
                <a:solidFill>
                  <a:schemeClr val="tx2"/>
                </a:solidFill>
              </a:rPr>
              <a:t> go </a:t>
            </a:r>
            <a:r>
              <a:rPr lang="fr-FR" sz="2200" dirty="0" err="1">
                <a:solidFill>
                  <a:schemeClr val="tx2"/>
                </a:solidFill>
              </a:rPr>
              <a:t>through</a:t>
            </a:r>
            <a:r>
              <a:rPr lang="fr-FR" sz="2200" dirty="0">
                <a:solidFill>
                  <a:schemeClr val="tx2"/>
                </a:solidFill>
              </a:rPr>
              <a:t> all the </a:t>
            </a:r>
            <a:r>
              <a:rPr lang="fr-FR" sz="2200" dirty="0" err="1">
                <a:solidFill>
                  <a:schemeClr val="tx2"/>
                </a:solidFill>
              </a:rPr>
              <a:t>streets</a:t>
            </a:r>
            <a:r>
              <a:rPr lang="fr-FR" sz="2200" dirty="0">
                <a:solidFill>
                  <a:schemeClr val="tx2"/>
                </a:solidFill>
              </a:rPr>
              <a:t> </a:t>
            </a:r>
          </a:p>
          <a:p>
            <a:pPr algn="just"/>
            <a:r>
              <a:rPr lang="fr-FR" sz="2200" dirty="0" err="1" smtClean="0">
                <a:solidFill>
                  <a:schemeClr val="tx2"/>
                </a:solidFill>
                <a:sym typeface="Wingdings" pitchFamily="2" charset="2"/>
              </a:rPr>
              <a:t>Exactly</a:t>
            </a:r>
            <a:r>
              <a:rPr lang="fr-FR" sz="2200" dirty="0" smtClean="0">
                <a:solidFill>
                  <a:schemeClr val="tx2"/>
                </a:solidFill>
                <a:sym typeface="Wingdings" pitchFamily="2" charset="2"/>
              </a:rPr>
              <a:t> once  </a:t>
            </a:r>
            <a:r>
              <a:rPr lang="fr-FR" sz="2200" dirty="0" smtClean="0">
                <a:solidFill>
                  <a:srgbClr val="C00000"/>
                </a:solidFill>
                <a:sym typeface="Symbol"/>
              </a:rPr>
              <a:t>G </a:t>
            </a:r>
            <a:r>
              <a:rPr lang="fr-FR" sz="2200" dirty="0" err="1" smtClean="0">
                <a:solidFill>
                  <a:srgbClr val="C00000"/>
                </a:solidFill>
                <a:sym typeface="Symbol"/>
              </a:rPr>
              <a:t>conn</a:t>
            </a:r>
            <a:r>
              <a:rPr lang="fr-FR" sz="2200" dirty="0" smtClean="0">
                <a:solidFill>
                  <a:srgbClr val="C00000"/>
                </a:solidFill>
                <a:sym typeface="Symbol"/>
              </a:rPr>
              <a:t>., </a:t>
            </a:r>
            <a:r>
              <a:rPr lang="fr-FR" sz="2200" dirty="0" err="1" smtClean="0">
                <a:solidFill>
                  <a:srgbClr val="C00000"/>
                </a:solidFill>
                <a:sym typeface="Wingdings" pitchFamily="2" charset="2"/>
              </a:rPr>
              <a:t>degree</a:t>
            </a:r>
            <a:r>
              <a:rPr lang="fr-FR" sz="22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fr-FR" sz="2200" dirty="0" err="1" smtClean="0">
                <a:solidFill>
                  <a:srgbClr val="C00000"/>
                </a:solidFill>
                <a:sym typeface="Wingdings" pitchFamily="2" charset="2"/>
              </a:rPr>
              <a:t>even</a:t>
            </a:r>
            <a:endParaRPr lang="fr-FR" sz="2200" dirty="0">
              <a:solidFill>
                <a:srgbClr val="C00000"/>
              </a:solidFill>
            </a:endParaRPr>
          </a:p>
        </p:txBody>
      </p:sp>
      <p:grpSp>
        <p:nvGrpSpPr>
          <p:cNvPr id="106" name="Groupe 105"/>
          <p:cNvGrpSpPr/>
          <p:nvPr/>
        </p:nvGrpSpPr>
        <p:grpSpPr>
          <a:xfrm>
            <a:off x="5062492" y="735894"/>
            <a:ext cx="3541956" cy="1419656"/>
            <a:chOff x="4311155" y="1229542"/>
            <a:chExt cx="3156445" cy="1141351"/>
          </a:xfrm>
        </p:grpSpPr>
        <p:sp>
          <p:nvSpPr>
            <p:cNvPr id="108" name="Forme libre 107"/>
            <p:cNvSpPr/>
            <p:nvPr/>
          </p:nvSpPr>
          <p:spPr>
            <a:xfrm rot="5400000" flipH="1">
              <a:off x="6791742" y="1695035"/>
              <a:ext cx="1113593" cy="238123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Forme libre 108"/>
            <p:cNvSpPr/>
            <p:nvPr/>
          </p:nvSpPr>
          <p:spPr>
            <a:xfrm>
              <a:off x="5394826" y="1609712"/>
              <a:ext cx="983141" cy="175204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Forme libre 106"/>
            <p:cNvSpPr/>
            <p:nvPr/>
          </p:nvSpPr>
          <p:spPr>
            <a:xfrm rot="16200000">
              <a:off x="3873420" y="1667277"/>
              <a:ext cx="1113593" cy="238123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6" name="Groupe 115"/>
          <p:cNvGrpSpPr/>
          <p:nvPr/>
        </p:nvGrpSpPr>
        <p:grpSpPr>
          <a:xfrm>
            <a:off x="5077305" y="692632"/>
            <a:ext cx="3408649" cy="1533571"/>
            <a:chOff x="5005915" y="2567162"/>
            <a:chExt cx="3216727" cy="1227530"/>
          </a:xfrm>
        </p:grpSpPr>
        <p:sp>
          <p:nvSpPr>
            <p:cNvPr id="117" name="Forme libre 116"/>
            <p:cNvSpPr/>
            <p:nvPr/>
          </p:nvSpPr>
          <p:spPr>
            <a:xfrm rot="19564068">
              <a:off x="7037722" y="2721530"/>
              <a:ext cx="1126478" cy="160576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FF97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8" name="Forme libre 117"/>
            <p:cNvSpPr/>
            <p:nvPr/>
          </p:nvSpPr>
          <p:spPr>
            <a:xfrm rot="2120364">
              <a:off x="7096164" y="3300466"/>
              <a:ext cx="1126478" cy="129169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FF97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9" name="Forme libre 118"/>
            <p:cNvSpPr/>
            <p:nvPr/>
          </p:nvSpPr>
          <p:spPr>
            <a:xfrm>
              <a:off x="6104578" y="2965058"/>
              <a:ext cx="1083845" cy="193130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FF97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Forme libre 119"/>
            <p:cNvSpPr/>
            <p:nvPr/>
          </p:nvSpPr>
          <p:spPr>
            <a:xfrm rot="16200000">
              <a:off x="4523407" y="3049670"/>
              <a:ext cx="1227530" cy="262514"/>
            </a:xfrm>
            <a:custGeom>
              <a:avLst/>
              <a:gdLst>
                <a:gd name="connsiteX0" fmla="*/ 0 w 2609850"/>
                <a:gd name="connsiteY0" fmla="*/ 171450 h 171450"/>
                <a:gd name="connsiteX1" fmla="*/ 1323975 w 2609850"/>
                <a:gd name="connsiteY1" fmla="*/ 0 h 171450"/>
                <a:gd name="connsiteX2" fmla="*/ 2609850 w 260985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9850" h="171450">
                  <a:moveTo>
                    <a:pt x="0" y="171450"/>
                  </a:moveTo>
                  <a:cubicBezTo>
                    <a:pt x="444500" y="85725"/>
                    <a:pt x="889000" y="0"/>
                    <a:pt x="1323975" y="0"/>
                  </a:cubicBezTo>
                  <a:cubicBezTo>
                    <a:pt x="1758950" y="0"/>
                    <a:pt x="2184400" y="85725"/>
                    <a:pt x="2609850" y="171450"/>
                  </a:cubicBezTo>
                </a:path>
              </a:pathLst>
            </a:custGeom>
            <a:noFill/>
            <a:ln>
              <a:solidFill>
                <a:srgbClr val="FF97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6146101" y="1488850"/>
            <a:ext cx="1935623" cy="693154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kern="0" dirty="0" smtClean="0">
                <a:solidFill>
                  <a:srgbClr val="C00000"/>
                </a:solidFill>
                <a:sym typeface="Symbol"/>
              </a:rPr>
              <a:t>T</a:t>
            </a:r>
            <a:r>
              <a:rPr lang="fr-FR" kern="0" baseline="-25000" dirty="0" smtClean="0">
                <a:solidFill>
                  <a:srgbClr val="C00000"/>
                </a:solidFill>
                <a:sym typeface="Symbol"/>
              </a:rPr>
              <a:t>G</a:t>
            </a:r>
            <a:r>
              <a:rPr lang="fr-FR" kern="0" dirty="0" smtClean="0">
                <a:solidFill>
                  <a:srgbClr val="C00000"/>
                </a:solidFill>
                <a:sym typeface="Symbol"/>
              </a:rPr>
              <a:t>-joins, </a:t>
            </a:r>
            <a:r>
              <a:rPr lang="fr-FR" kern="0" dirty="0" err="1" smtClean="0">
                <a:solidFill>
                  <a:srgbClr val="C00000"/>
                </a:solidFill>
                <a:sym typeface="Symbol"/>
              </a:rPr>
              <a:t>where</a:t>
            </a:r>
            <a:r>
              <a:rPr lang="fr-FR" kern="0" dirty="0" smtClean="0">
                <a:solidFill>
                  <a:srgbClr val="C00000"/>
                </a:solidFill>
                <a:sym typeface="Symbol"/>
              </a:rPr>
              <a:t> 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kern="0" dirty="0" smtClean="0">
                <a:solidFill>
                  <a:schemeClr val="tx2"/>
                </a:solidFill>
                <a:sym typeface="Symbol"/>
              </a:rPr>
              <a:t>T</a:t>
            </a:r>
            <a:r>
              <a:rPr lang="fr-FR" kern="0" baseline="-25000" dirty="0" smtClean="0">
                <a:solidFill>
                  <a:schemeClr val="tx2"/>
                </a:solidFill>
                <a:sym typeface="Symbol"/>
              </a:rPr>
              <a:t>G </a:t>
            </a:r>
            <a:r>
              <a:rPr lang="fr-FR" kern="0" dirty="0" smtClean="0">
                <a:solidFill>
                  <a:schemeClr val="tx2"/>
                </a:solidFill>
                <a:sym typeface="Symbol"/>
              </a:rPr>
              <a:t>:={v: d(v) </a:t>
            </a:r>
            <a:r>
              <a:rPr lang="fr-FR" kern="0" dirty="0" err="1" smtClean="0">
                <a:solidFill>
                  <a:schemeClr val="tx2"/>
                </a:solidFill>
                <a:sym typeface="Symbol"/>
              </a:rPr>
              <a:t>is</a:t>
            </a:r>
            <a:r>
              <a:rPr lang="fr-FR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kern="0" dirty="0" err="1" smtClean="0">
                <a:solidFill>
                  <a:schemeClr val="tx2"/>
                </a:solidFill>
                <a:sym typeface="Symbol"/>
              </a:rPr>
              <a:t>odd</a:t>
            </a:r>
            <a:r>
              <a:rPr lang="fr-FR" kern="0" dirty="0" smtClean="0">
                <a:solidFill>
                  <a:schemeClr val="tx2"/>
                </a:solidFill>
                <a:sym typeface="Symbol"/>
              </a:rPr>
              <a:t>}</a:t>
            </a:r>
            <a:endParaRPr lang="fr-FR" kern="0" dirty="0">
              <a:solidFill>
                <a:schemeClr val="tx2"/>
              </a:solidFill>
              <a:sym typeface="Symbol"/>
            </a:endParaRPr>
          </a:p>
        </p:txBody>
      </p:sp>
      <p:sp>
        <p:nvSpPr>
          <p:cNvPr id="54" name="AutoShape 7"/>
          <p:cNvSpPr>
            <a:spLocks noChangeArrowheads="1"/>
          </p:cNvSpPr>
          <p:nvPr/>
        </p:nvSpPr>
        <p:spPr bwMode="auto">
          <a:xfrm>
            <a:off x="4818343" y="2492896"/>
            <a:ext cx="4081757" cy="106848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865" lvl="0" indent="-342865" eaLnBrk="0" hangingPunct="0">
              <a:spcBef>
                <a:spcPct val="20000"/>
              </a:spcBef>
              <a:defRPr/>
            </a:pPr>
            <a:r>
              <a:rPr lang="fr-FR" sz="2400" kern="0" dirty="0">
                <a:solidFill>
                  <a:srgbClr val="1F497D"/>
                </a:solidFill>
                <a:sym typeface="Symbol"/>
              </a:rPr>
              <a:t>F  E(G)  </a:t>
            </a:r>
            <a:r>
              <a:rPr lang="fr-FR" sz="2400" kern="0" dirty="0" err="1">
                <a:solidFill>
                  <a:srgbClr val="1F497D"/>
                </a:solidFill>
                <a:sym typeface="Symbol"/>
              </a:rPr>
              <a:t>is</a:t>
            </a:r>
            <a:r>
              <a:rPr lang="fr-FR" sz="2400" kern="0" dirty="0">
                <a:solidFill>
                  <a:srgbClr val="1F497D"/>
                </a:solidFill>
                <a:sym typeface="Symbol"/>
              </a:rPr>
              <a:t> a  </a:t>
            </a:r>
            <a:r>
              <a:rPr lang="fr-FR" sz="2400" i="1" kern="0" dirty="0">
                <a:solidFill>
                  <a:srgbClr val="1F497D"/>
                </a:solidFill>
                <a:sym typeface="Symbol"/>
              </a:rPr>
              <a:t>T-</a:t>
            </a:r>
            <a:r>
              <a:rPr lang="fr-FR" sz="2400" i="1" kern="0" dirty="0" err="1">
                <a:solidFill>
                  <a:srgbClr val="1F497D"/>
                </a:solidFill>
                <a:sym typeface="Symbol"/>
              </a:rPr>
              <a:t>join</a:t>
            </a:r>
            <a:r>
              <a:rPr lang="fr-FR" sz="2400" i="1" kern="0" dirty="0">
                <a:solidFill>
                  <a:srgbClr val="1F497D"/>
                </a:solidFill>
                <a:sym typeface="Symbol"/>
              </a:rPr>
              <a:t>,</a:t>
            </a:r>
            <a:r>
              <a:rPr lang="fr-FR" sz="2400" kern="0" dirty="0">
                <a:solidFill>
                  <a:srgbClr val="1F497D"/>
                </a:solidFill>
                <a:sym typeface="Symbol"/>
              </a:rPr>
              <a:t> if </a:t>
            </a:r>
            <a:endParaRPr lang="fr-FR" sz="2400" kern="0" dirty="0">
              <a:solidFill>
                <a:prstClr val="black"/>
              </a:solidFill>
              <a:sym typeface="Symbol"/>
            </a:endParaRPr>
          </a:p>
          <a:p>
            <a:pPr marL="342865" lvl="0" indent="-342865" eaLnBrk="0" hangingPunct="0">
              <a:spcBef>
                <a:spcPct val="20000"/>
              </a:spcBef>
              <a:defRPr/>
            </a:pPr>
            <a:r>
              <a:rPr lang="fr-FR" sz="2400" kern="0" dirty="0">
                <a:solidFill>
                  <a:srgbClr val="1F497D"/>
                </a:solidFill>
                <a:sym typeface="Symbol"/>
              </a:rPr>
              <a:t>T = </a:t>
            </a:r>
            <a:r>
              <a:rPr lang="fr-FR" sz="2400" kern="0" dirty="0" err="1">
                <a:solidFill>
                  <a:srgbClr val="1F497D"/>
                </a:solidFill>
                <a:sym typeface="Symbol"/>
              </a:rPr>
              <a:t>vertices</a:t>
            </a:r>
            <a:r>
              <a:rPr lang="fr-FR" sz="2400" kern="0" dirty="0">
                <a:solidFill>
                  <a:srgbClr val="1F497D"/>
                </a:solidFill>
                <a:sym typeface="Symbol"/>
              </a:rPr>
              <a:t> of </a:t>
            </a:r>
            <a:r>
              <a:rPr lang="fr-FR" sz="2400" kern="0" dirty="0" err="1">
                <a:solidFill>
                  <a:srgbClr val="1F497D"/>
                </a:solidFill>
                <a:sym typeface="Symbol"/>
              </a:rPr>
              <a:t>odd</a:t>
            </a:r>
            <a:r>
              <a:rPr lang="fr-FR" sz="2400" kern="0" dirty="0">
                <a:solidFill>
                  <a:srgbClr val="1F497D"/>
                </a:solidFill>
                <a:sym typeface="Symbol"/>
              </a:rPr>
              <a:t> </a:t>
            </a:r>
            <a:r>
              <a:rPr lang="fr-FR" sz="2400" kern="0" dirty="0" err="1">
                <a:solidFill>
                  <a:srgbClr val="1F497D"/>
                </a:solidFill>
                <a:sym typeface="Symbol"/>
              </a:rPr>
              <a:t>degree</a:t>
            </a:r>
            <a:r>
              <a:rPr lang="fr-FR" sz="2400" kern="0" dirty="0">
                <a:solidFill>
                  <a:srgbClr val="1F497D"/>
                </a:solidFill>
                <a:sym typeface="Symbol"/>
              </a:rPr>
              <a:t> of F.  </a:t>
            </a:r>
            <a:r>
              <a:rPr lang="fr-FR" sz="2800" b="0" kern="0" dirty="0" smtClean="0">
                <a:solidFill>
                  <a:srgbClr val="000000"/>
                </a:solidFill>
                <a:latin typeface="Arial"/>
                <a:sym typeface="Symbol"/>
              </a:rPr>
              <a:t>                            </a:t>
            </a:r>
            <a:endParaRPr lang="fr-FR" sz="2800" b="0" kern="0" dirty="0" smtClean="0">
              <a:latin typeface="Arial"/>
            </a:endParaRPr>
          </a:p>
        </p:txBody>
      </p:sp>
      <p:sp>
        <p:nvSpPr>
          <p:cNvPr id="55" name="AutoShape 7"/>
          <p:cNvSpPr>
            <a:spLocks noChangeArrowheads="1"/>
          </p:cNvSpPr>
          <p:nvPr/>
        </p:nvSpPr>
        <p:spPr bwMode="auto">
          <a:xfrm>
            <a:off x="52911" y="3788746"/>
            <a:ext cx="9082216" cy="936104"/>
          </a:xfrm>
          <a:prstGeom prst="roundRect">
            <a:avLst>
              <a:gd name="adj" fmla="val 16667"/>
            </a:avLst>
          </a:prstGeom>
          <a:solidFill>
            <a:srgbClr val="FFF5E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865" lvl="0" indent="-342865" eaLnBrk="0" hangingPunct="0">
              <a:spcBef>
                <a:spcPct val="20000"/>
              </a:spcBef>
              <a:defRPr/>
            </a:pPr>
            <a:r>
              <a:rPr lang="fr-FR" sz="2400" b="1" kern="0" dirty="0" err="1">
                <a:solidFill>
                  <a:srgbClr val="002060"/>
                </a:solidFill>
                <a:sym typeface="Symbol"/>
              </a:rPr>
              <a:t>Easy</a:t>
            </a:r>
            <a:r>
              <a:rPr lang="fr-FR" sz="2400" b="1" kern="0" dirty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400" b="1" kern="0" dirty="0" err="1">
                <a:solidFill>
                  <a:srgbClr val="002060"/>
                </a:solidFill>
                <a:sym typeface="Symbol"/>
              </a:rPr>
              <a:t>facts</a:t>
            </a:r>
            <a:r>
              <a:rPr lang="fr-FR" sz="2400" b="1" kern="0" dirty="0">
                <a:solidFill>
                  <a:srgbClr val="002060"/>
                </a:solidFill>
                <a:sym typeface="Symbol"/>
              </a:rPr>
              <a:t> about T-joins </a:t>
            </a:r>
            <a:r>
              <a:rPr lang="fr-FR" sz="2400" kern="0" dirty="0">
                <a:solidFill>
                  <a:srgbClr val="002060"/>
                </a:solidFill>
                <a:sym typeface="Symbol"/>
              </a:rPr>
              <a:t>: G </a:t>
            </a:r>
            <a:r>
              <a:rPr lang="fr-FR" sz="2400" kern="0" dirty="0" err="1">
                <a:solidFill>
                  <a:srgbClr val="002060"/>
                </a:solidFill>
                <a:sym typeface="Symbol"/>
              </a:rPr>
              <a:t>connected</a:t>
            </a:r>
            <a:r>
              <a:rPr lang="fr-FR" sz="2400" kern="0" dirty="0">
                <a:solidFill>
                  <a:srgbClr val="002060"/>
                </a:solidFill>
                <a:sym typeface="Symbol"/>
              </a:rPr>
              <a:t>, |T| </a:t>
            </a:r>
            <a:r>
              <a:rPr lang="fr-FR" sz="2400" kern="0" dirty="0" err="1">
                <a:solidFill>
                  <a:srgbClr val="002060"/>
                </a:solidFill>
                <a:sym typeface="Symbol"/>
              </a:rPr>
              <a:t>even</a:t>
            </a:r>
            <a:r>
              <a:rPr lang="fr-FR" sz="2400" kern="0" dirty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400" kern="0" dirty="0">
                <a:solidFill>
                  <a:srgbClr val="1F497D"/>
                </a:solidFill>
                <a:sym typeface="Symbol"/>
              </a:rPr>
              <a:t> 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 T-</a:t>
            </a:r>
            <a:r>
              <a:rPr lang="fr-FR" sz="2400" kern="0" dirty="0" err="1">
                <a:solidFill>
                  <a:srgbClr val="C00000"/>
                </a:solidFill>
                <a:sym typeface="Symbol"/>
              </a:rPr>
              <a:t>join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 ;</a:t>
            </a:r>
          </a:p>
          <a:p>
            <a:pPr marL="342865" lvl="0" indent="-342865" eaLnBrk="0" hangingPunct="0">
              <a:spcBef>
                <a:spcPct val="20000"/>
              </a:spcBef>
              <a:defRPr/>
            </a:pPr>
            <a:r>
              <a:rPr lang="fr-FR" sz="2400" b="1" kern="0" dirty="0">
                <a:solidFill>
                  <a:srgbClr val="C00000"/>
                </a:solidFill>
                <a:sym typeface="Symbol"/>
              </a:rPr>
              <a:t>min </a:t>
            </a:r>
            <a:r>
              <a:rPr lang="fr-FR" sz="2400" b="1" kern="0" dirty="0" err="1">
                <a:solidFill>
                  <a:srgbClr val="C00000"/>
                </a:solidFill>
                <a:sym typeface="Symbol"/>
              </a:rPr>
              <a:t>weight</a:t>
            </a:r>
            <a:r>
              <a:rPr lang="fr-FR" sz="2400" b="1" kern="0" dirty="0">
                <a:solidFill>
                  <a:srgbClr val="C00000"/>
                </a:solidFill>
                <a:sym typeface="Symbol"/>
              </a:rPr>
              <a:t> 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«</a:t>
            </a:r>
            <a:r>
              <a:rPr lang="fr-FR" sz="2400" kern="0" dirty="0" err="1" smtClean="0">
                <a:solidFill>
                  <a:srgbClr val="C00000"/>
                </a:solidFill>
                <a:sym typeface="Symbol"/>
              </a:rPr>
              <a:t>Eulerian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fr-FR" sz="2400" kern="0" dirty="0" err="1" smtClean="0">
                <a:solidFill>
                  <a:srgbClr val="C00000"/>
                </a:solidFill>
                <a:sym typeface="Symbol"/>
              </a:rPr>
              <a:t>replication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» = duplication 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of a 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min </a:t>
            </a:r>
            <a:r>
              <a:rPr lang="fr-FR" sz="2400" kern="0" dirty="0" err="1" smtClean="0">
                <a:solidFill>
                  <a:srgbClr val="C00000"/>
                </a:solidFill>
                <a:sym typeface="Symbol"/>
              </a:rPr>
              <a:t>weight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 T</a:t>
            </a:r>
            <a:r>
              <a:rPr lang="fr-FR" sz="2400" kern="0" baseline="-25000" dirty="0" smtClean="0">
                <a:solidFill>
                  <a:srgbClr val="C00000"/>
                </a:solidFill>
                <a:sym typeface="Symbol"/>
              </a:rPr>
              <a:t>G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-</a:t>
            </a:r>
            <a:r>
              <a:rPr lang="fr-FR" sz="2400" kern="0" dirty="0" err="1" smtClean="0">
                <a:solidFill>
                  <a:srgbClr val="C00000"/>
                </a:solidFill>
                <a:sym typeface="Symbol"/>
              </a:rPr>
              <a:t>join</a:t>
            </a:r>
            <a:endParaRPr lang="fr-FR" sz="2400" kern="0" dirty="0" smtClean="0">
              <a:solidFill>
                <a:srgbClr val="C00000"/>
              </a:solidFill>
              <a:sym typeface="Symbol"/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3770764" y="700316"/>
            <a:ext cx="274320" cy="27432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algn="ctr" defTabSz="829452">
              <a:defRPr/>
            </a:pPr>
            <a:endParaRPr lang="fr-FR" sz="1600" kern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Arial"/>
              <a:cs typeface="Arial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5169396" y="620688"/>
            <a:ext cx="3292564" cy="1640944"/>
            <a:chOff x="5169396" y="685076"/>
            <a:chExt cx="3292564" cy="1640944"/>
          </a:xfrm>
        </p:grpSpPr>
        <p:sp>
          <p:nvSpPr>
            <p:cNvPr id="63" name="Ellipse 62"/>
            <p:cNvSpPr/>
            <p:nvPr/>
          </p:nvSpPr>
          <p:spPr>
            <a:xfrm>
              <a:off x="5220072" y="685076"/>
              <a:ext cx="274320" cy="274320"/>
            </a:xfrm>
            <a:prstGeom prst="ellipse">
              <a:avLst/>
            </a:prstGeom>
            <a:solidFill>
              <a:srgbClr val="0070C0"/>
            </a:solidFill>
            <a:ln w="127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  <p:sp>
          <p:nvSpPr>
            <p:cNvPr id="64" name="Ellipse 63"/>
            <p:cNvSpPr/>
            <p:nvPr/>
          </p:nvSpPr>
          <p:spPr>
            <a:xfrm>
              <a:off x="5169396" y="2051700"/>
              <a:ext cx="274320" cy="274320"/>
            </a:xfrm>
            <a:prstGeom prst="ellipse">
              <a:avLst/>
            </a:prstGeom>
            <a:solidFill>
              <a:srgbClr val="0070C0"/>
            </a:solidFill>
            <a:ln w="127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  <p:sp>
          <p:nvSpPr>
            <p:cNvPr id="65" name="Ellipse 64"/>
            <p:cNvSpPr/>
            <p:nvPr/>
          </p:nvSpPr>
          <p:spPr>
            <a:xfrm>
              <a:off x="6097880" y="1356008"/>
              <a:ext cx="274320" cy="274320"/>
            </a:xfrm>
            <a:prstGeom prst="ellipse">
              <a:avLst/>
            </a:prstGeom>
            <a:solidFill>
              <a:srgbClr val="0070C0"/>
            </a:solidFill>
            <a:ln w="127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  <p:sp>
          <p:nvSpPr>
            <p:cNvPr id="66" name="Ellipse 65"/>
            <p:cNvSpPr/>
            <p:nvPr/>
          </p:nvSpPr>
          <p:spPr>
            <a:xfrm>
              <a:off x="7322016" y="1348388"/>
              <a:ext cx="274320" cy="274320"/>
            </a:xfrm>
            <a:prstGeom prst="ellipse">
              <a:avLst/>
            </a:prstGeom>
            <a:solidFill>
              <a:srgbClr val="0070C0"/>
            </a:solidFill>
            <a:ln w="127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  <p:sp>
          <p:nvSpPr>
            <p:cNvPr id="67" name="Ellipse 66"/>
            <p:cNvSpPr/>
            <p:nvPr/>
          </p:nvSpPr>
          <p:spPr>
            <a:xfrm>
              <a:off x="8187640" y="2002552"/>
              <a:ext cx="274320" cy="274320"/>
            </a:xfrm>
            <a:prstGeom prst="ellipse">
              <a:avLst/>
            </a:prstGeom>
            <a:solidFill>
              <a:srgbClr val="0070C0"/>
            </a:solidFill>
            <a:ln w="127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29452">
                <a:defRPr/>
              </a:pPr>
              <a:endParaRPr lang="fr-FR" sz="1600" ker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9" name="Ellipse 68"/>
          <p:cNvSpPr/>
          <p:nvPr/>
        </p:nvSpPr>
        <p:spPr>
          <a:xfrm>
            <a:off x="752912" y="712128"/>
            <a:ext cx="274320" cy="274320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defTabSz="829452">
              <a:defRPr/>
            </a:pPr>
            <a:endParaRPr lang="fr-FR" sz="1600" kern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70" name="Ellipse 69"/>
          <p:cNvSpPr/>
          <p:nvPr/>
        </p:nvSpPr>
        <p:spPr>
          <a:xfrm>
            <a:off x="732716" y="2109232"/>
            <a:ext cx="274320" cy="274320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defTabSz="829452">
              <a:defRPr/>
            </a:pPr>
            <a:endParaRPr lang="fr-FR" sz="1600" kern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1661200" y="1413540"/>
            <a:ext cx="274320" cy="274320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defTabSz="829452">
              <a:defRPr/>
            </a:pPr>
            <a:endParaRPr lang="fr-FR" sz="1600" kern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2885336" y="1405920"/>
            <a:ext cx="274320" cy="274320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defTabSz="829452">
              <a:defRPr/>
            </a:pPr>
            <a:endParaRPr lang="fr-FR" sz="1600" kern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3750960" y="2060084"/>
            <a:ext cx="274320" cy="274320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defTabSz="829452">
              <a:defRPr/>
            </a:pPr>
            <a:endParaRPr lang="fr-FR" sz="1600" kern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83" name="Rectangle 5"/>
          <p:cNvSpPr>
            <a:spLocks noChangeArrowheads="1"/>
          </p:cNvSpPr>
          <p:nvPr/>
        </p:nvSpPr>
        <p:spPr bwMode="auto">
          <a:xfrm>
            <a:off x="7717505" y="3868566"/>
            <a:ext cx="1417622" cy="415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B050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B050"/>
                </a:solidFill>
                <a:latin typeface="Calibri"/>
              </a:rPr>
              <a:t> 3.1</a:t>
            </a:r>
            <a:endParaRPr lang="fr-FR" sz="2000" b="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84" name="AutoShape 7"/>
          <p:cNvSpPr>
            <a:spLocks noChangeArrowheads="1"/>
          </p:cNvSpPr>
          <p:nvPr/>
        </p:nvSpPr>
        <p:spPr bwMode="auto">
          <a:xfrm>
            <a:off x="82319" y="4811871"/>
            <a:ext cx="8974712" cy="77901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smtClean="0">
                <a:solidFill>
                  <a:srgbClr val="002060"/>
                </a:solidFill>
                <a:sym typeface="Symbol"/>
              </a:rPr>
              <a:t>       G=(V,E),  w: E  </a:t>
            </a:r>
            <a:r>
              <a:rPr lang="fr-FR" sz="2400" kern="0" dirty="0" smtClean="0">
                <a:solidFill>
                  <a:srgbClr val="002060"/>
                </a:solidFill>
                <a:sym typeface="Mathematica7"/>
              </a:rPr>
              <a:t>IR,  F </a:t>
            </a:r>
            <a:r>
              <a:rPr lang="fr-FR" sz="2400" kern="0" dirty="0" err="1" smtClean="0">
                <a:solidFill>
                  <a:srgbClr val="002060"/>
                </a:solidFill>
                <a:sym typeface="Mathematica7"/>
              </a:rPr>
              <a:t>is</a:t>
            </a:r>
            <a:r>
              <a:rPr lang="fr-FR" sz="2400" kern="0" dirty="0" smtClean="0">
                <a:solidFill>
                  <a:srgbClr val="002060"/>
                </a:solidFill>
                <a:sym typeface="Mathematica7"/>
              </a:rPr>
              <a:t> a minimum </a:t>
            </a:r>
            <a:r>
              <a:rPr lang="fr-FR" sz="2400" kern="0" dirty="0" err="1" smtClean="0">
                <a:solidFill>
                  <a:srgbClr val="002060"/>
                </a:solidFill>
                <a:sym typeface="Mathematica7"/>
              </a:rPr>
              <a:t>weight</a:t>
            </a:r>
            <a:r>
              <a:rPr lang="fr-FR" sz="2400" kern="0" dirty="0" smtClean="0">
                <a:solidFill>
                  <a:srgbClr val="002060"/>
                </a:solidFill>
                <a:sym typeface="Mathematica7"/>
              </a:rPr>
              <a:t> </a:t>
            </a:r>
            <a:r>
              <a:rPr lang="en-US" sz="2400" kern="0" dirty="0" smtClean="0">
                <a:solidFill>
                  <a:srgbClr val="002060"/>
                </a:solidFill>
                <a:sym typeface="Mathematica7"/>
              </a:rPr>
              <a:t>T-join </a:t>
            </a:r>
            <a:r>
              <a:rPr lang="en-US" sz="2400" kern="0" dirty="0" smtClean="0">
                <a:solidFill>
                  <a:srgbClr val="002060"/>
                </a:solidFill>
                <a:sym typeface="Wingdings" pitchFamily="2" charset="2"/>
              </a:rPr>
              <a:t></a:t>
            </a:r>
            <a:endParaRPr lang="fr-FR" sz="2400" kern="0" dirty="0">
              <a:solidFill>
                <a:srgbClr val="002060"/>
              </a:solidFill>
              <a:sym typeface="Mathematica7"/>
            </a:endParaRP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7639409" y="5552719"/>
            <a:ext cx="1470357" cy="407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B050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B050"/>
                </a:solidFill>
                <a:latin typeface="Calibri"/>
              </a:rPr>
              <a:t> 3.2</a:t>
            </a:r>
            <a:endParaRPr lang="fr-FR" sz="2000" b="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70222" y="6381328"/>
            <a:ext cx="82298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eaLnBrk="0" hangingPunct="0">
              <a:spcBef>
                <a:spcPct val="20000"/>
              </a:spcBef>
              <a:defRPr/>
            </a:pPr>
            <a:r>
              <a:rPr lang="fr-FR" sz="2400" b="0" kern="0" dirty="0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Is </a:t>
            </a:r>
            <a:r>
              <a:rPr lang="fr-FR" sz="2400" b="0" kern="0" dirty="0" err="1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it</a:t>
            </a:r>
            <a:r>
              <a:rPr lang="fr-FR" sz="2400" b="0" kern="0" dirty="0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 </a:t>
            </a:r>
            <a:r>
              <a:rPr lang="fr-FR" sz="2400" b="0" kern="0" dirty="0" err="1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true</a:t>
            </a:r>
            <a:r>
              <a:rPr lang="fr-FR" sz="2400" b="0" kern="0" dirty="0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 :    (</a:t>
            </a:r>
            <a:r>
              <a:rPr lang="fr-FR" sz="2400" b="0" kern="0" dirty="0" err="1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x,y</a:t>
            </a:r>
            <a:r>
              <a:rPr lang="fr-FR" sz="2400" b="0" kern="0" dirty="0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) </a:t>
            </a:r>
            <a:r>
              <a:rPr lang="fr-FR" sz="2400" b="0" kern="0" dirty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: = </a:t>
            </a:r>
            <a:r>
              <a:rPr lang="fr-FR" sz="2400" b="0" kern="0" baseline="-25000" dirty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w</a:t>
            </a:r>
            <a:r>
              <a:rPr lang="fr-FR" sz="2400" b="0" kern="0" dirty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(</a:t>
            </a:r>
            <a:r>
              <a:rPr lang="fr-FR" sz="2400" b="0" kern="0" dirty="0" err="1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x,y</a:t>
            </a:r>
            <a:r>
              <a:rPr lang="fr-FR" sz="2400" b="0" kern="0" dirty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) : = </a:t>
            </a:r>
            <a:r>
              <a:rPr lang="fr-FR" sz="2400" b="0" kern="0" dirty="0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 min {w(P) :  P {</a:t>
            </a:r>
            <a:r>
              <a:rPr lang="fr-FR" sz="2400" b="0" kern="0" dirty="0" err="1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x,y</a:t>
            </a:r>
            <a:r>
              <a:rPr lang="fr-FR" sz="2400" b="0" kern="0" dirty="0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}-</a:t>
            </a:r>
            <a:r>
              <a:rPr lang="fr-FR" sz="2400" b="0" kern="0" dirty="0" err="1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join</a:t>
            </a:r>
            <a:r>
              <a:rPr lang="fr-FR" sz="2400" b="0" kern="0" dirty="0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}   ? </a:t>
            </a:r>
            <a:endParaRPr lang="fr-FR" sz="2400" b="0" kern="0" dirty="0">
              <a:solidFill>
                <a:srgbClr val="C00000"/>
              </a:solidFill>
              <a:latin typeface="+mn-lt"/>
              <a:cs typeface="Arial" charset="0"/>
              <a:sym typeface="Symbo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AutoShape 7"/>
              <p:cNvSpPr>
                <a:spLocks noChangeArrowheads="1"/>
              </p:cNvSpPr>
              <p:nvPr/>
            </p:nvSpPr>
            <p:spPr bwMode="auto">
              <a:xfrm>
                <a:off x="154878" y="5386291"/>
                <a:ext cx="8900709" cy="779013"/>
              </a:xfrm>
              <a:prstGeom prst="roundRect">
                <a:avLst>
                  <a:gd name="adj" fmla="val 16667"/>
                </a:avLst>
              </a:prstGeom>
              <a:solidFill>
                <a:srgbClr val="E5FAFF"/>
              </a:solid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lIns="91430" tIns="45715" rIns="91430" bIns="45715" anchor="ctr"/>
              <a:lstStyle/>
              <a:p>
                <a:pPr marL="342900" lvl="0" indent="-342900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US" sz="2400" kern="0" dirty="0" smtClean="0">
                    <a:solidFill>
                      <a:srgbClr val="002060"/>
                    </a:solidFill>
                    <a:sym typeface="Wingdings" pitchFamily="2" charset="2"/>
                  </a:rPr>
                  <a:t>      (</a:t>
                </a:r>
                <a:r>
                  <a:rPr lang="en-US" sz="2400" kern="0" dirty="0">
                    <a:solidFill>
                      <a:srgbClr val="002060"/>
                    </a:solidFill>
                    <a:sym typeface="Wingdings" pitchFamily="2" charset="2"/>
                  </a:rPr>
                  <a:t>G, w[F]) </a:t>
                </a:r>
                <a:r>
                  <a:rPr lang="en-US" sz="2400" kern="0" dirty="0" smtClean="0">
                    <a:solidFill>
                      <a:srgbClr val="002060"/>
                    </a:solidFill>
                    <a:sym typeface="Wingdings" pitchFamily="2" charset="2"/>
                  </a:rPr>
                  <a:t>is</a:t>
                </a:r>
                <a:r>
                  <a:rPr lang="fr-FR" sz="2400" kern="0" dirty="0" smtClean="0">
                    <a:solidFill>
                      <a:srgbClr val="002060"/>
                    </a:solidFill>
                    <a:sym typeface="Mathematica7"/>
                  </a:rPr>
                  <a:t> </a:t>
                </a:r>
                <a:r>
                  <a:rPr lang="en-US" sz="2200" b="0" i="1" kern="0" dirty="0" smtClean="0">
                    <a:solidFill>
                      <a:srgbClr val="C00000"/>
                    </a:solidFill>
                    <a:latin typeface="Calibri"/>
                    <a:sym typeface="Wingdings" pitchFamily="2" charset="2"/>
                  </a:rPr>
                  <a:t>conservative</a:t>
                </a:r>
                <a:r>
                  <a:rPr lang="en-US" sz="2200" b="0" kern="0" dirty="0" smtClean="0">
                    <a:solidFill>
                      <a:schemeClr val="tx2"/>
                    </a:solidFill>
                    <a:latin typeface="Calibri"/>
                    <a:sym typeface="Wingdings" pitchFamily="2" charset="2"/>
                  </a:rPr>
                  <a:t>, where w</a:t>
                </a:r>
                <a:r>
                  <a:rPr lang="en-US" sz="2000" kern="0" dirty="0">
                    <a:solidFill>
                      <a:srgbClr val="002060"/>
                    </a:solidFill>
                    <a:sym typeface="Wingdings" pitchFamily="2" charset="2"/>
                  </a:rPr>
                  <a:t>[F</a:t>
                </a:r>
                <a:r>
                  <a:rPr lang="en-US" sz="2000" kern="0" dirty="0" smtClean="0">
                    <a:solidFill>
                      <a:srgbClr val="002060"/>
                    </a:solidFill>
                    <a:sym typeface="Wingdings" pitchFamily="2" charset="2"/>
                  </a:rPr>
                  <a:t>]</a:t>
                </a:r>
                <a:r>
                  <a:rPr lang="en-US" sz="2200" b="0" kern="0" dirty="0" smtClean="0">
                    <a:solidFill>
                      <a:schemeClr val="tx2"/>
                    </a:solidFill>
                    <a:latin typeface="Calibri"/>
                    <a:sym typeface="Wingdings" pitchFamily="2" charset="2"/>
                  </a:rPr>
                  <a:t>(e):=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200" b="0" i="1" kern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eqArrPr>
                          <m:e>
                            <m: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−1 </m:t>
                            </m:r>
                            <m: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𝑖𝑓</m:t>
                            </m:r>
                            <m: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 </m:t>
                            </m:r>
                            <m: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𝑒</m:t>
                            </m:r>
                            <m:r>
                              <m:rPr>
                                <m:nor/>
                              </m:rPr>
                              <a:rPr lang="fr-FR" sz="2200" b="0" dirty="0" smtClean="0">
                                <a:solidFill>
                                  <a:schemeClr val="tx2"/>
                                </a:solidFill>
                                <a:latin typeface="Calibri"/>
                                <a:sym typeface="Symbol"/>
                              </a:rPr>
                              <m:t></m:t>
                            </m:r>
                            <m:r>
                              <a:rPr lang="en-US" sz="2200" b="0" i="1" dirty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Symbol"/>
                              </a:rPr>
                              <m:t>𝐹</m:t>
                            </m:r>
                            <m:r>
                              <a:rPr lang="en-US" sz="2200" b="0" i="1" dirty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Symbol"/>
                              </a:rPr>
                              <m:t> </m:t>
                            </m:r>
                          </m:e>
                          <m:e>
                            <m: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     1 </m:t>
                            </m:r>
                            <m: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𝑖𝑓</m:t>
                            </m:r>
                            <m: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 </m:t>
                            </m:r>
                            <m: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𝑒</m:t>
                            </m:r>
                            <m: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Symbol"/>
                              </a:rPr>
                              <m:t> </m:t>
                            </m:r>
                            <m: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Symbol"/>
                              </a:rPr>
                              <m:t>𝐹</m:t>
                            </m:r>
                            <m:r>
                              <a:rPr lang="en-US" sz="2200" b="0" i="1" kern="0" smtClean="0">
                                <a:solidFill>
                                  <a:schemeClr val="tx2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  </m:t>
                            </m:r>
                          </m:e>
                        </m:eqArr>
                      </m:e>
                    </m:d>
                  </m:oMath>
                </a14:m>
                <a:endParaRPr lang="en-US" sz="2200" b="0" kern="0" dirty="0" smtClean="0">
                  <a:solidFill>
                    <a:schemeClr val="tx2"/>
                  </a:solidFill>
                  <a:latin typeface="Calibri"/>
                  <a:sym typeface="Symbol"/>
                </a:endParaRPr>
              </a:p>
            </p:txBody>
          </p:sp>
        </mc:Choice>
        <mc:Fallback xmlns="">
          <p:sp>
            <p:nvSpPr>
              <p:cNvPr id="53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4878" y="5386291"/>
                <a:ext cx="8900709" cy="779013"/>
              </a:xfrm>
              <a:prstGeom prst="roundRect">
                <a:avLst>
                  <a:gd name="adj" fmla="val 16667"/>
                </a:avLst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556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4" grpId="0" animBg="1"/>
      <p:bldP spid="55" grpId="0" animBg="1"/>
      <p:bldP spid="83" grpId="0"/>
      <p:bldP spid="84" grpId="0" animBg="1"/>
      <p:bldP spid="52" grpId="0"/>
      <p:bldP spid="68" grpId="0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/>
          <p:cNvGrpSpPr/>
          <p:nvPr/>
        </p:nvGrpSpPr>
        <p:grpSpPr>
          <a:xfrm>
            <a:off x="6899116" y="1579652"/>
            <a:ext cx="2088356" cy="2784475"/>
            <a:chOff x="5256213" y="1844675"/>
            <a:chExt cx="3132137" cy="4152900"/>
          </a:xfrm>
        </p:grpSpPr>
        <p:sp>
          <p:nvSpPr>
            <p:cNvPr id="20" name="Text Box 53"/>
            <p:cNvSpPr txBox="1">
              <a:spLocks noChangeArrowheads="1"/>
            </p:cNvSpPr>
            <p:nvPr/>
          </p:nvSpPr>
          <p:spPr bwMode="auto">
            <a:xfrm>
              <a:off x="6919913" y="2593975"/>
              <a:ext cx="720725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fontAlgn="auto">
                <a:spcBef>
                  <a:spcPct val="50000"/>
                </a:spcBef>
                <a:spcAft>
                  <a:spcPts val="0"/>
                </a:spcAft>
              </a:pPr>
              <a:r>
                <a:rPr lang="fr-FR" b="0" dirty="0">
                  <a:solidFill>
                    <a:prstClr val="black"/>
                  </a:solidFill>
                  <a:latin typeface="Calibri"/>
                </a:rPr>
                <a:t>x</a:t>
              </a:r>
              <a:r>
                <a:rPr lang="fr-FR" b="0" baseline="-25000" dirty="0">
                  <a:solidFill>
                    <a:prstClr val="black"/>
                  </a:solidFill>
                  <a:latin typeface="Calibri"/>
                </a:rPr>
                <a:t>0</a:t>
              </a:r>
              <a:endParaRPr lang="fr-FR" b="0" baseline="30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Line 55"/>
            <p:cNvSpPr>
              <a:spLocks noChangeShapeType="1"/>
            </p:cNvSpPr>
            <p:nvPr/>
          </p:nvSpPr>
          <p:spPr bwMode="auto">
            <a:xfrm>
              <a:off x="7164388" y="3068638"/>
              <a:ext cx="0" cy="10810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Line 56"/>
            <p:cNvSpPr>
              <a:spLocks noChangeShapeType="1"/>
            </p:cNvSpPr>
            <p:nvPr/>
          </p:nvSpPr>
          <p:spPr bwMode="auto">
            <a:xfrm flipV="1">
              <a:off x="7164388" y="3068638"/>
              <a:ext cx="1223962" cy="1081087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Line 57"/>
            <p:cNvSpPr>
              <a:spLocks noChangeShapeType="1"/>
            </p:cNvSpPr>
            <p:nvPr/>
          </p:nvSpPr>
          <p:spPr bwMode="auto">
            <a:xfrm>
              <a:off x="8388350" y="3068638"/>
              <a:ext cx="0" cy="1152525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Line 58"/>
            <p:cNvSpPr>
              <a:spLocks noChangeShapeType="1"/>
            </p:cNvSpPr>
            <p:nvPr/>
          </p:nvSpPr>
          <p:spPr bwMode="auto">
            <a:xfrm flipH="1">
              <a:off x="7235825" y="4221163"/>
              <a:ext cx="1152525" cy="10080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Freeform 59"/>
            <p:cNvSpPr>
              <a:spLocks/>
            </p:cNvSpPr>
            <p:nvPr/>
          </p:nvSpPr>
          <p:spPr bwMode="auto">
            <a:xfrm>
              <a:off x="5256213" y="4221163"/>
              <a:ext cx="3132137" cy="1776412"/>
            </a:xfrm>
            <a:custGeom>
              <a:avLst/>
              <a:gdLst>
                <a:gd name="T0" fmla="*/ 1973 w 1973"/>
                <a:gd name="T1" fmla="*/ 0 h 1119"/>
                <a:gd name="T2" fmla="*/ 1293 w 1973"/>
                <a:gd name="T3" fmla="*/ 998 h 1119"/>
                <a:gd name="T4" fmla="*/ 204 w 1973"/>
                <a:gd name="T5" fmla="*/ 726 h 1119"/>
                <a:gd name="T6" fmla="*/ 68 w 1973"/>
                <a:gd name="T7" fmla="*/ 68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3" h="1119">
                  <a:moveTo>
                    <a:pt x="1973" y="0"/>
                  </a:moveTo>
                  <a:cubicBezTo>
                    <a:pt x="1780" y="438"/>
                    <a:pt x="1588" y="877"/>
                    <a:pt x="1293" y="998"/>
                  </a:cubicBezTo>
                  <a:cubicBezTo>
                    <a:pt x="998" y="1119"/>
                    <a:pt x="408" y="779"/>
                    <a:pt x="204" y="726"/>
                  </a:cubicBezTo>
                  <a:cubicBezTo>
                    <a:pt x="0" y="673"/>
                    <a:pt x="34" y="676"/>
                    <a:pt x="68" y="6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Freeform 61"/>
            <p:cNvSpPr>
              <a:spLocks/>
            </p:cNvSpPr>
            <p:nvPr/>
          </p:nvSpPr>
          <p:spPr bwMode="auto">
            <a:xfrm>
              <a:off x="5364163" y="4149725"/>
              <a:ext cx="1871662" cy="1150938"/>
            </a:xfrm>
            <a:custGeom>
              <a:avLst/>
              <a:gdLst>
                <a:gd name="T0" fmla="*/ 0 w 1179"/>
                <a:gd name="T1" fmla="*/ 725 h 725"/>
                <a:gd name="T2" fmla="*/ 590 w 1179"/>
                <a:gd name="T3" fmla="*/ 0 h 725"/>
                <a:gd name="T4" fmla="*/ 1179 w 1179"/>
                <a:gd name="T5" fmla="*/ 680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9" h="725">
                  <a:moveTo>
                    <a:pt x="0" y="725"/>
                  </a:moveTo>
                  <a:lnTo>
                    <a:pt x="590" y="0"/>
                  </a:lnTo>
                  <a:lnTo>
                    <a:pt x="1179" y="680"/>
                  </a:lnTo>
                </a:path>
              </a:pathLst>
            </a:custGeom>
            <a:noFill/>
            <a:ln w="57150" cmpd="sng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Freeform 63"/>
            <p:cNvSpPr>
              <a:spLocks/>
            </p:cNvSpPr>
            <p:nvPr/>
          </p:nvSpPr>
          <p:spPr bwMode="auto">
            <a:xfrm>
              <a:off x="5435600" y="1844675"/>
              <a:ext cx="2952750" cy="2305050"/>
            </a:xfrm>
            <a:custGeom>
              <a:avLst/>
              <a:gdLst>
                <a:gd name="T0" fmla="*/ 1089 w 1860"/>
                <a:gd name="T1" fmla="*/ 771 h 1452"/>
                <a:gd name="T2" fmla="*/ 545 w 1860"/>
                <a:gd name="T3" fmla="*/ 1452 h 1452"/>
                <a:gd name="T4" fmla="*/ 0 w 1860"/>
                <a:gd name="T5" fmla="*/ 817 h 1452"/>
                <a:gd name="T6" fmla="*/ 545 w 1860"/>
                <a:gd name="T7" fmla="*/ 0 h 1452"/>
                <a:gd name="T8" fmla="*/ 545 w 1860"/>
                <a:gd name="T9" fmla="*/ 862 h 1452"/>
                <a:gd name="T10" fmla="*/ 1180 w 1860"/>
                <a:gd name="T11" fmla="*/ 0 h 1452"/>
                <a:gd name="T12" fmla="*/ 1860 w 1860"/>
                <a:gd name="T13" fmla="*/ 817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60" h="1452">
                  <a:moveTo>
                    <a:pt x="1089" y="771"/>
                  </a:moveTo>
                  <a:lnTo>
                    <a:pt x="545" y="1452"/>
                  </a:lnTo>
                  <a:lnTo>
                    <a:pt x="0" y="817"/>
                  </a:lnTo>
                  <a:lnTo>
                    <a:pt x="545" y="0"/>
                  </a:lnTo>
                  <a:lnTo>
                    <a:pt x="545" y="862"/>
                  </a:lnTo>
                  <a:lnTo>
                    <a:pt x="1180" y="0"/>
                  </a:lnTo>
                  <a:lnTo>
                    <a:pt x="1860" y="81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8" name="Line 64"/>
            <p:cNvSpPr>
              <a:spLocks noChangeShapeType="1"/>
            </p:cNvSpPr>
            <p:nvPr/>
          </p:nvSpPr>
          <p:spPr bwMode="auto">
            <a:xfrm>
              <a:off x="6300788" y="1844675"/>
              <a:ext cx="0" cy="1368425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17" y="-99392"/>
            <a:ext cx="9143999" cy="742890"/>
          </a:xfrm>
        </p:spPr>
        <p:txBody>
          <a:bodyPr>
            <a:normAutofit/>
          </a:bodyPr>
          <a:lstStyle/>
          <a:p>
            <a:r>
              <a:rPr lang="fr-FR" dirty="0" smtClean="0"/>
              <a:t>A Quick Proof of </a:t>
            </a:r>
            <a:r>
              <a:rPr lang="fr-FR" dirty="0" err="1" smtClean="0"/>
              <a:t>Seymour’s</a:t>
            </a:r>
            <a:r>
              <a:rPr lang="fr-FR" dirty="0" smtClean="0"/>
              <a:t> </a:t>
            </a:r>
            <a:r>
              <a:rPr lang="fr-FR" dirty="0" err="1" smtClean="0"/>
              <a:t>theorem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-53239" y="1685253"/>
            <a:ext cx="1600903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1" kern="0" dirty="0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Proof :</a:t>
            </a:r>
            <a:endParaRPr lang="fr-FR" sz="800" b="1" kern="0" dirty="0" smtClean="0">
              <a:solidFill>
                <a:prstClr val="black"/>
              </a:solidFill>
              <a:latin typeface="Calibri"/>
              <a:sym typeface="Wingdings" pitchFamily="2" charset="2"/>
            </a:endParaRPr>
          </a:p>
          <a:p>
            <a:pPr marL="34290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rgbClr val="00B050"/>
                </a:solidFill>
                <a:latin typeface="+mn-lt"/>
                <a:sym typeface="Wingdings" pitchFamily="2" charset="2"/>
              </a:rPr>
              <a:t>S. : `Quick</a:t>
            </a:r>
          </a:p>
          <a:p>
            <a:pPr marL="34290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kern="0" dirty="0" smtClean="0">
                <a:solidFill>
                  <a:srgbClr val="00B050"/>
                </a:solidFill>
                <a:sym typeface="Wingdings" pitchFamily="2" charset="2"/>
              </a:rPr>
              <a:t>Proof’, &amp; …</a:t>
            </a:r>
            <a:endParaRPr lang="fr-FR" sz="2400" b="0" dirty="0" smtClean="0">
              <a:solidFill>
                <a:srgbClr val="00B050"/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4397203" y="1685252"/>
            <a:ext cx="2411412" cy="2362199"/>
            <a:chOff x="179388" y="1125538"/>
            <a:chExt cx="4679950" cy="4741862"/>
          </a:xfrm>
        </p:grpSpPr>
        <p:sp>
          <p:nvSpPr>
            <p:cNvPr id="10" name="Freeform 33"/>
            <p:cNvSpPr>
              <a:spLocks/>
            </p:cNvSpPr>
            <p:nvPr/>
          </p:nvSpPr>
          <p:spPr bwMode="auto">
            <a:xfrm>
              <a:off x="1487487" y="1167920"/>
              <a:ext cx="3097211" cy="2735264"/>
            </a:xfrm>
            <a:custGeom>
              <a:avLst/>
              <a:gdLst>
                <a:gd name="T0" fmla="*/ 590 w 1951"/>
                <a:gd name="T1" fmla="*/ 227 h 1723"/>
                <a:gd name="T2" fmla="*/ 0 w 1951"/>
                <a:gd name="T3" fmla="*/ 726 h 1723"/>
                <a:gd name="T4" fmla="*/ 46 w 1951"/>
                <a:gd name="T5" fmla="*/ 1451 h 1723"/>
                <a:gd name="T6" fmla="*/ 771 w 1951"/>
                <a:gd name="T7" fmla="*/ 1723 h 1723"/>
                <a:gd name="T8" fmla="*/ 1679 w 1951"/>
                <a:gd name="T9" fmla="*/ 1451 h 1723"/>
                <a:gd name="T10" fmla="*/ 1951 w 1951"/>
                <a:gd name="T11" fmla="*/ 726 h 1723"/>
                <a:gd name="T12" fmla="*/ 1769 w 1951"/>
                <a:gd name="T13" fmla="*/ 181 h 1723"/>
                <a:gd name="T14" fmla="*/ 1180 w 1951"/>
                <a:gd name="T15" fmla="*/ 0 h 1723"/>
                <a:gd name="T16" fmla="*/ 590 w 1951"/>
                <a:gd name="T17" fmla="*/ 227 h 1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51" h="1723">
                  <a:moveTo>
                    <a:pt x="590" y="227"/>
                  </a:moveTo>
                  <a:lnTo>
                    <a:pt x="0" y="726"/>
                  </a:lnTo>
                  <a:lnTo>
                    <a:pt x="46" y="1451"/>
                  </a:lnTo>
                  <a:lnTo>
                    <a:pt x="771" y="1723"/>
                  </a:lnTo>
                  <a:lnTo>
                    <a:pt x="1679" y="1451"/>
                  </a:lnTo>
                  <a:lnTo>
                    <a:pt x="1951" y="726"/>
                  </a:lnTo>
                  <a:lnTo>
                    <a:pt x="1769" y="181"/>
                  </a:lnTo>
                  <a:lnTo>
                    <a:pt x="1180" y="0"/>
                  </a:lnTo>
                  <a:lnTo>
                    <a:pt x="590" y="227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" name="Text Box 34"/>
            <p:cNvSpPr txBox="1">
              <a:spLocks noChangeArrowheads="1"/>
            </p:cNvSpPr>
            <p:nvPr/>
          </p:nvSpPr>
          <p:spPr bwMode="auto">
            <a:xfrm>
              <a:off x="2431406" y="3138927"/>
              <a:ext cx="849311" cy="764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 fontAlgn="auto">
                <a:spcBef>
                  <a:spcPct val="50000"/>
                </a:spcBef>
                <a:spcAft>
                  <a:spcPts val="0"/>
                </a:spcAft>
              </a:pPr>
              <a:r>
                <a:rPr lang="fr-FR" b="0" dirty="0">
                  <a:solidFill>
                    <a:prstClr val="black"/>
                  </a:solidFill>
                  <a:latin typeface="Calibri"/>
                </a:rPr>
                <a:t>x</a:t>
              </a:r>
              <a:r>
                <a:rPr lang="fr-FR" b="0" baseline="-25000" dirty="0">
                  <a:solidFill>
                    <a:prstClr val="black"/>
                  </a:solidFill>
                  <a:latin typeface="Calibri"/>
                </a:rPr>
                <a:t>0</a:t>
              </a:r>
              <a:endParaRPr lang="fr-FR" b="0" baseline="30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Line 35"/>
            <p:cNvSpPr>
              <a:spLocks noChangeShapeType="1"/>
            </p:cNvSpPr>
            <p:nvPr/>
          </p:nvSpPr>
          <p:spPr bwMode="auto">
            <a:xfrm flipV="1">
              <a:off x="2481263" y="1125538"/>
              <a:ext cx="863600" cy="358775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Line 36"/>
            <p:cNvSpPr>
              <a:spLocks noChangeShapeType="1"/>
            </p:cNvSpPr>
            <p:nvPr/>
          </p:nvSpPr>
          <p:spPr bwMode="auto">
            <a:xfrm flipV="1">
              <a:off x="4151313" y="2292350"/>
              <a:ext cx="431800" cy="1150938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Line 37"/>
            <p:cNvSpPr>
              <a:spLocks noChangeShapeType="1"/>
            </p:cNvSpPr>
            <p:nvPr/>
          </p:nvSpPr>
          <p:spPr bwMode="auto">
            <a:xfrm flipH="1" flipV="1">
              <a:off x="1547813" y="3419475"/>
              <a:ext cx="863600" cy="1223963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Line 38"/>
            <p:cNvSpPr>
              <a:spLocks noChangeShapeType="1"/>
            </p:cNvSpPr>
            <p:nvPr/>
          </p:nvSpPr>
          <p:spPr bwMode="auto">
            <a:xfrm flipV="1">
              <a:off x="179388" y="3419475"/>
              <a:ext cx="1366837" cy="935038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Line 39"/>
            <p:cNvSpPr>
              <a:spLocks noChangeShapeType="1"/>
            </p:cNvSpPr>
            <p:nvPr/>
          </p:nvSpPr>
          <p:spPr bwMode="auto">
            <a:xfrm flipH="1">
              <a:off x="1187450" y="4643438"/>
              <a:ext cx="1223963" cy="1223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Line 40"/>
            <p:cNvSpPr>
              <a:spLocks noChangeShapeType="1"/>
            </p:cNvSpPr>
            <p:nvPr/>
          </p:nvSpPr>
          <p:spPr bwMode="auto">
            <a:xfrm>
              <a:off x="179388" y="4354513"/>
              <a:ext cx="935037" cy="15128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Freeform 41"/>
            <p:cNvSpPr>
              <a:spLocks/>
            </p:cNvSpPr>
            <p:nvPr/>
          </p:nvSpPr>
          <p:spPr bwMode="auto">
            <a:xfrm>
              <a:off x="1114425" y="2338388"/>
              <a:ext cx="3744913" cy="3529012"/>
            </a:xfrm>
            <a:custGeom>
              <a:avLst/>
              <a:gdLst>
                <a:gd name="T0" fmla="*/ 0 w 2359"/>
                <a:gd name="T1" fmla="*/ 2223 h 2223"/>
                <a:gd name="T2" fmla="*/ 1996 w 2359"/>
                <a:gd name="T3" fmla="*/ 1542 h 2223"/>
                <a:gd name="T4" fmla="*/ 2178 w 2359"/>
                <a:gd name="T5" fmla="*/ 0 h 2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59" h="2223">
                  <a:moveTo>
                    <a:pt x="0" y="2223"/>
                  </a:moveTo>
                  <a:cubicBezTo>
                    <a:pt x="816" y="2067"/>
                    <a:pt x="1633" y="1912"/>
                    <a:pt x="1996" y="1542"/>
                  </a:cubicBezTo>
                  <a:cubicBezTo>
                    <a:pt x="2359" y="1172"/>
                    <a:pt x="2268" y="586"/>
                    <a:pt x="2178" y="0"/>
                  </a:cubicBezTo>
                </a:path>
              </a:pathLst>
            </a:custGeom>
            <a:noFill/>
            <a:ln w="57150" cmpd="sng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43" name="Groupe 42"/>
          <p:cNvGrpSpPr/>
          <p:nvPr/>
        </p:nvGrpSpPr>
        <p:grpSpPr>
          <a:xfrm>
            <a:off x="6781388" y="1457449"/>
            <a:ext cx="2322105" cy="2895843"/>
            <a:chOff x="3106147" y="5234510"/>
            <a:chExt cx="2322105" cy="2895843"/>
          </a:xfrm>
        </p:grpSpPr>
        <p:sp>
          <p:nvSpPr>
            <p:cNvPr id="8" name="Rectangle 7"/>
            <p:cNvSpPr/>
            <p:nvPr/>
          </p:nvSpPr>
          <p:spPr>
            <a:xfrm>
              <a:off x="3106147" y="5234510"/>
              <a:ext cx="2322105" cy="28958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fr-FR" b="0">
                <a:solidFill>
                  <a:prstClr val="white"/>
                </a:solidFill>
              </a:endParaRPr>
            </a:p>
          </p:txBody>
        </p:sp>
        <p:grpSp>
          <p:nvGrpSpPr>
            <p:cNvPr id="29" name="Groupe 28"/>
            <p:cNvGrpSpPr/>
            <p:nvPr/>
          </p:nvGrpSpPr>
          <p:grpSpPr>
            <a:xfrm>
              <a:off x="3254553" y="5354586"/>
              <a:ext cx="2088356" cy="2768709"/>
              <a:chOff x="5303505" y="1844675"/>
              <a:chExt cx="3132137" cy="4129386"/>
            </a:xfrm>
            <a:noFill/>
          </p:grpSpPr>
          <p:sp>
            <p:nvSpPr>
              <p:cNvPr id="30" name="Text Box 53"/>
              <p:cNvSpPr txBox="1">
                <a:spLocks noChangeArrowheads="1"/>
              </p:cNvSpPr>
              <p:nvPr/>
            </p:nvSpPr>
            <p:spPr bwMode="auto">
              <a:xfrm>
                <a:off x="6919913" y="2593975"/>
                <a:ext cx="720725" cy="579438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fontAlgn="auto">
                  <a:spcBef>
                    <a:spcPct val="50000"/>
                  </a:spcBef>
                  <a:spcAft>
                    <a:spcPts val="0"/>
                  </a:spcAft>
                </a:pPr>
                <a:r>
                  <a:rPr lang="fr-FR" b="0">
                    <a:solidFill>
                      <a:prstClr val="black"/>
                    </a:solidFill>
                    <a:latin typeface="Calibri"/>
                  </a:rPr>
                  <a:t>x</a:t>
                </a:r>
                <a:r>
                  <a:rPr lang="fr-FR" b="0" baseline="-25000">
                    <a:solidFill>
                      <a:prstClr val="black"/>
                    </a:solidFill>
                    <a:latin typeface="Calibri"/>
                  </a:rPr>
                  <a:t>0</a:t>
                </a:r>
                <a:endParaRPr lang="fr-FR" b="0" baseline="300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1" name="Line 55"/>
              <p:cNvSpPr>
                <a:spLocks noChangeShapeType="1"/>
              </p:cNvSpPr>
              <p:nvPr/>
            </p:nvSpPr>
            <p:spPr bwMode="auto">
              <a:xfrm>
                <a:off x="7164388" y="3068638"/>
                <a:ext cx="0" cy="108108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b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2" name="Line 56"/>
              <p:cNvSpPr>
                <a:spLocks noChangeShapeType="1"/>
              </p:cNvSpPr>
              <p:nvPr/>
            </p:nvSpPr>
            <p:spPr bwMode="auto">
              <a:xfrm flipV="1">
                <a:off x="7164388" y="3068638"/>
                <a:ext cx="1223962" cy="1081087"/>
              </a:xfrm>
              <a:prstGeom prst="line">
                <a:avLst/>
              </a:prstGeom>
              <a:grpFill/>
              <a:ln w="57150">
                <a:solidFill>
                  <a:srgbClr val="C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b="0">
                  <a:ln>
                    <a:solidFill>
                      <a:srgbClr val="C00000"/>
                    </a:solidFill>
                  </a:ln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3" name="Line 57"/>
              <p:cNvSpPr>
                <a:spLocks noChangeShapeType="1"/>
              </p:cNvSpPr>
              <p:nvPr/>
            </p:nvSpPr>
            <p:spPr bwMode="auto">
              <a:xfrm>
                <a:off x="8388350" y="3068638"/>
                <a:ext cx="0" cy="1152525"/>
              </a:xfrm>
              <a:prstGeom prst="line">
                <a:avLst/>
              </a:prstGeom>
              <a:grpFill/>
              <a:ln w="57150">
                <a:solidFill>
                  <a:srgbClr val="C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b="0">
                  <a:ln>
                    <a:solidFill>
                      <a:srgbClr val="C00000"/>
                    </a:solidFill>
                  </a:ln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4" name="Line 58"/>
              <p:cNvSpPr>
                <a:spLocks noChangeShapeType="1"/>
              </p:cNvSpPr>
              <p:nvPr/>
            </p:nvSpPr>
            <p:spPr bwMode="auto">
              <a:xfrm flipH="1">
                <a:off x="7235825" y="4221163"/>
                <a:ext cx="1152525" cy="1008062"/>
              </a:xfrm>
              <a:prstGeom prst="line">
                <a:avLst/>
              </a:prstGeom>
              <a:grpFill/>
              <a:ln w="57150">
                <a:solidFill>
                  <a:srgbClr val="C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b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5" name="Freeform 59"/>
              <p:cNvSpPr>
                <a:spLocks/>
              </p:cNvSpPr>
              <p:nvPr/>
            </p:nvSpPr>
            <p:spPr bwMode="auto">
              <a:xfrm>
                <a:off x="5303505" y="4197649"/>
                <a:ext cx="3132137" cy="1776412"/>
              </a:xfrm>
              <a:custGeom>
                <a:avLst/>
                <a:gdLst>
                  <a:gd name="T0" fmla="*/ 1973 w 1973"/>
                  <a:gd name="T1" fmla="*/ 0 h 1119"/>
                  <a:gd name="T2" fmla="*/ 1293 w 1973"/>
                  <a:gd name="T3" fmla="*/ 998 h 1119"/>
                  <a:gd name="T4" fmla="*/ 204 w 1973"/>
                  <a:gd name="T5" fmla="*/ 726 h 1119"/>
                  <a:gd name="T6" fmla="*/ 68 w 1973"/>
                  <a:gd name="T7" fmla="*/ 680 h 1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73" h="1119">
                    <a:moveTo>
                      <a:pt x="1973" y="0"/>
                    </a:moveTo>
                    <a:cubicBezTo>
                      <a:pt x="1780" y="438"/>
                      <a:pt x="1588" y="877"/>
                      <a:pt x="1293" y="998"/>
                    </a:cubicBezTo>
                    <a:cubicBezTo>
                      <a:pt x="998" y="1119"/>
                      <a:pt x="408" y="779"/>
                      <a:pt x="204" y="726"/>
                    </a:cubicBezTo>
                    <a:cubicBezTo>
                      <a:pt x="0" y="673"/>
                      <a:pt x="34" y="676"/>
                      <a:pt x="68" y="680"/>
                    </a:cubicBezTo>
                  </a:path>
                </a:pathLst>
              </a:custGeom>
              <a:grpFill/>
              <a:ln w="57150">
                <a:solidFill>
                  <a:srgbClr val="C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b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6" name="Freeform 61"/>
              <p:cNvSpPr>
                <a:spLocks/>
              </p:cNvSpPr>
              <p:nvPr/>
            </p:nvSpPr>
            <p:spPr bwMode="auto">
              <a:xfrm>
                <a:off x="5364163" y="4149725"/>
                <a:ext cx="1871662" cy="1150938"/>
              </a:xfrm>
              <a:custGeom>
                <a:avLst/>
                <a:gdLst>
                  <a:gd name="T0" fmla="*/ 0 w 1179"/>
                  <a:gd name="T1" fmla="*/ 725 h 725"/>
                  <a:gd name="T2" fmla="*/ 590 w 1179"/>
                  <a:gd name="T3" fmla="*/ 0 h 725"/>
                  <a:gd name="T4" fmla="*/ 1179 w 1179"/>
                  <a:gd name="T5" fmla="*/ 680 h 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9" h="725">
                    <a:moveTo>
                      <a:pt x="0" y="725"/>
                    </a:moveTo>
                    <a:lnTo>
                      <a:pt x="590" y="0"/>
                    </a:lnTo>
                    <a:lnTo>
                      <a:pt x="1179" y="680"/>
                    </a:lnTo>
                  </a:path>
                </a:pathLst>
              </a:custGeom>
              <a:grp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b="0">
                  <a:ln>
                    <a:solidFill>
                      <a:srgbClr val="C00000"/>
                    </a:solidFill>
                  </a:ln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7" name="Freeform 63"/>
              <p:cNvSpPr>
                <a:spLocks/>
              </p:cNvSpPr>
              <p:nvPr/>
            </p:nvSpPr>
            <p:spPr bwMode="auto">
              <a:xfrm>
                <a:off x="5435599" y="1844675"/>
                <a:ext cx="2952751" cy="2305049"/>
              </a:xfrm>
              <a:custGeom>
                <a:avLst/>
                <a:gdLst>
                  <a:gd name="T0" fmla="*/ 1089 w 1860"/>
                  <a:gd name="T1" fmla="*/ 771 h 1452"/>
                  <a:gd name="T2" fmla="*/ 545 w 1860"/>
                  <a:gd name="T3" fmla="*/ 1452 h 1452"/>
                  <a:gd name="T4" fmla="*/ 0 w 1860"/>
                  <a:gd name="T5" fmla="*/ 817 h 1452"/>
                  <a:gd name="T6" fmla="*/ 545 w 1860"/>
                  <a:gd name="T7" fmla="*/ 0 h 1452"/>
                  <a:gd name="T8" fmla="*/ 545 w 1860"/>
                  <a:gd name="T9" fmla="*/ 862 h 1452"/>
                  <a:gd name="T10" fmla="*/ 1180 w 1860"/>
                  <a:gd name="T11" fmla="*/ 0 h 1452"/>
                  <a:gd name="T12" fmla="*/ 1860 w 1860"/>
                  <a:gd name="T13" fmla="*/ 817 h 1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0" h="1452">
                    <a:moveTo>
                      <a:pt x="1089" y="771"/>
                    </a:moveTo>
                    <a:lnTo>
                      <a:pt x="545" y="1452"/>
                    </a:lnTo>
                    <a:lnTo>
                      <a:pt x="0" y="817"/>
                    </a:lnTo>
                    <a:lnTo>
                      <a:pt x="545" y="0"/>
                    </a:lnTo>
                    <a:lnTo>
                      <a:pt x="545" y="862"/>
                    </a:lnTo>
                    <a:lnTo>
                      <a:pt x="1180" y="0"/>
                    </a:lnTo>
                    <a:lnTo>
                      <a:pt x="1860" y="817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b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8" name="Line 64"/>
              <p:cNvSpPr>
                <a:spLocks noChangeShapeType="1"/>
              </p:cNvSpPr>
              <p:nvPr/>
            </p:nvSpPr>
            <p:spPr bwMode="auto">
              <a:xfrm>
                <a:off x="6300788" y="1844675"/>
                <a:ext cx="0" cy="1368425"/>
              </a:xfrm>
              <a:prstGeom prst="line">
                <a:avLst/>
              </a:prstGeom>
              <a:grpFill/>
              <a:ln w="57150">
                <a:solidFill>
                  <a:srgbClr val="C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b="0">
                  <a:ln>
                    <a:solidFill>
                      <a:srgbClr val="C00000"/>
                    </a:solidFill>
                  </a:ln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sp>
        <p:nvSpPr>
          <p:cNvPr id="46" name="Text Box 53"/>
          <p:cNvSpPr txBox="1">
            <a:spLocks noChangeArrowheads="1"/>
          </p:cNvSpPr>
          <p:nvPr/>
        </p:nvSpPr>
        <p:spPr bwMode="auto">
          <a:xfrm flipH="1">
            <a:off x="7521381" y="3656913"/>
            <a:ext cx="12612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fontAlgn="auto">
              <a:spcBef>
                <a:spcPct val="50000"/>
              </a:spcBef>
              <a:spcAft>
                <a:spcPts val="0"/>
              </a:spcAft>
            </a:pPr>
            <a:r>
              <a:rPr lang="fr-FR" b="0" dirty="0" smtClean="0">
                <a:solidFill>
                  <a:prstClr val="black"/>
                </a:solidFill>
                <a:latin typeface="Calibri"/>
              </a:rPr>
              <a:t>C</a:t>
            </a:r>
            <a:endParaRPr lang="fr-FR" b="0" baseline="30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0" y="737958"/>
            <a:ext cx="9036497" cy="746826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1" kern="0" dirty="0" err="1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Theorem</a:t>
            </a:r>
            <a:r>
              <a:rPr lang="fr-FR" sz="2400" kern="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:  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G bipartite,  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Wingdings" pitchFamily="2" charset="2"/>
              </a:rPr>
              <a:t>w:E(G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)   {-1,1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Wingdings" pitchFamily="2" charset="2"/>
              </a:rPr>
              <a:t>} 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,   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Wingdings" pitchFamily="2" charset="2"/>
              </a:rPr>
              <a:t>(</a:t>
            </a:r>
            <a:r>
              <a:rPr lang="fr-FR" sz="2400" b="0" kern="0" dirty="0" err="1">
                <a:solidFill>
                  <a:srgbClr val="002060"/>
                </a:solidFill>
                <a:latin typeface="Calibri"/>
                <a:sym typeface="Wingdings" pitchFamily="2" charset="2"/>
              </a:rPr>
              <a:t>G,w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Wingdings" pitchFamily="2" charset="2"/>
              </a:rPr>
              <a:t>) 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conservative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Wingdings" pitchFamily="2" charset="2"/>
              </a:rPr>
              <a:t> 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Symbol"/>
              </a:rPr>
              <a:t> </a:t>
            </a:r>
          </a:p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E</a:t>
            </a:r>
            <a:r>
              <a:rPr lang="fr-FR" sz="2400" b="0" kern="0" baseline="-2500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-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  </a:t>
            </a:r>
            <a:r>
              <a:rPr lang="fr-FR" sz="2400" b="0" kern="0" dirty="0" err="1">
                <a:solidFill>
                  <a:srgbClr val="002060"/>
                </a:solidFill>
                <a:latin typeface="Calibri"/>
                <a:sym typeface="Wingdings" pitchFamily="2" charset="2"/>
              </a:rPr>
              <a:t>can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Wingdings" pitchFamily="2" charset="2"/>
              </a:rPr>
              <a:t> </a:t>
            </a:r>
            <a:r>
              <a:rPr lang="fr-FR" sz="2400" b="0" kern="0" dirty="0" err="1">
                <a:solidFill>
                  <a:srgbClr val="002060"/>
                </a:solidFill>
                <a:latin typeface="Calibri"/>
                <a:sym typeface="Wingdings" pitchFamily="2" charset="2"/>
              </a:rPr>
              <a:t>be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Wingdings" pitchFamily="2" charset="2"/>
              </a:rPr>
              <a:t>  </a:t>
            </a:r>
            <a:r>
              <a:rPr lang="fr-FR" sz="2400" b="0" kern="0" dirty="0" err="1">
                <a:solidFill>
                  <a:srgbClr val="002060"/>
                </a:solidFill>
                <a:latin typeface="Calibri"/>
                <a:sym typeface="Wingdings" pitchFamily="2" charset="2"/>
              </a:rPr>
              <a:t>covered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Wingdings" pitchFamily="2" charset="2"/>
              </a:rPr>
              <a:t> 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by </a:t>
            </a:r>
            <a:r>
              <a:rPr lang="fr-FR" sz="2400" b="0" kern="0" dirty="0" err="1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disj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 </a:t>
            </a:r>
            <a:r>
              <a:rPr lang="fr-FR" sz="2400" b="0" kern="0" dirty="0" err="1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cuts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 </a:t>
            </a:r>
            <a:r>
              <a:rPr lang="en-US" sz="2400" b="0" kern="0" dirty="0" smtClean="0">
                <a:solidFill>
                  <a:srgbClr val="002060"/>
                </a:solidFill>
                <a:latin typeface="Calibri"/>
                <a:sym typeface="Wingdings" pitchFamily="2" charset="2"/>
              </a:rPr>
              <a:t>meeting it in exactly one edge each. </a:t>
            </a:r>
            <a:endParaRPr lang="fr-FR" sz="2000" b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42830" y="1720899"/>
            <a:ext cx="4065274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x</a:t>
            </a:r>
            <a:r>
              <a:rPr lang="fr-FR" sz="2400" b="0" kern="0" baseline="-25000" dirty="0">
                <a:solidFill>
                  <a:srgbClr val="002060"/>
                </a:solidFill>
                <a:latin typeface="Calibri"/>
                <a:sym typeface="Symbol"/>
              </a:rPr>
              <a:t>0 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V(G)</a:t>
            </a:r>
          </a:p>
          <a:p>
            <a:pPr marL="342900" lvl="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0" kern="0" dirty="0" err="1" smtClean="0">
                <a:solidFill>
                  <a:srgbClr val="002060"/>
                </a:solidFill>
                <a:latin typeface="Calibri"/>
                <a:sym typeface="Symbol"/>
              </a:rPr>
              <a:t>Take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b ≠ x</a:t>
            </a:r>
            <a:r>
              <a:rPr lang="fr-FR" sz="2400" b="0" kern="0" baseline="-25000" dirty="0">
                <a:solidFill>
                  <a:srgbClr val="002060"/>
                </a:solidFill>
                <a:latin typeface="Calibri"/>
                <a:sym typeface="Symbol"/>
              </a:rPr>
              <a:t>0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fr-FR" sz="2400" b="0" kern="0" dirty="0" err="1">
                <a:solidFill>
                  <a:srgbClr val="002060"/>
                </a:solidFill>
                <a:latin typeface="Calibri"/>
                <a:sym typeface="Symbol"/>
              </a:rPr>
              <a:t>such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fr-FR" sz="2400" b="0" kern="0" dirty="0" err="1">
                <a:solidFill>
                  <a:srgbClr val="002060"/>
                </a:solidFill>
                <a:latin typeface="Calibri"/>
                <a:sym typeface="Symbol"/>
              </a:rPr>
              <a:t>that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 </a:t>
            </a:r>
          </a:p>
          <a:p>
            <a:pPr marL="342900" lvl="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</a:t>
            </a:r>
            <a:r>
              <a:rPr lang="fr-FR" sz="2400" b="0" kern="0" baseline="-25000" dirty="0">
                <a:solidFill>
                  <a:srgbClr val="002060"/>
                </a:solidFill>
                <a:latin typeface="Calibri"/>
                <a:sym typeface="Symbol"/>
              </a:rPr>
              <a:t>w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(x</a:t>
            </a:r>
            <a:r>
              <a:rPr lang="fr-FR" sz="2400" b="0" kern="0" baseline="-25000" dirty="0">
                <a:solidFill>
                  <a:srgbClr val="002060"/>
                </a:solidFill>
                <a:latin typeface="Calibri"/>
                <a:sym typeface="Symbol"/>
              </a:rPr>
              <a:t>0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,b)=</a:t>
            </a:r>
            <a:r>
              <a:rPr lang="fr-FR" sz="2400" b="0" kern="0" dirty="0" err="1">
                <a:solidFill>
                  <a:srgbClr val="002060"/>
                </a:solidFill>
                <a:latin typeface="Calibri"/>
                <a:sym typeface="Symbol"/>
              </a:rPr>
              <a:t>min</a:t>
            </a:r>
            <a:r>
              <a:rPr lang="fr-FR" sz="2400" b="0" kern="0" baseline="-25000" dirty="0" err="1">
                <a:solidFill>
                  <a:srgbClr val="002060"/>
                </a:solidFill>
                <a:latin typeface="Calibri"/>
                <a:sym typeface="Symbol"/>
              </a:rPr>
              <a:t>vV</a:t>
            </a:r>
            <a:r>
              <a:rPr lang="fr-FR" sz="2400" b="0" kern="0" baseline="-25000" dirty="0">
                <a:solidFill>
                  <a:srgbClr val="002060"/>
                </a:solidFill>
                <a:latin typeface="Calibri"/>
                <a:sym typeface="Symbol"/>
              </a:rPr>
              <a:t>(G) 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</a:t>
            </a:r>
            <a:r>
              <a:rPr lang="fr-FR" sz="2400" b="0" kern="0" baseline="-25000" dirty="0">
                <a:solidFill>
                  <a:srgbClr val="002060"/>
                </a:solidFill>
                <a:latin typeface="Calibri"/>
                <a:sym typeface="Symbol"/>
              </a:rPr>
              <a:t>w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(x</a:t>
            </a:r>
            <a:r>
              <a:rPr lang="fr-FR" sz="2400" b="0" kern="0" baseline="-25000" dirty="0">
                <a:solidFill>
                  <a:srgbClr val="002060"/>
                </a:solidFill>
                <a:latin typeface="Calibri"/>
                <a:sym typeface="Symbol"/>
              </a:rPr>
              <a:t>0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,v) 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362710" y="3399383"/>
            <a:ext cx="4065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1" kern="0" dirty="0" smtClean="0">
                <a:solidFill>
                  <a:schemeClr val="tx2"/>
                </a:solidFill>
                <a:latin typeface="Calibri"/>
                <a:sym typeface="Symbol"/>
              </a:rPr>
              <a:t>Claim 1 </a:t>
            </a:r>
            <a:r>
              <a:rPr lang="fr-FR" sz="2400" kern="0" dirty="0" smtClean="0">
                <a:solidFill>
                  <a:schemeClr val="tx2"/>
                </a:solidFill>
                <a:latin typeface="Calibri"/>
                <a:sym typeface="Symbol"/>
              </a:rPr>
              <a:t>:</a:t>
            </a:r>
            <a:r>
              <a:rPr lang="fr-FR" sz="2400" b="1" kern="0" dirty="0" smtClean="0">
                <a:solidFill>
                  <a:schemeClr val="tx2"/>
                </a:solidFill>
                <a:latin typeface="Calibri"/>
                <a:sym typeface="Symbol"/>
              </a:rPr>
              <a:t>   </a:t>
            </a: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|  (b)  </a:t>
            </a:r>
            <a:r>
              <a:rPr lang="fr-FR" sz="2400" b="0" kern="0" dirty="0" smtClean="0">
                <a:solidFill>
                  <a:srgbClr val="C00000"/>
                </a:solidFill>
                <a:latin typeface="Calibri"/>
                <a:sym typeface="Wingdings" pitchFamily="2" charset="2"/>
              </a:rPr>
              <a:t>E</a:t>
            </a:r>
            <a:r>
              <a:rPr lang="fr-FR" sz="2400" b="0" kern="0" baseline="-25000" dirty="0" smtClean="0">
                <a:solidFill>
                  <a:srgbClr val="C00000"/>
                </a:solidFill>
                <a:latin typeface="Calibri"/>
                <a:sym typeface="Wingdings" pitchFamily="2" charset="2"/>
              </a:rPr>
              <a:t>-  </a:t>
            </a: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| =</a:t>
            </a:r>
            <a:r>
              <a:rPr lang="fr-FR" sz="2400" b="0" kern="0" baseline="-25000" dirty="0" smtClean="0">
                <a:solidFill>
                  <a:schemeClr val="tx2"/>
                </a:solidFill>
                <a:latin typeface="Calibri"/>
                <a:sym typeface="Wingdings" pitchFamily="2" charset="2"/>
              </a:rPr>
              <a:t> </a:t>
            </a: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 1 </a:t>
            </a:r>
            <a:r>
              <a:rPr lang="fr-FR" sz="2400" b="0" kern="0" baseline="-25000" dirty="0" smtClean="0">
                <a:solidFill>
                  <a:schemeClr val="tx2"/>
                </a:solidFill>
                <a:latin typeface="Calibri"/>
                <a:sym typeface="Wingdings" pitchFamily="2" charset="2"/>
              </a:rPr>
              <a:t> </a:t>
            </a:r>
            <a:endParaRPr lang="fr-FR" sz="2400" b="0" kern="0" dirty="0">
              <a:solidFill>
                <a:schemeClr val="tx2"/>
              </a:solidFill>
              <a:latin typeface="Calibri"/>
              <a:sym typeface="Symbol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258791" y="4271828"/>
            <a:ext cx="5606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fr-FR" sz="2400" b="1" kern="0" dirty="0">
                <a:solidFill>
                  <a:schemeClr val="tx2"/>
                </a:solidFill>
                <a:latin typeface="Calibri"/>
                <a:sym typeface="Symbol"/>
              </a:rPr>
              <a:t>Claim </a:t>
            </a:r>
            <a:r>
              <a:rPr lang="fr-FR" sz="2400" b="1" kern="0" dirty="0" smtClean="0">
                <a:solidFill>
                  <a:schemeClr val="tx2"/>
                </a:solidFill>
                <a:latin typeface="Calibri"/>
                <a:sym typeface="Symbol"/>
              </a:rPr>
              <a:t>2 </a:t>
            </a:r>
            <a:r>
              <a:rPr lang="fr-FR" sz="2400" kern="0" dirty="0" smtClean="0">
                <a:solidFill>
                  <a:schemeClr val="tx2"/>
                </a:solidFill>
                <a:latin typeface="Calibri"/>
                <a:sym typeface="Symbol"/>
              </a:rPr>
              <a:t>: </a:t>
            </a:r>
            <a:r>
              <a:rPr lang="fr-FR" sz="2400" b="0" kern="0" dirty="0" err="1" smtClean="0">
                <a:solidFill>
                  <a:srgbClr val="002060"/>
                </a:solidFill>
                <a:latin typeface="Calibri"/>
                <a:sym typeface="Symbol"/>
              </a:rPr>
              <a:t>Swapping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on  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Symbol"/>
              </a:rPr>
              <a:t>a circuit C, w(C</a:t>
            </a:r>
            <a:r>
              <a:rPr lang="fr-FR" sz="2400" b="0" kern="0" dirty="0">
                <a:solidFill>
                  <a:srgbClr val="002060"/>
                </a:solidFill>
                <a:latin typeface="Calibri"/>
                <a:sym typeface="Symbol"/>
              </a:rPr>
              <a:t>)=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Symbol"/>
              </a:rPr>
              <a:t>0 :</a:t>
            </a:r>
            <a:endParaRPr lang="fr-FR" sz="2400" b="0" kern="0" dirty="0">
              <a:solidFill>
                <a:srgbClr val="002060"/>
              </a:solidFill>
              <a:latin typeface="Calibri"/>
              <a:sym typeface="Symbol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145128" y="4822606"/>
            <a:ext cx="4504544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	      w[C] </a:t>
            </a:r>
            <a:r>
              <a:rPr lang="fr-FR" sz="2400" b="0" kern="0" dirty="0" err="1" smtClean="0">
                <a:solidFill>
                  <a:schemeClr val="tx2"/>
                </a:solidFill>
                <a:latin typeface="Calibri"/>
                <a:sym typeface="Symbol"/>
              </a:rPr>
              <a:t>is</a:t>
            </a: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b="0" kern="0" dirty="0">
                <a:solidFill>
                  <a:schemeClr val="tx2"/>
                </a:solidFill>
                <a:latin typeface="Calibri"/>
                <a:sym typeface="Symbol"/>
              </a:rPr>
              <a:t>conservative</a:t>
            </a:r>
          </a:p>
          <a:p>
            <a:pPr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                </a:t>
            </a:r>
            <a:endParaRPr lang="fr-FR" sz="2400" b="0" kern="0" dirty="0">
              <a:solidFill>
                <a:schemeClr val="tx2"/>
              </a:solidFill>
              <a:latin typeface="Calibri"/>
              <a:sym typeface="Symbol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362710" y="6112201"/>
            <a:ext cx="70157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1" kern="0" dirty="0" smtClean="0">
                <a:solidFill>
                  <a:schemeClr val="tx2"/>
                </a:solidFill>
                <a:latin typeface="Calibri"/>
                <a:sym typeface="Symbol"/>
              </a:rPr>
              <a:t>Claim 3 </a:t>
            </a:r>
            <a:r>
              <a:rPr lang="fr-FR" sz="2400" kern="0" dirty="0" smtClean="0">
                <a:solidFill>
                  <a:schemeClr val="tx2"/>
                </a:solidFill>
                <a:latin typeface="Calibri"/>
                <a:sym typeface="Symbol"/>
              </a:rPr>
              <a:t>:</a:t>
            </a: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  </a:t>
            </a:r>
            <a:r>
              <a:rPr lang="fr-FR" sz="2400" b="0" kern="0" dirty="0" err="1" smtClean="0">
                <a:solidFill>
                  <a:schemeClr val="tx2"/>
                </a:solidFill>
                <a:latin typeface="Calibri"/>
                <a:sym typeface="Symbol"/>
              </a:rPr>
              <a:t>Contracting</a:t>
            </a: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b="0" kern="0" dirty="0">
                <a:solidFill>
                  <a:schemeClr val="tx2"/>
                </a:solidFill>
                <a:latin typeface="Calibri"/>
                <a:sym typeface="Symbol"/>
              </a:rPr>
              <a:t>(b</a:t>
            </a: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) </a:t>
            </a:r>
            <a:r>
              <a:rPr lang="fr-FR" sz="2400" b="0" kern="0" dirty="0" err="1" smtClean="0">
                <a:solidFill>
                  <a:schemeClr val="tx2"/>
                </a:solidFill>
                <a:latin typeface="Calibri"/>
                <a:sym typeface="Symbol"/>
              </a:rPr>
              <a:t>deleting</a:t>
            </a: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b="0" kern="0" dirty="0" err="1" smtClean="0">
                <a:solidFill>
                  <a:schemeClr val="tx2"/>
                </a:solidFill>
                <a:latin typeface="Calibri"/>
                <a:sym typeface="Symbol"/>
              </a:rPr>
              <a:t>loops</a:t>
            </a: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, cons. </a:t>
            </a:r>
            <a:r>
              <a:rPr lang="fr-FR" sz="2400" b="0" kern="0" dirty="0" err="1" smtClean="0">
                <a:solidFill>
                  <a:schemeClr val="tx2"/>
                </a:solidFill>
                <a:latin typeface="Calibri"/>
                <a:sym typeface="Symbol"/>
              </a:rPr>
              <a:t>is</a:t>
            </a: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b="0" kern="0" dirty="0" err="1" smtClean="0">
                <a:solidFill>
                  <a:schemeClr val="tx2"/>
                </a:solidFill>
                <a:latin typeface="Calibri"/>
                <a:sym typeface="Symbol"/>
              </a:rPr>
              <a:t>kept</a:t>
            </a:r>
            <a:r>
              <a:rPr lang="fr-FR" sz="2400" b="0" kern="0" dirty="0" smtClean="0">
                <a:solidFill>
                  <a:schemeClr val="tx2"/>
                </a:solidFill>
                <a:latin typeface="Calibri"/>
                <a:sym typeface="Symbol"/>
              </a:rPr>
              <a:t> !</a:t>
            </a:r>
            <a:endParaRPr lang="fr-FR" sz="2400" b="0" kern="0" dirty="0">
              <a:solidFill>
                <a:schemeClr val="tx2"/>
              </a:solidFill>
              <a:latin typeface="Calibri"/>
              <a:sym typeface="Symbol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119334" y="3789040"/>
            <a:ext cx="1668690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4.3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  <p:sp>
        <p:nvSpPr>
          <p:cNvPr id="55" name="Rectangle 5"/>
          <p:cNvSpPr>
            <a:spLocks noChangeArrowheads="1"/>
          </p:cNvSpPr>
          <p:nvPr/>
        </p:nvSpPr>
        <p:spPr bwMode="auto">
          <a:xfrm>
            <a:off x="7338055" y="6165487"/>
            <a:ext cx="1668690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4.4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4355976" y="1628800"/>
            <a:ext cx="2376264" cy="2448272"/>
            <a:chOff x="4355976" y="1628800"/>
            <a:chExt cx="2376264" cy="2448272"/>
          </a:xfrm>
        </p:grpSpPr>
        <p:sp>
          <p:nvSpPr>
            <p:cNvPr id="48" name="Ellipse 47"/>
            <p:cNvSpPr/>
            <p:nvPr/>
          </p:nvSpPr>
          <p:spPr>
            <a:xfrm>
              <a:off x="5004048" y="27809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4355976" y="321297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4788024" y="393305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557252" y="177281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5652120" y="301981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053196" y="220829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Ellipse 59"/>
            <p:cNvSpPr/>
            <p:nvPr/>
          </p:nvSpPr>
          <p:spPr>
            <a:xfrm>
              <a:off x="5966440" y="162880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Ellipse 60"/>
            <p:cNvSpPr/>
            <p:nvPr/>
          </p:nvSpPr>
          <p:spPr>
            <a:xfrm>
              <a:off x="6444208" y="177281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/>
            <p:cNvSpPr/>
            <p:nvPr/>
          </p:nvSpPr>
          <p:spPr>
            <a:xfrm>
              <a:off x="6372200" y="27809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6588224" y="227687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/>
            <p:cNvSpPr/>
            <p:nvPr/>
          </p:nvSpPr>
          <p:spPr>
            <a:xfrm>
              <a:off x="5436096" y="335699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6781388" y="1556792"/>
            <a:ext cx="2239868" cy="2609200"/>
            <a:chOff x="6781388" y="1556792"/>
            <a:chExt cx="2239868" cy="2609200"/>
          </a:xfrm>
        </p:grpSpPr>
        <p:sp>
          <p:nvSpPr>
            <p:cNvPr id="42" name="Text Box 53"/>
            <p:cNvSpPr txBox="1">
              <a:spLocks noChangeArrowheads="1"/>
            </p:cNvSpPr>
            <p:nvPr/>
          </p:nvSpPr>
          <p:spPr bwMode="auto">
            <a:xfrm>
              <a:off x="6781388" y="3796660"/>
              <a:ext cx="48054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fontAlgn="auto">
                <a:spcBef>
                  <a:spcPct val="50000"/>
                </a:spcBef>
                <a:spcAft>
                  <a:spcPts val="0"/>
                </a:spcAft>
              </a:pPr>
              <a:r>
                <a:rPr lang="fr-FR" b="0" dirty="0" smtClean="0">
                  <a:solidFill>
                    <a:srgbClr val="0070C0"/>
                  </a:solidFill>
                  <a:latin typeface="Calibri"/>
                </a:rPr>
                <a:t>b</a:t>
              </a:r>
              <a:endParaRPr lang="fr-FR" b="0" baseline="30000" dirty="0">
                <a:solidFill>
                  <a:srgbClr val="0070C0"/>
                </a:solidFill>
                <a:latin typeface="Calibri"/>
              </a:endParaRPr>
            </a:p>
          </p:txBody>
        </p:sp>
        <p:sp>
          <p:nvSpPr>
            <p:cNvPr id="65" name="Ellipse 64"/>
            <p:cNvSpPr/>
            <p:nvPr/>
          </p:nvSpPr>
          <p:spPr>
            <a:xfrm>
              <a:off x="7524328" y="304610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Ellipse 65"/>
            <p:cNvSpPr/>
            <p:nvPr/>
          </p:nvSpPr>
          <p:spPr>
            <a:xfrm>
              <a:off x="8877240" y="316725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Ellipse 66"/>
            <p:cNvSpPr/>
            <p:nvPr/>
          </p:nvSpPr>
          <p:spPr>
            <a:xfrm>
              <a:off x="8172400" y="373989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Ellipse 67"/>
            <p:cNvSpPr/>
            <p:nvPr/>
          </p:nvSpPr>
          <p:spPr>
            <a:xfrm>
              <a:off x="8126680" y="306896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Ellipse 68"/>
            <p:cNvSpPr/>
            <p:nvPr/>
          </p:nvSpPr>
          <p:spPr>
            <a:xfrm>
              <a:off x="6948264" y="378904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Ellipse 69"/>
            <p:cNvSpPr/>
            <p:nvPr/>
          </p:nvSpPr>
          <p:spPr>
            <a:xfrm>
              <a:off x="6997412" y="23980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Ellipse 70"/>
            <p:cNvSpPr/>
            <p:nvPr/>
          </p:nvSpPr>
          <p:spPr>
            <a:xfrm>
              <a:off x="7547188" y="242088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Ellipse 71"/>
            <p:cNvSpPr/>
            <p:nvPr/>
          </p:nvSpPr>
          <p:spPr>
            <a:xfrm>
              <a:off x="7524328" y="155679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Ellipse 72"/>
            <p:cNvSpPr/>
            <p:nvPr/>
          </p:nvSpPr>
          <p:spPr>
            <a:xfrm>
              <a:off x="8195260" y="155679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Rectangle 2"/>
          <p:cNvSpPr/>
          <p:nvPr/>
        </p:nvSpPr>
        <p:spPr>
          <a:xfrm>
            <a:off x="8051244" y="2398028"/>
            <a:ext cx="216000" cy="216000"/>
          </a:xfrm>
          <a:prstGeom prst="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0" name="Groupe 39"/>
          <p:cNvGrpSpPr/>
          <p:nvPr/>
        </p:nvGrpSpPr>
        <p:grpSpPr>
          <a:xfrm>
            <a:off x="5698492" y="4368352"/>
            <a:ext cx="1969852" cy="1698340"/>
            <a:chOff x="5675632" y="4365104"/>
            <a:chExt cx="1969852" cy="1698340"/>
          </a:xfrm>
        </p:grpSpPr>
        <p:grpSp>
          <p:nvGrpSpPr>
            <p:cNvPr id="39" name="Groupe 38"/>
            <p:cNvGrpSpPr/>
            <p:nvPr/>
          </p:nvGrpSpPr>
          <p:grpSpPr>
            <a:xfrm>
              <a:off x="5724128" y="4365104"/>
              <a:ext cx="1921356" cy="1698340"/>
              <a:chOff x="6925404" y="4365104"/>
              <a:chExt cx="2084804" cy="2376264"/>
            </a:xfrm>
          </p:grpSpPr>
          <p:grpSp>
            <p:nvGrpSpPr>
              <p:cNvPr id="77" name="Groupe 76"/>
              <p:cNvGrpSpPr/>
              <p:nvPr/>
            </p:nvGrpSpPr>
            <p:grpSpPr>
              <a:xfrm>
                <a:off x="6957883" y="4365104"/>
                <a:ext cx="2016383" cy="2317203"/>
                <a:chOff x="5364163" y="1844675"/>
                <a:chExt cx="3024187" cy="3455988"/>
              </a:xfrm>
              <a:noFill/>
            </p:grpSpPr>
            <p:sp>
              <p:nvSpPr>
                <p:cNvPr id="78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7055621" y="2467360"/>
                  <a:ext cx="720725" cy="579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fontAlgn="auto">
                    <a:spcBef>
                      <a:spcPct val="50000"/>
                    </a:spcBef>
                    <a:spcAft>
                      <a:spcPts val="0"/>
                    </a:spcAft>
                  </a:pPr>
                  <a:r>
                    <a:rPr lang="fr-FR" b="0" dirty="0">
                      <a:solidFill>
                        <a:prstClr val="black"/>
                      </a:solidFill>
                      <a:latin typeface="Calibri"/>
                    </a:rPr>
                    <a:t>x</a:t>
                  </a:r>
                  <a:r>
                    <a:rPr lang="fr-FR" b="0" baseline="-25000" dirty="0">
                      <a:solidFill>
                        <a:prstClr val="black"/>
                      </a:solidFill>
                      <a:latin typeface="Calibri"/>
                    </a:rPr>
                    <a:t>0</a:t>
                  </a:r>
                  <a:endParaRPr lang="fr-FR" b="0" baseline="300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79" name="Line 55"/>
                <p:cNvSpPr>
                  <a:spLocks noChangeShapeType="1"/>
                </p:cNvSpPr>
                <p:nvPr/>
              </p:nvSpPr>
              <p:spPr bwMode="auto">
                <a:xfrm>
                  <a:off x="7164388" y="3068638"/>
                  <a:ext cx="0" cy="1081087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fr-FR" b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80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7164388" y="3068638"/>
                  <a:ext cx="1223962" cy="1081087"/>
                </a:xfrm>
                <a:prstGeom prst="line">
                  <a:avLst/>
                </a:prstGeom>
                <a:grpFill/>
                <a:ln w="57150">
                  <a:solidFill>
                    <a:srgbClr val="C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fr-FR" b="0">
                    <a:ln>
                      <a:solidFill>
                        <a:srgbClr val="C00000"/>
                      </a:solidFill>
                    </a:ln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84" name="Freeform 61"/>
                <p:cNvSpPr>
                  <a:spLocks/>
                </p:cNvSpPr>
                <p:nvPr/>
              </p:nvSpPr>
              <p:spPr bwMode="auto">
                <a:xfrm>
                  <a:off x="5364163" y="4149725"/>
                  <a:ext cx="1871662" cy="1150938"/>
                </a:xfrm>
                <a:custGeom>
                  <a:avLst/>
                  <a:gdLst>
                    <a:gd name="T0" fmla="*/ 0 w 1179"/>
                    <a:gd name="T1" fmla="*/ 725 h 725"/>
                    <a:gd name="T2" fmla="*/ 590 w 1179"/>
                    <a:gd name="T3" fmla="*/ 0 h 725"/>
                    <a:gd name="T4" fmla="*/ 1179 w 1179"/>
                    <a:gd name="T5" fmla="*/ 680 h 7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79" h="725">
                      <a:moveTo>
                        <a:pt x="0" y="725"/>
                      </a:moveTo>
                      <a:lnTo>
                        <a:pt x="590" y="0"/>
                      </a:lnTo>
                      <a:lnTo>
                        <a:pt x="1179" y="680"/>
                      </a:lnTo>
                    </a:path>
                  </a:pathLst>
                </a:custGeom>
                <a:grp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fr-FR" b="0">
                    <a:ln>
                      <a:solidFill>
                        <a:srgbClr val="C00000"/>
                      </a:solidFill>
                    </a:ln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85" name="Freeform 63"/>
                <p:cNvSpPr>
                  <a:spLocks/>
                </p:cNvSpPr>
                <p:nvPr/>
              </p:nvSpPr>
              <p:spPr bwMode="auto">
                <a:xfrm>
                  <a:off x="5435599" y="1844675"/>
                  <a:ext cx="2952751" cy="2305049"/>
                </a:xfrm>
                <a:custGeom>
                  <a:avLst/>
                  <a:gdLst>
                    <a:gd name="T0" fmla="*/ 1089 w 1860"/>
                    <a:gd name="T1" fmla="*/ 771 h 1452"/>
                    <a:gd name="T2" fmla="*/ 545 w 1860"/>
                    <a:gd name="T3" fmla="*/ 1452 h 1452"/>
                    <a:gd name="T4" fmla="*/ 0 w 1860"/>
                    <a:gd name="T5" fmla="*/ 817 h 1452"/>
                    <a:gd name="T6" fmla="*/ 545 w 1860"/>
                    <a:gd name="T7" fmla="*/ 0 h 1452"/>
                    <a:gd name="T8" fmla="*/ 545 w 1860"/>
                    <a:gd name="T9" fmla="*/ 862 h 1452"/>
                    <a:gd name="T10" fmla="*/ 1180 w 1860"/>
                    <a:gd name="T11" fmla="*/ 0 h 1452"/>
                    <a:gd name="T12" fmla="*/ 1860 w 1860"/>
                    <a:gd name="T13" fmla="*/ 817 h 14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860" h="1452">
                      <a:moveTo>
                        <a:pt x="1089" y="771"/>
                      </a:moveTo>
                      <a:lnTo>
                        <a:pt x="545" y="1452"/>
                      </a:lnTo>
                      <a:lnTo>
                        <a:pt x="0" y="817"/>
                      </a:lnTo>
                      <a:lnTo>
                        <a:pt x="545" y="0"/>
                      </a:lnTo>
                      <a:lnTo>
                        <a:pt x="545" y="862"/>
                      </a:lnTo>
                      <a:lnTo>
                        <a:pt x="1180" y="0"/>
                      </a:lnTo>
                      <a:lnTo>
                        <a:pt x="1860" y="817"/>
                      </a:lnTo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fr-FR" b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86" name="Line 64"/>
                <p:cNvSpPr>
                  <a:spLocks noChangeShapeType="1"/>
                </p:cNvSpPr>
                <p:nvPr/>
              </p:nvSpPr>
              <p:spPr bwMode="auto">
                <a:xfrm>
                  <a:off x="6300788" y="1844675"/>
                  <a:ext cx="0" cy="1368425"/>
                </a:xfrm>
                <a:prstGeom prst="line">
                  <a:avLst/>
                </a:prstGeom>
                <a:grpFill/>
                <a:ln w="57150">
                  <a:solidFill>
                    <a:srgbClr val="C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fr-FR" b="0">
                    <a:ln>
                      <a:solidFill>
                        <a:srgbClr val="C00000"/>
                      </a:solidFill>
                    </a:ln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87" name="Line 58"/>
              <p:cNvSpPr>
                <a:spLocks noChangeShapeType="1"/>
              </p:cNvSpPr>
              <p:nvPr/>
            </p:nvSpPr>
            <p:spPr bwMode="auto">
              <a:xfrm flipH="1">
                <a:off x="6948264" y="5958514"/>
                <a:ext cx="598924" cy="675895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b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8" name="Line 58"/>
              <p:cNvSpPr>
                <a:spLocks noChangeShapeType="1"/>
              </p:cNvSpPr>
              <p:nvPr/>
            </p:nvSpPr>
            <p:spPr bwMode="auto">
              <a:xfrm>
                <a:off x="7605243" y="5958514"/>
                <a:ext cx="612878" cy="723793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b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9" name="Freeform 59"/>
              <p:cNvSpPr>
                <a:spLocks/>
              </p:cNvSpPr>
              <p:nvPr/>
            </p:nvSpPr>
            <p:spPr bwMode="auto">
              <a:xfrm>
                <a:off x="7668345" y="5206022"/>
                <a:ext cx="1296144" cy="1191065"/>
              </a:xfrm>
              <a:custGeom>
                <a:avLst/>
                <a:gdLst>
                  <a:gd name="T0" fmla="*/ 1973 w 1973"/>
                  <a:gd name="T1" fmla="*/ 0 h 1119"/>
                  <a:gd name="T2" fmla="*/ 1293 w 1973"/>
                  <a:gd name="T3" fmla="*/ 998 h 1119"/>
                  <a:gd name="T4" fmla="*/ 204 w 1973"/>
                  <a:gd name="T5" fmla="*/ 726 h 1119"/>
                  <a:gd name="T6" fmla="*/ 68 w 1973"/>
                  <a:gd name="T7" fmla="*/ 680 h 1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73" h="1119">
                    <a:moveTo>
                      <a:pt x="1973" y="0"/>
                    </a:moveTo>
                    <a:cubicBezTo>
                      <a:pt x="1780" y="438"/>
                      <a:pt x="1588" y="877"/>
                      <a:pt x="1293" y="998"/>
                    </a:cubicBezTo>
                    <a:cubicBezTo>
                      <a:pt x="998" y="1119"/>
                      <a:pt x="408" y="779"/>
                      <a:pt x="204" y="726"/>
                    </a:cubicBezTo>
                    <a:cubicBezTo>
                      <a:pt x="0" y="673"/>
                      <a:pt x="34" y="676"/>
                      <a:pt x="68" y="680"/>
                    </a:cubicBezTo>
                  </a:path>
                </a:pathLst>
              </a:custGeom>
              <a:noFill/>
              <a:ln w="57150">
                <a:solidFill>
                  <a:srgbClr val="C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b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90" name="Ellipse 89"/>
              <p:cNvSpPr/>
              <p:nvPr/>
            </p:nvSpPr>
            <p:spPr>
              <a:xfrm>
                <a:off x="7524328" y="436510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" name="Ellipse 90"/>
              <p:cNvSpPr/>
              <p:nvPr/>
            </p:nvSpPr>
            <p:spPr>
              <a:xfrm>
                <a:off x="8198688" y="436510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" name="Ellipse 91"/>
              <p:cNvSpPr/>
              <p:nvPr/>
            </p:nvSpPr>
            <p:spPr>
              <a:xfrm>
                <a:off x="7547188" y="515719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" name="Ellipse 92"/>
              <p:cNvSpPr/>
              <p:nvPr/>
            </p:nvSpPr>
            <p:spPr>
              <a:xfrm>
                <a:off x="7524328" y="585098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4" name="Ellipse 93"/>
              <p:cNvSpPr/>
              <p:nvPr/>
            </p:nvSpPr>
            <p:spPr>
              <a:xfrm>
                <a:off x="8126680" y="580526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5" name="Ellipse 94"/>
              <p:cNvSpPr/>
              <p:nvPr/>
            </p:nvSpPr>
            <p:spPr>
              <a:xfrm>
                <a:off x="8866192" y="5160620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" name="Ellipse 95"/>
              <p:cNvSpPr/>
              <p:nvPr/>
            </p:nvSpPr>
            <p:spPr>
              <a:xfrm>
                <a:off x="8100392" y="659735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" name="Ellipse 96"/>
              <p:cNvSpPr/>
              <p:nvPr/>
            </p:nvSpPr>
            <p:spPr>
              <a:xfrm>
                <a:off x="6948264" y="515719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" name="Ellipse 97"/>
              <p:cNvSpPr/>
              <p:nvPr/>
            </p:nvSpPr>
            <p:spPr>
              <a:xfrm>
                <a:off x="6925404" y="654820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8053189" y="5197215"/>
                <a:ext cx="216000" cy="215999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00" name="Text Box 53"/>
            <p:cNvSpPr txBox="1">
              <a:spLocks noChangeArrowheads="1"/>
            </p:cNvSpPr>
            <p:nvPr/>
          </p:nvSpPr>
          <p:spPr bwMode="auto">
            <a:xfrm>
              <a:off x="5675632" y="5507940"/>
              <a:ext cx="48054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fontAlgn="auto">
                <a:spcBef>
                  <a:spcPct val="50000"/>
                </a:spcBef>
                <a:spcAft>
                  <a:spcPts val="0"/>
                </a:spcAft>
              </a:pPr>
              <a:r>
                <a:rPr lang="fr-FR" b="0" dirty="0" smtClean="0">
                  <a:solidFill>
                    <a:srgbClr val="0070C0"/>
                  </a:solidFill>
                  <a:latin typeface="Calibri"/>
                </a:rPr>
                <a:t>b</a:t>
              </a:r>
              <a:endParaRPr lang="fr-FR" b="0" baseline="30000" dirty="0">
                <a:solidFill>
                  <a:srgbClr val="0070C0"/>
                </a:solidFill>
                <a:latin typeface="Calibri"/>
              </a:endParaRPr>
            </a:p>
          </p:txBody>
        </p:sp>
      </p:grpSp>
      <p:sp>
        <p:nvSpPr>
          <p:cNvPr id="101" name="Rectangle 5"/>
          <p:cNvSpPr>
            <a:spLocks noChangeArrowheads="1"/>
          </p:cNvSpPr>
          <p:nvPr/>
        </p:nvSpPr>
        <p:spPr bwMode="auto">
          <a:xfrm>
            <a:off x="7768049" y="422207"/>
            <a:ext cx="1668690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4.5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086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5" grpId="0"/>
      <p:bldP spid="50" grpId="0"/>
      <p:bldP spid="51" grpId="0"/>
      <p:bldP spid="52" grpId="0"/>
      <p:bldP spid="54" grpId="0"/>
      <p:bldP spid="55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552" y="-84513"/>
            <a:ext cx="8605944" cy="8492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chemeClr val="tx2"/>
                </a:solidFill>
              </a:rPr>
              <a:t>T-</a:t>
            </a:r>
            <a:r>
              <a:rPr lang="fr-FR" dirty="0" err="1" smtClean="0">
                <a:solidFill>
                  <a:schemeClr val="tx2"/>
                </a:solidFill>
              </a:rPr>
              <a:t>cuts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95536" y="908720"/>
            <a:ext cx="8225264" cy="72894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800" b="1" kern="0" dirty="0" err="1" smtClean="0">
                <a:solidFill>
                  <a:schemeClr val="tx2"/>
                </a:solidFill>
                <a:sym typeface="Symbol"/>
              </a:rPr>
              <a:t>Def</a:t>
            </a:r>
            <a:r>
              <a:rPr lang="fr-FR" sz="2800" b="1" kern="0" dirty="0" smtClean="0">
                <a:solidFill>
                  <a:schemeClr val="tx2"/>
                </a:solidFill>
                <a:sym typeface="Symbol"/>
              </a:rPr>
              <a:t> : </a:t>
            </a:r>
            <a:r>
              <a:rPr lang="fr-FR" sz="2800" kern="0" dirty="0" smtClean="0">
                <a:solidFill>
                  <a:srgbClr val="C00000"/>
                </a:solidFill>
                <a:sym typeface="Symbol"/>
              </a:rPr>
              <a:t></a:t>
            </a:r>
            <a:r>
              <a:rPr lang="fr-FR" sz="2800" kern="0" dirty="0">
                <a:solidFill>
                  <a:srgbClr val="C00000"/>
                </a:solidFill>
                <a:sym typeface="Symbol"/>
              </a:rPr>
              <a:t>(W)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  E(G)  (W  V)  </a:t>
            </a:r>
            <a:r>
              <a:rPr lang="fr-FR" sz="2800" kern="0" dirty="0" err="1">
                <a:solidFill>
                  <a:schemeClr val="tx2"/>
                </a:solidFill>
                <a:sym typeface="Symbol"/>
              </a:rPr>
              <a:t>is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 a </a:t>
            </a:r>
            <a:r>
              <a:rPr lang="fr-FR" sz="2800" i="1" kern="0" dirty="0">
                <a:solidFill>
                  <a:srgbClr val="C00000"/>
                </a:solidFill>
                <a:sym typeface="Symbol"/>
              </a:rPr>
              <a:t>T-</a:t>
            </a:r>
            <a:r>
              <a:rPr lang="fr-FR" sz="2800" i="1" kern="0" dirty="0" err="1">
                <a:solidFill>
                  <a:srgbClr val="C00000"/>
                </a:solidFill>
                <a:sym typeface="Symbol"/>
              </a:rPr>
              <a:t>cut</a:t>
            </a:r>
            <a:r>
              <a:rPr lang="fr-FR" sz="2800" i="1" kern="0" dirty="0">
                <a:solidFill>
                  <a:srgbClr val="C00000"/>
                </a:solidFill>
                <a:sym typeface="Symbol"/>
              </a:rPr>
              <a:t>,</a:t>
            </a:r>
            <a:r>
              <a:rPr lang="fr-FR" sz="2800" kern="0" dirty="0">
                <a:sym typeface="Symbol"/>
              </a:rPr>
              <a:t> 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if  |WT| </a:t>
            </a:r>
            <a:r>
              <a:rPr lang="fr-FR" sz="2800" kern="0" dirty="0" err="1">
                <a:solidFill>
                  <a:schemeClr val="tx2"/>
                </a:solidFill>
                <a:sym typeface="Symbol"/>
              </a:rPr>
              <a:t>is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800" kern="0" dirty="0" err="1">
                <a:solidFill>
                  <a:schemeClr val="tx2"/>
                </a:solidFill>
                <a:sym typeface="Symbol"/>
              </a:rPr>
              <a:t>odd</a:t>
            </a:r>
            <a:endParaRPr lang="fr-FR" sz="2800" kern="0" dirty="0">
              <a:solidFill>
                <a:schemeClr val="tx2"/>
              </a:solidFill>
              <a:sym typeface="Symbol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413856" y="1781680"/>
            <a:ext cx="8262600" cy="662013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800" b="1" kern="0" dirty="0" smtClean="0">
                <a:solidFill>
                  <a:schemeClr val="tx2"/>
                </a:solidFill>
                <a:sym typeface="Symbol"/>
              </a:rPr>
              <a:t>Proposition :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 F  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T-</a:t>
            </a:r>
            <a:r>
              <a:rPr lang="fr-FR" sz="2800" kern="0" dirty="0" err="1">
                <a:solidFill>
                  <a:schemeClr val="tx2"/>
                </a:solidFill>
                <a:sym typeface="Symbol"/>
              </a:rPr>
              <a:t>join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, (W)  T-</a:t>
            </a:r>
            <a:r>
              <a:rPr lang="fr-FR" sz="2800" kern="0" dirty="0" err="1">
                <a:solidFill>
                  <a:schemeClr val="tx2"/>
                </a:solidFill>
                <a:sym typeface="Symbol"/>
              </a:rPr>
              <a:t>cut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    | F  (W) | ≥  1   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827584" y="2708920"/>
            <a:ext cx="7776864" cy="2860576"/>
          </a:xfrm>
          <a:prstGeom prst="roundRect">
            <a:avLst>
              <a:gd name="adj" fmla="val 16667"/>
            </a:avLst>
          </a:prstGeom>
          <a:solidFill>
            <a:srgbClr val="FFF5E1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(G,T)  	:=	 min { |F| : FE, F </a:t>
            </a:r>
            <a:r>
              <a:rPr lang="fr-FR" sz="2800" kern="0" dirty="0" err="1" smtClean="0">
                <a:solidFill>
                  <a:schemeClr val="tx2"/>
                </a:solidFill>
                <a:sym typeface="Symbol"/>
              </a:rPr>
              <a:t>is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 a T-</a:t>
            </a:r>
            <a:r>
              <a:rPr lang="fr-FR" sz="2800" kern="0" dirty="0" err="1" smtClean="0">
                <a:solidFill>
                  <a:schemeClr val="tx2"/>
                </a:solidFill>
                <a:sym typeface="Symbol"/>
              </a:rPr>
              <a:t>join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 }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(G,T) 	:= 	 max{ |</a:t>
            </a:r>
            <a:r>
              <a:rPr lang="fr-FR" sz="2800" kern="0" dirty="0" smtClean="0">
                <a:solidFill>
                  <a:schemeClr val="tx2"/>
                </a:solidFill>
                <a:latin typeface="Brush Script MT" pitchFamily="66" charset="0"/>
                <a:sym typeface="Symbol"/>
              </a:rPr>
              <a:t>C|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: </a:t>
            </a:r>
            <a:r>
              <a:rPr lang="fr-FR" sz="2800" kern="0" dirty="0" smtClean="0">
                <a:solidFill>
                  <a:schemeClr val="tx2"/>
                </a:solidFill>
                <a:latin typeface="Brush Script MT" pitchFamily="66" charset="0"/>
                <a:sym typeface="Symbol"/>
              </a:rPr>
              <a:t>C 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disjoint T-</a:t>
            </a:r>
            <a:r>
              <a:rPr lang="fr-FR" sz="2800" kern="0" dirty="0" err="1" smtClean="0">
                <a:solidFill>
                  <a:schemeClr val="tx2"/>
                </a:solidFill>
                <a:sym typeface="Symbol"/>
              </a:rPr>
              <a:t>cuts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 }</a:t>
            </a:r>
          </a:p>
          <a:p>
            <a:pPr eaLnBrk="0" hangingPunct="0">
              <a:spcBef>
                <a:spcPct val="20000"/>
              </a:spcBef>
              <a:defRPr/>
            </a:pPr>
            <a:endParaRPr lang="fr-FR" sz="2800" kern="0" dirty="0">
              <a:latin typeface="Brush Script MT" pitchFamily="66" charset="0"/>
              <a:sym typeface="Symbol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fr-FR" sz="2800" b="1" kern="0" dirty="0" err="1" smtClean="0">
                <a:solidFill>
                  <a:schemeClr val="tx2"/>
                </a:solidFill>
                <a:sym typeface="Symbol"/>
              </a:rPr>
              <a:t>Easy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: (G,T) 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≥ 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(G,T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)</a:t>
            </a:r>
            <a:endParaRPr lang="fr-FR" sz="2800" kern="0" baseline="30000" dirty="0" smtClean="0">
              <a:sym typeface="Symbol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303484" y="5949280"/>
            <a:ext cx="8444980" cy="57606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r>
              <a:rPr lang="fr-FR" sz="2800" b="1" kern="0" dirty="0" err="1" smtClean="0">
                <a:solidFill>
                  <a:schemeClr val="tx2"/>
                </a:solidFill>
                <a:sym typeface="Symbol"/>
              </a:rPr>
              <a:t>Theorem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 (Seymour ‘81)  If G </a:t>
            </a:r>
            <a:r>
              <a:rPr lang="fr-FR" sz="2800" kern="0" dirty="0" err="1" smtClean="0">
                <a:solidFill>
                  <a:schemeClr val="tx2"/>
                </a:solidFill>
                <a:sym typeface="Symbol"/>
              </a:rPr>
              <a:t>is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 bipartite,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 (G,T) = </a:t>
            </a:r>
            <a:r>
              <a:rPr lang="fr-FR" sz="2800" kern="0" dirty="0">
                <a:solidFill>
                  <a:schemeClr val="tx2"/>
                </a:solidFill>
                <a:sym typeface="Symbol"/>
              </a:rPr>
              <a:t>(</a:t>
            </a:r>
            <a:r>
              <a:rPr lang="fr-FR" sz="2800" kern="0" dirty="0" smtClean="0">
                <a:solidFill>
                  <a:schemeClr val="tx2"/>
                </a:solidFill>
                <a:sym typeface="Symbol"/>
              </a:rPr>
              <a:t>G,T)</a:t>
            </a:r>
            <a:endParaRPr lang="fr-FR" sz="2800" kern="0" baseline="30000" dirty="0" smtClean="0">
              <a:sym typeface="Symbol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7174642" y="5627053"/>
            <a:ext cx="1668690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5.1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  <p:grpSp>
        <p:nvGrpSpPr>
          <p:cNvPr id="30" name="Groupe 29"/>
          <p:cNvGrpSpPr/>
          <p:nvPr/>
        </p:nvGrpSpPr>
        <p:grpSpPr>
          <a:xfrm>
            <a:off x="5304864" y="4059436"/>
            <a:ext cx="1944216" cy="1567090"/>
            <a:chOff x="6438421" y="4010576"/>
            <a:chExt cx="1944216" cy="1567090"/>
          </a:xfrm>
        </p:grpSpPr>
        <p:sp>
          <p:nvSpPr>
            <p:cNvPr id="3" name="Triangle isocèle 2"/>
            <p:cNvSpPr/>
            <p:nvPr/>
          </p:nvSpPr>
          <p:spPr>
            <a:xfrm>
              <a:off x="6569475" y="4221088"/>
              <a:ext cx="1728192" cy="1296144"/>
            </a:xfrm>
            <a:prstGeom prst="triangle">
              <a:avLst/>
            </a:prstGeom>
            <a:solidFill>
              <a:srgbClr val="E5FA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Connecteur droit 6"/>
            <p:cNvCxnSpPr>
              <a:stCxn id="3" idx="0"/>
            </p:cNvCxnSpPr>
            <p:nvPr/>
          </p:nvCxnSpPr>
          <p:spPr>
            <a:xfrm>
              <a:off x="7433571" y="4221088"/>
              <a:ext cx="0" cy="72008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>
              <a:endCxn id="3" idx="2"/>
            </p:cNvCxnSpPr>
            <p:nvPr/>
          </p:nvCxnSpPr>
          <p:spPr>
            <a:xfrm flipH="1">
              <a:off x="6569475" y="4941168"/>
              <a:ext cx="864096" cy="57606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>
              <a:endCxn id="3" idx="4"/>
            </p:cNvCxnSpPr>
            <p:nvPr/>
          </p:nvCxnSpPr>
          <p:spPr>
            <a:xfrm>
              <a:off x="7433571" y="4941168"/>
              <a:ext cx="864096" cy="57606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Ellipse 17"/>
            <p:cNvSpPr/>
            <p:nvPr/>
          </p:nvSpPr>
          <p:spPr>
            <a:xfrm>
              <a:off x="7380312" y="486916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" name="Connecteur droit 19"/>
            <p:cNvCxnSpPr>
              <a:stCxn id="3" idx="4"/>
            </p:cNvCxnSpPr>
            <p:nvPr/>
          </p:nvCxnSpPr>
          <p:spPr>
            <a:xfrm flipH="1" flipV="1">
              <a:off x="6641483" y="5495978"/>
              <a:ext cx="1656184" cy="21254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9" name="Ellipse 18"/>
            <p:cNvSpPr/>
            <p:nvPr/>
          </p:nvSpPr>
          <p:spPr>
            <a:xfrm>
              <a:off x="6565076" y="543365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Ellipse 25"/>
            <p:cNvSpPr/>
            <p:nvPr/>
          </p:nvSpPr>
          <p:spPr>
            <a:xfrm>
              <a:off x="8238621" y="5427863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7386099" y="414908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6438421" y="4010576"/>
              <a:ext cx="9418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eaLnBrk="0" fontAlgn="auto" hangingPunct="0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fr-FR" sz="2400" b="0" kern="0" dirty="0" smtClean="0">
                  <a:solidFill>
                    <a:schemeClr val="tx2"/>
                  </a:solidFill>
                  <a:latin typeface="Calibri"/>
                  <a:sym typeface="Symbol"/>
                </a:rPr>
                <a:t>	T:=V</a:t>
              </a:r>
              <a:endParaRPr lang="fr-FR" sz="2400" b="0" kern="0" dirty="0">
                <a:solidFill>
                  <a:schemeClr val="tx2"/>
                </a:solidFill>
                <a:latin typeface="Calibri"/>
                <a:sym typeface="Symbol"/>
              </a:endParaRPr>
            </a:p>
          </p:txBody>
        </p:sp>
      </p:grpSp>
      <p:sp>
        <p:nvSpPr>
          <p:cNvPr id="29" name="ZoneTexte 28"/>
          <p:cNvSpPr txBox="1"/>
          <p:nvPr/>
        </p:nvSpPr>
        <p:spPr>
          <a:xfrm>
            <a:off x="6728653" y="4246971"/>
            <a:ext cx="1368151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solidFill>
                  <a:srgbClr val="009900"/>
                </a:solidFill>
                <a:sym typeface="Symbol"/>
              </a:rPr>
              <a:t></a:t>
            </a:r>
            <a:r>
              <a:rPr lang="fr-FR" sz="2400" kern="0" dirty="0">
                <a:solidFill>
                  <a:srgbClr val="009900"/>
                </a:solidFill>
                <a:sym typeface="Symbol"/>
              </a:rPr>
              <a:t>(G,T</a:t>
            </a:r>
            <a:r>
              <a:rPr lang="fr-FR" sz="2400" kern="0" dirty="0" smtClean="0">
                <a:solidFill>
                  <a:srgbClr val="009900"/>
                </a:solidFill>
                <a:sym typeface="Symbol"/>
              </a:rPr>
              <a:t>)=2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fr-FR" sz="2400" kern="0" dirty="0">
                <a:solidFill>
                  <a:srgbClr val="009900"/>
                </a:solidFill>
                <a:sym typeface="Symbol"/>
              </a:rPr>
              <a:t></a:t>
            </a:r>
            <a:r>
              <a:rPr lang="fr-FR" sz="2400" kern="0" dirty="0" smtClean="0">
                <a:solidFill>
                  <a:srgbClr val="009900"/>
                </a:solidFill>
                <a:sym typeface="Symbol"/>
              </a:rPr>
              <a:t>(</a:t>
            </a:r>
            <a:r>
              <a:rPr lang="fr-FR" sz="2400" kern="0" dirty="0">
                <a:solidFill>
                  <a:srgbClr val="009900"/>
                </a:solidFill>
                <a:sym typeface="Symbol"/>
              </a:rPr>
              <a:t>G,T</a:t>
            </a:r>
            <a:r>
              <a:rPr lang="fr-FR" sz="2400" kern="0" dirty="0" smtClean="0">
                <a:solidFill>
                  <a:srgbClr val="009900"/>
                </a:solidFill>
                <a:sym typeface="Symbol"/>
              </a:rPr>
              <a:t>)=1 </a:t>
            </a:r>
            <a:endParaRPr lang="fr-FR" sz="2400" kern="0" dirty="0">
              <a:solidFill>
                <a:srgbClr val="009900"/>
              </a:solidFill>
              <a:sym typeface="Symbol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 </a:t>
            </a:r>
            <a:endParaRPr lang="fr-FR" sz="2400" b="0" kern="0" dirty="0">
              <a:solidFill>
                <a:schemeClr val="tx2"/>
              </a:solidFill>
              <a:latin typeface="Calibri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92702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11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8229600" cy="1143000"/>
          </a:xfrm>
        </p:spPr>
        <p:txBody>
          <a:bodyPr/>
          <a:lstStyle/>
          <a:p>
            <a:r>
              <a:rPr lang="fr-FR" dirty="0" err="1" smtClean="0">
                <a:solidFill>
                  <a:schemeClr val="tx2"/>
                </a:solidFill>
              </a:rPr>
              <a:t>N</a:t>
            </a:r>
            <a:r>
              <a:rPr lang="fr-FR" sz="4000" dirty="0" err="1" smtClean="0">
                <a:solidFill>
                  <a:schemeClr val="tx2"/>
                </a:solidFill>
              </a:rPr>
              <a:t>onbipartite</a:t>
            </a:r>
            <a:r>
              <a:rPr lang="fr-FR" sz="4000" dirty="0" smtClean="0">
                <a:solidFill>
                  <a:schemeClr val="tx2"/>
                </a:solidFill>
              </a:rPr>
              <a:t> </a:t>
            </a:r>
            <a:r>
              <a:rPr lang="fr-FR" sz="4000" dirty="0" err="1" smtClean="0">
                <a:solidFill>
                  <a:schemeClr val="tx2"/>
                </a:solidFill>
              </a:rPr>
              <a:t>minmax</a:t>
            </a:r>
            <a:endParaRPr lang="fr-FR" sz="40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7"/>
              <p:cNvSpPr>
                <a:spLocks noChangeArrowheads="1"/>
              </p:cNvSpPr>
              <p:nvPr/>
            </p:nvSpPr>
            <p:spPr bwMode="auto">
              <a:xfrm>
                <a:off x="732716" y="1013300"/>
                <a:ext cx="7784484" cy="3346199"/>
              </a:xfrm>
              <a:prstGeom prst="roundRect">
                <a:avLst>
                  <a:gd name="adj" fmla="val 16667"/>
                </a:avLst>
              </a:prstGeom>
              <a:solidFill>
                <a:srgbClr val="FFF5E1"/>
              </a:solid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defRPr/>
                </a:pPr>
                <a:r>
                  <a:rPr lang="fr-FR" sz="2800" kern="0" dirty="0" smtClean="0">
                    <a:solidFill>
                      <a:schemeClr val="tx2"/>
                    </a:solidFill>
                    <a:sym typeface="Symbol"/>
                  </a:rPr>
                  <a:t></a:t>
                </a:r>
                <a:r>
                  <a:rPr lang="fr-FR" sz="2400" kern="0" baseline="-25000" dirty="0" smtClean="0">
                    <a:solidFill>
                      <a:schemeClr val="tx2"/>
                    </a:solidFill>
                    <a:sym typeface="Symbol"/>
                  </a:rPr>
                  <a:t>2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(G,T)   := </a:t>
                </a:r>
                <a:r>
                  <a:rPr lang="fr-FR" sz="2400" kern="0" dirty="0">
                    <a:solidFill>
                      <a:schemeClr val="tx2"/>
                    </a:solidFill>
                    <a:sym typeface="Symbol"/>
                  </a:rPr>
                  <a:t> 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 max{ |</a:t>
                </a:r>
                <a:r>
                  <a:rPr lang="fr-FR" sz="2400" kern="0" dirty="0" smtClean="0">
                    <a:solidFill>
                      <a:schemeClr val="tx2"/>
                    </a:solidFill>
                    <a:latin typeface="Brush Script MT" pitchFamily="66" charset="0"/>
                    <a:sym typeface="Symbol"/>
                  </a:rPr>
                  <a:t>C|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: </a:t>
                </a:r>
                <a:r>
                  <a:rPr lang="fr-FR" sz="2400" kern="0" dirty="0" smtClean="0">
                    <a:solidFill>
                      <a:schemeClr val="tx2"/>
                    </a:solidFill>
                    <a:latin typeface="Brush Script MT" pitchFamily="66" charset="0"/>
                    <a:sym typeface="Symbol"/>
                  </a:rPr>
                  <a:t>C </a:t>
                </a:r>
                <a:r>
                  <a:rPr lang="fr-FR" sz="2400" kern="0" dirty="0">
                    <a:solidFill>
                      <a:schemeClr val="tx2"/>
                    </a:solidFill>
                    <a:sym typeface="Symbol"/>
                  </a:rPr>
                  <a:t> 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2-packing of  T-</a:t>
                </a:r>
                <a:r>
                  <a:rPr lang="fr-FR" sz="2400" kern="0" dirty="0" err="1" smtClean="0">
                    <a:solidFill>
                      <a:schemeClr val="tx2"/>
                    </a:solidFill>
                    <a:sym typeface="Symbol"/>
                  </a:rPr>
                  <a:t>cuts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 }, </a:t>
                </a:r>
                <a:r>
                  <a:rPr lang="fr-FR" sz="2400" kern="0" dirty="0" err="1" smtClean="0">
                    <a:solidFill>
                      <a:schemeClr val="tx2"/>
                    </a:solidFill>
                    <a:sym typeface="Symbol"/>
                  </a:rPr>
                  <a:t>where</a:t>
                </a:r>
                <a:endParaRPr lang="fr-FR" sz="2400" kern="0" dirty="0" smtClean="0">
                  <a:solidFill>
                    <a:schemeClr val="tx2"/>
                  </a:solidFill>
                  <a:sym typeface="Symbol"/>
                </a:endParaRPr>
              </a:p>
              <a:p>
                <a:pPr eaLnBrk="0" hangingPunct="0">
                  <a:spcBef>
                    <a:spcPct val="20000"/>
                  </a:spcBef>
                  <a:defRPr/>
                </a:pPr>
                <a:r>
                  <a:rPr lang="en-US" sz="2400" kern="0" dirty="0" smtClean="0">
                    <a:solidFill>
                      <a:schemeClr val="tx2"/>
                    </a:solidFill>
                    <a:sym typeface="Symbol"/>
                  </a:rPr>
                  <a:t>a </a:t>
                </a:r>
                <a:r>
                  <a:rPr lang="en-US" sz="2400" i="1" kern="0" dirty="0" smtClean="0">
                    <a:solidFill>
                      <a:schemeClr val="tx2"/>
                    </a:solidFill>
                    <a:sym typeface="Symbol"/>
                  </a:rPr>
                  <a:t>2-packing </a:t>
                </a:r>
                <a:r>
                  <a:rPr lang="en-US" sz="2400" kern="0" dirty="0" smtClean="0">
                    <a:solidFill>
                      <a:schemeClr val="tx2"/>
                    </a:solidFill>
                    <a:sym typeface="Symbol"/>
                  </a:rPr>
                  <a:t> is a family covering every element  twice</a:t>
                </a:r>
              </a:p>
              <a:p>
                <a:pPr eaLnBrk="0" hangingPunct="0">
                  <a:spcBef>
                    <a:spcPct val="20000"/>
                  </a:spcBef>
                  <a:defRPr/>
                </a:pPr>
                <a:endParaRPr lang="fr-FR" sz="2800" kern="0" dirty="0">
                  <a:solidFill>
                    <a:srgbClr val="00B050"/>
                  </a:solidFill>
                  <a:latin typeface="Brush Script MT" pitchFamily="66" charset="0"/>
                  <a:sym typeface="Symbol"/>
                </a:endParaRPr>
              </a:p>
              <a:p>
                <a:pPr eaLnBrk="0" hangingPunct="0">
                  <a:spcBef>
                    <a:spcPct val="20000"/>
                  </a:spcBef>
                  <a:defRPr/>
                </a:pPr>
                <a:r>
                  <a:rPr lang="fr-FR" sz="2400" b="1" kern="0" dirty="0" err="1" smtClean="0">
                    <a:solidFill>
                      <a:srgbClr val="00B050"/>
                    </a:solidFill>
                    <a:sym typeface="Symbol"/>
                  </a:rPr>
                  <a:t>Easy</a:t>
                </a:r>
                <a:r>
                  <a:rPr lang="fr-FR" sz="2400" kern="0" dirty="0" smtClean="0">
                    <a:solidFill>
                      <a:srgbClr val="00B050"/>
                    </a:solidFill>
                    <a:sym typeface="Symbol"/>
                  </a:rPr>
                  <a:t> </a:t>
                </a:r>
                <a:r>
                  <a:rPr lang="fr-FR" sz="2400" kern="0" dirty="0">
                    <a:solidFill>
                      <a:srgbClr val="00B050"/>
                    </a:solidFill>
                    <a:sym typeface="Symbol"/>
                  </a:rPr>
                  <a:t>: (G,T) </a:t>
                </a:r>
                <a:r>
                  <a:rPr lang="fr-FR" sz="2400" kern="0" dirty="0" smtClean="0">
                    <a:solidFill>
                      <a:srgbClr val="00B050"/>
                    </a:solidFill>
                    <a:sym typeface="Symbol"/>
                  </a:rPr>
                  <a:t>≥ </a:t>
                </a:r>
                <a:r>
                  <a:rPr lang="fr-FR" sz="2400" kern="0" baseline="-25000" dirty="0">
                    <a:solidFill>
                      <a:srgbClr val="00B050"/>
                    </a:solidFill>
                    <a:sym typeface="Symbol"/>
                  </a:rPr>
                  <a:t>2 </a:t>
                </a:r>
                <a:r>
                  <a:rPr lang="fr-FR" sz="2400" kern="0" dirty="0" smtClean="0">
                    <a:solidFill>
                      <a:srgbClr val="00B050"/>
                    </a:solidFill>
                    <a:sym typeface="Symbol"/>
                  </a:rPr>
                  <a:t>(</a:t>
                </a:r>
                <a:r>
                  <a:rPr lang="fr-FR" sz="2400" kern="0" dirty="0">
                    <a:solidFill>
                      <a:srgbClr val="00B050"/>
                    </a:solidFill>
                    <a:sym typeface="Symbol"/>
                  </a:rPr>
                  <a:t>G,T) </a:t>
                </a:r>
                <a:r>
                  <a:rPr lang="fr-FR" sz="2400" kern="0" dirty="0" smtClean="0">
                    <a:solidFill>
                      <a:srgbClr val="00B050"/>
                    </a:solidFill>
                    <a:sym typeface="Symbol"/>
                  </a:rPr>
                  <a:t>/2</a:t>
                </a:r>
              </a:p>
              <a:p>
                <a:pPr eaLnBrk="0" hangingPunct="0">
                  <a:spcBef>
                    <a:spcPct val="20000"/>
                  </a:spcBef>
                  <a:defRPr/>
                </a:pPr>
                <a:endParaRPr lang="fr-FR" sz="800" kern="0" dirty="0" smtClean="0">
                  <a:solidFill>
                    <a:schemeClr val="tx2"/>
                  </a:solidFill>
                  <a:sym typeface="Symbol"/>
                </a:endParaRPr>
              </a:p>
              <a:p>
                <a:pPr eaLnBrk="0" hangingPunct="0">
                  <a:spcBef>
                    <a:spcPct val="20000"/>
                  </a:spcBef>
                  <a:defRPr/>
                </a:pPr>
                <a:endParaRPr lang="fr-FR" sz="800" b="1" kern="0" dirty="0">
                  <a:solidFill>
                    <a:schemeClr val="tx2"/>
                  </a:solidFill>
                  <a:sym typeface="Symbol"/>
                </a:endParaRPr>
              </a:p>
              <a:p>
                <a:pPr eaLnBrk="0" hangingPunct="0">
                  <a:spcBef>
                    <a:spcPct val="20000"/>
                  </a:spcBef>
                  <a:defRPr/>
                </a:pPr>
                <a:r>
                  <a:rPr lang="en-US" sz="2400" b="1" kern="0" dirty="0" smtClean="0">
                    <a:solidFill>
                      <a:schemeClr val="tx2"/>
                    </a:solidFill>
                    <a:sym typeface="Symbol"/>
                  </a:rPr>
                  <a:t>Proof 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: Let   F </a:t>
                </a:r>
                <a:r>
                  <a:rPr lang="fr-FR" sz="2400" kern="0" dirty="0" err="1" smtClean="0">
                    <a:solidFill>
                      <a:schemeClr val="tx2"/>
                    </a:solidFill>
                    <a:sym typeface="Symbol"/>
                  </a:rPr>
                  <a:t>be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 a  T-</a:t>
                </a:r>
                <a:r>
                  <a:rPr lang="fr-FR" sz="2400" kern="0" dirty="0" err="1" smtClean="0">
                    <a:solidFill>
                      <a:schemeClr val="tx2"/>
                    </a:solidFill>
                    <a:sym typeface="Symbol"/>
                  </a:rPr>
                  <a:t>join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, and </a:t>
                </a:r>
                <a:r>
                  <a:rPr lang="fr-FR" sz="2400" kern="0" dirty="0">
                    <a:solidFill>
                      <a:schemeClr val="tx2"/>
                    </a:solidFill>
                    <a:latin typeface="Brush Script MT" pitchFamily="66" charset="0"/>
                    <a:sym typeface="Symbol"/>
                  </a:rPr>
                  <a:t>C </a:t>
                </a:r>
                <a:r>
                  <a:rPr lang="fr-FR" sz="2400" kern="0" dirty="0">
                    <a:solidFill>
                      <a:schemeClr val="tx2"/>
                    </a:solidFill>
                    <a:sym typeface="Symbol"/>
                  </a:rPr>
                  <a:t> 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a 2-packing </a:t>
                </a:r>
                <a:r>
                  <a:rPr lang="fr-FR" sz="2400" kern="0" dirty="0">
                    <a:solidFill>
                      <a:schemeClr val="tx2"/>
                    </a:solidFill>
                    <a:sym typeface="Symbol"/>
                  </a:rPr>
                  <a:t>of 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T-</a:t>
                </a:r>
                <a:r>
                  <a:rPr lang="fr-FR" sz="2400" kern="0" dirty="0" err="1" smtClean="0">
                    <a:solidFill>
                      <a:schemeClr val="tx2"/>
                    </a:solidFill>
                    <a:sym typeface="Symbol"/>
                  </a:rPr>
                  <a:t>cuts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.  </a:t>
                </a:r>
              </a:p>
              <a:p>
                <a:pPr eaLnBrk="0" hangingPunct="0">
                  <a:spcBef>
                    <a:spcPct val="20000"/>
                  </a:spcBef>
                  <a:defRPr/>
                </a:pPr>
                <a:r>
                  <a:rPr lang="fr-FR" sz="2400" kern="0" dirty="0" err="1" smtClean="0">
                    <a:solidFill>
                      <a:schemeClr val="tx2"/>
                    </a:solidFill>
                    <a:sym typeface="Symbol"/>
                  </a:rPr>
                  <a:t>Then</a:t>
                </a:r>
                <a:r>
                  <a:rPr lang="fr-FR" sz="2400" kern="0" dirty="0" smtClean="0">
                    <a:solidFill>
                      <a:schemeClr val="tx2"/>
                    </a:solidFill>
                    <a:sym typeface="Symbol"/>
                  </a:rPr>
                  <a:t>                      </a:t>
                </a:r>
                <a:r>
                  <a:rPr lang="en-US" sz="2400" kern="0" dirty="0" smtClean="0">
                    <a:solidFill>
                      <a:srgbClr val="C00000"/>
                    </a:solidFill>
                    <a:sym typeface="Symbol"/>
                  </a:rPr>
                  <a:t>2 | </a:t>
                </a:r>
                <a:r>
                  <a:rPr lang="fr-FR" sz="2400" kern="0" dirty="0" smtClean="0">
                    <a:solidFill>
                      <a:srgbClr val="C00000"/>
                    </a:solidFill>
                    <a:sym typeface="Symbol"/>
                  </a:rPr>
                  <a:t>F </a:t>
                </a:r>
                <a:r>
                  <a:rPr lang="fr-FR" sz="2400" kern="0" dirty="0">
                    <a:solidFill>
                      <a:srgbClr val="C00000"/>
                    </a:solidFill>
                    <a:sym typeface="Symbol"/>
                  </a:rPr>
                  <a:t>| ≥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24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kern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𝐶</m:t>
                        </m:r>
                        <m:r>
                          <a:rPr lang="en-US" sz="2400" b="0" i="1" kern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n-US" sz="2400" b="0" i="1" kern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𝑖𝑛</m:t>
                        </m:r>
                        <m:r>
                          <m:rPr>
                            <m:nor/>
                          </m:rPr>
                          <a:rPr lang="en-US" sz="2400" b="0" i="0" kern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sz="2400" kern="0" dirty="0">
                            <a:solidFill>
                              <a:srgbClr val="C00000"/>
                            </a:solidFill>
                            <a:latin typeface="Brush Script MT" pitchFamily="66" charset="0"/>
                            <a:sym typeface="Symbol"/>
                          </a:rPr>
                          <m:t>C</m:t>
                        </m:r>
                      </m:sub>
                      <m:sup/>
                      <m:e>
                        <m:r>
                          <a:rPr lang="en-US" sz="2400" b="0" i="1" kern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  |</m:t>
                        </m:r>
                        <m:r>
                          <m:rPr>
                            <m:nor/>
                          </m:rPr>
                          <a:rPr lang="fr-FR" sz="2400" kern="0" dirty="0">
                            <a:solidFill>
                              <a:srgbClr val="C00000"/>
                            </a:solidFill>
                            <a:sym typeface="Symbol"/>
                          </a:rPr>
                          <m:t>F</m:t>
                        </m:r>
                        <m:r>
                          <a:rPr lang="en-US" sz="2400" b="0" i="1" kern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 </m:t>
                        </m:r>
                        <m:r>
                          <a:rPr lang="en-US" sz="2400" b="0" i="1" kern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</m:t>
                        </m:r>
                      </m:e>
                    </m:nary>
                  </m:oMath>
                </a14:m>
                <a:r>
                  <a:rPr lang="fr-FR" sz="2400" kern="0" dirty="0" smtClean="0">
                    <a:solidFill>
                      <a:srgbClr val="C00000"/>
                    </a:solidFill>
                    <a:sym typeface="Symbol"/>
                  </a:rPr>
                  <a:t> C| ≥ </a:t>
                </a:r>
                <a:r>
                  <a:rPr lang="en-US" sz="2400" kern="0" dirty="0" smtClean="0">
                    <a:solidFill>
                      <a:srgbClr val="C00000"/>
                    </a:solidFill>
                    <a:sym typeface="Symbol"/>
                  </a:rPr>
                  <a:t>|</a:t>
                </a:r>
                <a:r>
                  <a:rPr lang="fr-FR" sz="2400" kern="0" dirty="0" smtClean="0">
                    <a:solidFill>
                      <a:srgbClr val="C00000"/>
                    </a:solidFill>
                    <a:latin typeface="Brush Script MT" pitchFamily="66" charset="0"/>
                    <a:sym typeface="Symbol"/>
                  </a:rPr>
                  <a:t>C</a:t>
                </a:r>
                <a:r>
                  <a:rPr lang="en-US" sz="2400" kern="0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sz="2400" kern="0" dirty="0">
                    <a:solidFill>
                      <a:srgbClr val="C00000"/>
                    </a:solidFill>
                    <a:sym typeface="Symbol"/>
                  </a:rPr>
                  <a:t>|</a:t>
                </a:r>
                <a:endParaRPr lang="fr-FR" sz="2400" kern="0" dirty="0" smtClean="0">
                  <a:solidFill>
                    <a:srgbClr val="002060"/>
                  </a:solidFill>
                  <a:sym typeface="Symbol"/>
                </a:endParaRPr>
              </a:p>
            </p:txBody>
          </p:sp>
        </mc:Choice>
        <mc:Fallback xmlns="">
          <p:sp>
            <p:nvSpPr>
              <p:cNvPr id="5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716" y="1013300"/>
                <a:ext cx="7784484" cy="3346199"/>
              </a:xfrm>
              <a:prstGeom prst="roundRect">
                <a:avLst>
                  <a:gd name="adj" fmla="val 16667"/>
                </a:avLst>
              </a:prstGeom>
              <a:blipFill>
                <a:blip r:embed="rId3"/>
                <a:stretch>
                  <a:fillRect t="-880"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308304" y="571109"/>
            <a:ext cx="1668690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5.3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20010" y="4725144"/>
            <a:ext cx="8856984" cy="792088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r>
              <a:rPr lang="fr-FR" sz="2400" b="1" kern="0" dirty="0" err="1" smtClean="0">
                <a:solidFill>
                  <a:schemeClr val="tx2"/>
                </a:solidFill>
                <a:sym typeface="Symbol"/>
              </a:rPr>
              <a:t>Theorem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 (</a:t>
            </a:r>
            <a:r>
              <a:rPr lang="fr-FR" sz="2400" kern="0" dirty="0" err="1" smtClean="0">
                <a:solidFill>
                  <a:schemeClr val="tx2"/>
                </a:solidFill>
                <a:sym typeface="Symbol"/>
              </a:rPr>
              <a:t>Lovász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 ‘76)  If G </a:t>
            </a:r>
            <a:r>
              <a:rPr lang="fr-FR" sz="2400" kern="0" dirty="0" err="1" smtClean="0">
                <a:solidFill>
                  <a:schemeClr val="tx2"/>
                </a:solidFill>
                <a:sym typeface="Symbol"/>
              </a:rPr>
              <a:t>is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kern="0" dirty="0" err="1" smtClean="0">
                <a:solidFill>
                  <a:schemeClr val="tx2"/>
                </a:solidFill>
                <a:sym typeface="Symbol"/>
              </a:rPr>
              <a:t>arbitrary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 : (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G,T) 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= </a:t>
            </a:r>
            <a:r>
              <a:rPr lang="fr-FR" sz="2400" kern="0" baseline="-25000" dirty="0">
                <a:solidFill>
                  <a:schemeClr val="tx2"/>
                </a:solidFill>
                <a:sym typeface="Symbol"/>
              </a:rPr>
              <a:t>2 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(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G,T) 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/2</a:t>
            </a:r>
            <a:endParaRPr lang="fr-FR" sz="2400" kern="0" baseline="30000" dirty="0" smtClean="0">
              <a:sym typeface="Symbo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1680" y="3884260"/>
            <a:ext cx="1580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kern="0" dirty="0">
                <a:solidFill>
                  <a:srgbClr val="1F497D"/>
                </a:solidFill>
                <a:sym typeface="Symbol"/>
              </a:rPr>
              <a:t>2 </a:t>
            </a:r>
            <a:r>
              <a:rPr lang="fr-FR" sz="2400" kern="0" dirty="0">
                <a:solidFill>
                  <a:srgbClr val="002060"/>
                </a:solidFill>
                <a:sym typeface="Symbol"/>
              </a:rPr>
              <a:t>(G,T)</a:t>
            </a:r>
            <a:r>
              <a:rPr lang="fr-FR" sz="2400" kern="0" dirty="0">
                <a:solidFill>
                  <a:srgbClr val="1F497D"/>
                </a:solidFill>
                <a:sym typeface="Symbol"/>
              </a:rPr>
              <a:t>  </a:t>
            </a:r>
            <a:r>
              <a:rPr lang="fr-FR" sz="2400" kern="0" dirty="0" smtClean="0">
                <a:solidFill>
                  <a:srgbClr val="1F497D"/>
                </a:solidFill>
                <a:sym typeface="Symbol"/>
              </a:rPr>
              <a:t>=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053338" y="3884260"/>
            <a:ext cx="14638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kern="0" dirty="0">
                <a:solidFill>
                  <a:srgbClr val="1F497D"/>
                </a:solidFill>
                <a:latin typeface="Brush Script MT" pitchFamily="66" charset="0"/>
                <a:sym typeface="Symbol"/>
              </a:rPr>
              <a:t>= </a:t>
            </a:r>
            <a:r>
              <a:rPr lang="fr-FR" sz="2400" kern="0" dirty="0">
                <a:solidFill>
                  <a:srgbClr val="002060"/>
                </a:solidFill>
                <a:sym typeface="Symbol"/>
              </a:rPr>
              <a:t></a:t>
            </a:r>
            <a:r>
              <a:rPr lang="fr-FR" sz="2400" kern="0" baseline="-25000" dirty="0">
                <a:solidFill>
                  <a:srgbClr val="002060"/>
                </a:solidFill>
                <a:sym typeface="Symbol"/>
              </a:rPr>
              <a:t>2 </a:t>
            </a:r>
            <a:r>
              <a:rPr lang="fr-FR" sz="2400" kern="0" dirty="0">
                <a:solidFill>
                  <a:srgbClr val="002060"/>
                </a:solidFill>
                <a:sym typeface="Symbol"/>
              </a:rPr>
              <a:t>(G,T) </a:t>
            </a:r>
            <a:endParaRPr lang="en-US" dirty="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20010" y="5805264"/>
            <a:ext cx="8856984" cy="792088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r>
              <a:rPr lang="fr-FR" sz="2400" b="1" kern="0" dirty="0" err="1" smtClean="0">
                <a:solidFill>
                  <a:schemeClr val="tx2"/>
                </a:solidFill>
                <a:sym typeface="Symbol"/>
              </a:rPr>
              <a:t>Theorem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 (Edmonds-Johnson ‘73) 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G=(V,E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)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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(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G,T) 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= </a:t>
            </a:r>
            <a:r>
              <a:rPr lang="fr-FR" sz="2400" kern="0" baseline="30000" dirty="0">
                <a:solidFill>
                  <a:schemeClr val="tx2"/>
                </a:solidFill>
                <a:sym typeface="Symbol"/>
              </a:rPr>
              <a:t>*</a:t>
            </a:r>
            <a:r>
              <a:rPr lang="fr-FR" sz="2400" kern="0" baseline="-2500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(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G,T)</a:t>
            </a:r>
            <a:endParaRPr lang="fr-FR" sz="2400" kern="0" baseline="30000" dirty="0" smtClean="0">
              <a:sym typeface="Symbol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8002" y="4505516"/>
            <a:ext cx="3515886" cy="363644"/>
          </a:xfrm>
          <a:prstGeom prst="wedgeRoundRectCallout">
            <a:avLst>
              <a:gd name="adj1" fmla="val 13770"/>
              <a:gd name="adj2" fmla="val 74862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 two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minmax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theorems in graph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992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  <p:bldP spid="8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85603" y="1268760"/>
            <a:ext cx="6984776" cy="113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1" kern="0" dirty="0" smtClean="0">
                <a:solidFill>
                  <a:schemeClr val="tx2"/>
                </a:solidFill>
                <a:sym typeface="Symbol"/>
              </a:rPr>
              <a:t>Input </a:t>
            </a:r>
            <a:r>
              <a:rPr lang="fr-FR" sz="2400" b="0" kern="0" dirty="0" smtClean="0">
                <a:solidFill>
                  <a:schemeClr val="tx2"/>
                </a:solidFill>
                <a:sym typeface="Symbol"/>
              </a:rPr>
              <a:t>:  G=(V,E),  w: E  </a:t>
            </a:r>
            <a:r>
              <a:rPr lang="fr-FR" sz="2400" b="0" kern="0" dirty="0" smtClean="0">
                <a:solidFill>
                  <a:schemeClr val="tx2"/>
                </a:solidFill>
                <a:sym typeface="Mathematica7"/>
              </a:rPr>
              <a:t>IR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1" kern="0" dirty="0" err="1" smtClean="0">
                <a:solidFill>
                  <a:schemeClr val="tx2"/>
                </a:solidFill>
                <a:sym typeface="Mathematica7"/>
              </a:rPr>
              <a:t>Task</a:t>
            </a:r>
            <a:r>
              <a:rPr lang="fr-FR" sz="2400" b="0" kern="0" dirty="0" smtClean="0">
                <a:solidFill>
                  <a:schemeClr val="tx2"/>
                </a:solidFill>
                <a:sym typeface="Mathematica7"/>
              </a:rPr>
              <a:t>  :   </a:t>
            </a:r>
            <a:r>
              <a:rPr lang="fr-FR" sz="2400" b="0" kern="0" dirty="0" err="1" smtClean="0">
                <a:solidFill>
                  <a:schemeClr val="tx2"/>
                </a:solidFill>
                <a:sym typeface="Mathematica7"/>
              </a:rPr>
              <a:t>minimize</a:t>
            </a:r>
            <a:r>
              <a:rPr lang="fr-FR" sz="2400" b="0" kern="0" dirty="0" smtClean="0">
                <a:solidFill>
                  <a:schemeClr val="tx2"/>
                </a:solidFill>
                <a:sym typeface="Mathematica7"/>
              </a:rPr>
              <a:t> the </a:t>
            </a:r>
            <a:r>
              <a:rPr lang="fr-FR" sz="2400" b="0" kern="0" dirty="0" err="1" smtClean="0">
                <a:solidFill>
                  <a:schemeClr val="tx2"/>
                </a:solidFill>
                <a:sym typeface="Mathematica7"/>
              </a:rPr>
              <a:t>weight</a:t>
            </a:r>
            <a:r>
              <a:rPr lang="fr-FR" sz="2400" b="0" kern="0" dirty="0" smtClean="0">
                <a:solidFill>
                  <a:schemeClr val="tx2"/>
                </a:solidFill>
                <a:sym typeface="Mathematica7"/>
              </a:rPr>
              <a:t> </a:t>
            </a:r>
            <a:r>
              <a:rPr lang="fr-FR" sz="2400" kern="0" dirty="0">
                <a:solidFill>
                  <a:schemeClr val="tx2"/>
                </a:solidFill>
                <a:sym typeface="Mathematica7"/>
              </a:rPr>
              <a:t> </a:t>
            </a:r>
            <a:r>
              <a:rPr lang="fr-FR" sz="2400" kern="0" dirty="0" smtClean="0">
                <a:solidFill>
                  <a:schemeClr val="tx2"/>
                </a:solidFill>
                <a:sym typeface="Mathematica7"/>
              </a:rPr>
              <a:t>of a T-</a:t>
            </a:r>
            <a:r>
              <a:rPr lang="fr-FR" sz="2400" kern="0" dirty="0" err="1" smtClean="0">
                <a:solidFill>
                  <a:schemeClr val="tx2"/>
                </a:solidFill>
                <a:sym typeface="Mathematica7"/>
              </a:rPr>
              <a:t>join</a:t>
            </a:r>
            <a:r>
              <a:rPr lang="fr-FR" sz="2400" b="0" kern="0" dirty="0" smtClean="0">
                <a:solidFill>
                  <a:schemeClr val="tx2"/>
                </a:solidFill>
                <a:sym typeface="Mathematica7"/>
              </a:rPr>
              <a:t>  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fr-FR" dirty="0"/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457171" y="-294489"/>
            <a:ext cx="8228763" cy="1145009"/>
          </a:xfrm>
        </p:spPr>
        <p:txBody>
          <a:bodyPr/>
          <a:lstStyle/>
          <a:p>
            <a:pPr>
              <a:buNone/>
            </a:pPr>
            <a:r>
              <a:rPr lang="fr-FR" sz="3600" dirty="0" smtClean="0">
                <a:solidFill>
                  <a:schemeClr val="tx2"/>
                </a:solidFill>
              </a:rPr>
              <a:t>Polynomial </a:t>
            </a:r>
            <a:r>
              <a:rPr lang="fr-FR" sz="3600" dirty="0" err="1" smtClean="0">
                <a:solidFill>
                  <a:schemeClr val="tx2"/>
                </a:solidFill>
              </a:rPr>
              <a:t>algorithm</a:t>
            </a:r>
            <a:r>
              <a:rPr lang="fr-FR" sz="3600" dirty="0" smtClean="0">
                <a:solidFill>
                  <a:schemeClr val="tx2"/>
                </a:solidFill>
              </a:rPr>
              <a:t> for the </a:t>
            </a:r>
            <a:r>
              <a:rPr lang="fr-FR" sz="3600" dirty="0" err="1" smtClean="0">
                <a:solidFill>
                  <a:schemeClr val="tx2"/>
                </a:solidFill>
              </a:rPr>
              <a:t>postman</a:t>
            </a:r>
            <a:endParaRPr lang="fr-FR" sz="3600" dirty="0">
              <a:solidFill>
                <a:schemeClr val="tx2"/>
              </a:solidFill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1532" y="2636912"/>
            <a:ext cx="8974964" cy="129614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endParaRPr lang="fr-FR" sz="2400" b="1" kern="0" dirty="0">
              <a:solidFill>
                <a:schemeClr val="tx2"/>
              </a:solidFill>
              <a:sym typeface="Symbol"/>
            </a:endParaRP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b="1" kern="0" dirty="0">
                <a:solidFill>
                  <a:schemeClr val="tx2"/>
                </a:solidFill>
                <a:sym typeface="Symbol"/>
              </a:rPr>
              <a:t>Proposition 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(</a:t>
            </a:r>
            <a:r>
              <a:rPr lang="fr-FR" sz="2400" kern="0" dirty="0">
                <a:solidFill>
                  <a:schemeClr val="tx2"/>
                </a:solidFill>
                <a:sym typeface="Mathematica7"/>
              </a:rPr>
              <a:t>Edmonds) : If the </a:t>
            </a:r>
            <a:r>
              <a:rPr lang="fr-FR" sz="2400" kern="0" dirty="0" err="1">
                <a:solidFill>
                  <a:schemeClr val="tx2"/>
                </a:solidFill>
                <a:sym typeface="Mathematica7"/>
              </a:rPr>
              <a:t>weights</a:t>
            </a:r>
            <a:r>
              <a:rPr lang="fr-FR" sz="2400" kern="0" dirty="0">
                <a:solidFill>
                  <a:schemeClr val="tx2"/>
                </a:solidFill>
                <a:sym typeface="Mathematica7"/>
              </a:rPr>
              <a:t> are </a:t>
            </a:r>
            <a:r>
              <a:rPr lang="fr-FR" sz="2400" kern="0" dirty="0" err="1">
                <a:solidFill>
                  <a:schemeClr val="tx2"/>
                </a:solidFill>
                <a:sym typeface="Mathematica7"/>
              </a:rPr>
              <a:t>nonnegative</a:t>
            </a:r>
            <a:r>
              <a:rPr lang="fr-FR" sz="2400" kern="0" dirty="0">
                <a:solidFill>
                  <a:schemeClr val="tx2"/>
                </a:solidFill>
                <a:sym typeface="Mathematica7"/>
              </a:rPr>
              <a:t> </a:t>
            </a:r>
            <a:r>
              <a:rPr lang="fr-FR" sz="2400" kern="0" dirty="0" err="1">
                <a:solidFill>
                  <a:schemeClr val="tx2"/>
                </a:solidFill>
                <a:sym typeface="Mathematica7"/>
              </a:rPr>
              <a:t>easy</a:t>
            </a:r>
            <a:r>
              <a:rPr lang="fr-FR" sz="2400" kern="0" dirty="0">
                <a:solidFill>
                  <a:schemeClr val="tx2"/>
                </a:solidFill>
                <a:sym typeface="Mathematica7"/>
              </a:rPr>
              <a:t> </a:t>
            </a:r>
            <a:r>
              <a:rPr lang="fr-FR" sz="2400" kern="0" dirty="0" err="1" smtClean="0">
                <a:solidFill>
                  <a:schemeClr val="tx2"/>
                </a:solidFill>
                <a:sym typeface="Mathematica7"/>
              </a:rPr>
              <a:t>reduction</a:t>
            </a:r>
            <a:r>
              <a:rPr lang="fr-FR" sz="2400" kern="0" dirty="0" smtClean="0">
                <a:solidFill>
                  <a:schemeClr val="tx2"/>
                </a:solidFill>
                <a:sym typeface="Mathematica7"/>
              </a:rPr>
              <a:t>: </a:t>
            </a:r>
            <a:endParaRPr lang="fr-FR" sz="2400" kern="0" dirty="0">
              <a:solidFill>
                <a:schemeClr val="tx2"/>
              </a:solidFill>
              <a:sym typeface="Mathematica7"/>
            </a:endParaRP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fr-FR" sz="2400" kern="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min  </a:t>
            </a:r>
            <a:r>
              <a:rPr lang="fr-FR" sz="2400" kern="0" dirty="0" err="1">
                <a:solidFill>
                  <a:srgbClr val="C00000"/>
                </a:solidFill>
                <a:sym typeface="Symbol"/>
              </a:rPr>
              <a:t>weight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 </a:t>
            </a:r>
            <a:r>
              <a:rPr lang="fr-FR" sz="2400" kern="0" dirty="0" err="1">
                <a:solidFill>
                  <a:srgbClr val="C00000"/>
                </a:solidFill>
                <a:sym typeface="Symbol"/>
              </a:rPr>
              <a:t>matching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 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of the </a:t>
            </a:r>
            <a:r>
              <a:rPr lang="fr-FR" sz="2400" kern="0" dirty="0" err="1">
                <a:solidFill>
                  <a:srgbClr val="C00000"/>
                </a:solidFill>
                <a:sym typeface="Symbol"/>
              </a:rPr>
              <a:t>complete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 graph on T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  </a:t>
            </a:r>
            <a:r>
              <a:rPr lang="fr-FR" sz="2400" kern="0" dirty="0" err="1">
                <a:solidFill>
                  <a:schemeClr val="tx2"/>
                </a:solidFill>
                <a:sym typeface="Symbol"/>
              </a:rPr>
              <a:t>where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 the</a:t>
            </a: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C00000"/>
                </a:solidFill>
                <a:sym typeface="Symbol"/>
              </a:rPr>
              <a:t>weights are the w-shortest paths in G between the vertices of T. </a:t>
            </a:r>
            <a:endParaRPr lang="fr-FR" sz="2400" kern="0" dirty="0" smtClean="0">
              <a:solidFill>
                <a:srgbClr val="C00000"/>
              </a:solidFill>
              <a:sym typeface="Symbol"/>
            </a:endParaRPr>
          </a:p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 </a:t>
            </a:r>
            <a:endParaRPr lang="fr-FR" sz="20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61532" y="4424905"/>
            <a:ext cx="9020040" cy="661428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endParaRPr lang="fr-FR" sz="2400" b="1" kern="0" dirty="0">
              <a:solidFill>
                <a:schemeClr val="tx2"/>
              </a:solidFill>
              <a:sym typeface="Symbol"/>
            </a:endParaRP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B050"/>
                </a:solidFill>
                <a:sym typeface="Mathematica7"/>
              </a:rPr>
              <a:t>Can we find a negative circuit and shortest paths in undirected graphs ?</a:t>
            </a:r>
            <a:endParaRPr lang="fr-FR" sz="2400" kern="0" dirty="0" smtClean="0">
              <a:solidFill>
                <a:srgbClr val="00B050"/>
              </a:solidFill>
              <a:sym typeface="Symbol"/>
            </a:endParaRPr>
          </a:p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 </a:t>
            </a:r>
            <a:endParaRPr lang="fr-FR" sz="20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07504" y="5604758"/>
            <a:ext cx="8928992" cy="661428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endParaRPr lang="fr-FR" sz="2400" b="1" kern="0" dirty="0">
              <a:solidFill>
                <a:schemeClr val="tx2"/>
              </a:solidFill>
              <a:sym typeface="Symbol"/>
            </a:endParaRPr>
          </a:p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B050"/>
                </a:solidFill>
                <a:sym typeface="Mathematica7"/>
              </a:rPr>
              <a:t>Can we reduce the augmenting paths for matchings to this  ?</a:t>
            </a:r>
            <a:endParaRPr lang="fr-FR" sz="2400" kern="0" dirty="0" smtClean="0">
              <a:solidFill>
                <a:srgbClr val="00B050"/>
              </a:solidFill>
              <a:sym typeface="Symbol"/>
            </a:endParaRPr>
          </a:p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 </a:t>
            </a:r>
            <a:endParaRPr lang="fr-FR" sz="2000" b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195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/>
          <a:lstStyle/>
          <a:p>
            <a:r>
              <a:rPr lang="en-US" dirty="0" smtClean="0"/>
              <a:t>6. Linear Programming (LP)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6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27251</TotalTime>
  <Words>1850</Words>
  <Application>Microsoft Office PowerPoint</Application>
  <PresentationFormat>Affichage à l'écran (4:3)</PresentationFormat>
  <Paragraphs>303</Paragraphs>
  <Slides>21</Slides>
  <Notes>20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2" baseType="lpstr">
      <vt:lpstr>Arial</vt:lpstr>
      <vt:lpstr>Arial Unicode MS</vt:lpstr>
      <vt:lpstr>Brush Script MT</vt:lpstr>
      <vt:lpstr>Calibri</vt:lpstr>
      <vt:lpstr>Cambria Math</vt:lpstr>
      <vt:lpstr>Mathematica7</vt:lpstr>
      <vt:lpstr>Script MT Bold</vt:lpstr>
      <vt:lpstr>Symbol</vt:lpstr>
      <vt:lpstr>Times New Roman</vt:lpstr>
      <vt:lpstr>Wingdings</vt:lpstr>
      <vt:lpstr>Thème Office</vt:lpstr>
      <vt:lpstr>4.  Conservative weightings Undirected shortest paths T-joins</vt:lpstr>
      <vt:lpstr>Paths in Graphs</vt:lpstr>
      <vt:lpstr>Conservativeness</vt:lpstr>
      <vt:lpstr>T-joins</vt:lpstr>
      <vt:lpstr>A Quick Proof of Seymour’s theorem</vt:lpstr>
      <vt:lpstr>T-cuts</vt:lpstr>
      <vt:lpstr>Nonbipartite minmax</vt:lpstr>
      <vt:lpstr>Polynomial algorithm for the postman</vt:lpstr>
      <vt:lpstr>6. Linear Programming (LP)</vt:lpstr>
      <vt:lpstr>Présentation PowerPoint</vt:lpstr>
      <vt:lpstr>Présentation PowerPoint</vt:lpstr>
      <vt:lpstr>Minmax and computation of ’* </vt:lpstr>
      <vt:lpstr>Nonbipartite matching polytope</vt:lpstr>
      <vt:lpstr>Conjectures about additive gap 0 or 1 </vt:lpstr>
      <vt:lpstr>6.2 How  are LP, polyhedra useful for insight ? </vt:lpstr>
      <vt:lpstr>Petersen’s theorem (1891)</vt:lpstr>
      <vt:lpstr>Weighted generalization</vt:lpstr>
      <vt:lpstr>Through the polyhedral lens</vt:lpstr>
      <vt:lpstr>Method: the inverse of the duality theorem</vt:lpstr>
      <vt:lpstr>Proving the T-join polyhedron Thm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Andras Sebo</dc:creator>
  <cp:lastModifiedBy>SEBO Andras (seboa)</cp:lastModifiedBy>
  <cp:revision>374</cp:revision>
  <cp:lastPrinted>2016-04-27T09:38:29Z</cp:lastPrinted>
  <dcterms:created xsi:type="dcterms:W3CDTF">2013-07-06T15:10:35Z</dcterms:created>
  <dcterms:modified xsi:type="dcterms:W3CDTF">2018-06-15T21:35:00Z</dcterms:modified>
</cp:coreProperties>
</file>