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m" ContentType="video/webm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80" r:id="rId4"/>
    <p:sldId id="270" r:id="rId5"/>
    <p:sldId id="260" r:id="rId6"/>
    <p:sldId id="261" r:id="rId7"/>
    <p:sldId id="288" r:id="rId8"/>
    <p:sldId id="289" r:id="rId9"/>
    <p:sldId id="263" r:id="rId10"/>
    <p:sldId id="278" r:id="rId11"/>
    <p:sldId id="290" r:id="rId12"/>
    <p:sldId id="266" r:id="rId13"/>
    <p:sldId id="287" r:id="rId14"/>
    <p:sldId id="292" r:id="rId15"/>
    <p:sldId id="273" r:id="rId16"/>
    <p:sldId id="279" r:id="rId17"/>
    <p:sldId id="282" r:id="rId18"/>
    <p:sldId id="276" r:id="rId19"/>
    <p:sldId id="283" r:id="rId20"/>
    <p:sldId id="284" r:id="rId21"/>
    <p:sldId id="281" r:id="rId22"/>
    <p:sldId id="285" r:id="rId23"/>
    <p:sldId id="286" r:id="rId24"/>
    <p:sldId id="272" r:id="rId25"/>
    <p:sldId id="277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DF1"/>
    <a:srgbClr val="96B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6" autoAdjust="0"/>
    <p:restoredTop sz="95260" autoAdjust="0"/>
  </p:normalViewPr>
  <p:slideViewPr>
    <p:cSldViewPr showGuides="1">
      <p:cViewPr varScale="1">
        <p:scale>
          <a:sx n="48" d="100"/>
          <a:sy n="48" d="100"/>
        </p:scale>
        <p:origin x="72" y="648"/>
      </p:cViewPr>
      <p:guideLst>
        <p:guide orient="horz" pos="2205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uill\Desktop\coresa_doublegraph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uill\Desktop\coresa_doublegraph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uill\Desktop\coresa_doublegraph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torat%20CICAT\THESE\REUNIONS\CORESA\coresa_doublegraph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Réseau R</a:t>
            </a:r>
            <a:r>
              <a:rPr lang="fr-FR" baseline="-25000" dirty="0"/>
              <a:t>i+1 </a:t>
            </a:r>
            <a:r>
              <a:rPr lang="fr-FR" dirty="0"/>
              <a:t>entraîné sur B</a:t>
            </a:r>
            <a:r>
              <a:rPr lang="fr-FR" baseline="-25000" dirty="0"/>
              <a:t>i</a:t>
            </a:r>
            <a:r>
              <a:rPr lang="fr-FR" dirty="0"/>
              <a:t>* et testé sur </a:t>
            </a:r>
            <a:r>
              <a:rPr lang="fr-FR" dirty="0" err="1"/>
              <a:t>L</a:t>
            </a:r>
            <a:r>
              <a:rPr lang="fr-FR" baseline="-25000" dirty="0" err="1"/>
              <a:t>val</a:t>
            </a:r>
            <a:r>
              <a:rPr lang="fr-FR" dirty="0"/>
              <a:t> </a:t>
            </a:r>
          </a:p>
        </c:rich>
      </c:tx>
      <c:layout>
        <c:manualLayout>
          <c:xMode val="edge"/>
          <c:yMode val="edge"/>
          <c:x val="0.21889783225115464"/>
          <c:y val="4.0159321832378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Sheet1!$E$12</c:f>
              <c:strCache>
                <c:ptCount val="1"/>
                <c:pt idx="0">
                  <c:v>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Sheet1!$D$13:$D$16</c:f>
              <c:strCache>
                <c:ptCount val="4"/>
                <c:pt idx="0">
                  <c:v>Bo*=DFUC2020</c:v>
                </c:pt>
                <c:pt idx="1">
                  <c:v>B1*=L1*(2377)</c:v>
                </c:pt>
                <c:pt idx="2">
                  <c:v>B2*=B1+L2 (4608)</c:v>
                </c:pt>
                <c:pt idx="3">
                  <c:v>B3*=B2+L3 (6894)</c:v>
                </c:pt>
              </c:strCache>
            </c:strRef>
          </c:cat>
          <c:val>
            <c:numRef>
              <c:f>Sheet1!$E$13:$E$16</c:f>
              <c:numCache>
                <c:formatCode>General</c:formatCode>
                <c:ptCount val="4"/>
                <c:pt idx="0">
                  <c:v>0.93</c:v>
                </c:pt>
                <c:pt idx="1">
                  <c:v>0.92</c:v>
                </c:pt>
                <c:pt idx="2">
                  <c:v>0.92</c:v>
                </c:pt>
                <c:pt idx="3">
                  <c:v>0.91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63-40E0-BC86-68431839A44A}"/>
            </c:ext>
          </c:extLst>
        </c:ser>
        <c:ser>
          <c:idx val="1"/>
          <c:order val="1"/>
          <c:tx>
            <c:strRef>
              <c:f>Sheet1!$F$12</c:f>
              <c:strCache>
                <c:ptCount val="1"/>
                <c:pt idx="0">
                  <c:v>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Sheet1!$D$13:$D$16</c:f>
              <c:strCache>
                <c:ptCount val="4"/>
                <c:pt idx="0">
                  <c:v>Bo*=DFUC2020</c:v>
                </c:pt>
                <c:pt idx="1">
                  <c:v>B1*=L1*(2377)</c:v>
                </c:pt>
                <c:pt idx="2">
                  <c:v>B2*=B1+L2 (4608)</c:v>
                </c:pt>
                <c:pt idx="3">
                  <c:v>B3*=B2+L3 (6894)</c:v>
                </c:pt>
              </c:strCache>
            </c:strRef>
          </c:cat>
          <c:val>
            <c:numRef>
              <c:f>Sheet1!$F$13:$F$16</c:f>
              <c:numCache>
                <c:formatCode>General</c:formatCode>
                <c:ptCount val="4"/>
                <c:pt idx="0">
                  <c:v>0.84</c:v>
                </c:pt>
                <c:pt idx="1">
                  <c:v>0.88</c:v>
                </c:pt>
                <c:pt idx="2">
                  <c:v>0.89</c:v>
                </c:pt>
                <c:pt idx="3">
                  <c:v>0.88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63-40E0-BC86-68431839A44A}"/>
            </c:ext>
          </c:extLst>
        </c:ser>
        <c:ser>
          <c:idx val="2"/>
          <c:order val="2"/>
          <c:tx>
            <c:strRef>
              <c:f>Sheet1!$G$12</c:f>
              <c:strCache>
                <c:ptCount val="1"/>
                <c:pt idx="0">
                  <c:v>AP_50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Sheet1!$D$13:$D$16</c:f>
              <c:strCache>
                <c:ptCount val="4"/>
                <c:pt idx="0">
                  <c:v>Bo*=DFUC2020</c:v>
                </c:pt>
                <c:pt idx="1">
                  <c:v>B1*=L1*(2377)</c:v>
                </c:pt>
                <c:pt idx="2">
                  <c:v>B2*=B1+L2 (4608)</c:v>
                </c:pt>
                <c:pt idx="3">
                  <c:v>B3*=B2+L3 (6894)</c:v>
                </c:pt>
              </c:strCache>
            </c:strRef>
          </c:cat>
          <c:val>
            <c:numRef>
              <c:f>Sheet1!$G$13:$G$16</c:f>
              <c:numCache>
                <c:formatCode>General</c:formatCode>
                <c:ptCount val="4"/>
                <c:pt idx="0">
                  <c:v>0.88</c:v>
                </c:pt>
                <c:pt idx="1">
                  <c:v>0.94</c:v>
                </c:pt>
                <c:pt idx="2">
                  <c:v>0.94</c:v>
                </c:pt>
                <c:pt idx="3">
                  <c:v>0.94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63-40E0-BC86-68431839A44A}"/>
            </c:ext>
          </c:extLst>
        </c:ser>
        <c:ser>
          <c:idx val="3"/>
          <c:order val="3"/>
          <c:tx>
            <c:strRef>
              <c:f>Sheet1!$H$12</c:f>
              <c:strCache>
                <c:ptCount val="1"/>
                <c:pt idx="0">
                  <c:v>AP0,5:0,95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Sheet1!$D$13:$D$16</c:f>
              <c:strCache>
                <c:ptCount val="4"/>
                <c:pt idx="0">
                  <c:v>Bo*=DFUC2020</c:v>
                </c:pt>
                <c:pt idx="1">
                  <c:v>B1*=L1*(2377)</c:v>
                </c:pt>
                <c:pt idx="2">
                  <c:v>B2*=B1+L2 (4608)</c:v>
                </c:pt>
                <c:pt idx="3">
                  <c:v>B3*=B2+L3 (6894)</c:v>
                </c:pt>
              </c:strCache>
            </c:strRef>
          </c:cat>
          <c:val>
            <c:numRef>
              <c:f>Sheet1!$H$13:$H$16</c:f>
              <c:numCache>
                <c:formatCode>General</c:formatCode>
                <c:ptCount val="4"/>
                <c:pt idx="0">
                  <c:v>0.62</c:v>
                </c:pt>
                <c:pt idx="1">
                  <c:v>0.66</c:v>
                </c:pt>
                <c:pt idx="2">
                  <c:v>0.66</c:v>
                </c:pt>
                <c:pt idx="3">
                  <c:v>0.68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963-40E0-BC86-68431839A4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1884768"/>
        <c:axId val="2088472544"/>
      </c:lineChart>
      <c:catAx>
        <c:axId val="72188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88472544"/>
        <c:crosses val="autoZero"/>
        <c:auto val="1"/>
        <c:lblAlgn val="ctr"/>
        <c:lblOffset val="100"/>
        <c:noMultiLvlLbl val="0"/>
      </c:catAx>
      <c:valAx>
        <c:axId val="2088472544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21884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 sz="1400" b="0" i="0" u="none" strike="noStrike" kern="1200" spc="0" baseline="0" dirty="0">
                <a:solidFill>
                  <a:prstClr val="black"/>
                </a:solidFill>
              </a:rPr>
              <a:t>Réseau R</a:t>
            </a:r>
            <a:r>
              <a:rPr lang="fr-FR" sz="1400" b="0" i="0" u="none" strike="noStrike" kern="1200" spc="0" baseline="-25000" dirty="0">
                <a:solidFill>
                  <a:prstClr val="black"/>
                </a:solidFill>
              </a:rPr>
              <a:t>i+1 </a:t>
            </a:r>
            <a:r>
              <a:rPr lang="fr-FR" sz="1400" b="0" i="0" u="none" strike="noStrike" kern="1200" spc="0" baseline="0" dirty="0">
                <a:solidFill>
                  <a:prstClr val="black"/>
                </a:solidFill>
              </a:rPr>
              <a:t>entraîné sur B</a:t>
            </a:r>
            <a:r>
              <a:rPr lang="fr-FR" sz="1400" b="0" i="0" u="none" strike="noStrike" kern="1200" spc="0" baseline="-25000" dirty="0">
                <a:solidFill>
                  <a:prstClr val="black"/>
                </a:solidFill>
              </a:rPr>
              <a:t>i</a:t>
            </a:r>
            <a:r>
              <a:rPr lang="fr-FR" sz="1400" b="0" i="0" u="none" strike="noStrike" kern="1200" spc="0" baseline="0" dirty="0">
                <a:solidFill>
                  <a:prstClr val="black"/>
                </a:solidFill>
              </a:rPr>
              <a:t>* et testé sur Li* (lot d’images vérifiées par l’expert à l’aide de R</a:t>
            </a:r>
            <a:r>
              <a:rPr lang="fr-FR" sz="1400" b="0" i="0" u="none" strike="noStrike" kern="1200" spc="0" baseline="-25000" dirty="0">
                <a:solidFill>
                  <a:prstClr val="black"/>
                </a:solidFill>
              </a:rPr>
              <a:t>i+1</a:t>
            </a:r>
            <a:r>
              <a:rPr lang="fr-FR" sz="1400" b="0" i="0" u="none" strike="noStrike" kern="1200" spc="0" baseline="0" dirty="0">
                <a:solidFill>
                  <a:prstClr val="black"/>
                </a:solidFill>
              </a:rPr>
              <a:t>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Sheet1!$E$18</c:f>
              <c:strCache>
                <c:ptCount val="1"/>
                <c:pt idx="0">
                  <c:v>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Sheet1!$D$20:$D$22</c:f>
              <c:strCache>
                <c:ptCount val="3"/>
                <c:pt idx="0">
                  <c:v>L1*(2377)</c:v>
                </c:pt>
                <c:pt idx="1">
                  <c:v>L2*(2231)</c:v>
                </c:pt>
                <c:pt idx="2">
                  <c:v>L3*(2286)</c:v>
                </c:pt>
              </c:strCache>
            </c:strRef>
          </c:cat>
          <c:val>
            <c:numRef>
              <c:f>Sheet1!$E$20:$E$22</c:f>
              <c:numCache>
                <c:formatCode>General</c:formatCode>
                <c:ptCount val="3"/>
                <c:pt idx="0">
                  <c:v>0.94</c:v>
                </c:pt>
                <c:pt idx="1">
                  <c:v>0.94</c:v>
                </c:pt>
                <c:pt idx="2">
                  <c:v>0.94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D0-4EF3-95D7-77C6E4F24982}"/>
            </c:ext>
          </c:extLst>
        </c:ser>
        <c:ser>
          <c:idx val="1"/>
          <c:order val="1"/>
          <c:tx>
            <c:strRef>
              <c:f>Sheet1!$F$18</c:f>
              <c:strCache>
                <c:ptCount val="1"/>
                <c:pt idx="0">
                  <c:v>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Sheet1!$D$20:$D$22</c:f>
              <c:strCache>
                <c:ptCount val="3"/>
                <c:pt idx="0">
                  <c:v>L1*(2377)</c:v>
                </c:pt>
                <c:pt idx="1">
                  <c:v>L2*(2231)</c:v>
                </c:pt>
                <c:pt idx="2">
                  <c:v>L3*(2286)</c:v>
                </c:pt>
              </c:strCache>
            </c:strRef>
          </c:cat>
          <c:val>
            <c:numRef>
              <c:f>Sheet1!$F$20:$F$22</c:f>
              <c:numCache>
                <c:formatCode>General</c:formatCode>
                <c:ptCount val="3"/>
                <c:pt idx="0">
                  <c:v>0.93</c:v>
                </c:pt>
                <c:pt idx="1">
                  <c:v>0.94</c:v>
                </c:pt>
                <c:pt idx="2">
                  <c:v>0.93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D0-4EF3-95D7-77C6E4F24982}"/>
            </c:ext>
          </c:extLst>
        </c:ser>
        <c:ser>
          <c:idx val="2"/>
          <c:order val="2"/>
          <c:tx>
            <c:strRef>
              <c:f>Sheet1!$G$18</c:f>
              <c:strCache>
                <c:ptCount val="1"/>
                <c:pt idx="0">
                  <c:v>AP50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Sheet1!$D$20:$D$22</c:f>
              <c:strCache>
                <c:ptCount val="3"/>
                <c:pt idx="0">
                  <c:v>L1*(2377)</c:v>
                </c:pt>
                <c:pt idx="1">
                  <c:v>L2*(2231)</c:v>
                </c:pt>
                <c:pt idx="2">
                  <c:v>L3*(2286)</c:v>
                </c:pt>
              </c:strCache>
            </c:strRef>
          </c:cat>
          <c:val>
            <c:numRef>
              <c:f>Sheet1!$G$20:$G$22</c:f>
              <c:numCache>
                <c:formatCode>General</c:formatCode>
                <c:ptCount val="3"/>
                <c:pt idx="0">
                  <c:v>0.97</c:v>
                </c:pt>
                <c:pt idx="1">
                  <c:v>0.97</c:v>
                </c:pt>
                <c:pt idx="2">
                  <c:v>0.98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9D0-4EF3-95D7-77C6E4F24982}"/>
            </c:ext>
          </c:extLst>
        </c:ser>
        <c:ser>
          <c:idx val="3"/>
          <c:order val="3"/>
          <c:tx>
            <c:strRef>
              <c:f>Sheet1!$H$18</c:f>
              <c:strCache>
                <c:ptCount val="1"/>
                <c:pt idx="0">
                  <c:v>AP50:95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Sheet1!$D$20:$D$22</c:f>
              <c:strCache>
                <c:ptCount val="3"/>
                <c:pt idx="0">
                  <c:v>L1*(2377)</c:v>
                </c:pt>
                <c:pt idx="1">
                  <c:v>L2*(2231)</c:v>
                </c:pt>
                <c:pt idx="2">
                  <c:v>L3*(2286)</c:v>
                </c:pt>
              </c:strCache>
            </c:strRef>
          </c:cat>
          <c:val>
            <c:numRef>
              <c:f>Sheet1!$H$20:$H$22</c:f>
              <c:numCache>
                <c:formatCode>General</c:formatCode>
                <c:ptCount val="3"/>
                <c:pt idx="0">
                  <c:v>0.92</c:v>
                </c:pt>
                <c:pt idx="1">
                  <c:v>0.93</c:v>
                </c:pt>
                <c:pt idx="2">
                  <c:v>0.93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9D0-4EF3-95D7-77C6E4F24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53181168"/>
        <c:axId val="853181648"/>
      </c:lineChart>
      <c:catAx>
        <c:axId val="85318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3181648"/>
        <c:crosses val="autoZero"/>
        <c:auto val="1"/>
        <c:lblAlgn val="ctr"/>
        <c:lblOffset val="100"/>
        <c:noMultiLvlLbl val="0"/>
      </c:catAx>
      <c:valAx>
        <c:axId val="853181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318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Sheet1!$D$4</c:f>
              <c:strCache>
                <c:ptCount val="1"/>
                <c:pt idx="0">
                  <c:v>temps_moyen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Sheet1!$B$5:$B$8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Sheet1!$D$5:$D$8</c:f>
              <c:numCache>
                <c:formatCode>General</c:formatCode>
                <c:ptCount val="4"/>
                <c:pt idx="0">
                  <c:v>5.5</c:v>
                </c:pt>
                <c:pt idx="1">
                  <c:v>2.5</c:v>
                </c:pt>
                <c:pt idx="2">
                  <c:v>2.1</c:v>
                </c:pt>
                <c:pt idx="3">
                  <c:v>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FA-4056-AE66-7EE652E018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5948704"/>
        <c:axId val="655945824"/>
      </c:lineChart>
      <c:catAx>
        <c:axId val="655948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Itération de l'algorithme d'aide à l'annotation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5945824"/>
        <c:crosses val="autoZero"/>
        <c:auto val="1"/>
        <c:lblAlgn val="ctr"/>
        <c:lblOffset val="100"/>
        <c:noMultiLvlLbl val="0"/>
      </c:catAx>
      <c:valAx>
        <c:axId val="65594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594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Précision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fonction</a:t>
            </a:r>
            <a:r>
              <a:rPr lang="en-US" baseline="0" dirty="0"/>
              <a:t> du </a:t>
            </a:r>
            <a:r>
              <a:rPr lang="en-US" baseline="0" dirty="0" err="1"/>
              <a:t>seuil</a:t>
            </a:r>
            <a:r>
              <a:rPr lang="en-US" baseline="0" dirty="0"/>
              <a:t> de </a:t>
            </a:r>
            <a:r>
              <a:rPr lang="en-US" baseline="0" dirty="0" err="1"/>
              <a:t>confiance</a:t>
            </a:r>
            <a:r>
              <a:rPr lang="en-US" baseline="0" dirty="0"/>
              <a:t> </a:t>
            </a:r>
            <a:r>
              <a:rPr lang="en-US" baseline="0" dirty="0" err="1"/>
              <a:t>associée</a:t>
            </a:r>
            <a:r>
              <a:rPr lang="en-US" baseline="0" dirty="0"/>
              <a:t> à la prediction sur la base </a:t>
            </a:r>
            <a:r>
              <a:rPr lang="en-US" baseline="0" dirty="0" err="1"/>
              <a:t>L</a:t>
            </a:r>
            <a:r>
              <a:rPr lang="en-US" baseline="-10000" dirty="0" err="1"/>
              <a:t>val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Sheet1!$F$46</c:f>
              <c:strCache>
                <c:ptCount val="1"/>
                <c:pt idx="0">
                  <c:v>Precision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B9-4659-AF6D-0567094C6003}"/>
              </c:ext>
            </c:extLst>
          </c:dPt>
          <c:cat>
            <c:strRef>
              <c:f>Sheet1!$A$48:$A$58</c:f>
              <c:strCache>
                <c:ptCount val="11"/>
                <c:pt idx="0">
                  <c:v>[0 : 0,1 ]</c:v>
                </c:pt>
                <c:pt idx="1">
                  <c:v>[0,1 : 0,2 ]</c:v>
                </c:pt>
                <c:pt idx="2">
                  <c:v>[0,2 : 0,3 ]</c:v>
                </c:pt>
                <c:pt idx="3">
                  <c:v>[0,3 : 0,4 ]</c:v>
                </c:pt>
                <c:pt idx="4">
                  <c:v>[0,4 : 0,5 ]</c:v>
                </c:pt>
                <c:pt idx="5">
                  <c:v>[0,5:0,6]</c:v>
                </c:pt>
                <c:pt idx="6">
                  <c:v>[0,6 : 0,7 ]</c:v>
                </c:pt>
                <c:pt idx="7">
                  <c:v>[0,7 : 0,8 ]</c:v>
                </c:pt>
                <c:pt idx="8">
                  <c:v>[0,8 : 0,9 ]</c:v>
                </c:pt>
                <c:pt idx="9">
                  <c:v>[0,9 : 1 ]</c:v>
                </c:pt>
                <c:pt idx="10">
                  <c:v>moyenne</c:v>
                </c:pt>
              </c:strCache>
            </c:strRef>
          </c:cat>
          <c:val>
            <c:numRef>
              <c:f>Sheet1!$F$48:$F$58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0.5714285714285714</c:v>
                </c:pt>
                <c:pt idx="3">
                  <c:v>0.44444444444444442</c:v>
                </c:pt>
                <c:pt idx="4">
                  <c:v>0.61538461538461542</c:v>
                </c:pt>
                <c:pt idx="5">
                  <c:v>0.82352941176470584</c:v>
                </c:pt>
                <c:pt idx="6">
                  <c:v>0.66666666666666663</c:v>
                </c:pt>
                <c:pt idx="7">
                  <c:v>0.66666666666666663</c:v>
                </c:pt>
                <c:pt idx="8">
                  <c:v>0.90322580645161288</c:v>
                </c:pt>
                <c:pt idx="9">
                  <c:v>0.96250000000000002</c:v>
                </c:pt>
                <c:pt idx="10">
                  <c:v>0.88290398126463698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B9-4659-AF6D-0567094C60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53175824"/>
        <c:axId val="853172464"/>
      </c:barChart>
      <c:catAx>
        <c:axId val="8531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3172464"/>
        <c:crosses val="autoZero"/>
        <c:auto val="1"/>
        <c:lblAlgn val="ctr"/>
        <c:lblOffset val="100"/>
        <c:noMultiLvlLbl val="0"/>
      </c:catAx>
      <c:valAx>
        <c:axId val="85317246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Précision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317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E5A21-9520-41B5-963F-E903C9224629}" type="datetimeFigureOut">
              <a:rPr lang="fr-FR" smtClean="0"/>
              <a:t>06/06/2023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9607C-15B6-408B-A8C9-E321FE5F2B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29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9607C-15B6-408B-A8C9-E321FE5F2BC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747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9607C-15B6-408B-A8C9-E321FE5F2BC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129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9607C-15B6-408B-A8C9-E321FE5F2BC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70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9607C-15B6-408B-A8C9-E321FE5F2BC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188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9607C-15B6-408B-A8C9-E321FE5F2BC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027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Calibri (Corps)"/>
              </a:rPr>
              <a:t>AP50 et AP50_95 </a:t>
            </a:r>
          </a:p>
          <a:p>
            <a:r>
              <a:rPr lang="fr-FR" dirty="0">
                <a:latin typeface="Calibri (Corps)"/>
              </a:rPr>
              <a:t>Augmentation du seuil de confiance pourrait être utilisé pour limiter le temps de validation </a:t>
            </a:r>
          </a:p>
          <a:p>
            <a:r>
              <a:rPr lang="fr-FR" dirty="0">
                <a:latin typeface="Calibri (Corps)"/>
              </a:rPr>
              <a:t>A l’avenir,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9607C-15B6-408B-A8C9-E321FE5F2BC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35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9607C-15B6-408B-A8C9-E321FE5F2BC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428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9607C-15B6-408B-A8C9-E321FE5F2BC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529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9607C-15B6-408B-A8C9-E321FE5F2BC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78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 modèle émergent : la télémédecine (ne pas déplacer les patients, même qualité de soins , meilleure exploitation du réseau médical, montée en compétences)  </a:t>
            </a:r>
          </a:p>
          <a:p>
            <a:r>
              <a:rPr lang="fr-FR" dirty="0"/>
              <a:t>Constitution d’une base de données</a:t>
            </a:r>
          </a:p>
          <a:p>
            <a:r>
              <a:rPr lang="fr-FR" dirty="0"/>
              <a:t>Une base de données à l’acquisition non standardisées</a:t>
            </a:r>
          </a:p>
          <a:p>
            <a:r>
              <a:rPr lang="fr-FR" dirty="0"/>
              <a:t>Article51</a:t>
            </a:r>
          </a:p>
          <a:p>
            <a:pPr marL="0" indent="0">
              <a:buNone/>
            </a:pPr>
            <a:r>
              <a:rPr lang="fr-FR" dirty="0"/>
              <a:t>Exploiter la totalité de la base de données </a:t>
            </a:r>
          </a:p>
          <a:p>
            <a:pPr marL="0" indent="0">
              <a:buNone/>
            </a:pPr>
            <a:r>
              <a:rPr lang="fr-FR" dirty="0"/>
              <a:t>Contrainte d’experts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9607C-15B6-408B-A8C9-E321FE5F2BC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437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719B8D-4D39-1E7C-51D4-37F94A033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94ADAE0-EDDC-386F-4340-61E68EE0C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601D92-9591-CBC4-A7AE-1E8B98A96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621C-D324-4B43-8088-14481BC808A9}" type="datetime1">
              <a:rPr lang="fr-FR" smtClean="0"/>
              <a:t>06/06/2023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83A852-4E04-B6E2-AC41-4D5998D2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9CB5A7-921C-D392-73F6-C6E48115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579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60B7B3-EFD9-C9CA-8892-1EB8F5D9F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A3D9CD6-37B8-6A82-BD9A-1ABA608B8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07B57D-4C2D-303E-677F-A7CB6A7B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20EB-CD22-4C6E-AC17-CD5B98180C2B}" type="datetime1">
              <a:rPr lang="fr-FR" smtClean="0"/>
              <a:t>06/06/2023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D87363-5779-462C-E251-2DC50CFA1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C4D67E-D163-B89C-A926-826071293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354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20DED1E-06A5-9D99-139A-6A7DC485AE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7406C5-5668-BCCA-48B2-AE357472A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64A931-1A3F-711D-DC86-108C2EDF0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7326-9EAA-4410-81FB-CF8F6B438D75}" type="datetime1">
              <a:rPr lang="fr-FR" smtClean="0"/>
              <a:t>06/06/2023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4FE0E0-B358-14B5-ED73-F2F0478C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02195B-3DC5-1CD6-09D6-02F1E52E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4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0FCD6E-C166-8AFD-EBCD-9CDC682A2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3EAC8E-FC49-C6AE-98DB-CA49B260A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8D26F2-9C9C-41F2-E1B8-4045FDB9F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3F9A7-F965-4A41-86C0-D2641EF60A32}" type="datetime1">
              <a:rPr lang="fr-FR" smtClean="0"/>
              <a:t>06/06/2023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96F747-3FDA-EA1C-47F4-B8D5FF14F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E8BEF3-7E18-E465-0E3E-CDA4F665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90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C152-56EF-6228-9032-A5BD4337C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98B70E-D99B-34E1-2161-383AF28F0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1DA42-EF5F-97FD-819E-B8BE8E98A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B959A-D17F-49FF-A8F6-2D3CF4D7C44B}" type="datetime1">
              <a:rPr lang="fr-FR" smtClean="0"/>
              <a:t>06/06/2023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30E946-3B22-33E3-B88A-BF9925F1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1832E8-485A-11A1-3F93-23275EE07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682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728D22-5F04-1C2C-D934-56316A89E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41B59B-B7AE-940A-0498-34AEBF6637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76531F-E30A-40F9-0884-207F61D86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0BE1AE-0D64-182C-5D09-9750820D1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882B-73CF-4472-AD29-50C36CFB6B1B}" type="datetime1">
              <a:rPr lang="fr-FR" smtClean="0"/>
              <a:t>06/06/2023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25D639-A4E0-15EB-0A95-F852B62A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9F4860-C502-FC00-5F66-81B3D488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46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90D08-B10B-9E4D-438D-9F39A56C8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95DA94-1FF4-9E42-38D7-8508222FE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00B42A4-87DF-7D57-E1FF-D3D2F39D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731C787-F4DE-37CE-3099-139C4DACC3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3C349E-0DE6-45D2-C1F2-6330A97E2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6BA1CA1-FA5A-E30E-EAC1-98EF73DA9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BE48-C05E-4455-AEA2-AE13C3780733}" type="datetime1">
              <a:rPr lang="fr-FR" smtClean="0"/>
              <a:t>06/06/2023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F73F40A-D9FB-DBD2-DBC8-42E66AA26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739366F-BF31-BF5D-0880-C61D99A6E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761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66C079-E10B-5CD8-1EB1-7B73E3BC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C6031C-A601-57EC-6CB8-0C753AF0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9D4B-1123-493B-A52F-9888ED50B098}" type="datetime1">
              <a:rPr lang="fr-FR" smtClean="0"/>
              <a:t>06/06/2023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F3C2407-4B80-3AA3-4FDA-F1F05DBE3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462E9F6-82CC-CB6C-286A-E626FA25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236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9D78F29-CFCA-81D4-8375-1FDB85F07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B6A79-2B2C-41B6-965C-DAB21F1B333B}" type="datetime1">
              <a:rPr lang="fr-FR" smtClean="0"/>
              <a:t>06/06/2023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3F8B80-FF41-B910-616E-586EBC0E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BB45C8-0815-E02A-43C0-E92CBB19A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67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B034FA-6DBC-DA83-EC06-E33A4403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199B66-AA19-35A4-516F-34540C1C8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AC2A4A-BECA-1F68-3F75-7C3E50BBA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BAF294-0862-A9D1-5F88-90CC85F16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C5230-7AE0-4E01-8074-F30B1BA6F468}" type="datetime1">
              <a:rPr lang="fr-FR" smtClean="0"/>
              <a:t>06/06/2023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5BB2D3-074B-7815-14EF-0ED6A448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89B51A-FBB9-81F4-E02B-F9799BEC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677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020432-87F0-B0B6-F432-44E45EFE5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DDF7C63-50BA-BE5B-ECE7-E6911826FE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E21B6E-915B-9FE4-4A94-87A8CE36B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65B357-054E-73E9-E477-B0A13DB0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048D-4C1F-4875-A681-AD490C98D9BB}" type="datetime1">
              <a:rPr lang="fr-FR" smtClean="0"/>
              <a:t>06/06/2023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942C4A-CCB8-6562-697F-930D50F21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895187-1252-FB08-3F86-C6920A12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37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96B44B9-6EAC-22BA-B531-12BE3FA8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BDDE9A-A536-914D-CE58-98F0D38CA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662645-5E8B-DB14-A801-DEB3EE86E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37FA-22FD-47DF-84EE-3D7E4029757B}" type="datetime1">
              <a:rPr lang="fr-FR" smtClean="0"/>
              <a:t>06/06/2023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A95230-A799-F709-5628-36C247DE2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76BF25-A051-B50F-C700-B121AC144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B4C5C-32B7-4D9F-9B6F-3EBD8CB0D4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48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27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fu-2021.grand-challenge.org/" TargetMode="External"/><Relationship Id="rId3" Type="http://schemas.openxmlformats.org/officeDocument/2006/relationships/image" Target="../media/image31.jpg"/><Relationship Id="rId7" Type="http://schemas.openxmlformats.org/officeDocument/2006/relationships/hyperlink" Target="https://dfu2020.grand-challenge.org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fuc2022.grand-challenge.org/" TargetMode="External"/><Relationship Id="rId5" Type="http://schemas.openxmlformats.org/officeDocument/2006/relationships/image" Target="../media/image33.gif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F30186B-68D4-4BFA-A6CB-CE69922808D2}"/>
              </a:ext>
            </a:extLst>
          </p:cNvPr>
          <p:cNvPicPr>
            <a:picLocks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85554" y="2242523"/>
            <a:ext cx="4660532" cy="11975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C5383C-486C-CF2B-A6F8-53BE7D1991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2" t="416" r="-1092" b="416"/>
          <a:stretch/>
        </p:blipFill>
        <p:spPr>
          <a:xfrm>
            <a:off x="6599493" y="3474597"/>
            <a:ext cx="5432653" cy="2875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E0E7B70-2161-9A0B-A771-F5CBD75F0DCB}"/>
              </a:ext>
            </a:extLst>
          </p:cNvPr>
          <p:cNvSpPr txBox="1"/>
          <p:nvPr/>
        </p:nvSpPr>
        <p:spPr>
          <a:xfrm>
            <a:off x="0" y="5715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0" u="none" strike="noStrike" baseline="0" dirty="0">
                <a:cs typeface="Times New Roman" panose="02020603050405020304" pitchFamily="18" charset="0"/>
              </a:rPr>
              <a:t>Annotation semi-automatique de base de données</a:t>
            </a:r>
          </a:p>
          <a:p>
            <a:pPr algn="ctr"/>
            <a:r>
              <a:rPr lang="fr-FR" sz="2800" b="1" i="0" u="none" strike="noStrike" baseline="0" dirty="0">
                <a:cs typeface="Times New Roman" panose="02020603050405020304" pitchFamily="18" charset="0"/>
              </a:rPr>
              <a:t>d’images complexes non standardisées</a:t>
            </a:r>
            <a:endParaRPr lang="fr-FR" sz="4800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82CA22A-7F22-C891-2564-F37F996A501E}"/>
              </a:ext>
            </a:extLst>
          </p:cNvPr>
          <p:cNvPicPr>
            <a:picLocks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61564" y="2300940"/>
            <a:ext cx="3878800" cy="114825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1ABFF31-AB07-4B0C-0431-A9B7FC89F268}"/>
              </a:ext>
            </a:extLst>
          </p:cNvPr>
          <p:cNvSpPr txBox="1"/>
          <p:nvPr/>
        </p:nvSpPr>
        <p:spPr>
          <a:xfrm>
            <a:off x="0" y="1067594"/>
            <a:ext cx="1219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i="0" u="none" strike="noStrike" baseline="0" dirty="0">
                <a:solidFill>
                  <a:schemeClr val="accent2"/>
                </a:solidFill>
                <a:cs typeface="Times New Roman" panose="02020603050405020304" pitchFamily="18" charset="0"/>
              </a:rPr>
              <a:t>Guillaume PICAUD</a:t>
            </a:r>
            <a:r>
              <a:rPr lang="fr-FR" sz="1800" i="0" u="none" strike="noStrike" baseline="30000" dirty="0">
                <a:solidFill>
                  <a:schemeClr val="accent2"/>
                </a:solidFill>
                <a:cs typeface="Times New Roman" panose="02020603050405020304" pitchFamily="18" charset="0"/>
              </a:rPr>
              <a:t>1,3</a:t>
            </a:r>
            <a:r>
              <a:rPr lang="fr-FR" sz="1050" b="1" i="0" u="none" strike="noStrike" baseline="70000" dirty="0">
                <a:cs typeface="Times New Roman" panose="02020603050405020304" pitchFamily="18" charset="0"/>
              </a:rPr>
              <a:t>  </a:t>
            </a:r>
            <a:r>
              <a:rPr lang="fr-FR" sz="1050" b="1" i="0" u="none" strike="noStrike" baseline="0" dirty="0">
                <a:cs typeface="Times New Roman" panose="02020603050405020304" pitchFamily="18" charset="0"/>
              </a:rPr>
              <a:t>                   </a:t>
            </a:r>
            <a:r>
              <a:rPr lang="fr-FR" sz="1800" b="0" i="0" u="none" strike="noStrike" baseline="0" dirty="0">
                <a:cs typeface="Times New Roman" panose="02020603050405020304" pitchFamily="18" charset="0"/>
              </a:rPr>
              <a:t>Marc CHAUMONT</a:t>
            </a:r>
            <a:r>
              <a:rPr lang="fr-FR" sz="1800" b="0" i="0" u="none" strike="noStrike" baseline="30000" dirty="0">
                <a:cs typeface="Times New Roman" panose="02020603050405020304" pitchFamily="18" charset="0"/>
              </a:rPr>
              <a:t>1,2</a:t>
            </a:r>
            <a:r>
              <a:rPr lang="fr-FR" sz="1050" b="0" i="0" u="none" strike="noStrike" baseline="70000" dirty="0">
                <a:cs typeface="Times New Roman" panose="02020603050405020304" pitchFamily="18" charset="0"/>
              </a:rPr>
              <a:t>  </a:t>
            </a:r>
            <a:r>
              <a:rPr lang="fr-FR" sz="1050" b="0" i="0" u="none" strike="noStrike" baseline="0" dirty="0">
                <a:cs typeface="Times New Roman" panose="02020603050405020304" pitchFamily="18" charset="0"/>
              </a:rPr>
              <a:t>                   </a:t>
            </a:r>
            <a:r>
              <a:rPr lang="fr-FR" sz="1800" b="0" i="0" u="none" strike="noStrike" baseline="0" dirty="0">
                <a:cs typeface="Times New Roman" panose="02020603050405020304" pitchFamily="18" charset="0"/>
              </a:rPr>
              <a:t>Gérard SUBSOL</a:t>
            </a:r>
            <a:r>
              <a:rPr lang="fr-FR" sz="1800" b="0" i="0" u="none" strike="noStrike" baseline="30000" dirty="0">
                <a:cs typeface="Times New Roman" panose="02020603050405020304" pitchFamily="18" charset="0"/>
              </a:rPr>
              <a:t>1</a:t>
            </a:r>
            <a:r>
              <a:rPr lang="fr-FR" sz="1050" b="0" i="0" u="none" strike="noStrike" baseline="70000" dirty="0">
                <a:cs typeface="Times New Roman" panose="02020603050405020304" pitchFamily="18" charset="0"/>
              </a:rPr>
              <a:t>  </a:t>
            </a:r>
            <a:r>
              <a:rPr lang="fr-FR" sz="1050" b="0" i="0" u="none" strike="noStrike" baseline="0" dirty="0">
                <a:cs typeface="Times New Roman" panose="02020603050405020304" pitchFamily="18" charset="0"/>
              </a:rPr>
              <a:t>                   </a:t>
            </a:r>
            <a:r>
              <a:rPr lang="fr-FR" sz="1800" b="0" i="0" u="none" strike="noStrike" baseline="0" dirty="0">
                <a:cs typeface="Times New Roman" panose="02020603050405020304" pitchFamily="18" charset="0"/>
              </a:rPr>
              <a:t>Luc TEOT</a:t>
            </a:r>
            <a:r>
              <a:rPr lang="fr-FR" sz="1800" b="0" i="0" u="none" strike="noStrike" baseline="30000" dirty="0">
                <a:cs typeface="Times New Roman" panose="02020603050405020304" pitchFamily="18" charset="0"/>
              </a:rPr>
              <a:t>3</a:t>
            </a:r>
            <a:endParaRPr lang="fr-FR" sz="1050" b="0" i="0" u="none" strike="noStrike" baseline="70000" dirty="0">
              <a:cs typeface="Times New Roman" panose="02020603050405020304" pitchFamily="18" charset="0"/>
            </a:endParaRPr>
          </a:p>
          <a:p>
            <a:pPr algn="ctr"/>
            <a:r>
              <a:rPr lang="fr-FR" sz="1800" b="0" i="0" u="none" strike="noStrike" baseline="30000" dirty="0">
                <a:cs typeface="Times New Roman" panose="02020603050405020304" pitchFamily="18" charset="0"/>
              </a:rPr>
              <a:t>1</a:t>
            </a:r>
            <a:r>
              <a:rPr lang="fr-FR" sz="1800" b="0" i="0" u="none" strike="noStrike" baseline="0" dirty="0">
                <a:cs typeface="Times New Roman" panose="02020603050405020304" pitchFamily="18" charset="0"/>
              </a:rPr>
              <a:t>Equipe ICAR, LIRMM, Univ. Montpellier, CNRS, Montpellier, France</a:t>
            </a:r>
          </a:p>
          <a:p>
            <a:pPr algn="ctr"/>
            <a:r>
              <a:rPr lang="fr-FR" sz="1800" b="0" i="0" u="none" strike="noStrike" baseline="30000" dirty="0">
                <a:cs typeface="Times New Roman" panose="02020603050405020304" pitchFamily="18" charset="0"/>
              </a:rPr>
              <a:t>2</a:t>
            </a:r>
            <a:r>
              <a:rPr lang="fr-FR" sz="1800" b="0" i="0" u="none" strike="noStrike" baseline="0" dirty="0">
                <a:cs typeface="Times New Roman" panose="02020603050405020304" pitchFamily="18" charset="0"/>
              </a:rPr>
              <a:t>Univ. Nîmes France</a:t>
            </a:r>
          </a:p>
          <a:p>
            <a:pPr algn="ctr"/>
            <a:r>
              <a:rPr lang="fr-FR" sz="1800" b="0" i="0" u="none" strike="noStrike" baseline="30000" dirty="0">
                <a:cs typeface="Times New Roman" panose="02020603050405020304" pitchFamily="18" charset="0"/>
              </a:rPr>
              <a:t>3</a:t>
            </a:r>
            <a:r>
              <a:rPr lang="fr-FR" sz="1800" b="0" i="0" u="none" strike="noStrike" baseline="0" dirty="0">
                <a:cs typeface="Times New Roman" panose="02020603050405020304" pitchFamily="18" charset="0"/>
              </a:rPr>
              <a:t>Cicat-Occitanie, Montpellier, France</a:t>
            </a:r>
          </a:p>
          <a:p>
            <a:pPr algn="ctr"/>
            <a:r>
              <a:rPr lang="fr-FR" i="1" dirty="0">
                <a:cs typeface="Times New Roman" panose="02020603050405020304" pitchFamily="18" charset="0"/>
              </a:rPr>
              <a:t>guillaume.picaud@lirmm.fr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E5A65B-CD9C-BB72-3CB9-EC9FCED67A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092" t="-327" r="-1092" b="-327"/>
          <a:stretch/>
        </p:blipFill>
        <p:spPr>
          <a:xfrm>
            <a:off x="159854" y="3474597"/>
            <a:ext cx="5482221" cy="29455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07EC3E-E06F-69BA-910F-C5322A848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647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intérieur, nourriture, rouge, personne&#10;&#10;Description générée automatiquement">
            <a:extLst>
              <a:ext uri="{FF2B5EF4-FFF2-40B4-BE49-F238E27FC236}">
                <a16:creationId xmlns:a16="http://schemas.microsoft.com/office/drawing/2014/main" id="{EF4AC038-8FB7-1DA1-E084-D77430C9D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008" y="1888369"/>
            <a:ext cx="4416491" cy="338437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5483D31-689D-D95E-0169-0D87208C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911" y="1688518"/>
            <a:ext cx="6620211" cy="363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20A14E-B6D3-72B9-7235-BA281442D29D}"/>
              </a:ext>
            </a:extLst>
          </p:cNvPr>
          <p:cNvSpPr/>
          <p:nvPr/>
        </p:nvSpPr>
        <p:spPr>
          <a:xfrm>
            <a:off x="767408" y="908720"/>
            <a:ext cx="3311611" cy="56166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u="sng" dirty="0">
                <a:solidFill>
                  <a:schemeClr val="tx1"/>
                </a:solidFill>
                <a:latin typeface="Calibri (Corps)"/>
              </a:rPr>
              <a:t>Machine : </a:t>
            </a:r>
          </a:p>
          <a:p>
            <a:r>
              <a:rPr lang="fr-FR" dirty="0">
                <a:solidFill>
                  <a:schemeClr val="tx1"/>
                </a:solidFill>
                <a:latin typeface="Calibri (Corps)"/>
              </a:rPr>
              <a:t>GPU : GeForce GTX TITAN X</a:t>
            </a:r>
          </a:p>
          <a:p>
            <a:endParaRPr lang="fr-FR" u="sng" dirty="0">
              <a:solidFill>
                <a:schemeClr val="tx1"/>
              </a:solidFill>
              <a:latin typeface="Calibri (Corps)"/>
            </a:endParaRPr>
          </a:p>
          <a:p>
            <a:r>
              <a:rPr lang="fr-FR" u="sng" dirty="0">
                <a:solidFill>
                  <a:schemeClr val="tx1"/>
                </a:solidFill>
                <a:latin typeface="Calibri (Corps)"/>
              </a:rPr>
              <a:t>Algorithme :</a:t>
            </a:r>
          </a:p>
          <a:p>
            <a:endParaRPr lang="fr-FR" dirty="0">
              <a:solidFill>
                <a:schemeClr val="tx1"/>
              </a:solidFill>
              <a:latin typeface="Calibri (Corps)"/>
            </a:endParaRPr>
          </a:p>
          <a:p>
            <a:pPr algn="ctr"/>
            <a:endParaRPr lang="fr-FR" dirty="0">
              <a:solidFill>
                <a:schemeClr val="tx1"/>
              </a:solidFill>
              <a:latin typeface="Calibri (Corps)"/>
            </a:endParaRPr>
          </a:p>
          <a:p>
            <a:pPr algn="ctr"/>
            <a:endParaRPr lang="fr-FR" dirty="0">
              <a:solidFill>
                <a:schemeClr val="tx1"/>
              </a:solidFill>
              <a:latin typeface="Calibri (Corps)"/>
            </a:endParaRPr>
          </a:p>
          <a:p>
            <a:pPr algn="ctr"/>
            <a:endParaRPr lang="fr-FR" dirty="0">
              <a:solidFill>
                <a:schemeClr val="tx1"/>
              </a:solidFill>
              <a:latin typeface="Calibri (Corps)"/>
            </a:endParaRPr>
          </a:p>
          <a:p>
            <a:pPr algn="ctr"/>
            <a:r>
              <a:rPr lang="fr-FR" sz="1400" i="1" dirty="0">
                <a:solidFill>
                  <a:schemeClr val="tx1"/>
                </a:solidFill>
                <a:latin typeface="Calibri (Corps)"/>
              </a:rPr>
              <a:t>www.github.com/ultralytics/yolov5</a:t>
            </a:r>
          </a:p>
          <a:p>
            <a:pPr algn="ctr"/>
            <a:endParaRPr lang="fr-FR" dirty="0">
              <a:solidFill>
                <a:schemeClr val="tx1"/>
              </a:solidFill>
              <a:latin typeface="Calibri (Corps)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 (Corps)"/>
              </a:rPr>
              <a:t>Yolov5x (86M paramètres)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tx1"/>
                </a:solidFill>
                <a:latin typeface="Calibri (Corps)"/>
              </a:rPr>
              <a:t>Epochs</a:t>
            </a:r>
            <a:r>
              <a:rPr lang="fr-FR" dirty="0">
                <a:solidFill>
                  <a:schemeClr val="tx1"/>
                </a:solidFill>
                <a:latin typeface="Calibri (Corps)"/>
              </a:rPr>
              <a:t> : 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 (Corps)"/>
              </a:rPr>
              <a:t>Pre training : </a:t>
            </a:r>
            <a:r>
              <a:rPr lang="fr-FR" dirty="0" err="1">
                <a:solidFill>
                  <a:schemeClr val="tx1"/>
                </a:solidFill>
                <a:latin typeface="Calibri (Corps)"/>
              </a:rPr>
              <a:t>ImageNet</a:t>
            </a:r>
            <a:r>
              <a:rPr lang="fr-FR" dirty="0">
                <a:solidFill>
                  <a:schemeClr val="tx1"/>
                </a:solidFill>
                <a:latin typeface="Calibri (Corps)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 (Corps)"/>
              </a:rPr>
              <a:t>Hyperparamètres : </a:t>
            </a:r>
            <a:r>
              <a:rPr lang="fr-FR" dirty="0" err="1">
                <a:solidFill>
                  <a:schemeClr val="tx1"/>
                </a:solidFill>
                <a:latin typeface="Calibri (Corps)"/>
              </a:rPr>
              <a:t>HyperVoc</a:t>
            </a:r>
            <a:endParaRPr lang="fr-FR" dirty="0">
              <a:solidFill>
                <a:schemeClr val="tx1"/>
              </a:solidFill>
              <a:latin typeface="Calibri (Corps)"/>
            </a:endParaRPr>
          </a:p>
          <a:p>
            <a:pPr algn="ctr"/>
            <a:endParaRPr lang="fr-FR" dirty="0">
              <a:solidFill>
                <a:schemeClr val="tx1"/>
              </a:solidFill>
              <a:latin typeface="Calibri (Corps)"/>
            </a:endParaRPr>
          </a:p>
          <a:p>
            <a:r>
              <a:rPr lang="fr-FR" u="sng" dirty="0">
                <a:solidFill>
                  <a:schemeClr val="tx1"/>
                </a:solidFill>
                <a:latin typeface="Calibri (Corps)"/>
              </a:rPr>
              <a:t>Annotateur : </a:t>
            </a:r>
          </a:p>
          <a:p>
            <a:endParaRPr lang="fr-FR" u="sng" dirty="0">
              <a:solidFill>
                <a:schemeClr val="tx1"/>
              </a:solidFill>
              <a:latin typeface="Calibri (Corps)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 (Corps)"/>
              </a:rPr>
              <a:t>Accepter annotation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 (Corps)"/>
              </a:rPr>
              <a:t>Supprimer annotation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 (Corps)"/>
              </a:rPr>
              <a:t>Modifier annotation </a:t>
            </a:r>
          </a:p>
          <a:p>
            <a:endParaRPr lang="fr-FR" dirty="0">
              <a:solidFill>
                <a:schemeClr val="tx1"/>
              </a:solidFill>
              <a:latin typeface="Calibri (Corps)"/>
            </a:endParaRP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49676ECE-FD07-B3DC-2954-035C56D79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>
                <a:latin typeface="Calibri (Corps)"/>
              </a:rPr>
              <a:t>10</a:t>
            </a:fld>
            <a:endParaRPr lang="fr-FR">
              <a:latin typeface="Calibri (Corps)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42069E1-BEE1-12A2-8F4F-68F9BAEC4D3C}"/>
              </a:ext>
            </a:extLst>
          </p:cNvPr>
          <p:cNvSpPr txBox="1"/>
          <p:nvPr/>
        </p:nvSpPr>
        <p:spPr>
          <a:xfrm>
            <a:off x="5087888" y="5322694"/>
            <a:ext cx="66922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i="1" dirty="0"/>
              <a:t>https://github.com/heartexlabs/labelImg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25F38C9-E9E7-0812-EB15-ECA77ADF2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53" y="2114330"/>
            <a:ext cx="3308287" cy="96973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DC12D247-50B9-6782-EF6C-E78A50D68A91}"/>
              </a:ext>
            </a:extLst>
          </p:cNvPr>
          <p:cNvSpPr txBox="1"/>
          <p:nvPr/>
        </p:nvSpPr>
        <p:spPr>
          <a:xfrm>
            <a:off x="0" y="571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2"/>
                </a:solidFill>
                <a:latin typeface="Calibri (Corps)"/>
                <a:cs typeface="Times New Roman" panose="02020603050405020304" pitchFamily="18" charset="0"/>
              </a:rPr>
              <a:t>Méthode</a:t>
            </a: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>
            <a:extLst>
              <a:ext uri="{FF2B5EF4-FFF2-40B4-BE49-F238E27FC236}">
                <a16:creationId xmlns:a16="http://schemas.microsoft.com/office/drawing/2014/main" id="{9B502C8D-DD35-88BA-52F7-DCA1E53E5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562" y="540604"/>
            <a:ext cx="2424876" cy="2321068"/>
          </a:xfrm>
          <a:prstGeom prst="rect">
            <a:avLst/>
          </a:prstGeom>
        </p:spPr>
      </p:pic>
      <p:pic>
        <p:nvPicPr>
          <p:cNvPr id="42" name="Image 41" descr="Une image contenant texte, capture d’écran, Rectangle, ligne&#10;&#10;Description générée automatiquement">
            <a:extLst>
              <a:ext uri="{FF2B5EF4-FFF2-40B4-BE49-F238E27FC236}">
                <a16:creationId xmlns:a16="http://schemas.microsoft.com/office/drawing/2014/main" id="{A0231DF2-595D-159B-3C33-5A2025FFA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571" y="2454069"/>
            <a:ext cx="2540022" cy="1000433"/>
          </a:xfrm>
          <a:prstGeom prst="rect">
            <a:avLst/>
          </a:prstGeom>
        </p:spPr>
      </p:pic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B526E44D-9AC8-789D-91D0-7804AF7D7E56}"/>
              </a:ext>
            </a:extLst>
          </p:cNvPr>
          <p:cNvSpPr/>
          <p:nvPr/>
        </p:nvSpPr>
        <p:spPr>
          <a:xfrm rot="3135252">
            <a:off x="10812528" y="5731742"/>
            <a:ext cx="79207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7922CAC9-27CE-E642-0477-647183238A28}"/>
              </a:ext>
            </a:extLst>
          </p:cNvPr>
          <p:cNvSpPr/>
          <p:nvPr/>
        </p:nvSpPr>
        <p:spPr>
          <a:xfrm rot="7520500">
            <a:off x="7192443" y="5767747"/>
            <a:ext cx="79207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C2C4D0-3BF6-FCE9-EE99-BAA103F44BA8}"/>
              </a:ext>
            </a:extLst>
          </p:cNvPr>
          <p:cNvSpPr txBox="1"/>
          <p:nvPr/>
        </p:nvSpPr>
        <p:spPr>
          <a:xfrm>
            <a:off x="0" y="571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0" u="none" strike="noStrike" baseline="0" dirty="0">
                <a:solidFill>
                  <a:schemeClr val="accent2"/>
                </a:solidFill>
                <a:latin typeface="Calibri (Corps)"/>
                <a:cs typeface="Times New Roman" panose="02020603050405020304" pitchFamily="18" charset="0"/>
              </a:rPr>
              <a:t>Métriques d’évaluation</a:t>
            </a:r>
            <a:endParaRPr lang="fr-FR" sz="4800" b="1" dirty="0">
              <a:solidFill>
                <a:schemeClr val="accent2"/>
              </a:solidFill>
              <a:latin typeface="Calibri (Corps)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70B70F-03CE-397B-DCF4-CAB5403E9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918324"/>
            <a:ext cx="2683818" cy="20162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0B4932-7CDB-85C1-F6DE-4E96B17EE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16" y="2926158"/>
            <a:ext cx="2683818" cy="20083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4A8F83-734D-3B9A-7EAD-74C0EE7D491C}"/>
              </a:ext>
            </a:extLst>
          </p:cNvPr>
          <p:cNvSpPr/>
          <p:nvPr/>
        </p:nvSpPr>
        <p:spPr>
          <a:xfrm>
            <a:off x="3553258" y="2918324"/>
            <a:ext cx="118876" cy="244165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5134A360-42ED-F83D-5CF0-06D29F8A7939}"/>
              </a:ext>
            </a:extLst>
          </p:cNvPr>
          <p:cNvSpPr/>
          <p:nvPr/>
        </p:nvSpPr>
        <p:spPr>
          <a:xfrm>
            <a:off x="7103599" y="3741769"/>
            <a:ext cx="142063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632A63-A513-E1D6-3C0B-DA45C178CF13}"/>
              </a:ext>
            </a:extLst>
          </p:cNvPr>
          <p:cNvSpPr/>
          <p:nvPr/>
        </p:nvSpPr>
        <p:spPr>
          <a:xfrm>
            <a:off x="8524237" y="3547639"/>
            <a:ext cx="1796317" cy="75759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err="1">
                <a:solidFill>
                  <a:schemeClr val="tx1"/>
                </a:solidFill>
              </a:rPr>
              <a:t>IoU_thr</a:t>
            </a:r>
            <a:endParaRPr lang="fr-FR" i="1" dirty="0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DCB7CF-B030-5C11-0E0C-56C5331A20F6}"/>
              </a:ext>
            </a:extLst>
          </p:cNvPr>
          <p:cNvSpPr txBox="1"/>
          <p:nvPr/>
        </p:nvSpPr>
        <p:spPr>
          <a:xfrm>
            <a:off x="4439816" y="5013176"/>
            <a:ext cx="268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Prédiction  filtrée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CF1B98D-1991-210E-AF53-09B8730D45EA}"/>
              </a:ext>
            </a:extLst>
          </p:cNvPr>
          <p:cNvSpPr txBox="1"/>
          <p:nvPr/>
        </p:nvSpPr>
        <p:spPr>
          <a:xfrm>
            <a:off x="148626" y="4985237"/>
            <a:ext cx="268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Prédiction  non filtrée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EE6097A1-6E23-9B3F-96BB-C9A44B49A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8208" y="323069"/>
            <a:ext cx="2703852" cy="2007263"/>
          </a:xfrm>
          <a:prstGeom prst="rect">
            <a:avLst/>
          </a:prstGeom>
        </p:spPr>
      </p:pic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91936F3A-D17F-D4B2-96C6-835C12F0624B}"/>
              </a:ext>
            </a:extLst>
          </p:cNvPr>
          <p:cNvSpPr/>
          <p:nvPr/>
        </p:nvSpPr>
        <p:spPr>
          <a:xfrm rot="5400000">
            <a:off x="8801884" y="2766177"/>
            <a:ext cx="1241022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BF9894-22F5-3449-DAAD-9BECB6240D40}"/>
              </a:ext>
            </a:extLst>
          </p:cNvPr>
          <p:cNvSpPr/>
          <p:nvPr/>
        </p:nvSpPr>
        <p:spPr>
          <a:xfrm>
            <a:off x="2737971" y="5354569"/>
            <a:ext cx="1796317" cy="4034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err="1">
                <a:solidFill>
                  <a:schemeClr val="tx1"/>
                </a:solidFill>
              </a:rPr>
              <a:t>conf_thr</a:t>
            </a:r>
            <a:endParaRPr lang="fr-FR" i="1" dirty="0">
              <a:solidFill>
                <a:schemeClr val="tx1"/>
              </a:solidFill>
            </a:endParaRPr>
          </a:p>
        </p:txBody>
      </p:sp>
      <p:graphicFrame>
        <p:nvGraphicFramePr>
          <p:cNvPr id="29" name="Tableau 35">
            <a:extLst>
              <a:ext uri="{FF2B5EF4-FFF2-40B4-BE49-F238E27FC236}">
                <a16:creationId xmlns:a16="http://schemas.microsoft.com/office/drawing/2014/main" id="{3C1DB3B9-EAA5-FCC7-A427-F7024CED4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696532"/>
              </p:ext>
            </p:extLst>
          </p:nvPr>
        </p:nvGraphicFramePr>
        <p:xfrm>
          <a:off x="7657714" y="5119360"/>
          <a:ext cx="3550854" cy="74168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775427">
                  <a:extLst>
                    <a:ext uri="{9D8B030D-6E8A-4147-A177-3AD203B41FA5}">
                      <a16:colId xmlns:a16="http://schemas.microsoft.com/office/drawing/2014/main" val="2683192427"/>
                    </a:ext>
                  </a:extLst>
                </a:gridCol>
                <a:gridCol w="1775427">
                  <a:extLst>
                    <a:ext uri="{9D8B030D-6E8A-4147-A177-3AD203B41FA5}">
                      <a16:colId xmlns:a16="http://schemas.microsoft.com/office/drawing/2014/main" val="2091364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</a:t>
                      </a:r>
                      <a:r>
                        <a:rPr lang="fr-FR" baseline="-10000" dirty="0"/>
                        <a:t>P</a:t>
                      </a:r>
                      <a:r>
                        <a:rPr lang="fr-FR" dirty="0"/>
                        <a:t> +=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 V</a:t>
                      </a:r>
                      <a:r>
                        <a:rPr lang="fr-FR" baseline="-10000" dirty="0"/>
                        <a:t>N</a:t>
                      </a:r>
                      <a:r>
                        <a:rPr lang="fr-FR" dirty="0"/>
                        <a:t> += 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5683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F</a:t>
                      </a:r>
                      <a:r>
                        <a:rPr lang="fr-FR" baseline="-10000" dirty="0"/>
                        <a:t>N</a:t>
                      </a:r>
                      <a:r>
                        <a:rPr lang="fr-FR" dirty="0"/>
                        <a:t> += 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3927804"/>
                  </a:ext>
                </a:extLst>
              </a:tr>
            </a:tbl>
          </a:graphicData>
        </a:graphic>
      </p:graphicFrame>
      <p:sp>
        <p:nvSpPr>
          <p:cNvPr id="36" name="Flèche : droite 35">
            <a:extLst>
              <a:ext uri="{FF2B5EF4-FFF2-40B4-BE49-F238E27FC236}">
                <a16:creationId xmlns:a16="http://schemas.microsoft.com/office/drawing/2014/main" id="{80CD15B8-DC01-9EE0-CE60-42BC3DE1DF7D}"/>
              </a:ext>
            </a:extLst>
          </p:cNvPr>
          <p:cNvSpPr/>
          <p:nvPr/>
        </p:nvSpPr>
        <p:spPr>
          <a:xfrm rot="5400000">
            <a:off x="9026355" y="4538655"/>
            <a:ext cx="79207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AE1B082-DCFE-480B-1CF1-9D1C2D2CF41A}"/>
              </a:ext>
            </a:extLst>
          </p:cNvPr>
          <p:cNvSpPr txBox="1"/>
          <p:nvPr/>
        </p:nvSpPr>
        <p:spPr>
          <a:xfrm>
            <a:off x="6456040" y="63057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Précision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A872D90-3096-9035-28AC-3C43EB162FA5}"/>
              </a:ext>
            </a:extLst>
          </p:cNvPr>
          <p:cNvSpPr txBox="1"/>
          <p:nvPr/>
        </p:nvSpPr>
        <p:spPr>
          <a:xfrm>
            <a:off x="10797505" y="6310909"/>
            <a:ext cx="153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Rappel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FFBC475C-6A5A-560F-0F9B-0D9B24ABC76F}"/>
                  </a:ext>
                </a:extLst>
              </p:cNvPr>
              <p:cNvSpPr txBox="1"/>
              <p:nvPr/>
            </p:nvSpPr>
            <p:spPr>
              <a:xfrm>
                <a:off x="335360" y="784583"/>
                <a:ext cx="3699351" cy="5273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𝐼𝑜𝑈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𝑟𝑖𝑡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𝑡𝑒𝑟𝑟𝑎𝑖𝑛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𝑃𝑟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𝑑𝑖𝑐𝑡𝑖𝑜𝑛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𝑟𝑖𝑡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𝑡𝑒𝑟𝑟𝑎𝑖𝑛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∪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𝑃𝑟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𝑑𝑖𝑐𝑡𝑖𝑜𝑛</m:t>
                          </m:r>
                        </m:den>
                      </m:f>
                    </m:oMath>
                  </m:oMathPara>
                </a14:m>
                <a:endParaRPr lang="fr-FR" dirty="0">
                  <a:latin typeface="Calibri (Corps)"/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FFBC475C-6A5A-560F-0F9B-0D9B24ABC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784583"/>
                <a:ext cx="3699351" cy="5273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7C9DF671-5AA5-908A-892B-2D975A3C703E}"/>
                  </a:ext>
                </a:extLst>
              </p:cNvPr>
              <p:cNvSpPr txBox="1"/>
              <p:nvPr/>
            </p:nvSpPr>
            <p:spPr>
              <a:xfrm>
                <a:off x="196542" y="1647331"/>
                <a:ext cx="1988493" cy="5101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𝑃𝑟𝑒𝑐𝑖𝑠𝑖𝑜𝑛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fr-FR" dirty="0">
                              <a:latin typeface="Calibri (Corps)"/>
                            </a:rPr>
                            <m:t>V</m:t>
                          </m:r>
                          <m:r>
                            <m:rPr>
                              <m:nor/>
                            </m:rPr>
                            <a:rPr lang="fr-FR" baseline="-25000" dirty="0">
                              <a:latin typeface="Calibri (Corps)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fr-FR" baseline="-25000" dirty="0">
                              <a:latin typeface="Calibri (Corps)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dirty="0">
                              <a:latin typeface="Calibri (Corps)"/>
                            </a:rPr>
                            <m:t>V</m:t>
                          </m:r>
                          <m:r>
                            <m:rPr>
                              <m:nor/>
                            </m:rPr>
                            <a:rPr lang="fr-FR" baseline="-25000" dirty="0">
                              <a:latin typeface="Calibri (Corps)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fr-FR" b="0" i="0" baseline="-25000" dirty="0" smtClean="0">
                              <a:latin typeface="Calibri (Corps)"/>
                            </a:rPr>
                            <m:t> +</m:t>
                          </m:r>
                          <m:r>
                            <m:rPr>
                              <m:nor/>
                            </m:rPr>
                            <a:rPr lang="fr-FR" dirty="0">
                              <a:latin typeface="Calibri (Corps)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fr-FR" baseline="-25000" dirty="0">
                              <a:latin typeface="Calibri (Corps)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fr-FR" baseline="-25000" dirty="0">
                              <a:latin typeface="Calibri (Corps)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fr-FR" dirty="0">
                  <a:latin typeface="Calibri (Corps)"/>
                </a:endParaRPr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7C9DF671-5AA5-908A-892B-2D975A3C7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42" y="1647331"/>
                <a:ext cx="1988493" cy="510140"/>
              </a:xfrm>
              <a:prstGeom prst="rect">
                <a:avLst/>
              </a:prstGeom>
              <a:blipFill>
                <a:blip r:embed="rId8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64CE4805-8246-0C24-25C2-08D4BD03A39F}"/>
                  </a:ext>
                </a:extLst>
              </p:cNvPr>
              <p:cNvSpPr txBox="1"/>
              <p:nvPr/>
            </p:nvSpPr>
            <p:spPr>
              <a:xfrm>
                <a:off x="2264631" y="1682571"/>
                <a:ext cx="2175185" cy="5101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𝑅𝑎𝑝𝑝𝑒𝑙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fr-FR" dirty="0">
                              <a:latin typeface="Calibri (Corps)"/>
                            </a:rPr>
                            <m:t>V</m:t>
                          </m:r>
                          <m:r>
                            <m:rPr>
                              <m:nor/>
                            </m:rPr>
                            <a:rPr lang="fr-FR" baseline="-25000" dirty="0">
                              <a:latin typeface="Calibri (Corps)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fr-FR" baseline="-25000" dirty="0">
                              <a:latin typeface="Calibri (Corps)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dirty="0">
                              <a:latin typeface="Calibri (Corps)"/>
                            </a:rPr>
                            <m:t>V</m:t>
                          </m:r>
                          <m:r>
                            <m:rPr>
                              <m:nor/>
                            </m:rPr>
                            <a:rPr lang="fr-FR" baseline="-25000" dirty="0">
                              <a:latin typeface="Calibri (Corps)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fr-FR" b="0" i="0" baseline="-25000" dirty="0" smtClean="0">
                              <a:latin typeface="Calibri (Corps)"/>
                            </a:rPr>
                            <m:t> +</m:t>
                          </m:r>
                          <m:r>
                            <m:rPr>
                              <m:nor/>
                            </m:rPr>
                            <a:rPr lang="fr-FR" dirty="0">
                              <a:latin typeface="Calibri (Corps)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fr-FR" b="0" i="0" baseline="-25000" dirty="0" smtClean="0">
                              <a:latin typeface="Calibri (Corps)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fr-FR" baseline="-25000" dirty="0" smtClean="0">
                              <a:latin typeface="Calibri (Corps)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fr-FR" dirty="0">
                  <a:latin typeface="Calibri (Corps)"/>
                </a:endParaRP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64CE4805-8246-0C24-25C2-08D4BD03A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631" y="1682571"/>
                <a:ext cx="2175185" cy="510140"/>
              </a:xfrm>
              <a:prstGeom prst="rect">
                <a:avLst/>
              </a:prstGeom>
              <a:blipFill>
                <a:blip r:embed="rId9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ZoneTexte 46">
            <a:extLst>
              <a:ext uri="{FF2B5EF4-FFF2-40B4-BE49-F238E27FC236}">
                <a16:creationId xmlns:a16="http://schemas.microsoft.com/office/drawing/2014/main" id="{5965E9A6-8A9C-ACBB-3E00-7AB8160698B2}"/>
              </a:ext>
            </a:extLst>
          </p:cNvPr>
          <p:cNvSpPr txBox="1"/>
          <p:nvPr/>
        </p:nvSpPr>
        <p:spPr>
          <a:xfrm>
            <a:off x="75858" y="5952413"/>
            <a:ext cx="68122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dirty="0">
                <a:latin typeface="Calibri (Corps)"/>
              </a:rPr>
              <a:t>Précision moyenne AP</a:t>
            </a:r>
            <a:r>
              <a:rPr lang="fr-FR" baseline="-10000" dirty="0">
                <a:latin typeface="Calibri (Corps)"/>
              </a:rPr>
              <a:t>50  </a:t>
            </a:r>
            <a:r>
              <a:rPr lang="fr-FR" dirty="0">
                <a:latin typeface="Calibri (Corps)"/>
              </a:rPr>
              <a:t>:	 	</a:t>
            </a:r>
            <a:r>
              <a:rPr lang="fr-FR" i="1" dirty="0" err="1">
                <a:latin typeface="Calibri (Corps)"/>
              </a:rPr>
              <a:t>IoU_thr</a:t>
            </a:r>
            <a:r>
              <a:rPr lang="fr-FR" dirty="0">
                <a:latin typeface="Calibri (Corps)"/>
              </a:rPr>
              <a:t>=0,5 ; </a:t>
            </a:r>
            <a:r>
              <a:rPr lang="fr-FR" i="1" dirty="0" err="1"/>
              <a:t>conf_thr</a:t>
            </a:r>
            <a:r>
              <a:rPr lang="fr-FR" i="1" dirty="0"/>
              <a:t> </a:t>
            </a:r>
            <a:r>
              <a:rPr lang="fr-FR" dirty="0">
                <a:latin typeface="Calibri (Corps)"/>
              </a:rPr>
              <a:t>variable</a:t>
            </a:r>
          </a:p>
          <a:p>
            <a:r>
              <a:rPr lang="fr-FR" dirty="0">
                <a:latin typeface="Calibri (Corps)"/>
              </a:rPr>
              <a:t>Précision moyenne @[0,50 : 0,95] : 	</a:t>
            </a:r>
            <a:r>
              <a:rPr lang="fr-FR" i="1" dirty="0" err="1"/>
              <a:t>conf_thr</a:t>
            </a:r>
            <a:r>
              <a:rPr lang="fr-FR" dirty="0"/>
              <a:t>=0,01 ; </a:t>
            </a:r>
            <a:r>
              <a:rPr lang="fr-FR" i="1" dirty="0" err="1"/>
              <a:t>IoU_thr</a:t>
            </a:r>
            <a:r>
              <a:rPr lang="fr-FR" i="1" dirty="0"/>
              <a:t> </a:t>
            </a:r>
            <a:r>
              <a:rPr lang="fr-FR" dirty="0"/>
              <a:t>variable</a:t>
            </a:r>
            <a:endParaRPr lang="fr-FR" dirty="0">
              <a:latin typeface="Calibri (Corps)"/>
            </a:endParaRP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BAD5E89B-99DE-6564-8773-F0C6293FD175}"/>
              </a:ext>
            </a:extLst>
          </p:cNvPr>
          <p:cNvSpPr/>
          <p:nvPr/>
        </p:nvSpPr>
        <p:spPr>
          <a:xfrm>
            <a:off x="3019178" y="3741769"/>
            <a:ext cx="142063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2C8981A-D6FA-D0D4-DDD6-D97BD8FED574}"/>
              </a:ext>
            </a:extLst>
          </p:cNvPr>
          <p:cNvSpPr txBox="1"/>
          <p:nvPr/>
        </p:nvSpPr>
        <p:spPr>
          <a:xfrm>
            <a:off x="7999748" y="-36676"/>
            <a:ext cx="268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Vérité terrain</a:t>
            </a:r>
          </a:p>
        </p:txBody>
      </p:sp>
    </p:spTree>
    <p:extLst>
      <p:ext uri="{BB962C8B-B14F-4D97-AF65-F5344CB8AC3E}">
        <p14:creationId xmlns:p14="http://schemas.microsoft.com/office/powerpoint/2010/main" val="36639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11" grpId="0" animBg="1"/>
      <p:bldP spid="15" grpId="0" animBg="1"/>
      <p:bldP spid="16" grpId="0" animBg="1"/>
      <p:bldP spid="17" grpId="0"/>
      <p:bldP spid="27" grpId="0" animBg="1"/>
      <p:bldP spid="28" grpId="0" animBg="1"/>
      <p:bldP spid="36" grpId="0" animBg="1"/>
      <p:bldP spid="39" grpId="0"/>
      <p:bldP spid="40" grpId="0"/>
      <p:bldP spid="41" grpId="0"/>
      <p:bldP spid="43" grpId="0"/>
      <p:bldP spid="44" grpId="0"/>
      <p:bldP spid="47" grpId="0"/>
      <p:bldP spid="5" grpId="0" animBg="1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CC2C4D0-3BF6-FCE9-EE99-BAA103F44BA8}"/>
              </a:ext>
            </a:extLst>
          </p:cNvPr>
          <p:cNvSpPr txBox="1"/>
          <p:nvPr/>
        </p:nvSpPr>
        <p:spPr>
          <a:xfrm>
            <a:off x="0" y="571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2"/>
                </a:solidFill>
                <a:latin typeface="Calibri (Corps)"/>
                <a:cs typeface="Times New Roman" panose="02020603050405020304" pitchFamily="18" charset="0"/>
              </a:rPr>
              <a:t>R</a:t>
            </a:r>
            <a:r>
              <a:rPr lang="fr-FR" sz="2800" b="1" i="0" u="none" strike="noStrike" baseline="0" dirty="0">
                <a:solidFill>
                  <a:schemeClr val="accent2"/>
                </a:solidFill>
                <a:latin typeface="Calibri (Corps)"/>
                <a:cs typeface="Times New Roman" panose="02020603050405020304" pitchFamily="18" charset="0"/>
              </a:rPr>
              <a:t>ésultats</a:t>
            </a:r>
            <a:endParaRPr lang="fr-FR" sz="4800" b="1" dirty="0">
              <a:solidFill>
                <a:schemeClr val="accent2"/>
              </a:solidFill>
              <a:latin typeface="Calibri (Corps)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102558E-6D9C-9491-639C-F4161184C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8138" y="-2444813"/>
            <a:ext cx="7731773" cy="20478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A9CCCE-5094-78DA-6444-31CE45007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8831" y="-2694396"/>
            <a:ext cx="7417448" cy="23782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B4E3E6-AD8D-17F5-F8AD-19A216467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920" y="-2596673"/>
            <a:ext cx="6505342" cy="2211387"/>
          </a:xfrm>
          <a:prstGeom prst="rect">
            <a:avLst/>
          </a:prstGeom>
        </p:spPr>
      </p:pic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89702922-63CA-71AC-16C1-B5B59A731D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783755"/>
              </p:ext>
            </p:extLst>
          </p:nvPr>
        </p:nvGraphicFramePr>
        <p:xfrm>
          <a:off x="468569" y="669367"/>
          <a:ext cx="5336919" cy="316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3B9BACD1-A475-F24C-6CC2-58455C590C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4341172"/>
              </p:ext>
            </p:extLst>
          </p:nvPr>
        </p:nvGraphicFramePr>
        <p:xfrm>
          <a:off x="6313488" y="669367"/>
          <a:ext cx="5540772" cy="316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95CC6A99-433B-42FA-DE3F-832F69F105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9346217"/>
              </p:ext>
            </p:extLst>
          </p:nvPr>
        </p:nvGraphicFramePr>
        <p:xfrm>
          <a:off x="468570" y="3972203"/>
          <a:ext cx="5336918" cy="2836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7A6E77BA-9311-7E58-6747-8041D20A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>
                <a:latin typeface="Calibri (Corps)"/>
              </a:rPr>
              <a:t>12</a:t>
            </a:fld>
            <a:endParaRPr lang="fr-FR">
              <a:latin typeface="Calibri (Corps)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1F8DA6-3D5C-D154-F572-182A7D19D50C}"/>
              </a:ext>
            </a:extLst>
          </p:cNvPr>
          <p:cNvSpPr txBox="1"/>
          <p:nvPr/>
        </p:nvSpPr>
        <p:spPr>
          <a:xfrm>
            <a:off x="6194656" y="4420973"/>
            <a:ext cx="5528774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/>
              <a:t>Conservation P, R,  </a:t>
            </a:r>
            <a:r>
              <a:rPr lang="fr-FR" dirty="0" err="1"/>
              <a:t>L</a:t>
            </a:r>
            <a:r>
              <a:rPr lang="fr-FR" baseline="-10000" dirty="0" err="1"/>
              <a:t>val</a:t>
            </a:r>
            <a:r>
              <a:rPr lang="fr-FR" dirty="0"/>
              <a:t>, AP</a:t>
            </a:r>
            <a:r>
              <a:rPr lang="fr-FR" baseline="-10000" dirty="0"/>
              <a:t>50</a:t>
            </a:r>
            <a:r>
              <a:rPr lang="fr-FR" dirty="0"/>
              <a:t> et AP</a:t>
            </a:r>
            <a:r>
              <a:rPr lang="fr-FR" baseline="-10000" dirty="0"/>
              <a:t>[0,50:0,95]</a:t>
            </a:r>
          </a:p>
          <a:p>
            <a:pPr marL="342900" indent="-342900">
              <a:buFont typeface="+mj-lt"/>
              <a:buAutoNum type="arabicPeriod"/>
            </a:pPr>
            <a:endParaRPr lang="fr-FR" baseline="-10000" dirty="0"/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Fluctuations  P et R ; amélioration AP</a:t>
            </a:r>
            <a:r>
              <a:rPr lang="fr-FR" baseline="-10000" dirty="0"/>
              <a:t>50</a:t>
            </a:r>
            <a:r>
              <a:rPr lang="fr-FR" dirty="0"/>
              <a:t> et AP</a:t>
            </a:r>
            <a:r>
              <a:rPr lang="fr-FR" baseline="-10000" dirty="0"/>
              <a:t>[0,50:0,95]. </a:t>
            </a:r>
            <a:r>
              <a:rPr lang="fr-FR" dirty="0"/>
              <a:t>=&gt; Augmentation IoU et confiance</a:t>
            </a:r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Division du temps d’annotation par 2 tout en assurant l’observation de toutes les images </a:t>
            </a:r>
          </a:p>
        </p:txBody>
      </p:sp>
    </p:spTree>
    <p:extLst>
      <p:ext uri="{BB962C8B-B14F-4D97-AF65-F5344CB8AC3E}">
        <p14:creationId xmlns:p14="http://schemas.microsoft.com/office/powerpoint/2010/main" val="177707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2871A65-72AB-AA83-E883-B10B10C42D1B}"/>
              </a:ext>
            </a:extLst>
          </p:cNvPr>
          <p:cNvSpPr txBox="1"/>
          <p:nvPr/>
        </p:nvSpPr>
        <p:spPr>
          <a:xfrm>
            <a:off x="0" y="571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0" u="none" strike="noStrike" baseline="0">
                <a:solidFill>
                  <a:schemeClr val="accent2"/>
                </a:solidFill>
                <a:latin typeface="Calibri (Corps)"/>
                <a:cs typeface="Times New Roman" panose="02020603050405020304" pitchFamily="18" charset="0"/>
              </a:rPr>
              <a:t>Perspectives</a:t>
            </a:r>
            <a:endParaRPr lang="fr-FR" sz="4800" b="1" dirty="0">
              <a:solidFill>
                <a:schemeClr val="accent2"/>
              </a:solidFill>
              <a:latin typeface="Calibri (Corps)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5B0E8D0-37FA-4C14-75DD-5B4CDB4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>
                <a:latin typeface="Calibri (Corps)"/>
              </a:rPr>
              <a:t>13</a:t>
            </a:fld>
            <a:endParaRPr lang="fr-FR">
              <a:latin typeface="Calibri (Corps)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7C2947-078E-567E-BB24-ACC6E4F087BE}"/>
              </a:ext>
            </a:extLst>
          </p:cNvPr>
          <p:cNvSpPr txBox="1"/>
          <p:nvPr/>
        </p:nvSpPr>
        <p:spPr>
          <a:xfrm>
            <a:off x="2453841" y="501490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Intervalle [0,9:1]  =&gt; 231 T</a:t>
            </a:r>
            <a:r>
              <a:rPr lang="fr-FR" baseline="-10000" dirty="0"/>
              <a:t>P</a:t>
            </a:r>
            <a:r>
              <a:rPr lang="fr-FR" dirty="0"/>
              <a:t> + 9 F</a:t>
            </a:r>
            <a:r>
              <a:rPr lang="fr-FR" baseline="-10000" dirty="0"/>
              <a:t>P</a:t>
            </a:r>
            <a:r>
              <a:rPr lang="fr-FR" dirty="0"/>
              <a:t>  soit 44% de </a:t>
            </a:r>
            <a:r>
              <a:rPr lang="fr-FR" dirty="0" err="1"/>
              <a:t>L</a:t>
            </a:r>
            <a:r>
              <a:rPr lang="fr-FR" baseline="-10000" dirty="0" err="1"/>
              <a:t>val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3DEE6CA-94F7-5CA8-9811-E80117F316CF}"/>
              </a:ext>
            </a:extLst>
          </p:cNvPr>
          <p:cNvSpPr txBox="1"/>
          <p:nvPr/>
        </p:nvSpPr>
        <p:spPr>
          <a:xfrm>
            <a:off x="-3049016" y="7279958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Bizarre, VP/FP n’est pas un paramètre classique…. On préfère R ou P (2 histogrammes ?)… ou alors que P puisqu’on ne peut pas rajouter de nouvelle B.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SI P&gt;95 % alors pas besoin de vérifier.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765B695-4FFD-5186-DB4D-B937343F442B}"/>
              </a:ext>
            </a:extLst>
          </p:cNvPr>
          <p:cNvSpPr txBox="1"/>
          <p:nvPr/>
        </p:nvSpPr>
        <p:spPr>
          <a:xfrm>
            <a:off x="-3265040" y="528935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Plutôt perspectives ?</a:t>
            </a:r>
          </a:p>
          <a:p>
            <a:r>
              <a:rPr lang="fr-FR" dirty="0">
                <a:solidFill>
                  <a:srgbClr val="FF0000"/>
                </a:solidFill>
              </a:rPr>
              <a:t>Peut-on utiliser le score de confiance de chaque BB ?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FB9399-07DE-BB8B-3972-01D20F2A47FC}"/>
              </a:ext>
            </a:extLst>
          </p:cNvPr>
          <p:cNvSpPr txBox="1"/>
          <p:nvPr/>
        </p:nvSpPr>
        <p:spPr>
          <a:xfrm>
            <a:off x="-2832992" y="1915108"/>
            <a:ext cx="27363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Histogramme 1 :</a:t>
            </a:r>
          </a:p>
          <a:p>
            <a:r>
              <a:rPr lang="fr-FR" dirty="0">
                <a:solidFill>
                  <a:srgbClr val="FF0000"/>
                </a:solidFill>
              </a:rPr>
              <a:t>Effectif </a:t>
            </a:r>
            <a:r>
              <a:rPr lang="fr-FR" dirty="0" err="1">
                <a:solidFill>
                  <a:srgbClr val="FF0000"/>
                </a:solidFill>
              </a:rPr>
              <a:t>Lval</a:t>
            </a:r>
            <a:r>
              <a:rPr lang="fr-FR" dirty="0">
                <a:solidFill>
                  <a:srgbClr val="FF0000"/>
                </a:solidFill>
              </a:rPr>
              <a:t> / seuil de conf en abscisse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Histogramme 2 :</a:t>
            </a:r>
          </a:p>
          <a:p>
            <a:r>
              <a:rPr lang="fr-FR" dirty="0">
                <a:solidFill>
                  <a:srgbClr val="FF0000"/>
                </a:solidFill>
              </a:rPr>
              <a:t>P / seuil de conf (TP/TP+FP sur toutes les BB du pas de score considéré)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Si P(0,9-1) élevé alors pas besoin de le vérifier.</a:t>
            </a:r>
          </a:p>
          <a:p>
            <a:r>
              <a:rPr lang="fr-FR" dirty="0">
                <a:solidFill>
                  <a:srgbClr val="FF0000"/>
                </a:solidFill>
              </a:rPr>
              <a:t>On enlève alors x % de la BDD à vérifier….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Et on pourrait même montrer que cet </a:t>
            </a:r>
            <a:r>
              <a:rPr lang="fr-FR" dirty="0" err="1">
                <a:solidFill>
                  <a:srgbClr val="FF0000"/>
                </a:solidFill>
              </a:rPr>
              <a:t>histo</a:t>
            </a:r>
            <a:r>
              <a:rPr lang="fr-FR" dirty="0">
                <a:solidFill>
                  <a:srgbClr val="FF0000"/>
                </a:solidFill>
              </a:rPr>
              <a:t> évolue en fonction des itérations…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F8158894-1C78-43F2-80BF-5DED39D3EF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8936688"/>
              </p:ext>
            </p:extLst>
          </p:nvPr>
        </p:nvGraphicFramePr>
        <p:xfrm>
          <a:off x="2423592" y="1440006"/>
          <a:ext cx="7276285" cy="3299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2520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A59DCE-5019-506E-9D40-60DC8FDCF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b="1" dirty="0">
                <a:solidFill>
                  <a:schemeClr val="accent2"/>
                </a:solidFill>
              </a:rPr>
              <a:t>Merci pour votre attention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31C99D-F5C0-4430-9473-CCBBBD5F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79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F30186B-68D4-4BFA-A6CB-CE69922808D2}"/>
              </a:ext>
            </a:extLst>
          </p:cNvPr>
          <p:cNvPicPr>
            <a:picLocks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58124" y="2347139"/>
            <a:ext cx="4660532" cy="12258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C5383C-486C-CF2B-A6F8-53BE7D1991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2" t="416" r="-1092" b="416"/>
          <a:stretch/>
        </p:blipFill>
        <p:spPr>
          <a:xfrm>
            <a:off x="6672063" y="3681421"/>
            <a:ext cx="5432653" cy="2875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E0E7B70-2161-9A0B-A771-F5CBD75F0DCB}"/>
              </a:ext>
            </a:extLst>
          </p:cNvPr>
          <p:cNvSpPr txBox="1"/>
          <p:nvPr/>
        </p:nvSpPr>
        <p:spPr>
          <a:xfrm>
            <a:off x="0" y="5715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Annotation semi-automatique de base de données</a:t>
            </a:r>
          </a:p>
          <a:p>
            <a:pPr algn="ctr"/>
            <a:r>
              <a:rPr lang="fr-FR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d’images complexes non standardisées</a:t>
            </a:r>
            <a:endParaRPr lang="fr-FR" sz="4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82CA22A-7F22-C891-2564-F37F996A501E}"/>
              </a:ext>
            </a:extLst>
          </p:cNvPr>
          <p:cNvPicPr>
            <a:picLocks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88994" y="2390308"/>
            <a:ext cx="3878800" cy="12258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1ABFF31-AB07-4B0C-0431-A9B7FC89F268}"/>
              </a:ext>
            </a:extLst>
          </p:cNvPr>
          <p:cNvSpPr txBox="1"/>
          <p:nvPr/>
        </p:nvSpPr>
        <p:spPr>
          <a:xfrm>
            <a:off x="0" y="1124744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0" i="0" u="none" strike="noStrike" baseline="0" dirty="0">
                <a:latin typeface="NimbusRomNo9L-Regu"/>
              </a:rPr>
              <a:t>Guillaume PICAUD</a:t>
            </a:r>
            <a:r>
              <a:rPr lang="fr-FR" sz="1050" b="0" i="0" u="none" strike="noStrike" baseline="0" dirty="0">
                <a:latin typeface="CMR8"/>
              </a:rPr>
              <a:t>1</a:t>
            </a:r>
            <a:r>
              <a:rPr lang="fr-FR" sz="1050" b="0" i="0" u="none" strike="noStrike" baseline="0" dirty="0">
                <a:latin typeface="CMMI8"/>
              </a:rPr>
              <a:t>,</a:t>
            </a:r>
            <a:r>
              <a:rPr lang="fr-FR" sz="1050" b="0" i="0" u="none" strike="noStrike" baseline="0" dirty="0">
                <a:latin typeface="CMR8"/>
              </a:rPr>
              <a:t>3                     </a:t>
            </a:r>
            <a:r>
              <a:rPr lang="fr-FR" sz="1800" b="0" i="0" u="none" strike="noStrike" baseline="0" dirty="0">
                <a:latin typeface="NimbusRomNo9L-Regu"/>
              </a:rPr>
              <a:t>Marc CHAUMONT</a:t>
            </a:r>
            <a:r>
              <a:rPr lang="fr-FR" sz="1050" b="0" i="0" u="none" strike="noStrike" baseline="0" dirty="0">
                <a:latin typeface="CMR8"/>
              </a:rPr>
              <a:t>1</a:t>
            </a:r>
            <a:r>
              <a:rPr lang="fr-FR" sz="1050" b="0" i="0" u="none" strike="noStrike" baseline="0" dirty="0">
                <a:latin typeface="CMMI8"/>
              </a:rPr>
              <a:t>,</a:t>
            </a:r>
            <a:r>
              <a:rPr lang="fr-FR" sz="1050" b="0" i="0" u="none" strike="noStrike" baseline="0" dirty="0">
                <a:latin typeface="CMR8"/>
              </a:rPr>
              <a:t>2                     </a:t>
            </a:r>
            <a:r>
              <a:rPr lang="fr-FR" sz="1800" b="0" i="0" u="none" strike="noStrike" baseline="0" dirty="0">
                <a:latin typeface="NimbusRomNo9L-Regu"/>
              </a:rPr>
              <a:t>Gerard SUBSOL</a:t>
            </a:r>
            <a:r>
              <a:rPr lang="fr-FR" sz="1050" b="0" i="0" u="none" strike="noStrike" baseline="0" dirty="0">
                <a:latin typeface="CMR8"/>
              </a:rPr>
              <a:t>1                     </a:t>
            </a:r>
            <a:r>
              <a:rPr lang="fr-FR" sz="1800" b="0" i="0" u="none" strike="noStrike" baseline="0" dirty="0">
                <a:latin typeface="NimbusRomNo9L-Regu"/>
              </a:rPr>
              <a:t>Luc TEOT</a:t>
            </a:r>
            <a:r>
              <a:rPr lang="fr-FR" sz="1050" b="0" i="0" u="none" strike="noStrike" baseline="0" dirty="0">
                <a:latin typeface="CMR8"/>
              </a:rPr>
              <a:t>3</a:t>
            </a:r>
          </a:p>
          <a:p>
            <a:pPr algn="ctr"/>
            <a:r>
              <a:rPr lang="fr-FR" sz="1050" b="0" i="0" u="none" strike="noStrike" baseline="0" dirty="0">
                <a:latin typeface="CMR8"/>
              </a:rPr>
              <a:t>1</a:t>
            </a:r>
            <a:r>
              <a:rPr lang="fr-FR" sz="1800" b="0" i="0" u="none" strike="noStrike" baseline="0" dirty="0">
                <a:latin typeface="NimbusRomNo9L-Regu"/>
              </a:rPr>
              <a:t>Equipe ICAR, LIRMM, Univ. Montpellier, CNRS, Montpellier, France</a:t>
            </a:r>
          </a:p>
          <a:p>
            <a:pPr algn="ctr"/>
            <a:r>
              <a:rPr lang="fr-FR" sz="1050" b="0" i="0" u="none" strike="noStrike" baseline="0" dirty="0">
                <a:latin typeface="CMR8"/>
              </a:rPr>
              <a:t>2</a:t>
            </a:r>
            <a:r>
              <a:rPr lang="fr-FR" sz="1800" b="0" i="0" u="none" strike="noStrike" baseline="0" dirty="0">
                <a:latin typeface="NimbusRomNo9L-Regu"/>
              </a:rPr>
              <a:t>Univ. Nîmes France</a:t>
            </a:r>
          </a:p>
          <a:p>
            <a:pPr algn="ctr"/>
            <a:r>
              <a:rPr lang="fr-FR" sz="1050" b="0" i="0" u="none" strike="noStrike" baseline="0" dirty="0">
                <a:latin typeface="CMR8"/>
              </a:rPr>
              <a:t>3</a:t>
            </a:r>
            <a:r>
              <a:rPr lang="fr-FR" sz="1800" b="0" i="0" u="none" strike="noStrike" baseline="0" dirty="0">
                <a:latin typeface="NimbusRomNo9L-Regu"/>
              </a:rPr>
              <a:t>Cicat-Occitanie, Montpellier, France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E5A65B-CD9C-BB72-3CB9-EC9FCED67A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092" t="-327" r="-1092" b="-327"/>
          <a:stretch/>
        </p:blipFill>
        <p:spPr>
          <a:xfrm>
            <a:off x="87284" y="3681421"/>
            <a:ext cx="5482221" cy="29455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B24EC7-1745-8152-67E2-9BCE5487A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712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A59DCE-5019-506E-9D40-60DC8FDCF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b="1" dirty="0">
                <a:solidFill>
                  <a:schemeClr val="accent2"/>
                </a:solidFill>
              </a:rPr>
              <a:t>ANNEXE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31C99D-F5C0-4430-9473-CCBBBD5F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278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524284-6862-BAF9-4E08-9D30BA58F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837" y="937367"/>
            <a:ext cx="4585811" cy="1296144"/>
          </a:xfrm>
          <a:prstGeom prst="rect">
            <a:avLst/>
          </a:prstGeom>
        </p:spPr>
      </p:pic>
      <p:pic>
        <p:nvPicPr>
          <p:cNvPr id="3" name="Image 2" descr="Une image contenant texte, veine, Chair, personne&#10;&#10;Description générée automatiquement">
            <a:extLst>
              <a:ext uri="{FF2B5EF4-FFF2-40B4-BE49-F238E27FC236}">
                <a16:creationId xmlns:a16="http://schemas.microsoft.com/office/drawing/2014/main" id="{F0750036-C08E-0D28-C3EE-90D4A74F4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4" y="2852936"/>
            <a:ext cx="4176464" cy="3132348"/>
          </a:xfrm>
          <a:prstGeom prst="rect">
            <a:avLst/>
          </a:prstGeom>
        </p:spPr>
      </p:pic>
      <p:pic>
        <p:nvPicPr>
          <p:cNvPr id="4" name="Image 3" descr="Une image contenant Chair, gros plan, trouble, personne&#10;&#10;Description générée automatiquement">
            <a:extLst>
              <a:ext uri="{FF2B5EF4-FFF2-40B4-BE49-F238E27FC236}">
                <a16:creationId xmlns:a16="http://schemas.microsoft.com/office/drawing/2014/main" id="{68105731-178A-F6AC-102B-1835843A8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383632"/>
            <a:ext cx="2133600" cy="2133600"/>
          </a:xfrm>
          <a:prstGeom prst="rect">
            <a:avLst/>
          </a:prstGeom>
        </p:spPr>
      </p:pic>
      <p:pic>
        <p:nvPicPr>
          <p:cNvPr id="5" name="Image 4" descr="Une image contenant personne, nourriture, intérieur&#10;&#10;Description générée automatiquement">
            <a:extLst>
              <a:ext uri="{FF2B5EF4-FFF2-40B4-BE49-F238E27FC236}">
                <a16:creationId xmlns:a16="http://schemas.microsoft.com/office/drawing/2014/main" id="{3539CE81-DA69-FFE7-5D21-709387F8D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832" y="2852936"/>
            <a:ext cx="4153644" cy="311523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E11F6DA-4C65-6C22-BF5A-D4220B4A8F60}"/>
              </a:ext>
            </a:extLst>
          </p:cNvPr>
          <p:cNvSpPr txBox="1"/>
          <p:nvPr/>
        </p:nvSpPr>
        <p:spPr>
          <a:xfrm>
            <a:off x="430172" y="980728"/>
            <a:ext cx="5784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2"/>
                </a:solidFill>
              </a:rPr>
              <a:t>Nécessite de grosses bases de données annotées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2"/>
                </a:solidFill>
              </a:rPr>
              <a:t>Bases de données publiques (ex. DFUC) mais limitées (acquisition contrôlée, pathologie spécifique)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2"/>
                </a:solidFill>
              </a:rPr>
              <a:t>Bases de données à construire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DA727BF-FFE3-ECED-E812-D4E3A72F36F1}"/>
              </a:ext>
            </a:extLst>
          </p:cNvPr>
          <p:cNvSpPr txBox="1"/>
          <p:nvPr/>
        </p:nvSpPr>
        <p:spPr>
          <a:xfrm>
            <a:off x="7450832" y="5998946"/>
            <a:ext cx="4176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hlinkClick r:id="rId6"/>
              </a:rPr>
              <a:t>https://dfuc2022.grand-challenge.org/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BD72B3-B7C7-A3BF-F26B-C2B23CCEBD82}"/>
              </a:ext>
            </a:extLst>
          </p:cNvPr>
          <p:cNvSpPr txBox="1"/>
          <p:nvPr/>
        </p:nvSpPr>
        <p:spPr>
          <a:xfrm>
            <a:off x="564704" y="5985284"/>
            <a:ext cx="4176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hlinkClick r:id="rId7"/>
              </a:rPr>
              <a:t>https://dfu2020.grand-challenge.org/</a:t>
            </a:r>
            <a:endParaRPr lang="fr-FR" sz="1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FDBA39-E707-DDFE-190F-B1AC2E4F1DB8}"/>
              </a:ext>
            </a:extLst>
          </p:cNvPr>
          <p:cNvSpPr txBox="1"/>
          <p:nvPr/>
        </p:nvSpPr>
        <p:spPr>
          <a:xfrm>
            <a:off x="4871864" y="5598837"/>
            <a:ext cx="2290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hlinkClick r:id="rId8"/>
              </a:rPr>
              <a:t>https://dfu-2021.grand-challenge.org/</a:t>
            </a:r>
            <a:endParaRPr lang="fr-FR" sz="1600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63CD5C81-E9B2-F656-2974-A946E2BE9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620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intérieur, personne&#10;&#10;Description générée automatiquement">
            <a:extLst>
              <a:ext uri="{FF2B5EF4-FFF2-40B4-BE49-F238E27FC236}">
                <a16:creationId xmlns:a16="http://schemas.microsoft.com/office/drawing/2014/main" id="{E4341505-590C-8341-4420-13369D7F2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9" y="3294740"/>
            <a:ext cx="4212371" cy="2369459"/>
          </a:xfrm>
          <a:prstGeom prst="rect">
            <a:avLst/>
          </a:prstGeom>
        </p:spPr>
      </p:pic>
      <p:pic>
        <p:nvPicPr>
          <p:cNvPr id="7" name="Image 6" descr="Une image contenant personne, Restauration rapide, nourriture&#10;&#10;Description générée automatiquement">
            <a:extLst>
              <a:ext uri="{FF2B5EF4-FFF2-40B4-BE49-F238E27FC236}">
                <a16:creationId xmlns:a16="http://schemas.microsoft.com/office/drawing/2014/main" id="{89D6A786-E8BE-EB53-17E5-C5E2F6339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92" y="199571"/>
            <a:ext cx="3836611" cy="2877458"/>
          </a:xfrm>
          <a:prstGeom prst="rect">
            <a:avLst/>
          </a:prstGeom>
        </p:spPr>
      </p:pic>
      <p:pic>
        <p:nvPicPr>
          <p:cNvPr id="9" name="Image 8" descr="Une image contenant personne, nourriture, beignet, intérieur&#10;&#10;Description générée automatiquement">
            <a:extLst>
              <a:ext uri="{FF2B5EF4-FFF2-40B4-BE49-F238E27FC236}">
                <a16:creationId xmlns:a16="http://schemas.microsoft.com/office/drawing/2014/main" id="{4A59D71C-A6E9-57FA-51F8-132E1C7F4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71" y="3168186"/>
            <a:ext cx="3836610" cy="2877458"/>
          </a:xfrm>
          <a:prstGeom prst="rect">
            <a:avLst/>
          </a:prstGeom>
        </p:spPr>
      </p:pic>
      <p:pic>
        <p:nvPicPr>
          <p:cNvPr id="13" name="Image 12" descr="Une image contenant texte, instrument de mesure rigide, règle, intérieur&#10;&#10;Description générée automatiquement">
            <a:extLst>
              <a:ext uri="{FF2B5EF4-FFF2-40B4-BE49-F238E27FC236}">
                <a16:creationId xmlns:a16="http://schemas.microsoft.com/office/drawing/2014/main" id="{7D3A7442-8986-108B-CEE9-B9AA76DC5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9" y="453571"/>
            <a:ext cx="4212370" cy="2369458"/>
          </a:xfrm>
          <a:prstGeom prst="rect">
            <a:avLst/>
          </a:prstGeom>
        </p:spPr>
      </p:pic>
      <p:pic>
        <p:nvPicPr>
          <p:cNvPr id="14" name="Image 13" descr="Une image contenant texte, veine, Chair, personne&#10;&#10;Description générée automatiquement">
            <a:extLst>
              <a:ext uri="{FF2B5EF4-FFF2-40B4-BE49-F238E27FC236}">
                <a16:creationId xmlns:a16="http://schemas.microsoft.com/office/drawing/2014/main" id="{B58813E3-FA2A-04B7-6868-89CC4BABD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335" y="1474567"/>
            <a:ext cx="4176464" cy="313234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AE5D89-D3C1-D3AE-B987-2897659CC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-1686091"/>
            <a:ext cx="6132352" cy="173326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BD17EA3-A87A-FC5D-36A2-D654A9A5CA3F}"/>
              </a:ext>
            </a:extLst>
          </p:cNvPr>
          <p:cNvSpPr txBox="1"/>
          <p:nvPr/>
        </p:nvSpPr>
        <p:spPr>
          <a:xfrm>
            <a:off x="743539" y="6313714"/>
            <a:ext cx="408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Images issues du Cicat-Occitane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C1D1D3D-3641-FA2B-7E8B-9A7231838EFB}"/>
              </a:ext>
            </a:extLst>
          </p:cNvPr>
          <p:cNvSpPr txBox="1"/>
          <p:nvPr/>
        </p:nvSpPr>
        <p:spPr>
          <a:xfrm>
            <a:off x="6400800" y="6281448"/>
            <a:ext cx="534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Images issues du Diabetic Foot </a:t>
            </a:r>
            <a:r>
              <a:rPr lang="fr-FR" dirty="0" err="1"/>
              <a:t>Ulcer</a:t>
            </a:r>
            <a:r>
              <a:rPr lang="fr-FR" dirty="0"/>
              <a:t> Challenge 2020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BCE2E96D-BBEF-3CC1-0C52-68812E2A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220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00FD03E-18AA-AB9E-C2E0-B1A9BE7E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628800"/>
            <a:ext cx="10661322" cy="47083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8592C4B-3F99-C491-D37A-76BB611D8CDB}"/>
              </a:ext>
            </a:extLst>
          </p:cNvPr>
          <p:cNvSpPr txBox="1"/>
          <p:nvPr/>
        </p:nvSpPr>
        <p:spPr>
          <a:xfrm>
            <a:off x="-600744" y="970383"/>
            <a:ext cx="609399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</a:rPr>
              <a:t>Actuellement au Cicat-Occitanie :</a:t>
            </a:r>
          </a:p>
          <a:p>
            <a:pPr algn="ctr"/>
            <a:endParaRPr lang="fr-FR" sz="1800" b="1" u="sng" dirty="0">
              <a:solidFill>
                <a:schemeClr val="accent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CB121C-BF17-E88C-3289-4C21BBAC7908}"/>
              </a:ext>
            </a:extLst>
          </p:cNvPr>
          <p:cNvSpPr/>
          <p:nvPr/>
        </p:nvSpPr>
        <p:spPr>
          <a:xfrm>
            <a:off x="957143" y="5887617"/>
            <a:ext cx="2258537" cy="205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4C6D84-3EE7-846D-DB66-185DADE3F9D4}"/>
              </a:ext>
            </a:extLst>
          </p:cNvPr>
          <p:cNvSpPr/>
          <p:nvPr/>
        </p:nvSpPr>
        <p:spPr>
          <a:xfrm>
            <a:off x="6312024" y="5789693"/>
            <a:ext cx="2232248" cy="205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D07E5B-2712-B174-B78B-0E60FF4BF227}"/>
              </a:ext>
            </a:extLst>
          </p:cNvPr>
          <p:cNvSpPr/>
          <p:nvPr/>
        </p:nvSpPr>
        <p:spPr>
          <a:xfrm>
            <a:off x="911424" y="4077072"/>
            <a:ext cx="45719" cy="2160240"/>
          </a:xfrm>
          <a:prstGeom prst="rect">
            <a:avLst/>
          </a:prstGeom>
          <a:solidFill>
            <a:srgbClr val="91B2DD"/>
          </a:solidFill>
          <a:ln>
            <a:solidFill>
              <a:srgbClr val="89AD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0F827-3673-15F3-7BE3-A87C2ADB36CE}"/>
              </a:ext>
            </a:extLst>
          </p:cNvPr>
          <p:cNvSpPr/>
          <p:nvPr/>
        </p:nvSpPr>
        <p:spPr>
          <a:xfrm>
            <a:off x="6312024" y="5887617"/>
            <a:ext cx="2258537" cy="205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EE09D4-59E2-90DD-DD51-D27D5CB194F2}"/>
              </a:ext>
            </a:extLst>
          </p:cNvPr>
          <p:cNvSpPr/>
          <p:nvPr/>
        </p:nvSpPr>
        <p:spPr>
          <a:xfrm>
            <a:off x="6266305" y="4077072"/>
            <a:ext cx="45719" cy="2160240"/>
          </a:xfrm>
          <a:prstGeom prst="rect">
            <a:avLst/>
          </a:prstGeom>
          <a:solidFill>
            <a:srgbClr val="91B2DD"/>
          </a:solidFill>
          <a:ln>
            <a:solidFill>
              <a:srgbClr val="89AD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03728B2E-C29E-D52E-1A3C-69F609DF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61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1CE4C0-CD5A-8F39-E716-4959C45DE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11973697" cy="2443844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>
                <a:latin typeface="Calibri "/>
              </a:rPr>
              <a:t> </a:t>
            </a:r>
            <a:r>
              <a:rPr lang="fr-FR" sz="2400" dirty="0">
                <a:solidFill>
                  <a:schemeClr val="accent2"/>
                </a:solidFill>
                <a:latin typeface="Calibri "/>
              </a:rPr>
              <a:t>plaie chronique </a:t>
            </a:r>
            <a:r>
              <a:rPr lang="fr-FR" sz="2400" dirty="0">
                <a:latin typeface="Calibri "/>
              </a:rPr>
              <a:t>= 4 à 6 semaines d’évolution sans cicatrisation</a:t>
            </a:r>
          </a:p>
          <a:p>
            <a:r>
              <a:rPr lang="fr-FR" sz="2400" dirty="0">
                <a:latin typeface="Calibri "/>
              </a:rPr>
              <a:t>Des étiologies variées  : ulcère 66% , escarre 23% , pied diabétique 11% …</a:t>
            </a:r>
          </a:p>
          <a:p>
            <a:r>
              <a:rPr lang="fr-FR" sz="2400" dirty="0">
                <a:latin typeface="Calibri "/>
              </a:rPr>
              <a:t>700 000 porteurs,  8 000 amputations,  3 500 décès /an en France</a:t>
            </a:r>
          </a:p>
          <a:p>
            <a:r>
              <a:rPr lang="fr-FR" sz="2400" dirty="0">
                <a:latin typeface="Calibri "/>
              </a:rPr>
              <a:t>10% du nombre total d’hospitalisations,  1 Md€/an pour escarres et ulcères à domicile</a:t>
            </a:r>
          </a:p>
          <a:p>
            <a:r>
              <a:rPr lang="fr-FR" sz="2400" dirty="0">
                <a:latin typeface="Calibri "/>
              </a:rPr>
              <a:t>Protocole de soin spécifique à chaque patient</a:t>
            </a:r>
          </a:p>
          <a:p>
            <a:r>
              <a:rPr lang="fr-FR" sz="2400" dirty="0">
                <a:latin typeface="Calibri "/>
              </a:rPr>
              <a:t>Vieillissement de la population, pénurie de soignants</a:t>
            </a:r>
          </a:p>
          <a:p>
            <a:endParaRPr lang="fr-FR" dirty="0">
              <a:latin typeface="Calibri 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CFAD6B-6B35-EBB0-9DDC-B88A14A255E0}"/>
              </a:ext>
            </a:extLst>
          </p:cNvPr>
          <p:cNvSpPr txBox="1"/>
          <p:nvPr/>
        </p:nvSpPr>
        <p:spPr>
          <a:xfrm>
            <a:off x="0" y="571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0" u="none" strike="noStrike" baseline="0" dirty="0">
                <a:solidFill>
                  <a:schemeClr val="accent2"/>
                </a:solidFill>
                <a:latin typeface="Calibri "/>
                <a:cs typeface="Times New Roman" panose="02020603050405020304" pitchFamily="18" charset="0"/>
              </a:rPr>
              <a:t>Les plaies chroniques : un problème de santé publique</a:t>
            </a:r>
            <a:endParaRPr lang="fr-FR" sz="4800" b="1" dirty="0">
              <a:solidFill>
                <a:schemeClr val="accent2"/>
              </a:solidFill>
              <a:latin typeface="Calibri "/>
              <a:cs typeface="Times New Roman" panose="02020603050405020304" pitchFamily="18" charset="0"/>
            </a:endParaRPr>
          </a:p>
        </p:txBody>
      </p:sp>
      <p:pic>
        <p:nvPicPr>
          <p:cNvPr id="5" name="Image 4" descr="Une image contenant personne, ongle, Chair, doigt&#10;&#10;Description générée automatiquement">
            <a:extLst>
              <a:ext uri="{FF2B5EF4-FFF2-40B4-BE49-F238E27FC236}">
                <a16:creationId xmlns:a16="http://schemas.microsoft.com/office/drawing/2014/main" id="{F03113F2-C3B1-8315-F254-1EB6BB3BF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092" y="3756556"/>
            <a:ext cx="2274284" cy="3050550"/>
          </a:xfrm>
          <a:prstGeom prst="rect">
            <a:avLst/>
          </a:prstGeom>
        </p:spPr>
      </p:pic>
      <p:pic>
        <p:nvPicPr>
          <p:cNvPr id="7" name="Image 6" descr="Une image contenant personne, ordinateur portable, ordinateur, intérieur&#10;&#10;Description générée automatiquement">
            <a:extLst>
              <a:ext uri="{FF2B5EF4-FFF2-40B4-BE49-F238E27FC236}">
                <a16:creationId xmlns:a16="http://schemas.microsoft.com/office/drawing/2014/main" id="{63DC1D22-87A1-7099-C640-FDA595FEA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7" y="3736864"/>
            <a:ext cx="2287913" cy="3050551"/>
          </a:xfrm>
          <a:prstGeom prst="rect">
            <a:avLst/>
          </a:prstGeom>
        </p:spPr>
      </p:pic>
      <p:pic>
        <p:nvPicPr>
          <p:cNvPr id="11" name="Image 10" descr="Une image contenant Chair, blessure, sang, personne&#10;&#10;Description générée automatiquement">
            <a:extLst>
              <a:ext uri="{FF2B5EF4-FFF2-40B4-BE49-F238E27FC236}">
                <a16:creationId xmlns:a16="http://schemas.microsoft.com/office/drawing/2014/main" id="{C78888A3-2517-192F-C8C9-079EE376F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65" y="3962306"/>
            <a:ext cx="5057422" cy="2844800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84E4664-A790-8D9E-EF21-0B29EEEDF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>
                <a:latin typeface="Calibri "/>
              </a:rPr>
              <a:t>2</a:t>
            </a:fld>
            <a:endParaRPr lang="fr-FR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33089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1AAD883-9E82-09C2-0BED-389DAF2B6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970518"/>
            <a:ext cx="5087888" cy="548281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0D04D23-9C89-7FA5-1A44-D41BA9A2A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8" y="970518"/>
            <a:ext cx="7219950" cy="14573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B1BF20-D899-7F58-7E93-AB6EBFD3D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41" y="2713796"/>
            <a:ext cx="5040560" cy="24429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F291CF0-236F-9689-8081-0A3ADD112DE0}"/>
              </a:ext>
            </a:extLst>
          </p:cNvPr>
          <p:cNvSpPr txBox="1"/>
          <p:nvPr/>
        </p:nvSpPr>
        <p:spPr>
          <a:xfrm>
            <a:off x="2446206" y="1434262"/>
            <a:ext cx="2272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Conférence WACV, 2021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E56B83F-07DE-5674-EFCB-7D9CC0266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132729"/>
              </p:ext>
            </p:extLst>
          </p:nvPr>
        </p:nvGraphicFramePr>
        <p:xfrm>
          <a:off x="243684" y="5293587"/>
          <a:ext cx="6716412" cy="111252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716412">
                  <a:extLst>
                    <a:ext uri="{9D8B030D-6E8A-4147-A177-3AD203B41FA5}">
                      <a16:colId xmlns:a16="http://schemas.microsoft.com/office/drawing/2014/main" val="38640782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Au total 126.000 images avec informations médicales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225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Erreur moyenne temps de cicatrisation :  &lt;1 mois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588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Besoin d’hospitalisation : rappel=92% précision=86%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173806"/>
                  </a:ext>
                </a:extLst>
              </a:tr>
            </a:tbl>
          </a:graphicData>
        </a:graphic>
      </p:graphicFrame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04F181-FB72-458D-6484-0F89981A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831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BE23B8-5E8D-E5A2-065E-8A9CD96C6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479945"/>
            <a:ext cx="12242969" cy="26691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A80150-1794-06AA-CA66-B73BFC7A2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53243"/>
            <a:ext cx="5907954" cy="22354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BFB191-3839-9728-BDAC-A7CB455B9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0" y="993848"/>
            <a:ext cx="4925279" cy="100811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2784E8B-D645-016C-E8B3-97CD8043FC80}"/>
              </a:ext>
            </a:extLst>
          </p:cNvPr>
          <p:cNvSpPr txBox="1"/>
          <p:nvPr/>
        </p:nvSpPr>
        <p:spPr>
          <a:xfrm>
            <a:off x="22230" y="2036310"/>
            <a:ext cx="48496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0" i="0" u="none" strike="noStrike" baseline="0" dirty="0">
                <a:latin typeface="NimbusSanL-Regu"/>
              </a:rPr>
              <a:t>IEEE JOURNAL OF BIOMEDICAL AND HEALTH INFORMATICS, 2022</a:t>
            </a:r>
            <a:endParaRPr lang="fr-FR" sz="3200" dirty="0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1853D21-2283-70A9-A619-3D2CEC8699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638891"/>
              </p:ext>
            </p:extLst>
          </p:nvPr>
        </p:nvGraphicFramePr>
        <p:xfrm>
          <a:off x="1559496" y="5544112"/>
          <a:ext cx="3816424" cy="64008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7728654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Suivi dans le temps de 200.000 plaies</a:t>
                      </a:r>
                    </a:p>
                    <a:p>
                      <a:r>
                        <a:rPr lang="fr-FR" dirty="0"/>
                        <a:t>2,1 M évaluations de plaies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89836"/>
                  </a:ext>
                </a:extLst>
              </a:tr>
            </a:tbl>
          </a:graphicData>
        </a:graphic>
      </p:graphicFrame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9A4FE2-2AD8-96D6-90CE-77B5E0E55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789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6F49C7E-E144-24D9-9727-4E81F00FC3A0}"/>
              </a:ext>
            </a:extLst>
          </p:cNvPr>
          <p:cNvGrpSpPr/>
          <p:nvPr/>
        </p:nvGrpSpPr>
        <p:grpSpPr>
          <a:xfrm>
            <a:off x="3112168" y="1397272"/>
            <a:ext cx="4479974" cy="4664905"/>
            <a:chOff x="2142918" y="1958248"/>
            <a:chExt cx="4479974" cy="4664905"/>
          </a:xfrm>
        </p:grpSpPr>
        <p:pic>
          <p:nvPicPr>
            <p:cNvPr id="5" name="Picture 4" descr="Smartphone Mobile phone Cartoon - Hand phone png download - 723 ...">
              <a:extLst>
                <a:ext uri="{FF2B5EF4-FFF2-40B4-BE49-F238E27FC236}">
                  <a16:creationId xmlns:a16="http://schemas.microsoft.com/office/drawing/2014/main" id="{02C569C5-566A-641C-F270-9CFF85D7C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755" y="5812718"/>
              <a:ext cx="468628" cy="719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tablet clipart - Clip Art Library">
              <a:extLst>
                <a:ext uri="{FF2B5EF4-FFF2-40B4-BE49-F238E27FC236}">
                  <a16:creationId xmlns:a16="http://schemas.microsoft.com/office/drawing/2014/main" id="{C704907F-E125-77FD-7E88-4B986EB60B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869" y="5817094"/>
              <a:ext cx="715394" cy="715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database server clipart - Clip Art Library">
              <a:extLst>
                <a:ext uri="{FF2B5EF4-FFF2-40B4-BE49-F238E27FC236}">
                  <a16:creationId xmlns:a16="http://schemas.microsoft.com/office/drawing/2014/main" id="{07BAB8AD-1408-B2C8-0071-F0A9423E7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918" y="2421007"/>
              <a:ext cx="524437" cy="64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69E354D-3F86-8B98-E87C-C518626C213F}"/>
                </a:ext>
              </a:extLst>
            </p:cNvPr>
            <p:cNvSpPr txBox="1"/>
            <p:nvPr/>
          </p:nvSpPr>
          <p:spPr>
            <a:xfrm>
              <a:off x="3177110" y="3768363"/>
              <a:ext cx="16766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fr-FR" sz="1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Entraînement de l’algorithme IA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D6AEEA1-C9F1-E6E0-3D2B-D928C111E044}"/>
                </a:ext>
              </a:extLst>
            </p:cNvPr>
            <p:cNvSpPr txBox="1"/>
            <p:nvPr/>
          </p:nvSpPr>
          <p:spPr>
            <a:xfrm>
              <a:off x="2303954" y="5214112"/>
              <a:ext cx="16087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Renseignement (images+ infos cliniques)</a:t>
              </a:r>
            </a:p>
            <a:p>
              <a:endParaRPr lang="fr-FR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758D5BA8-27ED-F983-A562-A39696F267DA}"/>
                </a:ext>
              </a:extLst>
            </p:cNvPr>
            <p:cNvCxnSpPr>
              <a:cxnSpLocks/>
            </p:cNvCxnSpPr>
            <p:nvPr/>
          </p:nvCxnSpPr>
          <p:spPr>
            <a:xfrm>
              <a:off x="4118638" y="4278008"/>
              <a:ext cx="0" cy="1392572"/>
            </a:xfrm>
            <a:prstGeom prst="straightConnector1">
              <a:avLst/>
            </a:prstGeom>
            <a:ln w="44450">
              <a:solidFill>
                <a:schemeClr val="accent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DA9A8559-0FA2-68E2-3FB8-2B409977A7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6342" y="3166555"/>
              <a:ext cx="0" cy="205229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FC647BD6-FB3A-9F2E-3672-9AF6929655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1542" y="1958248"/>
              <a:ext cx="1821350" cy="1068413"/>
            </a:xfrm>
            <a:prstGeom prst="straightConnector1">
              <a:avLst/>
            </a:prstGeom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9816196-3A5B-BA9F-AE17-48F7FAE99031}"/>
                </a:ext>
              </a:extLst>
            </p:cNvPr>
            <p:cNvSpPr txBox="1"/>
            <p:nvPr/>
          </p:nvSpPr>
          <p:spPr>
            <a:xfrm>
              <a:off x="2733228" y="2421135"/>
              <a:ext cx="18455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fr-FR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Base de données centralisée stockée dans un environnement protégé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FFACCED-5219-B177-FBC6-6F0FB6CB7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80116" y="3030303"/>
              <a:ext cx="912101" cy="858023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8C1E9E0-801D-F678-BB05-DABA1F06C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8269" y="5638621"/>
              <a:ext cx="633469" cy="595911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D565EC9-D0E9-CEF4-56ED-69177D6FA7A7}"/>
                </a:ext>
              </a:extLst>
            </p:cNvPr>
            <p:cNvSpPr txBox="1"/>
            <p:nvPr/>
          </p:nvSpPr>
          <p:spPr>
            <a:xfrm>
              <a:off x="3609638" y="6161488"/>
              <a:ext cx="1076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Algorithme embarqué</a:t>
              </a: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2D6C9633-98E1-DC31-17DB-9E55523685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85346" y="3131063"/>
              <a:ext cx="551158" cy="297937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8B1D7A54-605B-5DE0-D969-9A4D64CA1F38}"/>
              </a:ext>
            </a:extLst>
          </p:cNvPr>
          <p:cNvSpPr txBox="1"/>
          <p:nvPr/>
        </p:nvSpPr>
        <p:spPr>
          <a:xfrm>
            <a:off x="733926" y="1658411"/>
            <a:ext cx="199755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Expert</a:t>
            </a:r>
          </a:p>
          <a:p>
            <a:pPr algn="ctr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(server)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Clinicien certifié</a:t>
            </a:r>
          </a:p>
          <a:p>
            <a:pPr algn="ctr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Professionnel de santé</a:t>
            </a:r>
          </a:p>
          <a:p>
            <a:pPr algn="ctr"/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(smartphone/tablette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Au lit du patient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A24C550-CB0C-9F88-78D7-ECB491F4E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2221" y="2786276"/>
            <a:ext cx="582914" cy="715394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BF515FF3-7C9A-61D7-4FC6-CC887C687CEB}"/>
              </a:ext>
            </a:extLst>
          </p:cNvPr>
          <p:cNvGrpSpPr/>
          <p:nvPr/>
        </p:nvGrpSpPr>
        <p:grpSpPr>
          <a:xfrm>
            <a:off x="1251615" y="5122631"/>
            <a:ext cx="986179" cy="898657"/>
            <a:chOff x="2727139" y="5700251"/>
            <a:chExt cx="986179" cy="89865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43A7A8D-BAD0-F853-0371-422697046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644"/>
            <a:stretch/>
          </p:blipFill>
          <p:spPr>
            <a:xfrm>
              <a:off x="2727139" y="5700251"/>
              <a:ext cx="976082" cy="89865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104146D-7CF3-652E-277E-9998945C746E}"/>
                </a:ext>
              </a:extLst>
            </p:cNvPr>
            <p:cNvSpPr/>
            <p:nvPr/>
          </p:nvSpPr>
          <p:spPr>
            <a:xfrm>
              <a:off x="3564068" y="5789695"/>
              <a:ext cx="149250" cy="29386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C6CAB84-7BA6-BFFA-C237-A13170D76F87}"/>
                </a:ext>
              </a:extLst>
            </p:cNvPr>
            <p:cNvSpPr/>
            <p:nvPr/>
          </p:nvSpPr>
          <p:spPr>
            <a:xfrm>
              <a:off x="3601918" y="6083159"/>
              <a:ext cx="73551" cy="20366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BF122117-2CE0-C7DE-CEE0-BF884F698FC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9568" y="920673"/>
            <a:ext cx="1326134" cy="1247508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556630EE-A72F-9C99-EEBA-5E941E57FFB6}"/>
              </a:ext>
            </a:extLst>
          </p:cNvPr>
          <p:cNvSpPr/>
          <p:nvPr/>
        </p:nvSpPr>
        <p:spPr>
          <a:xfrm>
            <a:off x="2791423" y="1122319"/>
            <a:ext cx="3072434" cy="49860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C6F263B-278C-9B14-2C1A-93EC26CA6D94}"/>
              </a:ext>
            </a:extLst>
          </p:cNvPr>
          <p:cNvSpPr txBox="1"/>
          <p:nvPr/>
        </p:nvSpPr>
        <p:spPr>
          <a:xfrm>
            <a:off x="6945969" y="2190181"/>
            <a:ext cx="319666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Collaborations</a:t>
            </a:r>
          </a:p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Échange de BDD ou d’algorithmes d’IA</a:t>
            </a:r>
          </a:p>
          <a:p>
            <a:pPr algn="ctr"/>
            <a:endParaRPr lang="fr-FR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3AB1FC4-94D0-4698-4232-1AE68ECF1BFF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9547853" y="1254274"/>
            <a:ext cx="1661926" cy="1129312"/>
          </a:xfrm>
          <a:prstGeom prst="straightConnector1">
            <a:avLst/>
          </a:prstGeom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C8FE5394-A050-A68D-85FA-E54109073014}"/>
              </a:ext>
            </a:extLst>
          </p:cNvPr>
          <p:cNvSpPr/>
          <p:nvPr/>
        </p:nvSpPr>
        <p:spPr>
          <a:xfrm>
            <a:off x="10369686" y="2383586"/>
            <a:ext cx="1680185" cy="34216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Espace réservé du numéro de diapositive 28">
            <a:extLst>
              <a:ext uri="{FF2B5EF4-FFF2-40B4-BE49-F238E27FC236}">
                <a16:creationId xmlns:a16="http://schemas.microsoft.com/office/drawing/2014/main" id="{9DD6650E-B3B3-D8A0-AFAF-EDA64A1A6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414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ing-2023-05-29-23-02-32">
            <a:hlinkClick r:id="" action="ppaction://media"/>
            <a:extLst>
              <a:ext uri="{FF2B5EF4-FFF2-40B4-BE49-F238E27FC236}">
                <a16:creationId xmlns:a16="http://schemas.microsoft.com/office/drawing/2014/main" id="{A3538790-37D5-85AC-AC62-D3EED65279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4552" y="1025325"/>
            <a:ext cx="4944970" cy="53139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8403CC-6CDF-2DC4-75C7-AD17E9DCF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1198364"/>
            <a:ext cx="5303269" cy="4461272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B8963F-81BB-9DCC-75CA-210CE6F1F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51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5ADD7D-3B34-F04F-D0BA-CC5C6220F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518755"/>
            <a:ext cx="4905375" cy="61662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C1DB463-1EFE-D871-9872-D7966F4F1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49" y="1074183"/>
            <a:ext cx="4810125" cy="51244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1EC348B-130C-C651-22A7-2027B8BDB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54465" y="396874"/>
            <a:ext cx="4076700" cy="1762125"/>
          </a:xfrm>
          <a:prstGeom prst="rect">
            <a:avLst/>
          </a:prstGeom>
        </p:spPr>
      </p:pic>
      <p:pic>
        <p:nvPicPr>
          <p:cNvPr id="14" name="Image 13" descr="Une image contenant texte, intérieur, écran d’ordinateur, Ordinateur personnel&#10;&#10;Description générée automatiquement">
            <a:extLst>
              <a:ext uri="{FF2B5EF4-FFF2-40B4-BE49-F238E27FC236}">
                <a16:creationId xmlns:a16="http://schemas.microsoft.com/office/drawing/2014/main" id="{C9E89B10-1003-0E9F-A9C5-3F738E150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7" y="864633"/>
            <a:ext cx="5026068" cy="5334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A9145B2-76FB-3C05-FC61-F9FDE2B019E8}"/>
              </a:ext>
            </a:extLst>
          </p:cNvPr>
          <p:cNvSpPr txBox="1"/>
          <p:nvPr/>
        </p:nvSpPr>
        <p:spPr>
          <a:xfrm>
            <a:off x="0" y="-446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téléconsultation : une adaptation du modèle de santé ?</a:t>
            </a:r>
            <a:endParaRPr lang="fr-FR" sz="4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8B0C0B07-520C-37A4-312D-F6F59223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8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8">
            <a:extLst>
              <a:ext uri="{FF2B5EF4-FFF2-40B4-BE49-F238E27FC236}">
                <a16:creationId xmlns:a16="http://schemas.microsoft.com/office/drawing/2014/main" id="{FCD24B5E-8900-D0C7-4269-B95FA8A3A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020235"/>
              </p:ext>
            </p:extLst>
          </p:nvPr>
        </p:nvGraphicFramePr>
        <p:xfrm>
          <a:off x="4570533" y="5536862"/>
          <a:ext cx="3096344" cy="110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5789">
                  <a:extLst>
                    <a:ext uri="{9D8B030D-6E8A-4147-A177-3AD203B41FA5}">
                      <a16:colId xmlns:a16="http://schemas.microsoft.com/office/drawing/2014/main" val="1219453420"/>
                    </a:ext>
                  </a:extLst>
                </a:gridCol>
                <a:gridCol w="2490555">
                  <a:extLst>
                    <a:ext uri="{9D8B030D-6E8A-4147-A177-3AD203B41FA5}">
                      <a16:colId xmlns:a16="http://schemas.microsoft.com/office/drawing/2014/main" val="1525419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Nécrose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0645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Fibrine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3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Bourgeonnement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9034434"/>
                  </a:ext>
                </a:extLst>
              </a:tr>
            </a:tbl>
          </a:graphicData>
        </a:graphic>
      </p:graphicFrame>
      <p:pic>
        <p:nvPicPr>
          <p:cNvPr id="6" name="Image 5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E3911A5A-17CF-388C-C769-2730A5031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40" y="523290"/>
            <a:ext cx="4530510" cy="59542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27BAD3D-6C33-6D83-35B5-80CCF6C60EB2}"/>
              </a:ext>
            </a:extLst>
          </p:cNvPr>
          <p:cNvSpPr txBox="1"/>
          <p:nvPr/>
        </p:nvSpPr>
        <p:spPr>
          <a:xfrm>
            <a:off x="-1" y="101600"/>
            <a:ext cx="8781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Quelles sont les informations dont le médecin a besoin ? 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6DA7E2-B3E8-1A02-AA89-715F4911C99C}"/>
              </a:ext>
            </a:extLst>
          </p:cNvPr>
          <p:cNvSpPr txBox="1"/>
          <p:nvPr/>
        </p:nvSpPr>
        <p:spPr>
          <a:xfrm>
            <a:off x="0" y="870857"/>
            <a:ext cx="605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Déterminer l’étiologie et la sévérité actuelle de la plaie 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42A5FC3-FC68-844E-F9E8-303A02752943}"/>
              </a:ext>
            </a:extLst>
          </p:cNvPr>
          <p:cNvSpPr txBox="1"/>
          <p:nvPr/>
        </p:nvSpPr>
        <p:spPr>
          <a:xfrm>
            <a:off x="59217" y="3229324"/>
            <a:ext cx="605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Trouver le protocole de soin le plus adapté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275172-2C43-70B8-6AEE-05798CFB3F3B}"/>
              </a:ext>
            </a:extLst>
          </p:cNvPr>
          <p:cNvSpPr txBox="1"/>
          <p:nvPr/>
        </p:nvSpPr>
        <p:spPr>
          <a:xfrm>
            <a:off x="36512" y="5033708"/>
            <a:ext cx="605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Suivre des indicateurs au cours du temps :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7B924AA-635D-6B63-2089-277C2C3F371F}"/>
              </a:ext>
            </a:extLst>
          </p:cNvPr>
          <p:cNvSpPr txBox="1"/>
          <p:nvPr/>
        </p:nvSpPr>
        <p:spPr>
          <a:xfrm>
            <a:off x="390525" y="3683090"/>
            <a:ext cx="5241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Exsudat, Odeur, Douleur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Etat de la peau périe lésionnelle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Biopsie bactériologique / osseuse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1E7E84-1B94-A372-E340-31CCFF1C46D0}"/>
              </a:ext>
            </a:extLst>
          </p:cNvPr>
          <p:cNvSpPr txBox="1"/>
          <p:nvPr/>
        </p:nvSpPr>
        <p:spPr>
          <a:xfrm>
            <a:off x="390525" y="5519790"/>
            <a:ext cx="322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Répartition des tissus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7AC63F5-BD71-E180-850E-221DB81DB555}"/>
              </a:ext>
            </a:extLst>
          </p:cNvPr>
          <p:cNvSpPr txBox="1"/>
          <p:nvPr/>
        </p:nvSpPr>
        <p:spPr>
          <a:xfrm>
            <a:off x="390524" y="1269167"/>
            <a:ext cx="6832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Examen Vasculaire : artères et veines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Interrogatoire patient : Problème d’appui , nutrition, facteurs associés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Signe d’infection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Exploration de la plaie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Aspect atypique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A8A73DB-4A12-B3B7-5DDC-CB399EADC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33665" y="399400"/>
            <a:ext cx="5471872" cy="3216862"/>
          </a:xfrm>
          <a:prstGeom prst="rect">
            <a:avLst/>
          </a:prstGeom>
        </p:spPr>
      </p:pic>
      <p:graphicFrame>
        <p:nvGraphicFramePr>
          <p:cNvPr id="23" name="Objet 22">
            <a:extLst>
              <a:ext uri="{FF2B5EF4-FFF2-40B4-BE49-F238E27FC236}">
                <a16:creationId xmlns:a16="http://schemas.microsoft.com/office/drawing/2014/main" id="{749BA881-8643-9297-54FD-A1371DB7FF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912690"/>
              </p:ext>
            </p:extLst>
          </p:nvPr>
        </p:nvGraphicFramePr>
        <p:xfrm>
          <a:off x="7150999" y="399400"/>
          <a:ext cx="4619421" cy="6078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5" imgW="4524480" imgH="5952960" progId="Paint.Picture">
                  <p:embed/>
                </p:oleObj>
              </mc:Choice>
              <mc:Fallback>
                <p:oleObj name="Image bitmap" r:id="rId5" imgW="4524480" imgH="5952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50999" y="399400"/>
                        <a:ext cx="4619421" cy="6078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Image 24">
            <a:extLst>
              <a:ext uri="{FF2B5EF4-FFF2-40B4-BE49-F238E27FC236}">
                <a16:creationId xmlns:a16="http://schemas.microsoft.com/office/drawing/2014/main" id="{31A6AD07-4547-F7B8-B4FD-94E23D0C1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916918" y="2877171"/>
            <a:ext cx="2454305" cy="1272268"/>
          </a:xfrm>
          <a:prstGeom prst="rect">
            <a:avLst/>
          </a:prstGeom>
        </p:spPr>
      </p:pic>
      <p:sp>
        <p:nvSpPr>
          <p:cNvPr id="28" name="Espace réservé du numéro de diapositive 27">
            <a:extLst>
              <a:ext uri="{FF2B5EF4-FFF2-40B4-BE49-F238E27FC236}">
                <a16:creationId xmlns:a16="http://schemas.microsoft.com/office/drawing/2014/main" id="{7776F47D-24E3-406A-DDA6-96D3B9DDE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32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853C333B-1B62-CC7A-D9DA-3AF8A51B7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26" y="904567"/>
            <a:ext cx="1786156" cy="229178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D8133CEA-68BF-E8D8-C061-12F3CAA32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029" y="934054"/>
            <a:ext cx="1741939" cy="223281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7095082-35DB-2BC2-71F1-3EE366E04435}"/>
              </a:ext>
            </a:extLst>
          </p:cNvPr>
          <p:cNvSpPr/>
          <p:nvPr/>
        </p:nvSpPr>
        <p:spPr>
          <a:xfrm>
            <a:off x="3107434" y="4221088"/>
            <a:ext cx="840720" cy="31758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B883636-FC5F-3107-F8CE-1C1E70E02F25}"/>
              </a:ext>
            </a:extLst>
          </p:cNvPr>
          <p:cNvCxnSpPr>
            <a:cxnSpLocks/>
          </p:cNvCxnSpPr>
          <p:nvPr/>
        </p:nvCxnSpPr>
        <p:spPr>
          <a:xfrm>
            <a:off x="6081485" y="535423"/>
            <a:ext cx="0" cy="6322577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31ADD0A2-3643-3AC8-101D-0F181F62016E}"/>
              </a:ext>
            </a:extLst>
          </p:cNvPr>
          <p:cNvSpPr txBox="1"/>
          <p:nvPr/>
        </p:nvSpPr>
        <p:spPr>
          <a:xfrm>
            <a:off x="84672" y="3446667"/>
            <a:ext cx="6096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dirty="0"/>
              <a:t>Classification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6C10701-9CCA-DA42-98A2-8E04C22CB9C9}"/>
              </a:ext>
            </a:extLst>
          </p:cNvPr>
          <p:cNvSpPr txBox="1"/>
          <p:nvPr/>
        </p:nvSpPr>
        <p:spPr>
          <a:xfrm>
            <a:off x="6131688" y="3488962"/>
            <a:ext cx="60960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dirty="0"/>
              <a:t>Analyse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B51A6B3-9DEF-D960-5A22-583B7E140031}"/>
              </a:ext>
            </a:extLst>
          </p:cNvPr>
          <p:cNvSpPr txBox="1"/>
          <p:nvPr/>
        </p:nvSpPr>
        <p:spPr>
          <a:xfrm>
            <a:off x="-14515" y="535423"/>
            <a:ext cx="609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dirty="0"/>
              <a:t>Détection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946A221-0E03-C5FA-B263-252B623398F4}"/>
              </a:ext>
            </a:extLst>
          </p:cNvPr>
          <p:cNvCxnSpPr>
            <a:cxnSpLocks/>
          </p:cNvCxnSpPr>
          <p:nvPr/>
        </p:nvCxnSpPr>
        <p:spPr>
          <a:xfrm>
            <a:off x="-14515" y="3446671"/>
            <a:ext cx="12221029" cy="0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ccolade ouvrante 12">
            <a:extLst>
              <a:ext uri="{FF2B5EF4-FFF2-40B4-BE49-F238E27FC236}">
                <a16:creationId xmlns:a16="http://schemas.microsoft.com/office/drawing/2014/main" id="{16C8E4FD-56A4-8AED-826B-D647D77815ED}"/>
              </a:ext>
            </a:extLst>
          </p:cNvPr>
          <p:cNvSpPr/>
          <p:nvPr/>
        </p:nvSpPr>
        <p:spPr>
          <a:xfrm>
            <a:off x="2577983" y="4221089"/>
            <a:ext cx="530628" cy="211387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4A80CC-99A2-7723-6D41-2B2208D8270B}"/>
              </a:ext>
            </a:extLst>
          </p:cNvPr>
          <p:cNvSpPr txBox="1"/>
          <p:nvPr/>
        </p:nvSpPr>
        <p:spPr>
          <a:xfrm>
            <a:off x="3180618" y="4221088"/>
            <a:ext cx="24355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Escarre</a:t>
            </a:r>
          </a:p>
          <a:p>
            <a:r>
              <a:rPr lang="fr-FR" sz="1400" dirty="0"/>
              <a:t>Ulcère</a:t>
            </a:r>
          </a:p>
          <a:p>
            <a:r>
              <a:rPr lang="fr-FR" sz="1400" dirty="0"/>
              <a:t>Pied diabétique</a:t>
            </a:r>
          </a:p>
          <a:p>
            <a:r>
              <a:rPr lang="fr-FR" sz="1400" dirty="0"/>
              <a:t>Plaie post-opératoire</a:t>
            </a:r>
          </a:p>
          <a:p>
            <a:r>
              <a:rPr lang="fr-FR" sz="1400" dirty="0"/>
              <a:t>Plaie traumatique</a:t>
            </a:r>
          </a:p>
          <a:p>
            <a:r>
              <a:rPr lang="fr-FR" sz="1400" dirty="0"/>
              <a:t>Plaie cancéreuse</a:t>
            </a:r>
          </a:p>
          <a:p>
            <a:r>
              <a:rPr lang="fr-FR" sz="1400" dirty="0"/>
              <a:t>Brûlure</a:t>
            </a:r>
          </a:p>
          <a:p>
            <a:r>
              <a:rPr lang="fr-FR" sz="1400" dirty="0"/>
              <a:t>Stomie</a:t>
            </a:r>
          </a:p>
          <a:p>
            <a:r>
              <a:rPr lang="fr-FR" sz="1400" dirty="0" err="1"/>
              <a:t>Angiodermite</a:t>
            </a:r>
            <a:endParaRPr lang="fr-FR" sz="1400" dirty="0"/>
          </a:p>
        </p:txBody>
      </p:sp>
      <p:graphicFrame>
        <p:nvGraphicFramePr>
          <p:cNvPr id="15" name="Tableau 7">
            <a:extLst>
              <a:ext uri="{FF2B5EF4-FFF2-40B4-BE49-F238E27FC236}">
                <a16:creationId xmlns:a16="http://schemas.microsoft.com/office/drawing/2014/main" id="{17C6912E-D3F4-E6A7-0EEF-66DC2BCC1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990763"/>
              </p:ext>
            </p:extLst>
          </p:nvPr>
        </p:nvGraphicFramePr>
        <p:xfrm>
          <a:off x="7870680" y="6384643"/>
          <a:ext cx="3305320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532">
                  <a:extLst>
                    <a:ext uri="{9D8B030D-6E8A-4147-A177-3AD203B41FA5}">
                      <a16:colId xmlns:a16="http://schemas.microsoft.com/office/drawing/2014/main" val="901121156"/>
                    </a:ext>
                  </a:extLst>
                </a:gridCol>
                <a:gridCol w="330532">
                  <a:extLst>
                    <a:ext uri="{9D8B030D-6E8A-4147-A177-3AD203B41FA5}">
                      <a16:colId xmlns:a16="http://schemas.microsoft.com/office/drawing/2014/main" val="471176940"/>
                    </a:ext>
                  </a:extLst>
                </a:gridCol>
                <a:gridCol w="330532">
                  <a:extLst>
                    <a:ext uri="{9D8B030D-6E8A-4147-A177-3AD203B41FA5}">
                      <a16:colId xmlns:a16="http://schemas.microsoft.com/office/drawing/2014/main" val="1159728913"/>
                    </a:ext>
                  </a:extLst>
                </a:gridCol>
                <a:gridCol w="330532">
                  <a:extLst>
                    <a:ext uri="{9D8B030D-6E8A-4147-A177-3AD203B41FA5}">
                      <a16:colId xmlns:a16="http://schemas.microsoft.com/office/drawing/2014/main" val="2854536112"/>
                    </a:ext>
                  </a:extLst>
                </a:gridCol>
                <a:gridCol w="330532">
                  <a:extLst>
                    <a:ext uri="{9D8B030D-6E8A-4147-A177-3AD203B41FA5}">
                      <a16:colId xmlns:a16="http://schemas.microsoft.com/office/drawing/2014/main" val="216390975"/>
                    </a:ext>
                  </a:extLst>
                </a:gridCol>
                <a:gridCol w="330532">
                  <a:extLst>
                    <a:ext uri="{9D8B030D-6E8A-4147-A177-3AD203B41FA5}">
                      <a16:colId xmlns:a16="http://schemas.microsoft.com/office/drawing/2014/main" val="2532470370"/>
                    </a:ext>
                  </a:extLst>
                </a:gridCol>
                <a:gridCol w="330532">
                  <a:extLst>
                    <a:ext uri="{9D8B030D-6E8A-4147-A177-3AD203B41FA5}">
                      <a16:colId xmlns:a16="http://schemas.microsoft.com/office/drawing/2014/main" val="2599249885"/>
                    </a:ext>
                  </a:extLst>
                </a:gridCol>
                <a:gridCol w="330532">
                  <a:extLst>
                    <a:ext uri="{9D8B030D-6E8A-4147-A177-3AD203B41FA5}">
                      <a16:colId xmlns:a16="http://schemas.microsoft.com/office/drawing/2014/main" val="229339770"/>
                    </a:ext>
                  </a:extLst>
                </a:gridCol>
                <a:gridCol w="330532">
                  <a:extLst>
                    <a:ext uri="{9D8B030D-6E8A-4147-A177-3AD203B41FA5}">
                      <a16:colId xmlns:a16="http://schemas.microsoft.com/office/drawing/2014/main" val="2927861072"/>
                    </a:ext>
                  </a:extLst>
                </a:gridCol>
                <a:gridCol w="330532">
                  <a:extLst>
                    <a:ext uri="{9D8B030D-6E8A-4147-A177-3AD203B41FA5}">
                      <a16:colId xmlns:a16="http://schemas.microsoft.com/office/drawing/2014/main" val="31433306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7587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697223"/>
                  </a:ext>
                </a:extLst>
              </a:tr>
            </a:tbl>
          </a:graphicData>
        </a:graphic>
      </p:graphicFrame>
      <p:graphicFrame>
        <p:nvGraphicFramePr>
          <p:cNvPr id="17" name="Tableau 8">
            <a:extLst>
              <a:ext uri="{FF2B5EF4-FFF2-40B4-BE49-F238E27FC236}">
                <a16:creationId xmlns:a16="http://schemas.microsoft.com/office/drawing/2014/main" id="{21EF186D-3B88-D89C-5433-FBE3EC54B5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545206"/>
              </p:ext>
            </p:extLst>
          </p:nvPr>
        </p:nvGraphicFramePr>
        <p:xfrm>
          <a:off x="6155434" y="4695101"/>
          <a:ext cx="3096344" cy="110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5789">
                  <a:extLst>
                    <a:ext uri="{9D8B030D-6E8A-4147-A177-3AD203B41FA5}">
                      <a16:colId xmlns:a16="http://schemas.microsoft.com/office/drawing/2014/main" val="1219453420"/>
                    </a:ext>
                  </a:extLst>
                </a:gridCol>
                <a:gridCol w="2490555">
                  <a:extLst>
                    <a:ext uri="{9D8B030D-6E8A-4147-A177-3AD203B41FA5}">
                      <a16:colId xmlns:a16="http://schemas.microsoft.com/office/drawing/2014/main" val="1525419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Nécrose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0645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Fibrine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3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Bourgeonnement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9034434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828360D3-5410-122D-B14C-7D83C4682B49}"/>
              </a:ext>
            </a:extLst>
          </p:cNvPr>
          <p:cNvSpPr txBox="1"/>
          <p:nvPr/>
        </p:nvSpPr>
        <p:spPr>
          <a:xfrm>
            <a:off x="6131688" y="535423"/>
            <a:ext cx="60959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dirty="0"/>
              <a:t>Segmentation</a:t>
            </a:r>
          </a:p>
        </p:txBody>
      </p:sp>
      <p:pic>
        <p:nvPicPr>
          <p:cNvPr id="19" name="Image 18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1B51DD89-E322-E37B-B0DA-92458A38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48" y="4161159"/>
            <a:ext cx="1623057" cy="213312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4A0CCCD-0D07-4839-9499-4942E850C4E0}"/>
              </a:ext>
            </a:extLst>
          </p:cNvPr>
          <p:cNvSpPr txBox="1"/>
          <p:nvPr/>
        </p:nvSpPr>
        <p:spPr>
          <a:xfrm>
            <a:off x="222422" y="128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0" u="none" strike="noStrike" baseline="0" dirty="0">
                <a:solidFill>
                  <a:schemeClr val="accent2"/>
                </a:solidFill>
                <a:cs typeface="Times New Roman" panose="02020603050405020304" pitchFamily="18" charset="0"/>
              </a:rPr>
              <a:t>Développement d’outils d’IA pour assister le praticien</a:t>
            </a:r>
            <a:endParaRPr lang="fr-FR" sz="4800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pic>
        <p:nvPicPr>
          <p:cNvPr id="26" name="Image 25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A3D0F29E-A4AC-D5BA-E4FF-C74D0DB51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38" y="934296"/>
            <a:ext cx="1735716" cy="22811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BF0505-3D9D-05B9-C2CC-A8E702B3809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151239" y="931257"/>
            <a:ext cx="1735716" cy="228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F19F031F-41AF-96F7-C99B-6D6A95154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31" y="4013095"/>
            <a:ext cx="1735716" cy="2281193"/>
          </a:xfrm>
          <a:prstGeom prst="rect">
            <a:avLst/>
          </a:prstGeom>
        </p:spPr>
      </p:pic>
      <p:sp>
        <p:nvSpPr>
          <p:cNvPr id="41" name="Espace réservé du numéro de diapositive 40">
            <a:extLst>
              <a:ext uri="{FF2B5EF4-FFF2-40B4-BE49-F238E27FC236}">
                <a16:creationId xmlns:a16="http://schemas.microsoft.com/office/drawing/2014/main" id="{6CF42A26-3CC7-3ADF-B5B8-B0A58C14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84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/>
      <p:bldP spid="13" grpId="0" animBg="1"/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95887E-523B-9ED5-B8F5-BE4AB4FF21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3200" y="1239556"/>
            <a:ext cx="5892800" cy="365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F9CE2A-7E61-E202-6F10-D865A917E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856197"/>
            <a:ext cx="5674379" cy="404331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43238A0-E4F1-818B-BF7A-4ED78F567645}"/>
              </a:ext>
            </a:extLst>
          </p:cNvPr>
          <p:cNvSpPr txBox="1"/>
          <p:nvPr/>
        </p:nvSpPr>
        <p:spPr>
          <a:xfrm>
            <a:off x="0" y="571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0" u="none" strike="noStrike" baseline="0" dirty="0">
                <a:solidFill>
                  <a:schemeClr val="accent2"/>
                </a:solidFill>
                <a:cs typeface="Times New Roman" panose="02020603050405020304" pitchFamily="18" charset="0"/>
              </a:rPr>
              <a:t>Cicat-Occitanie : une base de données d’images</a:t>
            </a:r>
            <a:endParaRPr lang="fr-FR" sz="4800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1478EA2-7593-9F66-3703-C4179D2FCBE1}"/>
              </a:ext>
            </a:extLst>
          </p:cNvPr>
          <p:cNvSpPr txBox="1"/>
          <p:nvPr/>
        </p:nvSpPr>
        <p:spPr>
          <a:xfrm>
            <a:off x="0" y="540080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Plus de 133 000 images liées au dossier médical d’environ 19 000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Acquisition </a:t>
            </a:r>
            <a:r>
              <a:rPr lang="fr-FR" sz="2000" dirty="0">
                <a:solidFill>
                  <a:schemeClr val="accent2"/>
                </a:solidFill>
              </a:rPr>
              <a:t>non contrôlée </a:t>
            </a:r>
            <a:r>
              <a:rPr lang="fr-FR" sz="2000" dirty="0"/>
              <a:t>: appareils, praticiens, résolution, taille, éclairage, angle de vue, champ de vue, arrière-plan, mise au point … 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0E0CF58-A8E8-46EA-B9ED-29D2A858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735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A29F584-4B0D-7DB6-F78E-93260C3FC9DC}"/>
              </a:ext>
            </a:extLst>
          </p:cNvPr>
          <p:cNvSpPr txBox="1"/>
          <p:nvPr/>
        </p:nvSpPr>
        <p:spPr>
          <a:xfrm>
            <a:off x="0" y="571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2"/>
                </a:solidFill>
              </a:rPr>
              <a:t>Application à la détection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3B6E33-D7B0-33C3-DA57-CCA9F36D7E1B}"/>
              </a:ext>
            </a:extLst>
          </p:cNvPr>
          <p:cNvSpPr txBox="1"/>
          <p:nvPr/>
        </p:nvSpPr>
        <p:spPr>
          <a:xfrm>
            <a:off x="1" y="927442"/>
            <a:ext cx="100460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Pas d’annotation (boîte englobante)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Annotation manuelle = 6 secondes minimum par image (1 plaie) par un expert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 </a:t>
            </a:r>
            <a:r>
              <a:rPr lang="fr-FR" b="1" dirty="0">
                <a:solidFill>
                  <a:schemeClr val="accent2"/>
                </a:solidFill>
              </a:rPr>
              <a:t>Algorithme d’annotation semi-automatique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accent2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chemeClr val="accent2"/>
              </a:solidFill>
            </a:endParaRPr>
          </a:p>
          <a:p>
            <a:pPr lvl="1"/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051194-3464-5DB7-EFA1-2BBDCC1A2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634" y="1880874"/>
            <a:ext cx="3959910" cy="2811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B1044A-9855-248A-F589-148321412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34" y="2141280"/>
            <a:ext cx="6105654" cy="2299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ABCA1B6-AC12-7DA8-A306-64FA71242207}"/>
              </a:ext>
            </a:extLst>
          </p:cNvPr>
          <p:cNvSpPr txBox="1"/>
          <p:nvPr/>
        </p:nvSpPr>
        <p:spPr>
          <a:xfrm>
            <a:off x="1" y="5805264"/>
            <a:ext cx="12072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2"/>
                </a:solidFill>
              </a:rPr>
              <a:t>Méthode incrémentale supervisée par un expert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2"/>
                </a:solidFill>
              </a:rPr>
              <a:t>Initialisation avec une base de données annotée de référence, Diabetic Foot </a:t>
            </a:r>
            <a:r>
              <a:rPr lang="fr-FR" dirty="0" err="1">
                <a:solidFill>
                  <a:schemeClr val="accent2"/>
                </a:solidFill>
              </a:rPr>
              <a:t>Ulcer</a:t>
            </a:r>
            <a:r>
              <a:rPr lang="fr-FR" dirty="0">
                <a:solidFill>
                  <a:schemeClr val="accent2"/>
                </a:solidFill>
              </a:rPr>
              <a:t> Challenge </a:t>
            </a:r>
          </a:p>
          <a:p>
            <a:pPr lvl="1"/>
            <a:r>
              <a:rPr lang="fr-FR" dirty="0">
                <a:solidFill>
                  <a:schemeClr val="accent2"/>
                </a:solidFill>
              </a:rPr>
              <a:t>[https://dfu2020.grand-challenge.org]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CAD4519-61B8-AFD3-7D84-93F9BEFE18F0}"/>
              </a:ext>
            </a:extLst>
          </p:cNvPr>
          <p:cNvSpPr txBox="1"/>
          <p:nvPr/>
        </p:nvSpPr>
        <p:spPr>
          <a:xfrm>
            <a:off x="487070" y="4690270"/>
            <a:ext cx="6105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D.P Papadopoulos et al., "</a:t>
            </a:r>
            <a:r>
              <a:rPr lang="fr-FR" sz="1600" i="1" dirty="0" err="1"/>
              <a:t>We</a:t>
            </a:r>
            <a:r>
              <a:rPr lang="fr-FR" sz="1600" i="1" dirty="0"/>
              <a:t> </a:t>
            </a:r>
            <a:r>
              <a:rPr lang="fr-FR" sz="1600" i="1" dirty="0" err="1"/>
              <a:t>don’t</a:t>
            </a:r>
            <a:r>
              <a:rPr lang="fr-FR" sz="1600" i="1" dirty="0"/>
              <a:t> </a:t>
            </a:r>
            <a:r>
              <a:rPr lang="fr-FR" sz="1600" i="1" dirty="0" err="1"/>
              <a:t>need</a:t>
            </a:r>
            <a:r>
              <a:rPr lang="fr-FR" sz="1600" i="1" dirty="0"/>
              <a:t> no </a:t>
            </a:r>
            <a:r>
              <a:rPr lang="fr-FR" sz="1600" i="1" dirty="0" err="1"/>
              <a:t>bounding</a:t>
            </a:r>
            <a:r>
              <a:rPr lang="fr-FR" sz="1600" i="1" dirty="0"/>
              <a:t> boxes: Training </a:t>
            </a:r>
            <a:r>
              <a:rPr lang="fr-FR" sz="1600" i="1" dirty="0" err="1"/>
              <a:t>object</a:t>
            </a:r>
            <a:r>
              <a:rPr lang="fr-FR" sz="1600" i="1" dirty="0"/>
              <a:t> class detectors </a:t>
            </a:r>
            <a:r>
              <a:rPr lang="fr-FR" sz="1600" i="1" dirty="0" err="1"/>
              <a:t>using</a:t>
            </a:r>
            <a:r>
              <a:rPr lang="fr-FR" sz="1600" i="1" dirty="0"/>
              <a:t> </a:t>
            </a:r>
            <a:r>
              <a:rPr lang="fr-FR" sz="1600" i="1" dirty="0" err="1"/>
              <a:t>only</a:t>
            </a:r>
            <a:r>
              <a:rPr lang="fr-FR" sz="1600" i="1" dirty="0"/>
              <a:t> </a:t>
            </a:r>
            <a:r>
              <a:rPr lang="fr-FR" sz="1600" i="1" dirty="0" err="1"/>
              <a:t>human</a:t>
            </a:r>
            <a:r>
              <a:rPr lang="fr-FR" sz="1600" i="1" dirty="0"/>
              <a:t> </a:t>
            </a:r>
            <a:r>
              <a:rPr lang="fr-FR" sz="1600" i="1" dirty="0" err="1"/>
              <a:t>verification</a:t>
            </a:r>
            <a:r>
              <a:rPr lang="fr-FR" sz="1600" i="1" dirty="0"/>
              <a:t>« , CVPR 2016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FC43A1A-DF67-9C50-807D-F5533A8F4C95}"/>
              </a:ext>
            </a:extLst>
          </p:cNvPr>
          <p:cNvSpPr txBox="1"/>
          <p:nvPr/>
        </p:nvSpPr>
        <p:spPr>
          <a:xfrm>
            <a:off x="6852006" y="4690552"/>
            <a:ext cx="4321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K.G. Ince et al., "</a:t>
            </a:r>
            <a:r>
              <a:rPr lang="fr-FR" sz="1600" i="1" dirty="0" err="1"/>
              <a:t>Semi-automatic</a:t>
            </a:r>
            <a:r>
              <a:rPr lang="fr-FR" sz="1600" i="1" dirty="0"/>
              <a:t> annotation for </a:t>
            </a:r>
            <a:r>
              <a:rPr lang="fr-FR" sz="1600" i="1" dirty="0" err="1"/>
              <a:t>visual</a:t>
            </a:r>
            <a:r>
              <a:rPr lang="fr-FR" sz="1600" i="1" dirty="0"/>
              <a:t> </a:t>
            </a:r>
            <a:r>
              <a:rPr lang="fr-FR" sz="1600" i="1" dirty="0" err="1"/>
              <a:t>object</a:t>
            </a:r>
            <a:r>
              <a:rPr lang="fr-FR" sz="1600" i="1" dirty="0"/>
              <a:t> </a:t>
            </a:r>
            <a:r>
              <a:rPr lang="fr-FR" sz="1600" i="1" dirty="0" err="1"/>
              <a:t>tracking</a:t>
            </a:r>
            <a:r>
              <a:rPr lang="fr-FR" sz="1600" i="1" dirty="0"/>
              <a:t>« , Workshop ICCV, 2021 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C7C16D40-6B68-5AAC-4B77-69F92F61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76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E88F3682-99B7-0CCA-C99E-1B60F2A7ABA5}"/>
              </a:ext>
            </a:extLst>
          </p:cNvPr>
          <p:cNvSpPr/>
          <p:nvPr/>
        </p:nvSpPr>
        <p:spPr>
          <a:xfrm>
            <a:off x="2063364" y="3790536"/>
            <a:ext cx="1409700" cy="787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R</a:t>
            </a:r>
            <a:r>
              <a:rPr lang="fr-FR" sz="2800" baseline="-25000" dirty="0"/>
              <a:t>i</a:t>
            </a: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F6271F75-D35A-9970-48D8-F316C6B9A86D}"/>
              </a:ext>
            </a:extLst>
          </p:cNvPr>
          <p:cNvCxnSpPr>
            <a:cxnSpLocks/>
            <a:endCxn id="54" idx="4"/>
          </p:cNvCxnSpPr>
          <p:nvPr/>
        </p:nvCxnSpPr>
        <p:spPr>
          <a:xfrm flipV="1">
            <a:off x="6117104" y="1698060"/>
            <a:ext cx="0" cy="8490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7A29F584-4B0D-7DB6-F78E-93260C3FC9DC}"/>
              </a:ext>
            </a:extLst>
          </p:cNvPr>
          <p:cNvSpPr txBox="1"/>
          <p:nvPr/>
        </p:nvSpPr>
        <p:spPr>
          <a:xfrm>
            <a:off x="0" y="571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0" u="none" strike="noStrike" baseline="0" dirty="0">
                <a:solidFill>
                  <a:schemeClr val="accent2"/>
                </a:solidFill>
                <a:cs typeface="Times New Roman" panose="02020603050405020304" pitchFamily="18" charset="0"/>
              </a:rPr>
              <a:t>Protocole d’annotation </a:t>
            </a:r>
            <a:r>
              <a:rPr lang="fr-FR" sz="28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incrémentale semi-automatique</a:t>
            </a:r>
            <a:endParaRPr lang="fr-FR" sz="4800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56050B-F7FB-EDD2-DDA8-4C550242B1DE}"/>
              </a:ext>
            </a:extLst>
          </p:cNvPr>
          <p:cNvSpPr txBox="1"/>
          <p:nvPr/>
        </p:nvSpPr>
        <p:spPr>
          <a:xfrm>
            <a:off x="1870702" y="5515196"/>
            <a:ext cx="278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Etat du réseau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87947A-854F-F48C-1C22-517914F81B73}"/>
              </a:ext>
            </a:extLst>
          </p:cNvPr>
          <p:cNvSpPr txBox="1"/>
          <p:nvPr/>
        </p:nvSpPr>
        <p:spPr>
          <a:xfrm>
            <a:off x="8464033" y="5691196"/>
            <a:ext cx="3035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Etat de la base de données du Cicat-Occitanie :</a:t>
            </a:r>
          </a:p>
          <a:p>
            <a:r>
              <a:rPr lang="fr-FR" dirty="0"/>
              <a:t>* : vérifiée par l’annotateur</a:t>
            </a:r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7DBC78-2F22-3F2F-22C1-3684318E12F5}"/>
              </a:ext>
            </a:extLst>
          </p:cNvPr>
          <p:cNvSpPr txBox="1"/>
          <p:nvPr/>
        </p:nvSpPr>
        <p:spPr>
          <a:xfrm>
            <a:off x="4447410" y="5297598"/>
            <a:ext cx="3086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d’images à vérifier</a:t>
            </a:r>
          </a:p>
          <a:p>
            <a:r>
              <a:rPr lang="fr-FR" dirty="0"/>
              <a:t>‘  : avec prédiction du réseau</a:t>
            </a:r>
          </a:p>
          <a:p>
            <a:r>
              <a:rPr lang="fr-FR" dirty="0"/>
              <a:t>* : vérifié par l’annotateur</a:t>
            </a:r>
          </a:p>
        </p:txBody>
      </p:sp>
      <p:sp>
        <p:nvSpPr>
          <p:cNvPr id="32" name="Organigramme : Connecteur 31">
            <a:extLst>
              <a:ext uri="{FF2B5EF4-FFF2-40B4-BE49-F238E27FC236}">
                <a16:creationId xmlns:a16="http://schemas.microsoft.com/office/drawing/2014/main" id="{4371738B-49CC-98EE-6BCE-E1E8FC423C79}"/>
              </a:ext>
            </a:extLst>
          </p:cNvPr>
          <p:cNvSpPr/>
          <p:nvPr/>
        </p:nvSpPr>
        <p:spPr>
          <a:xfrm>
            <a:off x="2299901" y="2188012"/>
            <a:ext cx="965200" cy="927100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0</a:t>
            </a:r>
            <a:r>
              <a:rPr lang="fr-FR" sz="2800" dirty="0"/>
              <a:t>*</a:t>
            </a:r>
          </a:p>
        </p:txBody>
      </p:sp>
      <p:sp>
        <p:nvSpPr>
          <p:cNvPr id="33" name="Organigramme : Connecteur 32">
            <a:extLst>
              <a:ext uri="{FF2B5EF4-FFF2-40B4-BE49-F238E27FC236}">
                <a16:creationId xmlns:a16="http://schemas.microsoft.com/office/drawing/2014/main" id="{656B6BFC-CB02-83FC-C8D5-EA8767C73CF1}"/>
              </a:ext>
            </a:extLst>
          </p:cNvPr>
          <p:cNvSpPr/>
          <p:nvPr/>
        </p:nvSpPr>
        <p:spPr>
          <a:xfrm>
            <a:off x="5649913" y="2134352"/>
            <a:ext cx="965200" cy="9271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L</a:t>
            </a:r>
            <a:r>
              <a:rPr lang="fr-FR" sz="2800" baseline="-25000" dirty="0"/>
              <a:t>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9DF5A8-30F1-EA56-E968-37EAAF0DF80C}"/>
              </a:ext>
            </a:extLst>
          </p:cNvPr>
          <p:cNvSpPr/>
          <p:nvPr/>
        </p:nvSpPr>
        <p:spPr>
          <a:xfrm>
            <a:off x="2077651" y="3790536"/>
            <a:ext cx="1409700" cy="787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R</a:t>
            </a:r>
            <a:r>
              <a:rPr lang="fr-FR" sz="2800" baseline="-25000" dirty="0"/>
              <a:t>0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4EDF1E0-1808-87C3-B420-3C36ABCCACEB}"/>
              </a:ext>
            </a:extLst>
          </p:cNvPr>
          <p:cNvCxnSpPr>
            <a:cxnSpLocks/>
          </p:cNvCxnSpPr>
          <p:nvPr/>
        </p:nvCxnSpPr>
        <p:spPr>
          <a:xfrm flipV="1">
            <a:off x="2782501" y="3115112"/>
            <a:ext cx="0" cy="6754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0B7EDA3-DE89-343C-9611-BC1A99A92AF9}"/>
              </a:ext>
            </a:extLst>
          </p:cNvPr>
          <p:cNvCxnSpPr>
            <a:cxnSpLocks/>
          </p:cNvCxnSpPr>
          <p:nvPr/>
        </p:nvCxnSpPr>
        <p:spPr>
          <a:xfrm flipH="1">
            <a:off x="2782501" y="3425994"/>
            <a:ext cx="9522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BFD23A7-0C83-B53C-D247-159DA153E3E0}"/>
              </a:ext>
            </a:extLst>
          </p:cNvPr>
          <p:cNvSpPr/>
          <p:nvPr/>
        </p:nvSpPr>
        <p:spPr>
          <a:xfrm>
            <a:off x="3747701" y="3022645"/>
            <a:ext cx="1409700" cy="787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R</a:t>
            </a:r>
            <a:r>
              <a:rPr lang="fr-FR" sz="2800" baseline="-25000" dirty="0"/>
              <a:t>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9B467BC-BA22-A254-A83C-AC74BDCF472A}"/>
              </a:ext>
            </a:extLst>
          </p:cNvPr>
          <p:cNvSpPr txBox="1"/>
          <p:nvPr/>
        </p:nvSpPr>
        <p:spPr>
          <a:xfrm>
            <a:off x="2782501" y="3142464"/>
            <a:ext cx="95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train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82A6270-8CBA-49F0-9A34-81A240830184}"/>
              </a:ext>
            </a:extLst>
          </p:cNvPr>
          <p:cNvSpPr txBox="1"/>
          <p:nvPr/>
        </p:nvSpPr>
        <p:spPr>
          <a:xfrm>
            <a:off x="5072267" y="3142464"/>
            <a:ext cx="1153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inference</a:t>
            </a:r>
            <a:endParaRPr lang="fr-FR" dirty="0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B4348D5E-C4C9-E4A6-7595-E9FF13E05B74}"/>
              </a:ext>
            </a:extLst>
          </p:cNvPr>
          <p:cNvCxnSpPr>
            <a:cxnSpLocks/>
          </p:cNvCxnSpPr>
          <p:nvPr/>
        </p:nvCxnSpPr>
        <p:spPr>
          <a:xfrm flipH="1">
            <a:off x="5157401" y="3426453"/>
            <a:ext cx="9751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E82B9B68-A89C-1815-E437-D12CEEF49E6A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6132513" y="3061452"/>
            <a:ext cx="0" cy="7290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rganigramme : Connecteur 41">
            <a:extLst>
              <a:ext uri="{FF2B5EF4-FFF2-40B4-BE49-F238E27FC236}">
                <a16:creationId xmlns:a16="http://schemas.microsoft.com/office/drawing/2014/main" id="{E658777C-6BC7-C058-14AA-9A299FC4A6DC}"/>
              </a:ext>
            </a:extLst>
          </p:cNvPr>
          <p:cNvSpPr/>
          <p:nvPr/>
        </p:nvSpPr>
        <p:spPr>
          <a:xfrm>
            <a:off x="5649913" y="3790536"/>
            <a:ext cx="965200" cy="9271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</a:t>
            </a:r>
            <a:r>
              <a:rPr lang="fr-FR" sz="2400" baseline="-25000" dirty="0"/>
              <a:t>0</a:t>
            </a:r>
            <a:r>
              <a:rPr lang="fr-FR" sz="2400" baseline="30000" dirty="0"/>
              <a:t>’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73E96DA4-9487-DB4B-B138-9AEF413B71BD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6615113" y="4254086"/>
            <a:ext cx="161227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rganigramme : Connecteur 43">
            <a:extLst>
              <a:ext uri="{FF2B5EF4-FFF2-40B4-BE49-F238E27FC236}">
                <a16:creationId xmlns:a16="http://schemas.microsoft.com/office/drawing/2014/main" id="{81DD0520-4AFF-021A-1539-CADF1970FCC3}"/>
              </a:ext>
            </a:extLst>
          </p:cNvPr>
          <p:cNvSpPr/>
          <p:nvPr/>
        </p:nvSpPr>
        <p:spPr>
          <a:xfrm>
            <a:off x="8227392" y="3790536"/>
            <a:ext cx="965200" cy="9271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L</a:t>
            </a:r>
            <a:r>
              <a:rPr lang="fr-FR" sz="2800" baseline="-25000" dirty="0"/>
              <a:t>0</a:t>
            </a:r>
            <a:r>
              <a:rPr lang="fr-FR" sz="2800" baseline="30000" dirty="0"/>
              <a:t>*</a:t>
            </a:r>
            <a:r>
              <a:rPr lang="fr-FR" sz="2800" baseline="-25000" dirty="0"/>
              <a:t> 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EC2C5C88-3AD5-369E-99CA-4A03DCCB2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18806" y="3180940"/>
            <a:ext cx="604892" cy="661712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A15BF766-BE89-E6CA-2805-700D22343D12}"/>
              </a:ext>
            </a:extLst>
          </p:cNvPr>
          <p:cNvSpPr txBox="1"/>
          <p:nvPr/>
        </p:nvSpPr>
        <p:spPr>
          <a:xfrm>
            <a:off x="6615113" y="3934552"/>
            <a:ext cx="16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inspection</a:t>
            </a:r>
          </a:p>
        </p:txBody>
      </p:sp>
      <p:sp>
        <p:nvSpPr>
          <p:cNvPr id="51" name="Organigramme : Connecteur 50">
            <a:extLst>
              <a:ext uri="{FF2B5EF4-FFF2-40B4-BE49-F238E27FC236}">
                <a16:creationId xmlns:a16="http://schemas.microsoft.com/office/drawing/2014/main" id="{06B94FD8-42E3-05A1-50D0-8E7010BA5BFF}"/>
              </a:ext>
            </a:extLst>
          </p:cNvPr>
          <p:cNvSpPr/>
          <p:nvPr/>
        </p:nvSpPr>
        <p:spPr>
          <a:xfrm>
            <a:off x="7204471" y="2095545"/>
            <a:ext cx="3011042" cy="830894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1</a:t>
            </a:r>
            <a:r>
              <a:rPr lang="fr-FR" sz="2800" baseline="30000" dirty="0"/>
              <a:t>*</a:t>
            </a:r>
            <a:r>
              <a:rPr lang="fr-FR" sz="2800" baseline="-25000" dirty="0"/>
              <a:t>= </a:t>
            </a:r>
            <a:r>
              <a:rPr lang="fr-FR" sz="2800" dirty="0"/>
              <a:t>L</a:t>
            </a:r>
            <a:r>
              <a:rPr lang="fr-FR" sz="2800" baseline="-25000" dirty="0"/>
              <a:t>0</a:t>
            </a:r>
            <a:r>
              <a:rPr lang="fr-FR" sz="2800" baseline="30000" dirty="0"/>
              <a:t>*</a:t>
            </a:r>
          </a:p>
          <a:p>
            <a:pPr algn="ctr"/>
            <a:endParaRPr lang="fr-FR" sz="2800" baseline="-25000" dirty="0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7B86512F-DD89-6773-6BDF-560B95B1F60D}"/>
              </a:ext>
            </a:extLst>
          </p:cNvPr>
          <p:cNvCxnSpPr>
            <a:cxnSpLocks/>
            <a:endCxn id="51" idx="4"/>
          </p:cNvCxnSpPr>
          <p:nvPr/>
        </p:nvCxnSpPr>
        <p:spPr>
          <a:xfrm flipV="1">
            <a:off x="8709992" y="2926439"/>
            <a:ext cx="0" cy="8640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C2D933E1-3812-48AD-EDEB-93799891EA8B}"/>
              </a:ext>
            </a:extLst>
          </p:cNvPr>
          <p:cNvSpPr txBox="1"/>
          <p:nvPr/>
        </p:nvSpPr>
        <p:spPr>
          <a:xfrm>
            <a:off x="8386452" y="3142464"/>
            <a:ext cx="16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ajout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222AAB-3304-1B93-06C5-B92D58315490}"/>
              </a:ext>
            </a:extLst>
          </p:cNvPr>
          <p:cNvSpPr/>
          <p:nvPr/>
        </p:nvSpPr>
        <p:spPr>
          <a:xfrm>
            <a:off x="786770" y="4893550"/>
            <a:ext cx="10691485" cy="174898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4" name="Organigramme : Connecteur 53">
            <a:extLst>
              <a:ext uri="{FF2B5EF4-FFF2-40B4-BE49-F238E27FC236}">
                <a16:creationId xmlns:a16="http://schemas.microsoft.com/office/drawing/2014/main" id="{2AFE3154-DD70-1B19-EBF3-49DB1DB4F4C7}"/>
              </a:ext>
            </a:extLst>
          </p:cNvPr>
          <p:cNvSpPr/>
          <p:nvPr/>
        </p:nvSpPr>
        <p:spPr>
          <a:xfrm>
            <a:off x="4611583" y="867166"/>
            <a:ext cx="3011042" cy="830894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2800" baseline="-25000" dirty="0"/>
              <a:t>B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9E75AA22-665F-0CE0-F784-63EF31B47E56}"/>
              </a:ext>
            </a:extLst>
          </p:cNvPr>
          <p:cNvSpPr txBox="1"/>
          <p:nvPr/>
        </p:nvSpPr>
        <p:spPr>
          <a:xfrm>
            <a:off x="6096000" y="1833125"/>
            <a:ext cx="95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division</a:t>
            </a:r>
          </a:p>
        </p:txBody>
      </p:sp>
      <p:sp>
        <p:nvSpPr>
          <p:cNvPr id="66" name="Organigramme : Connecteur 65">
            <a:extLst>
              <a:ext uri="{FF2B5EF4-FFF2-40B4-BE49-F238E27FC236}">
                <a16:creationId xmlns:a16="http://schemas.microsoft.com/office/drawing/2014/main" id="{A5564614-C5DD-BE42-F373-AE8E76AD5E43}"/>
              </a:ext>
            </a:extLst>
          </p:cNvPr>
          <p:cNvSpPr/>
          <p:nvPr/>
        </p:nvSpPr>
        <p:spPr>
          <a:xfrm>
            <a:off x="7392143" y="5833396"/>
            <a:ext cx="904059" cy="7750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i</a:t>
            </a:r>
            <a:endParaRPr lang="fr-FR" sz="2800" dirty="0"/>
          </a:p>
        </p:txBody>
      </p:sp>
      <p:sp>
        <p:nvSpPr>
          <p:cNvPr id="67" name="Organigramme : Connecteur 66">
            <a:extLst>
              <a:ext uri="{FF2B5EF4-FFF2-40B4-BE49-F238E27FC236}">
                <a16:creationId xmlns:a16="http://schemas.microsoft.com/office/drawing/2014/main" id="{11B4BFB8-C5A0-E7D8-00BD-2D6B83770798}"/>
              </a:ext>
            </a:extLst>
          </p:cNvPr>
          <p:cNvSpPr/>
          <p:nvPr/>
        </p:nvSpPr>
        <p:spPr>
          <a:xfrm>
            <a:off x="3437382" y="5230478"/>
            <a:ext cx="965200" cy="9271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L</a:t>
            </a:r>
            <a:r>
              <a:rPr lang="fr-FR" sz="2800" baseline="-25000" dirty="0"/>
              <a:t>i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8FE0302-4930-FE37-E3AB-ADEDC9A85DD0}"/>
              </a:ext>
            </a:extLst>
          </p:cNvPr>
          <p:cNvSpPr/>
          <p:nvPr/>
        </p:nvSpPr>
        <p:spPr>
          <a:xfrm>
            <a:off x="881507" y="5394569"/>
            <a:ext cx="965201" cy="63248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R</a:t>
            </a:r>
            <a:r>
              <a:rPr lang="fr-FR" sz="2800" baseline="-25000" dirty="0"/>
              <a:t>i</a:t>
            </a:r>
          </a:p>
        </p:txBody>
      </p:sp>
      <p:sp>
        <p:nvSpPr>
          <p:cNvPr id="69" name="Organigramme : Connecteur 68">
            <a:extLst>
              <a:ext uri="{FF2B5EF4-FFF2-40B4-BE49-F238E27FC236}">
                <a16:creationId xmlns:a16="http://schemas.microsoft.com/office/drawing/2014/main" id="{68571AC4-F8D4-F2BF-588D-B10D778D37DC}"/>
              </a:ext>
            </a:extLst>
          </p:cNvPr>
          <p:cNvSpPr/>
          <p:nvPr/>
        </p:nvSpPr>
        <p:spPr>
          <a:xfrm>
            <a:off x="7392144" y="4996375"/>
            <a:ext cx="904059" cy="775063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0</a:t>
            </a:r>
            <a:r>
              <a:rPr lang="fr-FR" sz="2800" baseline="50000" dirty="0"/>
              <a:t>*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E49E8178-9543-7025-E02B-917B3CACD782}"/>
              </a:ext>
            </a:extLst>
          </p:cNvPr>
          <p:cNvSpPr txBox="1"/>
          <p:nvPr/>
        </p:nvSpPr>
        <p:spPr>
          <a:xfrm>
            <a:off x="8421488" y="4901236"/>
            <a:ext cx="30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Etat de la base de données DFUC_2020</a:t>
            </a:r>
          </a:p>
        </p:txBody>
      </p:sp>
      <p:sp>
        <p:nvSpPr>
          <p:cNvPr id="71" name="Organigramme : Connecteur 70">
            <a:extLst>
              <a:ext uri="{FF2B5EF4-FFF2-40B4-BE49-F238E27FC236}">
                <a16:creationId xmlns:a16="http://schemas.microsoft.com/office/drawing/2014/main" id="{98218143-EC3E-961E-D1B4-B604143AAB7E}"/>
              </a:ext>
            </a:extLst>
          </p:cNvPr>
          <p:cNvSpPr/>
          <p:nvPr/>
        </p:nvSpPr>
        <p:spPr>
          <a:xfrm>
            <a:off x="2289989" y="2190966"/>
            <a:ext cx="965200" cy="927100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1</a:t>
            </a:r>
            <a:r>
              <a:rPr lang="fr-FR" sz="2800" dirty="0"/>
              <a:t>*</a:t>
            </a:r>
          </a:p>
        </p:txBody>
      </p:sp>
      <p:sp>
        <p:nvSpPr>
          <p:cNvPr id="76" name="Forme libre : forme 75">
            <a:extLst>
              <a:ext uri="{FF2B5EF4-FFF2-40B4-BE49-F238E27FC236}">
                <a16:creationId xmlns:a16="http://schemas.microsoft.com/office/drawing/2014/main" id="{5B20CC1E-AB14-BD68-AA5F-9BAD68F30122}"/>
              </a:ext>
            </a:extLst>
          </p:cNvPr>
          <p:cNvSpPr/>
          <p:nvPr/>
        </p:nvSpPr>
        <p:spPr>
          <a:xfrm>
            <a:off x="4594225" y="965200"/>
            <a:ext cx="495300" cy="606425"/>
          </a:xfrm>
          <a:custGeom>
            <a:avLst/>
            <a:gdLst>
              <a:gd name="connsiteX0" fmla="*/ 473075 w 495300"/>
              <a:gd name="connsiteY0" fmla="*/ 606425 h 606425"/>
              <a:gd name="connsiteX1" fmla="*/ 387350 w 495300"/>
              <a:gd name="connsiteY1" fmla="*/ 596900 h 606425"/>
              <a:gd name="connsiteX2" fmla="*/ 260350 w 495300"/>
              <a:gd name="connsiteY2" fmla="*/ 549275 h 606425"/>
              <a:gd name="connsiteX3" fmla="*/ 184150 w 495300"/>
              <a:gd name="connsiteY3" fmla="*/ 520700 h 606425"/>
              <a:gd name="connsiteX4" fmla="*/ 114300 w 495300"/>
              <a:gd name="connsiteY4" fmla="*/ 466725 h 606425"/>
              <a:gd name="connsiteX5" fmla="*/ 60325 w 495300"/>
              <a:gd name="connsiteY5" fmla="*/ 422275 h 606425"/>
              <a:gd name="connsiteX6" fmla="*/ 15875 w 495300"/>
              <a:gd name="connsiteY6" fmla="*/ 352425 h 606425"/>
              <a:gd name="connsiteX7" fmla="*/ 0 w 495300"/>
              <a:gd name="connsiteY7" fmla="*/ 292100 h 606425"/>
              <a:gd name="connsiteX8" fmla="*/ 31750 w 495300"/>
              <a:gd name="connsiteY8" fmla="*/ 231775 h 606425"/>
              <a:gd name="connsiteX9" fmla="*/ 95250 w 495300"/>
              <a:gd name="connsiteY9" fmla="*/ 171450 h 606425"/>
              <a:gd name="connsiteX10" fmla="*/ 212725 w 495300"/>
              <a:gd name="connsiteY10" fmla="*/ 104775 h 606425"/>
              <a:gd name="connsiteX11" fmla="*/ 285750 w 495300"/>
              <a:gd name="connsiteY11" fmla="*/ 60325 h 606425"/>
              <a:gd name="connsiteX12" fmla="*/ 412750 w 495300"/>
              <a:gd name="connsiteY12" fmla="*/ 22225 h 606425"/>
              <a:gd name="connsiteX13" fmla="*/ 495300 w 495300"/>
              <a:gd name="connsiteY13" fmla="*/ 0 h 606425"/>
              <a:gd name="connsiteX14" fmla="*/ 473075 w 495300"/>
              <a:gd name="connsiteY14" fmla="*/ 606425 h 60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5300" h="606425">
                <a:moveTo>
                  <a:pt x="473075" y="606425"/>
                </a:moveTo>
                <a:lnTo>
                  <a:pt x="387350" y="596900"/>
                </a:lnTo>
                <a:lnTo>
                  <a:pt x="260350" y="549275"/>
                </a:lnTo>
                <a:lnTo>
                  <a:pt x="184150" y="520700"/>
                </a:lnTo>
                <a:lnTo>
                  <a:pt x="114300" y="466725"/>
                </a:lnTo>
                <a:lnTo>
                  <a:pt x="60325" y="422275"/>
                </a:lnTo>
                <a:lnTo>
                  <a:pt x="15875" y="352425"/>
                </a:lnTo>
                <a:lnTo>
                  <a:pt x="0" y="292100"/>
                </a:lnTo>
                <a:lnTo>
                  <a:pt x="31750" y="231775"/>
                </a:lnTo>
                <a:lnTo>
                  <a:pt x="95250" y="171450"/>
                </a:lnTo>
                <a:lnTo>
                  <a:pt x="212725" y="104775"/>
                </a:lnTo>
                <a:lnTo>
                  <a:pt x="285750" y="60325"/>
                </a:lnTo>
                <a:lnTo>
                  <a:pt x="412750" y="22225"/>
                </a:lnTo>
                <a:lnTo>
                  <a:pt x="495300" y="0"/>
                </a:lnTo>
                <a:lnTo>
                  <a:pt x="473075" y="606425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space réservé du numéro de diapositive 78">
            <a:extLst>
              <a:ext uri="{FF2B5EF4-FFF2-40B4-BE49-F238E27FC236}">
                <a16:creationId xmlns:a16="http://schemas.microsoft.com/office/drawing/2014/main" id="{F6783C15-C7E1-9C80-4FC3-BDA8B573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75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8" grpId="0"/>
      <p:bldP spid="39" grpId="0"/>
      <p:bldP spid="42" grpId="0" animBg="1"/>
      <p:bldP spid="44" grpId="0" animBg="1"/>
      <p:bldP spid="46" grpId="0"/>
      <p:bldP spid="51" grpId="0" animBg="1"/>
      <p:bldP spid="53" grpId="0"/>
      <p:bldP spid="65" grpId="0"/>
      <p:bldP spid="71" grpId="0" animBg="1"/>
      <p:bldP spid="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E88F3682-99B7-0CCA-C99E-1B60F2A7ABA5}"/>
              </a:ext>
            </a:extLst>
          </p:cNvPr>
          <p:cNvSpPr/>
          <p:nvPr/>
        </p:nvSpPr>
        <p:spPr>
          <a:xfrm>
            <a:off x="2063364" y="3790536"/>
            <a:ext cx="1409700" cy="787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R</a:t>
            </a:r>
            <a:r>
              <a:rPr lang="fr-FR" sz="2800" baseline="-25000" dirty="0"/>
              <a:t>i</a:t>
            </a: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F6271F75-D35A-9970-48D8-F316C6B9A86D}"/>
              </a:ext>
            </a:extLst>
          </p:cNvPr>
          <p:cNvCxnSpPr>
            <a:cxnSpLocks/>
            <a:endCxn id="54" idx="4"/>
          </p:cNvCxnSpPr>
          <p:nvPr/>
        </p:nvCxnSpPr>
        <p:spPr>
          <a:xfrm flipV="1">
            <a:off x="6117104" y="1698060"/>
            <a:ext cx="0" cy="8490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7A29F584-4B0D-7DB6-F78E-93260C3FC9DC}"/>
              </a:ext>
            </a:extLst>
          </p:cNvPr>
          <p:cNvSpPr txBox="1"/>
          <p:nvPr/>
        </p:nvSpPr>
        <p:spPr>
          <a:xfrm>
            <a:off x="0" y="571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0" u="none" strike="noStrike" baseline="0" dirty="0">
                <a:solidFill>
                  <a:schemeClr val="accent2"/>
                </a:solidFill>
                <a:cs typeface="Times New Roman" panose="02020603050405020304" pitchFamily="18" charset="0"/>
              </a:rPr>
              <a:t>Protocole d’annotation </a:t>
            </a:r>
            <a:r>
              <a:rPr lang="fr-FR" sz="28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incrémentale semi-automatique</a:t>
            </a:r>
            <a:endParaRPr lang="fr-FR" sz="4800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Organigramme : Connecteur 31">
            <a:extLst>
              <a:ext uri="{FF2B5EF4-FFF2-40B4-BE49-F238E27FC236}">
                <a16:creationId xmlns:a16="http://schemas.microsoft.com/office/drawing/2014/main" id="{4371738B-49CC-98EE-6BCE-E1E8FC423C79}"/>
              </a:ext>
            </a:extLst>
          </p:cNvPr>
          <p:cNvSpPr/>
          <p:nvPr/>
        </p:nvSpPr>
        <p:spPr>
          <a:xfrm>
            <a:off x="2299901" y="2188012"/>
            <a:ext cx="965200" cy="927100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0</a:t>
            </a:r>
            <a:r>
              <a:rPr lang="fr-FR" sz="2800" dirty="0"/>
              <a:t>*</a:t>
            </a:r>
          </a:p>
        </p:txBody>
      </p:sp>
      <p:sp>
        <p:nvSpPr>
          <p:cNvPr id="33" name="Organigramme : Connecteur 32">
            <a:extLst>
              <a:ext uri="{FF2B5EF4-FFF2-40B4-BE49-F238E27FC236}">
                <a16:creationId xmlns:a16="http://schemas.microsoft.com/office/drawing/2014/main" id="{656B6BFC-CB02-83FC-C8D5-EA8767C73CF1}"/>
              </a:ext>
            </a:extLst>
          </p:cNvPr>
          <p:cNvSpPr/>
          <p:nvPr/>
        </p:nvSpPr>
        <p:spPr>
          <a:xfrm>
            <a:off x="5649913" y="2134352"/>
            <a:ext cx="965200" cy="9271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L</a:t>
            </a:r>
            <a:r>
              <a:rPr lang="fr-FR" sz="2800" baseline="-25000" dirty="0"/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9DF5A8-30F1-EA56-E968-37EAAF0DF80C}"/>
              </a:ext>
            </a:extLst>
          </p:cNvPr>
          <p:cNvSpPr/>
          <p:nvPr/>
        </p:nvSpPr>
        <p:spPr>
          <a:xfrm>
            <a:off x="2077651" y="3790536"/>
            <a:ext cx="1409700" cy="787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R</a:t>
            </a:r>
            <a:r>
              <a:rPr lang="fr-FR" sz="2800" baseline="-25000" dirty="0"/>
              <a:t>1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4EDF1E0-1808-87C3-B420-3C36ABCCACEB}"/>
              </a:ext>
            </a:extLst>
          </p:cNvPr>
          <p:cNvCxnSpPr>
            <a:cxnSpLocks/>
          </p:cNvCxnSpPr>
          <p:nvPr/>
        </p:nvCxnSpPr>
        <p:spPr>
          <a:xfrm flipV="1">
            <a:off x="2782501" y="3115112"/>
            <a:ext cx="0" cy="6754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0B7EDA3-DE89-343C-9611-BC1A99A92AF9}"/>
              </a:ext>
            </a:extLst>
          </p:cNvPr>
          <p:cNvCxnSpPr>
            <a:cxnSpLocks/>
          </p:cNvCxnSpPr>
          <p:nvPr/>
        </p:nvCxnSpPr>
        <p:spPr>
          <a:xfrm flipH="1">
            <a:off x="2782501" y="3425994"/>
            <a:ext cx="9522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BFD23A7-0C83-B53C-D247-159DA153E3E0}"/>
              </a:ext>
            </a:extLst>
          </p:cNvPr>
          <p:cNvSpPr/>
          <p:nvPr/>
        </p:nvSpPr>
        <p:spPr>
          <a:xfrm>
            <a:off x="3747701" y="3022645"/>
            <a:ext cx="1409700" cy="787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R</a:t>
            </a:r>
            <a:r>
              <a:rPr lang="fr-FR" sz="2800" baseline="-25000" dirty="0"/>
              <a:t>2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9B467BC-BA22-A254-A83C-AC74BDCF472A}"/>
              </a:ext>
            </a:extLst>
          </p:cNvPr>
          <p:cNvSpPr txBox="1"/>
          <p:nvPr/>
        </p:nvSpPr>
        <p:spPr>
          <a:xfrm>
            <a:off x="2782501" y="3142464"/>
            <a:ext cx="95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train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82A6270-8CBA-49F0-9A34-81A240830184}"/>
              </a:ext>
            </a:extLst>
          </p:cNvPr>
          <p:cNvSpPr txBox="1"/>
          <p:nvPr/>
        </p:nvSpPr>
        <p:spPr>
          <a:xfrm>
            <a:off x="5072267" y="3142464"/>
            <a:ext cx="1153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inference</a:t>
            </a:r>
            <a:endParaRPr lang="fr-FR" dirty="0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B4348D5E-C4C9-E4A6-7595-E9FF13E05B74}"/>
              </a:ext>
            </a:extLst>
          </p:cNvPr>
          <p:cNvCxnSpPr>
            <a:cxnSpLocks/>
          </p:cNvCxnSpPr>
          <p:nvPr/>
        </p:nvCxnSpPr>
        <p:spPr>
          <a:xfrm flipH="1">
            <a:off x="5157401" y="3426453"/>
            <a:ext cx="9751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E82B9B68-A89C-1815-E437-D12CEEF49E6A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6132513" y="3061452"/>
            <a:ext cx="0" cy="7290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rganigramme : Connecteur 41">
            <a:extLst>
              <a:ext uri="{FF2B5EF4-FFF2-40B4-BE49-F238E27FC236}">
                <a16:creationId xmlns:a16="http://schemas.microsoft.com/office/drawing/2014/main" id="{E658777C-6BC7-C058-14AA-9A299FC4A6DC}"/>
              </a:ext>
            </a:extLst>
          </p:cNvPr>
          <p:cNvSpPr/>
          <p:nvPr/>
        </p:nvSpPr>
        <p:spPr>
          <a:xfrm>
            <a:off x="5649913" y="3790536"/>
            <a:ext cx="965200" cy="9271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</a:t>
            </a:r>
            <a:r>
              <a:rPr lang="fr-FR" sz="2400" baseline="-25000" dirty="0"/>
              <a:t>1</a:t>
            </a:r>
            <a:r>
              <a:rPr lang="fr-FR" sz="2400" baseline="30000" dirty="0"/>
              <a:t>’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73E96DA4-9487-DB4B-B138-9AEF413B71BD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6615113" y="4254086"/>
            <a:ext cx="161227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rganigramme : Connecteur 43">
            <a:extLst>
              <a:ext uri="{FF2B5EF4-FFF2-40B4-BE49-F238E27FC236}">
                <a16:creationId xmlns:a16="http://schemas.microsoft.com/office/drawing/2014/main" id="{81DD0520-4AFF-021A-1539-CADF1970FCC3}"/>
              </a:ext>
            </a:extLst>
          </p:cNvPr>
          <p:cNvSpPr/>
          <p:nvPr/>
        </p:nvSpPr>
        <p:spPr>
          <a:xfrm>
            <a:off x="8227392" y="3790536"/>
            <a:ext cx="965200" cy="9271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L</a:t>
            </a:r>
            <a:r>
              <a:rPr lang="fr-FR" sz="2800" baseline="-25000" dirty="0"/>
              <a:t>1</a:t>
            </a:r>
            <a:r>
              <a:rPr lang="fr-FR" sz="2800" baseline="30000" dirty="0"/>
              <a:t>*</a:t>
            </a:r>
            <a:r>
              <a:rPr lang="fr-FR" sz="2800" baseline="-25000" dirty="0"/>
              <a:t> 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EC2C5C88-3AD5-369E-99CA-4A03DCCB2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18806" y="3180940"/>
            <a:ext cx="604892" cy="661712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A15BF766-BE89-E6CA-2805-700D22343D12}"/>
              </a:ext>
            </a:extLst>
          </p:cNvPr>
          <p:cNvSpPr txBox="1"/>
          <p:nvPr/>
        </p:nvSpPr>
        <p:spPr>
          <a:xfrm>
            <a:off x="6615113" y="3934552"/>
            <a:ext cx="16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inspection</a:t>
            </a:r>
          </a:p>
        </p:txBody>
      </p:sp>
      <p:sp>
        <p:nvSpPr>
          <p:cNvPr id="51" name="Organigramme : Connecteur 50">
            <a:extLst>
              <a:ext uri="{FF2B5EF4-FFF2-40B4-BE49-F238E27FC236}">
                <a16:creationId xmlns:a16="http://schemas.microsoft.com/office/drawing/2014/main" id="{06B94FD8-42E3-05A1-50D0-8E7010BA5BFF}"/>
              </a:ext>
            </a:extLst>
          </p:cNvPr>
          <p:cNvSpPr/>
          <p:nvPr/>
        </p:nvSpPr>
        <p:spPr>
          <a:xfrm>
            <a:off x="7204471" y="2095545"/>
            <a:ext cx="3011042" cy="830894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2</a:t>
            </a:r>
            <a:r>
              <a:rPr lang="fr-FR" sz="2800" baseline="30000" dirty="0"/>
              <a:t>*</a:t>
            </a:r>
            <a:r>
              <a:rPr lang="fr-FR" sz="2800" baseline="-25000" dirty="0"/>
              <a:t>= </a:t>
            </a:r>
            <a:r>
              <a:rPr lang="fr-FR" sz="2800" dirty="0"/>
              <a:t>B</a:t>
            </a:r>
            <a:r>
              <a:rPr lang="fr-FR" sz="2800" baseline="-25000" dirty="0"/>
              <a:t>1</a:t>
            </a:r>
            <a:r>
              <a:rPr lang="fr-FR" sz="2800" baseline="30000" dirty="0"/>
              <a:t>*</a:t>
            </a:r>
            <a:r>
              <a:rPr lang="fr-FR" sz="2800" dirty="0"/>
              <a:t>⊕ L</a:t>
            </a:r>
            <a:r>
              <a:rPr lang="fr-FR" sz="2800" baseline="-25000" dirty="0"/>
              <a:t>1</a:t>
            </a:r>
            <a:r>
              <a:rPr lang="fr-FR" sz="2800" baseline="30000" dirty="0"/>
              <a:t>*</a:t>
            </a:r>
          </a:p>
          <a:p>
            <a:pPr algn="ctr"/>
            <a:endParaRPr lang="fr-FR" sz="2800" baseline="30000" dirty="0"/>
          </a:p>
          <a:p>
            <a:pPr algn="ctr"/>
            <a:endParaRPr lang="fr-FR" sz="2800" baseline="-25000" dirty="0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7B86512F-DD89-6773-6BDF-560B95B1F60D}"/>
              </a:ext>
            </a:extLst>
          </p:cNvPr>
          <p:cNvCxnSpPr>
            <a:cxnSpLocks/>
            <a:endCxn id="51" idx="4"/>
          </p:cNvCxnSpPr>
          <p:nvPr/>
        </p:nvCxnSpPr>
        <p:spPr>
          <a:xfrm flipV="1">
            <a:off x="8709992" y="2926439"/>
            <a:ext cx="0" cy="8640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C2D933E1-3812-48AD-EDEB-93799891EA8B}"/>
              </a:ext>
            </a:extLst>
          </p:cNvPr>
          <p:cNvSpPr txBox="1"/>
          <p:nvPr/>
        </p:nvSpPr>
        <p:spPr>
          <a:xfrm>
            <a:off x="8386452" y="3142464"/>
            <a:ext cx="16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ajout</a:t>
            </a:r>
          </a:p>
        </p:txBody>
      </p:sp>
      <p:sp>
        <p:nvSpPr>
          <p:cNvPr id="54" name="Organigramme : Connecteur 53">
            <a:extLst>
              <a:ext uri="{FF2B5EF4-FFF2-40B4-BE49-F238E27FC236}">
                <a16:creationId xmlns:a16="http://schemas.microsoft.com/office/drawing/2014/main" id="{2AFE3154-DD70-1B19-EBF3-49DB1DB4F4C7}"/>
              </a:ext>
            </a:extLst>
          </p:cNvPr>
          <p:cNvSpPr/>
          <p:nvPr/>
        </p:nvSpPr>
        <p:spPr>
          <a:xfrm>
            <a:off x="4611583" y="867166"/>
            <a:ext cx="3011042" cy="830894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2800" baseline="-25000" dirty="0"/>
              <a:t>B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9E75AA22-665F-0CE0-F784-63EF31B47E56}"/>
              </a:ext>
            </a:extLst>
          </p:cNvPr>
          <p:cNvSpPr txBox="1"/>
          <p:nvPr/>
        </p:nvSpPr>
        <p:spPr>
          <a:xfrm>
            <a:off x="6096000" y="1833125"/>
            <a:ext cx="95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division</a:t>
            </a:r>
          </a:p>
        </p:txBody>
      </p:sp>
      <p:sp>
        <p:nvSpPr>
          <p:cNvPr id="71" name="Organigramme : Connecteur 70">
            <a:extLst>
              <a:ext uri="{FF2B5EF4-FFF2-40B4-BE49-F238E27FC236}">
                <a16:creationId xmlns:a16="http://schemas.microsoft.com/office/drawing/2014/main" id="{98218143-EC3E-961E-D1B4-B604143AAB7E}"/>
              </a:ext>
            </a:extLst>
          </p:cNvPr>
          <p:cNvSpPr/>
          <p:nvPr/>
        </p:nvSpPr>
        <p:spPr>
          <a:xfrm>
            <a:off x="2289989" y="2190966"/>
            <a:ext cx="965200" cy="927100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1</a:t>
            </a:r>
            <a:r>
              <a:rPr lang="fr-FR" sz="2800" dirty="0"/>
              <a:t>*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A5E22FA4-B818-C54B-6776-7E36C4970B57}"/>
              </a:ext>
            </a:extLst>
          </p:cNvPr>
          <p:cNvSpPr/>
          <p:nvPr/>
        </p:nvSpPr>
        <p:spPr>
          <a:xfrm>
            <a:off x="5067300" y="907256"/>
            <a:ext cx="326231" cy="740569"/>
          </a:xfrm>
          <a:custGeom>
            <a:avLst/>
            <a:gdLst>
              <a:gd name="connsiteX0" fmla="*/ 0 w 326231"/>
              <a:gd name="connsiteY0" fmla="*/ 683419 h 740569"/>
              <a:gd name="connsiteX1" fmla="*/ 26194 w 326231"/>
              <a:gd name="connsiteY1" fmla="*/ 50007 h 740569"/>
              <a:gd name="connsiteX2" fmla="*/ 319088 w 326231"/>
              <a:gd name="connsiteY2" fmla="*/ 0 h 740569"/>
              <a:gd name="connsiteX3" fmla="*/ 326231 w 326231"/>
              <a:gd name="connsiteY3" fmla="*/ 740569 h 740569"/>
              <a:gd name="connsiteX4" fmla="*/ 247650 w 326231"/>
              <a:gd name="connsiteY4" fmla="*/ 728663 h 740569"/>
              <a:gd name="connsiteX5" fmla="*/ 138113 w 326231"/>
              <a:gd name="connsiteY5" fmla="*/ 711994 h 740569"/>
              <a:gd name="connsiteX6" fmla="*/ 0 w 326231"/>
              <a:gd name="connsiteY6" fmla="*/ 683419 h 740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231" h="740569">
                <a:moveTo>
                  <a:pt x="0" y="683419"/>
                </a:moveTo>
                <a:lnTo>
                  <a:pt x="26194" y="50007"/>
                </a:lnTo>
                <a:lnTo>
                  <a:pt x="319088" y="0"/>
                </a:lnTo>
                <a:lnTo>
                  <a:pt x="326231" y="740569"/>
                </a:lnTo>
                <a:lnTo>
                  <a:pt x="247650" y="728663"/>
                </a:lnTo>
                <a:lnTo>
                  <a:pt x="138113" y="711994"/>
                </a:lnTo>
                <a:lnTo>
                  <a:pt x="0" y="683419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6C51465-1ED6-961C-FA15-D742C0EF3D8E}"/>
              </a:ext>
            </a:extLst>
          </p:cNvPr>
          <p:cNvSpPr txBox="1"/>
          <p:nvPr/>
        </p:nvSpPr>
        <p:spPr>
          <a:xfrm>
            <a:off x="1870702" y="5515196"/>
            <a:ext cx="278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Etat du réseau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B7C3DE3-8BBA-45F5-AF1C-71732D3813EF}"/>
              </a:ext>
            </a:extLst>
          </p:cNvPr>
          <p:cNvSpPr txBox="1"/>
          <p:nvPr/>
        </p:nvSpPr>
        <p:spPr>
          <a:xfrm>
            <a:off x="8464033" y="5691196"/>
            <a:ext cx="3035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Etat de la base de données du Cicat-Occitanie :</a:t>
            </a:r>
          </a:p>
          <a:p>
            <a:r>
              <a:rPr lang="fr-FR" dirty="0"/>
              <a:t>* : vérifiée par l’annotateur</a:t>
            </a:r>
          </a:p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97B2A2A-0485-B89B-943E-C32D98173F29}"/>
              </a:ext>
            </a:extLst>
          </p:cNvPr>
          <p:cNvSpPr txBox="1"/>
          <p:nvPr/>
        </p:nvSpPr>
        <p:spPr>
          <a:xfrm>
            <a:off x="4447410" y="5297598"/>
            <a:ext cx="3086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d’images à vérifier</a:t>
            </a:r>
          </a:p>
          <a:p>
            <a:r>
              <a:rPr lang="fr-FR" dirty="0"/>
              <a:t>‘  : avec prédiction du réseau</a:t>
            </a:r>
          </a:p>
          <a:p>
            <a:r>
              <a:rPr lang="fr-FR" dirty="0"/>
              <a:t>* : vérifié par l’annotateur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2EB46A-A0B1-EE17-1150-885E444E4944}"/>
              </a:ext>
            </a:extLst>
          </p:cNvPr>
          <p:cNvSpPr/>
          <p:nvPr/>
        </p:nvSpPr>
        <p:spPr>
          <a:xfrm>
            <a:off x="786770" y="4893550"/>
            <a:ext cx="10691485" cy="174898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D9B282D6-D292-5EF7-678E-EEBD9F2AA622}"/>
              </a:ext>
            </a:extLst>
          </p:cNvPr>
          <p:cNvSpPr/>
          <p:nvPr/>
        </p:nvSpPr>
        <p:spPr>
          <a:xfrm>
            <a:off x="7392143" y="5833396"/>
            <a:ext cx="904059" cy="7750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i</a:t>
            </a:r>
            <a:endParaRPr lang="fr-FR" sz="2800" dirty="0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5D99BB81-5C5A-F44C-64F0-0BECB0406B5C}"/>
              </a:ext>
            </a:extLst>
          </p:cNvPr>
          <p:cNvSpPr/>
          <p:nvPr/>
        </p:nvSpPr>
        <p:spPr>
          <a:xfrm>
            <a:off x="3437382" y="5230478"/>
            <a:ext cx="965200" cy="9271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L</a:t>
            </a:r>
            <a:r>
              <a:rPr lang="fr-FR" sz="2800" baseline="-25000" dirty="0"/>
              <a:t>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D3AD55-4FCA-FA2F-8AAB-EB8D2A6D0D31}"/>
              </a:ext>
            </a:extLst>
          </p:cNvPr>
          <p:cNvSpPr/>
          <p:nvPr/>
        </p:nvSpPr>
        <p:spPr>
          <a:xfrm>
            <a:off x="881507" y="5394569"/>
            <a:ext cx="965201" cy="63248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R</a:t>
            </a:r>
            <a:r>
              <a:rPr lang="fr-FR" sz="2800" baseline="-25000" dirty="0"/>
              <a:t>i</a:t>
            </a:r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C5B27202-77F2-878B-1A42-2DC776474BFC}"/>
              </a:ext>
            </a:extLst>
          </p:cNvPr>
          <p:cNvSpPr/>
          <p:nvPr/>
        </p:nvSpPr>
        <p:spPr>
          <a:xfrm>
            <a:off x="7392144" y="4996375"/>
            <a:ext cx="904059" cy="775063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0</a:t>
            </a:r>
            <a:r>
              <a:rPr lang="fr-FR" sz="2800" baseline="50000" dirty="0"/>
              <a:t>*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646A012-7638-569C-42F0-FB7A47B16DC0}"/>
              </a:ext>
            </a:extLst>
          </p:cNvPr>
          <p:cNvSpPr txBox="1"/>
          <p:nvPr/>
        </p:nvSpPr>
        <p:spPr>
          <a:xfrm>
            <a:off x="8421488" y="4901236"/>
            <a:ext cx="30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Etat de la base de données DFUC_2020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90653817-1C6E-861F-5A3C-0F7DD4DD7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576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E88F3682-99B7-0CCA-C99E-1B60F2A7ABA5}"/>
              </a:ext>
            </a:extLst>
          </p:cNvPr>
          <p:cNvSpPr/>
          <p:nvPr/>
        </p:nvSpPr>
        <p:spPr>
          <a:xfrm>
            <a:off x="2063364" y="3790536"/>
            <a:ext cx="1409700" cy="787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R</a:t>
            </a:r>
            <a:r>
              <a:rPr lang="fr-FR" sz="2800" baseline="-25000" dirty="0"/>
              <a:t>i</a:t>
            </a: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F6271F75-D35A-9970-48D8-F316C6B9A86D}"/>
              </a:ext>
            </a:extLst>
          </p:cNvPr>
          <p:cNvCxnSpPr>
            <a:cxnSpLocks/>
            <a:endCxn id="54" idx="4"/>
          </p:cNvCxnSpPr>
          <p:nvPr/>
        </p:nvCxnSpPr>
        <p:spPr>
          <a:xfrm flipV="1">
            <a:off x="6117104" y="1698060"/>
            <a:ext cx="0" cy="8490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7A29F584-4B0D-7DB6-F78E-93260C3FC9DC}"/>
              </a:ext>
            </a:extLst>
          </p:cNvPr>
          <p:cNvSpPr txBox="1"/>
          <p:nvPr/>
        </p:nvSpPr>
        <p:spPr>
          <a:xfrm>
            <a:off x="0" y="571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0" u="none" strike="noStrike" baseline="0" dirty="0">
                <a:solidFill>
                  <a:schemeClr val="accent2"/>
                </a:solidFill>
                <a:cs typeface="Times New Roman" panose="02020603050405020304" pitchFamily="18" charset="0"/>
              </a:rPr>
              <a:t>Protocole d’annotation incrémentale semi-automatique</a:t>
            </a:r>
            <a:endParaRPr lang="fr-FR" sz="4800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Organigramme : Connecteur 31">
            <a:extLst>
              <a:ext uri="{FF2B5EF4-FFF2-40B4-BE49-F238E27FC236}">
                <a16:creationId xmlns:a16="http://schemas.microsoft.com/office/drawing/2014/main" id="{4371738B-49CC-98EE-6BCE-E1E8FC423C79}"/>
              </a:ext>
            </a:extLst>
          </p:cNvPr>
          <p:cNvSpPr/>
          <p:nvPr/>
        </p:nvSpPr>
        <p:spPr>
          <a:xfrm>
            <a:off x="2299901" y="2188012"/>
            <a:ext cx="965200" cy="927100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0</a:t>
            </a:r>
            <a:r>
              <a:rPr lang="fr-FR" sz="2800" dirty="0"/>
              <a:t>*</a:t>
            </a:r>
          </a:p>
        </p:txBody>
      </p:sp>
      <p:sp>
        <p:nvSpPr>
          <p:cNvPr id="33" name="Organigramme : Connecteur 32">
            <a:extLst>
              <a:ext uri="{FF2B5EF4-FFF2-40B4-BE49-F238E27FC236}">
                <a16:creationId xmlns:a16="http://schemas.microsoft.com/office/drawing/2014/main" id="{656B6BFC-CB02-83FC-C8D5-EA8767C73CF1}"/>
              </a:ext>
            </a:extLst>
          </p:cNvPr>
          <p:cNvSpPr/>
          <p:nvPr/>
        </p:nvSpPr>
        <p:spPr>
          <a:xfrm>
            <a:off x="5649913" y="2134352"/>
            <a:ext cx="965200" cy="9271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L</a:t>
            </a:r>
            <a:r>
              <a:rPr lang="fr-FR" sz="2800" baseline="-25000" dirty="0"/>
              <a:t>i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9DF5A8-30F1-EA56-E968-37EAAF0DF80C}"/>
              </a:ext>
            </a:extLst>
          </p:cNvPr>
          <p:cNvSpPr/>
          <p:nvPr/>
        </p:nvSpPr>
        <p:spPr>
          <a:xfrm>
            <a:off x="2077651" y="3790536"/>
            <a:ext cx="1409700" cy="787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R</a:t>
            </a:r>
            <a:r>
              <a:rPr lang="fr-FR" sz="2800" baseline="-25000" dirty="0"/>
              <a:t>i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4EDF1E0-1808-87C3-B420-3C36ABCCACEB}"/>
              </a:ext>
            </a:extLst>
          </p:cNvPr>
          <p:cNvCxnSpPr>
            <a:cxnSpLocks/>
          </p:cNvCxnSpPr>
          <p:nvPr/>
        </p:nvCxnSpPr>
        <p:spPr>
          <a:xfrm flipV="1">
            <a:off x="2782501" y="3115112"/>
            <a:ext cx="0" cy="6754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0B7EDA3-DE89-343C-9611-BC1A99A92AF9}"/>
              </a:ext>
            </a:extLst>
          </p:cNvPr>
          <p:cNvCxnSpPr>
            <a:cxnSpLocks/>
          </p:cNvCxnSpPr>
          <p:nvPr/>
        </p:nvCxnSpPr>
        <p:spPr>
          <a:xfrm flipH="1">
            <a:off x="2782501" y="3425994"/>
            <a:ext cx="9522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BFD23A7-0C83-B53C-D247-159DA153E3E0}"/>
              </a:ext>
            </a:extLst>
          </p:cNvPr>
          <p:cNvSpPr/>
          <p:nvPr/>
        </p:nvSpPr>
        <p:spPr>
          <a:xfrm>
            <a:off x="3747701" y="3022645"/>
            <a:ext cx="1409700" cy="787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R</a:t>
            </a:r>
            <a:r>
              <a:rPr lang="fr-FR" sz="2800" baseline="-25000" dirty="0"/>
              <a:t>i+1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9B467BC-BA22-A254-A83C-AC74BDCF472A}"/>
              </a:ext>
            </a:extLst>
          </p:cNvPr>
          <p:cNvSpPr txBox="1"/>
          <p:nvPr/>
        </p:nvSpPr>
        <p:spPr>
          <a:xfrm>
            <a:off x="2782501" y="3142464"/>
            <a:ext cx="95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train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82A6270-8CBA-49F0-9A34-81A240830184}"/>
              </a:ext>
            </a:extLst>
          </p:cNvPr>
          <p:cNvSpPr txBox="1"/>
          <p:nvPr/>
        </p:nvSpPr>
        <p:spPr>
          <a:xfrm>
            <a:off x="5072267" y="3142464"/>
            <a:ext cx="1153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inference</a:t>
            </a:r>
            <a:endParaRPr lang="fr-FR" dirty="0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B4348D5E-C4C9-E4A6-7595-E9FF13E05B74}"/>
              </a:ext>
            </a:extLst>
          </p:cNvPr>
          <p:cNvCxnSpPr>
            <a:cxnSpLocks/>
          </p:cNvCxnSpPr>
          <p:nvPr/>
        </p:nvCxnSpPr>
        <p:spPr>
          <a:xfrm flipH="1">
            <a:off x="5157401" y="3426453"/>
            <a:ext cx="9751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E82B9B68-A89C-1815-E437-D12CEEF49E6A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6132513" y="3061452"/>
            <a:ext cx="0" cy="7290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rganigramme : Connecteur 41">
            <a:extLst>
              <a:ext uri="{FF2B5EF4-FFF2-40B4-BE49-F238E27FC236}">
                <a16:creationId xmlns:a16="http://schemas.microsoft.com/office/drawing/2014/main" id="{E658777C-6BC7-C058-14AA-9A299FC4A6DC}"/>
              </a:ext>
            </a:extLst>
          </p:cNvPr>
          <p:cNvSpPr/>
          <p:nvPr/>
        </p:nvSpPr>
        <p:spPr>
          <a:xfrm>
            <a:off x="5649913" y="3790536"/>
            <a:ext cx="965200" cy="9271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</a:t>
            </a:r>
            <a:r>
              <a:rPr lang="fr-FR" sz="2400" baseline="-25000" dirty="0"/>
              <a:t>i</a:t>
            </a:r>
            <a:r>
              <a:rPr lang="fr-FR" sz="2400" baseline="30000" dirty="0"/>
              <a:t>’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73E96DA4-9487-DB4B-B138-9AEF413B71BD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6615113" y="4254086"/>
            <a:ext cx="161227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rganigramme : Connecteur 43">
            <a:extLst>
              <a:ext uri="{FF2B5EF4-FFF2-40B4-BE49-F238E27FC236}">
                <a16:creationId xmlns:a16="http://schemas.microsoft.com/office/drawing/2014/main" id="{81DD0520-4AFF-021A-1539-CADF1970FCC3}"/>
              </a:ext>
            </a:extLst>
          </p:cNvPr>
          <p:cNvSpPr/>
          <p:nvPr/>
        </p:nvSpPr>
        <p:spPr>
          <a:xfrm>
            <a:off x="8227392" y="3790536"/>
            <a:ext cx="965200" cy="9271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L</a:t>
            </a:r>
            <a:r>
              <a:rPr lang="fr-FR" sz="2800" baseline="-25000" dirty="0"/>
              <a:t>i</a:t>
            </a:r>
            <a:r>
              <a:rPr lang="fr-FR" sz="2800" baseline="30000" dirty="0"/>
              <a:t>*</a:t>
            </a:r>
            <a:r>
              <a:rPr lang="fr-FR" sz="2800" baseline="-25000" dirty="0"/>
              <a:t> 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EC2C5C88-3AD5-369E-99CA-4A03DCCB2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18806" y="3180940"/>
            <a:ext cx="604892" cy="661712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A15BF766-BE89-E6CA-2805-700D22343D12}"/>
              </a:ext>
            </a:extLst>
          </p:cNvPr>
          <p:cNvSpPr txBox="1"/>
          <p:nvPr/>
        </p:nvSpPr>
        <p:spPr>
          <a:xfrm>
            <a:off x="6615113" y="3934552"/>
            <a:ext cx="16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inspection</a:t>
            </a:r>
          </a:p>
        </p:txBody>
      </p:sp>
      <p:sp>
        <p:nvSpPr>
          <p:cNvPr id="51" name="Organigramme : Connecteur 50">
            <a:extLst>
              <a:ext uri="{FF2B5EF4-FFF2-40B4-BE49-F238E27FC236}">
                <a16:creationId xmlns:a16="http://schemas.microsoft.com/office/drawing/2014/main" id="{06B94FD8-42E3-05A1-50D0-8E7010BA5BFF}"/>
              </a:ext>
            </a:extLst>
          </p:cNvPr>
          <p:cNvSpPr/>
          <p:nvPr/>
        </p:nvSpPr>
        <p:spPr>
          <a:xfrm>
            <a:off x="7139991" y="2094609"/>
            <a:ext cx="3140001" cy="830894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i+1</a:t>
            </a:r>
            <a:r>
              <a:rPr lang="fr-FR" sz="2800" baseline="30000" dirty="0"/>
              <a:t>*</a:t>
            </a:r>
            <a:r>
              <a:rPr lang="fr-FR" sz="2800" baseline="-25000" dirty="0"/>
              <a:t>= </a:t>
            </a:r>
            <a:r>
              <a:rPr lang="fr-FR" sz="2800" dirty="0"/>
              <a:t>B</a:t>
            </a:r>
            <a:r>
              <a:rPr lang="fr-FR" sz="2800" baseline="-25000" dirty="0"/>
              <a:t>i</a:t>
            </a:r>
            <a:r>
              <a:rPr lang="fr-FR" sz="2800" baseline="30000" dirty="0"/>
              <a:t>*</a:t>
            </a:r>
            <a:r>
              <a:rPr lang="fr-FR" sz="2800" dirty="0"/>
              <a:t>⊕ L</a:t>
            </a:r>
            <a:r>
              <a:rPr lang="fr-FR" sz="2800" baseline="-25000" dirty="0"/>
              <a:t>i</a:t>
            </a:r>
            <a:r>
              <a:rPr lang="fr-FR" sz="2800" baseline="30000" dirty="0"/>
              <a:t>*</a:t>
            </a:r>
          </a:p>
          <a:p>
            <a:pPr algn="ctr"/>
            <a:endParaRPr lang="fr-FR" sz="2800" baseline="30000" dirty="0"/>
          </a:p>
          <a:p>
            <a:pPr algn="ctr"/>
            <a:endParaRPr lang="fr-FR" sz="2800" baseline="-25000" dirty="0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7B86512F-DD89-6773-6BDF-560B95B1F60D}"/>
              </a:ext>
            </a:extLst>
          </p:cNvPr>
          <p:cNvCxnSpPr>
            <a:cxnSpLocks/>
            <a:stCxn id="44" idx="0"/>
            <a:endCxn id="51" idx="4"/>
          </p:cNvCxnSpPr>
          <p:nvPr/>
        </p:nvCxnSpPr>
        <p:spPr>
          <a:xfrm flipV="1">
            <a:off x="8709992" y="2925503"/>
            <a:ext cx="0" cy="86503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C2D933E1-3812-48AD-EDEB-93799891EA8B}"/>
              </a:ext>
            </a:extLst>
          </p:cNvPr>
          <p:cNvSpPr txBox="1"/>
          <p:nvPr/>
        </p:nvSpPr>
        <p:spPr>
          <a:xfrm>
            <a:off x="8386452" y="3142464"/>
            <a:ext cx="161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ajout</a:t>
            </a:r>
          </a:p>
        </p:txBody>
      </p:sp>
      <p:sp>
        <p:nvSpPr>
          <p:cNvPr id="54" name="Organigramme : Connecteur 53">
            <a:extLst>
              <a:ext uri="{FF2B5EF4-FFF2-40B4-BE49-F238E27FC236}">
                <a16:creationId xmlns:a16="http://schemas.microsoft.com/office/drawing/2014/main" id="{2AFE3154-DD70-1B19-EBF3-49DB1DB4F4C7}"/>
              </a:ext>
            </a:extLst>
          </p:cNvPr>
          <p:cNvSpPr/>
          <p:nvPr/>
        </p:nvSpPr>
        <p:spPr>
          <a:xfrm>
            <a:off x="4611583" y="867166"/>
            <a:ext cx="3011042" cy="830894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2800" baseline="-25000" dirty="0"/>
              <a:t>B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9E75AA22-665F-0CE0-F784-63EF31B47E56}"/>
              </a:ext>
            </a:extLst>
          </p:cNvPr>
          <p:cNvSpPr txBox="1"/>
          <p:nvPr/>
        </p:nvSpPr>
        <p:spPr>
          <a:xfrm>
            <a:off x="6096000" y="1833125"/>
            <a:ext cx="95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division</a:t>
            </a:r>
          </a:p>
        </p:txBody>
      </p:sp>
      <p:sp>
        <p:nvSpPr>
          <p:cNvPr id="71" name="Organigramme : Connecteur 70">
            <a:extLst>
              <a:ext uri="{FF2B5EF4-FFF2-40B4-BE49-F238E27FC236}">
                <a16:creationId xmlns:a16="http://schemas.microsoft.com/office/drawing/2014/main" id="{98218143-EC3E-961E-D1B4-B604143AAB7E}"/>
              </a:ext>
            </a:extLst>
          </p:cNvPr>
          <p:cNvSpPr/>
          <p:nvPr/>
        </p:nvSpPr>
        <p:spPr>
          <a:xfrm>
            <a:off x="2289989" y="2190966"/>
            <a:ext cx="965200" cy="927100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i</a:t>
            </a:r>
            <a:r>
              <a:rPr lang="fr-FR" sz="2800" dirty="0"/>
              <a:t>*</a:t>
            </a: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7EE11698-A3E8-2B80-82A1-5D098058692D}"/>
              </a:ext>
            </a:extLst>
          </p:cNvPr>
          <p:cNvSpPr/>
          <p:nvPr/>
        </p:nvSpPr>
        <p:spPr>
          <a:xfrm>
            <a:off x="5388769" y="883444"/>
            <a:ext cx="216694" cy="804862"/>
          </a:xfrm>
          <a:custGeom>
            <a:avLst/>
            <a:gdLst>
              <a:gd name="connsiteX0" fmla="*/ 0 w 216694"/>
              <a:gd name="connsiteY0" fmla="*/ 35719 h 804862"/>
              <a:gd name="connsiteX1" fmla="*/ 104775 w 216694"/>
              <a:gd name="connsiteY1" fmla="*/ 21431 h 804862"/>
              <a:gd name="connsiteX2" fmla="*/ 209550 w 216694"/>
              <a:gd name="connsiteY2" fmla="*/ 0 h 804862"/>
              <a:gd name="connsiteX3" fmla="*/ 216694 w 216694"/>
              <a:gd name="connsiteY3" fmla="*/ 804862 h 804862"/>
              <a:gd name="connsiteX4" fmla="*/ 116681 w 216694"/>
              <a:gd name="connsiteY4" fmla="*/ 785812 h 804862"/>
              <a:gd name="connsiteX5" fmla="*/ 4762 w 216694"/>
              <a:gd name="connsiteY5" fmla="*/ 769144 h 804862"/>
              <a:gd name="connsiteX6" fmla="*/ 0 w 216694"/>
              <a:gd name="connsiteY6" fmla="*/ 35719 h 80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694" h="804862">
                <a:moveTo>
                  <a:pt x="0" y="35719"/>
                </a:moveTo>
                <a:lnTo>
                  <a:pt x="104775" y="21431"/>
                </a:lnTo>
                <a:lnTo>
                  <a:pt x="209550" y="0"/>
                </a:lnTo>
                <a:cubicBezTo>
                  <a:pt x="211931" y="268287"/>
                  <a:pt x="214313" y="536575"/>
                  <a:pt x="216694" y="804862"/>
                </a:cubicBezTo>
                <a:lnTo>
                  <a:pt x="116681" y="785812"/>
                </a:lnTo>
                <a:lnTo>
                  <a:pt x="4762" y="769144"/>
                </a:lnTo>
                <a:cubicBezTo>
                  <a:pt x="3175" y="524669"/>
                  <a:pt x="1587" y="280194"/>
                  <a:pt x="0" y="35719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4205B6-98E1-819C-A0BB-470364D411D4}"/>
              </a:ext>
            </a:extLst>
          </p:cNvPr>
          <p:cNvSpPr txBox="1"/>
          <p:nvPr/>
        </p:nvSpPr>
        <p:spPr>
          <a:xfrm>
            <a:off x="1870702" y="5515196"/>
            <a:ext cx="278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Etat du réseau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D746DE0-DD60-E8D3-94BD-3DC07C486CC6}"/>
              </a:ext>
            </a:extLst>
          </p:cNvPr>
          <p:cNvSpPr txBox="1"/>
          <p:nvPr/>
        </p:nvSpPr>
        <p:spPr>
          <a:xfrm>
            <a:off x="8464033" y="5691196"/>
            <a:ext cx="3035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Etat de la base de données du Cicat-Occitanie :</a:t>
            </a:r>
          </a:p>
          <a:p>
            <a:r>
              <a:rPr lang="fr-FR" dirty="0"/>
              <a:t>* : vérifiée par l’annotateur</a:t>
            </a:r>
          </a:p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69FD7D-369E-9CF5-3EB5-43A30C8BF408}"/>
              </a:ext>
            </a:extLst>
          </p:cNvPr>
          <p:cNvSpPr txBox="1"/>
          <p:nvPr/>
        </p:nvSpPr>
        <p:spPr>
          <a:xfrm>
            <a:off x="4447410" y="5297598"/>
            <a:ext cx="3086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d’images à vérifier</a:t>
            </a:r>
          </a:p>
          <a:p>
            <a:r>
              <a:rPr lang="fr-FR" dirty="0"/>
              <a:t>‘  : avec prédiction du réseau</a:t>
            </a:r>
          </a:p>
          <a:p>
            <a:r>
              <a:rPr lang="fr-FR" dirty="0"/>
              <a:t>* : vérifié par l’annotateur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D5D02B-0EBA-405B-E9C3-B7F22459FC53}"/>
              </a:ext>
            </a:extLst>
          </p:cNvPr>
          <p:cNvSpPr/>
          <p:nvPr/>
        </p:nvSpPr>
        <p:spPr>
          <a:xfrm>
            <a:off x="786770" y="4893550"/>
            <a:ext cx="10691485" cy="174898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9F0EEA8E-8C20-048A-7ECA-BC103CAC7910}"/>
              </a:ext>
            </a:extLst>
          </p:cNvPr>
          <p:cNvSpPr/>
          <p:nvPr/>
        </p:nvSpPr>
        <p:spPr>
          <a:xfrm>
            <a:off x="7392143" y="5833396"/>
            <a:ext cx="904059" cy="7750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i</a:t>
            </a:r>
            <a:endParaRPr lang="fr-FR" sz="2800" dirty="0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3069EF53-3B03-E6C5-2F28-731CEE99EFC3}"/>
              </a:ext>
            </a:extLst>
          </p:cNvPr>
          <p:cNvSpPr/>
          <p:nvPr/>
        </p:nvSpPr>
        <p:spPr>
          <a:xfrm>
            <a:off x="3437382" y="5230478"/>
            <a:ext cx="965200" cy="927100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L</a:t>
            </a:r>
            <a:r>
              <a:rPr lang="fr-FR" sz="2800" baseline="-25000" dirty="0"/>
              <a:t>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FD0577-9018-2A35-F43F-3F91E8E3038A}"/>
              </a:ext>
            </a:extLst>
          </p:cNvPr>
          <p:cNvSpPr/>
          <p:nvPr/>
        </p:nvSpPr>
        <p:spPr>
          <a:xfrm>
            <a:off x="881507" y="5394569"/>
            <a:ext cx="965201" cy="63248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R</a:t>
            </a:r>
            <a:r>
              <a:rPr lang="fr-FR" sz="2800" baseline="-25000" dirty="0"/>
              <a:t>i</a:t>
            </a:r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AF26CCB2-ECED-D50D-8955-AC6076B10B57}"/>
              </a:ext>
            </a:extLst>
          </p:cNvPr>
          <p:cNvSpPr/>
          <p:nvPr/>
        </p:nvSpPr>
        <p:spPr>
          <a:xfrm>
            <a:off x="7392144" y="4996375"/>
            <a:ext cx="904059" cy="775063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B</a:t>
            </a:r>
            <a:r>
              <a:rPr lang="fr-FR" sz="2800" baseline="-25000" dirty="0"/>
              <a:t>0</a:t>
            </a:r>
            <a:r>
              <a:rPr lang="fr-FR" sz="2800" baseline="50000" dirty="0"/>
              <a:t>*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A36DF72-B614-C891-1789-00FD9E6EE4C8}"/>
              </a:ext>
            </a:extLst>
          </p:cNvPr>
          <p:cNvSpPr txBox="1"/>
          <p:nvPr/>
        </p:nvSpPr>
        <p:spPr>
          <a:xfrm>
            <a:off x="8421488" y="4901236"/>
            <a:ext cx="303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Etat de la base de données DFUC_2020</a:t>
            </a:r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543C9131-30D7-CEEA-6D48-AC8EF578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681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4021D78D-E135-90EC-0F5A-602B6739EF91}"/>
              </a:ext>
            </a:extLst>
          </p:cNvPr>
          <p:cNvCxnSpPr>
            <a:cxnSpLocks/>
            <a:stCxn id="13" idx="3"/>
            <a:endCxn id="16" idx="2"/>
          </p:cNvCxnSpPr>
          <p:nvPr/>
        </p:nvCxnSpPr>
        <p:spPr>
          <a:xfrm flipV="1">
            <a:off x="6126166" y="3059502"/>
            <a:ext cx="350795" cy="141970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6CC2C4D0-3BF6-FCE9-EE99-BAA103F44BA8}"/>
              </a:ext>
            </a:extLst>
          </p:cNvPr>
          <p:cNvSpPr txBox="1"/>
          <p:nvPr/>
        </p:nvSpPr>
        <p:spPr>
          <a:xfrm>
            <a:off x="0" y="571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0" u="none" strike="noStrike" baseline="0" dirty="0">
                <a:solidFill>
                  <a:schemeClr val="accent2"/>
                </a:solidFill>
                <a:latin typeface="Calibri (Corps)"/>
                <a:cs typeface="Times New Roman" panose="02020603050405020304" pitchFamily="18" charset="0"/>
              </a:rPr>
              <a:t>Préparation des données  </a:t>
            </a:r>
            <a:endParaRPr lang="fr-FR" sz="4800" b="1" dirty="0">
              <a:solidFill>
                <a:schemeClr val="accent2"/>
              </a:solidFill>
              <a:latin typeface="Calibri (Corps)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B3EAB6-A398-CABD-2CF9-B1C5C04690A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17939" y="3635958"/>
            <a:ext cx="2995162" cy="17104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D852544-B3A5-150D-ECC4-DC1DB5B8C855}"/>
              </a:ext>
            </a:extLst>
          </p:cNvPr>
          <p:cNvSpPr/>
          <p:nvPr/>
        </p:nvSpPr>
        <p:spPr>
          <a:xfrm>
            <a:off x="5345754" y="1196752"/>
            <a:ext cx="2262414" cy="734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>
                <a:latin typeface="Calibri (Corps)"/>
              </a:rPr>
              <a:t>L</a:t>
            </a:r>
            <a:r>
              <a:rPr lang="fr-FR" sz="2800" baseline="-10000" dirty="0" err="1">
                <a:latin typeface="Calibri (Corps)"/>
              </a:rPr>
              <a:t>val</a:t>
            </a:r>
            <a:endParaRPr lang="fr-FR" sz="2800" dirty="0">
              <a:latin typeface="Calibri (Corps)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7A1E110-B06F-E435-3D17-83F394235A0F}"/>
              </a:ext>
            </a:extLst>
          </p:cNvPr>
          <p:cNvSpPr/>
          <p:nvPr/>
        </p:nvSpPr>
        <p:spPr>
          <a:xfrm>
            <a:off x="9363528" y="3236333"/>
            <a:ext cx="2262414" cy="734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alibri (Corps)"/>
              </a:rPr>
              <a:t>L</a:t>
            </a:r>
            <a:r>
              <a:rPr lang="fr-FR" sz="2800" baseline="-10000" dirty="0">
                <a:latin typeface="Calibri (Corps)"/>
              </a:rPr>
              <a:t>1</a:t>
            </a:r>
            <a:endParaRPr lang="fr-FR" sz="2800" dirty="0">
              <a:latin typeface="Calibri (Corps)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1E0D433-A62D-A821-5C7C-E38ABF28E5BE}"/>
              </a:ext>
            </a:extLst>
          </p:cNvPr>
          <p:cNvSpPr/>
          <p:nvPr/>
        </p:nvSpPr>
        <p:spPr>
          <a:xfrm>
            <a:off x="9363528" y="5024797"/>
            <a:ext cx="2262414" cy="734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alibri (Corps)"/>
              </a:rPr>
              <a:t>L</a:t>
            </a:r>
            <a:r>
              <a:rPr lang="fr-FR" sz="2800" baseline="-10000" dirty="0">
                <a:latin typeface="Calibri (Corps)"/>
              </a:rPr>
              <a:t>3</a:t>
            </a:r>
            <a:endParaRPr lang="fr-FR" sz="2800" dirty="0">
              <a:latin typeface="Calibri (Corps)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EAF8A8-F547-607D-24BA-8BD5E96FF963}"/>
              </a:ext>
            </a:extLst>
          </p:cNvPr>
          <p:cNvSpPr/>
          <p:nvPr/>
        </p:nvSpPr>
        <p:spPr>
          <a:xfrm>
            <a:off x="3863752" y="3900010"/>
            <a:ext cx="2262414" cy="1158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alibri (Corps)"/>
              </a:rPr>
              <a:t>Tirage aléatoire</a:t>
            </a:r>
          </a:p>
          <a:p>
            <a:pPr algn="ctr"/>
            <a:r>
              <a:rPr lang="fr-FR" dirty="0">
                <a:latin typeface="Calibri (Corps)"/>
              </a:rPr>
              <a:t>&amp;</a:t>
            </a:r>
          </a:p>
          <a:p>
            <a:pPr algn="ctr"/>
            <a:r>
              <a:rPr lang="fr-FR" dirty="0">
                <a:latin typeface="Calibri (Corps)"/>
              </a:rPr>
              <a:t>Vérification du ratio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CCFE69-5D81-8152-140E-0E48BD67E6D3}"/>
              </a:ext>
            </a:extLst>
          </p:cNvPr>
          <p:cNvSpPr/>
          <p:nvPr/>
        </p:nvSpPr>
        <p:spPr>
          <a:xfrm>
            <a:off x="5664161" y="2422695"/>
            <a:ext cx="1625600" cy="6368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alibri (Corps)"/>
              </a:rPr>
              <a:t>Annotation manuelle</a:t>
            </a:r>
          </a:p>
        </p:txBody>
      </p: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4B047B07-0CCD-C039-FAD6-5FF65D512AA4}"/>
              </a:ext>
            </a:extLst>
          </p:cNvPr>
          <p:cNvCxnSpPr>
            <a:cxnSpLocks/>
            <a:stCxn id="13" idx="3"/>
            <a:endCxn id="9" idx="2"/>
          </p:cNvCxnSpPr>
          <p:nvPr/>
        </p:nvCxnSpPr>
        <p:spPr>
          <a:xfrm flipV="1">
            <a:off x="6126166" y="3603643"/>
            <a:ext cx="3237362" cy="87556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32681979-D72C-8E2C-DFAD-315D1C77CFBF}"/>
              </a:ext>
            </a:extLst>
          </p:cNvPr>
          <p:cNvCxnSpPr>
            <a:cxnSpLocks/>
            <a:stCxn id="13" idx="3"/>
            <a:endCxn id="11" idx="2"/>
          </p:cNvCxnSpPr>
          <p:nvPr/>
        </p:nvCxnSpPr>
        <p:spPr>
          <a:xfrm>
            <a:off x="6126166" y="4479205"/>
            <a:ext cx="3237362" cy="91290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B9B9BDF3-0FFD-7EEC-20C0-2AC816EA23A5}"/>
              </a:ext>
            </a:extLst>
          </p:cNvPr>
          <p:cNvCxnSpPr>
            <a:cxnSpLocks/>
            <a:stCxn id="13" idx="3"/>
            <a:endCxn id="65" idx="2"/>
          </p:cNvCxnSpPr>
          <p:nvPr/>
        </p:nvCxnSpPr>
        <p:spPr>
          <a:xfrm>
            <a:off x="6126166" y="4479205"/>
            <a:ext cx="3237362" cy="145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90091871-36A6-0AEA-0D68-3E6318675F7C}"/>
              </a:ext>
            </a:extLst>
          </p:cNvPr>
          <p:cNvCxnSpPr>
            <a:cxnSpLocks/>
            <a:stCxn id="6" idx="6"/>
            <a:endCxn id="13" idx="1"/>
          </p:cNvCxnSpPr>
          <p:nvPr/>
        </p:nvCxnSpPr>
        <p:spPr>
          <a:xfrm flipV="1">
            <a:off x="3213101" y="4479205"/>
            <a:ext cx="650651" cy="11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D89A786D-66B5-1205-7A3A-4604235A55FC}"/>
              </a:ext>
            </a:extLst>
          </p:cNvPr>
          <p:cNvCxnSpPr>
            <a:cxnSpLocks/>
            <a:stCxn id="16" idx="0"/>
            <a:endCxn id="8" idx="4"/>
          </p:cNvCxnSpPr>
          <p:nvPr/>
        </p:nvCxnSpPr>
        <p:spPr>
          <a:xfrm flipV="1">
            <a:off x="6476961" y="1931371"/>
            <a:ext cx="0" cy="4913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B50E3F79-24E1-38BC-054D-56F2B4EB95E8}"/>
              </a:ext>
            </a:extLst>
          </p:cNvPr>
          <p:cNvSpPr/>
          <p:nvPr/>
        </p:nvSpPr>
        <p:spPr>
          <a:xfrm>
            <a:off x="9363528" y="4113347"/>
            <a:ext cx="2262414" cy="734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Calibri (Corps)"/>
              </a:rPr>
              <a:t>L</a:t>
            </a:r>
            <a:r>
              <a:rPr lang="fr-FR" sz="2800" baseline="-10000" dirty="0">
                <a:latin typeface="Calibri (Corps)"/>
              </a:rPr>
              <a:t>2</a:t>
            </a:r>
            <a:endParaRPr lang="fr-FR" sz="2800" dirty="0">
              <a:latin typeface="Calibri (Corps)"/>
            </a:endParaRPr>
          </a:p>
        </p:txBody>
      </p:sp>
      <p:sp>
        <p:nvSpPr>
          <p:cNvPr id="97" name="Espace réservé du numéro de diapositive 96">
            <a:extLst>
              <a:ext uri="{FF2B5EF4-FFF2-40B4-BE49-F238E27FC236}">
                <a16:creationId xmlns:a16="http://schemas.microsoft.com/office/drawing/2014/main" id="{62B777CB-E68C-8B57-F725-49049F969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4C5C-32B7-4D9F-9B6F-3EBD8CB0D42F}" type="slidenum">
              <a:rPr lang="fr-FR" smtClean="0">
                <a:latin typeface="Calibri (Corps)"/>
              </a:rPr>
              <a:t>9</a:t>
            </a:fld>
            <a:endParaRPr lang="fr-FR">
              <a:latin typeface="Calibri (Corps)"/>
            </a:endParaRPr>
          </a:p>
        </p:txBody>
      </p:sp>
    </p:spTree>
    <p:extLst>
      <p:ext uri="{BB962C8B-B14F-4D97-AF65-F5344CB8AC3E}">
        <p14:creationId xmlns:p14="http://schemas.microsoft.com/office/powerpoint/2010/main" val="34219851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6599</TotalTime>
  <Words>1355</Words>
  <Application>Microsoft Office PowerPoint</Application>
  <PresentationFormat>Grand écran</PresentationFormat>
  <Paragraphs>321</Paragraphs>
  <Slides>25</Slides>
  <Notes>10</Notes>
  <HiddenSlides>0</HiddenSlides>
  <MMClips>1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9" baseType="lpstr">
      <vt:lpstr>Arial</vt:lpstr>
      <vt:lpstr>Calibri</vt:lpstr>
      <vt:lpstr>Calibri </vt:lpstr>
      <vt:lpstr>Calibri (Corps)</vt:lpstr>
      <vt:lpstr>Calibri Light</vt:lpstr>
      <vt:lpstr>Cambria Math</vt:lpstr>
      <vt:lpstr>CMMI8</vt:lpstr>
      <vt:lpstr>CMR8</vt:lpstr>
      <vt:lpstr>NimbusRomNo9L-Regu</vt:lpstr>
      <vt:lpstr>NimbusSanL-Regu</vt:lpstr>
      <vt:lpstr>Times New Roman</vt:lpstr>
      <vt:lpstr>Wingdings</vt:lpstr>
      <vt:lpstr>Thème Office</vt:lpstr>
      <vt:lpstr>Image bitmap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Frédéric Quarante</dc:creator>
  <cp:lastModifiedBy>Frédéric Quarante</cp:lastModifiedBy>
  <cp:revision>113</cp:revision>
  <dcterms:created xsi:type="dcterms:W3CDTF">2023-05-29T10:30:45Z</dcterms:created>
  <dcterms:modified xsi:type="dcterms:W3CDTF">2023-06-07T05:56:52Z</dcterms:modified>
</cp:coreProperties>
</file>