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9" r:id="rId4"/>
    <p:sldId id="258" r:id="rId5"/>
    <p:sldId id="272" r:id="rId6"/>
    <p:sldId id="260" r:id="rId7"/>
    <p:sldId id="261" r:id="rId8"/>
    <p:sldId id="262" r:id="rId9"/>
    <p:sldId id="263" r:id="rId10"/>
    <p:sldId id="264" r:id="rId11"/>
    <p:sldId id="265" r:id="rId12"/>
    <p:sldId id="273" r:id="rId13"/>
    <p:sldId id="274" r:id="rId14"/>
    <p:sldId id="266" r:id="rId15"/>
    <p:sldId id="267" r:id="rId16"/>
    <p:sldId id="275" r:id="rId17"/>
    <p:sldId id="276" r:id="rId18"/>
    <p:sldId id="270" r:id="rId19"/>
    <p:sldId id="271"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7C8F4F72-2C07-45EA-8B92-1F666B71B3DE}"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C8F4F72-2C07-45EA-8B92-1F666B71B3DE}"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7C8F4F72-2C07-45EA-8B92-1F666B71B3DE}"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C8F4F72-2C07-45EA-8B92-1F666B71B3D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D67F889-EB03-486C-9B69-2C9F959A7DF2}" type="datetimeFigureOut">
              <a:rPr lang="en-IN" smtClean="0"/>
              <a:pPr/>
              <a:t>15-06-2012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C8F4F72-2C07-45EA-8B92-1F666B71B3DE}"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D67F889-EB03-486C-9B69-2C9F959A7DF2}" type="datetimeFigureOut">
              <a:rPr lang="en-IN" smtClean="0"/>
              <a:pPr/>
              <a:t>15-06-2012</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C8F4F72-2C07-45EA-8B92-1F666B71B3DE}"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1728191"/>
          </a:xfrm>
        </p:spPr>
        <p:txBody>
          <a:bodyPr>
            <a:normAutofit fontScale="90000"/>
          </a:bodyPr>
          <a:lstStyle/>
          <a:p>
            <a:r>
              <a:rPr lang="en-US" dirty="0" smtClean="0">
                <a:solidFill>
                  <a:schemeClr val="tx2"/>
                </a:solidFill>
              </a:rPr>
              <a:t>           </a:t>
            </a:r>
            <a:r>
              <a:rPr lang="en-US" sz="4900" b="1" dirty="0" smtClean="0">
                <a:solidFill>
                  <a:schemeClr val="tx2"/>
                </a:solidFill>
              </a:rPr>
              <a:t>E-Comics Protection</a:t>
            </a:r>
            <a:r>
              <a:rPr lang="en-US" dirty="0" smtClean="0"/>
              <a:t/>
            </a:r>
            <a:br>
              <a:rPr lang="en-US" dirty="0" smtClean="0"/>
            </a:br>
            <a:r>
              <a:rPr lang="en-US" dirty="0" smtClean="0"/>
              <a:t>                  </a:t>
            </a:r>
            <a:endParaRPr lang="en-IN" sz="2000" dirty="0"/>
          </a:p>
        </p:txBody>
      </p:sp>
      <p:sp>
        <p:nvSpPr>
          <p:cNvPr id="3" name="Subtitle 2"/>
          <p:cNvSpPr>
            <a:spLocks noGrp="1"/>
          </p:cNvSpPr>
          <p:nvPr>
            <p:ph type="subTitle" idx="1"/>
          </p:nvPr>
        </p:nvSpPr>
        <p:spPr>
          <a:xfrm>
            <a:off x="722376" y="3429000"/>
            <a:ext cx="7772400" cy="2952328"/>
          </a:xfrm>
        </p:spPr>
        <p:txBody>
          <a:bodyPr>
            <a:normAutofit fontScale="92500" lnSpcReduction="20000"/>
          </a:bodyPr>
          <a:lstStyle/>
          <a:p>
            <a:pPr algn="l"/>
            <a:r>
              <a:rPr lang="en-US" b="1" dirty="0" smtClean="0"/>
              <a:t>   </a:t>
            </a:r>
            <a:r>
              <a:rPr lang="en-US" b="1" dirty="0" smtClean="0"/>
              <a:t> Avnish </a:t>
            </a:r>
            <a:r>
              <a:rPr lang="en-US" b="1" dirty="0" smtClean="0"/>
              <a:t>Kumar</a:t>
            </a:r>
            <a:r>
              <a:rPr lang="en-US" dirty="0" smtClean="0"/>
              <a:t/>
            </a:r>
            <a:br>
              <a:rPr lang="en-US" dirty="0" smtClean="0"/>
            </a:br>
            <a:r>
              <a:rPr lang="en-US" dirty="0" smtClean="0"/>
              <a:t>    </a:t>
            </a:r>
            <a:r>
              <a:rPr lang="en-US" sz="1800" dirty="0" smtClean="0"/>
              <a:t>Bachelor of </a:t>
            </a:r>
            <a:r>
              <a:rPr lang="en-US" sz="1800" dirty="0" smtClean="0"/>
              <a:t>Technology</a:t>
            </a:r>
          </a:p>
          <a:p>
            <a:pPr algn="l"/>
            <a:r>
              <a:rPr lang="en-US" sz="1800" dirty="0" smtClean="0"/>
              <a:t> </a:t>
            </a:r>
            <a:r>
              <a:rPr lang="en-US" sz="1800" dirty="0" smtClean="0"/>
              <a:t>     Electrical Engineering,</a:t>
            </a:r>
            <a:r>
              <a:rPr lang="en-US" sz="1800" dirty="0" smtClean="0"/>
              <a:t> </a:t>
            </a:r>
            <a:r>
              <a:rPr lang="en-US" sz="1800" dirty="0" smtClean="0"/>
              <a:t>IInd Year</a:t>
            </a:r>
            <a:r>
              <a:rPr lang="en-US" dirty="0" smtClean="0"/>
              <a:t/>
            </a:r>
            <a:br>
              <a:rPr lang="en-US" dirty="0" smtClean="0"/>
            </a:br>
            <a:r>
              <a:rPr lang="en-US" dirty="0" smtClean="0"/>
              <a:t>    </a:t>
            </a:r>
            <a:r>
              <a:rPr lang="en-US" sz="1900" b="1" dirty="0" smtClean="0"/>
              <a:t>Indian Institute of Technology Roorkee</a:t>
            </a:r>
            <a:r>
              <a:rPr lang="en-US" sz="1900" dirty="0" smtClean="0"/>
              <a:t>, India</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1800" dirty="0" smtClean="0"/>
              <a:t>Supervisors</a:t>
            </a:r>
            <a:r>
              <a:rPr lang="en-US" dirty="0" smtClean="0"/>
              <a:t>:</a:t>
            </a:r>
            <a:br>
              <a:rPr lang="en-US" dirty="0" smtClean="0"/>
            </a:br>
            <a:r>
              <a:rPr lang="en-US" dirty="0" smtClean="0"/>
              <a:t>                                                                  William Puech</a:t>
            </a:r>
            <a:br>
              <a:rPr lang="en-US" dirty="0" smtClean="0"/>
            </a:br>
            <a:r>
              <a:rPr lang="en-US" dirty="0" smtClean="0"/>
              <a:t>                                                                  Mickael Pinto</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77500" lnSpcReduction="20000"/>
          </a:bodyPr>
          <a:lstStyle/>
          <a:p>
            <a:r>
              <a:rPr lang="en-US" dirty="0" smtClean="0"/>
              <a:t> </a:t>
            </a:r>
            <a:r>
              <a:rPr lang="en-US" dirty="0" smtClean="0">
                <a:solidFill>
                  <a:schemeClr val="bg1">
                    <a:lumMod val="85000"/>
                  </a:schemeClr>
                </a:solidFill>
              </a:rPr>
              <a:t> Introduction</a:t>
            </a:r>
            <a:r>
              <a:rPr lang="en-US" dirty="0" smtClean="0"/>
              <a:t/>
            </a:r>
            <a:br>
              <a:rPr lang="en-US" dirty="0" smtClean="0"/>
            </a:br>
            <a:endParaRPr lang="en-US" dirty="0" smtClean="0"/>
          </a:p>
          <a:p>
            <a:r>
              <a:rPr lang="en-US" dirty="0" smtClean="0">
                <a:solidFill>
                  <a:schemeClr val="bg1">
                    <a:lumMod val="85000"/>
                  </a:schemeClr>
                </a:solidFill>
              </a:rPr>
              <a:t>  Objective</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Step-by-Step Process : Proposed</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a:t>
            </a:r>
            <a:r>
              <a:rPr lang="en-US" dirty="0" smtClean="0"/>
              <a:t>Step Taken so far</a:t>
            </a:r>
          </a:p>
          <a:p>
            <a:endParaRPr lang="en-US" dirty="0" smtClean="0">
              <a:solidFill>
                <a:schemeClr val="bg1">
                  <a:lumMod val="85000"/>
                </a:schemeClr>
              </a:solidFill>
            </a:endParaRPr>
          </a:p>
          <a:p>
            <a:r>
              <a:rPr lang="en-US" dirty="0" smtClean="0">
                <a:solidFill>
                  <a:schemeClr val="bg1">
                    <a:lumMod val="85000"/>
                  </a:schemeClr>
                </a:solidFill>
              </a:rPr>
              <a:t>  Proposed Plan</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Conclusion</a:t>
            </a:r>
            <a:r>
              <a:rPr lang="en-US" dirty="0" smtClean="0"/>
              <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US" dirty="0" smtClean="0"/>
              <a:t>Step Taken so far</a:t>
            </a:r>
            <a:endParaRPr lang="en-IN" dirty="0"/>
          </a:p>
        </p:txBody>
      </p:sp>
      <p:sp>
        <p:nvSpPr>
          <p:cNvPr id="3" name="Content Placeholder 2"/>
          <p:cNvSpPr>
            <a:spLocks noGrp="1"/>
          </p:cNvSpPr>
          <p:nvPr>
            <p:ph idx="1"/>
          </p:nvPr>
        </p:nvSpPr>
        <p:spPr>
          <a:xfrm>
            <a:off x="1043608" y="1447800"/>
            <a:ext cx="7890080" cy="4800600"/>
          </a:xfrm>
        </p:spPr>
        <p:txBody>
          <a:bodyPr/>
          <a:lstStyle/>
          <a:p>
            <a:r>
              <a:rPr lang="en-US" dirty="0" smtClean="0"/>
              <a:t>Text - bubble detection</a:t>
            </a:r>
          </a:p>
          <a:p>
            <a:pPr lvl="1">
              <a:buFont typeface="Arial" pitchFamily="34" charset="0"/>
              <a:buChar char="•"/>
            </a:pPr>
            <a:r>
              <a:rPr lang="en-US" dirty="0" smtClean="0"/>
              <a:t>Thresholding by taking threshold value 200</a:t>
            </a:r>
          </a:p>
          <a:p>
            <a:pPr lvl="1">
              <a:buFont typeface="Arial" pitchFamily="34" charset="0"/>
              <a:buChar char="•"/>
            </a:pPr>
            <a:r>
              <a:rPr lang="en-US" dirty="0" smtClean="0"/>
              <a:t>Dilation of binarize image for merging neighbor white pixel.</a:t>
            </a:r>
          </a:p>
          <a:p>
            <a:pPr lvl="1">
              <a:buFont typeface="Arial" pitchFamily="34" charset="0"/>
              <a:buChar char="•"/>
            </a:pPr>
            <a:r>
              <a:rPr lang="en-US" dirty="0" smtClean="0"/>
              <a:t>Erosion of dilated image for getting back original image.</a:t>
            </a:r>
          </a:p>
          <a:p>
            <a:pPr lvl="1">
              <a:buFont typeface="Arial" pitchFamily="34" charset="0"/>
              <a:buChar char="•"/>
            </a:pPr>
            <a:r>
              <a:rPr lang="en-US" dirty="0" smtClean="0"/>
              <a:t>after dilation, I got increased white pixel, so by eroding get back to original image.</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Thresholding</a:t>
            </a:r>
            <a:endParaRPr lang="en-IN" dirty="0"/>
          </a:p>
        </p:txBody>
      </p:sp>
      <p:sp>
        <p:nvSpPr>
          <p:cNvPr id="5" name="Text Placeholder 4"/>
          <p:cNvSpPr>
            <a:spLocks noGrp="1"/>
          </p:cNvSpPr>
          <p:nvPr>
            <p:ph type="body" idx="1"/>
          </p:nvPr>
        </p:nvSpPr>
        <p:spPr/>
        <p:txBody>
          <a:bodyPr/>
          <a:lstStyle/>
          <a:p>
            <a:r>
              <a:rPr lang="en-US" dirty="0" smtClean="0"/>
              <a:t>              Original Image</a:t>
            </a:r>
            <a:endParaRPr lang="en-IN" dirty="0"/>
          </a:p>
        </p:txBody>
      </p:sp>
      <p:sp>
        <p:nvSpPr>
          <p:cNvPr id="7" name="Text Placeholder 6"/>
          <p:cNvSpPr>
            <a:spLocks noGrp="1"/>
          </p:cNvSpPr>
          <p:nvPr>
            <p:ph type="body" sz="half" idx="3"/>
          </p:nvPr>
        </p:nvSpPr>
        <p:spPr/>
        <p:txBody>
          <a:bodyPr/>
          <a:lstStyle/>
          <a:p>
            <a:r>
              <a:rPr lang="en-US" dirty="0" smtClean="0"/>
              <a:t>               Binarize Image</a:t>
            </a:r>
            <a:endParaRPr lang="en-IN" dirty="0"/>
          </a:p>
        </p:txBody>
      </p:sp>
      <p:pic>
        <p:nvPicPr>
          <p:cNvPr id="10" name="Content Placeholder 9" descr="Untitled.png"/>
          <p:cNvPicPr>
            <a:picLocks noGrp="1" noChangeAspect="1"/>
          </p:cNvPicPr>
          <p:nvPr>
            <p:ph sz="quarter" idx="2"/>
          </p:nvPr>
        </p:nvPicPr>
        <p:blipFill>
          <a:blip r:embed="rId2" cstate="print"/>
          <a:stretch>
            <a:fillRect/>
          </a:stretch>
        </p:blipFill>
        <p:spPr>
          <a:xfrm>
            <a:off x="457200" y="975298"/>
            <a:ext cx="4022725" cy="4104129"/>
          </a:xfrm>
        </p:spPr>
      </p:pic>
      <p:pic>
        <p:nvPicPr>
          <p:cNvPr id="11" name="Content Placeholder 10" descr="bulle1.png"/>
          <p:cNvPicPr>
            <a:picLocks noGrp="1" noChangeAspect="1"/>
          </p:cNvPicPr>
          <p:nvPr>
            <p:ph sz="quarter" idx="4"/>
          </p:nvPr>
        </p:nvPicPr>
        <p:blipFill>
          <a:blip r:embed="rId3" cstate="print"/>
          <a:stretch>
            <a:fillRect/>
          </a:stretch>
        </p:blipFill>
        <p:spPr>
          <a:xfrm>
            <a:off x="4664075" y="975298"/>
            <a:ext cx="4022725" cy="410412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Morphology filter (Dilation and Erosion)</a:t>
            </a:r>
            <a:endParaRPr lang="en-IN" sz="3200" dirty="0"/>
          </a:p>
        </p:txBody>
      </p:sp>
      <p:sp>
        <p:nvSpPr>
          <p:cNvPr id="3" name="Text Placeholder 2"/>
          <p:cNvSpPr>
            <a:spLocks noGrp="1"/>
          </p:cNvSpPr>
          <p:nvPr>
            <p:ph type="body" idx="1"/>
          </p:nvPr>
        </p:nvSpPr>
        <p:spPr/>
        <p:txBody>
          <a:bodyPr/>
          <a:lstStyle/>
          <a:p>
            <a:r>
              <a:rPr lang="en-US" dirty="0" smtClean="0"/>
              <a:t>          Binarize Image</a:t>
            </a:r>
            <a:endParaRPr lang="en-IN" dirty="0"/>
          </a:p>
        </p:txBody>
      </p:sp>
      <p:sp>
        <p:nvSpPr>
          <p:cNvPr id="4" name="Text Placeholder 3"/>
          <p:cNvSpPr>
            <a:spLocks noGrp="1"/>
          </p:cNvSpPr>
          <p:nvPr>
            <p:ph type="body" sz="half" idx="3"/>
          </p:nvPr>
        </p:nvSpPr>
        <p:spPr/>
        <p:txBody>
          <a:bodyPr/>
          <a:lstStyle/>
          <a:p>
            <a:r>
              <a:rPr lang="en-US" dirty="0" smtClean="0"/>
              <a:t>   Final Image after Dilation &amp; Erosion</a:t>
            </a:r>
            <a:endParaRPr lang="en-IN" dirty="0"/>
          </a:p>
        </p:txBody>
      </p:sp>
      <p:pic>
        <p:nvPicPr>
          <p:cNvPr id="7" name="Content Placeholder 6" descr="bulle1.png"/>
          <p:cNvPicPr>
            <a:picLocks noGrp="1" noChangeAspect="1"/>
          </p:cNvPicPr>
          <p:nvPr>
            <p:ph sz="quarter" idx="2"/>
          </p:nvPr>
        </p:nvPicPr>
        <p:blipFill>
          <a:blip r:embed="rId2" cstate="print"/>
          <a:stretch>
            <a:fillRect/>
          </a:stretch>
        </p:blipFill>
        <p:spPr>
          <a:xfrm>
            <a:off x="457200" y="975298"/>
            <a:ext cx="4022725" cy="4104129"/>
          </a:xfrm>
        </p:spPr>
      </p:pic>
      <p:pic>
        <p:nvPicPr>
          <p:cNvPr id="8" name="Content Placeholder 7" descr="bulle2.png"/>
          <p:cNvPicPr>
            <a:picLocks noGrp="1" noChangeAspect="1"/>
          </p:cNvPicPr>
          <p:nvPr>
            <p:ph sz="quarter" idx="4"/>
          </p:nvPr>
        </p:nvPicPr>
        <p:blipFill>
          <a:blip r:embed="rId3" cstate="print"/>
          <a:stretch>
            <a:fillRect/>
          </a:stretch>
        </p:blipFill>
        <p:spPr>
          <a:xfrm>
            <a:off x="4664075" y="975298"/>
            <a:ext cx="4022725" cy="410412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77500" lnSpcReduction="20000"/>
          </a:bodyPr>
          <a:lstStyle/>
          <a:p>
            <a:r>
              <a:rPr lang="en-US" dirty="0" smtClean="0"/>
              <a:t>  </a:t>
            </a:r>
            <a:r>
              <a:rPr lang="en-US" dirty="0" smtClean="0">
                <a:solidFill>
                  <a:schemeClr val="bg1">
                    <a:lumMod val="85000"/>
                  </a:schemeClr>
                </a:solidFill>
              </a:rPr>
              <a:t>Introduction</a:t>
            </a:r>
            <a:r>
              <a:rPr lang="en-US" dirty="0" smtClean="0"/>
              <a:t/>
            </a:r>
            <a:br>
              <a:rPr lang="en-US" dirty="0" smtClean="0"/>
            </a:br>
            <a:endParaRPr lang="en-US" dirty="0" smtClean="0"/>
          </a:p>
          <a:p>
            <a:r>
              <a:rPr lang="en-US" dirty="0" smtClean="0">
                <a:solidFill>
                  <a:schemeClr val="bg1">
                    <a:lumMod val="85000"/>
                  </a:schemeClr>
                </a:solidFill>
              </a:rPr>
              <a:t>  Objective</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Step-by-Step Process : Proposed</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 Taken so far</a:t>
            </a:r>
          </a:p>
          <a:p>
            <a:endParaRPr lang="en-US" dirty="0" smtClean="0">
              <a:solidFill>
                <a:schemeClr val="bg1">
                  <a:lumMod val="85000"/>
                </a:schemeClr>
              </a:solidFill>
            </a:endParaRPr>
          </a:p>
          <a:p>
            <a:r>
              <a:rPr lang="en-US" dirty="0" smtClean="0">
                <a:solidFill>
                  <a:schemeClr val="bg1">
                    <a:lumMod val="85000"/>
                  </a:schemeClr>
                </a:solidFill>
              </a:rPr>
              <a:t>  </a:t>
            </a:r>
            <a:r>
              <a:rPr lang="en-US" dirty="0" smtClean="0"/>
              <a:t>Proposed Plan</a:t>
            </a:r>
            <a:r>
              <a:rPr lang="en-US" dirty="0" smtClean="0">
                <a:solidFill>
                  <a:schemeClr val="bg1">
                    <a:lumMod val="85000"/>
                  </a:schemeClr>
                </a:solidFill>
              </a:rPr>
              <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Conclusion</a:t>
            </a:r>
            <a:r>
              <a:rPr lang="en-US" dirty="0" smtClean="0"/>
              <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US" dirty="0" smtClean="0"/>
              <a:t>Proposed Plan</a:t>
            </a:r>
            <a:endParaRPr lang="en-IN" dirty="0"/>
          </a:p>
        </p:txBody>
      </p:sp>
      <p:sp>
        <p:nvSpPr>
          <p:cNvPr id="3" name="Content Placeholder 2"/>
          <p:cNvSpPr>
            <a:spLocks noGrp="1"/>
          </p:cNvSpPr>
          <p:nvPr>
            <p:ph idx="1"/>
          </p:nvPr>
        </p:nvSpPr>
        <p:spPr>
          <a:xfrm>
            <a:off x="1043608" y="1447800"/>
            <a:ext cx="7890080" cy="4800600"/>
          </a:xfrm>
        </p:spPr>
        <p:txBody>
          <a:bodyPr/>
          <a:lstStyle/>
          <a:p>
            <a:r>
              <a:rPr lang="en-US" dirty="0" smtClean="0"/>
              <a:t>Thresholding</a:t>
            </a:r>
          </a:p>
          <a:p>
            <a:r>
              <a:rPr lang="en-US" dirty="0" smtClean="0"/>
              <a:t>Morphology filter</a:t>
            </a:r>
          </a:p>
          <a:p>
            <a:pPr lvl="1">
              <a:buFont typeface="Arial" pitchFamily="34" charset="0"/>
              <a:buChar char="•"/>
            </a:pPr>
            <a:r>
              <a:rPr lang="en-US" dirty="0" smtClean="0"/>
              <a:t>Dilation</a:t>
            </a:r>
          </a:p>
          <a:p>
            <a:pPr lvl="1">
              <a:buFont typeface="Arial" pitchFamily="34" charset="0"/>
              <a:buChar char="•"/>
            </a:pPr>
            <a:r>
              <a:rPr lang="en-US" dirty="0" smtClean="0"/>
              <a:t>Erosion</a:t>
            </a:r>
          </a:p>
          <a:p>
            <a:r>
              <a:rPr lang="en-US" dirty="0" smtClean="0"/>
              <a:t>Blob extraction : after blob extraction, we will get,</a:t>
            </a:r>
          </a:p>
          <a:p>
            <a:pPr lvl="1">
              <a:buFont typeface="Arial" pitchFamily="34" charset="0"/>
              <a:buChar char="•"/>
            </a:pPr>
            <a:r>
              <a:rPr lang="en-US" dirty="0" smtClean="0"/>
              <a:t>Balloon blob</a:t>
            </a:r>
          </a:p>
          <a:p>
            <a:pPr lvl="1">
              <a:buFont typeface="Arial" pitchFamily="34" charset="0"/>
              <a:buChar char="•"/>
            </a:pPr>
            <a:r>
              <a:rPr lang="en-US" dirty="0" smtClean="0"/>
              <a:t>Non- balloon blob</a:t>
            </a:r>
          </a:p>
          <a:p>
            <a:r>
              <a:rPr lang="en-US" dirty="0" smtClean="0"/>
              <a:t>Blob classification</a:t>
            </a:r>
          </a:p>
          <a:p>
            <a:endParaRPr lang="en-US" dirty="0" smtClean="0"/>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Thresholding</a:t>
            </a:r>
            <a:endParaRPr lang="en-IN" dirty="0"/>
          </a:p>
        </p:txBody>
      </p:sp>
      <p:sp>
        <p:nvSpPr>
          <p:cNvPr id="5" name="Text Placeholder 4"/>
          <p:cNvSpPr>
            <a:spLocks noGrp="1"/>
          </p:cNvSpPr>
          <p:nvPr>
            <p:ph type="body" idx="1"/>
          </p:nvPr>
        </p:nvSpPr>
        <p:spPr/>
        <p:txBody>
          <a:bodyPr/>
          <a:lstStyle/>
          <a:p>
            <a:r>
              <a:rPr lang="en-US" dirty="0" smtClean="0"/>
              <a:t>                Original Image</a:t>
            </a:r>
            <a:endParaRPr lang="en-IN" dirty="0"/>
          </a:p>
        </p:txBody>
      </p:sp>
      <p:sp>
        <p:nvSpPr>
          <p:cNvPr id="7" name="Text Placeholder 6"/>
          <p:cNvSpPr>
            <a:spLocks noGrp="1"/>
          </p:cNvSpPr>
          <p:nvPr>
            <p:ph type="body" sz="half" idx="3"/>
          </p:nvPr>
        </p:nvSpPr>
        <p:spPr/>
        <p:txBody>
          <a:bodyPr/>
          <a:lstStyle/>
          <a:p>
            <a:r>
              <a:rPr lang="en-US" dirty="0" smtClean="0"/>
              <a:t>              Binarize Image</a:t>
            </a:r>
            <a:endParaRPr lang="en-IN" dirty="0"/>
          </a:p>
        </p:txBody>
      </p:sp>
      <p:pic>
        <p:nvPicPr>
          <p:cNvPr id="9" name="Content Placeholder 8" descr="Untitled.png"/>
          <p:cNvPicPr>
            <a:picLocks noGrp="1" noChangeAspect="1"/>
          </p:cNvPicPr>
          <p:nvPr>
            <p:ph sz="quarter" idx="2"/>
          </p:nvPr>
        </p:nvPicPr>
        <p:blipFill>
          <a:blip r:embed="rId2" cstate="print"/>
          <a:stretch>
            <a:fillRect/>
          </a:stretch>
        </p:blipFill>
        <p:spPr>
          <a:xfrm>
            <a:off x="899592" y="980728"/>
            <a:ext cx="3240360" cy="4094107"/>
          </a:xfrm>
        </p:spPr>
      </p:pic>
      <p:pic>
        <p:nvPicPr>
          <p:cNvPr id="10" name="Content Placeholder 9" descr="Untitled.png"/>
          <p:cNvPicPr>
            <a:picLocks noGrp="1" noChangeAspect="1"/>
          </p:cNvPicPr>
          <p:nvPr>
            <p:ph sz="quarter" idx="4"/>
          </p:nvPr>
        </p:nvPicPr>
        <p:blipFill>
          <a:blip r:embed="rId3" cstate="print"/>
          <a:stretch>
            <a:fillRect/>
          </a:stretch>
        </p:blipFill>
        <p:spPr>
          <a:xfrm>
            <a:off x="5076056" y="980728"/>
            <a:ext cx="3155648" cy="403244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endParaRPr lang="en-IN" dirty="0"/>
          </a:p>
        </p:txBody>
      </p:sp>
      <p:sp>
        <p:nvSpPr>
          <p:cNvPr id="3" name="Content Placeholder 2"/>
          <p:cNvSpPr>
            <a:spLocks noGrp="1"/>
          </p:cNvSpPr>
          <p:nvPr>
            <p:ph idx="1"/>
          </p:nvPr>
        </p:nvSpPr>
        <p:spPr>
          <a:xfrm>
            <a:off x="1043608" y="1447800"/>
            <a:ext cx="7890080" cy="4800600"/>
          </a:xfrm>
        </p:spPr>
        <p:txBody>
          <a:bodyPr/>
          <a:lstStyle/>
          <a:p>
            <a:r>
              <a:rPr lang="en-US" dirty="0" smtClean="0"/>
              <a:t>Blob Classification</a:t>
            </a:r>
          </a:p>
          <a:p>
            <a:pPr>
              <a:buNone/>
            </a:pPr>
            <a:r>
              <a:rPr lang="en-US" dirty="0" smtClean="0"/>
              <a:t>      Classification conditions:</a:t>
            </a:r>
          </a:p>
          <a:p>
            <a:pPr lvl="1">
              <a:buFont typeface="Arial" pitchFamily="34" charset="0"/>
              <a:buChar char="•"/>
            </a:pPr>
            <a:r>
              <a:rPr lang="en-US" dirty="0" smtClean="0"/>
              <a:t> Minimum size of blob is about </a:t>
            </a:r>
          </a:p>
          <a:p>
            <a:pPr lvl="1">
              <a:buNone/>
            </a:pPr>
            <a:r>
              <a:rPr lang="en-US" dirty="0" smtClean="0"/>
              <a:t>   [Image. Height]/10 and [Image. Width]/8 of original comic image.</a:t>
            </a:r>
          </a:p>
          <a:p>
            <a:pPr lvl="1">
              <a:buFont typeface="Arial" pitchFamily="34" charset="0"/>
              <a:buChar char="•"/>
            </a:pPr>
            <a:r>
              <a:rPr lang="en-US" dirty="0" smtClean="0"/>
              <a:t>Blob height size is less than 1.5 of blob width size.    </a:t>
            </a:r>
          </a:p>
          <a:p>
            <a:pPr lvl="2">
              <a:buNone/>
            </a:pPr>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77500" lnSpcReduction="20000"/>
          </a:bodyPr>
          <a:lstStyle/>
          <a:p>
            <a:r>
              <a:rPr lang="en-US" dirty="0" smtClean="0"/>
              <a:t>  </a:t>
            </a:r>
            <a:r>
              <a:rPr lang="en-US" dirty="0" smtClean="0">
                <a:solidFill>
                  <a:schemeClr val="bg1">
                    <a:lumMod val="85000"/>
                  </a:schemeClr>
                </a:solidFill>
              </a:rPr>
              <a:t>Introduction</a:t>
            </a:r>
            <a:r>
              <a:rPr lang="en-US" dirty="0" smtClean="0"/>
              <a:t/>
            </a:r>
            <a:br>
              <a:rPr lang="en-US" dirty="0" smtClean="0"/>
            </a:br>
            <a:endParaRPr lang="en-US" dirty="0" smtClean="0"/>
          </a:p>
          <a:p>
            <a:r>
              <a:rPr lang="en-US" dirty="0" smtClean="0">
                <a:solidFill>
                  <a:schemeClr val="bg1">
                    <a:lumMod val="85000"/>
                  </a:schemeClr>
                </a:solidFill>
              </a:rPr>
              <a:t>  Objective</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Step-by-Step Process : Proposed</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 Taken so far</a:t>
            </a:r>
          </a:p>
          <a:p>
            <a:endParaRPr lang="en-US" dirty="0" smtClean="0">
              <a:solidFill>
                <a:schemeClr val="bg1">
                  <a:lumMod val="85000"/>
                </a:schemeClr>
              </a:solidFill>
            </a:endParaRPr>
          </a:p>
          <a:p>
            <a:r>
              <a:rPr lang="en-US" dirty="0" smtClean="0">
                <a:solidFill>
                  <a:schemeClr val="bg1">
                    <a:lumMod val="85000"/>
                  </a:schemeClr>
                </a:solidFill>
              </a:rPr>
              <a:t>  Proposed Plan</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a:t>
            </a:r>
            <a:r>
              <a:rPr lang="en-US" dirty="0" smtClean="0"/>
              <a:t>Conclusion</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US" dirty="0" smtClean="0"/>
              <a:t>Conclusion</a:t>
            </a:r>
            <a:endParaRPr lang="en-IN" dirty="0"/>
          </a:p>
        </p:txBody>
      </p:sp>
      <p:sp>
        <p:nvSpPr>
          <p:cNvPr id="3" name="Content Placeholder 2"/>
          <p:cNvSpPr>
            <a:spLocks noGrp="1"/>
          </p:cNvSpPr>
          <p:nvPr>
            <p:ph idx="1"/>
          </p:nvPr>
        </p:nvSpPr>
        <p:spPr>
          <a:xfrm>
            <a:off x="1043608" y="1447800"/>
            <a:ext cx="7890080" cy="4800600"/>
          </a:xfrm>
        </p:spPr>
        <p:txBody>
          <a:bodyPr/>
          <a:lstStyle/>
          <a:p>
            <a:r>
              <a:rPr lang="en-US" dirty="0" smtClean="0"/>
              <a:t>After Thresholding,  morphology filtering, blob extraction and classification,  we can detect the balloon (ROI).</a:t>
            </a:r>
          </a:p>
          <a:p>
            <a:r>
              <a:rPr lang="en-US" dirty="0" smtClean="0"/>
              <a:t>After detecting bubbles, we can do selective encryption during JPEG compression to blur the bubble part of comic image, which will make it good for marketing purposes.  One can appreciate the quality and coloring of Image.</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77500" lnSpcReduction="20000"/>
          </a:bodyPr>
          <a:lstStyle/>
          <a:p>
            <a:r>
              <a:rPr lang="en-US" dirty="0" smtClean="0"/>
              <a:t>  Introduction</a:t>
            </a:r>
            <a:br>
              <a:rPr lang="en-US" dirty="0" smtClean="0"/>
            </a:br>
            <a:endParaRPr lang="en-US" dirty="0" smtClean="0"/>
          </a:p>
          <a:p>
            <a:r>
              <a:rPr lang="en-US" dirty="0" smtClean="0"/>
              <a:t>  Objective</a:t>
            </a:r>
            <a:br>
              <a:rPr lang="en-US" dirty="0" smtClean="0"/>
            </a:br>
            <a:endParaRPr lang="en-US" dirty="0" smtClean="0"/>
          </a:p>
          <a:p>
            <a:r>
              <a:rPr lang="en-US" dirty="0" smtClean="0"/>
              <a:t>  Step-by-Step Process</a:t>
            </a:r>
            <a:br>
              <a:rPr lang="en-US" dirty="0" smtClean="0"/>
            </a:br>
            <a:endParaRPr lang="en-US" dirty="0" smtClean="0"/>
          </a:p>
          <a:p>
            <a:r>
              <a:rPr lang="en-US" dirty="0" smtClean="0"/>
              <a:t>  Step Taken so far</a:t>
            </a:r>
          </a:p>
          <a:p>
            <a:endParaRPr lang="en-US" dirty="0" smtClean="0"/>
          </a:p>
          <a:p>
            <a:r>
              <a:rPr lang="en-US" dirty="0" smtClean="0"/>
              <a:t>  Proposed Plan</a:t>
            </a:r>
            <a:br>
              <a:rPr lang="en-US" dirty="0" smtClean="0"/>
            </a:br>
            <a:endParaRPr lang="en-US" dirty="0" smtClean="0"/>
          </a:p>
          <a:p>
            <a:r>
              <a:rPr lang="en-US" dirty="0" smtClean="0"/>
              <a:t>  Conclusion</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ages.jpg"/>
          <p:cNvPicPr>
            <a:picLocks noGrp="1" noChangeAspect="1"/>
          </p:cNvPicPr>
          <p:nvPr>
            <p:ph idx="1"/>
          </p:nvPr>
        </p:nvPicPr>
        <p:blipFill>
          <a:blip r:embed="rId2" cstate="print"/>
          <a:stretch>
            <a:fillRect/>
          </a:stretch>
        </p:blipFill>
        <p:spPr>
          <a:xfrm>
            <a:off x="1475656" y="476672"/>
            <a:ext cx="7056784" cy="598669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13709">
            <a:off x="520512" y="1620548"/>
            <a:ext cx="6664747" cy="1503118"/>
          </a:xfrm>
        </p:spPr>
        <p:txBody>
          <a:bodyPr>
            <a:normAutofit/>
          </a:bodyPr>
          <a:lstStyle/>
          <a:p>
            <a:r>
              <a:rPr lang="en-US" dirty="0" smtClean="0"/>
              <a:t>          Any </a:t>
            </a:r>
            <a:r>
              <a:rPr lang="en-US" sz="6000" b="1" dirty="0" smtClean="0"/>
              <a:t>Questions</a:t>
            </a:r>
            <a:endParaRPr lang="en-IN" sz="6000" b="1" dirty="0"/>
          </a:p>
        </p:txBody>
      </p:sp>
      <p:pic>
        <p:nvPicPr>
          <p:cNvPr id="5" name="Content Placeholder 4" descr="images.jpg"/>
          <p:cNvPicPr>
            <a:picLocks noGrp="1" noChangeAspect="1"/>
          </p:cNvPicPr>
          <p:nvPr>
            <p:ph idx="1"/>
          </p:nvPr>
        </p:nvPicPr>
        <p:blipFill>
          <a:blip r:embed="rId2" cstate="print"/>
          <a:stretch>
            <a:fillRect/>
          </a:stretch>
        </p:blipFill>
        <p:spPr>
          <a:xfrm>
            <a:off x="5292080" y="2492896"/>
            <a:ext cx="1944216" cy="31185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77500" lnSpcReduction="20000"/>
          </a:bodyPr>
          <a:lstStyle/>
          <a:p>
            <a:r>
              <a:rPr lang="en-US" dirty="0" smtClean="0"/>
              <a:t>  Introduction</a:t>
            </a:r>
            <a:br>
              <a:rPr lang="en-US" dirty="0" smtClean="0"/>
            </a:br>
            <a:endParaRPr lang="en-US" dirty="0" smtClean="0"/>
          </a:p>
          <a:p>
            <a:r>
              <a:rPr lang="en-US" dirty="0" smtClean="0">
                <a:solidFill>
                  <a:schemeClr val="bg1">
                    <a:lumMod val="85000"/>
                  </a:schemeClr>
                </a:solidFill>
              </a:rPr>
              <a:t>  Objective</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Step-by-Step Process</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 Taken so far</a:t>
            </a:r>
          </a:p>
          <a:p>
            <a:endParaRPr lang="en-US" dirty="0" smtClean="0">
              <a:solidFill>
                <a:schemeClr val="bg1">
                  <a:lumMod val="85000"/>
                </a:schemeClr>
              </a:solidFill>
            </a:endParaRPr>
          </a:p>
          <a:p>
            <a:r>
              <a:rPr lang="en-US" dirty="0" smtClean="0">
                <a:solidFill>
                  <a:schemeClr val="bg1">
                    <a:lumMod val="85000"/>
                  </a:schemeClr>
                </a:solidFill>
              </a:rPr>
              <a:t>  Proposed Plan</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Conclusion</a:t>
            </a:r>
            <a:r>
              <a:rPr lang="en-US" dirty="0" smtClean="0"/>
              <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lstStyle/>
          <a:p>
            <a:r>
              <a:rPr lang="en-US" dirty="0" smtClean="0"/>
              <a:t>Introduction</a:t>
            </a:r>
            <a:endParaRPr lang="en-IN" dirty="0"/>
          </a:p>
        </p:txBody>
      </p:sp>
      <p:sp>
        <p:nvSpPr>
          <p:cNvPr id="3" name="Content Placeholder 2"/>
          <p:cNvSpPr>
            <a:spLocks noGrp="1"/>
          </p:cNvSpPr>
          <p:nvPr>
            <p:ph idx="1"/>
          </p:nvPr>
        </p:nvSpPr>
        <p:spPr>
          <a:xfrm>
            <a:off x="899592" y="1447800"/>
            <a:ext cx="8034096" cy="4800600"/>
          </a:xfrm>
        </p:spPr>
        <p:txBody>
          <a:bodyPr>
            <a:normAutofit/>
          </a:bodyPr>
          <a:lstStyle/>
          <a:p>
            <a:r>
              <a:rPr lang="en-US" sz="2800" dirty="0" smtClean="0"/>
              <a:t>Several companies propose to transform comics into digital form and publish it directly on their website.</a:t>
            </a:r>
          </a:p>
          <a:p>
            <a:r>
              <a:rPr lang="en-US" sz="2800" dirty="0" smtClean="0"/>
              <a:t>Major problem is to protect the digital content of comics.</a:t>
            </a:r>
          </a:p>
          <a:p>
            <a:r>
              <a:rPr lang="en-US" sz="2800" dirty="0" smtClean="0"/>
              <a:t>Classical DRM Technology have an application, which protect the digital content, but one non-authorized user can break the application and can read and also distribute the digital version of comics.</a:t>
            </a:r>
          </a:p>
          <a:p>
            <a:pPr>
              <a:buNone/>
            </a:pPr>
            <a:endParaRPr lang="en-US" sz="2800"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082354"/>
          </a:xfrm>
        </p:spPr>
        <p:txBody>
          <a:bodyPr>
            <a:normAutofit/>
          </a:bodyPr>
          <a:lstStyle/>
          <a:p>
            <a:endParaRPr lang="en-IN" dirty="0"/>
          </a:p>
        </p:txBody>
      </p:sp>
      <p:sp>
        <p:nvSpPr>
          <p:cNvPr id="3" name="Content Placeholder 2"/>
          <p:cNvSpPr>
            <a:spLocks noGrp="1"/>
          </p:cNvSpPr>
          <p:nvPr>
            <p:ph idx="1"/>
          </p:nvPr>
        </p:nvSpPr>
        <p:spPr>
          <a:xfrm>
            <a:off x="1043608" y="3717032"/>
            <a:ext cx="7890080" cy="2531368"/>
          </a:xfrm>
        </p:spPr>
        <p:txBody>
          <a:bodyPr>
            <a:normAutofit fontScale="92500" lnSpcReduction="20000"/>
          </a:bodyPr>
          <a:lstStyle/>
          <a:p>
            <a:r>
              <a:rPr lang="en-US" sz="2800" dirty="0" smtClean="0"/>
              <a:t>We can do selective encryption during the JPEG compression to blur the e-comic image, which can make it unreadable to non-authorized user.</a:t>
            </a:r>
          </a:p>
          <a:p>
            <a:r>
              <a:rPr lang="en-US" sz="2800" dirty="0" smtClean="0"/>
              <a:t>It will me more interesting, if It is also possible to only encrypt some critical part of e-comics as bubble in order to appreciate the quality and coloring of comics, which will help in marketing purposes.</a:t>
            </a:r>
          </a:p>
          <a:p>
            <a:endParaRPr lang="en-IN" dirty="0"/>
          </a:p>
        </p:txBody>
      </p:sp>
      <p:pic>
        <p:nvPicPr>
          <p:cNvPr id="8" name="Picture 2"/>
          <p:cNvPicPr>
            <a:picLocks noGrp="1" noChangeAspect="1" noChangeArrowheads="1"/>
          </p:cNvPicPr>
          <p:nvPr>
            <p:ph idx="1"/>
          </p:nvPr>
        </p:nvPicPr>
        <p:blipFill>
          <a:blip r:embed="rId2" cstate="print"/>
          <a:srcRect/>
          <a:stretch>
            <a:fillRect/>
          </a:stretch>
        </p:blipFill>
        <p:spPr bwMode="auto">
          <a:xfrm>
            <a:off x="2699792" y="404664"/>
            <a:ext cx="451866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77500" lnSpcReduction="20000"/>
          </a:bodyPr>
          <a:lstStyle/>
          <a:p>
            <a:r>
              <a:rPr lang="en-US" dirty="0" smtClean="0"/>
              <a:t>  </a:t>
            </a:r>
            <a:r>
              <a:rPr lang="en-US" dirty="0" smtClean="0">
                <a:solidFill>
                  <a:schemeClr val="bg1">
                    <a:lumMod val="85000"/>
                  </a:schemeClr>
                </a:solidFill>
              </a:rPr>
              <a:t>Introduction</a:t>
            </a:r>
            <a:r>
              <a:rPr lang="en-US" dirty="0" smtClean="0"/>
              <a:t/>
            </a:r>
            <a:br>
              <a:rPr lang="en-US" dirty="0" smtClean="0"/>
            </a:br>
            <a:endParaRPr lang="en-US" dirty="0" smtClean="0"/>
          </a:p>
          <a:p>
            <a:r>
              <a:rPr lang="en-US" dirty="0" smtClean="0">
                <a:solidFill>
                  <a:schemeClr val="bg1">
                    <a:lumMod val="85000"/>
                  </a:schemeClr>
                </a:solidFill>
              </a:rPr>
              <a:t>  </a:t>
            </a:r>
            <a:r>
              <a:rPr lang="en-US" dirty="0" smtClean="0"/>
              <a:t>Objective</a:t>
            </a:r>
            <a:r>
              <a:rPr lang="en-US" dirty="0" smtClean="0">
                <a:solidFill>
                  <a:schemeClr val="bg1">
                    <a:lumMod val="85000"/>
                  </a:schemeClr>
                </a:solidFill>
              </a:rPr>
              <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Step-by-Step Process</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 Taken so far</a:t>
            </a:r>
          </a:p>
          <a:p>
            <a:endParaRPr lang="en-US" dirty="0" smtClean="0">
              <a:solidFill>
                <a:schemeClr val="bg1">
                  <a:lumMod val="85000"/>
                </a:schemeClr>
              </a:solidFill>
            </a:endParaRPr>
          </a:p>
          <a:p>
            <a:r>
              <a:rPr lang="en-US" dirty="0" smtClean="0">
                <a:solidFill>
                  <a:schemeClr val="bg1">
                    <a:lumMod val="85000"/>
                  </a:schemeClr>
                </a:solidFill>
              </a:rPr>
              <a:t>  Proposed Plan</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Conclusion</a:t>
            </a:r>
            <a:r>
              <a:rPr lang="en-US" dirty="0" smtClean="0"/>
              <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US" dirty="0" smtClean="0"/>
              <a:t>Objective</a:t>
            </a:r>
            <a:endParaRPr lang="en-IN" dirty="0"/>
          </a:p>
        </p:txBody>
      </p:sp>
      <p:sp>
        <p:nvSpPr>
          <p:cNvPr id="3" name="Content Placeholder 2"/>
          <p:cNvSpPr>
            <a:spLocks noGrp="1"/>
          </p:cNvSpPr>
          <p:nvPr>
            <p:ph idx="1"/>
          </p:nvPr>
        </p:nvSpPr>
        <p:spPr>
          <a:xfrm>
            <a:off x="1043608" y="1447800"/>
            <a:ext cx="7890080" cy="4800600"/>
          </a:xfrm>
        </p:spPr>
        <p:txBody>
          <a:bodyPr>
            <a:normAutofit/>
          </a:bodyPr>
          <a:lstStyle/>
          <a:p>
            <a:r>
              <a:rPr lang="en-US" sz="2800" dirty="0" smtClean="0"/>
              <a:t>Apart from DRM technology and their application,  my objective is to encrypt only the text-bubble part of comic image.</a:t>
            </a:r>
          </a:p>
          <a:p>
            <a:r>
              <a:rPr lang="en-US" sz="2800" dirty="0" smtClean="0"/>
              <a:t>I have to apply Selective reversible encryption during JPEG compression, which can be decrypt only by authorized user having secret key.</a:t>
            </a:r>
          </a:p>
          <a:p>
            <a:r>
              <a:rPr lang="en-US" sz="2800" dirty="0" smtClean="0"/>
              <a:t>For selective encryption of text-bubble, firstly have to detect text-bubble from the Comic image.</a:t>
            </a:r>
          </a:p>
          <a:p>
            <a:endParaRPr lang="en-US" sz="2800" dirty="0" smtClean="0"/>
          </a:p>
          <a:p>
            <a:endParaRPr lang="en-IN"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80120"/>
          </a:xfrm>
        </p:spPr>
        <p:txBody>
          <a:bodyPr/>
          <a:lstStyle/>
          <a:p>
            <a:r>
              <a:rPr lang="en-US" dirty="0" smtClean="0"/>
              <a:t>Presentation Plan</a:t>
            </a:r>
            <a:endParaRPr lang="en-IN" dirty="0"/>
          </a:p>
        </p:txBody>
      </p:sp>
      <p:sp>
        <p:nvSpPr>
          <p:cNvPr id="3" name="Content Placeholder 2"/>
          <p:cNvSpPr>
            <a:spLocks noGrp="1"/>
          </p:cNvSpPr>
          <p:nvPr>
            <p:ph idx="1"/>
          </p:nvPr>
        </p:nvSpPr>
        <p:spPr>
          <a:xfrm>
            <a:off x="443454" y="1844824"/>
            <a:ext cx="8183880" cy="4248472"/>
          </a:xfrm>
        </p:spPr>
        <p:txBody>
          <a:bodyPr>
            <a:normAutofit fontScale="92500" lnSpcReduction="20000"/>
          </a:bodyPr>
          <a:lstStyle/>
          <a:p>
            <a:r>
              <a:rPr lang="en-US" dirty="0" smtClean="0"/>
              <a:t>  </a:t>
            </a:r>
            <a:r>
              <a:rPr lang="en-US" dirty="0" smtClean="0">
                <a:solidFill>
                  <a:schemeClr val="bg1">
                    <a:lumMod val="85000"/>
                  </a:schemeClr>
                </a:solidFill>
              </a:rPr>
              <a:t>Introduction</a:t>
            </a:r>
            <a:r>
              <a:rPr lang="en-US" dirty="0" smtClean="0"/>
              <a:t/>
            </a:r>
            <a:br>
              <a:rPr lang="en-US" dirty="0" smtClean="0"/>
            </a:br>
            <a:endParaRPr lang="en-US" dirty="0" smtClean="0"/>
          </a:p>
          <a:p>
            <a:r>
              <a:rPr lang="en-US" dirty="0" smtClean="0">
                <a:solidFill>
                  <a:schemeClr val="bg1">
                    <a:lumMod val="85000"/>
                  </a:schemeClr>
                </a:solidFill>
              </a:rPr>
              <a:t>  Objective</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a:t>
            </a:r>
            <a:r>
              <a:rPr lang="en-US" dirty="0" smtClean="0"/>
              <a:t>Step-by-Step Process</a:t>
            </a:r>
            <a:r>
              <a:rPr lang="en-US" dirty="0" smtClean="0">
                <a:solidFill>
                  <a:schemeClr val="bg1">
                    <a:lumMod val="85000"/>
                  </a:schemeClr>
                </a:solidFill>
              </a:rPr>
              <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Step Taken so far</a:t>
            </a:r>
            <a:br>
              <a:rPr lang="en-US" dirty="0" smtClean="0">
                <a:solidFill>
                  <a:schemeClr val="bg1">
                    <a:lumMod val="85000"/>
                  </a:schemeClr>
                </a:solidFill>
              </a:rPr>
            </a:br>
            <a:endParaRPr lang="en-US" dirty="0" smtClean="0">
              <a:solidFill>
                <a:schemeClr val="bg1">
                  <a:lumMod val="85000"/>
                </a:schemeClr>
              </a:solidFill>
            </a:endParaRPr>
          </a:p>
          <a:p>
            <a:r>
              <a:rPr lang="en-US" dirty="0" smtClean="0">
                <a:solidFill>
                  <a:schemeClr val="bg1">
                    <a:lumMod val="85000"/>
                  </a:schemeClr>
                </a:solidFill>
              </a:rPr>
              <a:t>  Conclusion</a:t>
            </a:r>
            <a:r>
              <a:rPr lang="en-US" dirty="0" smtClean="0"/>
              <a:t/>
            </a:r>
            <a:br>
              <a:rPr lang="en-US" dirty="0" smtClean="0"/>
            </a:b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lstStyle/>
          <a:p>
            <a:r>
              <a:rPr lang="en-US" dirty="0" smtClean="0"/>
              <a:t>Step-by-Step Process</a:t>
            </a:r>
            <a:endParaRPr lang="en-IN" dirty="0"/>
          </a:p>
        </p:txBody>
      </p:sp>
      <p:sp>
        <p:nvSpPr>
          <p:cNvPr id="3" name="Content Placeholder 2"/>
          <p:cNvSpPr>
            <a:spLocks noGrp="1"/>
          </p:cNvSpPr>
          <p:nvPr>
            <p:ph idx="1"/>
          </p:nvPr>
        </p:nvSpPr>
        <p:spPr>
          <a:xfrm>
            <a:off x="1043608" y="1447800"/>
            <a:ext cx="7890080" cy="4800600"/>
          </a:xfrm>
        </p:spPr>
        <p:txBody>
          <a:bodyPr>
            <a:normAutofit fontScale="92500" lnSpcReduction="10000"/>
          </a:bodyPr>
          <a:lstStyle/>
          <a:p>
            <a:r>
              <a:rPr lang="en-US" dirty="0" smtClean="0"/>
              <a:t>Bubble detection : </a:t>
            </a:r>
            <a:br>
              <a:rPr lang="en-US" dirty="0" smtClean="0"/>
            </a:br>
            <a:r>
              <a:rPr lang="en-US" sz="2800" dirty="0" smtClean="0"/>
              <a:t>In typical comic Image, text-bubble usually has white background.</a:t>
            </a:r>
          </a:p>
          <a:p>
            <a:pPr lvl="1">
              <a:buFont typeface="Arial" pitchFamily="34" charset="0"/>
              <a:buChar char="•"/>
            </a:pPr>
            <a:r>
              <a:rPr lang="en-US" dirty="0" smtClean="0"/>
              <a:t>Thresholding</a:t>
            </a:r>
          </a:p>
          <a:p>
            <a:pPr lvl="1">
              <a:buFont typeface="Arial" pitchFamily="34" charset="0"/>
              <a:buChar char="•"/>
            </a:pPr>
            <a:r>
              <a:rPr lang="en-US" dirty="0" smtClean="0"/>
              <a:t>Morphology Filter ( dilation and erosion)</a:t>
            </a:r>
          </a:p>
          <a:p>
            <a:pPr lvl="1">
              <a:buFont typeface="Arial" pitchFamily="34" charset="0"/>
              <a:buChar char="•"/>
            </a:pPr>
            <a:r>
              <a:rPr lang="en-US" dirty="0" smtClean="0"/>
              <a:t>Blob classification</a:t>
            </a:r>
          </a:p>
          <a:p>
            <a:r>
              <a:rPr lang="en-US" dirty="0" smtClean="0"/>
              <a:t>Selective reversible encryption during JPEG compression</a:t>
            </a:r>
          </a:p>
          <a:p>
            <a:pPr lvl="1">
              <a:buFont typeface="Arial" pitchFamily="34" charset="0"/>
              <a:buChar char="•"/>
            </a:pPr>
            <a:r>
              <a:rPr lang="en-US" dirty="0" smtClean="0"/>
              <a:t>SE is performed in Huffman coding stage of JPEG algorithm without affecting the size of compressed image.</a:t>
            </a:r>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1734</TotalTime>
  <Words>440</Words>
  <Application>Microsoft Office PowerPoint</Application>
  <PresentationFormat>On-screen Show (4:3)</PresentationFormat>
  <Paragraphs>108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           E-Comics Protection                   </vt:lpstr>
      <vt:lpstr>Presentation Plan</vt:lpstr>
      <vt:lpstr>Presentation Plan</vt:lpstr>
      <vt:lpstr>Introduction</vt:lpstr>
      <vt:lpstr>Slide 5</vt:lpstr>
      <vt:lpstr>Presentation Plan</vt:lpstr>
      <vt:lpstr>Objective</vt:lpstr>
      <vt:lpstr>Presentation Plan</vt:lpstr>
      <vt:lpstr>Step-by-Step Process</vt:lpstr>
      <vt:lpstr>Presentation Plan</vt:lpstr>
      <vt:lpstr>Step Taken so far</vt:lpstr>
      <vt:lpstr>Thresholding</vt:lpstr>
      <vt:lpstr>Morphology filter (Dilation and Erosion)</vt:lpstr>
      <vt:lpstr>Presentation Plan</vt:lpstr>
      <vt:lpstr>Proposed Plan</vt:lpstr>
      <vt:lpstr>Thresholding</vt:lpstr>
      <vt:lpstr>Slide 17</vt:lpstr>
      <vt:lpstr>Presentation Plan</vt:lpstr>
      <vt:lpstr>Conclusion</vt:lpstr>
      <vt:lpstr>Slide 20</vt:lpstr>
      <vt:lpstr>          Any 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E-Comics Protection</dc:title>
  <dc:creator>hp</dc:creator>
  <cp:lastModifiedBy>hp</cp:lastModifiedBy>
  <cp:revision>136</cp:revision>
  <dcterms:created xsi:type="dcterms:W3CDTF">2012-06-12T08:32:39Z</dcterms:created>
  <dcterms:modified xsi:type="dcterms:W3CDTF">2012-06-15T11:26:19Z</dcterms:modified>
</cp:coreProperties>
</file>