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8" r:id="rId22"/>
    <p:sldId id="276" r:id="rId23"/>
    <p:sldId id="285" r:id="rId24"/>
    <p:sldId id="289" r:id="rId25"/>
    <p:sldId id="287" r:id="rId26"/>
    <p:sldId id="279" r:id="rId27"/>
    <p:sldId id="281" r:id="rId28"/>
    <p:sldId id="282" r:id="rId29"/>
    <p:sldId id="283" r:id="rId30"/>
    <p:sldId id="284" r:id="rId31"/>
    <p:sldId id="278" r:id="rId3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min\Dropbox\petasky\22-10-2013\Classeur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min\Dropbox\petasky\22-10-2013\Classeur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fr-FR"/>
              <a:t>Group by tasks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Feuil4!$B$49</c:f>
              <c:strCache>
                <c:ptCount val="1"/>
                <c:pt idx="0">
                  <c:v>Q5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Feuil4!$C$47:$N$48</c:f>
              <c:multiLvlStrCache>
                <c:ptCount val="12"/>
                <c:lvl>
                  <c:pt idx="0">
                    <c:v>Hive</c:v>
                  </c:pt>
                  <c:pt idx="1">
                    <c:v>Hive wth Index</c:v>
                  </c:pt>
                  <c:pt idx="2">
                    <c:v>HadoopDB</c:v>
                  </c:pt>
                  <c:pt idx="3">
                    <c:v>HadoopDB wth index</c:v>
                  </c:pt>
                  <c:pt idx="4">
                    <c:v>Hive</c:v>
                  </c:pt>
                  <c:pt idx="5">
                    <c:v>Hive wth index</c:v>
                  </c:pt>
                  <c:pt idx="6">
                    <c:v>HadoopDb</c:v>
                  </c:pt>
                  <c:pt idx="7">
                    <c:v>HadoopDb wth index</c:v>
                  </c:pt>
                  <c:pt idx="8">
                    <c:v>Hive</c:v>
                  </c:pt>
                  <c:pt idx="9">
                    <c:v>Hive wth index</c:v>
                  </c:pt>
                  <c:pt idx="10">
                    <c:v>HadoopDB</c:v>
                  </c:pt>
                  <c:pt idx="11">
                    <c:v>HadoopDB wth index</c:v>
                  </c:pt>
                </c:lvl>
                <c:lvl>
                  <c:pt idx="0">
                    <c:v>250 go</c:v>
                  </c:pt>
                  <c:pt idx="4">
                    <c:v>500 go</c:v>
                  </c:pt>
                  <c:pt idx="8">
                    <c:v>1 To</c:v>
                  </c:pt>
                </c:lvl>
              </c:multiLvlStrCache>
            </c:multiLvlStrRef>
          </c:cat>
          <c:val>
            <c:numRef>
              <c:f>Feuil4!$C$49:$N$49</c:f>
              <c:numCache>
                <c:formatCode>General</c:formatCode>
                <c:ptCount val="12"/>
                <c:pt idx="0">
                  <c:v>213.435</c:v>
                </c:pt>
                <c:pt idx="1">
                  <c:v>136.09399999999999</c:v>
                </c:pt>
                <c:pt idx="2">
                  <c:v>93.076999999999998</c:v>
                </c:pt>
                <c:pt idx="3">
                  <c:v>27.946999999999996</c:v>
                </c:pt>
                <c:pt idx="4">
                  <c:v>767.09699999999998</c:v>
                </c:pt>
                <c:pt idx="5">
                  <c:v>251.86800000000002</c:v>
                </c:pt>
                <c:pt idx="6">
                  <c:v>180.39500000000001</c:v>
                </c:pt>
                <c:pt idx="7">
                  <c:v>50.558</c:v>
                </c:pt>
                <c:pt idx="8">
                  <c:v>2111.6059999999998</c:v>
                </c:pt>
                <c:pt idx="10">
                  <c:v>780.18799999999999</c:v>
                </c:pt>
                <c:pt idx="11">
                  <c:v>76.25</c:v>
                </c:pt>
              </c:numCache>
            </c:numRef>
          </c:val>
        </c:ser>
        <c:ser>
          <c:idx val="1"/>
          <c:order val="1"/>
          <c:tx>
            <c:strRef>
              <c:f>Feuil4!$B$50</c:f>
              <c:strCache>
                <c:ptCount val="1"/>
                <c:pt idx="0">
                  <c:v>Q6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Feuil4!$C$47:$N$48</c:f>
              <c:multiLvlStrCache>
                <c:ptCount val="12"/>
                <c:lvl>
                  <c:pt idx="0">
                    <c:v>Hive</c:v>
                  </c:pt>
                  <c:pt idx="1">
                    <c:v>Hive wth Index</c:v>
                  </c:pt>
                  <c:pt idx="2">
                    <c:v>HadoopDB</c:v>
                  </c:pt>
                  <c:pt idx="3">
                    <c:v>HadoopDB wth index</c:v>
                  </c:pt>
                  <c:pt idx="4">
                    <c:v>Hive</c:v>
                  </c:pt>
                  <c:pt idx="5">
                    <c:v>Hive wth index</c:v>
                  </c:pt>
                  <c:pt idx="6">
                    <c:v>HadoopDb</c:v>
                  </c:pt>
                  <c:pt idx="7">
                    <c:v>HadoopDb wth index</c:v>
                  </c:pt>
                  <c:pt idx="8">
                    <c:v>Hive</c:v>
                  </c:pt>
                  <c:pt idx="9">
                    <c:v>Hive wth index</c:v>
                  </c:pt>
                  <c:pt idx="10">
                    <c:v>HadoopDB</c:v>
                  </c:pt>
                  <c:pt idx="11">
                    <c:v>HadoopDB wth index</c:v>
                  </c:pt>
                </c:lvl>
                <c:lvl>
                  <c:pt idx="0">
                    <c:v>250 go</c:v>
                  </c:pt>
                  <c:pt idx="4">
                    <c:v>500 go</c:v>
                  </c:pt>
                  <c:pt idx="8">
                    <c:v>1 To</c:v>
                  </c:pt>
                </c:lvl>
              </c:multiLvlStrCache>
            </c:multiLvlStrRef>
          </c:cat>
          <c:val>
            <c:numRef>
              <c:f>Feuil4!$C$50:$N$50</c:f>
              <c:numCache>
                <c:formatCode>General</c:formatCode>
                <c:ptCount val="12"/>
                <c:pt idx="0">
                  <c:v>237.87700000000001</c:v>
                </c:pt>
                <c:pt idx="2">
                  <c:v>1155.57</c:v>
                </c:pt>
                <c:pt idx="3">
                  <c:v>982.50199999999984</c:v>
                </c:pt>
                <c:pt idx="4">
                  <c:v>861.84699999999987</c:v>
                </c:pt>
                <c:pt idx="6">
                  <c:v>2402.0309999999999</c:v>
                </c:pt>
                <c:pt idx="7">
                  <c:v>2123.9290000000001</c:v>
                </c:pt>
                <c:pt idx="8">
                  <c:v>2209.02</c:v>
                </c:pt>
                <c:pt idx="10">
                  <c:v>4120.2790000000005</c:v>
                </c:pt>
                <c:pt idx="11">
                  <c:v>4110.3550000000005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192128"/>
        <c:axId val="86193664"/>
      </c:barChart>
      <c:catAx>
        <c:axId val="8619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6193664"/>
        <c:crosses val="autoZero"/>
        <c:auto val="1"/>
        <c:lblAlgn val="ctr"/>
        <c:lblOffset val="100"/>
        <c:noMultiLvlLbl val="0"/>
      </c:catAx>
      <c:valAx>
        <c:axId val="86193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6192128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fr-FR"/>
              <a:t>Optimization within HadoopDB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Feuil4!$D$55</c:f>
              <c:strCache>
                <c:ptCount val="1"/>
                <c:pt idx="0">
                  <c:v>Q5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Feuil4!$E$52:$P$54</c:f>
              <c:multiLvlStrCache>
                <c:ptCount val="12"/>
                <c:lvl>
                  <c:pt idx="0">
                    <c:v>HadoopDB</c:v>
                  </c:pt>
                  <c:pt idx="1">
                    <c:v>HadoopDB wth index</c:v>
                  </c:pt>
                  <c:pt idx="2">
                    <c:v>HadoopDB</c:v>
                  </c:pt>
                  <c:pt idx="3">
                    <c:v>HadoopDB wth index</c:v>
                  </c:pt>
                  <c:pt idx="4">
                    <c:v>HadoopDb</c:v>
                  </c:pt>
                  <c:pt idx="5">
                    <c:v>HadoopDb wth index</c:v>
                  </c:pt>
                  <c:pt idx="6">
                    <c:v>HadoopDB</c:v>
                  </c:pt>
                  <c:pt idx="7">
                    <c:v>HadoopDB wth index</c:v>
                  </c:pt>
                  <c:pt idx="8">
                    <c:v>HadoopDB</c:v>
                  </c:pt>
                  <c:pt idx="9">
                    <c:v>HadoopDB wth index</c:v>
                  </c:pt>
                  <c:pt idx="10">
                    <c:v>HadoopDB</c:v>
                  </c:pt>
                  <c:pt idx="11">
                    <c:v>HadoopDB wth index</c:v>
                  </c:pt>
                </c:lvl>
                <c:lvl>
                  <c:pt idx="0">
                    <c:v>SourceID</c:v>
                  </c:pt>
                  <c:pt idx="2">
                    <c:v>ObjectID</c:v>
                  </c:pt>
                  <c:pt idx="4">
                    <c:v>SourceID</c:v>
                  </c:pt>
                  <c:pt idx="6">
                    <c:v>ObjectID</c:v>
                  </c:pt>
                  <c:pt idx="8">
                    <c:v>SourceID</c:v>
                  </c:pt>
                  <c:pt idx="10">
                    <c:v>ObjectID</c:v>
                  </c:pt>
                </c:lvl>
                <c:lvl>
                  <c:pt idx="0">
                    <c:v>250 go</c:v>
                  </c:pt>
                  <c:pt idx="4">
                    <c:v>500 go</c:v>
                  </c:pt>
                  <c:pt idx="8">
                    <c:v>1 To</c:v>
                  </c:pt>
                </c:lvl>
              </c:multiLvlStrCache>
            </c:multiLvlStrRef>
          </c:cat>
          <c:val>
            <c:numRef>
              <c:f>Feuil4!$E$55:$P$55</c:f>
              <c:numCache>
                <c:formatCode>General</c:formatCode>
                <c:ptCount val="12"/>
                <c:pt idx="0">
                  <c:v>93.076999999999998</c:v>
                </c:pt>
                <c:pt idx="1">
                  <c:v>27.946999999999996</c:v>
                </c:pt>
                <c:pt idx="2">
                  <c:v>79.221000000000004</c:v>
                </c:pt>
                <c:pt idx="3">
                  <c:v>32.548000000000002</c:v>
                </c:pt>
                <c:pt idx="4">
                  <c:v>180.39500000000001</c:v>
                </c:pt>
                <c:pt idx="5">
                  <c:v>50.558</c:v>
                </c:pt>
                <c:pt idx="6">
                  <c:v>62.96</c:v>
                </c:pt>
                <c:pt idx="7">
                  <c:v>55.49</c:v>
                </c:pt>
                <c:pt idx="8">
                  <c:v>780.18799999999999</c:v>
                </c:pt>
                <c:pt idx="9">
                  <c:v>76.25</c:v>
                </c:pt>
                <c:pt idx="10">
                  <c:v>833.649</c:v>
                </c:pt>
                <c:pt idx="11">
                  <c:v>79.948000000000008</c:v>
                </c:pt>
              </c:numCache>
            </c:numRef>
          </c:val>
        </c:ser>
        <c:ser>
          <c:idx val="1"/>
          <c:order val="1"/>
          <c:tx>
            <c:strRef>
              <c:f>Feuil4!$D$56</c:f>
              <c:strCache>
                <c:ptCount val="1"/>
                <c:pt idx="0">
                  <c:v>Q6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Feuil4!$E$52:$P$54</c:f>
              <c:multiLvlStrCache>
                <c:ptCount val="12"/>
                <c:lvl>
                  <c:pt idx="0">
                    <c:v>HadoopDB</c:v>
                  </c:pt>
                  <c:pt idx="1">
                    <c:v>HadoopDB wth index</c:v>
                  </c:pt>
                  <c:pt idx="2">
                    <c:v>HadoopDB</c:v>
                  </c:pt>
                  <c:pt idx="3">
                    <c:v>HadoopDB wth index</c:v>
                  </c:pt>
                  <c:pt idx="4">
                    <c:v>HadoopDb</c:v>
                  </c:pt>
                  <c:pt idx="5">
                    <c:v>HadoopDb wth index</c:v>
                  </c:pt>
                  <c:pt idx="6">
                    <c:v>HadoopDB</c:v>
                  </c:pt>
                  <c:pt idx="7">
                    <c:v>HadoopDB wth index</c:v>
                  </c:pt>
                  <c:pt idx="8">
                    <c:v>HadoopDB</c:v>
                  </c:pt>
                  <c:pt idx="9">
                    <c:v>HadoopDB wth index</c:v>
                  </c:pt>
                  <c:pt idx="10">
                    <c:v>HadoopDB</c:v>
                  </c:pt>
                  <c:pt idx="11">
                    <c:v>HadoopDB wth index</c:v>
                  </c:pt>
                </c:lvl>
                <c:lvl>
                  <c:pt idx="0">
                    <c:v>SourceID</c:v>
                  </c:pt>
                  <c:pt idx="2">
                    <c:v>ObjectID</c:v>
                  </c:pt>
                  <c:pt idx="4">
                    <c:v>SourceID</c:v>
                  </c:pt>
                  <c:pt idx="6">
                    <c:v>ObjectID</c:v>
                  </c:pt>
                  <c:pt idx="8">
                    <c:v>SourceID</c:v>
                  </c:pt>
                  <c:pt idx="10">
                    <c:v>ObjectID</c:v>
                  </c:pt>
                </c:lvl>
                <c:lvl>
                  <c:pt idx="0">
                    <c:v>250 go</c:v>
                  </c:pt>
                  <c:pt idx="4">
                    <c:v>500 go</c:v>
                  </c:pt>
                  <c:pt idx="8">
                    <c:v>1 To</c:v>
                  </c:pt>
                </c:lvl>
              </c:multiLvlStrCache>
            </c:multiLvlStrRef>
          </c:cat>
          <c:val>
            <c:numRef>
              <c:f>Feuil4!$E$56:$P$56</c:f>
              <c:numCache>
                <c:formatCode>General</c:formatCode>
                <c:ptCount val="12"/>
                <c:pt idx="0">
                  <c:v>1155.57</c:v>
                </c:pt>
                <c:pt idx="1">
                  <c:v>982.50199999999984</c:v>
                </c:pt>
                <c:pt idx="2">
                  <c:v>106.95</c:v>
                </c:pt>
                <c:pt idx="3">
                  <c:v>74.415000000000006</c:v>
                </c:pt>
                <c:pt idx="4">
                  <c:v>2402.0309999999999</c:v>
                </c:pt>
                <c:pt idx="5">
                  <c:v>2123.9290000000001</c:v>
                </c:pt>
                <c:pt idx="6">
                  <c:v>143.101</c:v>
                </c:pt>
                <c:pt idx="7">
                  <c:v>122.35899999999998</c:v>
                </c:pt>
                <c:pt idx="8">
                  <c:v>4120.2790000000005</c:v>
                </c:pt>
                <c:pt idx="9">
                  <c:v>4110.3550000000005</c:v>
                </c:pt>
                <c:pt idx="10">
                  <c:v>842.88</c:v>
                </c:pt>
                <c:pt idx="11">
                  <c:v>925.75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6240256"/>
        <c:axId val="86246144"/>
      </c:barChart>
      <c:catAx>
        <c:axId val="8624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6246144"/>
        <c:crosses val="autoZero"/>
        <c:auto val="1"/>
        <c:lblAlgn val="ctr"/>
        <c:lblOffset val="100"/>
        <c:noMultiLvlLbl val="0"/>
      </c:catAx>
      <c:valAx>
        <c:axId val="86246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86240256"/>
        <c:crosses val="autoZero"/>
        <c:crossBetween val="between"/>
        <c:majorUnit val="1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A986E-93E5-4F8D-8B93-421FB7428F1A}" type="datetimeFigureOut">
              <a:rPr lang="en-US" smtClean="0"/>
              <a:t>1/15/2014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533E2-5F40-4D1D-AECB-1D8BB8D2F27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4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533E2-5F40-4D1D-AECB-1D8BB8D2F2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88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4F5E-21A4-40E0-B4D4-8637828AA8A9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783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D2482-D9CC-4CA8-AD32-EA5458727C47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95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A87B4-2F51-41C0-912F-7FE87CDCB00B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253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B88F-0A23-4239-88D8-BCBDF0EB5F2C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989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D3DB3-10BB-4A70-AB93-6A53F7ACAB84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061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849B6-47D1-4A81-8984-2695809C60C8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808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01963-56B1-412B-ADDE-9973E776A969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202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117-499A-4D08-968B-03FF6DF36C73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810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6002-43A9-4295-A04F-7B139513B362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6142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AAB70-EE1A-4428-83C5-9BE611714718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071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46C01-EBC9-431C-8963-7B85A1A21A0A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138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48AF0-6003-47F8-82D1-01130E101B87}" type="datetime1">
              <a:rPr lang="fr-FR" smtClean="0"/>
              <a:t>15/01/2014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772F6-BBAD-4B1D-9908-1A71C1F3FC2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638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indexing problems addressed by Amadeus, </a:t>
            </a:r>
            <a:r>
              <a:rPr lang="en-US" dirty="0" smtClean="0"/>
              <a:t>Gaia </a:t>
            </a:r>
            <a:r>
              <a:rPr lang="en-US" dirty="0" smtClean="0"/>
              <a:t>and </a:t>
            </a:r>
            <a:r>
              <a:rPr lang="en-US" dirty="0" err="1" smtClean="0"/>
              <a:t>PetaSky</a:t>
            </a:r>
            <a:r>
              <a:rPr lang="en-US" dirty="0" smtClean="0"/>
              <a:t> </a:t>
            </a:r>
            <a:r>
              <a:rPr lang="en-US" dirty="0" smtClean="0"/>
              <a:t>projects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Sofian </a:t>
            </a:r>
            <a:r>
              <a:rPr lang="fr-FR" dirty="0" err="1" smtClean="0"/>
              <a:t>Maabout</a:t>
            </a:r>
            <a:endParaRPr lang="fr-FR" dirty="0" smtClean="0"/>
          </a:p>
          <a:p>
            <a:r>
              <a:rPr lang="fr-FR" dirty="0" err="1" smtClean="0"/>
              <a:t>University</a:t>
            </a:r>
            <a:r>
              <a:rPr lang="fr-FR" dirty="0" smtClean="0"/>
              <a:t> of Bordeaux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428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Compact data structure: </a:t>
            </a:r>
            <a:r>
              <a:rPr lang="en-US" dirty="0" err="1" smtClean="0"/>
              <a:t>Hyperloglog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Proposed by </a:t>
            </a:r>
            <a:r>
              <a:rPr lang="en-US" dirty="0" err="1" smtClean="0"/>
              <a:t>Flajolet</a:t>
            </a:r>
            <a:r>
              <a:rPr lang="en-US" dirty="0" smtClean="0"/>
              <a:t> </a:t>
            </a:r>
            <a:r>
              <a:rPr lang="en-US" i="1" dirty="0" smtClean="0"/>
              <a:t>et al</a:t>
            </a:r>
            <a:r>
              <a:rPr lang="en-US" dirty="0" smtClean="0"/>
              <a:t>, for estimating the number of distinct elements in a </a:t>
            </a:r>
            <a:r>
              <a:rPr lang="en-US" dirty="0" err="1" smtClean="0"/>
              <a:t>multiset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 smtClean="0"/>
              <a:t>O(log(log(n)) space for a result less than n !!</a:t>
            </a:r>
          </a:p>
          <a:p>
            <a:endParaRPr lang="en-US" dirty="0"/>
          </a:p>
          <a:p>
            <a:r>
              <a:rPr lang="en-US" dirty="0" smtClean="0"/>
              <a:t>For a data </a:t>
            </a:r>
            <a:r>
              <a:rPr lang="en-US" dirty="0" smtClean="0"/>
              <a:t>set of </a:t>
            </a:r>
            <a:r>
              <a:rPr lang="en-US" dirty="0" smtClean="0"/>
              <a:t>size </a:t>
            </a:r>
            <a:r>
              <a:rPr lang="en-US" dirty="0" smtClean="0"/>
              <a:t>1.5*10</a:t>
            </a:r>
            <a:r>
              <a:rPr lang="en-US" baseline="30000" dirty="0" smtClean="0"/>
              <a:t>9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There are ~ </a:t>
            </a:r>
            <a:r>
              <a:rPr lang="en-US" dirty="0" smtClean="0"/>
              <a:t>21*10</a:t>
            </a:r>
            <a:r>
              <a:rPr lang="en-US" baseline="30000" dirty="0" smtClean="0"/>
              <a:t>6</a:t>
            </a:r>
            <a:r>
              <a:rPr lang="en-US" dirty="0" smtClean="0"/>
              <a:t> </a:t>
            </a:r>
            <a:r>
              <a:rPr lang="en-US" dirty="0" smtClean="0"/>
              <a:t>distinct values.</a:t>
            </a:r>
          </a:p>
          <a:p>
            <a:pPr lvl="1"/>
            <a:r>
              <a:rPr lang="en-US" dirty="0" smtClean="0"/>
              <a:t>We need ~ 10Gb  to find them</a:t>
            </a:r>
          </a:p>
          <a:p>
            <a:pPr lvl="1"/>
            <a:r>
              <a:rPr lang="en-US" dirty="0" smtClean="0"/>
              <a:t>With ~1Kb, HLL estimates this number with relative  error </a:t>
            </a:r>
            <a:r>
              <a:rPr lang="en-US" dirty="0" smtClean="0"/>
              <a:t>less than</a:t>
            </a:r>
            <a:r>
              <a:rPr lang="en-US" dirty="0" smtClean="0"/>
              <a:t> </a:t>
            </a:r>
            <a:r>
              <a:rPr lang="en-US" dirty="0" smtClean="0"/>
              <a:t>1% </a:t>
            </a:r>
          </a:p>
          <a:p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833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Hyperloglog</a:t>
            </a:r>
            <a:r>
              <a:rPr lang="en-US" dirty="0" smtClean="0"/>
              <a:t>: A very intuitive overview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32486" y="1412776"/>
            <a:ext cx="8686800" cy="453650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Traverse the data.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each tuple t, hash(t) returns an integer.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Depending on hash(t), a cell in a vector of integers V of size </a:t>
            </a:r>
            <a:r>
              <a:rPr lang="en-US" dirty="0" smtClean="0"/>
              <a:t>~log(log(n</a:t>
            </a:r>
            <a:r>
              <a:rPr lang="en-US" dirty="0" smtClean="0"/>
              <a:t>)) is updated.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 the end, V is a </a:t>
            </a:r>
            <a:r>
              <a:rPr lang="en-US" i="1" dirty="0" smtClean="0"/>
              <a:t>fingerprint</a:t>
            </a:r>
            <a:r>
              <a:rPr lang="en-US" dirty="0" smtClean="0"/>
              <a:t> of the encountered tuples.</a:t>
            </a:r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en-US" dirty="0" smtClean="0"/>
              <a:t>(V): returns </a:t>
            </a:r>
            <a:r>
              <a:rPr lang="en-US" dirty="0" smtClean="0"/>
              <a:t>an </a:t>
            </a:r>
            <a:r>
              <a:rPr lang="en-US" i="1" dirty="0" smtClean="0"/>
              <a:t>estimate</a:t>
            </a:r>
            <a:r>
              <a:rPr lang="en-US" dirty="0" smtClean="0"/>
              <a:t> of the number of distinct values</a:t>
            </a:r>
          </a:p>
          <a:p>
            <a:endParaRPr lang="en-US" dirty="0"/>
          </a:p>
          <a:p>
            <a:r>
              <a:rPr lang="en-US" b="1" dirty="0" smtClean="0"/>
              <a:t>There exists a function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Combine</a:t>
            </a:r>
            <a:r>
              <a:rPr lang="en-US" b="1" dirty="0" smtClean="0"/>
              <a:t> such that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Combine</a:t>
            </a:r>
            <a:r>
              <a:rPr lang="en-US" b="1" dirty="0" smtClean="0"/>
              <a:t>(V1, V2)=V. </a:t>
            </a:r>
            <a:r>
              <a:rPr lang="en-US" b="1" dirty="0"/>
              <a:t> </a:t>
            </a:r>
            <a:r>
              <a:rPr lang="en-US" b="1" dirty="0" smtClean="0"/>
              <a:t>So,  F(V)= F(combine(V1, V2))</a:t>
            </a:r>
          </a:p>
          <a:p>
            <a:pPr lvl="1"/>
            <a:r>
              <a:rPr lang="en-US" b="1" dirty="0" smtClean="0"/>
              <a:t>Transfer V2 to site 1 instead of </a:t>
            </a:r>
            <a:r>
              <a:rPr lang="en-US" b="1" dirty="0" smtClean="0"/>
              <a:t>T(D).</a:t>
            </a:r>
            <a:endParaRPr lang="en-US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048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Hyperloglog</a:t>
            </a:r>
            <a:r>
              <a:rPr lang="en-US" dirty="0" smtClean="0"/>
              <a:t>: experiments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14E74F63-237E-45DF-A0B0-1C17872A21DF}" type="slidenum">
              <a:rPr lang="fr-FR" smtClean="0"/>
              <a:pPr/>
              <a:t>12</a:t>
            </a:fld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72" y="1988840"/>
            <a:ext cx="8417192" cy="299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587540" y="1225147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10</a:t>
            </a:r>
            <a:r>
              <a:rPr lang="fr-FR" sz="2800" baseline="30000" dirty="0"/>
              <a:t>7</a:t>
            </a:r>
            <a:r>
              <a:rPr lang="fr-FR" sz="2800" dirty="0" smtClean="0"/>
              <a:t> </a:t>
            </a:r>
            <a:r>
              <a:rPr lang="fr-FR" sz="2800" dirty="0" err="1" smtClean="0"/>
              <a:t>tuples</a:t>
            </a:r>
            <a:r>
              <a:rPr lang="fr-FR" sz="2800" dirty="0" smtClean="0"/>
              <a:t>, 32 </a:t>
            </a:r>
            <a:r>
              <a:rPr lang="fr-FR" sz="2800" dirty="0" err="1" smtClean="0"/>
              <a:t>attributes</a:t>
            </a:r>
            <a:endParaRPr lang="fr-FR" sz="2800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7020272" y="2204864"/>
            <a:ext cx="0" cy="223224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31272" y="5373216"/>
            <a:ext cx="8633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/>
              <a:t>Conf</a:t>
            </a:r>
            <a:r>
              <a:rPr lang="fr-FR" sz="2800" dirty="0" smtClean="0"/>
              <a:t>(X</a:t>
            </a:r>
            <a:r>
              <a:rPr lang="fr-FR" sz="2800" dirty="0" smtClean="0">
                <a:sym typeface="Wingdings" pitchFamily="2" charset="2"/>
              </a:rPr>
              <a:t>Y) = 1 – (#</a:t>
            </a:r>
            <a:r>
              <a:rPr lang="fr-FR" sz="2800" dirty="0" err="1" smtClean="0">
                <a:sym typeface="Wingdings" pitchFamily="2" charset="2"/>
              </a:rPr>
              <a:t>tuples</a:t>
            </a:r>
            <a:r>
              <a:rPr lang="fr-FR" sz="2800" dirty="0" smtClean="0">
                <a:sym typeface="Wingdings" pitchFamily="2" charset="2"/>
              </a:rPr>
              <a:t> to </a:t>
            </a:r>
            <a:r>
              <a:rPr lang="fr-FR" sz="2800" dirty="0" err="1" smtClean="0">
                <a:sym typeface="Wingdings" pitchFamily="2" charset="2"/>
              </a:rPr>
              <a:t>remove</a:t>
            </a:r>
            <a:r>
              <a:rPr lang="fr-FR" sz="2800" dirty="0" smtClean="0">
                <a:sym typeface="Wingdings" pitchFamily="2" charset="2"/>
              </a:rPr>
              <a:t> to </a:t>
            </a:r>
            <a:r>
              <a:rPr lang="fr-FR" sz="2800" dirty="0" err="1" smtClean="0">
                <a:sym typeface="Wingdings" pitchFamily="2" charset="2"/>
              </a:rPr>
              <a:t>satsify</a:t>
            </a:r>
            <a:r>
              <a:rPr lang="fr-FR" sz="2800" dirty="0" smtClean="0">
                <a:sym typeface="Wingdings" pitchFamily="2" charset="2"/>
              </a:rPr>
              <a:t> X-&gt;Y)/|T|</a:t>
            </a:r>
          </a:p>
          <a:p>
            <a:endParaRPr lang="fr-FR" sz="2800" dirty="0">
              <a:sym typeface="Wingdings" pitchFamily="2" charset="2"/>
            </a:endParaRPr>
          </a:p>
          <a:p>
            <a:r>
              <a:rPr lang="fr-FR" sz="2800" dirty="0" smtClean="0">
                <a:sym typeface="Wingdings" pitchFamily="2" charset="2"/>
              </a:rPr>
              <a:t>Distance = #</a:t>
            </a:r>
            <a:r>
              <a:rPr lang="fr-FR" sz="2800" dirty="0" err="1" smtClean="0">
                <a:sym typeface="Wingdings" pitchFamily="2" charset="2"/>
              </a:rPr>
              <a:t>attributes</a:t>
            </a:r>
            <a:r>
              <a:rPr lang="fr-FR" sz="2800" dirty="0" smtClean="0">
                <a:sym typeface="Wingdings" pitchFamily="2" charset="2"/>
              </a:rPr>
              <a:t> to </a:t>
            </a:r>
            <a:r>
              <a:rPr lang="fr-FR" sz="2800" dirty="0" err="1" smtClean="0">
                <a:sym typeface="Wingdings" pitchFamily="2" charset="2"/>
              </a:rPr>
              <a:t>remove</a:t>
            </a:r>
            <a:r>
              <a:rPr lang="fr-FR" sz="2800" dirty="0" smtClean="0">
                <a:sym typeface="Wingdings" pitchFamily="2" charset="2"/>
              </a:rPr>
              <a:t> to </a:t>
            </a:r>
            <a:r>
              <a:rPr lang="fr-FR" sz="2800" dirty="0" err="1" smtClean="0">
                <a:sym typeface="Wingdings" pitchFamily="2" charset="2"/>
              </a:rPr>
              <a:t>make</a:t>
            </a:r>
            <a:r>
              <a:rPr lang="fr-FR" sz="2800" dirty="0" smtClean="0">
                <a:sym typeface="Wingdings" pitchFamily="2" charset="2"/>
              </a:rPr>
              <a:t> the FD minimal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4948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dirty="0" smtClean="0"/>
              <a:t>Skyline queries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124744"/>
            <a:ext cx="3635896" cy="30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467544" y="4653136"/>
            <a:ext cx="84249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Suppose we want to minimize the criteria.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accent2"/>
                </a:solidFill>
              </a:rPr>
              <a:t>t</a:t>
            </a:r>
            <a:r>
              <a:rPr lang="en-US" sz="3200" b="1" dirty="0" smtClean="0">
                <a:solidFill>
                  <a:schemeClr val="accent2"/>
                </a:solidFill>
              </a:rPr>
              <a:t>3 is dominated by t2 </a:t>
            </a:r>
            <a:r>
              <a:rPr lang="en-US" sz="3200" b="1" dirty="0" err="1" smtClean="0">
                <a:solidFill>
                  <a:schemeClr val="accent2"/>
                </a:solidFill>
              </a:rPr>
              <a:t>wrt</a:t>
            </a:r>
            <a:r>
              <a:rPr lang="en-US" sz="3200" b="1" dirty="0" smtClean="0">
                <a:solidFill>
                  <a:schemeClr val="accent2"/>
                </a:solidFill>
              </a:rPr>
              <a:t> 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00B050"/>
                </a:solidFill>
              </a:rPr>
              <a:t>t3 is dominated by t4 </a:t>
            </a:r>
            <a:r>
              <a:rPr lang="en-US" sz="3200" b="1" dirty="0" err="1" smtClean="0">
                <a:solidFill>
                  <a:srgbClr val="00B050"/>
                </a:solidFill>
              </a:rPr>
              <a:t>wrt</a:t>
            </a:r>
            <a:r>
              <a:rPr lang="en-US" sz="3200" b="1" dirty="0" smtClean="0">
                <a:solidFill>
                  <a:srgbClr val="00B050"/>
                </a:solidFill>
              </a:rPr>
              <a:t>  CD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4067944" y="2132856"/>
            <a:ext cx="612068" cy="792088"/>
          </a:xfrm>
          <a:prstGeom prst="round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à coins arrondis 12"/>
          <p:cNvSpPr/>
          <p:nvPr/>
        </p:nvSpPr>
        <p:spPr>
          <a:xfrm>
            <a:off x="5364088" y="2528900"/>
            <a:ext cx="1008112" cy="756084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627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06"/>
            <a:ext cx="3635896" cy="305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9" y="3170045"/>
            <a:ext cx="6660232" cy="3645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3635896" y="476672"/>
            <a:ext cx="5508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       </a:t>
            </a:r>
            <a:r>
              <a:rPr lang="fr-FR" sz="4800" dirty="0" err="1" smtClean="0"/>
              <a:t>Example</a:t>
            </a:r>
            <a:endParaRPr lang="fr-FR" sz="4800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491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Skycube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skycube</a:t>
            </a:r>
            <a:r>
              <a:rPr lang="en-US" dirty="0" smtClean="0"/>
              <a:t> is the set of all skylines (</a:t>
            </a:r>
            <a:r>
              <a:rPr lang="en-US" i="1" dirty="0" smtClean="0"/>
              <a:t>2</a:t>
            </a:r>
            <a:r>
              <a:rPr lang="en-US" i="1" baseline="30000" dirty="0" smtClean="0"/>
              <a:t>m</a:t>
            </a:r>
            <a:r>
              <a:rPr lang="en-US" dirty="0" smtClean="0"/>
              <a:t> if </a:t>
            </a:r>
            <a:r>
              <a:rPr lang="en-US" i="1" dirty="0" smtClean="0"/>
              <a:t>m</a:t>
            </a:r>
            <a:r>
              <a:rPr lang="en-US" dirty="0" smtClean="0"/>
              <a:t> is the number of dimensions).</a:t>
            </a:r>
          </a:p>
          <a:p>
            <a:endParaRPr lang="en-US" dirty="0"/>
          </a:p>
          <a:p>
            <a:r>
              <a:rPr lang="en-US" dirty="0" smtClean="0"/>
              <a:t>Optimize all these queries:</a:t>
            </a:r>
          </a:p>
          <a:p>
            <a:pPr lvl="1"/>
            <a:r>
              <a:rPr lang="en-US" dirty="0" smtClean="0"/>
              <a:t>Pre-compute them</a:t>
            </a:r>
          </a:p>
          <a:p>
            <a:pPr lvl="1"/>
            <a:r>
              <a:rPr lang="en-US" dirty="0" smtClean="0"/>
              <a:t>Pre-compute a subset of skylines that is helpful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448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skyline is not monotonic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269" y="1196752"/>
            <a:ext cx="7631260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avec flèche 4"/>
          <p:cNvCxnSpPr/>
          <p:nvPr/>
        </p:nvCxnSpPr>
        <p:spPr>
          <a:xfrm>
            <a:off x="992385" y="1988840"/>
            <a:ext cx="61156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992385" y="2420888"/>
            <a:ext cx="61156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895158" y="3501008"/>
            <a:ext cx="280831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5796136" y="4365104"/>
            <a:ext cx="280831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899592" y="5373216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Sky(ABD) </a:t>
            </a:r>
            <a:r>
              <a:rPr lang="en-US" sz="3200" dirty="0" smtClean="0">
                <a:sym typeface="Symbol"/>
              </a:rPr>
              <a:t> Sky(ABCD)</a:t>
            </a:r>
          </a:p>
          <a:p>
            <a:r>
              <a:rPr lang="en-US" sz="3200" dirty="0" smtClean="0">
                <a:sym typeface="Symbol"/>
              </a:rPr>
              <a:t>Sky(AC)  Sky(A)</a:t>
            </a:r>
            <a:endParaRPr lang="en-US" sz="32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759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case of inclusion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Thm</a:t>
            </a:r>
            <a:r>
              <a:rPr lang="en-US" dirty="0" smtClean="0"/>
              <a:t>: If X</a:t>
            </a:r>
            <a:r>
              <a:rPr lang="en-US" dirty="0" smtClean="0">
                <a:sym typeface="Wingdings" panose="05000000000000000000" pitchFamily="2" charset="2"/>
              </a:rPr>
              <a:t>Y holds then Sky(X) </a:t>
            </a:r>
            <a:r>
              <a:rPr lang="en-US" dirty="0" smtClean="0">
                <a:sym typeface="Symbol"/>
              </a:rPr>
              <a:t></a:t>
            </a:r>
            <a:r>
              <a:rPr lang="en-US" dirty="0" smtClean="0">
                <a:sym typeface="Wingdings" panose="05000000000000000000" pitchFamily="2" charset="2"/>
              </a:rPr>
              <a:t> Sky(XY)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The minimal FD’s that hold in T are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392" y="3580214"/>
            <a:ext cx="5857647" cy="1159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252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2358885"/>
            <a:ext cx="6596207" cy="4189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51520" y="1489139"/>
            <a:ext cx="8892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skylines inclusions we derive from the FD’s are:</a:t>
            </a:r>
            <a:endParaRPr lang="en-US" sz="32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17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2358885"/>
            <a:ext cx="6596207" cy="4189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251520" y="1489139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Red</a:t>
            </a:r>
            <a:r>
              <a:rPr lang="en-US" sz="3200" dirty="0" smtClean="0"/>
              <a:t> nodes: </a:t>
            </a:r>
            <a:r>
              <a:rPr lang="en-US" sz="3200" b="1" i="1" dirty="0" smtClean="0"/>
              <a:t>closed</a:t>
            </a:r>
            <a:r>
              <a:rPr lang="en-US" sz="3200" dirty="0" smtClean="0"/>
              <a:t> attributes sets. </a:t>
            </a:r>
            <a:endParaRPr lang="en-US" sz="32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572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Cross </a:t>
            </a:r>
            <a:r>
              <a:rPr lang="en-US" dirty="0" smtClean="0"/>
              <a:t>fertilization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8457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All three projects </a:t>
            </a:r>
          </a:p>
          <a:p>
            <a:pPr lvl="1"/>
            <a:r>
              <a:rPr lang="en-US" dirty="0" smtClean="0"/>
              <a:t>process astrophysical data</a:t>
            </a:r>
          </a:p>
          <a:p>
            <a:pPr lvl="1"/>
            <a:r>
              <a:rPr lang="en-US" dirty="0" smtClean="0"/>
              <a:t>gather astrophysicists and computer scientists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Their aim is to optimize data analysis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Astrophysicist know which queries to ask </a:t>
            </a:r>
            <a:r>
              <a:rPr lang="en-US" dirty="0" smtClean="0">
                <a:sym typeface="Wingdings" panose="05000000000000000000" pitchFamily="2" charset="2"/>
              </a:rPr>
              <a:t> computer scientists propose indexing </a:t>
            </a:r>
            <a:r>
              <a:rPr lang="en-US" dirty="0" smtClean="0">
                <a:sym typeface="Wingdings" panose="05000000000000000000" pitchFamily="2" charset="2"/>
              </a:rPr>
              <a:t>techniques </a:t>
            </a:r>
            <a:endParaRPr lang="en-US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Computer scientists propose new techniques for new classes of queries  Are these queries interesting for astrophysicists</a:t>
            </a:r>
            <a:r>
              <a:rPr lang="en-US" dirty="0" smtClean="0">
                <a:sym typeface="Wingdings" panose="05000000000000000000" pitchFamily="2" charset="2"/>
              </a:rPr>
              <a:t>?  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/>
              <a:t>Astrophysicist </a:t>
            </a:r>
            <a:r>
              <a:rPr lang="en-US" dirty="0" smtClean="0"/>
              <a:t>want to perform some analysis. This  doesn’t correspond to a previously studied problem in computer science</a:t>
            </a:r>
            <a:r>
              <a:rPr lang="en-US" dirty="0" smtClean="0">
                <a:sym typeface="Wingdings" panose="05000000000000000000" pitchFamily="2" charset="2"/>
              </a:rPr>
              <a:t> New problem with new solution which is useful.   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0785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Pre-compute only skylines </a:t>
            </a:r>
            <a:r>
              <a:rPr lang="en-US" dirty="0" err="1" smtClean="0"/>
              <a:t>wrt</a:t>
            </a:r>
            <a:r>
              <a:rPr lang="en-US" dirty="0" smtClean="0"/>
              <a:t> to</a:t>
            </a:r>
            <a:r>
              <a:rPr lang="en-US" dirty="0" smtClean="0"/>
              <a:t> </a:t>
            </a:r>
            <a:r>
              <a:rPr lang="en-US" b="1" dirty="0" smtClean="0"/>
              <a:t>closed</a:t>
            </a:r>
            <a:r>
              <a:rPr lang="en-US" dirty="0" smtClean="0"/>
              <a:t> attributes sets. These are sufficient to answer all skyline queries.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21</a:t>
            </a:fld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596106" y="33327"/>
            <a:ext cx="8229600" cy="1143000"/>
          </a:xfrm>
        </p:spPr>
        <p:txBody>
          <a:bodyPr/>
          <a:lstStyle/>
          <a:p>
            <a:r>
              <a:rPr lang="en-US" dirty="0" smtClean="0"/>
              <a:t>Experiments: 10^3 queries 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67" y="953108"/>
            <a:ext cx="7405620" cy="285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323528" y="3954205"/>
            <a:ext cx="8700293" cy="255454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0.31%  out of the 2^20 queries are materialized.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49 </a:t>
            </a:r>
            <a:r>
              <a:rPr lang="en-US" sz="3200" dirty="0" err="1" smtClean="0"/>
              <a:t>ms</a:t>
            </a:r>
            <a:r>
              <a:rPr lang="en-US" sz="3200" dirty="0" smtClean="0"/>
              <a:t> to answer 1K skyline queries from the materialized ones instead of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99.92 seconds from the underlying data.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Speed up &gt; 2000</a:t>
            </a:r>
            <a:endParaRPr lang="en-US" sz="3200" dirty="0"/>
          </a:p>
        </p:txBody>
      </p:sp>
      <p:cxnSp>
        <p:nvCxnSpPr>
          <p:cNvPr id="8" name="Connecteur droit avec flèche 7"/>
          <p:cNvCxnSpPr/>
          <p:nvPr/>
        </p:nvCxnSpPr>
        <p:spPr>
          <a:xfrm flipH="1">
            <a:off x="5840524" y="3306133"/>
            <a:ext cx="360040" cy="648072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numéro de diapositive 2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C7772F6-BBAD-4B1D-9908-1A71C1F3FC2D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444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Experiments: Full </a:t>
            </a:r>
            <a:r>
              <a:rPr lang="en-US" dirty="0" err="1" smtClean="0"/>
              <a:t>skycube</a:t>
            </a:r>
            <a:r>
              <a:rPr lang="en-US" dirty="0" smtClean="0"/>
              <a:t> materialization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987"/>
            <a:ext cx="9144000" cy="3312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041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Join Queries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is a pairwise comparison operation:</a:t>
            </a:r>
          </a:p>
          <a:p>
            <a:pPr lvl="1"/>
            <a:r>
              <a:rPr lang="en-US" i="1" dirty="0" smtClean="0"/>
              <a:t>t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is joined with </a:t>
            </a:r>
            <a:r>
              <a:rPr lang="en-US" i="1" dirty="0" smtClean="0"/>
              <a:t>t</a:t>
            </a:r>
            <a:r>
              <a:rPr lang="en-US" i="1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i="1" dirty="0" err="1" smtClean="0"/>
              <a:t>dist</a:t>
            </a:r>
            <a:r>
              <a:rPr lang="en-US" i="1" dirty="0" smtClean="0"/>
              <a:t>(t</a:t>
            </a:r>
            <a:r>
              <a:rPr lang="en-US" i="1" baseline="-25000" dirty="0" smtClean="0"/>
              <a:t>1</a:t>
            </a:r>
            <a:r>
              <a:rPr lang="en-US" i="1" dirty="0" smtClean="0"/>
              <a:t>, t</a:t>
            </a:r>
            <a:r>
              <a:rPr lang="en-US" i="1" baseline="-25000" dirty="0" smtClean="0"/>
              <a:t>2</a:t>
            </a:r>
            <a:r>
              <a:rPr lang="en-US" i="1" dirty="0" smtClean="0"/>
              <a:t>) ≤</a:t>
            </a:r>
            <a:r>
              <a:rPr lang="en-US" i="1" dirty="0" smtClean="0">
                <a:sym typeface="Symbol"/>
              </a:rPr>
              <a:t></a:t>
            </a:r>
          </a:p>
          <a:p>
            <a:r>
              <a:rPr lang="en-US" dirty="0" smtClean="0">
                <a:sym typeface="Symbol"/>
              </a:rPr>
              <a:t>Naïve implementation: O(n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</a:t>
            </a:r>
          </a:p>
          <a:p>
            <a:r>
              <a:rPr lang="en-US" dirty="0" smtClean="0">
                <a:sym typeface="Symbol"/>
              </a:rPr>
              <a:t>How to process it in Map-Reduce paradigm?</a:t>
            </a:r>
          </a:p>
          <a:p>
            <a:r>
              <a:rPr lang="en-US" dirty="0" smtClean="0">
                <a:sym typeface="Symbol"/>
              </a:rPr>
              <a:t>Rational:</a:t>
            </a:r>
          </a:p>
          <a:p>
            <a:pPr lvl="1"/>
            <a:r>
              <a:rPr lang="en-US" dirty="0" smtClean="0">
                <a:sym typeface="Symbol"/>
              </a:rPr>
              <a:t>Map: if t1 and t2 have a chance to be close then they should map to the same key</a:t>
            </a:r>
          </a:p>
          <a:p>
            <a:pPr lvl="1"/>
            <a:r>
              <a:rPr lang="en-US" dirty="0" smtClean="0">
                <a:sym typeface="Symbol"/>
              </a:rPr>
              <a:t>Reduce: compare the tuples associated with the same key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91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Join Queries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>
                <a:sym typeface="Symbol"/>
              </a:rPr>
              <a:t>Close objects should map to the same key</a:t>
            </a:r>
          </a:p>
          <a:p>
            <a:pPr lvl="1"/>
            <a:r>
              <a:rPr lang="en-US" dirty="0">
                <a:sym typeface="Symbol"/>
              </a:rPr>
              <a:t>A key identifies an area</a:t>
            </a:r>
          </a:p>
          <a:p>
            <a:pPr lvl="1"/>
            <a:r>
              <a:rPr lang="en-US" dirty="0" smtClean="0">
                <a:sym typeface="Symbol"/>
              </a:rPr>
              <a:t>Objects </a:t>
            </a:r>
            <a:r>
              <a:rPr lang="en-US" dirty="0">
                <a:sym typeface="Symbol"/>
              </a:rPr>
              <a:t>in the border of an are can be close to objects of a neighbor area </a:t>
            </a:r>
            <a:r>
              <a:rPr lang="en-US" dirty="0">
                <a:sym typeface="Wingdings" panose="05000000000000000000" pitchFamily="2" charset="2"/>
              </a:rPr>
              <a:t> one object mapped to multiple keys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dirty="0">
                <a:sym typeface="Symbol"/>
              </a:rPr>
              <a:t>Scan the data to </a:t>
            </a:r>
            <a:r>
              <a:rPr lang="en-US" dirty="0" smtClean="0">
                <a:sym typeface="Symbol"/>
              </a:rPr>
              <a:t>collect statistics about data distribution in </a:t>
            </a:r>
            <a:r>
              <a:rPr lang="en-US" dirty="0">
                <a:sym typeface="Symbol"/>
              </a:rPr>
              <a:t>a tree-like structure </a:t>
            </a:r>
            <a:r>
              <a:rPr lang="en-US" dirty="0" smtClean="0">
                <a:sym typeface="Symbol"/>
              </a:rPr>
              <a:t>(</a:t>
            </a:r>
            <a:r>
              <a:rPr lang="en-US" b="1" dirty="0">
                <a:sym typeface="Symbol"/>
              </a:rPr>
              <a:t>A</a:t>
            </a:r>
            <a:r>
              <a:rPr lang="en-US" dirty="0">
                <a:sym typeface="Symbol"/>
              </a:rPr>
              <a:t>daptive </a:t>
            </a:r>
            <a:r>
              <a:rPr lang="en-US" b="1" dirty="0" smtClean="0">
                <a:sym typeface="Symbol"/>
              </a:rPr>
              <a:t>G</a:t>
            </a:r>
            <a:r>
              <a:rPr lang="en-US" dirty="0" smtClean="0">
                <a:sym typeface="Symbol"/>
              </a:rPr>
              <a:t>rid)</a:t>
            </a:r>
          </a:p>
          <a:p>
            <a:pPr lvl="1"/>
            <a:r>
              <a:rPr lang="en-US" dirty="0" smtClean="0">
                <a:sym typeface="Symbol"/>
              </a:rPr>
              <a:t>The structure defines a mapping : </a:t>
            </a:r>
            <a:r>
              <a:rPr lang="en-US" b="1" dirty="0" smtClean="0">
                <a:sym typeface="Symbol"/>
              </a:rPr>
              <a:t>R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 Areas</a:t>
            </a:r>
            <a:endParaRPr lang="en-US" dirty="0">
              <a:sym typeface="Symbol"/>
            </a:endParaRP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79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</a:t>
            </a:r>
            <a:endParaRPr lang="en-US" dirty="0"/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15" y="1484784"/>
            <a:ext cx="6645970" cy="50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736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Hadoop experiments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US" dirty="0" smtClean="0"/>
              <a:t>Classical SQL queries</a:t>
            </a:r>
          </a:p>
          <a:p>
            <a:pPr lvl="1"/>
            <a:r>
              <a:rPr lang="en-US" dirty="0" smtClean="0"/>
              <a:t>Selection, grouping, order by, UDF</a:t>
            </a:r>
          </a:p>
          <a:p>
            <a:r>
              <a:rPr lang="en-US" dirty="0" err="1" smtClean="0"/>
              <a:t>HadoopDB</a:t>
            </a:r>
            <a:r>
              <a:rPr lang="en-US" dirty="0" smtClean="0"/>
              <a:t> vs. </a:t>
            </a:r>
            <a:r>
              <a:rPr lang="en-US" dirty="0" smtClean="0"/>
              <a:t>Hive</a:t>
            </a:r>
            <a:endParaRPr lang="en-US" dirty="0" smtClean="0"/>
          </a:p>
          <a:p>
            <a:r>
              <a:rPr lang="en-US" dirty="0" smtClean="0"/>
              <a:t>Index vs. No </a:t>
            </a:r>
            <a:r>
              <a:rPr lang="en-US" dirty="0" smtClean="0"/>
              <a:t>index</a:t>
            </a:r>
          </a:p>
          <a:p>
            <a:r>
              <a:rPr lang="en-US" dirty="0" err="1" smtClean="0"/>
              <a:t>Partioning</a:t>
            </a:r>
            <a:r>
              <a:rPr lang="en-US" dirty="0" smtClean="0"/>
              <a:t> impact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024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863119"/>
              </p:ext>
            </p:extLst>
          </p:nvPr>
        </p:nvGraphicFramePr>
        <p:xfrm>
          <a:off x="683568" y="1556792"/>
          <a:ext cx="8001000" cy="424847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736303"/>
                <a:gridCol w="1296144"/>
                <a:gridCol w="1940132"/>
                <a:gridCol w="2028421"/>
              </a:tblGrid>
              <a:tr h="5481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Table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size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#records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#</a:t>
                      </a:r>
                      <a:r>
                        <a:rPr lang="fr-FR" sz="2800" dirty="0" err="1" smtClean="0"/>
                        <a:t>attributes</a:t>
                      </a:r>
                      <a:endParaRPr lang="en-US" sz="2800" dirty="0"/>
                    </a:p>
                  </a:txBody>
                  <a:tcPr/>
                </a:tc>
              </a:tr>
              <a:tr h="5481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Object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109 TB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38 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470</a:t>
                      </a:r>
                      <a:endParaRPr lang="en-US" sz="2800" dirty="0"/>
                    </a:p>
                  </a:txBody>
                  <a:tcPr/>
                </a:tc>
              </a:tr>
              <a:tr h="5481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err="1" smtClean="0"/>
                        <a:t>Moving</a:t>
                      </a:r>
                      <a:r>
                        <a:rPr lang="fr-FR" sz="2800" dirty="0" smtClean="0"/>
                        <a:t> Object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 GB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 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100</a:t>
                      </a:r>
                      <a:endParaRPr lang="en-US" sz="2800" dirty="0"/>
                    </a:p>
                  </a:txBody>
                  <a:tcPr/>
                </a:tc>
              </a:tr>
              <a:tr h="5481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Source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3.6 PB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5 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125</a:t>
                      </a:r>
                      <a:endParaRPr lang="en-US" sz="2800" dirty="0"/>
                    </a:p>
                  </a:txBody>
                  <a:tcPr/>
                </a:tc>
              </a:tr>
              <a:tr h="5481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err="1" smtClean="0"/>
                        <a:t>Forced</a:t>
                      </a:r>
                      <a:r>
                        <a:rPr lang="fr-FR" sz="2800" dirty="0" smtClean="0"/>
                        <a:t> Source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1.1 PB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32 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</a:tr>
              <a:tr h="959333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err="1" smtClean="0"/>
                        <a:t>Difference</a:t>
                      </a:r>
                      <a:r>
                        <a:rPr lang="fr-FR" sz="2800" dirty="0" smtClean="0"/>
                        <a:t> Image Source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71 TB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200 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65</a:t>
                      </a:r>
                      <a:endParaRPr lang="en-US" sz="2800" dirty="0"/>
                    </a:p>
                  </a:txBody>
                  <a:tcPr/>
                </a:tc>
              </a:tr>
              <a:tr h="548190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CCD </a:t>
                      </a:r>
                      <a:r>
                        <a:rPr lang="fr-FR" sz="2800" dirty="0" err="1" smtClean="0"/>
                        <a:t>Exposure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0.6 TB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17 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45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74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45838" y="11380"/>
            <a:ext cx="8229600" cy="778098"/>
          </a:xfrm>
        </p:spPr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5" name="Accolade ouvrante 4"/>
          <p:cNvSpPr/>
          <p:nvPr/>
        </p:nvSpPr>
        <p:spPr>
          <a:xfrm>
            <a:off x="371856" y="3243072"/>
            <a:ext cx="408432" cy="9723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ccolade ouvrante 5"/>
          <p:cNvSpPr/>
          <p:nvPr/>
        </p:nvSpPr>
        <p:spPr>
          <a:xfrm>
            <a:off x="384048" y="4279392"/>
            <a:ext cx="408432" cy="21671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Accolade ouvrante 6"/>
          <p:cNvSpPr/>
          <p:nvPr/>
        </p:nvSpPr>
        <p:spPr>
          <a:xfrm>
            <a:off x="371856" y="1340516"/>
            <a:ext cx="408432" cy="13173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rot="16200000">
            <a:off x="-352225" y="1678589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Selection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 rot="16200000">
            <a:off x="-347330" y="3517138"/>
            <a:ext cx="1052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Group By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 rot="16200000">
            <a:off x="-74307" y="517829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join</a:t>
            </a:r>
            <a:endParaRPr lang="fr-FR" dirty="0"/>
          </a:p>
        </p:txBody>
      </p:sp>
      <p:graphicFrame>
        <p:nvGraphicFramePr>
          <p:cNvPr id="11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431473"/>
              </p:ext>
            </p:extLst>
          </p:nvPr>
        </p:nvGraphicFramePr>
        <p:xfrm>
          <a:off x="359527" y="980440"/>
          <a:ext cx="8604056" cy="587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53"/>
                <a:gridCol w="801830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id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Syntaxe SQL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Q1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 * from source where </a:t>
                      </a:r>
                      <a:r>
                        <a:rPr lang="en-US" dirty="0" err="1" smtClean="0"/>
                        <a:t>sourceid</a:t>
                      </a:r>
                      <a:r>
                        <a:rPr lang="en-US" dirty="0" smtClean="0"/>
                        <a:t>=29785473054213321;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Q2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 </a:t>
                      </a:r>
                      <a:r>
                        <a:rPr lang="en-US" dirty="0" err="1" smtClean="0"/>
                        <a:t>sourceid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ra,decl</a:t>
                      </a:r>
                      <a:r>
                        <a:rPr lang="en-US" dirty="0" smtClean="0"/>
                        <a:t> from source where </a:t>
                      </a:r>
                      <a:r>
                        <a:rPr lang="en-US" dirty="0" err="1" smtClean="0"/>
                        <a:t>objectid</a:t>
                      </a:r>
                      <a:r>
                        <a:rPr lang="en-US" dirty="0" smtClean="0"/>
                        <a:t>=402386896042823;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Q3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 </a:t>
                      </a:r>
                      <a:r>
                        <a:rPr lang="en-US" dirty="0" err="1" smtClean="0"/>
                        <a:t>sourceid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objectid</a:t>
                      </a:r>
                      <a:r>
                        <a:rPr lang="en-US" dirty="0" smtClean="0"/>
                        <a:t> from source where </a:t>
                      </a:r>
                      <a:r>
                        <a:rPr lang="en-US" dirty="0" err="1" smtClean="0"/>
                        <a:t>ra</a:t>
                      </a:r>
                      <a:r>
                        <a:rPr lang="en-US" dirty="0" smtClean="0"/>
                        <a:t> &gt; 359.959 and </a:t>
                      </a:r>
                      <a:r>
                        <a:rPr lang="en-US" dirty="0" err="1" smtClean="0"/>
                        <a:t>ra</a:t>
                      </a:r>
                      <a:r>
                        <a:rPr lang="en-US" dirty="0" smtClean="0"/>
                        <a:t> &lt; 359.96 and </a:t>
                      </a:r>
                      <a:r>
                        <a:rPr lang="en-US" dirty="0" err="1" smtClean="0"/>
                        <a:t>decl</a:t>
                      </a:r>
                      <a:r>
                        <a:rPr lang="en-US" dirty="0" smtClean="0"/>
                        <a:t> &lt; 2.05 and </a:t>
                      </a:r>
                      <a:r>
                        <a:rPr lang="en-US" dirty="0" err="1" smtClean="0"/>
                        <a:t>decl</a:t>
                      </a:r>
                      <a:r>
                        <a:rPr lang="en-US" dirty="0" smtClean="0"/>
                        <a:t> &gt; 2;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Q4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 </a:t>
                      </a:r>
                      <a:r>
                        <a:rPr lang="en-US" dirty="0" err="1" smtClean="0"/>
                        <a:t>sourceid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ra,decl</a:t>
                      </a:r>
                      <a:r>
                        <a:rPr lang="en-US" dirty="0" smtClean="0"/>
                        <a:t> from source where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err="1" smtClean="0"/>
                        <a:t>scienceccdexposureid</a:t>
                      </a:r>
                      <a:r>
                        <a:rPr lang="en-US" dirty="0" smtClean="0"/>
                        <a:t>=454490250461;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Q5</a:t>
                      </a:r>
                      <a:endParaRPr lang="fr-F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select </a:t>
                      </a:r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objectid,count</a:t>
                      </a: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sourceid</a:t>
                      </a: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) from source where </a:t>
                      </a:r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ra</a:t>
                      </a: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&gt; 359.959 and </a:t>
                      </a:r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ra</a:t>
                      </a: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&lt; 359.96 and </a:t>
                      </a:r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decl</a:t>
                      </a: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&lt; 2.05 and </a:t>
                      </a:r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decl</a:t>
                      </a: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&gt; 2 group by </a:t>
                      </a:r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objectid</a:t>
                      </a: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;     </a:t>
                      </a:r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ntique Olive Roman" pitchFamily="34" charset="0"/>
                        </a:rPr>
                        <a:t>2-6 returned tuples</a:t>
                      </a:r>
                      <a:endParaRPr lang="fr-FR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ntique Olive Roman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Q6</a:t>
                      </a:r>
                      <a:endParaRPr lang="fr-FR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select </a:t>
                      </a:r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objectid,count</a:t>
                      </a: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sourceid</a:t>
                      </a: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) from source group by </a:t>
                      </a:r>
                      <a:r>
                        <a:rPr lang="en-US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objectid</a:t>
                      </a:r>
                      <a:r>
                        <a:rPr lang="en-US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;  </a:t>
                      </a:r>
                      <a:r>
                        <a:rPr lang="en-US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ntique Olive Roman" pitchFamily="34" charset="0"/>
                        </a:rPr>
                        <a:t>~ 30*10^6 tuples</a:t>
                      </a:r>
                      <a:endParaRPr lang="fr-FR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ntique Olive Roman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Q7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 * from source join object on (</a:t>
                      </a:r>
                      <a:r>
                        <a:rPr lang="en-US" dirty="0" err="1" smtClean="0"/>
                        <a:t>source.objectid</a:t>
                      </a:r>
                      <a:r>
                        <a:rPr lang="en-US" dirty="0" smtClean="0"/>
                        <a:t>=</a:t>
                      </a:r>
                      <a:r>
                        <a:rPr lang="en-US" dirty="0" err="1" smtClean="0"/>
                        <a:t>object.objectid</a:t>
                      </a:r>
                      <a:r>
                        <a:rPr lang="en-US" dirty="0" smtClean="0"/>
                        <a:t>) where </a:t>
                      </a:r>
                      <a:r>
                        <a:rPr lang="en-US" dirty="0" err="1" smtClean="0"/>
                        <a:t>ra</a:t>
                      </a:r>
                      <a:r>
                        <a:rPr lang="en-US" dirty="0" smtClean="0"/>
                        <a:t> &gt; 359.959 and </a:t>
                      </a:r>
                      <a:r>
                        <a:rPr lang="en-US" dirty="0" err="1" smtClean="0"/>
                        <a:t>ra</a:t>
                      </a:r>
                      <a:r>
                        <a:rPr lang="en-US" dirty="0" smtClean="0"/>
                        <a:t> &lt; 359.96 and </a:t>
                      </a:r>
                      <a:r>
                        <a:rPr lang="en-US" dirty="0" err="1" smtClean="0"/>
                        <a:t>decl</a:t>
                      </a:r>
                      <a:r>
                        <a:rPr lang="en-US" dirty="0" smtClean="0"/>
                        <a:t> &lt; 2.05 and </a:t>
                      </a:r>
                      <a:r>
                        <a:rPr lang="en-US" dirty="0" err="1" smtClean="0"/>
                        <a:t>decl</a:t>
                      </a:r>
                      <a:r>
                        <a:rPr lang="en-US" dirty="0" smtClean="0"/>
                        <a:t> &gt; 2;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Q8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select * from source join object on (</a:t>
                      </a:r>
                      <a:r>
                        <a:rPr lang="en-US" dirty="0" err="1" smtClean="0"/>
                        <a:t>source.objectid</a:t>
                      </a:r>
                      <a:r>
                        <a:rPr lang="en-US" dirty="0" smtClean="0"/>
                        <a:t>=</a:t>
                      </a:r>
                      <a:r>
                        <a:rPr lang="en-US" dirty="0" err="1" smtClean="0"/>
                        <a:t>object.objectid</a:t>
                      </a:r>
                      <a:r>
                        <a:rPr lang="en-US" dirty="0" smtClean="0"/>
                        <a:t>) where </a:t>
                      </a:r>
                      <a:r>
                        <a:rPr lang="en-US" dirty="0" err="1" smtClean="0"/>
                        <a:t>ra</a:t>
                      </a:r>
                      <a:r>
                        <a:rPr lang="en-US" dirty="0" smtClean="0"/>
                        <a:t> &gt; 359.959 and </a:t>
                      </a:r>
                      <a:r>
                        <a:rPr lang="en-US" dirty="0" err="1" smtClean="0"/>
                        <a:t>ra</a:t>
                      </a:r>
                      <a:r>
                        <a:rPr lang="en-US" dirty="0" smtClean="0"/>
                        <a:t> &lt; 359.96;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Q9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SELECT </a:t>
                      </a:r>
                      <a:r>
                        <a:rPr lang="fr-FR" dirty="0" err="1" smtClean="0"/>
                        <a:t>s.psfFlux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s.psfFluxSigma</a:t>
                      </a:r>
                      <a:r>
                        <a:rPr lang="fr-FR" dirty="0" smtClean="0"/>
                        <a:t>, </a:t>
                      </a:r>
                      <a:r>
                        <a:rPr lang="fr-FR" dirty="0" err="1" smtClean="0"/>
                        <a:t>sce.exposureType</a:t>
                      </a:r>
                      <a:r>
                        <a:rPr lang="fr-FR" dirty="0" smtClean="0"/>
                        <a:t> FROM Source s JOIN </a:t>
                      </a:r>
                      <a:r>
                        <a:rPr lang="fr-FR" dirty="0" err="1" smtClean="0"/>
                        <a:t>RefSrcMatch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rsm</a:t>
                      </a:r>
                      <a:r>
                        <a:rPr lang="fr-FR" dirty="0" smtClean="0"/>
                        <a:t> ON (</a:t>
                      </a:r>
                      <a:r>
                        <a:rPr lang="fr-FR" dirty="0" err="1" smtClean="0"/>
                        <a:t>s.sourceId</a:t>
                      </a:r>
                      <a:r>
                        <a:rPr lang="fr-FR" dirty="0" smtClean="0"/>
                        <a:t> = </a:t>
                      </a:r>
                      <a:r>
                        <a:rPr lang="fr-FR" dirty="0" err="1" smtClean="0"/>
                        <a:t>rsm.sourceId</a:t>
                      </a:r>
                      <a:r>
                        <a:rPr lang="fr-FR" dirty="0" smtClean="0"/>
                        <a:t>) JOIN </a:t>
                      </a:r>
                      <a:r>
                        <a:rPr lang="fr-FR" dirty="0" err="1" smtClean="0"/>
                        <a:t>Science_Ccd_Exposure_Metadata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sce</a:t>
                      </a:r>
                      <a:r>
                        <a:rPr lang="fr-FR" dirty="0" smtClean="0"/>
                        <a:t> ON (</a:t>
                      </a:r>
                      <a:r>
                        <a:rPr lang="fr-FR" dirty="0" err="1" smtClean="0"/>
                        <a:t>s.scienceCcdExposureId</a:t>
                      </a:r>
                      <a:r>
                        <a:rPr lang="fr-FR" dirty="0" smtClean="0"/>
                        <a:t> = </a:t>
                      </a:r>
                      <a:r>
                        <a:rPr lang="fr-FR" dirty="0" err="1" smtClean="0"/>
                        <a:t>sce.scienceCcdExposureId</a:t>
                      </a:r>
                      <a:r>
                        <a:rPr lang="fr-FR" dirty="0" smtClean="0"/>
                        <a:t>) WHERE </a:t>
                      </a:r>
                      <a:r>
                        <a:rPr lang="fr-FR" dirty="0" err="1" smtClean="0"/>
                        <a:t>s.ra</a:t>
                      </a:r>
                      <a:r>
                        <a:rPr lang="fr-FR" dirty="0" smtClean="0"/>
                        <a:t> &gt; 359.959 and </a:t>
                      </a:r>
                      <a:r>
                        <a:rPr lang="fr-FR" dirty="0" err="1" smtClean="0"/>
                        <a:t>s.ra</a:t>
                      </a:r>
                      <a:r>
                        <a:rPr lang="fr-FR" dirty="0" smtClean="0"/>
                        <a:t> &lt; 359.96 and </a:t>
                      </a:r>
                      <a:r>
                        <a:rPr lang="fr-FR" dirty="0" err="1" smtClean="0"/>
                        <a:t>s.decl</a:t>
                      </a:r>
                      <a:r>
                        <a:rPr lang="fr-FR" dirty="0" smtClean="0"/>
                        <a:t> &lt; 2.05 and </a:t>
                      </a:r>
                      <a:r>
                        <a:rPr lang="fr-FR" dirty="0" err="1" smtClean="0"/>
                        <a:t>s.decl</a:t>
                      </a:r>
                      <a:r>
                        <a:rPr lang="fr-FR" dirty="0" smtClean="0"/>
                        <a:t> &gt; 2 and </a:t>
                      </a:r>
                      <a:r>
                        <a:rPr lang="fr-FR" dirty="0" err="1" smtClean="0"/>
                        <a:t>s.filterId</a:t>
                      </a:r>
                      <a:r>
                        <a:rPr lang="fr-FR" dirty="0" smtClean="0"/>
                        <a:t> = 2 and </a:t>
                      </a:r>
                      <a:r>
                        <a:rPr lang="fr-FR" dirty="0" err="1" smtClean="0"/>
                        <a:t>rsm.refObjectId</a:t>
                      </a:r>
                      <a:r>
                        <a:rPr lang="fr-FR" dirty="0" smtClean="0"/>
                        <a:t> </a:t>
                      </a:r>
                      <a:r>
                        <a:rPr lang="fr-FR" dirty="0" err="1" smtClean="0"/>
                        <a:t>is</a:t>
                      </a:r>
                      <a:r>
                        <a:rPr lang="fr-FR" dirty="0" smtClean="0"/>
                        <a:t> not NULL;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030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r>
              <a:rPr lang="en-US" sz="3600" dirty="0" smtClean="0"/>
              <a:t>Lessons</a:t>
            </a:r>
            <a:endParaRPr lang="en-US" sz="3600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40437"/>
              </p:ext>
            </p:extLst>
          </p:nvPr>
        </p:nvGraphicFramePr>
        <p:xfrm>
          <a:off x="251520" y="1700808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29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11560" y="76470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Hive is better than HDB for non selective queries</a:t>
            </a:r>
          </a:p>
          <a:p>
            <a:r>
              <a:rPr lang="en-US" sz="2400" dirty="0" smtClean="0"/>
              <a:t>HDB is better than Hive for selective queries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003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Overview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Functional</a:t>
            </a:r>
            <a:r>
              <a:rPr lang="fr-FR" dirty="0" smtClean="0"/>
              <a:t> </a:t>
            </a:r>
            <a:r>
              <a:rPr lang="fr-FR" dirty="0" err="1" smtClean="0"/>
              <a:t>dependencies</a:t>
            </a:r>
            <a:r>
              <a:rPr lang="fr-FR" dirty="0" smtClean="0"/>
              <a:t> extraction (compact data structures)</a:t>
            </a:r>
          </a:p>
          <a:p>
            <a:endParaRPr lang="fr-FR" dirty="0"/>
          </a:p>
          <a:p>
            <a:r>
              <a:rPr lang="fr-FR" dirty="0" smtClean="0"/>
              <a:t>Multi-</a:t>
            </a:r>
            <a:r>
              <a:rPr lang="fr-FR" dirty="0" err="1" smtClean="0"/>
              <a:t>dimensionsional</a:t>
            </a:r>
            <a:r>
              <a:rPr lang="fr-FR" dirty="0" smtClean="0"/>
              <a:t> </a:t>
            </a:r>
            <a:r>
              <a:rPr lang="fr-FR" dirty="0" err="1" smtClean="0"/>
              <a:t>skyline</a:t>
            </a:r>
            <a:r>
              <a:rPr lang="fr-FR" dirty="0" smtClean="0"/>
              <a:t> </a:t>
            </a:r>
            <a:r>
              <a:rPr lang="fr-FR" dirty="0" err="1" smtClean="0"/>
              <a:t>queries</a:t>
            </a:r>
            <a:r>
              <a:rPr lang="fr-FR" dirty="0" smtClean="0"/>
              <a:t> (</a:t>
            </a:r>
            <a:r>
              <a:rPr lang="fr-FR" dirty="0" err="1" smtClean="0"/>
              <a:t>indexing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partial </a:t>
            </a:r>
            <a:r>
              <a:rPr lang="fr-FR" dirty="0" err="1" smtClean="0"/>
              <a:t>materialization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err="1" smtClean="0"/>
              <a:t>Indexing</a:t>
            </a:r>
            <a:r>
              <a:rPr lang="fr-FR" dirty="0" smtClean="0"/>
              <a:t> data for spatial </a:t>
            </a:r>
            <a:r>
              <a:rPr lang="fr-FR" dirty="0" err="1" smtClean="0"/>
              <a:t>join</a:t>
            </a:r>
            <a:r>
              <a:rPr lang="fr-FR" dirty="0" smtClean="0"/>
              <a:t> </a:t>
            </a:r>
            <a:r>
              <a:rPr lang="fr-FR" dirty="0" err="1" smtClean="0"/>
              <a:t>queries</a:t>
            </a:r>
            <a:endParaRPr lang="fr-FR" dirty="0" smtClean="0"/>
          </a:p>
          <a:p>
            <a:endParaRPr lang="fr-FR" dirty="0"/>
          </a:p>
          <a:p>
            <a:r>
              <a:rPr lang="fr-FR" dirty="0" err="1" smtClean="0"/>
              <a:t>Indexing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new data management </a:t>
            </a:r>
            <a:r>
              <a:rPr lang="fr-FR" dirty="0" err="1" smtClean="0"/>
              <a:t>frameworks</a:t>
            </a:r>
            <a:r>
              <a:rPr lang="fr-FR" dirty="0" smtClean="0"/>
              <a:t> (</a:t>
            </a:r>
            <a:r>
              <a:rPr lang="fr-FR" dirty="0" err="1" smtClean="0"/>
              <a:t>e.g</a:t>
            </a:r>
            <a:r>
              <a:rPr lang="fr-FR" dirty="0" smtClean="0"/>
              <a:t>., </a:t>
            </a:r>
            <a:r>
              <a:rPr lang="fr-FR" dirty="0" err="1" smtClean="0"/>
              <a:t>Hadoop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822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908720"/>
          </a:xfrm>
        </p:spPr>
        <p:txBody>
          <a:bodyPr>
            <a:noAutofit/>
          </a:bodyPr>
          <a:lstStyle/>
          <a:p>
            <a:r>
              <a:rPr lang="en-US" sz="3800" dirty="0" smtClean="0"/>
              <a:t>Partitioning attribute: </a:t>
            </a:r>
            <a:r>
              <a:rPr lang="en-US" sz="3800" dirty="0" err="1" smtClean="0"/>
              <a:t>SourceID</a:t>
            </a:r>
            <a:r>
              <a:rPr lang="en-US" sz="3800" dirty="0" smtClean="0"/>
              <a:t> vs </a:t>
            </a:r>
            <a:r>
              <a:rPr lang="en-US" sz="3800" dirty="0" err="1" smtClean="0"/>
              <a:t>ObjectID</a:t>
            </a:r>
            <a:endParaRPr lang="en-US" sz="3800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3285480"/>
              </p:ext>
            </p:extLst>
          </p:nvPr>
        </p:nvGraphicFramePr>
        <p:xfrm>
          <a:off x="0" y="1844824"/>
          <a:ext cx="91440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30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9512" y="836712"/>
            <a:ext cx="896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Q5 and Q6 group the tuples by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ObjectID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If the tuples are physically grouped by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</a:rPr>
              <a:t>SourceID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  then the queries  are penalized.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8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478539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Compact data structures are unavoidable </a:t>
            </a:r>
            <a:r>
              <a:rPr lang="en-US" dirty="0" smtClean="0"/>
              <a:t>when addressing </a:t>
            </a:r>
            <a:r>
              <a:rPr lang="en-US" dirty="0" smtClean="0"/>
              <a:t>large data </a:t>
            </a:r>
            <a:r>
              <a:rPr lang="en-US" dirty="0" smtClean="0"/>
              <a:t>sets (communication)</a:t>
            </a:r>
          </a:p>
          <a:p>
            <a:r>
              <a:rPr lang="en-US" dirty="0" smtClean="0"/>
              <a:t>Distributed data is </a:t>
            </a:r>
            <a:r>
              <a:rPr lang="en-US" i="1" dirty="0" smtClean="0"/>
              <a:t>de facto </a:t>
            </a:r>
            <a:r>
              <a:rPr lang="en-US" dirty="0" smtClean="0"/>
              <a:t>the</a:t>
            </a:r>
            <a:r>
              <a:rPr lang="en-US" i="1" dirty="0" smtClean="0"/>
              <a:t> </a:t>
            </a:r>
            <a:r>
              <a:rPr lang="en-US" dirty="0" smtClean="0"/>
              <a:t>realistic setting for large data sets</a:t>
            </a:r>
            <a:endParaRPr lang="en-US" dirty="0"/>
          </a:p>
          <a:p>
            <a:r>
              <a:rPr lang="en-US" dirty="0" smtClean="0"/>
              <a:t>New indexing techniques for new classes of queries</a:t>
            </a:r>
            <a:endParaRPr lang="en-US" dirty="0"/>
          </a:p>
          <a:p>
            <a:r>
              <a:rPr lang="en-US" dirty="0"/>
              <a:t>N</a:t>
            </a:r>
            <a:r>
              <a:rPr lang="en-US" dirty="0" smtClean="0"/>
              <a:t>eed </a:t>
            </a:r>
            <a:r>
              <a:rPr lang="en-US" dirty="0" smtClean="0"/>
              <a:t>of experiments to understand new </a:t>
            </a:r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Limitations of indexing possibilities</a:t>
            </a:r>
          </a:p>
          <a:p>
            <a:pPr lvl="1"/>
            <a:r>
              <a:rPr lang="en-US" dirty="0" smtClean="0"/>
              <a:t>Impact of data partitioning</a:t>
            </a:r>
          </a:p>
          <a:p>
            <a:pPr lvl="1"/>
            <a:r>
              <a:rPr lang="en-US" dirty="0" smtClean="0"/>
              <a:t>No automatic  physical design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876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24025"/>
            <a:ext cx="3024336" cy="2529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275856" y="1412776"/>
            <a:ext cx="58681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fr-FR" sz="3600" dirty="0" smtClean="0">
                <a:solidFill>
                  <a:schemeClr val="accent2"/>
                </a:solidFill>
              </a:rPr>
              <a:t>D</a:t>
            </a:r>
            <a:r>
              <a:rPr lang="fr-FR" sz="36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C </a:t>
            </a:r>
            <a:r>
              <a:rPr lang="fr-FR" sz="3600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is</a:t>
            </a:r>
            <a:r>
              <a:rPr lang="fr-FR" sz="36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</a:t>
            </a:r>
            <a:r>
              <a:rPr lang="fr-FR" sz="3600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valid</a:t>
            </a:r>
            <a:endParaRPr lang="fr-FR" sz="3600" dirty="0" smtClean="0">
              <a:solidFill>
                <a:schemeClr val="accent2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fr-FR" sz="3600" dirty="0" smtClean="0">
                <a:solidFill>
                  <a:schemeClr val="accent2"/>
                </a:solidFill>
              </a:rPr>
              <a:t>B</a:t>
            </a:r>
            <a:r>
              <a:rPr lang="fr-FR" sz="36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C </a:t>
            </a:r>
            <a:r>
              <a:rPr lang="fr-FR" sz="3600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is</a:t>
            </a:r>
            <a:r>
              <a:rPr lang="fr-FR" sz="3600" dirty="0" smtClean="0">
                <a:solidFill>
                  <a:schemeClr val="accent2"/>
                </a:solidFill>
                <a:sym typeface="Wingdings" panose="05000000000000000000" pitchFamily="2" charset="2"/>
              </a:rPr>
              <a:t> not </a:t>
            </a:r>
            <a:r>
              <a:rPr lang="fr-FR" sz="3600" dirty="0" err="1" smtClean="0">
                <a:solidFill>
                  <a:schemeClr val="accent2"/>
                </a:solidFill>
                <a:sym typeface="Wingdings" panose="05000000000000000000" pitchFamily="2" charset="2"/>
              </a:rPr>
              <a:t>valid</a:t>
            </a:r>
            <a:endParaRPr lang="fr-FR" sz="3600" dirty="0">
              <a:solidFill>
                <a:schemeClr val="tx2">
                  <a:lumMod val="75000"/>
                </a:schemeClr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fr-FR" sz="3600" dirty="0" err="1" smtClean="0">
                <a:solidFill>
                  <a:schemeClr val="tx2">
                    <a:lumMod val="75000"/>
                  </a:schemeClr>
                </a:solidFill>
              </a:rPr>
              <a:t>is</a:t>
            </a: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</a:rPr>
              <a:t> a 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key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</a:rPr>
              <a:t>AC </a:t>
            </a:r>
            <a:r>
              <a:rPr lang="fr-FR" sz="3600" dirty="0" err="1" smtClean="0">
                <a:solidFill>
                  <a:schemeClr val="tx2">
                    <a:lumMod val="75000"/>
                  </a:schemeClr>
                </a:solidFill>
              </a:rPr>
              <a:t>is</a:t>
            </a: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</a:rPr>
              <a:t> a 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non minimal key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</a:rPr>
              <a:t>B </a:t>
            </a:r>
            <a:r>
              <a:rPr lang="fr-FR" sz="3600" dirty="0" err="1" smtClean="0">
                <a:solidFill>
                  <a:schemeClr val="tx2">
                    <a:lumMod val="75000"/>
                  </a:schemeClr>
                </a:solidFill>
              </a:rPr>
              <a:t>is</a:t>
            </a:r>
            <a:r>
              <a:rPr lang="fr-FR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not a key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3528" y="4653136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Useful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If </a:t>
            </a:r>
            <a:r>
              <a:rPr lang="en-US" sz="3200" dirty="0" smtClean="0"/>
              <a:t>X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Y holds then using  X instead of XY for, e.g.,  clustering is preferable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If X is a key then it is an identifier</a:t>
            </a:r>
            <a:endParaRPr lang="en-US" sz="32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746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1396752"/>
          </a:xfrm>
        </p:spPr>
        <p:txBody>
          <a:bodyPr/>
          <a:lstStyle/>
          <a:p>
            <a:r>
              <a:rPr lang="en-US" dirty="0" smtClean="0"/>
              <a:t>Find all </a:t>
            </a:r>
            <a:r>
              <a:rPr lang="en-US" dirty="0" smtClean="0"/>
              <a:t>minimal FD’s </a:t>
            </a:r>
            <a:r>
              <a:rPr lang="en-US" dirty="0" smtClean="0"/>
              <a:t>that hold in a table T</a:t>
            </a:r>
          </a:p>
          <a:p>
            <a:r>
              <a:rPr lang="en-US" dirty="0" smtClean="0"/>
              <a:t>Find all </a:t>
            </a:r>
            <a:r>
              <a:rPr lang="en-US" dirty="0" smtClean="0"/>
              <a:t>minimal keys </a:t>
            </a:r>
            <a:r>
              <a:rPr lang="en-US" dirty="0" smtClean="0"/>
              <a:t>that hold in a table T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210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Checking the validity of an FD/ a key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44824"/>
          </a:xfrm>
        </p:spPr>
        <p:txBody>
          <a:bodyPr/>
          <a:lstStyle/>
          <a:p>
            <a:r>
              <a:rPr lang="en-US" dirty="0" smtClean="0"/>
              <a:t>X</a:t>
            </a:r>
            <a:r>
              <a:rPr lang="en-US" dirty="0" smtClean="0">
                <a:sym typeface="Wingdings" panose="05000000000000000000" pitchFamily="2" charset="2"/>
              </a:rPr>
              <a:t>Y holds in T </a:t>
            </a:r>
            <a:r>
              <a:rPr lang="en-US" dirty="0" err="1" smtClean="0">
                <a:sym typeface="Wingdings" panose="05000000000000000000" pitchFamily="2" charset="2"/>
              </a:rPr>
              <a:t>iff</a:t>
            </a:r>
            <a:r>
              <a:rPr lang="en-US" dirty="0" smtClean="0">
                <a:sym typeface="Wingdings" panose="05000000000000000000" pitchFamily="2" charset="2"/>
              </a:rPr>
              <a:t>  the size of the projection of T on X (noted |X|)  is equal to |XY|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X is a key </a:t>
            </a:r>
            <a:r>
              <a:rPr lang="en-US" dirty="0" err="1" smtClean="0">
                <a:sym typeface="Wingdings" panose="05000000000000000000" pitchFamily="2" charset="2"/>
              </a:rPr>
              <a:t>iff</a:t>
            </a:r>
            <a:r>
              <a:rPr lang="en-US" dirty="0" smtClean="0">
                <a:sym typeface="Wingdings" panose="05000000000000000000" pitchFamily="2" charset="2"/>
              </a:rPr>
              <a:t> |X|= |T|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89040"/>
            <a:ext cx="3024336" cy="2529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3563888" y="3764197"/>
            <a:ext cx="5112568" cy="25545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  <a:sym typeface="Wingdings" panose="05000000000000000000" pitchFamily="2" charset="2"/>
              </a:rPr>
              <a:t>D</a:t>
            </a:r>
            <a:r>
              <a:rPr lang="en-US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en-US" sz="3200" dirty="0">
                <a:solidFill>
                  <a:schemeClr val="bg1"/>
                </a:solidFill>
                <a:sym typeface="Wingdings" panose="05000000000000000000" pitchFamily="2" charset="2"/>
              </a:rPr>
              <a:t>C</a:t>
            </a:r>
            <a:r>
              <a:rPr lang="en-US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holds because </a:t>
            </a:r>
            <a:r>
              <a:rPr lang="en-US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|D|=</a:t>
            </a:r>
            <a:r>
              <a:rPr lang="en-US" sz="3200" dirty="0">
                <a:solidFill>
                  <a:schemeClr val="bg1"/>
                </a:solidFill>
                <a:sym typeface="Wingdings" panose="05000000000000000000" pitchFamily="2" charset="2"/>
              </a:rPr>
              <a:t>3</a:t>
            </a:r>
            <a:r>
              <a:rPr lang="en-US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and </a:t>
            </a:r>
            <a:r>
              <a:rPr lang="en-US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|</a:t>
            </a:r>
            <a:r>
              <a:rPr lang="en-US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DC</a:t>
            </a:r>
            <a:r>
              <a:rPr lang="en-US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|=</a:t>
            </a:r>
            <a:r>
              <a:rPr lang="en-US" sz="3200" dirty="0">
                <a:solidFill>
                  <a:schemeClr val="bg1"/>
                </a:solidFill>
                <a:sym typeface="Wingdings" panose="05000000000000000000" pitchFamily="2" charset="2"/>
              </a:rPr>
              <a:t>3</a:t>
            </a:r>
            <a:endParaRPr lang="en-US" sz="3200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sym typeface="Wingdings" panose="05000000000000000000" pitchFamily="2" charset="2"/>
              </a:rPr>
              <a:t>A is a key because |A|=4 and |T|=4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575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Hardness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problems are NP-Hard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 Use heuristics to </a:t>
            </a:r>
            <a:r>
              <a:rPr lang="en-US" dirty="0" smtClean="0">
                <a:sym typeface="Wingdings" panose="05000000000000000000" pitchFamily="2" charset="2"/>
              </a:rPr>
              <a:t>traverse/prune </a:t>
            </a:r>
            <a:r>
              <a:rPr lang="en-US" dirty="0" smtClean="0">
                <a:sym typeface="Wingdings" panose="05000000000000000000" pitchFamily="2" charset="2"/>
              </a:rPr>
              <a:t>the search space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 Parallelize the computation</a:t>
            </a:r>
          </a:p>
          <a:p>
            <a:r>
              <a:rPr lang="en-US" dirty="0" smtClean="0"/>
              <a:t>Checking whether X is a key requires O(|T|) memory space</a:t>
            </a:r>
          </a:p>
          <a:p>
            <a:r>
              <a:rPr lang="en-US" dirty="0" smtClean="0"/>
              <a:t>Checking X</a:t>
            </a:r>
            <a:r>
              <a:rPr lang="en-US" dirty="0" smtClean="0">
                <a:sym typeface="Wingdings" panose="05000000000000000000" pitchFamily="2" charset="2"/>
              </a:rPr>
              <a:t>Y requires O(|XY|) memory space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15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rganigramme : Disque magnétique 8"/>
          <p:cNvSpPr/>
          <p:nvPr/>
        </p:nvSpPr>
        <p:spPr>
          <a:xfrm>
            <a:off x="4896036" y="1258048"/>
            <a:ext cx="3816424" cy="4699616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rganigramme : Disque magnétique 7"/>
          <p:cNvSpPr/>
          <p:nvPr/>
        </p:nvSpPr>
        <p:spPr>
          <a:xfrm>
            <a:off x="240598" y="1105648"/>
            <a:ext cx="3816424" cy="4699616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Distributed data: Does (T1 union T2) satisfy </a:t>
            </a:r>
            <a:r>
              <a:rPr lang="en-US" dirty="0" smtClean="0"/>
              <a:t>D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>
                <a:sym typeface="Wingdings" panose="05000000000000000000" pitchFamily="2" charset="2"/>
              </a:rPr>
              <a:t>C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861203"/>
              </p:ext>
            </p:extLst>
          </p:nvPr>
        </p:nvGraphicFramePr>
        <p:xfrm>
          <a:off x="523458" y="3031419"/>
          <a:ext cx="3250704" cy="1900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676"/>
                <a:gridCol w="812676"/>
                <a:gridCol w="812676"/>
                <a:gridCol w="812676"/>
              </a:tblGrid>
              <a:tr h="633603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</a:t>
                      </a:r>
                      <a:endParaRPr lang="en-US" sz="2800" i="1" dirty="0"/>
                    </a:p>
                  </a:txBody>
                  <a:tcPr/>
                </a:tc>
              </a:tr>
              <a:tr h="633603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a1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b1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c1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d1</a:t>
                      </a:r>
                      <a:endParaRPr lang="en-US" sz="2800" i="1" dirty="0"/>
                    </a:p>
                  </a:txBody>
                  <a:tcPr/>
                </a:tc>
              </a:tr>
              <a:tr h="633603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b1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d2</a:t>
                      </a:r>
                      <a:endParaRPr lang="en-US" sz="2800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177361"/>
              </p:ext>
            </p:extLst>
          </p:nvPr>
        </p:nvGraphicFramePr>
        <p:xfrm>
          <a:off x="5197590" y="3227574"/>
          <a:ext cx="3250704" cy="1900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676"/>
                <a:gridCol w="812676"/>
                <a:gridCol w="812676"/>
                <a:gridCol w="812676"/>
              </a:tblGrid>
              <a:tr h="633603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</a:t>
                      </a:r>
                      <a:endParaRPr lang="en-US" sz="2800" i="1" dirty="0"/>
                    </a:p>
                  </a:txBody>
                  <a:tcPr/>
                </a:tc>
              </a:tr>
              <a:tr h="633603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a3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d2</a:t>
                      </a:r>
                      <a:endParaRPr lang="en-US" sz="2800" i="1" dirty="0"/>
                    </a:p>
                  </a:txBody>
                  <a:tcPr/>
                </a:tc>
              </a:tr>
              <a:tr h="633603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a4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d3</a:t>
                      </a:r>
                      <a:endParaRPr lang="en-US" sz="28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428730" y="5145973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T1</a:t>
            </a:r>
            <a:endParaRPr lang="en-US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6102862" y="5220489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T2</a:t>
            </a:r>
            <a:endParaRPr lang="en-US" sz="32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8</a:t>
            </a:fld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428730" y="5957664"/>
            <a:ext cx="6527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Local satisfaction is not sufficient</a:t>
            </a:r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51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Communication overhead: </a:t>
            </a:r>
            <a:r>
              <a:rPr lang="en-US" dirty="0" smtClean="0"/>
              <a:t>D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>
                <a:sym typeface="Wingdings" panose="05000000000000000000" pitchFamily="2" charset="2"/>
              </a:rPr>
              <a:t>C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7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504982"/>
              </p:ext>
            </p:extLst>
          </p:nvPr>
        </p:nvGraphicFramePr>
        <p:xfrm>
          <a:off x="251520" y="1628800"/>
          <a:ext cx="256672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682"/>
                <a:gridCol w="641682"/>
                <a:gridCol w="641682"/>
                <a:gridCol w="641682"/>
              </a:tblGrid>
              <a:tr h="436866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</a:t>
                      </a:r>
                      <a:endParaRPr lang="en-US" sz="2800" i="1" dirty="0"/>
                    </a:p>
                  </a:txBody>
                  <a:tcPr/>
                </a:tc>
              </a:tr>
              <a:tr h="436866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a1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b1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c1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d1</a:t>
                      </a:r>
                      <a:endParaRPr lang="en-US" sz="2800" i="1" dirty="0"/>
                    </a:p>
                  </a:txBody>
                  <a:tcPr/>
                </a:tc>
              </a:tr>
              <a:tr h="436866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b1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d2</a:t>
                      </a:r>
                      <a:endParaRPr lang="en-US" sz="2800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Espace réservé du conten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813701"/>
              </p:ext>
            </p:extLst>
          </p:nvPr>
        </p:nvGraphicFramePr>
        <p:xfrm>
          <a:off x="5796136" y="1556792"/>
          <a:ext cx="2364128" cy="1555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032"/>
                <a:gridCol w="591032"/>
                <a:gridCol w="591032"/>
                <a:gridCol w="591032"/>
              </a:tblGrid>
              <a:tr h="518456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</a:t>
                      </a:r>
                      <a:endParaRPr lang="en-US" sz="2800" i="1" dirty="0"/>
                    </a:p>
                  </a:txBody>
                  <a:tcPr/>
                </a:tc>
              </a:tr>
              <a:tr h="518456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a3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d2</a:t>
                      </a:r>
                      <a:endParaRPr lang="en-US" sz="2800" i="1" dirty="0"/>
                    </a:p>
                  </a:txBody>
                  <a:tcPr/>
                </a:tc>
              </a:tr>
              <a:tr h="518456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a4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b2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c2</a:t>
                      </a:r>
                      <a:endParaRPr lang="en-US" sz="2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d3</a:t>
                      </a:r>
                      <a:endParaRPr lang="en-US" sz="28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251520" y="3356992"/>
            <a:ext cx="88924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</a:t>
            </a:r>
            <a:r>
              <a:rPr lang="en-US" sz="3200" dirty="0" smtClean="0"/>
              <a:t> </a:t>
            </a:r>
            <a:r>
              <a:rPr lang="en-US" sz="3200" dirty="0" smtClean="0"/>
              <a:t>T2(D) </a:t>
            </a:r>
            <a:r>
              <a:rPr lang="en-US" sz="3200" dirty="0" smtClean="0"/>
              <a:t>= { </a:t>
            </a:r>
            <a:r>
              <a:rPr lang="en-US" sz="3200" dirty="0" smtClean="0"/>
              <a:t>&lt;</a:t>
            </a:r>
            <a:r>
              <a:rPr lang="en-US" sz="3200" dirty="0" smtClean="0"/>
              <a:t>d2</a:t>
            </a:r>
            <a:r>
              <a:rPr lang="en-US" sz="3200" dirty="0" smtClean="0"/>
              <a:t>&gt;, &lt;d3</a:t>
            </a:r>
            <a:r>
              <a:rPr lang="en-US" sz="3200" dirty="0" smtClean="0"/>
              <a:t>&gt;} to Site 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</a:t>
            </a:r>
            <a:r>
              <a:rPr lang="en-US" sz="3200" dirty="0" smtClean="0"/>
              <a:t> </a:t>
            </a:r>
            <a:r>
              <a:rPr lang="en-US" sz="3200" dirty="0" smtClean="0"/>
              <a:t>T2(CD)= </a:t>
            </a:r>
            <a:r>
              <a:rPr lang="en-US" sz="3200" dirty="0" smtClean="0"/>
              <a:t>{ </a:t>
            </a:r>
            <a:r>
              <a:rPr lang="en-US" sz="3200" dirty="0" smtClean="0"/>
              <a:t>&lt;</a:t>
            </a:r>
            <a:r>
              <a:rPr lang="en-US" sz="3200" dirty="0" smtClean="0"/>
              <a:t>c2</a:t>
            </a:r>
            <a:r>
              <a:rPr lang="en-US" sz="3200" dirty="0" smtClean="0"/>
              <a:t>;d2&gt;, &lt;</a:t>
            </a:r>
            <a:r>
              <a:rPr lang="en-US" sz="3200" dirty="0" smtClean="0"/>
              <a:t>c2</a:t>
            </a:r>
            <a:r>
              <a:rPr lang="en-US" sz="3200" dirty="0" smtClean="0"/>
              <a:t>; d3&gt;} </a:t>
            </a:r>
            <a:r>
              <a:rPr lang="en-US" sz="3200" dirty="0" smtClean="0"/>
              <a:t>to Site1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T1(D) </a:t>
            </a:r>
            <a:r>
              <a:rPr lang="en-US" sz="3200" dirty="0" smtClean="0">
                <a:sym typeface="Symbol"/>
              </a:rPr>
              <a:t></a:t>
            </a:r>
            <a:r>
              <a:rPr lang="en-US" sz="3200" dirty="0" smtClean="0"/>
              <a:t> </a:t>
            </a:r>
            <a:r>
              <a:rPr lang="en-US" sz="3200" dirty="0" smtClean="0"/>
              <a:t>T2(D) </a:t>
            </a:r>
            <a:r>
              <a:rPr lang="en-US" sz="3200" dirty="0" smtClean="0"/>
              <a:t>= </a:t>
            </a:r>
            <a:r>
              <a:rPr lang="en-US" sz="3200" dirty="0" smtClean="0"/>
              <a:t>{&lt;d1</a:t>
            </a:r>
            <a:r>
              <a:rPr lang="en-US" sz="3200" dirty="0" smtClean="0"/>
              <a:t>&gt;, </a:t>
            </a:r>
            <a:r>
              <a:rPr lang="en-US" sz="3200" dirty="0" smtClean="0"/>
              <a:t>&lt;d2</a:t>
            </a:r>
            <a:r>
              <a:rPr lang="en-US" sz="3200" dirty="0" smtClean="0"/>
              <a:t>&gt;, </a:t>
            </a:r>
            <a:r>
              <a:rPr lang="en-US" sz="3200" dirty="0" smtClean="0"/>
              <a:t>&lt;d3</a:t>
            </a:r>
            <a:r>
              <a:rPr lang="en-US" sz="3200" dirty="0" smtClean="0"/>
              <a:t>&gt;}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T1(CD) </a:t>
            </a:r>
            <a:r>
              <a:rPr lang="en-US" sz="3200" dirty="0" smtClean="0">
                <a:sym typeface="Symbol"/>
              </a:rPr>
              <a:t></a:t>
            </a:r>
            <a:r>
              <a:rPr lang="en-US" sz="3200" dirty="0" smtClean="0"/>
              <a:t> </a:t>
            </a:r>
            <a:r>
              <a:rPr lang="en-US" sz="3200" dirty="0" smtClean="0"/>
              <a:t>T2(CD) </a:t>
            </a:r>
            <a:r>
              <a:rPr lang="en-US" sz="3200" dirty="0" smtClean="0"/>
              <a:t>= </a:t>
            </a:r>
            <a:r>
              <a:rPr lang="en-US" sz="3200" dirty="0" smtClean="0"/>
              <a:t>{&lt;c1;d1</a:t>
            </a:r>
            <a:r>
              <a:rPr lang="en-US" sz="3200" dirty="0" smtClean="0"/>
              <a:t>&gt;, </a:t>
            </a:r>
            <a:r>
              <a:rPr lang="en-US" sz="3200" dirty="0" smtClean="0"/>
              <a:t>&lt;c2;d2&gt;, &lt;</a:t>
            </a:r>
            <a:r>
              <a:rPr lang="en-US" sz="3200" dirty="0" smtClean="0"/>
              <a:t>c2</a:t>
            </a:r>
            <a:r>
              <a:rPr lang="en-US" sz="3200" dirty="0" smtClean="0"/>
              <a:t>; d3&gt;} 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Verify the equality of the sizes </a:t>
            </a:r>
            <a:endParaRPr lang="en-US" sz="3200" dirty="0"/>
          </a:p>
        </p:txBody>
      </p:sp>
      <p:sp>
        <p:nvSpPr>
          <p:cNvPr id="13" name="ZoneTexte 12"/>
          <p:cNvSpPr txBox="1"/>
          <p:nvPr/>
        </p:nvSpPr>
        <p:spPr>
          <a:xfrm>
            <a:off x="539552" y="1022589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Site 1</a:t>
            </a:r>
            <a:endParaRPr lang="en-US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012160" y="902119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Site 2</a:t>
            </a:r>
            <a:endParaRPr lang="en-US" sz="2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2F6-BBAD-4B1D-9908-1A71C1F3FC2D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893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1410</Words>
  <Application>Microsoft Office PowerPoint</Application>
  <PresentationFormat>Affichage à l'écran (4:3)</PresentationFormat>
  <Paragraphs>284</Paragraphs>
  <Slides>31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Thème Office</vt:lpstr>
      <vt:lpstr>Some indexing problems addressed by Amadeus, Gaia and PetaSky projects  </vt:lpstr>
      <vt:lpstr>Cross fertilization</vt:lpstr>
      <vt:lpstr>Overview</vt:lpstr>
      <vt:lpstr>Functional Dependencies</vt:lpstr>
      <vt:lpstr>Problem statement</vt:lpstr>
      <vt:lpstr>Checking the validity of an FD/ a key</vt:lpstr>
      <vt:lpstr>Hardness</vt:lpstr>
      <vt:lpstr>Distributed data: Does (T1 union T2) satisfy DC?</vt:lpstr>
      <vt:lpstr>Communication overhead: DC?</vt:lpstr>
      <vt:lpstr>Compact data structure: Hyperloglog</vt:lpstr>
      <vt:lpstr>Hyperloglog: A very intuitive overview</vt:lpstr>
      <vt:lpstr>Hyperloglog: experiments</vt:lpstr>
      <vt:lpstr>Skyline queries</vt:lpstr>
      <vt:lpstr>Présentation PowerPoint</vt:lpstr>
      <vt:lpstr>Skycube</vt:lpstr>
      <vt:lpstr>The skyline is not monotonic</vt:lpstr>
      <vt:lpstr>A case of inclusion</vt:lpstr>
      <vt:lpstr>Example</vt:lpstr>
      <vt:lpstr>Example</vt:lpstr>
      <vt:lpstr>Solution</vt:lpstr>
      <vt:lpstr>Experiments: 10^3 queries </vt:lpstr>
      <vt:lpstr>Experiments: Full skycube materialization</vt:lpstr>
      <vt:lpstr>Distance Join Queries</vt:lpstr>
      <vt:lpstr>Distance Join Queries</vt:lpstr>
      <vt:lpstr>Scalability</vt:lpstr>
      <vt:lpstr>Hadoop experiments</vt:lpstr>
      <vt:lpstr>Data</vt:lpstr>
      <vt:lpstr>Queries</vt:lpstr>
      <vt:lpstr>Lessons</vt:lpstr>
      <vt:lpstr>Partitioning attribute: SourceID vs ObjectID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indexing problems addressed by Amadeus, Gaia and PetaSky projects</dc:title>
  <dc:creator>Sofian</dc:creator>
  <cp:lastModifiedBy>Sofian</cp:lastModifiedBy>
  <cp:revision>55</cp:revision>
  <dcterms:created xsi:type="dcterms:W3CDTF">2014-01-13T13:04:51Z</dcterms:created>
  <dcterms:modified xsi:type="dcterms:W3CDTF">2014-01-15T12:30:39Z</dcterms:modified>
</cp:coreProperties>
</file>