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2" r:id="rId5"/>
    <p:sldId id="259" r:id="rId6"/>
    <p:sldId id="260" r:id="rId7"/>
    <p:sldId id="284" r:id="rId8"/>
    <p:sldId id="275" r:id="rId9"/>
    <p:sldId id="276" r:id="rId10"/>
    <p:sldId id="277" r:id="rId11"/>
    <p:sldId id="278" r:id="rId12"/>
    <p:sldId id="279" r:id="rId13"/>
    <p:sldId id="262" r:id="rId14"/>
    <p:sldId id="263" r:id="rId15"/>
    <p:sldId id="267" r:id="rId16"/>
    <p:sldId id="268" r:id="rId17"/>
    <p:sldId id="269" r:id="rId18"/>
    <p:sldId id="270" r:id="rId19"/>
    <p:sldId id="282" r:id="rId20"/>
    <p:sldId id="283" r:id="rId21"/>
    <p:sldId id="281" r:id="rId22"/>
    <p:sldId id="264" r:id="rId23"/>
    <p:sldId id="266" r:id="rId24"/>
    <p:sldId id="265" r:id="rId25"/>
    <p:sldId id="261" r:id="rId26"/>
    <p:sldId id="271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-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58CC9-9B17-4749-86BA-EFB58F2FCE89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3D3D1-2315-BD48-8E30-6F93BE3AE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Legend details</a:t>
            </a:r>
          </a:p>
          <a:p>
            <a:r>
              <a:rPr lang="en-US"/>
              <a:t>Animate?</a:t>
            </a:r>
          </a:p>
          <a:p>
            <a:r>
              <a:rPr lang="en-US"/>
              <a:t>Pick relevant ones</a:t>
            </a:r>
          </a:p>
          <a:p>
            <a:r>
              <a:rPr lang="en-US"/>
              <a:t>Clarify label</a:t>
            </a:r>
          </a:p>
          <a:p>
            <a:r>
              <a:rPr lang="en-US"/>
              <a:t>Increase font size</a:t>
            </a:r>
          </a:p>
          <a:p>
            <a:r>
              <a:rPr lang="en-US"/>
              <a:t>Han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3FAE-41A7-EA4D-94B9-B8E3C3D953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7150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</a:br>
            <a:r>
              <a: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Explicit legends</a:t>
            </a:r>
          </a:p>
          <a:p>
            <a:pPr marL="57150">
              <a:spcBef>
                <a:spcPts val="588"/>
              </a:spcBef>
            </a:pPr>
            <a:endParaRPr lang="en-US" sz="160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57150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Principle components analysis including the HapMap 3 Mexicans and African</a:t>
            </a:r>
          </a:p>
          <a:p>
            <a:pPr marL="57150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Americans. After filtering for autosomal markers and reduced LD, this PCA was performed</a:t>
            </a:r>
          </a:p>
          <a:p>
            <a:pPr marL="57150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on 673K SNPs.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 smtClean="0">
              <a:latin typeface="Arial" charset="0"/>
              <a:ea typeface="msgothic" charset="0"/>
              <a:cs typeface="msgothic" charset="0"/>
            </a:endParaRPr>
          </a:p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Population structure of worldwide human populations. Individual ancestry proportions are shown for 1112 individuals from 42 different populations globally distributed (from left to right: 114 Africans, 100 African-Americans, 255 Europeans, 108 South Asians, 100 East Asians, 36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Oceanians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, 186 Native Americans and 212 Hispanic/Latinos). Each individual is represented by a vertical line on each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barplot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and sorted in the same order across panels. A clustering algorithm (implemented in ADMIXTURE) was used to infer global genome estimates from K = 5 up to K = 9 ancestral populations per individual. At K = 5 clusters roughly correspond to continental regions and at K = 9 fine-scale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subcontinental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structure can be detected (note the South–North gradient in Europeans and the light blue component decreasing from North to South in Native Americans). Admixed populations such as African-Americans and Hispanic/Latinos show dramatic variation in admixture proportions between individuals within populations and among populations. The plot was generated using 73 901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autosomal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SNP markers by intersecting genome-wide genotype data from four publicly available data sets [i.e. HGDP (7), POPRES (26), data from Mao et al. (55) and data from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Bryc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et al. (21)].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% Genome</a:t>
            </a:r>
            <a:r>
              <a:rPr lang="en-US" baseline="0" dirty="0" smtClean="0"/>
              <a:t> Stats…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F3506-0FBB-C14B-963E-FBF3EA7069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% Genome</a:t>
            </a:r>
            <a:r>
              <a:rPr lang="en-US" baseline="0" dirty="0" smtClean="0"/>
              <a:t> Stats…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F3506-0FBB-C14B-963E-FBF3EA7069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Fonts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3FAE-41A7-EA4D-94B9-B8E3C3D9534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3FAE-41A7-EA4D-94B9-B8E3C3D9534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3FAE-41A7-EA4D-94B9-B8E3C3D953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3FAE-41A7-EA4D-94B9-B8E3C3D9534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3FAE-41A7-EA4D-94B9-B8E3C3D9534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D83-6028-2D4A-8071-4F5DF03C64DC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98B-DF46-C34D-B5AD-7D5ADD22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D83-6028-2D4A-8071-4F5DF03C64DC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98B-DF46-C34D-B5AD-7D5ADD22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D83-6028-2D4A-8071-4F5DF03C64DC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98B-DF46-C34D-B5AD-7D5ADD22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D83-6028-2D4A-8071-4F5DF03C64DC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98B-DF46-C34D-B5AD-7D5ADD22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D83-6028-2D4A-8071-4F5DF03C64DC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98B-DF46-C34D-B5AD-7D5ADD22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D83-6028-2D4A-8071-4F5DF03C64DC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98B-DF46-C34D-B5AD-7D5ADD22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D83-6028-2D4A-8071-4F5DF03C64DC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98B-DF46-C34D-B5AD-7D5ADD22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D83-6028-2D4A-8071-4F5DF03C64DC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98B-DF46-C34D-B5AD-7D5ADD22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D83-6028-2D4A-8071-4F5DF03C64DC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98B-DF46-C34D-B5AD-7D5ADD22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D83-6028-2D4A-8071-4F5DF03C64DC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98B-DF46-C34D-B5AD-7D5ADD22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D83-6028-2D4A-8071-4F5DF03C64DC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98B-DF46-C34D-B5AD-7D5ADD22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BED83-6028-2D4A-8071-4F5DF03C64DC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E98B-DF46-C34D-B5AD-7D5ADD22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5.pdf"/><Relationship Id="rId7" Type="http://schemas.openxmlformats.org/officeDocument/2006/relationships/image" Target="../media/image6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.pd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and challenges in the analysis of admixed human genomes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Simon Gravel</a:t>
            </a:r>
          </a:p>
          <a:p>
            <a:r>
              <a:rPr lang="en-US" dirty="0" smtClean="0"/>
              <a:t>Stanford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riances_multirun_finit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202" r="-6202"/>
              <a:stretch>
                <a:fillRect/>
              </a:stretch>
            </p:blipFill>
          </mc:Choice>
          <mc:Fallback>
            <p:blipFill>
              <a:blip r:embed="rId3"/>
              <a:srcRect l="-6202" r="-6202"/>
              <a:stretch>
                <a:fillRect/>
              </a:stretch>
            </p:blipFill>
          </mc:Fallback>
        </mc:AlternateContent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672" y="1556385"/>
            <a:ext cx="6026587" cy="713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03757" y="1934946"/>
            <a:ext cx="2026731" cy="453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3376" y="1481388"/>
            <a:ext cx="1725883" cy="453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Variance in ancestry across individuals:</a:t>
            </a:r>
            <a:br>
              <a:rPr lang="en-US"/>
            </a:br>
            <a:r>
              <a:rPr lang="en-US"/>
              <a:t>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riances_multirun_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202" r="-6202"/>
              <a:stretch>
                <a:fillRect/>
              </a:stretch>
            </p:blipFill>
          </mc:Choice>
          <mc:Fallback>
            <p:blipFill>
              <a:blip r:embed="rId3"/>
              <a:srcRect l="-6202" r="-6202"/>
              <a:stretch>
                <a:fillRect/>
              </a:stretch>
            </p:blipFill>
          </mc:Fallback>
        </mc:AlternateContent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672" y="1556385"/>
            <a:ext cx="6026587" cy="713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3376" y="1443137"/>
            <a:ext cx="1725883" cy="453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Variance in ancestry across individuals:</a:t>
            </a:r>
            <a:br>
              <a:rPr lang="en-US"/>
            </a:br>
            <a:r>
              <a:rPr lang="en-US"/>
              <a:t>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riances_multirun_2_orig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202" r="-6202"/>
              <a:stretch>
                <a:fillRect/>
              </a:stretch>
            </p:blipFill>
          </mc:Choice>
          <mc:Fallback>
            <p:blipFill>
              <a:blip r:embed="rId3"/>
              <a:srcRect l="-6202" r="-6202"/>
              <a:stretch>
                <a:fillRect/>
              </a:stretch>
            </p:blipFill>
          </mc:Fallback>
        </mc:AlternateContent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672" y="1556385"/>
            <a:ext cx="6026587" cy="71358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Variance in ancestry across individuals:</a:t>
            </a:r>
            <a:br>
              <a:rPr lang="en-US"/>
            </a:br>
            <a:r>
              <a:rPr lang="en-US"/>
              <a:t>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567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Times New Roman"/>
              </a:rPr>
              <a:t>Ancestry Varies Along The Genome</a:t>
            </a:r>
            <a:endParaRPr lang="en-US" dirty="0">
              <a:latin typeface="Calibri"/>
              <a:cs typeface="Times New Roman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763428" y="1522357"/>
            <a:ext cx="305849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Local ancestry inferred from phased HapMap3 </a:t>
            </a:r>
            <a:r>
              <a:rPr lang="en-US" dirty="0" err="1" smtClean="0">
                <a:latin typeface="Calibri"/>
                <a:cs typeface="Calibri"/>
              </a:rPr>
              <a:t>SNPs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88% Native American, 11% European, and 1.5% African segments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4636" y="1185375"/>
            <a:ext cx="3135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Mexican-American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53407" b="2780"/>
          <a:stretch>
            <a:fillRect/>
          </a:stretch>
        </p:blipFill>
        <p:spPr>
          <a:xfrm>
            <a:off x="227509" y="1591892"/>
            <a:ext cx="5145103" cy="5092475"/>
          </a:xfrm>
          <a:prstGeom prst="rect">
            <a:avLst/>
          </a:prstGeom>
        </p:spPr>
      </p:pic>
      <p:grpSp>
        <p:nvGrpSpPr>
          <p:cNvPr id="3" name="Group 17"/>
          <p:cNvGrpSpPr/>
          <p:nvPr/>
        </p:nvGrpSpPr>
        <p:grpSpPr>
          <a:xfrm>
            <a:off x="2909320" y="2095391"/>
            <a:ext cx="2020757" cy="1322740"/>
            <a:chOff x="1945109" y="3951730"/>
            <a:chExt cx="2020757" cy="1322740"/>
          </a:xfrm>
        </p:grpSpPr>
        <p:grpSp>
          <p:nvGrpSpPr>
            <p:cNvPr id="5" name="Group 36"/>
            <p:cNvGrpSpPr/>
            <p:nvPr/>
          </p:nvGrpSpPr>
          <p:grpSpPr>
            <a:xfrm>
              <a:off x="1945109" y="3951730"/>
              <a:ext cx="2020757" cy="1322740"/>
              <a:chOff x="4302897" y="5128507"/>
              <a:chExt cx="2020757" cy="1322740"/>
            </a:xfrm>
          </p:grpSpPr>
          <p:grpSp>
            <p:nvGrpSpPr>
              <p:cNvPr id="7" name="Group 35"/>
              <p:cNvGrpSpPr/>
              <p:nvPr/>
            </p:nvGrpSpPr>
            <p:grpSpPr>
              <a:xfrm>
                <a:off x="4302897" y="5128507"/>
                <a:ext cx="2020757" cy="1133282"/>
                <a:chOff x="4302897" y="5128507"/>
                <a:chExt cx="2020757" cy="1133282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02897" y="5231236"/>
                  <a:ext cx="1877812" cy="1030553"/>
                </a:xfrm>
                <a:prstGeom prst="rect">
                  <a:avLst/>
                </a:prstGeom>
                <a:noFill/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4583886" y="5231236"/>
                  <a:ext cx="1531457" cy="9745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65210" y="5128507"/>
                  <a:ext cx="889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/>
                      <a:cs typeface="Times New Roman"/>
                    </a:rPr>
                    <a:t>African</a:t>
                  </a:r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553757" y="5367960"/>
                  <a:ext cx="1069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/>
                      <a:cs typeface="Times New Roman"/>
                    </a:rPr>
                    <a:t>European</a:t>
                  </a:r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555872" y="5599548"/>
                  <a:ext cx="1767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/>
                      <a:cs typeface="Times New Roman"/>
                    </a:rPr>
                    <a:t>Native American</a:t>
                  </a:r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546534" y="5828795"/>
                  <a:ext cx="12618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/>
                      <a:cs typeface="Times New Roman"/>
                    </a:rPr>
                    <a:t>Unassigned</a:t>
                  </a:r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8" name="Group 34"/>
              <p:cNvGrpSpPr/>
              <p:nvPr/>
            </p:nvGrpSpPr>
            <p:grpSpPr>
              <a:xfrm>
                <a:off x="4398898" y="6081915"/>
                <a:ext cx="1656105" cy="369332"/>
                <a:chOff x="4398898" y="6081915"/>
                <a:chExt cx="1656105" cy="369332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398898" y="6228521"/>
                  <a:ext cx="128016" cy="10170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556012" y="6081915"/>
                  <a:ext cx="14989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/>
                      <a:cs typeface="Times New Roman"/>
                    </a:rPr>
                    <a:t>Assembly gap</a:t>
                  </a:r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0" name="Rectangle 19"/>
            <p:cNvSpPr/>
            <p:nvPr/>
          </p:nvSpPr>
          <p:spPr>
            <a:xfrm>
              <a:off x="3697215" y="4792103"/>
              <a:ext cx="268651" cy="22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30628" y="6401945"/>
            <a:ext cx="367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Kidd*, Gravel* et al (in Review)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8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cs typeface="Times New Roman"/>
              </a:rPr>
              <a:t>Ancestry Varies Along The Genome</a:t>
            </a:r>
            <a:endParaRPr lang="en-US" sz="4000" dirty="0"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6169"/>
            <a:ext cx="9118431" cy="4325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465" y="1151395"/>
            <a:ext cx="118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ASW1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4939" y="1151395"/>
            <a:ext cx="120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MXL1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361" y="5494684"/>
            <a:ext cx="1942703" cy="139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9176" y="1220272"/>
            <a:ext cx="23559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African-American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05772" y="1203683"/>
            <a:ext cx="1782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Mexican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7652" y="6428965"/>
            <a:ext cx="367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Kidd*, Gravel* et al (in Review)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280"/>
            <a:ext cx="9144000" cy="1020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Modeling ancestry tracts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using a Markov model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2508" y="2395629"/>
            <a:ext cx="4346312" cy="165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3691379" y="4163812"/>
            <a:ext cx="39419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</a:rPr>
              <a:t>Each recombination occurs independently, giving rise to </a:t>
            </a:r>
          </a:p>
          <a:p>
            <a:r>
              <a:rPr lang="en-US" sz="2400" dirty="0">
                <a:latin typeface="Calibri" charset="0"/>
              </a:rPr>
              <a:t>a Poisson process.</a:t>
            </a:r>
            <a:endParaRPr lang="en-US" sz="2400" dirty="0" smtClean="0">
              <a:latin typeface="Calibri" charset="0"/>
            </a:endParaRPr>
          </a:p>
          <a:p>
            <a:r>
              <a:rPr lang="en-US" sz="2400" dirty="0" smtClean="0">
                <a:latin typeface="Calibri" charset="0"/>
              </a:rPr>
              <a:t>(Work in genetic units)</a:t>
            </a:r>
            <a:endParaRPr lang="en-US" sz="2400" dirty="0">
              <a:latin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1099" y="2800052"/>
            <a:ext cx="772476" cy="81151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34522" y="3121013"/>
            <a:ext cx="862828" cy="20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4" name="TextBox 16"/>
          <p:cNvSpPr txBox="1">
            <a:spLocks noChangeArrowheads="1"/>
          </p:cNvSpPr>
          <p:nvPr/>
        </p:nvSpPr>
        <p:spPr bwMode="auto">
          <a:xfrm>
            <a:off x="1837609" y="2677588"/>
            <a:ext cx="657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T</a:t>
            </a:r>
            <a:r>
              <a:rPr lang="en-US" baseline="-25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12882" y="2912856"/>
            <a:ext cx="386238" cy="345149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1099" y="3117803"/>
            <a:ext cx="772476" cy="216539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7815" y="1493373"/>
            <a:ext cx="4902200" cy="26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53100" y="6488668"/>
            <a:ext cx="446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Gravel S, </a:t>
            </a:r>
            <a:r>
              <a:rPr lang="en-US" i="1" dirty="0" smtClean="0"/>
              <a:t>Genetics</a:t>
            </a:r>
            <a:r>
              <a:rPr lang="en-US" dirty="0" smtClean="0"/>
              <a:t> </a:t>
            </a:r>
            <a:r>
              <a:rPr lang="en-US" smtClean="0"/>
              <a:t>191, 607</a:t>
            </a:r>
            <a:r>
              <a:rPr lang="en-US" b="1" smtClean="0"/>
              <a:t> (</a:t>
            </a:r>
            <a:r>
              <a:rPr lang="en-US" smtClean="0"/>
              <a:t>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88"/>
            <a:ext cx="9144000" cy="102076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More complex demographic histories can be modeled via multiple-state Markov model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1165" y="2098998"/>
            <a:ext cx="35179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76408" y="2583979"/>
            <a:ext cx="595313" cy="5159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1968408" y="2734791"/>
            <a:ext cx="50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T</a:t>
            </a:r>
            <a:r>
              <a:rPr lang="en-US" baseline="-25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1968408" y="3771429"/>
            <a:ext cx="50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T</a:t>
            </a:r>
            <a:r>
              <a:rPr lang="en-US" baseline="-25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81072" y="5408272"/>
            <a:ext cx="7877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The entire demographic history contained in the transition matrix</a:t>
            </a:r>
          </a:p>
        </p:txBody>
      </p:sp>
      <p:pic>
        <p:nvPicPr>
          <p:cNvPr id="20491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7815" y="1493373"/>
            <a:ext cx="4902200" cy="26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1809658" y="3099916"/>
            <a:ext cx="66675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23908" y="2969741"/>
            <a:ext cx="298450" cy="2667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09658" y="4138141"/>
            <a:ext cx="66675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523908" y="4007966"/>
            <a:ext cx="298450" cy="2667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76408" y="3099916"/>
            <a:ext cx="595313" cy="1038225"/>
          </a:xfrm>
          <a:prstGeom prst="rect">
            <a:avLst/>
          </a:prstGeom>
          <a:solidFill>
            <a:srgbClr val="B912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76408" y="4142110"/>
            <a:ext cx="595313" cy="66833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852626"/>
            <a:ext cx="5146675" cy="7892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53100" y="6488668"/>
            <a:ext cx="446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Gravel S, </a:t>
            </a:r>
            <a:r>
              <a:rPr lang="en-US" i="1" dirty="0" smtClean="0"/>
              <a:t>Genetics</a:t>
            </a:r>
            <a:r>
              <a:rPr lang="en-US" dirty="0" smtClean="0"/>
              <a:t> </a:t>
            </a:r>
            <a:r>
              <a:rPr lang="en-US" smtClean="0"/>
              <a:t>191, 607</a:t>
            </a:r>
            <a:r>
              <a:rPr lang="en-US" b="1" smtClean="0"/>
              <a:t> (</a:t>
            </a:r>
            <a:r>
              <a:rPr lang="en-US" smtClean="0"/>
              <a:t>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09"/>
            <a:ext cx="9144000" cy="1020762"/>
          </a:xfrm>
        </p:spPr>
        <p:txBody>
          <a:bodyPr/>
          <a:lstStyle/>
          <a:p>
            <a:r>
              <a:rPr lang="en-US" dirty="0" smtClean="0"/>
              <a:t>Markov model </a:t>
            </a:r>
            <a:r>
              <a:rPr lang="en-US" dirty="0" err="1" smtClean="0"/>
              <a:t>vs</a:t>
            </a:r>
            <a:r>
              <a:rPr lang="en-US" dirty="0" smtClean="0"/>
              <a:t> simulation</a:t>
            </a:r>
            <a:endParaRPr lang="en-US" dirty="0"/>
          </a:p>
        </p:txBody>
      </p:sp>
      <p:pic>
        <p:nvPicPr>
          <p:cNvPr id="6" name="Picture 5" descr="tractlength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6545" y="1305981"/>
            <a:ext cx="8534400" cy="5223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3100" y="6488668"/>
            <a:ext cx="446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Gravel S, </a:t>
            </a:r>
            <a:r>
              <a:rPr lang="en-US" i="1" dirty="0" smtClean="0"/>
              <a:t>Genetics</a:t>
            </a:r>
            <a:r>
              <a:rPr lang="en-US" dirty="0" smtClean="0"/>
              <a:t> </a:t>
            </a:r>
            <a:r>
              <a:rPr lang="en-US" smtClean="0"/>
              <a:t>191, 607</a:t>
            </a:r>
            <a:r>
              <a:rPr lang="en-US" b="1" smtClean="0"/>
              <a:t> (</a:t>
            </a:r>
            <a:r>
              <a:rPr lang="en-US" smtClean="0"/>
              <a:t>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68"/>
            <a:ext cx="9144000" cy="1020762"/>
          </a:xfrm>
        </p:spPr>
        <p:txBody>
          <a:bodyPr/>
          <a:lstStyle/>
          <a:p>
            <a:r>
              <a:rPr lang="en-US" dirty="0" smtClean="0"/>
              <a:t>Evidence for continuous gene flow</a:t>
            </a:r>
            <a:endParaRPr lang="en-US" dirty="0"/>
          </a:p>
        </p:txBody>
      </p:sp>
      <p:pic>
        <p:nvPicPr>
          <p:cNvPr id="4" name="P 6"/>
          <p:cNvPicPr/>
          <p:nvPr/>
        </p:nvPicPr>
        <p:blipFill>
          <a:blip r:embed="rId3"/>
          <a:stretch>
            <a:fillRect/>
          </a:stretch>
        </p:blipFill>
        <p:spPr>
          <a:xfrm>
            <a:off x="8587" y="1855453"/>
            <a:ext cx="4491275" cy="4030454"/>
          </a:xfrm>
          <a:prstGeom prst="rect">
            <a:avLst/>
          </a:prstGeom>
        </p:spPr>
      </p:pic>
      <p:pic>
        <p:nvPicPr>
          <p:cNvPr id="5" name="P 7"/>
          <p:cNvPicPr/>
          <p:nvPr/>
        </p:nvPicPr>
        <p:blipFill>
          <a:blip r:embed="rId4"/>
          <a:stretch>
            <a:fillRect/>
          </a:stretch>
        </p:blipFill>
        <p:spPr>
          <a:xfrm>
            <a:off x="4471138" y="1650501"/>
            <a:ext cx="4659350" cy="4287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372" y="1342804"/>
            <a:ext cx="2750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African-Americans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15810" y="1342804"/>
            <a:ext cx="2750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Mexican-Americans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57652" y="6415455"/>
            <a:ext cx="367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Kidd*, Gravel* et al (in Review)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304" y="5761251"/>
            <a:ext cx="44873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18 GA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9566" y="5765484"/>
            <a:ext cx="44873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15 GA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7055" y="6125786"/>
            <a:ext cx="446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Gravel S, </a:t>
            </a:r>
            <a:r>
              <a:rPr lang="en-US" i="1" dirty="0" smtClean="0"/>
              <a:t>Genetics</a:t>
            </a:r>
            <a:r>
              <a:rPr lang="en-US" dirty="0" smtClean="0"/>
              <a:t> </a:t>
            </a:r>
            <a:r>
              <a:rPr lang="en-US" smtClean="0"/>
              <a:t>191, 607</a:t>
            </a:r>
            <a:r>
              <a:rPr lang="en-US" b="1" smtClean="0"/>
              <a:t> (</a:t>
            </a:r>
            <a:r>
              <a:rPr lang="en-US" smtClean="0"/>
              <a:t>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detailed models of linkage patterns 	in admixed populations</a:t>
            </a:r>
          </a:p>
          <a:p>
            <a:r>
              <a:rPr lang="en-US" dirty="0" smtClean="0"/>
              <a:t>Found evidence for continuous gene flow 			in many populations</a:t>
            </a:r>
          </a:p>
          <a:p>
            <a:r>
              <a:rPr lang="en-US" dirty="0" smtClean="0"/>
              <a:t>We can learn about recent admixture, and older demography of highly admixed populations</a:t>
            </a:r>
          </a:p>
          <a:p>
            <a:r>
              <a:rPr lang="en-US" dirty="0" smtClean="0"/>
              <a:t>Results are consistent with historical records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28966" y="1244511"/>
            <a:ext cx="5866169" cy="4713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4555" y="6412538"/>
            <a:ext cx="314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from </a:t>
            </a:r>
            <a:r>
              <a:rPr lang="en-US" i="1" dirty="0" smtClean="0"/>
              <a:t>National Geographic</a:t>
            </a:r>
            <a:endParaRPr lang="en-US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956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individual is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admixed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its ancestors from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generations ago belong to distinct groups. </a:t>
            </a:r>
          </a:p>
        </p:txBody>
      </p:sp>
      <p:sp>
        <p:nvSpPr>
          <p:cNvPr id="16" name="Freeform 15"/>
          <p:cNvSpPr/>
          <p:nvPr/>
        </p:nvSpPr>
        <p:spPr>
          <a:xfrm rot="1520501">
            <a:off x="2545351" y="3483445"/>
            <a:ext cx="1065168" cy="285398"/>
          </a:xfrm>
          <a:custGeom>
            <a:avLst/>
            <a:gdLst>
              <a:gd name="connsiteX0" fmla="*/ 948067 w 1065168"/>
              <a:gd name="connsiteY0" fmla="*/ 245431 h 380531"/>
              <a:gd name="connsiteX1" fmla="*/ 272485 w 1065168"/>
              <a:gd name="connsiteY1" fmla="*/ 245431 h 380531"/>
              <a:gd name="connsiteX2" fmla="*/ 272485 w 1065168"/>
              <a:gd name="connsiteY2" fmla="*/ 367021 h 380531"/>
              <a:gd name="connsiteX3" fmla="*/ 2252 w 1065168"/>
              <a:gd name="connsiteY3" fmla="*/ 164372 h 380531"/>
              <a:gd name="connsiteX4" fmla="*/ 285997 w 1065168"/>
              <a:gd name="connsiteY4" fmla="*/ 2252 h 380531"/>
              <a:gd name="connsiteX5" fmla="*/ 245462 w 1065168"/>
              <a:gd name="connsiteY5" fmla="*/ 150862 h 380531"/>
              <a:gd name="connsiteX6" fmla="*/ 948067 w 1065168"/>
              <a:gd name="connsiteY6" fmla="*/ 110332 h 380531"/>
              <a:gd name="connsiteX7" fmla="*/ 948067 w 1065168"/>
              <a:gd name="connsiteY7" fmla="*/ 245431 h 38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168" h="380531">
                <a:moveTo>
                  <a:pt x="948067" y="245431"/>
                </a:moveTo>
                <a:cubicBezTo>
                  <a:pt x="835470" y="267947"/>
                  <a:pt x="385082" y="225166"/>
                  <a:pt x="272485" y="245431"/>
                </a:cubicBezTo>
                <a:cubicBezTo>
                  <a:pt x="159888" y="265696"/>
                  <a:pt x="317524" y="380531"/>
                  <a:pt x="272485" y="367021"/>
                </a:cubicBezTo>
                <a:cubicBezTo>
                  <a:pt x="227446" y="353511"/>
                  <a:pt x="0" y="225167"/>
                  <a:pt x="2252" y="164372"/>
                </a:cubicBezTo>
                <a:cubicBezTo>
                  <a:pt x="4504" y="103577"/>
                  <a:pt x="245462" y="4504"/>
                  <a:pt x="285997" y="2252"/>
                </a:cubicBezTo>
                <a:cubicBezTo>
                  <a:pt x="326532" y="0"/>
                  <a:pt x="135117" y="132849"/>
                  <a:pt x="245462" y="150862"/>
                </a:cubicBezTo>
                <a:cubicBezTo>
                  <a:pt x="355807" y="168875"/>
                  <a:pt x="830966" y="96822"/>
                  <a:pt x="948067" y="110332"/>
                </a:cubicBezTo>
                <a:cubicBezTo>
                  <a:pt x="1065168" y="123842"/>
                  <a:pt x="1060664" y="222915"/>
                  <a:pt x="948067" y="245431"/>
                </a:cubicBez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58051" y="2983707"/>
            <a:ext cx="1065168" cy="285398"/>
          </a:xfrm>
          <a:custGeom>
            <a:avLst/>
            <a:gdLst>
              <a:gd name="connsiteX0" fmla="*/ 948067 w 1065168"/>
              <a:gd name="connsiteY0" fmla="*/ 245431 h 380531"/>
              <a:gd name="connsiteX1" fmla="*/ 272485 w 1065168"/>
              <a:gd name="connsiteY1" fmla="*/ 245431 h 380531"/>
              <a:gd name="connsiteX2" fmla="*/ 272485 w 1065168"/>
              <a:gd name="connsiteY2" fmla="*/ 367021 h 380531"/>
              <a:gd name="connsiteX3" fmla="*/ 2252 w 1065168"/>
              <a:gd name="connsiteY3" fmla="*/ 164372 h 380531"/>
              <a:gd name="connsiteX4" fmla="*/ 285997 w 1065168"/>
              <a:gd name="connsiteY4" fmla="*/ 2252 h 380531"/>
              <a:gd name="connsiteX5" fmla="*/ 245462 w 1065168"/>
              <a:gd name="connsiteY5" fmla="*/ 150862 h 380531"/>
              <a:gd name="connsiteX6" fmla="*/ 948067 w 1065168"/>
              <a:gd name="connsiteY6" fmla="*/ 110332 h 380531"/>
              <a:gd name="connsiteX7" fmla="*/ 948067 w 1065168"/>
              <a:gd name="connsiteY7" fmla="*/ 245431 h 38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168" h="380531">
                <a:moveTo>
                  <a:pt x="948067" y="245431"/>
                </a:moveTo>
                <a:cubicBezTo>
                  <a:pt x="835470" y="267947"/>
                  <a:pt x="385082" y="225166"/>
                  <a:pt x="272485" y="245431"/>
                </a:cubicBezTo>
                <a:cubicBezTo>
                  <a:pt x="159888" y="265696"/>
                  <a:pt x="317524" y="380531"/>
                  <a:pt x="272485" y="367021"/>
                </a:cubicBezTo>
                <a:cubicBezTo>
                  <a:pt x="227446" y="353511"/>
                  <a:pt x="0" y="225167"/>
                  <a:pt x="2252" y="164372"/>
                </a:cubicBezTo>
                <a:cubicBezTo>
                  <a:pt x="4504" y="103577"/>
                  <a:pt x="245462" y="4504"/>
                  <a:pt x="285997" y="2252"/>
                </a:cubicBezTo>
                <a:cubicBezTo>
                  <a:pt x="326532" y="0"/>
                  <a:pt x="135117" y="132849"/>
                  <a:pt x="245462" y="150862"/>
                </a:cubicBezTo>
                <a:cubicBezTo>
                  <a:pt x="355807" y="168875"/>
                  <a:pt x="830966" y="96822"/>
                  <a:pt x="948067" y="110332"/>
                </a:cubicBezTo>
                <a:cubicBezTo>
                  <a:pt x="1065168" y="123842"/>
                  <a:pt x="1060664" y="222915"/>
                  <a:pt x="948067" y="245431"/>
                </a:cubicBez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Finer scale admixture:</a:t>
            </a:r>
          </a:p>
          <a:p>
            <a:pPr lvl="1"/>
            <a:r>
              <a:rPr lang="en-US"/>
              <a:t>Local ancestry assignment difficult/impossible</a:t>
            </a:r>
          </a:p>
          <a:p>
            <a:pPr lvl="1"/>
            <a:r>
              <a:rPr lang="en-US"/>
              <a:t>Large number of source populations</a:t>
            </a:r>
          </a:p>
          <a:p>
            <a:r>
              <a:rPr lang="en-US"/>
              <a:t>Population genetics</a:t>
            </a:r>
          </a:p>
          <a:p>
            <a:pPr lvl="1"/>
            <a:r>
              <a:rPr lang="en-US"/>
              <a:t>Expand single-population, panmictic models to models with population structure</a:t>
            </a:r>
          </a:p>
          <a:p>
            <a:r>
              <a:rPr lang="en-US"/>
              <a:t>Medical genetics </a:t>
            </a:r>
          </a:p>
          <a:p>
            <a:pPr lvl="1"/>
            <a:r>
              <a:rPr lang="en-US"/>
              <a:t>Facilitate inclusion of all individuals in medical association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34" y="5130238"/>
            <a:ext cx="1942650" cy="1437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62"/>
            <a:ext cx="9144000" cy="1206340"/>
          </a:xfrm>
        </p:spPr>
        <p:txBody>
          <a:bodyPr/>
          <a:lstStyle/>
          <a:p>
            <a:r>
              <a:rPr lang="en-US" dirty="0" smtClean="0"/>
              <a:t>Thanks to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771900" cy="3645429"/>
          </a:xfrm>
        </p:spPr>
        <p:txBody>
          <a:bodyPr>
            <a:normAutofit fontScale="92500" lnSpcReduction="10000"/>
          </a:bodyPr>
          <a:lstStyle/>
          <a:p>
            <a:r>
              <a:rPr lang="en-US" sz="2703" dirty="0" smtClean="0"/>
              <a:t>Stanford</a:t>
            </a:r>
          </a:p>
          <a:p>
            <a:pPr lvl="1"/>
            <a:r>
              <a:rPr lang="en-US" sz="2703" dirty="0" smtClean="0"/>
              <a:t>Carlos Bustamante</a:t>
            </a:r>
          </a:p>
          <a:p>
            <a:pPr lvl="1"/>
            <a:r>
              <a:rPr lang="en-US" sz="2703" dirty="0" smtClean="0"/>
              <a:t>Jake Byrnes</a:t>
            </a:r>
          </a:p>
          <a:p>
            <a:pPr lvl="1"/>
            <a:r>
              <a:rPr lang="en-US" sz="2703" dirty="0" smtClean="0"/>
              <a:t>Brenna </a:t>
            </a:r>
            <a:r>
              <a:rPr lang="en-US" sz="2703" dirty="0" err="1" smtClean="0"/>
              <a:t>Henn</a:t>
            </a:r>
            <a:endParaRPr lang="en-US" sz="2703" dirty="0" smtClean="0"/>
          </a:p>
          <a:p>
            <a:pPr lvl="1"/>
            <a:r>
              <a:rPr lang="en-US" sz="2703" dirty="0" smtClean="0"/>
              <a:t>Jeff Kidd</a:t>
            </a:r>
          </a:p>
          <a:p>
            <a:pPr lvl="1"/>
            <a:r>
              <a:rPr lang="en-US" sz="2703" dirty="0" smtClean="0"/>
              <a:t>Andres Moreno</a:t>
            </a:r>
          </a:p>
          <a:p>
            <a:pPr lvl="1"/>
            <a:r>
              <a:rPr lang="en-US" sz="2703" dirty="0" smtClean="0"/>
              <a:t>Patricia Ortiz-</a:t>
            </a:r>
            <a:r>
              <a:rPr lang="en-US" sz="2703" dirty="0" err="1" smtClean="0"/>
              <a:t>Tello</a:t>
            </a:r>
            <a:endParaRPr lang="en-US" sz="2703" dirty="0" smtClean="0"/>
          </a:p>
          <a:p>
            <a:pPr lvl="1"/>
            <a:r>
              <a:rPr lang="en-US" sz="2703" dirty="0" err="1" smtClean="0"/>
              <a:t>Fouad</a:t>
            </a:r>
            <a:r>
              <a:rPr lang="en-US" sz="2703" dirty="0" smtClean="0"/>
              <a:t> </a:t>
            </a:r>
            <a:r>
              <a:rPr lang="en-US" sz="2703" dirty="0" err="1" smtClean="0"/>
              <a:t>Zakharia</a:t>
            </a:r>
            <a:endParaRPr lang="en-US" sz="2703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81500" y="1417639"/>
            <a:ext cx="4470400" cy="364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en-US" sz="2500" noProof="0" dirty="0" smtClean="0"/>
              <a:t>NHLBI </a:t>
            </a:r>
            <a:r>
              <a:rPr lang="en-US" sz="2500" noProof="0" dirty="0" err="1" smtClean="0"/>
              <a:t>exome</a:t>
            </a:r>
            <a:r>
              <a:rPr lang="en-US" sz="2500" noProof="0" dirty="0" smtClean="0"/>
              <a:t> sequencing project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en-US" sz="2500" dirty="0" smtClean="0"/>
              <a:t>1000 Genomes Project</a:t>
            </a:r>
            <a:endParaRPr lang="en-US" sz="2500" noProof="0" dirty="0" smtClean="0"/>
          </a:p>
          <a:p>
            <a:pPr marL="742950" lvl="1" indent="-285750">
              <a:spcBef>
                <a:spcPct val="20000"/>
              </a:spcBef>
              <a:buFont typeface="Arial"/>
              <a:buChar char="•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54" y="5063067"/>
            <a:ext cx="1608667" cy="1572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68"/>
            <a:ext cx="91440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Ancestry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56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Global Ancestry</a:t>
            </a:r>
          </a:p>
          <a:p>
            <a:r>
              <a:rPr lang="en-US" dirty="0" smtClean="0"/>
              <a:t>Tract Lengths</a:t>
            </a:r>
          </a:p>
          <a:p>
            <a:r>
              <a:rPr lang="en-US" dirty="0" smtClean="0"/>
              <a:t>X-</a:t>
            </a:r>
            <a:r>
              <a:rPr lang="en-US" dirty="0" err="1" smtClean="0"/>
              <a:t>vs-Autosomes</a:t>
            </a:r>
            <a:endParaRPr lang="en-US" dirty="0" smtClean="0"/>
          </a:p>
          <a:p>
            <a:r>
              <a:rPr lang="en-US" dirty="0" smtClean="0"/>
              <a:t>Variance across individuals</a:t>
            </a:r>
          </a:p>
          <a:p>
            <a:r>
              <a:rPr lang="en-US" dirty="0" smtClean="0"/>
              <a:t>Local ancestry fluctuations</a:t>
            </a:r>
          </a:p>
          <a:p>
            <a:r>
              <a:rPr lang="en-US" dirty="0" smtClean="0"/>
              <a:t>Demography of source populations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53407" b="2780"/>
          <a:stretch>
            <a:fillRect/>
          </a:stretch>
        </p:blipFill>
        <p:spPr>
          <a:xfrm>
            <a:off x="5332061" y="1600200"/>
            <a:ext cx="3663307" cy="3625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4140" y="6401945"/>
            <a:ext cx="367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Kidd*, Gravel* et al (in Review)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8"/>
            <a:ext cx="9144000" cy="1020762"/>
          </a:xfrm>
        </p:spPr>
        <p:txBody>
          <a:bodyPr/>
          <a:lstStyle/>
          <a:p>
            <a:r>
              <a:rPr lang="en-US" dirty="0" smtClean="0"/>
              <a:t>Modeling the admixture process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55518"/>
            <a:ext cx="5486400" cy="5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57652" y="6442475"/>
            <a:ext cx="367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Kidd*, Gravel* et al (in Review)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9467" y="1625600"/>
            <a:ext cx="685800" cy="46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3833" y="3558064"/>
            <a:ext cx="209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8767" y="6476343"/>
            <a:ext cx="2091267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smtClean="0"/>
              <a:t>Position (Mb)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88"/>
            <a:ext cx="9144000" cy="1020762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Demography estimates </a:t>
            </a:r>
            <a:br>
              <a:rPr lang="en-US" dirty="0" smtClean="0"/>
            </a:br>
            <a:r>
              <a:rPr lang="en-US" dirty="0" smtClean="0"/>
              <a:t>using coalescent approach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244" y="1264582"/>
            <a:ext cx="8447141" cy="54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57652" y="6483005"/>
            <a:ext cx="367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Kidd*, Gravel* et al (in Review)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56603" y="6223003"/>
            <a:ext cx="35998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latin typeface="Times New Roman"/>
              </a:rPr>
              <a:t>2000</a:t>
            </a:r>
            <a:endParaRPr lang="en-US" sz="1400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2742"/>
            <a:ext cx="30503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Effective population size (x10</a:t>
            </a:r>
            <a:r>
              <a:rPr lang="en-US" baseline="300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59840"/>
            <a:ext cx="362866" cy="193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83072" y="6439805"/>
            <a:ext cx="25466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Thousands of years ago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643B-7ED0-FF48-B8D4-B235A1FD237D}" type="slidenum">
              <a:rPr lang="en-US"/>
              <a:pPr/>
              <a:t>25</a:t>
            </a:fld>
            <a:endParaRPr lang="en-US"/>
          </a:p>
        </p:txBody>
      </p:sp>
      <p:sp>
        <p:nvSpPr>
          <p:cNvPr id="60418" name="Rectangle 2"/>
          <p:cNvSpPr>
            <a:spLocks/>
          </p:cNvSpPr>
          <p:nvPr/>
        </p:nvSpPr>
        <p:spPr bwMode="auto">
          <a:xfrm>
            <a:off x="4269861" y="4857404"/>
            <a:ext cx="1768078" cy="75902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>
              <a:spcBef>
                <a:spcPts val="1617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West African</a:t>
            </a:r>
          </a:p>
          <a:p>
            <a:pPr marL="40182">
              <a:spcBef>
                <a:spcPts val="1617"/>
              </a:spcBef>
            </a:pPr>
            <a:endParaRPr lang="en-US" b="1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60419" name="AutoShape 3"/>
          <p:cNvSpPr>
            <a:spLocks/>
          </p:cNvSpPr>
          <p:nvPr/>
        </p:nvSpPr>
        <p:spPr bwMode="auto">
          <a:xfrm rot="39880">
            <a:off x="1909312" y="1595836"/>
            <a:ext cx="1598414" cy="446484"/>
          </a:xfrm>
          <a:custGeom>
            <a:avLst/>
            <a:gdLst>
              <a:gd name="T0" fmla="+- 0 10800 2"/>
              <a:gd name="T1" fmla="*/ T0 w 21598"/>
              <a:gd name="T2" fmla="+- 0 10800 27"/>
              <a:gd name="T3" fmla="*/ 10800 h 21573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21598" h="21573">
                <a:moveTo>
                  <a:pt x="0" y="0"/>
                </a:moveTo>
                <a:lnTo>
                  <a:pt x="21598" y="-27"/>
                </a:lnTo>
                <a:lnTo>
                  <a:pt x="21596" y="21546"/>
                </a:lnTo>
                <a:lnTo>
                  <a:pt x="-2" y="21573"/>
                </a:lnTo>
                <a:close/>
                <a:moveTo>
                  <a:pt x="0" y="0"/>
                </a:moveTo>
              </a:path>
            </a:pathLst>
          </a:cu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>
              <a:spcBef>
                <a:spcPts val="1617"/>
              </a:spcBef>
            </a:pPr>
            <a:r>
              <a:rPr lang="en-US" b="1" dirty="0">
                <a:solidFill>
                  <a:srgbClr val="A408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European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2866783" y="3878487"/>
            <a:ext cx="1768078" cy="82153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 anchor="ctr">
            <a:prstTxWarp prst="textNoShape">
              <a:avLst/>
            </a:prstTxWarp>
          </a:bodyPr>
          <a:lstStyle/>
          <a:p>
            <a:pPr marL="40182">
              <a:spcBef>
                <a:spcPts val="1617"/>
              </a:spcBef>
            </a:pPr>
            <a:r>
              <a:rPr lang="en-US" b="1" dirty="0">
                <a:solidFill>
                  <a:srgbClr val="AE00F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African Americans (ASW)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14267" y="6356350"/>
            <a:ext cx="372533" cy="36512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2702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Analyzing admixed populations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127" y="1204162"/>
            <a:ext cx="6485467" cy="565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57652" y="6442475"/>
            <a:ext cx="367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Kidd*, Gravel* et al (in Review)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10262" y="5616427"/>
            <a:ext cx="181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Europeans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2934" y="1401913"/>
            <a:ext cx="181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Native Americans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1532" y="2495603"/>
            <a:ext cx="181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BBAA12"/>
                </a:solidFill>
              </a:rPr>
              <a:t>Yorubans</a:t>
            </a:r>
            <a:endParaRPr lang="en-US" dirty="0">
              <a:solidFill>
                <a:srgbClr val="BBAA1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3396" y="4007935"/>
            <a:ext cx="248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African-Americans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0202" y="2864935"/>
            <a:ext cx="248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Mexicans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8454" y="4857404"/>
            <a:ext cx="248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Puerto Ricans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99857"/>
            <a:ext cx="3366492" cy="363438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/>
          </p:cNvSpPr>
          <p:nvPr/>
        </p:nvSpPr>
        <p:spPr bwMode="auto">
          <a:xfrm>
            <a:off x="133946" y="1616273"/>
            <a:ext cx="3875484" cy="5268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3000" u="sng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Hernan Cortes [1519]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863" y="2199857"/>
            <a:ext cx="5295305" cy="15024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/>
          </p:cNvSpPr>
          <p:nvPr/>
        </p:nvSpPr>
        <p:spPr bwMode="auto">
          <a:xfrm>
            <a:off x="5732860" y="1938247"/>
            <a:ext cx="1298151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u="sng">
                <a:latin typeface="Calibri" pitchFamily="1" charset="0"/>
                <a:ea typeface="Calibri" pitchFamily="1" charset="0"/>
                <a:cs typeface="Calibri" pitchFamily="1" charset="0"/>
                <a:sym typeface="Calibri" pitchFamily="1" charset="0"/>
              </a:rPr>
              <a:t>North America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4844" y="1352847"/>
            <a:ext cx="3875484" cy="5268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3000" u="sng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Slave Trade [1500-1860]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5581055" y="4099232"/>
            <a:ext cx="2147936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u="sng">
                <a:latin typeface="Calibri" pitchFamily="1" charset="0"/>
                <a:ea typeface="Calibri" pitchFamily="1" charset="0"/>
                <a:cs typeface="Calibri" pitchFamily="1" charset="0"/>
                <a:sym typeface="Calibri" pitchFamily="1" charset="0"/>
              </a:rPr>
              <a:t>Spanish Central America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2273" y="4360842"/>
            <a:ext cx="5125641" cy="147339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/>
          </p:cNvSpPr>
          <p:nvPr/>
        </p:nvSpPr>
        <p:spPr bwMode="auto">
          <a:xfrm>
            <a:off x="6827093" y="2458815"/>
            <a:ext cx="901898" cy="107156"/>
          </a:xfrm>
          <a:prstGeom prst="rect">
            <a:avLst/>
          </a:prstGeom>
          <a:solidFill>
            <a:srgbClr val="C632FD"/>
          </a:solidFill>
          <a:ln w="25400" cap="flat">
            <a:solidFill>
              <a:srgbClr val="AE00F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3068"/>
            <a:ext cx="9144000" cy="1020762"/>
          </a:xfrm>
        </p:spPr>
        <p:txBody>
          <a:bodyPr/>
          <a:lstStyle/>
          <a:p>
            <a:r>
              <a:rPr lang="en-US" dirty="0" smtClean="0"/>
              <a:t>Comparing with slave trade records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simplest model of admixture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" y="1826399"/>
            <a:ext cx="3357675" cy="3267081"/>
            <a:chOff x="6381542" y="1393152"/>
            <a:chExt cx="3088237" cy="2606406"/>
          </a:xfrm>
        </p:grpSpPr>
        <p:sp>
          <p:nvSpPr>
            <p:cNvPr id="5" name="Rectangle 4"/>
            <p:cNvSpPr/>
            <p:nvPr/>
          </p:nvSpPr>
          <p:spPr>
            <a:xfrm>
              <a:off x="7399759" y="1515616"/>
              <a:ext cx="772476" cy="81151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503182" y="1836577"/>
              <a:ext cx="862828" cy="205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6"/>
            <p:cNvSpPr txBox="1">
              <a:spLocks noChangeArrowheads="1"/>
            </p:cNvSpPr>
            <p:nvPr/>
          </p:nvSpPr>
          <p:spPr bwMode="auto">
            <a:xfrm>
              <a:off x="6806268" y="1393152"/>
              <a:ext cx="657426" cy="294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T</a:t>
              </a:r>
              <a:r>
                <a:rPr lang="en-US" baseline="-25000">
                  <a:latin typeface="Calibri" charset="0"/>
                </a:rPr>
                <a:t>1</a:t>
              </a:r>
              <a:endParaRPr lang="en-US">
                <a:latin typeface="Calibri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381542" y="1628420"/>
              <a:ext cx="386238" cy="3451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99759" y="1833367"/>
              <a:ext cx="772476" cy="2165398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7059706" y="2695958"/>
              <a:ext cx="260561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484119" y="2674975"/>
              <a:ext cx="985660" cy="294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time</a:t>
              </a:r>
            </a:p>
          </p:txBody>
        </p:sp>
      </p:grpSp>
      <p:pic>
        <p:nvPicPr>
          <p:cNvPr id="12" name="Picture 11" descr="prop_heterozygoc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38760" y="1826399"/>
            <a:ext cx="5262030" cy="3266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Admixed populations are underrepresented in medical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96% of participants in genome-wide association studies are of European origin, because of </a:t>
            </a:r>
          </a:p>
          <a:p>
            <a:pPr lvl="1">
              <a:buFont typeface="Arial"/>
              <a:buChar char="•"/>
            </a:pPr>
            <a:r>
              <a:rPr lang="en-US" dirty="0"/>
              <a:t>G</a:t>
            </a:r>
            <a:r>
              <a:rPr lang="en-US" dirty="0" smtClean="0"/>
              <a:t>eography/politics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Europeans are a model organism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“More statistically uniform”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detailed quantitative models of human evolution</a:t>
            </a:r>
          </a:p>
          <a:p>
            <a:r>
              <a:rPr lang="en-US" dirty="0" smtClean="0"/>
              <a:t>Understand the impact of gene flow on genetic diversity patterns</a:t>
            </a:r>
          </a:p>
          <a:p>
            <a:r>
              <a:rPr lang="en-US" dirty="0" smtClean="0"/>
              <a:t>Empower medical association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r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34621" y="1241346"/>
            <a:ext cx="7045338" cy="5284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609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Everyone is admixed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4901" y="6488668"/>
            <a:ext cx="3770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Gravel </a:t>
            </a:r>
            <a:r>
              <a:rPr lang="en-US" i="1" dirty="0" smtClean="0"/>
              <a:t>et al, PNAS</a:t>
            </a:r>
            <a:r>
              <a:rPr lang="en-US" dirty="0" smtClean="0"/>
              <a:t> </a:t>
            </a:r>
            <a:r>
              <a:rPr lang="en-US" b="1" dirty="0" smtClean="0"/>
              <a:t>108</a:t>
            </a:r>
            <a:r>
              <a:rPr lang="en-US" dirty="0" smtClean="0"/>
              <a:t>, 11983 (2011)</a:t>
            </a:r>
            <a:endParaRPr lang="en-US" i="1" dirty="0"/>
          </a:p>
        </p:txBody>
      </p:sp>
      <p:pic>
        <p:nvPicPr>
          <p:cNvPr id="7" name="Picture 6" descr="sharing_contine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36765" t="40909" r="35294" b="40909"/>
              <a:stretch>
                <a:fillRect/>
              </a:stretch>
            </p:blipFill>
          </mc:Choice>
          <mc:Fallback>
            <p:blipFill>
              <a:blip r:embed="rId7"/>
              <a:srcRect l="36765" t="40909" r="35294" b="40909"/>
              <a:stretch>
                <a:fillRect/>
              </a:stretch>
            </p:blipFill>
          </mc:Fallback>
        </mc:AlternateContent>
        <p:spPr>
          <a:xfrm>
            <a:off x="693374" y="404160"/>
            <a:ext cx="8121032" cy="6838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5191" y="1823846"/>
            <a:ext cx="178353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rgbClr val="FF0000"/>
                </a:solidFill>
              </a:rPr>
              <a:t>Yoruba-European</a:t>
            </a:r>
          </a:p>
        </p:txBody>
      </p:sp>
      <p:pic>
        <p:nvPicPr>
          <p:cNvPr id="8" name="Picture 7" descr="sharing_a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 l="39118" t="43409" r="39118" b="43182"/>
              <a:stretch>
                <a:fillRect/>
              </a:stretch>
            </p:blipFill>
          </mc:Choice>
          <mc:Fallback>
            <p:blipFill>
              <a:blip r:embed="rId9"/>
              <a:srcRect l="39118" t="43409" r="39118" b="43182"/>
              <a:stretch>
                <a:fillRect/>
              </a:stretch>
            </p:blipFill>
          </mc:Fallback>
        </mc:AlternateContent>
        <p:spPr>
          <a:xfrm>
            <a:off x="1375941" y="1350910"/>
            <a:ext cx="6354125" cy="50663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040" y="1106908"/>
            <a:ext cx="7804800" cy="2975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360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Global population structure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91000" y="6599116"/>
            <a:ext cx="4925976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 err="1" smtClean="0">
                <a:solidFill>
                  <a:srgbClr val="000000"/>
                </a:solidFill>
                <a:ea typeface="msgothic" charset="0"/>
                <a:cs typeface="msgothic" charset="0"/>
              </a:rPr>
              <a:t>Henn</a:t>
            </a:r>
            <a:r>
              <a:rPr lang="en-GB" sz="16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*, Gravel*, et al, </a:t>
            </a:r>
            <a:r>
              <a:rPr lang="en-GB" sz="1600" i="1" dirty="0">
                <a:solidFill>
                  <a:srgbClr val="000000"/>
                </a:solidFill>
                <a:ea typeface="msgothic" charset="0"/>
                <a:cs typeface="msgothic" charset="0"/>
              </a:rPr>
              <a:t>Hum. Mol. Genet</a:t>
            </a:r>
            <a:r>
              <a:rPr lang="en-GB" sz="1600" dirty="0">
                <a:solidFill>
                  <a:srgbClr val="000000"/>
                </a:solidFill>
                <a:ea typeface="msgothic" charset="0"/>
                <a:cs typeface="msgothic" charset="0"/>
              </a:rPr>
              <a:t>.</a:t>
            </a:r>
            <a:r>
              <a:rPr lang="en-GB" sz="16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19</a:t>
            </a:r>
            <a:r>
              <a:rPr lang="en-GB" sz="16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, R221 (2010)</a:t>
            </a:r>
            <a:endParaRPr lang="en-GB" sz="1600" dirty="0">
              <a:solidFill>
                <a:srgbClr val="000000"/>
              </a:solidFill>
              <a:ea typeface="msgothic" charset="0"/>
              <a:cs typeface="ms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661726"/>
            <a:ext cx="8229600" cy="2783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35523" y="2147125"/>
            <a:ext cx="4759612" cy="382428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 rot="1520501">
            <a:off x="3334545" y="3966917"/>
            <a:ext cx="864241" cy="230686"/>
          </a:xfrm>
          <a:custGeom>
            <a:avLst/>
            <a:gdLst>
              <a:gd name="connsiteX0" fmla="*/ 948067 w 1065168"/>
              <a:gd name="connsiteY0" fmla="*/ 245431 h 380531"/>
              <a:gd name="connsiteX1" fmla="*/ 272485 w 1065168"/>
              <a:gd name="connsiteY1" fmla="*/ 245431 h 380531"/>
              <a:gd name="connsiteX2" fmla="*/ 272485 w 1065168"/>
              <a:gd name="connsiteY2" fmla="*/ 367021 h 380531"/>
              <a:gd name="connsiteX3" fmla="*/ 2252 w 1065168"/>
              <a:gd name="connsiteY3" fmla="*/ 164372 h 380531"/>
              <a:gd name="connsiteX4" fmla="*/ 285997 w 1065168"/>
              <a:gd name="connsiteY4" fmla="*/ 2252 h 380531"/>
              <a:gd name="connsiteX5" fmla="*/ 245462 w 1065168"/>
              <a:gd name="connsiteY5" fmla="*/ 150862 h 380531"/>
              <a:gd name="connsiteX6" fmla="*/ 948067 w 1065168"/>
              <a:gd name="connsiteY6" fmla="*/ 110332 h 380531"/>
              <a:gd name="connsiteX7" fmla="*/ 948067 w 1065168"/>
              <a:gd name="connsiteY7" fmla="*/ 245431 h 38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168" h="380531">
                <a:moveTo>
                  <a:pt x="948067" y="245431"/>
                </a:moveTo>
                <a:cubicBezTo>
                  <a:pt x="835470" y="267947"/>
                  <a:pt x="385082" y="225166"/>
                  <a:pt x="272485" y="245431"/>
                </a:cubicBezTo>
                <a:cubicBezTo>
                  <a:pt x="159888" y="265696"/>
                  <a:pt x="317524" y="380531"/>
                  <a:pt x="272485" y="367021"/>
                </a:cubicBezTo>
                <a:cubicBezTo>
                  <a:pt x="227446" y="353511"/>
                  <a:pt x="0" y="225167"/>
                  <a:pt x="2252" y="164372"/>
                </a:cubicBezTo>
                <a:cubicBezTo>
                  <a:pt x="4504" y="103577"/>
                  <a:pt x="245462" y="4504"/>
                  <a:pt x="285997" y="2252"/>
                </a:cubicBezTo>
                <a:cubicBezTo>
                  <a:pt x="326532" y="0"/>
                  <a:pt x="135117" y="132849"/>
                  <a:pt x="245462" y="150862"/>
                </a:cubicBezTo>
                <a:cubicBezTo>
                  <a:pt x="355807" y="168875"/>
                  <a:pt x="830966" y="96822"/>
                  <a:pt x="948067" y="110332"/>
                </a:cubicBezTo>
                <a:cubicBezTo>
                  <a:pt x="1065168" y="123842"/>
                  <a:pt x="1060664" y="222915"/>
                  <a:pt x="948067" y="245431"/>
                </a:cubicBez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326759" y="3472219"/>
            <a:ext cx="864241" cy="230686"/>
          </a:xfrm>
          <a:custGeom>
            <a:avLst/>
            <a:gdLst>
              <a:gd name="connsiteX0" fmla="*/ 948067 w 1065168"/>
              <a:gd name="connsiteY0" fmla="*/ 245431 h 380531"/>
              <a:gd name="connsiteX1" fmla="*/ 272485 w 1065168"/>
              <a:gd name="connsiteY1" fmla="*/ 245431 h 380531"/>
              <a:gd name="connsiteX2" fmla="*/ 272485 w 1065168"/>
              <a:gd name="connsiteY2" fmla="*/ 367021 h 380531"/>
              <a:gd name="connsiteX3" fmla="*/ 2252 w 1065168"/>
              <a:gd name="connsiteY3" fmla="*/ 164372 h 380531"/>
              <a:gd name="connsiteX4" fmla="*/ 285997 w 1065168"/>
              <a:gd name="connsiteY4" fmla="*/ 2252 h 380531"/>
              <a:gd name="connsiteX5" fmla="*/ 245462 w 1065168"/>
              <a:gd name="connsiteY5" fmla="*/ 150862 h 380531"/>
              <a:gd name="connsiteX6" fmla="*/ 948067 w 1065168"/>
              <a:gd name="connsiteY6" fmla="*/ 110332 h 380531"/>
              <a:gd name="connsiteX7" fmla="*/ 948067 w 1065168"/>
              <a:gd name="connsiteY7" fmla="*/ 245431 h 38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168" h="380531">
                <a:moveTo>
                  <a:pt x="948067" y="245431"/>
                </a:moveTo>
                <a:cubicBezTo>
                  <a:pt x="835470" y="267947"/>
                  <a:pt x="385082" y="225166"/>
                  <a:pt x="272485" y="245431"/>
                </a:cubicBezTo>
                <a:cubicBezTo>
                  <a:pt x="159888" y="265696"/>
                  <a:pt x="317524" y="380531"/>
                  <a:pt x="272485" y="367021"/>
                </a:cubicBezTo>
                <a:cubicBezTo>
                  <a:pt x="227446" y="353511"/>
                  <a:pt x="0" y="225167"/>
                  <a:pt x="2252" y="164372"/>
                </a:cubicBezTo>
                <a:cubicBezTo>
                  <a:pt x="4504" y="103577"/>
                  <a:pt x="245462" y="4504"/>
                  <a:pt x="285997" y="2252"/>
                </a:cubicBezTo>
                <a:cubicBezTo>
                  <a:pt x="326532" y="0"/>
                  <a:pt x="135117" y="132849"/>
                  <a:pt x="245462" y="150862"/>
                </a:cubicBezTo>
                <a:cubicBezTo>
                  <a:pt x="355807" y="168875"/>
                  <a:pt x="830966" y="96822"/>
                  <a:pt x="948067" y="110332"/>
                </a:cubicBezTo>
                <a:cubicBezTo>
                  <a:pt x="1065168" y="123842"/>
                  <a:pt x="1060664" y="222915"/>
                  <a:pt x="948067" y="245431"/>
                </a:cubicBez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-360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Wright-Fisher Simulations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0" y="2441512"/>
            <a:ext cx="9021612" cy="20246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Variance in ancestry across individuals:</a:t>
            </a:r>
            <a:br>
              <a:rPr lang="en-US"/>
            </a:br>
            <a:r>
              <a:rPr lang="en-US"/>
              <a:t>simulations</a:t>
            </a:r>
          </a:p>
        </p:txBody>
      </p:sp>
      <p:pic>
        <p:nvPicPr>
          <p:cNvPr id="4" name="Content Placeholder 3" descr="variances_simonly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202" r="-6202"/>
              <a:stretch>
                <a:fillRect/>
              </a:stretch>
            </p:blipFill>
          </mc:Choice>
          <mc:Fallback>
            <p:blipFill>
              <a:blip r:embed="rId3"/>
              <a:srcRect l="-6202" r="-6202"/>
              <a:stretch>
                <a:fillRect/>
              </a:stretch>
            </p:blipFill>
          </mc:Fallback>
        </mc:AlternateContent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672" y="1556385"/>
            <a:ext cx="6026587" cy="713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39022" y="1417638"/>
            <a:ext cx="5146206" cy="957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riances_independen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202" r="-6202"/>
              <a:stretch>
                <a:fillRect/>
              </a:stretch>
            </p:blipFill>
          </mc:Choice>
          <mc:Fallback>
            <p:blipFill>
              <a:blip r:embed="rId3"/>
              <a:srcRect l="-6202" r="-6202"/>
              <a:stretch>
                <a:fillRect/>
              </a:stretch>
            </p:blipFill>
          </mc:Fallback>
        </mc:AlternateContent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672" y="1556385"/>
            <a:ext cx="6026587" cy="713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72988" y="1417638"/>
            <a:ext cx="3612239" cy="957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Variance in ancestry across individuals:</a:t>
            </a:r>
            <a:br>
              <a:rPr lang="en-US"/>
            </a:br>
            <a:r>
              <a:rPr lang="en-US"/>
              <a:t>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24179</TotalTime>
  <Words>923</Words>
  <Application>Microsoft Macintosh PowerPoint</Application>
  <PresentationFormat>On-screen Show (4:3)</PresentationFormat>
  <Paragraphs>147</Paragraphs>
  <Slides>27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Methods and challenges in the analysis of admixed human genomes </vt:lpstr>
      <vt:lpstr>Slide 2</vt:lpstr>
      <vt:lpstr>Admixed populations are underrepresented in medical genetics</vt:lpstr>
      <vt:lpstr>Goals</vt:lpstr>
      <vt:lpstr>Everyone is admixed</vt:lpstr>
      <vt:lpstr>Slide 6</vt:lpstr>
      <vt:lpstr>Slide 7</vt:lpstr>
      <vt:lpstr>Variance in ancestry across individuals: simulations</vt:lpstr>
      <vt:lpstr>Variance in ancestry across individuals: Models</vt:lpstr>
      <vt:lpstr>Variance in ancestry across individuals: Models</vt:lpstr>
      <vt:lpstr>Variance in ancestry across individuals: Models</vt:lpstr>
      <vt:lpstr>Variance in ancestry across individuals: Models</vt:lpstr>
      <vt:lpstr>Ancestry Varies Along The Genome</vt:lpstr>
      <vt:lpstr>Ancestry Varies Along The Genome</vt:lpstr>
      <vt:lpstr>Modeling ancestry tracts  using a Markov model</vt:lpstr>
      <vt:lpstr>More complex demographic histories can be modeled via multiple-state Markov model</vt:lpstr>
      <vt:lpstr>Markov model vs simulation</vt:lpstr>
      <vt:lpstr>Evidence for continuous gene flow</vt:lpstr>
      <vt:lpstr>Summary</vt:lpstr>
      <vt:lpstr>Challenges</vt:lpstr>
      <vt:lpstr>Thanks to </vt:lpstr>
      <vt:lpstr>Ancestry statistics</vt:lpstr>
      <vt:lpstr>Modeling the admixture process</vt:lpstr>
      <vt:lpstr>Demography estimates  using coalescent approach</vt:lpstr>
      <vt:lpstr>Slide 25</vt:lpstr>
      <vt:lpstr>Comparing with slave trade records</vt:lpstr>
      <vt:lpstr>The simplest model of admixture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and challenges in the analysis of admixed human genomes </dc:title>
  <dc:creator>Simon Gravel</dc:creator>
  <cp:lastModifiedBy>Simon Gravel</cp:lastModifiedBy>
  <cp:revision>19</cp:revision>
  <dcterms:created xsi:type="dcterms:W3CDTF">2012-06-19T10:29:23Z</dcterms:created>
  <dcterms:modified xsi:type="dcterms:W3CDTF">2012-06-19T10:34:05Z</dcterms:modified>
</cp:coreProperties>
</file>