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52.xml" ContentType="application/vnd.openxmlformats-officedocument.presentationml.slide+xml"/>
  <Override PartName="/ppt/slides/slide49.xml" ContentType="application/vnd.openxmlformats-officedocument.presentationml.slide+xml"/>
  <Override PartName="/ppt/slides/slide68.xml" ContentType="application/vnd.openxmlformats-officedocument.presentationml.slide+xml"/>
  <Override PartName="/ppt/slides/slide33.xml" ContentType="application/vnd.openxmlformats-officedocument.presentationml.slide+xml"/>
  <Override PartName="/ppt/slides/slide87.xml" ContentType="application/vnd.openxmlformats-officedocument.presentationml.slide+xml"/>
  <Default Extension="bin" ContentType="application/vnd.openxmlformats-officedocument.presentationml.printerSettings"/>
  <Override PartName="/ppt/slides/slide92.xml" ContentType="application/vnd.openxmlformats-officedocument.presentationml.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slides/slide56.xml" ContentType="application/vnd.openxmlformats-officedocument.presentationml.slide+xml"/>
  <Override PartName="/ppt/slides/slide75.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slides/slide23.xml" ContentType="application/vnd.openxmlformats-officedocument.presentationml.slide+xml"/>
  <Override PartName="/ppt/slides/slide42.xml" ContentType="application/vnd.openxmlformats-officedocument.presentationml.slide+xml"/>
  <Override PartName="/ppt/slides/slide61.xml" ContentType="application/vnd.openxmlformats-officedocument.presentationml.slide+xml"/>
  <Override PartName="/ppt/slides/slide80.xml" ContentType="application/vnd.openxmlformats-officedocument.presentationml.slide+xml"/>
  <Override PartName="/ppt/theme/theme1.xml" ContentType="application/vnd.openxmlformats-officedocument.theme+xml"/>
  <Override PartName="/ppt/slideLayouts/slideLayout10.xml" ContentType="application/vnd.openxmlformats-officedocument.presentationml.slideLayout+xml"/>
  <Override PartName="/ppt/notesSlides/notesSlide17.xml" ContentType="application/vnd.openxmlformats-officedocument.presentationml.notesSlide+xml"/>
  <Override PartName="/ppt/notesSlides/notesSlide6.xml" ContentType="application/vnd.openxmlformats-officedocument.presentationml.notesSlide+xml"/>
  <Override PartName="/ppt/slides/slide79.xml" ContentType="application/vnd.openxmlformats-officedocument.presentationml.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Override PartName="/ppt/slides/slide65.xml" ContentType="application/vnd.openxmlformats-officedocument.presentationml.slide+xml"/>
  <Override PartName="/ppt/slides/slide84.xml" ContentType="application/vnd.openxmlformats-officedocument.presentationml.slide+xml"/>
  <Override PartName="/ppt/slides/slide46.xml" ContentType="application/vnd.openxmlformats-officedocument.presentationml.slide+xml"/>
  <Override PartName="/ppt/notesSlides/notesSlide8.xml" ContentType="application/vnd.openxmlformats-officedocument.presentationml.notesSlide+xml"/>
  <Override PartName="/ppt/notesSlides/notesSlide22.xml" ContentType="application/vnd.openxmlformats-officedocument.presentationml.notesSlide+xml"/>
  <Override PartName="/ppt/slides/slide70.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53.xml" ContentType="application/vnd.openxmlformats-officedocument.presentationml.slide+xml"/>
  <Override PartName="/ppt/slides/slide15.xml" ContentType="application/vnd.openxmlformats-officedocument.presentationml.slide+xml"/>
  <Override PartName="/ppt/slides/slide69.xml" ContentType="application/vnd.openxmlformats-officedocument.presentationml.slide+xml"/>
  <Override PartName="/ppt/slides/slide88.xml" ContentType="application/vnd.openxmlformats-officedocument.presentationml.slide+xml"/>
  <Override PartName="/ppt/slides/slide72.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slides/slide93.xml" ContentType="application/vnd.openxmlformats-officedocument.presentationml.slide+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slides/slide57.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Layouts/slideLayout2.xml" ContentType="application/vnd.openxmlformats-officedocument.presentationml.slideLayout+xml"/>
  <Override PartName="/ppt/slides/slide24.xml" ContentType="application/vnd.openxmlformats-officedocument.presentationml.slide+xml"/>
  <Override PartName="/ppt/slides/slide43.xml" ContentType="application/vnd.openxmlformats-officedocument.presentationml.slide+xml"/>
  <Override PartName="/ppt/slides/slide62.xml" ContentType="application/vnd.openxmlformats-officedocument.presentationml.slide+xml"/>
  <Override PartName="/ppt/slides/slide81.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notesSlides/notesSlide18.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slides/slide8.xml" ContentType="application/vnd.openxmlformats-officedocument.presentationml.slide+xml"/>
  <Override PartName="/ppt/slideLayouts/slideLayout6.xml" ContentType="application/vnd.openxmlformats-officedocument.presentationml.slideLayout+xml"/>
  <Override PartName="/ppt/slides/slide12.xml" ContentType="application/vnd.openxmlformats-officedocument.presentationml.slide+xml"/>
  <Override PartName="/ppt/slides/slide28.xml" ContentType="application/vnd.openxmlformats-officedocument.presentationml.slide+xml"/>
  <Override PartName="/ppt/slides/slide50.xml" ContentType="application/vnd.openxmlformats-officedocument.presentationml.slide+xml"/>
  <Override PartName="/ppt/slides/slide66.xml" ContentType="application/vnd.openxmlformats-officedocument.presentationml.slide+xml"/>
  <Override PartName="/ppt/slides/slide85.xml" ContentType="application/vnd.openxmlformats-officedocument.presentationml.slide+xml"/>
  <Override PartName="/ppt/slides/slide47.xml" ContentType="application/vnd.openxmlformats-officedocument.presentationml.slide+xml"/>
  <Override PartName="/ppt/slides/slide31.xml" ContentType="application/vnd.openxmlformats-officedocument.presentationml.slide+xml"/>
  <Override PartName="/ppt/notesSlides/notesSlide9.xml" ContentType="application/vnd.openxmlformats-officedocument.presentationml.notesSlide+xml"/>
  <Override PartName="/ppt/slides/slide71.xml" ContentType="application/vnd.openxmlformats-officedocument.presentationml.slide+xml"/>
  <Override PartName="/ppt/slides/slide90.xml" ContentType="application/vnd.openxmlformats-officedocument.presentationml.slide+xml"/>
  <Override PartName="/ppt/notesSlides/notesSlide11.xml" ContentType="application/vnd.openxmlformats-officedocument.presentationml.notesSlide+xml"/>
  <Default Extension="rels" ContentType="application/vnd.openxmlformats-package.relationships+xml"/>
  <Override PartName="/ppt/slides/slide16.xml" ContentType="application/vnd.openxmlformats-officedocument.presentationml.slide+xml"/>
  <Override PartName="/ppt/slides/slide35.xml" ContentType="application/vnd.openxmlformats-officedocument.presentationml.slide+xml"/>
  <Override PartName="/ppt/slides/slide54.xml" ContentType="application/vnd.openxmlformats-officedocument.presentationml.slide+xml"/>
  <Override PartName="/ppt/slides/slide73.xml" ContentType="application/vnd.openxmlformats-officedocument.presentationml.slide+xml"/>
  <Override PartName="/ppt/slides/slide1.xml" ContentType="application/vnd.openxmlformats-officedocument.presentationml.slide+xml"/>
  <Override PartName="/ppt/slides/slide89.xml" ContentType="application/vnd.openxmlformats-officedocument.presentationml.slide+xml"/>
  <Override PartName="/ppt/slides/slide21.xml" ContentType="application/vnd.openxmlformats-officedocument.presentationml.slide+xml"/>
  <Override PartName="/ppt/slides/slide40.xml" ContentType="application/vnd.openxmlformats-officedocument.presentationml.slide+xml"/>
  <Override PartName="/ppt/slides/slide94.xml" ContentType="application/vnd.openxmlformats-officedocument.presentationml.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39.xml" ContentType="application/vnd.openxmlformats-officedocument.presentationml.slide+xml"/>
  <Override PartName="/ppt/slides/slide58.xml" ContentType="application/vnd.openxmlformats-officedocument.presentationml.slide+xml"/>
  <Override PartName="/ppt/slides/slide77.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slides/slide96.xml" ContentType="application/vnd.openxmlformats-officedocument.presentationml.slide+xml"/>
  <Override PartName="/ppt/slides/slide82.xml" ContentType="application/vnd.openxmlformats-officedocument.presentationml.slide+xml"/>
  <Override PartName="/ppt/slides/slide63.xml" ContentType="application/vnd.openxmlformats-officedocument.presentationml.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s/slide51.xml" ContentType="application/vnd.openxmlformats-officedocument.presentationml.slide+xml"/>
  <Override PartName="/ppt/slides/slide67.xml" ContentType="application/vnd.openxmlformats-officedocument.presentationml.slide+xml"/>
  <Override PartName="/ppt/slides/slide48.xml" ContentType="application/vnd.openxmlformats-officedocument.presentationml.slide+xml"/>
  <Override PartName="/ppt/slides/slide32.xml" ContentType="application/vnd.openxmlformats-officedocument.presentationml.slide+xml"/>
  <Override PartName="/ppt/slideLayouts/slideLayout7.xml" ContentType="application/vnd.openxmlformats-officedocument.presentationml.slideLayout+xml"/>
  <Override PartName="/ppt/viewProps.xml" ContentType="application/vnd.openxmlformats-officedocument.presentationml.viewProps+xml"/>
  <Override PartName="/ppt/slides/slide29.xml" ContentType="application/vnd.openxmlformats-officedocument.presentationml.slide+xml"/>
  <Override PartName="/ppt/slides/slide86.xml" ContentType="application/vnd.openxmlformats-officedocument.presentationml.slide+xml"/>
  <Override PartName="/ppt/notesSlides/notesSlide10.xml" ContentType="application/vnd.openxmlformats-officedocument.presentationml.notesSlide+xml"/>
  <Override PartName="/ppt/slides/slide91.xml" ContentType="application/vnd.openxmlformats-officedocument.presentationml.slide+xml"/>
  <Override PartName="/ppt/notesMasters/notesMaster1.xml" ContentType="application/vnd.openxmlformats-officedocument.presentationml.notesMaster+xml"/>
  <Override PartName="/docProps/app.xml" ContentType="application/vnd.openxmlformats-officedocument.extended-properties+xml"/>
  <Override PartName="/ppt/notesSlides/notesSlide12.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slides/slide55.xml" ContentType="application/vnd.openxmlformats-officedocument.presentationml.slide+xml"/>
  <Override PartName="/ppt/slides/slide74.xml" ContentType="application/vnd.openxmlformats-officedocument.presentationml.slide+xml"/>
  <Override PartName="/ppt/slides/slide2.xml" ContentType="application/vnd.openxmlformats-officedocument.presentationml.slide+xml"/>
  <Override PartName="/ppt/presentation.xml" ContentType="application/vnd.openxmlformats-officedocument.presentationml.presentation.main+xml"/>
  <Override PartName="/ppt/slides/slide22.xml" ContentType="application/vnd.openxmlformats-officedocument.presentationml.slide+xml"/>
  <Override PartName="/ppt/slides/slide41.xml" ContentType="application/vnd.openxmlformats-officedocument.presentationml.slide+xml"/>
  <Override PartName="/ppt/slides/slide60.xml" ContentType="application/vnd.openxmlformats-officedocument.presentationml.slide+xml"/>
  <Override PartName="/ppt/slides/slide95.xml" ContentType="application/vnd.openxmlformats-officedocument.presentationml.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slides/slide59.xml" ContentType="application/vnd.openxmlformats-officedocument.presentationml.slide+xml"/>
  <Override PartName="/ppt/slides/slide78.xml" ContentType="application/vnd.openxmlformats-officedocument.presentationml.slide+xml"/>
  <Override PartName="/ppt/slides/slide6.xml" ContentType="application/vnd.openxmlformats-officedocument.presentationml.slide+xml"/>
  <Override PartName="/ppt/slideLayouts/slideLayout4.xml" ContentType="application/vnd.openxmlformats-officedocument.presentationml.slideLayout+xml"/>
  <Override PartName="/ppt/slides/slide10.xml" ContentType="application/vnd.openxmlformats-officedocument.presentationml.slide+xml"/>
  <Override PartName="/ppt/slides/slide26.xml" ContentType="application/vnd.openxmlformats-officedocument.presentationml.slide+xml"/>
  <Override PartName="/ppt/slides/slide45.xml" ContentType="application/vnd.openxmlformats-officedocument.presentationml.slide+xml"/>
  <Override PartName="/ppt/slides/slide64.xml" ContentType="application/vnd.openxmlformats-officedocument.presentationml.slide+xml"/>
  <Override PartName="/ppt/slides/slide83.xml" ContentType="application/vnd.openxmlformats-officedocument.presentationml.slide+xml"/>
  <Override PartName="/ppt/notesSlides/notesSlide21.xml" ContentType="application/vnd.openxmlformats-officedocument.presentationml.notesSlide+xml"/>
  <Default Extension="pdf" ContentType="application/pdf"/>
  <Default Extension="png" ContentType="image/png"/>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98"/>
  </p:notesMasterIdLst>
  <p:sldIdLst>
    <p:sldId id="256" r:id="rId2"/>
    <p:sldId id="615" r:id="rId3"/>
    <p:sldId id="616" r:id="rId4"/>
    <p:sldId id="536" r:id="rId5"/>
    <p:sldId id="562" r:id="rId6"/>
    <p:sldId id="558" r:id="rId7"/>
    <p:sldId id="561" r:id="rId8"/>
    <p:sldId id="559" r:id="rId9"/>
    <p:sldId id="560" r:id="rId10"/>
    <p:sldId id="535" r:id="rId11"/>
    <p:sldId id="614" r:id="rId12"/>
    <p:sldId id="534" r:id="rId13"/>
    <p:sldId id="339" r:id="rId14"/>
    <p:sldId id="532" r:id="rId15"/>
    <p:sldId id="566" r:id="rId16"/>
    <p:sldId id="537" r:id="rId17"/>
    <p:sldId id="533" r:id="rId18"/>
    <p:sldId id="538" r:id="rId19"/>
    <p:sldId id="575" r:id="rId20"/>
    <p:sldId id="539" r:id="rId21"/>
    <p:sldId id="565" r:id="rId22"/>
    <p:sldId id="546" r:id="rId23"/>
    <p:sldId id="540" r:id="rId24"/>
    <p:sldId id="541" r:id="rId25"/>
    <p:sldId id="542" r:id="rId26"/>
    <p:sldId id="543" r:id="rId27"/>
    <p:sldId id="544" r:id="rId28"/>
    <p:sldId id="548" r:id="rId29"/>
    <p:sldId id="549" r:id="rId30"/>
    <p:sldId id="547" r:id="rId31"/>
    <p:sldId id="550" r:id="rId32"/>
    <p:sldId id="576" r:id="rId33"/>
    <p:sldId id="551" r:id="rId34"/>
    <p:sldId id="610" r:id="rId35"/>
    <p:sldId id="552" r:id="rId36"/>
    <p:sldId id="545" r:id="rId37"/>
    <p:sldId id="554" r:id="rId38"/>
    <p:sldId id="553" r:id="rId39"/>
    <p:sldId id="555" r:id="rId40"/>
    <p:sldId id="567" r:id="rId41"/>
    <p:sldId id="556" r:id="rId42"/>
    <p:sldId id="557" r:id="rId43"/>
    <p:sldId id="577" r:id="rId44"/>
    <p:sldId id="563" r:id="rId45"/>
    <p:sldId id="564" r:id="rId46"/>
    <p:sldId id="568" r:id="rId47"/>
    <p:sldId id="569" r:id="rId48"/>
    <p:sldId id="570" r:id="rId49"/>
    <p:sldId id="571" r:id="rId50"/>
    <p:sldId id="572" r:id="rId51"/>
    <p:sldId id="578" r:id="rId52"/>
    <p:sldId id="579" r:id="rId53"/>
    <p:sldId id="581" r:id="rId54"/>
    <p:sldId id="582" r:id="rId55"/>
    <p:sldId id="583" r:id="rId56"/>
    <p:sldId id="580" r:id="rId57"/>
    <p:sldId id="589" r:id="rId58"/>
    <p:sldId id="590" r:id="rId59"/>
    <p:sldId id="592" r:id="rId60"/>
    <p:sldId id="591" r:id="rId61"/>
    <p:sldId id="593" r:id="rId62"/>
    <p:sldId id="594" r:id="rId63"/>
    <p:sldId id="596" r:id="rId64"/>
    <p:sldId id="595" r:id="rId65"/>
    <p:sldId id="598" r:id="rId66"/>
    <p:sldId id="599" r:id="rId67"/>
    <p:sldId id="597" r:id="rId68"/>
    <p:sldId id="600" r:id="rId69"/>
    <p:sldId id="574" r:id="rId70"/>
    <p:sldId id="601" r:id="rId71"/>
    <p:sldId id="450" r:id="rId72"/>
    <p:sldId id="617" r:id="rId73"/>
    <p:sldId id="464" r:id="rId74"/>
    <p:sldId id="454" r:id="rId75"/>
    <p:sldId id="455" r:id="rId76"/>
    <p:sldId id="453" r:id="rId77"/>
    <p:sldId id="456" r:id="rId78"/>
    <p:sldId id="474" r:id="rId79"/>
    <p:sldId id="396" r:id="rId80"/>
    <p:sldId id="491" r:id="rId81"/>
    <p:sldId id="602" r:id="rId82"/>
    <p:sldId id="585" r:id="rId83"/>
    <p:sldId id="586" r:id="rId84"/>
    <p:sldId id="587" r:id="rId85"/>
    <p:sldId id="588" r:id="rId86"/>
    <p:sldId id="603" r:id="rId87"/>
    <p:sldId id="604" r:id="rId88"/>
    <p:sldId id="605" r:id="rId89"/>
    <p:sldId id="612" r:id="rId90"/>
    <p:sldId id="606" r:id="rId91"/>
    <p:sldId id="607" r:id="rId92"/>
    <p:sldId id="608" r:id="rId93"/>
    <p:sldId id="609" r:id="rId94"/>
    <p:sldId id="611" r:id="rId95"/>
    <p:sldId id="462" r:id="rId96"/>
    <p:sldId id="613" r:id="rId97"/>
  </p:sldIdLst>
  <p:sldSz cx="9144000" cy="6858000" type="screen4x3"/>
  <p:notesSz cx="6858000" cy="9144000"/>
  <p:defaultTextStyle>
    <a:defPPr>
      <a:defRPr lang="fr-FR"/>
    </a:defPPr>
    <a:lvl1pPr marL="0" algn="l" defTabSz="408130" rtl="0" eaLnBrk="1" latinLnBrk="0" hangingPunct="1">
      <a:defRPr sz="1600" kern="1200">
        <a:solidFill>
          <a:schemeClr val="tx1"/>
        </a:solidFill>
        <a:latin typeface="+mn-lt"/>
        <a:ea typeface="+mn-ea"/>
        <a:cs typeface="+mn-cs"/>
      </a:defRPr>
    </a:lvl1pPr>
    <a:lvl2pPr marL="408130" algn="l" defTabSz="408130" rtl="0" eaLnBrk="1" latinLnBrk="0" hangingPunct="1">
      <a:defRPr sz="1600" kern="1200">
        <a:solidFill>
          <a:schemeClr val="tx1"/>
        </a:solidFill>
        <a:latin typeface="+mn-lt"/>
        <a:ea typeface="+mn-ea"/>
        <a:cs typeface="+mn-cs"/>
      </a:defRPr>
    </a:lvl2pPr>
    <a:lvl3pPr marL="816260" algn="l" defTabSz="408130" rtl="0" eaLnBrk="1" latinLnBrk="0" hangingPunct="1">
      <a:defRPr sz="1600" kern="1200">
        <a:solidFill>
          <a:schemeClr val="tx1"/>
        </a:solidFill>
        <a:latin typeface="+mn-lt"/>
        <a:ea typeface="+mn-ea"/>
        <a:cs typeface="+mn-cs"/>
      </a:defRPr>
    </a:lvl3pPr>
    <a:lvl4pPr marL="1224391" algn="l" defTabSz="408130" rtl="0" eaLnBrk="1" latinLnBrk="0" hangingPunct="1">
      <a:defRPr sz="1600" kern="1200">
        <a:solidFill>
          <a:schemeClr val="tx1"/>
        </a:solidFill>
        <a:latin typeface="+mn-lt"/>
        <a:ea typeface="+mn-ea"/>
        <a:cs typeface="+mn-cs"/>
      </a:defRPr>
    </a:lvl4pPr>
    <a:lvl5pPr marL="1632521" algn="l" defTabSz="408130" rtl="0" eaLnBrk="1" latinLnBrk="0" hangingPunct="1">
      <a:defRPr sz="1600" kern="1200">
        <a:solidFill>
          <a:schemeClr val="tx1"/>
        </a:solidFill>
        <a:latin typeface="+mn-lt"/>
        <a:ea typeface="+mn-ea"/>
        <a:cs typeface="+mn-cs"/>
      </a:defRPr>
    </a:lvl5pPr>
    <a:lvl6pPr marL="2040651" algn="l" defTabSz="408130" rtl="0" eaLnBrk="1" latinLnBrk="0" hangingPunct="1">
      <a:defRPr sz="1600" kern="1200">
        <a:solidFill>
          <a:schemeClr val="tx1"/>
        </a:solidFill>
        <a:latin typeface="+mn-lt"/>
        <a:ea typeface="+mn-ea"/>
        <a:cs typeface="+mn-cs"/>
      </a:defRPr>
    </a:lvl6pPr>
    <a:lvl7pPr marL="2448781" algn="l" defTabSz="408130" rtl="0" eaLnBrk="1" latinLnBrk="0" hangingPunct="1">
      <a:defRPr sz="1600" kern="1200">
        <a:solidFill>
          <a:schemeClr val="tx1"/>
        </a:solidFill>
        <a:latin typeface="+mn-lt"/>
        <a:ea typeface="+mn-ea"/>
        <a:cs typeface="+mn-cs"/>
      </a:defRPr>
    </a:lvl7pPr>
    <a:lvl8pPr marL="2856912" algn="l" defTabSz="408130" rtl="0" eaLnBrk="1" latinLnBrk="0" hangingPunct="1">
      <a:defRPr sz="1600" kern="1200">
        <a:solidFill>
          <a:schemeClr val="tx1"/>
        </a:solidFill>
        <a:latin typeface="+mn-lt"/>
        <a:ea typeface="+mn-ea"/>
        <a:cs typeface="+mn-cs"/>
      </a:defRPr>
    </a:lvl8pPr>
    <a:lvl9pPr marL="3265042" algn="l" defTabSz="408130" rtl="0" eaLnBrk="1" latinLnBrk="0" hangingPunct="1">
      <a:defRPr sz="1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clrMru>
    <a:srgbClr val="F9760E"/>
    <a:srgbClr val="951014"/>
    <a:srgbClr val="4FFF57"/>
    <a:srgbClr val="C07A78"/>
    <a:srgbClr val="984807"/>
    <a:srgbClr val="A59BC6"/>
    <a:srgbClr val="9C87B2"/>
    <a:srgbClr val="F5DBCA"/>
    <a:srgbClr val="F5F8EF"/>
    <a:srgbClr val="FFEEC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1885" autoAdjust="0"/>
    <p:restoredTop sz="98061" autoAdjust="0"/>
  </p:normalViewPr>
  <p:slideViewPr>
    <p:cSldViewPr snapToGrid="0" snapToObjects="1">
      <p:cViewPr varScale="1">
        <p:scale>
          <a:sx n="71" d="100"/>
          <a:sy n="71" d="100"/>
        </p:scale>
        <p:origin x="-576" y="-104"/>
      </p:cViewPr>
      <p:guideLst>
        <p:guide orient="horz" pos="2161"/>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01" Type="http://schemas.openxmlformats.org/officeDocument/2006/relationships/viewProps" Target="viewProps.xml"/><Relationship Id="rId102" Type="http://schemas.openxmlformats.org/officeDocument/2006/relationships/theme" Target="theme/theme1.xml"/><Relationship Id="rId10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notesMaster" Target="notesMasters/notesMaster1.xml"/><Relationship Id="rId99" Type="http://schemas.openxmlformats.org/officeDocument/2006/relationships/printerSettings" Target="printerSettings/printerSettings1.bin"/><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presProps" Target="presProps.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F3135C-63A6-D14A-8560-6D936A279B3C}" type="datetimeFigureOut">
              <a:rPr lang="fr-FR" smtClean="0"/>
              <a:pPr/>
              <a:t>5/26/13</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ACC783-9A6E-0D49-BFD5-EF09133A7EE2}" type="slidenum">
              <a:rPr lang="fr-FR" smtClean="0"/>
              <a:pPr/>
              <a:t>‹#›</a:t>
            </a:fld>
            <a:endParaRPr lang="fr-FR"/>
          </a:p>
        </p:txBody>
      </p:sp>
    </p:spTree>
  </p:cSld>
  <p:clrMap bg1="lt1" tx1="dk1" bg2="lt2" tx2="dk2" accent1="accent1" accent2="accent2" accent3="accent3" accent4="accent4" accent5="accent5" accent6="accent6" hlink="hlink" folHlink="folHlink"/>
  <p:notesStyle>
    <a:lvl1pPr marL="0" algn="l" defTabSz="408130" rtl="0" eaLnBrk="1" latinLnBrk="0" hangingPunct="1">
      <a:defRPr sz="1000" kern="1200">
        <a:solidFill>
          <a:schemeClr val="tx1"/>
        </a:solidFill>
        <a:latin typeface="+mn-lt"/>
        <a:ea typeface="+mn-ea"/>
        <a:cs typeface="+mn-cs"/>
      </a:defRPr>
    </a:lvl1pPr>
    <a:lvl2pPr marL="408130" algn="l" defTabSz="408130" rtl="0" eaLnBrk="1" latinLnBrk="0" hangingPunct="1">
      <a:defRPr sz="1000" kern="1200">
        <a:solidFill>
          <a:schemeClr val="tx1"/>
        </a:solidFill>
        <a:latin typeface="+mn-lt"/>
        <a:ea typeface="+mn-ea"/>
        <a:cs typeface="+mn-cs"/>
      </a:defRPr>
    </a:lvl2pPr>
    <a:lvl3pPr marL="816260" algn="l" defTabSz="408130" rtl="0" eaLnBrk="1" latinLnBrk="0" hangingPunct="1">
      <a:defRPr sz="1000" kern="1200">
        <a:solidFill>
          <a:schemeClr val="tx1"/>
        </a:solidFill>
        <a:latin typeface="+mn-lt"/>
        <a:ea typeface="+mn-ea"/>
        <a:cs typeface="+mn-cs"/>
      </a:defRPr>
    </a:lvl3pPr>
    <a:lvl4pPr marL="1224391" algn="l" defTabSz="408130" rtl="0" eaLnBrk="1" latinLnBrk="0" hangingPunct="1">
      <a:defRPr sz="1000" kern="1200">
        <a:solidFill>
          <a:schemeClr val="tx1"/>
        </a:solidFill>
        <a:latin typeface="+mn-lt"/>
        <a:ea typeface="+mn-ea"/>
        <a:cs typeface="+mn-cs"/>
      </a:defRPr>
    </a:lvl4pPr>
    <a:lvl5pPr marL="1632521" algn="l" defTabSz="408130" rtl="0" eaLnBrk="1" latinLnBrk="0" hangingPunct="1">
      <a:defRPr sz="1000" kern="1200">
        <a:solidFill>
          <a:schemeClr val="tx1"/>
        </a:solidFill>
        <a:latin typeface="+mn-lt"/>
        <a:ea typeface="+mn-ea"/>
        <a:cs typeface="+mn-cs"/>
      </a:defRPr>
    </a:lvl5pPr>
    <a:lvl6pPr marL="2040651" algn="l" defTabSz="408130" rtl="0" eaLnBrk="1" latinLnBrk="0" hangingPunct="1">
      <a:defRPr sz="1000" kern="1200">
        <a:solidFill>
          <a:schemeClr val="tx1"/>
        </a:solidFill>
        <a:latin typeface="+mn-lt"/>
        <a:ea typeface="+mn-ea"/>
        <a:cs typeface="+mn-cs"/>
      </a:defRPr>
    </a:lvl6pPr>
    <a:lvl7pPr marL="2448781" algn="l" defTabSz="408130" rtl="0" eaLnBrk="1" latinLnBrk="0" hangingPunct="1">
      <a:defRPr sz="1000" kern="1200">
        <a:solidFill>
          <a:schemeClr val="tx1"/>
        </a:solidFill>
        <a:latin typeface="+mn-lt"/>
        <a:ea typeface="+mn-ea"/>
        <a:cs typeface="+mn-cs"/>
      </a:defRPr>
    </a:lvl7pPr>
    <a:lvl8pPr marL="2856912" algn="l" defTabSz="408130" rtl="0" eaLnBrk="1" latinLnBrk="0" hangingPunct="1">
      <a:defRPr sz="1000" kern="1200">
        <a:solidFill>
          <a:schemeClr val="tx1"/>
        </a:solidFill>
        <a:latin typeface="+mn-lt"/>
        <a:ea typeface="+mn-ea"/>
        <a:cs typeface="+mn-cs"/>
      </a:defRPr>
    </a:lvl8pPr>
    <a:lvl9pPr marL="3265042" algn="l" defTabSz="408130"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fr-FR" dirty="0" smtClean="0"/>
              <a:t>Good </a:t>
            </a:r>
            <a:r>
              <a:rPr lang="fr-FR" dirty="0" err="1" smtClean="0"/>
              <a:t>afternoon</a:t>
            </a:r>
            <a:r>
              <a:rPr lang="fr-FR" baseline="0" dirty="0" smtClean="0"/>
              <a:t> and </a:t>
            </a:r>
            <a:r>
              <a:rPr lang="fr-FR" baseline="0" dirty="0" err="1" smtClean="0"/>
              <a:t>thank</a:t>
            </a:r>
            <a:r>
              <a:rPr lang="fr-FR" baseline="0" dirty="0" smtClean="0"/>
              <a:t> </a:t>
            </a:r>
            <a:r>
              <a:rPr lang="fr-FR" baseline="0" dirty="0" err="1" smtClean="0"/>
              <a:t>you</a:t>
            </a:r>
            <a:r>
              <a:rPr lang="fr-FR" baseline="0" dirty="0" smtClean="0"/>
              <a:t> for </a:t>
            </a:r>
            <a:r>
              <a:rPr lang="fr-FR" baseline="0" dirty="0" err="1" smtClean="0"/>
              <a:t>being</a:t>
            </a:r>
            <a:r>
              <a:rPr lang="fr-FR" baseline="0" dirty="0" smtClean="0"/>
              <a:t> </a:t>
            </a:r>
            <a:r>
              <a:rPr lang="fr-FR" baseline="0" dirty="0" err="1" smtClean="0"/>
              <a:t>here</a:t>
            </a:r>
            <a:r>
              <a:rPr lang="fr-FR" baseline="0" dirty="0" smtClean="0"/>
              <a:t>. I </a:t>
            </a:r>
            <a:r>
              <a:rPr lang="fr-FR" baseline="0" dirty="0" err="1" smtClean="0"/>
              <a:t>would</a:t>
            </a:r>
            <a:r>
              <a:rPr lang="fr-FR" baseline="0" dirty="0" smtClean="0"/>
              <a:t> </a:t>
            </a:r>
            <a:r>
              <a:rPr lang="fr-FR" baseline="0" dirty="0" err="1" smtClean="0"/>
              <a:t>like</a:t>
            </a:r>
            <a:r>
              <a:rPr lang="fr-FR" baseline="0" dirty="0" smtClean="0"/>
              <a:t> to </a:t>
            </a:r>
            <a:r>
              <a:rPr lang="fr-FR" baseline="0" dirty="0" err="1" smtClean="0"/>
              <a:t>present</a:t>
            </a:r>
            <a:r>
              <a:rPr lang="fr-FR" baseline="0" dirty="0" smtClean="0"/>
              <a:t> </a:t>
            </a:r>
            <a:r>
              <a:rPr lang="fr-FR" baseline="0" dirty="0" err="1" smtClean="0"/>
              <a:t>you</a:t>
            </a:r>
            <a:r>
              <a:rPr lang="fr-FR" baseline="0" dirty="0" smtClean="0"/>
              <a:t> </a:t>
            </a:r>
            <a:r>
              <a:rPr lang="fr-FR" baseline="0" dirty="0" err="1" smtClean="0"/>
              <a:t>methods</a:t>
            </a:r>
            <a:r>
              <a:rPr lang="fr-FR" baseline="0" dirty="0" smtClean="0"/>
              <a:t> </a:t>
            </a:r>
            <a:r>
              <a:rPr lang="fr-FR" baseline="0" dirty="0" err="1" smtClean="0"/>
              <a:t>that</a:t>
            </a:r>
            <a:r>
              <a:rPr lang="fr-FR" baseline="0" dirty="0" smtClean="0"/>
              <a:t> I have </a:t>
            </a:r>
            <a:r>
              <a:rPr lang="fr-FR" baseline="0" dirty="0" err="1" smtClean="0"/>
              <a:t>developed</a:t>
            </a:r>
            <a:r>
              <a:rPr lang="fr-FR" baseline="0" dirty="0" smtClean="0"/>
              <a:t> to </a:t>
            </a:r>
            <a:r>
              <a:rPr lang="fr-FR" baseline="0" dirty="0" err="1" smtClean="0"/>
              <a:t>study</a:t>
            </a:r>
            <a:r>
              <a:rPr lang="fr-FR" baseline="0" dirty="0" smtClean="0"/>
              <a:t> </a:t>
            </a:r>
            <a:r>
              <a:rPr lang="fr-FR" baseline="0" dirty="0" err="1" smtClean="0"/>
              <a:t>genome</a:t>
            </a:r>
            <a:r>
              <a:rPr lang="fr-FR" baseline="0" dirty="0" smtClean="0"/>
              <a:t> </a:t>
            </a:r>
            <a:r>
              <a:rPr lang="fr-FR" baseline="0" dirty="0" err="1" smtClean="0"/>
              <a:t>evolution</a:t>
            </a:r>
            <a:r>
              <a:rPr lang="fr-FR" baseline="0" dirty="0" smtClean="0"/>
              <a:t>, and more </a:t>
            </a:r>
            <a:r>
              <a:rPr lang="fr-FR" baseline="0" dirty="0" err="1" smtClean="0"/>
              <a:t>precisely</a:t>
            </a:r>
            <a:r>
              <a:rPr lang="fr-FR" baseline="0" dirty="0" smtClean="0"/>
              <a:t> to </a:t>
            </a:r>
            <a:r>
              <a:rPr lang="fr-FR" baseline="0" dirty="0" err="1" smtClean="0"/>
              <a:t>jointly</a:t>
            </a:r>
            <a:r>
              <a:rPr lang="fr-FR" baseline="0" dirty="0" smtClean="0"/>
              <a:t> </a:t>
            </a:r>
            <a:r>
              <a:rPr lang="fr-FR" baseline="0" dirty="0" err="1" smtClean="0"/>
              <a:t>reconstruct</a:t>
            </a:r>
            <a:r>
              <a:rPr lang="fr-FR" baseline="0" dirty="0" smtClean="0"/>
              <a:t> </a:t>
            </a:r>
            <a:r>
              <a:rPr lang="fr-FR" baseline="0" dirty="0" err="1" smtClean="0"/>
              <a:t>species</a:t>
            </a:r>
            <a:r>
              <a:rPr lang="fr-FR" baseline="0" dirty="0" smtClean="0"/>
              <a:t> and </a:t>
            </a:r>
            <a:r>
              <a:rPr lang="fr-FR" baseline="0" dirty="0" err="1" smtClean="0"/>
              <a:t>gene</a:t>
            </a:r>
            <a:r>
              <a:rPr lang="fr-FR" baseline="0" dirty="0" smtClean="0"/>
              <a:t> </a:t>
            </a:r>
            <a:r>
              <a:rPr lang="fr-FR" baseline="0" dirty="0" err="1" smtClean="0"/>
              <a:t>trees</a:t>
            </a:r>
            <a:r>
              <a:rPr lang="fr-FR" baseline="0" dirty="0" smtClean="0"/>
              <a:t> for </a:t>
            </a:r>
            <a:r>
              <a:rPr lang="fr-FR" baseline="0" dirty="0" err="1" smtClean="0"/>
              <a:t>complete</a:t>
            </a:r>
            <a:r>
              <a:rPr lang="fr-FR" baseline="0" dirty="0" smtClean="0"/>
              <a:t> </a:t>
            </a:r>
            <a:r>
              <a:rPr lang="fr-FR" baseline="0" dirty="0" err="1" smtClean="0"/>
              <a:t>genomes</a:t>
            </a:r>
            <a:r>
              <a:rPr lang="fr-FR" baseline="0" dirty="0" smtClean="0"/>
              <a:t>.</a:t>
            </a:r>
          </a:p>
          <a:p>
            <a:r>
              <a:rPr lang="fr-FR" baseline="0" dirty="0" smtClean="0"/>
              <a:t> </a:t>
            </a:r>
          </a:p>
        </p:txBody>
      </p:sp>
      <p:sp>
        <p:nvSpPr>
          <p:cNvPr id="4" name="Slide Number Placeholder 3"/>
          <p:cNvSpPr>
            <a:spLocks noGrp="1"/>
          </p:cNvSpPr>
          <p:nvPr>
            <p:ph type="sldNum" sz="quarter" idx="10"/>
          </p:nvPr>
        </p:nvSpPr>
        <p:spPr/>
        <p:txBody>
          <a:bodyPr/>
          <a:lstStyle/>
          <a:p>
            <a:fld id="{1AACC783-9A6E-0D49-BFD5-EF09133A7EE2}"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baseline="0" dirty="0" smtClean="0"/>
              <a:t>I use these models to study species and genomic evolution. </a:t>
            </a:r>
          </a:p>
          <a:p>
            <a:r>
              <a:rPr lang="en-US" baseline="0" dirty="0" smtClean="0"/>
              <a:t>Here I have represented a species tree with 4 species. </a:t>
            </a:r>
          </a:p>
          <a:p>
            <a:r>
              <a:rPr lang="en-US" baseline="0" dirty="0" smtClean="0"/>
              <a:t>These genomes have a history, they have evolved alongside species. This means that to understand how genomes encode the phenotypic characteristics of an organism, one has to take into account the confounding factor that evolutionary history represents. </a:t>
            </a:r>
          </a:p>
          <a:p>
            <a:r>
              <a:rPr lang="en-US" baseline="0" dirty="0" smtClean="0"/>
              <a:t>Genomes contain lots of genes. Inside genomes, gene families evolve. Some have a very simple evolution, such as this one, that has one gene per species. During gene family evolution, gene sequences evolve through base substitutions as well as insertion/deletion events.</a:t>
            </a:r>
          </a:p>
          <a:p>
            <a:r>
              <a:rPr lang="en-US" baseline="0" dirty="0" smtClean="0"/>
              <a:t>However, most gene families have a more complex evolution than this one. For instance, some gene families undergo gene duplications. Other families undergo gene losses. Other families undergo gene transfers, that cross species boundaries.</a:t>
            </a:r>
          </a:p>
          <a:p>
            <a:r>
              <a:rPr lang="en-US" baseline="0" dirty="0" smtClean="0"/>
              <a:t>Overall, although genomes have exactly the same history as species, there are lots of different histories for gene families. Properly studying genome evolution requires reconstructing all these peculiar gene family histories.</a:t>
            </a:r>
          </a:p>
          <a:p>
            <a:r>
              <a:rPr lang="en-US" baseline="0" dirty="0" smtClean="0"/>
              <a:t>However, current </a:t>
            </a:r>
            <a:r>
              <a:rPr lang="en-US" baseline="0" dirty="0" err="1" smtClean="0"/>
              <a:t>phylogenetic</a:t>
            </a:r>
            <a:r>
              <a:rPr lang="en-US" baseline="0" dirty="0" smtClean="0"/>
              <a:t> methods only consider these most simple gene families, even though they represent less than 7% of all gene families in </a:t>
            </a:r>
            <a:r>
              <a:rPr lang="en-US" baseline="0" dirty="0" err="1" smtClean="0"/>
              <a:t>Drosophilids</a:t>
            </a:r>
            <a:r>
              <a:rPr lang="en-US" baseline="0" dirty="0" smtClean="0"/>
              <a:t> or less than 1% in Vertebrates for instance.</a:t>
            </a:r>
          </a:p>
          <a:p>
            <a:r>
              <a:rPr lang="en-US" baseline="0" dirty="0" smtClean="0"/>
              <a:t>Therefore in this talk I will show you that I develop methods to use all gene families in the genomes, not just a few percent of them, to study genomic and phenotypic evolution.</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DD98CFD7-31EC-5A49-8254-3FA138311767}" type="slidenum">
              <a:rPr lang="en-US" smtClean="0"/>
              <a:pPr/>
              <a:t>46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baseline="0" dirty="0" smtClean="0"/>
              <a:t>I use these models to study species and genomic evolution. </a:t>
            </a:r>
          </a:p>
          <a:p>
            <a:r>
              <a:rPr lang="en-US" baseline="0" dirty="0" smtClean="0"/>
              <a:t>Here I have represented a species tree with 4 species. </a:t>
            </a:r>
          </a:p>
          <a:p>
            <a:r>
              <a:rPr lang="en-US" baseline="0" dirty="0" smtClean="0"/>
              <a:t>These genomes have a history, they have evolved alongside species. This means that to understand how genomes encode the phenotypic characteristics of an organism, one has to take into account the confounding factor that evolutionary history represents. </a:t>
            </a:r>
          </a:p>
          <a:p>
            <a:r>
              <a:rPr lang="en-US" baseline="0" dirty="0" smtClean="0"/>
              <a:t>Genomes contain lots of genes. Inside genomes, gene families evolve. Some have a very simple evolution, such as this one, that has one gene per species. During gene family evolution, gene sequences evolve through base substitutions as well as insertion/deletion events.</a:t>
            </a:r>
          </a:p>
          <a:p>
            <a:r>
              <a:rPr lang="en-US" baseline="0" dirty="0" smtClean="0"/>
              <a:t>However, most gene families have a more complex evolution than this one. For instance, some gene families undergo gene duplications. Other families undergo gene losses. Other families undergo gene transfers, that cross species boundaries.</a:t>
            </a:r>
          </a:p>
          <a:p>
            <a:r>
              <a:rPr lang="en-US" baseline="0" dirty="0" smtClean="0"/>
              <a:t>Overall, although genomes have exactly the same history as species, there are lots of different histories for gene families. Properly studying genome evolution requires reconstructing all these peculiar gene family histories.</a:t>
            </a:r>
          </a:p>
          <a:p>
            <a:r>
              <a:rPr lang="en-US" baseline="0" dirty="0" smtClean="0"/>
              <a:t>However, current </a:t>
            </a:r>
            <a:r>
              <a:rPr lang="en-US" baseline="0" dirty="0" err="1" smtClean="0"/>
              <a:t>phylogenetic</a:t>
            </a:r>
            <a:r>
              <a:rPr lang="en-US" baseline="0" dirty="0" smtClean="0"/>
              <a:t> methods only consider these most simple gene families, even though they represent less than 7% of all gene families in </a:t>
            </a:r>
            <a:r>
              <a:rPr lang="en-US" baseline="0" dirty="0" err="1" smtClean="0"/>
              <a:t>Drosophilids</a:t>
            </a:r>
            <a:r>
              <a:rPr lang="en-US" baseline="0" dirty="0" smtClean="0"/>
              <a:t> or less than 1% in Vertebrates for instance.</a:t>
            </a:r>
          </a:p>
          <a:p>
            <a:r>
              <a:rPr lang="en-US" baseline="0" dirty="0" smtClean="0"/>
              <a:t>Therefore in this talk I will show you that I develop methods to use all gene families in the genomes, not just a few percent of them, to study genomic and phenotypic evolution.</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DD98CFD7-31EC-5A49-8254-3FA138311767}" type="slidenum">
              <a:rPr lang="en-US" smtClean="0"/>
              <a:pPr/>
              <a:t>52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Dating the tree of life is a very difficult problem</a:t>
            </a:r>
            <a:r>
              <a:rPr lang="en-US" baseline="0" dirty="0" smtClean="0"/>
              <a:t> for various reasons. </a:t>
            </a:r>
          </a:p>
          <a:p>
            <a:r>
              <a:rPr lang="en-US" baseline="0" dirty="0" smtClean="0"/>
              <a:t>Usually one basically counts substitution events along a tree, and uses these counts to propagate fossil date to nearby nodes.</a:t>
            </a:r>
          </a:p>
          <a:p>
            <a:endParaRPr lang="en-US" baseline="0" dirty="0" smtClean="0"/>
          </a:p>
          <a:p>
            <a:r>
              <a:rPr lang="en-US" baseline="0" dirty="0" smtClean="0"/>
              <a:t>However, there are very few fossils for the first 3 billion years of evolution on Earth.</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D98CFD7-31EC-5A49-8254-3FA138311767}" type="slidenum">
              <a:rPr lang="en-US" smtClean="0"/>
              <a:pPr/>
              <a:t>53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In fact one can use gene transfers to date </a:t>
            </a:r>
            <a:r>
              <a:rPr lang="en-US" dirty="0" err="1" smtClean="0"/>
              <a:t>clades</a:t>
            </a:r>
            <a:r>
              <a:rPr lang="en-US" dirty="0" smtClean="0"/>
              <a:t>.</a:t>
            </a:r>
          </a:p>
          <a:p>
            <a:r>
              <a:rPr lang="en-US" dirty="0" smtClean="0"/>
              <a:t>Let’s assume we have a tree in</a:t>
            </a:r>
            <a:r>
              <a:rPr lang="en-US" baseline="0" dirty="0" smtClean="0"/>
              <a:t> which we want to date the red and green nodes. Without fossil data, it is very hard to infer which is the oldest one. </a:t>
            </a:r>
          </a:p>
          <a:p>
            <a:endParaRPr lang="en-US" baseline="0" dirty="0" smtClean="0"/>
          </a:p>
          <a:p>
            <a:r>
              <a:rPr lang="en-US" baseline="0" dirty="0" smtClean="0"/>
              <a:t>Instead we can take into account gene transfers. If there was a gene transfer from a descendant of the green species to an ancestor of the red species, as shown, then because transfers can only occur between contemporaneous species, the second topology is impossible, because It assumes a transfer back in time.</a:t>
            </a:r>
          </a:p>
          <a:p>
            <a:endParaRPr lang="en-US" baseline="0" dirty="0" smtClean="0"/>
          </a:p>
          <a:p>
            <a:r>
              <a:rPr lang="en-US" baseline="0" dirty="0" smtClean="0"/>
              <a:t>This cartoon example shows that transfer events can be used to help date species </a:t>
            </a:r>
            <a:r>
              <a:rPr lang="en-US" baseline="0" dirty="0" err="1" smtClean="0"/>
              <a:t>phylogenetic</a:t>
            </a:r>
            <a:r>
              <a:rPr lang="en-US" baseline="0" dirty="0" smtClean="0"/>
              <a:t> trees. </a:t>
            </a:r>
          </a:p>
          <a:p>
            <a:endParaRPr lang="en-US" baseline="0" dirty="0" smtClean="0"/>
          </a:p>
          <a:p>
            <a:r>
              <a:rPr lang="en-US" baseline="0" dirty="0" smtClean="0"/>
              <a:t>We have therefore used a model that can detect gene transfers between genomes, to impose constraints for dating species trees.</a:t>
            </a:r>
          </a:p>
          <a:p>
            <a:endParaRPr lang="en-US" dirty="0"/>
          </a:p>
        </p:txBody>
      </p:sp>
      <p:sp>
        <p:nvSpPr>
          <p:cNvPr id="4" name="Slide Number Placeholder 3"/>
          <p:cNvSpPr>
            <a:spLocks noGrp="1"/>
          </p:cNvSpPr>
          <p:nvPr>
            <p:ph type="sldNum" sz="quarter" idx="10"/>
          </p:nvPr>
        </p:nvSpPr>
        <p:spPr/>
        <p:txBody>
          <a:bodyPr/>
          <a:lstStyle/>
          <a:p>
            <a:fld id="{DD98CFD7-31EC-5A49-8254-3FA138311767}" type="slidenum">
              <a:rPr lang="en-US" smtClean="0"/>
              <a:pPr/>
              <a:t>54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I</a:t>
            </a:r>
            <a:r>
              <a:rPr lang="en-US" baseline="0" dirty="0" smtClean="0"/>
              <a:t> therefore used PHYLDOG on more than 7000 gene families from 36 mammalian genomes. PHYLDOG inferred a species tree well rooted and mostly in agreement with current mammalian classification (e.g. </a:t>
            </a:r>
            <a:r>
              <a:rPr lang="en-US" baseline="0" dirty="0" err="1" smtClean="0"/>
              <a:t>laurasiatheria</a:t>
            </a:r>
            <a:r>
              <a:rPr lang="en-US" baseline="0" dirty="0" smtClean="0"/>
              <a:t>).</a:t>
            </a:r>
          </a:p>
          <a:p>
            <a:r>
              <a:rPr lang="en-US" baseline="0" dirty="0" smtClean="0"/>
              <a:t>Now we also want to assess the quality of gene trees reconstructed by PHYLDOG: even if on simulations PHYLDOG performed well, we need to check that it also performs well on real data.</a:t>
            </a:r>
            <a:endParaRPr lang="en-US" dirty="0"/>
          </a:p>
        </p:txBody>
      </p:sp>
      <p:sp>
        <p:nvSpPr>
          <p:cNvPr id="4" name="Slide Number Placeholder 3"/>
          <p:cNvSpPr>
            <a:spLocks noGrp="1"/>
          </p:cNvSpPr>
          <p:nvPr>
            <p:ph type="sldNum" sz="quarter" idx="10"/>
          </p:nvPr>
        </p:nvSpPr>
        <p:spPr/>
        <p:txBody>
          <a:bodyPr/>
          <a:lstStyle/>
          <a:p>
            <a:fld id="{DD98CFD7-31EC-5A49-8254-3FA138311767}" type="slidenum">
              <a:rPr lang="en-US" smtClean="0"/>
              <a:pPr/>
              <a:t>73</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fr-FR" dirty="0" smtClean="0"/>
              <a:t>To do </a:t>
            </a:r>
            <a:r>
              <a:rPr lang="fr-FR" dirty="0" err="1" smtClean="0"/>
              <a:t>that</a:t>
            </a:r>
            <a:r>
              <a:rPr lang="fr-FR" dirty="0" smtClean="0"/>
              <a:t>, </a:t>
            </a:r>
            <a:r>
              <a:rPr lang="fr-FR" dirty="0" err="1" smtClean="0"/>
              <a:t>we</a:t>
            </a:r>
            <a:r>
              <a:rPr lang="fr-FR" dirty="0" smtClean="0"/>
              <a:t> </a:t>
            </a:r>
            <a:r>
              <a:rPr lang="fr-FR" dirty="0" err="1" smtClean="0"/>
              <a:t>can</a:t>
            </a:r>
            <a:r>
              <a:rPr lang="fr-FR" dirty="0" smtClean="0"/>
              <a:t> </a:t>
            </a:r>
            <a:r>
              <a:rPr lang="fr-FR" dirty="0" err="1" smtClean="0"/>
              <a:t>benefit</a:t>
            </a:r>
            <a:r>
              <a:rPr lang="fr-FR" dirty="0" smtClean="0"/>
              <a:t> </a:t>
            </a:r>
            <a:r>
              <a:rPr lang="fr-FR" dirty="0" err="1" smtClean="0"/>
              <a:t>from</a:t>
            </a:r>
            <a:r>
              <a:rPr lang="fr-FR" dirty="0" smtClean="0"/>
              <a:t> a </a:t>
            </a:r>
            <a:r>
              <a:rPr lang="fr-FR" dirty="0" err="1" smtClean="0"/>
              <a:t>finding</a:t>
            </a:r>
            <a:r>
              <a:rPr lang="fr-FR" dirty="0" smtClean="0"/>
              <a:t> by Matthew</a:t>
            </a:r>
            <a:r>
              <a:rPr lang="fr-FR" baseline="0" dirty="0" smtClean="0"/>
              <a:t> Hahn, </a:t>
            </a:r>
            <a:r>
              <a:rPr lang="fr-FR" baseline="0" dirty="0" err="1" smtClean="0"/>
              <a:t>who</a:t>
            </a:r>
            <a:r>
              <a:rPr lang="fr-FR" baseline="0" dirty="0" smtClean="0"/>
              <a:t> </a:t>
            </a:r>
            <a:r>
              <a:rPr lang="fr-FR" baseline="0" dirty="0" err="1" smtClean="0"/>
              <a:t>found</a:t>
            </a:r>
            <a:r>
              <a:rPr lang="fr-FR" baseline="0" dirty="0" smtClean="0"/>
              <a:t> </a:t>
            </a:r>
            <a:r>
              <a:rPr lang="fr-FR" baseline="0" dirty="0" err="1" smtClean="0"/>
              <a:t>that</a:t>
            </a:r>
            <a:r>
              <a:rPr lang="fr-FR" baseline="0" dirty="0" smtClean="0"/>
              <a:t>…</a:t>
            </a:r>
          </a:p>
          <a:p>
            <a:r>
              <a:rPr lang="fr-FR" baseline="0" dirty="0" err="1" smtClean="0"/>
              <a:t>Therefore</a:t>
            </a:r>
            <a:r>
              <a:rPr lang="fr-FR" baseline="0" dirty="0" smtClean="0"/>
              <a:t>, if </a:t>
            </a:r>
            <a:r>
              <a:rPr lang="fr-FR" baseline="0" dirty="0" err="1" smtClean="0"/>
              <a:t>gene</a:t>
            </a:r>
            <a:r>
              <a:rPr lang="fr-FR" baseline="0" dirty="0" smtClean="0"/>
              <a:t> </a:t>
            </a:r>
            <a:r>
              <a:rPr lang="fr-FR" baseline="0" dirty="0" err="1" smtClean="0"/>
              <a:t>trees</a:t>
            </a:r>
            <a:r>
              <a:rPr lang="fr-FR" baseline="0" dirty="0" smtClean="0"/>
              <a:t> </a:t>
            </a:r>
            <a:r>
              <a:rPr lang="fr-FR" baseline="0" dirty="0" err="1" smtClean="0"/>
              <a:t>contain</a:t>
            </a:r>
            <a:r>
              <a:rPr lang="fr-FR" baseline="0" dirty="0" smtClean="0"/>
              <a:t> lots of </a:t>
            </a:r>
            <a:r>
              <a:rPr lang="fr-FR" baseline="0" dirty="0" err="1" smtClean="0"/>
              <a:t>mistakes</a:t>
            </a:r>
            <a:r>
              <a:rPr lang="fr-FR" baseline="0" dirty="0" smtClean="0"/>
              <a:t>, </a:t>
            </a:r>
            <a:r>
              <a:rPr lang="fr-FR" baseline="0" dirty="0" err="1" smtClean="0"/>
              <a:t>we</a:t>
            </a:r>
            <a:r>
              <a:rPr lang="fr-FR" baseline="0" dirty="0" smtClean="0"/>
              <a:t> </a:t>
            </a:r>
            <a:r>
              <a:rPr lang="fr-FR" baseline="0" dirty="0" err="1" smtClean="0"/>
              <a:t>should</a:t>
            </a:r>
            <a:r>
              <a:rPr lang="fr-FR" baseline="0" dirty="0" smtClean="0"/>
              <a:t> </a:t>
            </a:r>
            <a:r>
              <a:rPr lang="fr-FR" baseline="0" dirty="0" err="1" smtClean="0"/>
              <a:t>obtain</a:t>
            </a:r>
            <a:r>
              <a:rPr lang="fr-FR" baseline="0" dirty="0" smtClean="0"/>
              <a:t> …</a:t>
            </a:r>
          </a:p>
          <a:p>
            <a:r>
              <a:rPr lang="fr-FR" baseline="0" dirty="0" smtClean="0"/>
              <a:t>If </a:t>
            </a:r>
            <a:r>
              <a:rPr lang="fr-FR" baseline="0" dirty="0" err="1" smtClean="0"/>
              <a:t>however</a:t>
            </a:r>
            <a:r>
              <a:rPr lang="fr-FR" baseline="0" dirty="0" smtClean="0"/>
              <a:t> </a:t>
            </a:r>
            <a:r>
              <a:rPr lang="fr-FR" baseline="0" dirty="0" err="1" smtClean="0"/>
              <a:t>there</a:t>
            </a:r>
            <a:r>
              <a:rPr lang="fr-FR" baseline="0" dirty="0" smtClean="0"/>
              <a:t> are no </a:t>
            </a:r>
            <a:r>
              <a:rPr lang="fr-FR" baseline="0" dirty="0" err="1" smtClean="0"/>
              <a:t>mistakes</a:t>
            </a:r>
            <a:r>
              <a:rPr lang="fr-FR" baseline="0" dirty="0" smtClean="0"/>
              <a:t> in </a:t>
            </a:r>
            <a:r>
              <a:rPr lang="fr-FR" baseline="0" dirty="0" err="1" smtClean="0"/>
              <a:t>gene</a:t>
            </a:r>
            <a:r>
              <a:rPr lang="fr-FR" baseline="0" dirty="0" smtClean="0"/>
              <a:t> </a:t>
            </a:r>
            <a:r>
              <a:rPr lang="fr-FR" baseline="0" dirty="0" err="1" smtClean="0"/>
              <a:t>trees</a:t>
            </a:r>
            <a:r>
              <a:rPr lang="fr-FR" baseline="0" dirty="0" smtClean="0"/>
              <a:t>, </a:t>
            </a:r>
            <a:r>
              <a:rPr lang="fr-FR" baseline="0" dirty="0" err="1" smtClean="0"/>
              <a:t>we</a:t>
            </a:r>
            <a:r>
              <a:rPr lang="fr-FR" baseline="0" dirty="0" smtClean="0"/>
              <a:t> </a:t>
            </a:r>
            <a:r>
              <a:rPr lang="fr-FR" baseline="0" dirty="0" err="1" smtClean="0"/>
              <a:t>should</a:t>
            </a:r>
            <a:r>
              <a:rPr lang="fr-FR" baseline="0" dirty="0" smtClean="0"/>
              <a:t> </a:t>
            </a:r>
            <a:r>
              <a:rPr lang="fr-FR" baseline="0" dirty="0" err="1" smtClean="0"/>
              <a:t>see</a:t>
            </a:r>
            <a:r>
              <a:rPr lang="fr-FR" baseline="0" dirty="0" smtClean="0"/>
              <a:t> no </a:t>
            </a:r>
            <a:r>
              <a:rPr lang="fr-FR" baseline="0" dirty="0" err="1" smtClean="0"/>
              <a:t>difference</a:t>
            </a:r>
            <a:r>
              <a:rPr lang="fr-FR" baseline="0" dirty="0" smtClean="0"/>
              <a:t> in </a:t>
            </a:r>
            <a:r>
              <a:rPr lang="fr-FR" baseline="0" dirty="0" err="1" smtClean="0"/>
              <a:t>internal</a:t>
            </a:r>
            <a:r>
              <a:rPr lang="fr-FR" baseline="0" dirty="0" smtClean="0"/>
              <a:t> </a:t>
            </a:r>
            <a:r>
              <a:rPr lang="fr-FR" baseline="0" dirty="0" err="1" smtClean="0"/>
              <a:t>against</a:t>
            </a:r>
            <a:r>
              <a:rPr lang="fr-FR" baseline="0" dirty="0" smtClean="0"/>
              <a:t> </a:t>
            </a:r>
            <a:r>
              <a:rPr lang="fr-FR" baseline="0" dirty="0" err="1" smtClean="0"/>
              <a:t>external</a:t>
            </a:r>
            <a:r>
              <a:rPr lang="fr-FR" baseline="0" dirty="0" smtClean="0"/>
              <a:t> branches in </a:t>
            </a:r>
            <a:r>
              <a:rPr lang="fr-FR" baseline="0" dirty="0" err="1" smtClean="0"/>
              <a:t>terms</a:t>
            </a:r>
            <a:r>
              <a:rPr lang="fr-FR" baseline="0" dirty="0" smtClean="0"/>
              <a:t> of </a:t>
            </a:r>
            <a:r>
              <a:rPr lang="fr-FR" baseline="0" dirty="0" err="1" smtClean="0"/>
              <a:t>losses</a:t>
            </a:r>
            <a:r>
              <a:rPr lang="fr-FR" baseline="0" dirty="0" smtClean="0"/>
              <a:t> and duplications.</a:t>
            </a:r>
          </a:p>
          <a:p>
            <a:r>
              <a:rPr lang="fr-FR" baseline="0" dirty="0" err="1" smtClean="0"/>
              <a:t>Eventually</a:t>
            </a:r>
            <a:r>
              <a:rPr lang="fr-FR" baseline="0" dirty="0" smtClean="0"/>
              <a:t>, if </a:t>
            </a:r>
            <a:r>
              <a:rPr lang="fr-FR" baseline="0" dirty="0" err="1" smtClean="0"/>
              <a:t>genomes</a:t>
            </a:r>
            <a:r>
              <a:rPr lang="fr-FR" baseline="0" dirty="0" smtClean="0"/>
              <a:t> tend to </a:t>
            </a:r>
            <a:r>
              <a:rPr lang="fr-FR" baseline="0" dirty="0" err="1" smtClean="0"/>
              <a:t>be</a:t>
            </a:r>
            <a:r>
              <a:rPr lang="fr-FR" baseline="0" dirty="0" smtClean="0"/>
              <a:t> </a:t>
            </a:r>
            <a:r>
              <a:rPr lang="fr-FR" baseline="0" dirty="0" err="1" smtClean="0"/>
              <a:t>poorly</a:t>
            </a:r>
            <a:r>
              <a:rPr lang="fr-FR" baseline="0" dirty="0" smtClean="0"/>
              <a:t> </a:t>
            </a:r>
            <a:r>
              <a:rPr lang="fr-FR" baseline="0" dirty="0" err="1" smtClean="0"/>
              <a:t>sequenced</a:t>
            </a:r>
            <a:r>
              <a:rPr lang="fr-FR" baseline="0" dirty="0" smtClean="0"/>
              <a:t>, </a:t>
            </a:r>
            <a:r>
              <a:rPr lang="fr-FR" baseline="0" dirty="0" err="1" smtClean="0"/>
              <a:t>external</a:t>
            </a:r>
            <a:r>
              <a:rPr lang="fr-FR" baseline="0" dirty="0" smtClean="0"/>
              <a:t> branches </a:t>
            </a:r>
            <a:r>
              <a:rPr lang="fr-FR" baseline="0" dirty="0" err="1" smtClean="0"/>
              <a:t>should</a:t>
            </a:r>
            <a:r>
              <a:rPr lang="fr-FR" baseline="0" dirty="0" smtClean="0"/>
              <a:t> have more </a:t>
            </a:r>
            <a:r>
              <a:rPr lang="fr-FR" baseline="0" dirty="0" err="1" smtClean="0"/>
              <a:t>losses</a:t>
            </a:r>
            <a:r>
              <a:rPr lang="fr-FR" baseline="0" dirty="0" smtClean="0"/>
              <a:t> </a:t>
            </a:r>
            <a:r>
              <a:rPr lang="fr-FR" baseline="0" dirty="0" err="1" smtClean="0"/>
              <a:t>than</a:t>
            </a:r>
            <a:r>
              <a:rPr lang="fr-FR" baseline="0" dirty="0" smtClean="0"/>
              <a:t> </a:t>
            </a:r>
            <a:r>
              <a:rPr lang="fr-FR" baseline="0" dirty="0" err="1" smtClean="0"/>
              <a:t>internal</a:t>
            </a:r>
            <a:r>
              <a:rPr lang="fr-FR" baseline="0" dirty="0" smtClean="0"/>
              <a:t> branches, but </a:t>
            </a:r>
            <a:r>
              <a:rPr lang="fr-FR" baseline="0" dirty="0" err="1" smtClean="0"/>
              <a:t>we</a:t>
            </a:r>
            <a:r>
              <a:rPr lang="fr-FR" baseline="0" dirty="0" smtClean="0"/>
              <a:t> </a:t>
            </a:r>
            <a:r>
              <a:rPr lang="fr-FR" baseline="0" dirty="0" err="1" smtClean="0"/>
              <a:t>should</a:t>
            </a:r>
            <a:r>
              <a:rPr lang="fr-FR" baseline="0" dirty="0" smtClean="0"/>
              <a:t> </a:t>
            </a:r>
            <a:r>
              <a:rPr lang="fr-FR" baseline="0" dirty="0" err="1" smtClean="0"/>
              <a:t>see</a:t>
            </a:r>
            <a:r>
              <a:rPr lang="fr-FR" baseline="0" dirty="0" smtClean="0"/>
              <a:t> no </a:t>
            </a:r>
            <a:r>
              <a:rPr lang="fr-FR" baseline="0" dirty="0" err="1" smtClean="0"/>
              <a:t>big</a:t>
            </a:r>
            <a:r>
              <a:rPr lang="fr-FR" baseline="0" dirty="0" smtClean="0"/>
              <a:t> </a:t>
            </a:r>
            <a:r>
              <a:rPr lang="fr-FR" baseline="0" dirty="0" err="1" smtClean="0"/>
              <a:t>difference</a:t>
            </a:r>
            <a:r>
              <a:rPr lang="fr-FR" baseline="0" dirty="0" smtClean="0"/>
              <a:t> in </a:t>
            </a:r>
            <a:r>
              <a:rPr lang="fr-FR" baseline="0" dirty="0" err="1" smtClean="0"/>
              <a:t>terms</a:t>
            </a:r>
            <a:r>
              <a:rPr lang="fr-FR" baseline="0" dirty="0" smtClean="0"/>
              <a:t> of duplications.</a:t>
            </a:r>
          </a:p>
          <a:p>
            <a:r>
              <a:rPr lang="fr-FR" baseline="0" dirty="0" smtClean="0"/>
              <a:t>So the best </a:t>
            </a:r>
            <a:r>
              <a:rPr lang="fr-FR" baseline="0" dirty="0" err="1" smtClean="0"/>
              <a:t>way</a:t>
            </a:r>
            <a:r>
              <a:rPr lang="fr-FR" baseline="0" dirty="0" smtClean="0"/>
              <a:t> to </a:t>
            </a:r>
            <a:r>
              <a:rPr lang="fr-FR" baseline="0" dirty="0" err="1" smtClean="0"/>
              <a:t>assess</a:t>
            </a:r>
            <a:r>
              <a:rPr lang="fr-FR" baseline="0" dirty="0" smtClean="0"/>
              <a:t> </a:t>
            </a:r>
            <a:r>
              <a:rPr lang="fr-FR" baseline="0" dirty="0" err="1" smtClean="0"/>
              <a:t>errors</a:t>
            </a:r>
            <a:r>
              <a:rPr lang="fr-FR" baseline="0" dirty="0" smtClean="0"/>
              <a:t> in </a:t>
            </a:r>
            <a:r>
              <a:rPr lang="fr-FR" baseline="0" dirty="0" err="1" smtClean="0"/>
              <a:t>gene</a:t>
            </a:r>
            <a:r>
              <a:rPr lang="fr-FR" baseline="0" dirty="0" smtClean="0"/>
              <a:t> </a:t>
            </a:r>
            <a:r>
              <a:rPr lang="fr-FR" baseline="0" dirty="0" err="1" smtClean="0"/>
              <a:t>trees</a:t>
            </a:r>
            <a:r>
              <a:rPr lang="fr-FR" baseline="0" dirty="0" smtClean="0"/>
              <a:t> on the </a:t>
            </a:r>
            <a:r>
              <a:rPr lang="fr-FR" baseline="0" dirty="0" err="1" smtClean="0"/>
              <a:t>mammalian</a:t>
            </a:r>
            <a:r>
              <a:rPr lang="fr-FR" baseline="0" dirty="0" smtClean="0"/>
              <a:t> data </a:t>
            </a:r>
            <a:r>
              <a:rPr lang="fr-FR" baseline="0" dirty="0" err="1" smtClean="0"/>
              <a:t>is</a:t>
            </a:r>
            <a:r>
              <a:rPr lang="fr-FR" baseline="0" dirty="0" smtClean="0"/>
              <a:t> to check </a:t>
            </a:r>
            <a:r>
              <a:rPr lang="fr-FR" baseline="0" dirty="0" err="1" smtClean="0"/>
              <a:t>whether</a:t>
            </a:r>
            <a:r>
              <a:rPr lang="fr-FR" baseline="0" dirty="0" smtClean="0"/>
              <a:t> </a:t>
            </a:r>
            <a:r>
              <a:rPr lang="fr-FR" baseline="0" dirty="0" err="1" smtClean="0"/>
              <a:t>there</a:t>
            </a:r>
            <a:r>
              <a:rPr lang="fr-FR" baseline="0" dirty="0" smtClean="0"/>
              <a:t> </a:t>
            </a:r>
            <a:r>
              <a:rPr lang="fr-FR" baseline="0" dirty="0" err="1" smtClean="0"/>
              <a:t>is</a:t>
            </a:r>
            <a:r>
              <a:rPr lang="fr-FR" baseline="0" dirty="0" smtClean="0"/>
              <a:t> a </a:t>
            </a:r>
            <a:r>
              <a:rPr lang="fr-FR" baseline="0" dirty="0" err="1" smtClean="0"/>
              <a:t>difference</a:t>
            </a:r>
            <a:r>
              <a:rPr lang="fr-FR" baseline="0" dirty="0" smtClean="0"/>
              <a:t> </a:t>
            </a:r>
            <a:r>
              <a:rPr lang="fr-FR" baseline="0" dirty="0" err="1" smtClean="0"/>
              <a:t>between</a:t>
            </a:r>
            <a:r>
              <a:rPr lang="fr-FR" baseline="0" dirty="0" smtClean="0"/>
              <a:t> </a:t>
            </a:r>
            <a:r>
              <a:rPr lang="fr-FR" baseline="0" dirty="0" err="1" smtClean="0"/>
              <a:t>external</a:t>
            </a:r>
            <a:r>
              <a:rPr lang="fr-FR" baseline="0" dirty="0" smtClean="0"/>
              <a:t> and </a:t>
            </a:r>
            <a:r>
              <a:rPr lang="fr-FR" baseline="0" dirty="0" err="1" smtClean="0"/>
              <a:t>internal</a:t>
            </a:r>
            <a:r>
              <a:rPr lang="fr-FR" baseline="0" dirty="0" smtClean="0"/>
              <a:t> branches in </a:t>
            </a:r>
            <a:r>
              <a:rPr lang="fr-FR" baseline="0" dirty="0" err="1" smtClean="0"/>
              <a:t>terms</a:t>
            </a:r>
            <a:r>
              <a:rPr lang="fr-FR" baseline="0" dirty="0" smtClean="0"/>
              <a:t> of </a:t>
            </a:r>
            <a:r>
              <a:rPr lang="fr-FR" baseline="0" dirty="0" err="1" smtClean="0"/>
              <a:t>numbers</a:t>
            </a:r>
            <a:r>
              <a:rPr lang="fr-FR" baseline="0" dirty="0" smtClean="0"/>
              <a:t> of duplications.</a:t>
            </a:r>
            <a:endParaRPr lang="fr-FR" dirty="0"/>
          </a:p>
        </p:txBody>
      </p:sp>
      <p:sp>
        <p:nvSpPr>
          <p:cNvPr id="4" name="Slide Number Placeholder 3"/>
          <p:cNvSpPr>
            <a:spLocks noGrp="1"/>
          </p:cNvSpPr>
          <p:nvPr>
            <p:ph type="sldNum" sz="quarter" idx="10"/>
          </p:nvPr>
        </p:nvSpPr>
        <p:spPr/>
        <p:txBody>
          <a:bodyPr/>
          <a:lstStyle/>
          <a:p>
            <a:fld id="{1AACC783-9A6E-0D49-BFD5-EF09133A7EE2}" type="slidenum">
              <a:rPr lang="fr-FR" smtClean="0"/>
              <a:pPr/>
              <a:t>74</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fr-FR" dirty="0" err="1" smtClean="0"/>
              <a:t>With</a:t>
            </a:r>
            <a:r>
              <a:rPr lang="fr-FR" baseline="0" dirty="0" smtClean="0"/>
              <a:t> </a:t>
            </a:r>
            <a:r>
              <a:rPr lang="fr-FR" dirty="0" smtClean="0"/>
              <a:t>PHYLDOG, </a:t>
            </a:r>
            <a:r>
              <a:rPr lang="fr-FR" dirty="0" err="1" smtClean="0"/>
              <a:t>contrary</a:t>
            </a:r>
            <a:r>
              <a:rPr lang="fr-FR" dirty="0" smtClean="0"/>
              <a:t> to PHYML, </a:t>
            </a:r>
            <a:r>
              <a:rPr lang="fr-FR" dirty="0" err="1" smtClean="0"/>
              <a:t>we</a:t>
            </a:r>
            <a:r>
              <a:rPr lang="fr-FR" dirty="0" smtClean="0"/>
              <a:t> </a:t>
            </a:r>
            <a:r>
              <a:rPr lang="fr-FR" dirty="0" err="1" smtClean="0"/>
              <a:t>find</a:t>
            </a:r>
            <a:r>
              <a:rPr lang="fr-FR" dirty="0" smtClean="0"/>
              <a:t> no </a:t>
            </a:r>
            <a:r>
              <a:rPr lang="fr-FR" dirty="0" err="1" smtClean="0"/>
              <a:t>significant</a:t>
            </a:r>
            <a:r>
              <a:rPr lang="fr-FR" dirty="0" smtClean="0"/>
              <a:t> </a:t>
            </a:r>
            <a:r>
              <a:rPr lang="fr-FR" dirty="0" err="1" smtClean="0"/>
              <a:t>difference</a:t>
            </a:r>
            <a:r>
              <a:rPr lang="fr-FR" dirty="0" smtClean="0"/>
              <a:t> </a:t>
            </a:r>
            <a:r>
              <a:rPr lang="fr-FR" dirty="0" err="1" smtClean="0"/>
              <a:t>between</a:t>
            </a:r>
            <a:r>
              <a:rPr lang="fr-FR" dirty="0" smtClean="0"/>
              <a:t> </a:t>
            </a:r>
            <a:r>
              <a:rPr lang="fr-FR" dirty="0" err="1" smtClean="0"/>
              <a:t>external</a:t>
            </a:r>
            <a:r>
              <a:rPr lang="fr-FR" baseline="0" dirty="0" smtClean="0"/>
              <a:t> and </a:t>
            </a:r>
            <a:r>
              <a:rPr lang="fr-FR" baseline="0" dirty="0" err="1" smtClean="0"/>
              <a:t>internal</a:t>
            </a:r>
            <a:r>
              <a:rPr lang="fr-FR" baseline="0" dirty="0" smtClean="0"/>
              <a:t> branches for </a:t>
            </a:r>
            <a:r>
              <a:rPr lang="fr-FR" baseline="0" dirty="0" err="1" smtClean="0"/>
              <a:t>numbers</a:t>
            </a:r>
            <a:r>
              <a:rPr lang="fr-FR" baseline="0" dirty="0" smtClean="0"/>
              <a:t> of </a:t>
            </a:r>
            <a:r>
              <a:rPr lang="fr-FR" baseline="0" dirty="0" err="1" smtClean="0"/>
              <a:t>gene</a:t>
            </a:r>
            <a:r>
              <a:rPr lang="fr-FR" baseline="0" dirty="0" smtClean="0"/>
              <a:t> duplications. </a:t>
            </a:r>
            <a:r>
              <a:rPr lang="fr-FR" baseline="0" dirty="0" err="1" smtClean="0"/>
              <a:t>However</a:t>
            </a:r>
            <a:r>
              <a:rPr lang="fr-FR" baseline="0" dirty="0" smtClean="0"/>
              <a:t> </a:t>
            </a:r>
            <a:r>
              <a:rPr lang="fr-FR" baseline="0" dirty="0" err="1" smtClean="0"/>
              <a:t>we</a:t>
            </a:r>
            <a:r>
              <a:rPr lang="fr-FR" baseline="0" dirty="0" smtClean="0"/>
              <a:t> </a:t>
            </a:r>
            <a:r>
              <a:rPr lang="fr-FR" baseline="0" dirty="0" err="1" smtClean="0"/>
              <a:t>still</a:t>
            </a:r>
            <a:r>
              <a:rPr lang="fr-FR" baseline="0" dirty="0" smtClean="0"/>
              <a:t> </a:t>
            </a:r>
            <a:r>
              <a:rPr lang="fr-FR" baseline="0" dirty="0" err="1" smtClean="0"/>
              <a:t>see</a:t>
            </a:r>
            <a:r>
              <a:rPr lang="fr-FR" baseline="0" dirty="0" smtClean="0"/>
              <a:t> an </a:t>
            </a:r>
            <a:r>
              <a:rPr lang="fr-FR" baseline="0" dirty="0" err="1" smtClean="0"/>
              <a:t>effect</a:t>
            </a:r>
            <a:r>
              <a:rPr lang="fr-FR" baseline="0" dirty="0" smtClean="0"/>
              <a:t> of </a:t>
            </a:r>
            <a:r>
              <a:rPr lang="fr-FR" baseline="0" dirty="0" err="1" smtClean="0"/>
              <a:t>sequencing</a:t>
            </a:r>
            <a:r>
              <a:rPr lang="fr-FR" baseline="0" dirty="0" smtClean="0"/>
              <a:t> </a:t>
            </a:r>
            <a:r>
              <a:rPr lang="fr-FR" baseline="0" dirty="0" err="1" smtClean="0"/>
              <a:t>quality</a:t>
            </a:r>
            <a:r>
              <a:rPr lang="fr-FR" baseline="0" dirty="0" smtClean="0"/>
              <a:t>, </a:t>
            </a:r>
            <a:r>
              <a:rPr lang="fr-FR" baseline="0" dirty="0" err="1" smtClean="0"/>
              <a:t>with</a:t>
            </a:r>
            <a:r>
              <a:rPr lang="fr-FR" baseline="0" dirty="0" smtClean="0"/>
              <a:t> more </a:t>
            </a:r>
            <a:r>
              <a:rPr lang="fr-FR" baseline="0" dirty="0" err="1" smtClean="0"/>
              <a:t>losses</a:t>
            </a:r>
            <a:r>
              <a:rPr lang="fr-FR" baseline="0" dirty="0" smtClean="0"/>
              <a:t> on </a:t>
            </a:r>
            <a:r>
              <a:rPr lang="fr-FR" baseline="0" dirty="0" err="1" smtClean="0"/>
              <a:t>external</a:t>
            </a:r>
            <a:r>
              <a:rPr lang="fr-FR" baseline="0" dirty="0" smtClean="0"/>
              <a:t> branches, and lots of </a:t>
            </a:r>
            <a:r>
              <a:rPr lang="fr-FR" baseline="0" dirty="0" err="1" smtClean="0"/>
              <a:t>internal</a:t>
            </a:r>
            <a:r>
              <a:rPr lang="fr-FR" baseline="0" dirty="0" smtClean="0"/>
              <a:t> branches </a:t>
            </a:r>
            <a:r>
              <a:rPr lang="fr-FR" baseline="0" dirty="0" err="1" smtClean="0"/>
              <a:t>with</a:t>
            </a:r>
            <a:r>
              <a:rPr lang="fr-FR" baseline="0" dirty="0" smtClean="0"/>
              <a:t> </a:t>
            </a:r>
            <a:r>
              <a:rPr lang="fr-FR" baseline="0" dirty="0" err="1" smtClean="0"/>
              <a:t>very</a:t>
            </a:r>
            <a:r>
              <a:rPr lang="fr-FR" baseline="0" dirty="0" smtClean="0"/>
              <a:t> </a:t>
            </a:r>
            <a:r>
              <a:rPr lang="fr-FR" baseline="0" dirty="0" err="1" smtClean="0"/>
              <a:t>low</a:t>
            </a:r>
            <a:r>
              <a:rPr lang="fr-FR" baseline="0" dirty="0" smtClean="0"/>
              <a:t> </a:t>
            </a:r>
            <a:r>
              <a:rPr lang="fr-FR" baseline="0" dirty="0" err="1" smtClean="0"/>
              <a:t>numbers</a:t>
            </a:r>
            <a:r>
              <a:rPr lang="fr-FR" baseline="0" dirty="0" smtClean="0"/>
              <a:t> of duplications.</a:t>
            </a:r>
          </a:p>
          <a:p>
            <a:r>
              <a:rPr lang="fr-FR" baseline="0" dirty="0" smtClean="0"/>
              <a:t>A look </a:t>
            </a:r>
            <a:r>
              <a:rPr lang="fr-FR" baseline="0" dirty="0" err="1" smtClean="0"/>
              <a:t>at</a:t>
            </a:r>
            <a:r>
              <a:rPr lang="fr-FR" baseline="0" dirty="0" smtClean="0"/>
              <a:t> the </a:t>
            </a:r>
            <a:r>
              <a:rPr lang="fr-FR" baseline="0" dirty="0" err="1" smtClean="0"/>
              <a:t>numbers</a:t>
            </a:r>
            <a:r>
              <a:rPr lang="fr-FR" baseline="0" dirty="0" smtClean="0"/>
              <a:t> of duplications and </a:t>
            </a:r>
            <a:r>
              <a:rPr lang="fr-FR" baseline="0" dirty="0" err="1" smtClean="0"/>
              <a:t>losses</a:t>
            </a:r>
            <a:r>
              <a:rPr lang="fr-FR" baseline="0" dirty="0" smtClean="0"/>
              <a:t> </a:t>
            </a:r>
            <a:r>
              <a:rPr lang="fr-FR" baseline="0" dirty="0" err="1" smtClean="0"/>
              <a:t>mapped</a:t>
            </a:r>
            <a:r>
              <a:rPr lang="fr-FR" baseline="0" dirty="0" smtClean="0"/>
              <a:t> on the </a:t>
            </a:r>
            <a:r>
              <a:rPr lang="fr-FR" baseline="0" dirty="0" err="1" smtClean="0"/>
              <a:t>tree</a:t>
            </a:r>
            <a:r>
              <a:rPr lang="fr-FR" baseline="0" dirty="0" smtClean="0"/>
              <a:t> shows </a:t>
            </a:r>
            <a:r>
              <a:rPr lang="fr-FR" baseline="0" dirty="0" err="1" smtClean="0"/>
              <a:t>that</a:t>
            </a:r>
            <a:r>
              <a:rPr lang="fr-FR" baseline="0" dirty="0" smtClean="0"/>
              <a:t> </a:t>
            </a:r>
            <a:r>
              <a:rPr lang="fr-FR" baseline="0" dirty="0" err="1" smtClean="0"/>
              <a:t>indeed</a:t>
            </a:r>
            <a:r>
              <a:rPr lang="fr-FR" baseline="0" dirty="0" smtClean="0"/>
              <a:t> </a:t>
            </a:r>
            <a:r>
              <a:rPr lang="fr-FR" baseline="0" dirty="0" err="1" smtClean="0"/>
              <a:t>sequencing</a:t>
            </a:r>
            <a:r>
              <a:rPr lang="fr-FR" baseline="0" dirty="0" smtClean="0"/>
              <a:t> </a:t>
            </a:r>
            <a:r>
              <a:rPr lang="fr-FR" baseline="0" dirty="0" err="1" smtClean="0"/>
              <a:t>quality</a:t>
            </a:r>
            <a:r>
              <a:rPr lang="fr-FR" baseline="0" dirty="0" smtClean="0"/>
              <a:t> </a:t>
            </a:r>
            <a:r>
              <a:rPr lang="fr-FR" baseline="0" dirty="0" err="1" smtClean="0"/>
              <a:t>may</a:t>
            </a:r>
            <a:r>
              <a:rPr lang="fr-FR" baseline="0" dirty="0" smtClean="0"/>
              <a:t> </a:t>
            </a:r>
            <a:r>
              <a:rPr lang="fr-FR" baseline="0" dirty="0" err="1" smtClean="0"/>
              <a:t>impede</a:t>
            </a:r>
            <a:r>
              <a:rPr lang="fr-FR" baseline="0" dirty="0" smtClean="0"/>
              <a:t> a </a:t>
            </a:r>
            <a:r>
              <a:rPr lang="fr-FR" baseline="0" dirty="0" err="1" smtClean="0"/>
              <a:t>proper</a:t>
            </a:r>
            <a:r>
              <a:rPr lang="fr-FR" baseline="0" dirty="0" smtClean="0"/>
              <a:t> estimation of duplication </a:t>
            </a:r>
            <a:r>
              <a:rPr lang="fr-FR" baseline="0" dirty="0" err="1" smtClean="0"/>
              <a:t>numbers</a:t>
            </a:r>
            <a:r>
              <a:rPr lang="fr-FR" baseline="0" dirty="0" smtClean="0"/>
              <a:t> </a:t>
            </a:r>
            <a:r>
              <a:rPr lang="fr-FR" baseline="0" dirty="0" err="1" smtClean="0"/>
              <a:t>along</a:t>
            </a:r>
            <a:r>
              <a:rPr lang="fr-FR" baseline="0" dirty="0" smtClean="0"/>
              <a:t> the </a:t>
            </a:r>
            <a:r>
              <a:rPr lang="fr-FR" baseline="0" dirty="0" err="1" smtClean="0"/>
              <a:t>mammalian</a:t>
            </a:r>
            <a:r>
              <a:rPr lang="fr-FR" baseline="0" dirty="0" smtClean="0"/>
              <a:t> </a:t>
            </a:r>
            <a:r>
              <a:rPr lang="fr-FR" baseline="0" dirty="0" err="1" smtClean="0"/>
              <a:t>tree</a:t>
            </a:r>
            <a:r>
              <a:rPr lang="fr-FR" baseline="0" dirty="0" smtClean="0"/>
              <a:t>. </a:t>
            </a:r>
            <a:endParaRPr lang="fr-FR" dirty="0"/>
          </a:p>
        </p:txBody>
      </p:sp>
      <p:sp>
        <p:nvSpPr>
          <p:cNvPr id="4" name="Slide Number Placeholder 3"/>
          <p:cNvSpPr>
            <a:spLocks noGrp="1"/>
          </p:cNvSpPr>
          <p:nvPr>
            <p:ph type="sldNum" sz="quarter" idx="10"/>
          </p:nvPr>
        </p:nvSpPr>
        <p:spPr/>
        <p:txBody>
          <a:bodyPr/>
          <a:lstStyle/>
          <a:p>
            <a:fld id="{1AACC783-9A6E-0D49-BFD5-EF09133A7EE2}" type="slidenum">
              <a:rPr lang="fr-FR" smtClean="0"/>
              <a:pPr/>
              <a:t>75</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I</a:t>
            </a:r>
            <a:r>
              <a:rPr lang="en-US" baseline="0" dirty="0" smtClean="0"/>
              <a:t> therefore used PHYLDOG on more than 7000 gene families from 36 mammalian genomes. PHYLDOG inferred a species tree well rooted and mostly in agreement with current mammalian classification (e.g. </a:t>
            </a:r>
            <a:r>
              <a:rPr lang="en-US" baseline="0" dirty="0" err="1" smtClean="0"/>
              <a:t>laurasiatheria</a:t>
            </a:r>
            <a:r>
              <a:rPr lang="en-US" baseline="0" dirty="0" smtClean="0"/>
              <a:t>).</a:t>
            </a:r>
          </a:p>
          <a:p>
            <a:r>
              <a:rPr lang="en-US" baseline="0" dirty="0" smtClean="0"/>
              <a:t>Now we also want to assess the quality of gene trees reconstructed by PHYLDOG: even if on simulations PHYLDOG performed well, we need to check that it also performs well on real data.</a:t>
            </a:r>
            <a:endParaRPr lang="en-US" dirty="0"/>
          </a:p>
        </p:txBody>
      </p:sp>
      <p:sp>
        <p:nvSpPr>
          <p:cNvPr id="4" name="Slide Number Placeholder 3"/>
          <p:cNvSpPr>
            <a:spLocks noGrp="1"/>
          </p:cNvSpPr>
          <p:nvPr>
            <p:ph type="sldNum" sz="quarter" idx="10"/>
          </p:nvPr>
        </p:nvSpPr>
        <p:spPr/>
        <p:txBody>
          <a:bodyPr/>
          <a:lstStyle/>
          <a:p>
            <a:fld id="{DD98CFD7-31EC-5A49-8254-3FA138311767}" type="slidenum">
              <a:rPr lang="en-US" smtClean="0"/>
              <a:pPr/>
              <a:t>76</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fr-FR" dirty="0" err="1" smtClean="0"/>
              <a:t>With</a:t>
            </a:r>
            <a:r>
              <a:rPr lang="fr-FR" baseline="0" dirty="0" smtClean="0"/>
              <a:t> </a:t>
            </a:r>
            <a:r>
              <a:rPr lang="fr-FR" dirty="0" smtClean="0"/>
              <a:t>PHYLDOG, </a:t>
            </a:r>
            <a:r>
              <a:rPr lang="fr-FR" dirty="0" err="1" smtClean="0"/>
              <a:t>contrary</a:t>
            </a:r>
            <a:r>
              <a:rPr lang="fr-FR" dirty="0" smtClean="0"/>
              <a:t> to PHYML, </a:t>
            </a:r>
            <a:r>
              <a:rPr lang="fr-FR" dirty="0" err="1" smtClean="0"/>
              <a:t>we</a:t>
            </a:r>
            <a:r>
              <a:rPr lang="fr-FR" dirty="0" smtClean="0"/>
              <a:t> </a:t>
            </a:r>
            <a:r>
              <a:rPr lang="fr-FR" dirty="0" err="1" smtClean="0"/>
              <a:t>find</a:t>
            </a:r>
            <a:r>
              <a:rPr lang="fr-FR" dirty="0" smtClean="0"/>
              <a:t> no </a:t>
            </a:r>
            <a:r>
              <a:rPr lang="fr-FR" dirty="0" err="1" smtClean="0"/>
              <a:t>significant</a:t>
            </a:r>
            <a:r>
              <a:rPr lang="fr-FR" dirty="0" smtClean="0"/>
              <a:t> </a:t>
            </a:r>
            <a:r>
              <a:rPr lang="fr-FR" dirty="0" err="1" smtClean="0"/>
              <a:t>difference</a:t>
            </a:r>
            <a:r>
              <a:rPr lang="fr-FR" dirty="0" smtClean="0"/>
              <a:t> </a:t>
            </a:r>
            <a:r>
              <a:rPr lang="fr-FR" dirty="0" err="1" smtClean="0"/>
              <a:t>between</a:t>
            </a:r>
            <a:r>
              <a:rPr lang="fr-FR" dirty="0" smtClean="0"/>
              <a:t> </a:t>
            </a:r>
            <a:r>
              <a:rPr lang="fr-FR" dirty="0" err="1" smtClean="0"/>
              <a:t>external</a:t>
            </a:r>
            <a:r>
              <a:rPr lang="fr-FR" baseline="0" dirty="0" smtClean="0"/>
              <a:t> and </a:t>
            </a:r>
            <a:r>
              <a:rPr lang="fr-FR" baseline="0" dirty="0" err="1" smtClean="0"/>
              <a:t>internal</a:t>
            </a:r>
            <a:r>
              <a:rPr lang="fr-FR" baseline="0" dirty="0" smtClean="0"/>
              <a:t> branches for </a:t>
            </a:r>
            <a:r>
              <a:rPr lang="fr-FR" baseline="0" dirty="0" err="1" smtClean="0"/>
              <a:t>numbers</a:t>
            </a:r>
            <a:r>
              <a:rPr lang="fr-FR" baseline="0" dirty="0" smtClean="0"/>
              <a:t> of </a:t>
            </a:r>
            <a:r>
              <a:rPr lang="fr-FR" baseline="0" dirty="0" err="1" smtClean="0"/>
              <a:t>gene</a:t>
            </a:r>
            <a:r>
              <a:rPr lang="fr-FR" baseline="0" dirty="0" smtClean="0"/>
              <a:t> duplications. </a:t>
            </a:r>
            <a:r>
              <a:rPr lang="fr-FR" baseline="0" dirty="0" err="1" smtClean="0"/>
              <a:t>However</a:t>
            </a:r>
            <a:r>
              <a:rPr lang="fr-FR" baseline="0" dirty="0" smtClean="0"/>
              <a:t> </a:t>
            </a:r>
            <a:r>
              <a:rPr lang="fr-FR" baseline="0" dirty="0" err="1" smtClean="0"/>
              <a:t>we</a:t>
            </a:r>
            <a:r>
              <a:rPr lang="fr-FR" baseline="0" dirty="0" smtClean="0"/>
              <a:t> </a:t>
            </a:r>
            <a:r>
              <a:rPr lang="fr-FR" baseline="0" dirty="0" err="1" smtClean="0"/>
              <a:t>still</a:t>
            </a:r>
            <a:r>
              <a:rPr lang="fr-FR" baseline="0" dirty="0" smtClean="0"/>
              <a:t> </a:t>
            </a:r>
            <a:r>
              <a:rPr lang="fr-FR" baseline="0" dirty="0" err="1" smtClean="0"/>
              <a:t>see</a:t>
            </a:r>
            <a:r>
              <a:rPr lang="fr-FR" baseline="0" dirty="0" smtClean="0"/>
              <a:t> an </a:t>
            </a:r>
            <a:r>
              <a:rPr lang="fr-FR" baseline="0" dirty="0" err="1" smtClean="0"/>
              <a:t>effect</a:t>
            </a:r>
            <a:r>
              <a:rPr lang="fr-FR" baseline="0" dirty="0" smtClean="0"/>
              <a:t> of </a:t>
            </a:r>
            <a:r>
              <a:rPr lang="fr-FR" baseline="0" dirty="0" err="1" smtClean="0"/>
              <a:t>sequencing</a:t>
            </a:r>
            <a:r>
              <a:rPr lang="fr-FR" baseline="0" dirty="0" smtClean="0"/>
              <a:t> </a:t>
            </a:r>
            <a:r>
              <a:rPr lang="fr-FR" baseline="0" dirty="0" err="1" smtClean="0"/>
              <a:t>quality</a:t>
            </a:r>
            <a:r>
              <a:rPr lang="fr-FR" baseline="0" dirty="0" smtClean="0"/>
              <a:t>, </a:t>
            </a:r>
            <a:r>
              <a:rPr lang="fr-FR" baseline="0" dirty="0" err="1" smtClean="0"/>
              <a:t>with</a:t>
            </a:r>
            <a:r>
              <a:rPr lang="fr-FR" baseline="0" dirty="0" smtClean="0"/>
              <a:t> more </a:t>
            </a:r>
            <a:r>
              <a:rPr lang="fr-FR" baseline="0" dirty="0" err="1" smtClean="0"/>
              <a:t>losses</a:t>
            </a:r>
            <a:r>
              <a:rPr lang="fr-FR" baseline="0" dirty="0" smtClean="0"/>
              <a:t> on </a:t>
            </a:r>
            <a:r>
              <a:rPr lang="fr-FR" baseline="0" dirty="0" err="1" smtClean="0"/>
              <a:t>external</a:t>
            </a:r>
            <a:r>
              <a:rPr lang="fr-FR" baseline="0" dirty="0" smtClean="0"/>
              <a:t> branches, and lots of </a:t>
            </a:r>
            <a:r>
              <a:rPr lang="fr-FR" baseline="0" dirty="0" err="1" smtClean="0"/>
              <a:t>internal</a:t>
            </a:r>
            <a:r>
              <a:rPr lang="fr-FR" baseline="0" dirty="0" smtClean="0"/>
              <a:t> branches </a:t>
            </a:r>
            <a:r>
              <a:rPr lang="fr-FR" baseline="0" dirty="0" err="1" smtClean="0"/>
              <a:t>with</a:t>
            </a:r>
            <a:r>
              <a:rPr lang="fr-FR" baseline="0" dirty="0" smtClean="0"/>
              <a:t> </a:t>
            </a:r>
            <a:r>
              <a:rPr lang="fr-FR" baseline="0" dirty="0" err="1" smtClean="0"/>
              <a:t>very</a:t>
            </a:r>
            <a:r>
              <a:rPr lang="fr-FR" baseline="0" dirty="0" smtClean="0"/>
              <a:t> </a:t>
            </a:r>
            <a:r>
              <a:rPr lang="fr-FR" baseline="0" dirty="0" err="1" smtClean="0"/>
              <a:t>low</a:t>
            </a:r>
            <a:r>
              <a:rPr lang="fr-FR" baseline="0" dirty="0" smtClean="0"/>
              <a:t> </a:t>
            </a:r>
            <a:r>
              <a:rPr lang="fr-FR" baseline="0" dirty="0" err="1" smtClean="0"/>
              <a:t>numbers</a:t>
            </a:r>
            <a:r>
              <a:rPr lang="fr-FR" baseline="0" dirty="0" smtClean="0"/>
              <a:t> of duplications.</a:t>
            </a:r>
          </a:p>
          <a:p>
            <a:r>
              <a:rPr lang="fr-FR" baseline="0" dirty="0" smtClean="0"/>
              <a:t>A look </a:t>
            </a:r>
            <a:r>
              <a:rPr lang="fr-FR" baseline="0" dirty="0" err="1" smtClean="0"/>
              <a:t>at</a:t>
            </a:r>
            <a:r>
              <a:rPr lang="fr-FR" baseline="0" dirty="0" smtClean="0"/>
              <a:t> the </a:t>
            </a:r>
            <a:r>
              <a:rPr lang="fr-FR" baseline="0" dirty="0" err="1" smtClean="0"/>
              <a:t>numbers</a:t>
            </a:r>
            <a:r>
              <a:rPr lang="fr-FR" baseline="0" dirty="0" smtClean="0"/>
              <a:t> of duplications and </a:t>
            </a:r>
            <a:r>
              <a:rPr lang="fr-FR" baseline="0" dirty="0" err="1" smtClean="0"/>
              <a:t>losses</a:t>
            </a:r>
            <a:r>
              <a:rPr lang="fr-FR" baseline="0" dirty="0" smtClean="0"/>
              <a:t> </a:t>
            </a:r>
            <a:r>
              <a:rPr lang="fr-FR" baseline="0" dirty="0" err="1" smtClean="0"/>
              <a:t>mapped</a:t>
            </a:r>
            <a:r>
              <a:rPr lang="fr-FR" baseline="0" dirty="0" smtClean="0"/>
              <a:t> on the </a:t>
            </a:r>
            <a:r>
              <a:rPr lang="fr-FR" baseline="0" dirty="0" err="1" smtClean="0"/>
              <a:t>tree</a:t>
            </a:r>
            <a:r>
              <a:rPr lang="fr-FR" baseline="0" dirty="0" smtClean="0"/>
              <a:t> shows </a:t>
            </a:r>
            <a:r>
              <a:rPr lang="fr-FR" baseline="0" dirty="0" err="1" smtClean="0"/>
              <a:t>that</a:t>
            </a:r>
            <a:r>
              <a:rPr lang="fr-FR" baseline="0" dirty="0" smtClean="0"/>
              <a:t> </a:t>
            </a:r>
            <a:r>
              <a:rPr lang="fr-FR" baseline="0" dirty="0" err="1" smtClean="0"/>
              <a:t>indeed</a:t>
            </a:r>
            <a:r>
              <a:rPr lang="fr-FR" baseline="0" dirty="0" smtClean="0"/>
              <a:t> </a:t>
            </a:r>
            <a:r>
              <a:rPr lang="fr-FR" baseline="0" dirty="0" err="1" smtClean="0"/>
              <a:t>sequencing</a:t>
            </a:r>
            <a:r>
              <a:rPr lang="fr-FR" baseline="0" dirty="0" smtClean="0"/>
              <a:t> </a:t>
            </a:r>
            <a:r>
              <a:rPr lang="fr-FR" baseline="0" dirty="0" err="1" smtClean="0"/>
              <a:t>quality</a:t>
            </a:r>
            <a:r>
              <a:rPr lang="fr-FR" baseline="0" dirty="0" smtClean="0"/>
              <a:t> </a:t>
            </a:r>
            <a:r>
              <a:rPr lang="fr-FR" baseline="0" dirty="0" err="1" smtClean="0"/>
              <a:t>may</a:t>
            </a:r>
            <a:r>
              <a:rPr lang="fr-FR" baseline="0" dirty="0" smtClean="0"/>
              <a:t> </a:t>
            </a:r>
            <a:r>
              <a:rPr lang="fr-FR" baseline="0" dirty="0" err="1" smtClean="0"/>
              <a:t>impede</a:t>
            </a:r>
            <a:r>
              <a:rPr lang="fr-FR" baseline="0" dirty="0" smtClean="0"/>
              <a:t> a </a:t>
            </a:r>
            <a:r>
              <a:rPr lang="fr-FR" baseline="0" dirty="0" err="1" smtClean="0"/>
              <a:t>proper</a:t>
            </a:r>
            <a:r>
              <a:rPr lang="fr-FR" baseline="0" dirty="0" smtClean="0"/>
              <a:t> estimation of duplication </a:t>
            </a:r>
            <a:r>
              <a:rPr lang="fr-FR" baseline="0" dirty="0" err="1" smtClean="0"/>
              <a:t>numbers</a:t>
            </a:r>
            <a:r>
              <a:rPr lang="fr-FR" baseline="0" dirty="0" smtClean="0"/>
              <a:t> </a:t>
            </a:r>
            <a:r>
              <a:rPr lang="fr-FR" baseline="0" dirty="0" err="1" smtClean="0"/>
              <a:t>along</a:t>
            </a:r>
            <a:r>
              <a:rPr lang="fr-FR" baseline="0" dirty="0" smtClean="0"/>
              <a:t> the </a:t>
            </a:r>
            <a:r>
              <a:rPr lang="fr-FR" baseline="0" dirty="0" err="1" smtClean="0"/>
              <a:t>mammalian</a:t>
            </a:r>
            <a:r>
              <a:rPr lang="fr-FR" baseline="0" dirty="0" smtClean="0"/>
              <a:t> </a:t>
            </a:r>
            <a:r>
              <a:rPr lang="fr-FR" baseline="0" dirty="0" err="1" smtClean="0"/>
              <a:t>tree</a:t>
            </a:r>
            <a:r>
              <a:rPr lang="fr-FR" baseline="0" dirty="0" smtClean="0"/>
              <a:t>. </a:t>
            </a:r>
            <a:endParaRPr lang="fr-FR" dirty="0"/>
          </a:p>
        </p:txBody>
      </p:sp>
      <p:sp>
        <p:nvSpPr>
          <p:cNvPr id="4" name="Slide Number Placeholder 3"/>
          <p:cNvSpPr>
            <a:spLocks noGrp="1"/>
          </p:cNvSpPr>
          <p:nvPr>
            <p:ph type="sldNum" sz="quarter" idx="10"/>
          </p:nvPr>
        </p:nvSpPr>
        <p:spPr/>
        <p:txBody>
          <a:bodyPr/>
          <a:lstStyle/>
          <a:p>
            <a:fld id="{1AACC783-9A6E-0D49-BFD5-EF09133A7EE2}" type="slidenum">
              <a:rPr lang="fr-FR" smtClean="0"/>
              <a:pPr/>
              <a:t>77</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fr-FR" dirty="0" err="1" smtClean="0"/>
              <a:t>With</a:t>
            </a:r>
            <a:r>
              <a:rPr lang="fr-FR" baseline="0" dirty="0" smtClean="0"/>
              <a:t> </a:t>
            </a:r>
            <a:r>
              <a:rPr lang="fr-FR" dirty="0" smtClean="0"/>
              <a:t>PHYLDOG, </a:t>
            </a:r>
            <a:r>
              <a:rPr lang="fr-FR" dirty="0" err="1" smtClean="0"/>
              <a:t>contrary</a:t>
            </a:r>
            <a:r>
              <a:rPr lang="fr-FR" dirty="0" smtClean="0"/>
              <a:t> to PHYML, </a:t>
            </a:r>
            <a:r>
              <a:rPr lang="fr-FR" dirty="0" err="1" smtClean="0"/>
              <a:t>we</a:t>
            </a:r>
            <a:r>
              <a:rPr lang="fr-FR" dirty="0" smtClean="0"/>
              <a:t> </a:t>
            </a:r>
            <a:r>
              <a:rPr lang="fr-FR" dirty="0" err="1" smtClean="0"/>
              <a:t>find</a:t>
            </a:r>
            <a:r>
              <a:rPr lang="fr-FR" dirty="0" smtClean="0"/>
              <a:t> no </a:t>
            </a:r>
            <a:r>
              <a:rPr lang="fr-FR" dirty="0" err="1" smtClean="0"/>
              <a:t>significant</a:t>
            </a:r>
            <a:r>
              <a:rPr lang="fr-FR" dirty="0" smtClean="0"/>
              <a:t> </a:t>
            </a:r>
            <a:r>
              <a:rPr lang="fr-FR" dirty="0" err="1" smtClean="0"/>
              <a:t>difference</a:t>
            </a:r>
            <a:r>
              <a:rPr lang="fr-FR" dirty="0" smtClean="0"/>
              <a:t> </a:t>
            </a:r>
            <a:r>
              <a:rPr lang="fr-FR" dirty="0" err="1" smtClean="0"/>
              <a:t>between</a:t>
            </a:r>
            <a:r>
              <a:rPr lang="fr-FR" dirty="0" smtClean="0"/>
              <a:t> </a:t>
            </a:r>
            <a:r>
              <a:rPr lang="fr-FR" dirty="0" err="1" smtClean="0"/>
              <a:t>external</a:t>
            </a:r>
            <a:r>
              <a:rPr lang="fr-FR" baseline="0" dirty="0" smtClean="0"/>
              <a:t> and </a:t>
            </a:r>
            <a:r>
              <a:rPr lang="fr-FR" baseline="0" dirty="0" err="1" smtClean="0"/>
              <a:t>internal</a:t>
            </a:r>
            <a:r>
              <a:rPr lang="fr-FR" baseline="0" dirty="0" smtClean="0"/>
              <a:t> branches for </a:t>
            </a:r>
            <a:r>
              <a:rPr lang="fr-FR" baseline="0" dirty="0" err="1" smtClean="0"/>
              <a:t>numbers</a:t>
            </a:r>
            <a:r>
              <a:rPr lang="fr-FR" baseline="0" dirty="0" smtClean="0"/>
              <a:t> of </a:t>
            </a:r>
            <a:r>
              <a:rPr lang="fr-FR" baseline="0" dirty="0" err="1" smtClean="0"/>
              <a:t>gene</a:t>
            </a:r>
            <a:r>
              <a:rPr lang="fr-FR" baseline="0" dirty="0" smtClean="0"/>
              <a:t> duplications. </a:t>
            </a:r>
            <a:r>
              <a:rPr lang="fr-FR" baseline="0" dirty="0" err="1" smtClean="0"/>
              <a:t>However</a:t>
            </a:r>
            <a:r>
              <a:rPr lang="fr-FR" baseline="0" dirty="0" smtClean="0"/>
              <a:t> </a:t>
            </a:r>
            <a:r>
              <a:rPr lang="fr-FR" baseline="0" dirty="0" err="1" smtClean="0"/>
              <a:t>we</a:t>
            </a:r>
            <a:r>
              <a:rPr lang="fr-FR" baseline="0" dirty="0" smtClean="0"/>
              <a:t> </a:t>
            </a:r>
            <a:r>
              <a:rPr lang="fr-FR" baseline="0" dirty="0" err="1" smtClean="0"/>
              <a:t>still</a:t>
            </a:r>
            <a:r>
              <a:rPr lang="fr-FR" baseline="0" dirty="0" smtClean="0"/>
              <a:t> </a:t>
            </a:r>
            <a:r>
              <a:rPr lang="fr-FR" baseline="0" dirty="0" err="1" smtClean="0"/>
              <a:t>see</a:t>
            </a:r>
            <a:r>
              <a:rPr lang="fr-FR" baseline="0" dirty="0" smtClean="0"/>
              <a:t> an </a:t>
            </a:r>
            <a:r>
              <a:rPr lang="fr-FR" baseline="0" dirty="0" err="1" smtClean="0"/>
              <a:t>effect</a:t>
            </a:r>
            <a:r>
              <a:rPr lang="fr-FR" baseline="0" dirty="0" smtClean="0"/>
              <a:t> of </a:t>
            </a:r>
            <a:r>
              <a:rPr lang="fr-FR" baseline="0" dirty="0" err="1" smtClean="0"/>
              <a:t>sequencing</a:t>
            </a:r>
            <a:r>
              <a:rPr lang="fr-FR" baseline="0" dirty="0" smtClean="0"/>
              <a:t> </a:t>
            </a:r>
            <a:r>
              <a:rPr lang="fr-FR" baseline="0" dirty="0" err="1" smtClean="0"/>
              <a:t>quality</a:t>
            </a:r>
            <a:r>
              <a:rPr lang="fr-FR" baseline="0" dirty="0" smtClean="0"/>
              <a:t>, </a:t>
            </a:r>
            <a:r>
              <a:rPr lang="fr-FR" baseline="0" dirty="0" err="1" smtClean="0"/>
              <a:t>with</a:t>
            </a:r>
            <a:r>
              <a:rPr lang="fr-FR" baseline="0" dirty="0" smtClean="0"/>
              <a:t> more </a:t>
            </a:r>
            <a:r>
              <a:rPr lang="fr-FR" baseline="0" dirty="0" err="1" smtClean="0"/>
              <a:t>losses</a:t>
            </a:r>
            <a:r>
              <a:rPr lang="fr-FR" baseline="0" dirty="0" smtClean="0"/>
              <a:t> on </a:t>
            </a:r>
            <a:r>
              <a:rPr lang="fr-FR" baseline="0" dirty="0" err="1" smtClean="0"/>
              <a:t>external</a:t>
            </a:r>
            <a:r>
              <a:rPr lang="fr-FR" baseline="0" dirty="0" smtClean="0"/>
              <a:t> branches, and lots of </a:t>
            </a:r>
            <a:r>
              <a:rPr lang="fr-FR" baseline="0" dirty="0" err="1" smtClean="0"/>
              <a:t>internal</a:t>
            </a:r>
            <a:r>
              <a:rPr lang="fr-FR" baseline="0" dirty="0" smtClean="0"/>
              <a:t> branches </a:t>
            </a:r>
            <a:r>
              <a:rPr lang="fr-FR" baseline="0" dirty="0" err="1" smtClean="0"/>
              <a:t>with</a:t>
            </a:r>
            <a:r>
              <a:rPr lang="fr-FR" baseline="0" dirty="0" smtClean="0"/>
              <a:t> </a:t>
            </a:r>
            <a:r>
              <a:rPr lang="fr-FR" baseline="0" dirty="0" err="1" smtClean="0"/>
              <a:t>very</a:t>
            </a:r>
            <a:r>
              <a:rPr lang="fr-FR" baseline="0" dirty="0" smtClean="0"/>
              <a:t> </a:t>
            </a:r>
            <a:r>
              <a:rPr lang="fr-FR" baseline="0" dirty="0" err="1" smtClean="0"/>
              <a:t>low</a:t>
            </a:r>
            <a:r>
              <a:rPr lang="fr-FR" baseline="0" dirty="0" smtClean="0"/>
              <a:t> </a:t>
            </a:r>
            <a:r>
              <a:rPr lang="fr-FR" baseline="0" dirty="0" err="1" smtClean="0"/>
              <a:t>numbers</a:t>
            </a:r>
            <a:r>
              <a:rPr lang="fr-FR" baseline="0" dirty="0" smtClean="0"/>
              <a:t> of duplications.</a:t>
            </a:r>
          </a:p>
          <a:p>
            <a:r>
              <a:rPr lang="fr-FR" baseline="0" dirty="0" smtClean="0"/>
              <a:t>A look </a:t>
            </a:r>
            <a:r>
              <a:rPr lang="fr-FR" baseline="0" dirty="0" err="1" smtClean="0"/>
              <a:t>at</a:t>
            </a:r>
            <a:r>
              <a:rPr lang="fr-FR" baseline="0" dirty="0" smtClean="0"/>
              <a:t> the </a:t>
            </a:r>
            <a:r>
              <a:rPr lang="fr-FR" baseline="0" dirty="0" err="1" smtClean="0"/>
              <a:t>numbers</a:t>
            </a:r>
            <a:r>
              <a:rPr lang="fr-FR" baseline="0" dirty="0" smtClean="0"/>
              <a:t> of duplications and </a:t>
            </a:r>
            <a:r>
              <a:rPr lang="fr-FR" baseline="0" dirty="0" err="1" smtClean="0"/>
              <a:t>losses</a:t>
            </a:r>
            <a:r>
              <a:rPr lang="fr-FR" baseline="0" dirty="0" smtClean="0"/>
              <a:t> </a:t>
            </a:r>
            <a:r>
              <a:rPr lang="fr-FR" baseline="0" dirty="0" err="1" smtClean="0"/>
              <a:t>mapped</a:t>
            </a:r>
            <a:r>
              <a:rPr lang="fr-FR" baseline="0" dirty="0" smtClean="0"/>
              <a:t> on the </a:t>
            </a:r>
            <a:r>
              <a:rPr lang="fr-FR" baseline="0" dirty="0" err="1" smtClean="0"/>
              <a:t>tree</a:t>
            </a:r>
            <a:r>
              <a:rPr lang="fr-FR" baseline="0" dirty="0" smtClean="0"/>
              <a:t> shows </a:t>
            </a:r>
            <a:r>
              <a:rPr lang="fr-FR" baseline="0" dirty="0" err="1" smtClean="0"/>
              <a:t>that</a:t>
            </a:r>
            <a:r>
              <a:rPr lang="fr-FR" baseline="0" dirty="0" smtClean="0"/>
              <a:t> </a:t>
            </a:r>
            <a:r>
              <a:rPr lang="fr-FR" baseline="0" dirty="0" err="1" smtClean="0"/>
              <a:t>indeed</a:t>
            </a:r>
            <a:r>
              <a:rPr lang="fr-FR" baseline="0" dirty="0" smtClean="0"/>
              <a:t> </a:t>
            </a:r>
            <a:r>
              <a:rPr lang="fr-FR" baseline="0" dirty="0" err="1" smtClean="0"/>
              <a:t>sequencing</a:t>
            </a:r>
            <a:r>
              <a:rPr lang="fr-FR" baseline="0" dirty="0" smtClean="0"/>
              <a:t> </a:t>
            </a:r>
            <a:r>
              <a:rPr lang="fr-FR" baseline="0" dirty="0" err="1" smtClean="0"/>
              <a:t>quality</a:t>
            </a:r>
            <a:r>
              <a:rPr lang="fr-FR" baseline="0" dirty="0" smtClean="0"/>
              <a:t> </a:t>
            </a:r>
            <a:r>
              <a:rPr lang="fr-FR" baseline="0" dirty="0" err="1" smtClean="0"/>
              <a:t>may</a:t>
            </a:r>
            <a:r>
              <a:rPr lang="fr-FR" baseline="0" dirty="0" smtClean="0"/>
              <a:t> </a:t>
            </a:r>
            <a:r>
              <a:rPr lang="fr-FR" baseline="0" dirty="0" err="1" smtClean="0"/>
              <a:t>impede</a:t>
            </a:r>
            <a:r>
              <a:rPr lang="fr-FR" baseline="0" dirty="0" smtClean="0"/>
              <a:t> a </a:t>
            </a:r>
            <a:r>
              <a:rPr lang="fr-FR" baseline="0" dirty="0" err="1" smtClean="0"/>
              <a:t>proper</a:t>
            </a:r>
            <a:r>
              <a:rPr lang="fr-FR" baseline="0" dirty="0" smtClean="0"/>
              <a:t> estimation of duplication </a:t>
            </a:r>
            <a:r>
              <a:rPr lang="fr-FR" baseline="0" dirty="0" err="1" smtClean="0"/>
              <a:t>numbers</a:t>
            </a:r>
            <a:r>
              <a:rPr lang="fr-FR" baseline="0" dirty="0" smtClean="0"/>
              <a:t> </a:t>
            </a:r>
            <a:r>
              <a:rPr lang="fr-FR" baseline="0" dirty="0" err="1" smtClean="0"/>
              <a:t>along</a:t>
            </a:r>
            <a:r>
              <a:rPr lang="fr-FR" baseline="0" dirty="0" smtClean="0"/>
              <a:t> the </a:t>
            </a:r>
            <a:r>
              <a:rPr lang="fr-FR" baseline="0" dirty="0" err="1" smtClean="0"/>
              <a:t>mammalian</a:t>
            </a:r>
            <a:r>
              <a:rPr lang="fr-FR" baseline="0" dirty="0" smtClean="0"/>
              <a:t> </a:t>
            </a:r>
            <a:r>
              <a:rPr lang="fr-FR" baseline="0" dirty="0" err="1" smtClean="0"/>
              <a:t>tree</a:t>
            </a:r>
            <a:r>
              <a:rPr lang="fr-FR" baseline="0" dirty="0" smtClean="0"/>
              <a:t>. </a:t>
            </a:r>
            <a:endParaRPr lang="fr-FR" dirty="0"/>
          </a:p>
        </p:txBody>
      </p:sp>
      <p:sp>
        <p:nvSpPr>
          <p:cNvPr id="4" name="Slide Number Placeholder 3"/>
          <p:cNvSpPr>
            <a:spLocks noGrp="1"/>
          </p:cNvSpPr>
          <p:nvPr>
            <p:ph type="sldNum" sz="quarter" idx="10"/>
          </p:nvPr>
        </p:nvSpPr>
        <p:spPr/>
        <p:txBody>
          <a:bodyPr/>
          <a:lstStyle/>
          <a:p>
            <a:fld id="{1AACC783-9A6E-0D49-BFD5-EF09133A7EE2}" type="slidenum">
              <a:rPr lang="fr-FR" smtClean="0"/>
              <a:pPr/>
              <a:t>78</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This first example of an integrative</a:t>
            </a:r>
            <a:r>
              <a:rPr lang="en-US" baseline="0" dirty="0" smtClean="0"/>
              <a:t> model of genome evolution</a:t>
            </a:r>
            <a:r>
              <a:rPr lang="en-US" dirty="0" smtClean="0"/>
              <a:t>,</a:t>
            </a:r>
            <a:r>
              <a:rPr lang="en-US" baseline="0" dirty="0" smtClean="0"/>
              <a:t> PHYLDOG, shows that these integrative approaches can provide better inferences of genome and species evolution, even for large datasets such as for </a:t>
            </a:r>
            <a:r>
              <a:rPr lang="en-US" baseline="0" dirty="0" err="1" smtClean="0"/>
              <a:t>multicellular</a:t>
            </a:r>
            <a:r>
              <a:rPr lang="en-US" baseline="0" dirty="0" smtClean="0"/>
              <a:t> organisms.</a:t>
            </a:r>
          </a:p>
          <a:p>
            <a:endParaRPr lang="en-US" baseline="0" dirty="0" smtClean="0"/>
          </a:p>
          <a:p>
            <a:r>
              <a:rPr lang="en-US" baseline="0" dirty="0" smtClean="0"/>
              <a:t>In unicellular organisms, another type of event can also be used by these integrative models: gene transfers. For instance, in collaboration with colleagues from Lyon, we have developed a model incorporating gene transfers in addition to duplications and losses. To illustrate how integrative models can inform genome and species evolution, I will show you how we use this model to help date the tree of life.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D98CFD7-31EC-5A49-8254-3FA138311767}"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fr-FR" dirty="0" err="1" smtClean="0"/>
              <a:t>With</a:t>
            </a:r>
            <a:r>
              <a:rPr lang="fr-FR" baseline="0" dirty="0" smtClean="0"/>
              <a:t> </a:t>
            </a:r>
            <a:r>
              <a:rPr lang="fr-FR" dirty="0" smtClean="0"/>
              <a:t>PHYLDOG, </a:t>
            </a:r>
            <a:r>
              <a:rPr lang="fr-FR" dirty="0" err="1" smtClean="0"/>
              <a:t>contrary</a:t>
            </a:r>
            <a:r>
              <a:rPr lang="fr-FR" dirty="0" smtClean="0"/>
              <a:t> to PHYML, </a:t>
            </a:r>
            <a:r>
              <a:rPr lang="fr-FR" dirty="0" err="1" smtClean="0"/>
              <a:t>we</a:t>
            </a:r>
            <a:r>
              <a:rPr lang="fr-FR" dirty="0" smtClean="0"/>
              <a:t> </a:t>
            </a:r>
            <a:r>
              <a:rPr lang="fr-FR" dirty="0" err="1" smtClean="0"/>
              <a:t>find</a:t>
            </a:r>
            <a:r>
              <a:rPr lang="fr-FR" dirty="0" smtClean="0"/>
              <a:t> no </a:t>
            </a:r>
            <a:r>
              <a:rPr lang="fr-FR" dirty="0" err="1" smtClean="0"/>
              <a:t>significant</a:t>
            </a:r>
            <a:r>
              <a:rPr lang="fr-FR" dirty="0" smtClean="0"/>
              <a:t> </a:t>
            </a:r>
            <a:r>
              <a:rPr lang="fr-FR" dirty="0" err="1" smtClean="0"/>
              <a:t>difference</a:t>
            </a:r>
            <a:r>
              <a:rPr lang="fr-FR" dirty="0" smtClean="0"/>
              <a:t> </a:t>
            </a:r>
            <a:r>
              <a:rPr lang="fr-FR" dirty="0" err="1" smtClean="0"/>
              <a:t>between</a:t>
            </a:r>
            <a:r>
              <a:rPr lang="fr-FR" dirty="0" smtClean="0"/>
              <a:t> </a:t>
            </a:r>
            <a:r>
              <a:rPr lang="fr-FR" dirty="0" err="1" smtClean="0"/>
              <a:t>external</a:t>
            </a:r>
            <a:r>
              <a:rPr lang="fr-FR" baseline="0" dirty="0" smtClean="0"/>
              <a:t> and </a:t>
            </a:r>
            <a:r>
              <a:rPr lang="fr-FR" baseline="0" dirty="0" err="1" smtClean="0"/>
              <a:t>internal</a:t>
            </a:r>
            <a:r>
              <a:rPr lang="fr-FR" baseline="0" dirty="0" smtClean="0"/>
              <a:t> branches for </a:t>
            </a:r>
            <a:r>
              <a:rPr lang="fr-FR" baseline="0" dirty="0" err="1" smtClean="0"/>
              <a:t>numbers</a:t>
            </a:r>
            <a:r>
              <a:rPr lang="fr-FR" baseline="0" dirty="0" smtClean="0"/>
              <a:t> of </a:t>
            </a:r>
            <a:r>
              <a:rPr lang="fr-FR" baseline="0" dirty="0" err="1" smtClean="0"/>
              <a:t>gene</a:t>
            </a:r>
            <a:r>
              <a:rPr lang="fr-FR" baseline="0" dirty="0" smtClean="0"/>
              <a:t> duplications. </a:t>
            </a:r>
            <a:r>
              <a:rPr lang="fr-FR" baseline="0" dirty="0" err="1" smtClean="0"/>
              <a:t>However</a:t>
            </a:r>
            <a:r>
              <a:rPr lang="fr-FR" baseline="0" dirty="0" smtClean="0"/>
              <a:t> </a:t>
            </a:r>
            <a:r>
              <a:rPr lang="fr-FR" baseline="0" dirty="0" err="1" smtClean="0"/>
              <a:t>we</a:t>
            </a:r>
            <a:r>
              <a:rPr lang="fr-FR" baseline="0" dirty="0" smtClean="0"/>
              <a:t> </a:t>
            </a:r>
            <a:r>
              <a:rPr lang="fr-FR" baseline="0" dirty="0" err="1" smtClean="0"/>
              <a:t>still</a:t>
            </a:r>
            <a:r>
              <a:rPr lang="fr-FR" baseline="0" dirty="0" smtClean="0"/>
              <a:t> </a:t>
            </a:r>
            <a:r>
              <a:rPr lang="fr-FR" baseline="0" dirty="0" err="1" smtClean="0"/>
              <a:t>see</a:t>
            </a:r>
            <a:r>
              <a:rPr lang="fr-FR" baseline="0" dirty="0" smtClean="0"/>
              <a:t> an </a:t>
            </a:r>
            <a:r>
              <a:rPr lang="fr-FR" baseline="0" dirty="0" err="1" smtClean="0"/>
              <a:t>effect</a:t>
            </a:r>
            <a:r>
              <a:rPr lang="fr-FR" baseline="0" dirty="0" smtClean="0"/>
              <a:t> of </a:t>
            </a:r>
            <a:r>
              <a:rPr lang="fr-FR" baseline="0" dirty="0" err="1" smtClean="0"/>
              <a:t>sequencing</a:t>
            </a:r>
            <a:r>
              <a:rPr lang="fr-FR" baseline="0" dirty="0" smtClean="0"/>
              <a:t> </a:t>
            </a:r>
            <a:r>
              <a:rPr lang="fr-FR" baseline="0" dirty="0" err="1" smtClean="0"/>
              <a:t>quality</a:t>
            </a:r>
            <a:r>
              <a:rPr lang="fr-FR" baseline="0" dirty="0" smtClean="0"/>
              <a:t>, </a:t>
            </a:r>
            <a:r>
              <a:rPr lang="fr-FR" baseline="0" dirty="0" err="1" smtClean="0"/>
              <a:t>with</a:t>
            </a:r>
            <a:r>
              <a:rPr lang="fr-FR" baseline="0" dirty="0" smtClean="0"/>
              <a:t> more </a:t>
            </a:r>
            <a:r>
              <a:rPr lang="fr-FR" baseline="0" dirty="0" err="1" smtClean="0"/>
              <a:t>losses</a:t>
            </a:r>
            <a:r>
              <a:rPr lang="fr-FR" baseline="0" dirty="0" smtClean="0"/>
              <a:t> on </a:t>
            </a:r>
            <a:r>
              <a:rPr lang="fr-FR" baseline="0" dirty="0" err="1" smtClean="0"/>
              <a:t>external</a:t>
            </a:r>
            <a:r>
              <a:rPr lang="fr-FR" baseline="0" dirty="0" smtClean="0"/>
              <a:t> branches, and lots of </a:t>
            </a:r>
            <a:r>
              <a:rPr lang="fr-FR" baseline="0" dirty="0" err="1" smtClean="0"/>
              <a:t>internal</a:t>
            </a:r>
            <a:r>
              <a:rPr lang="fr-FR" baseline="0" dirty="0" smtClean="0"/>
              <a:t> branches </a:t>
            </a:r>
            <a:r>
              <a:rPr lang="fr-FR" baseline="0" dirty="0" err="1" smtClean="0"/>
              <a:t>with</a:t>
            </a:r>
            <a:r>
              <a:rPr lang="fr-FR" baseline="0" dirty="0" smtClean="0"/>
              <a:t> </a:t>
            </a:r>
            <a:r>
              <a:rPr lang="fr-FR" baseline="0" dirty="0" err="1" smtClean="0"/>
              <a:t>very</a:t>
            </a:r>
            <a:r>
              <a:rPr lang="fr-FR" baseline="0" dirty="0" smtClean="0"/>
              <a:t> </a:t>
            </a:r>
            <a:r>
              <a:rPr lang="fr-FR" baseline="0" dirty="0" err="1" smtClean="0"/>
              <a:t>low</a:t>
            </a:r>
            <a:r>
              <a:rPr lang="fr-FR" baseline="0" dirty="0" smtClean="0"/>
              <a:t> </a:t>
            </a:r>
            <a:r>
              <a:rPr lang="fr-FR" baseline="0" dirty="0" err="1" smtClean="0"/>
              <a:t>numbers</a:t>
            </a:r>
            <a:r>
              <a:rPr lang="fr-FR" baseline="0" dirty="0" smtClean="0"/>
              <a:t> of duplications.</a:t>
            </a:r>
          </a:p>
          <a:p>
            <a:r>
              <a:rPr lang="fr-FR" baseline="0" dirty="0" smtClean="0"/>
              <a:t>A look </a:t>
            </a:r>
            <a:r>
              <a:rPr lang="fr-FR" baseline="0" dirty="0" err="1" smtClean="0"/>
              <a:t>at</a:t>
            </a:r>
            <a:r>
              <a:rPr lang="fr-FR" baseline="0" dirty="0" smtClean="0"/>
              <a:t> the </a:t>
            </a:r>
            <a:r>
              <a:rPr lang="fr-FR" baseline="0" dirty="0" err="1" smtClean="0"/>
              <a:t>numbers</a:t>
            </a:r>
            <a:r>
              <a:rPr lang="fr-FR" baseline="0" dirty="0" smtClean="0"/>
              <a:t> of duplications and </a:t>
            </a:r>
            <a:r>
              <a:rPr lang="fr-FR" baseline="0" dirty="0" err="1" smtClean="0"/>
              <a:t>losses</a:t>
            </a:r>
            <a:r>
              <a:rPr lang="fr-FR" baseline="0" dirty="0" smtClean="0"/>
              <a:t> </a:t>
            </a:r>
            <a:r>
              <a:rPr lang="fr-FR" baseline="0" dirty="0" err="1" smtClean="0"/>
              <a:t>mapped</a:t>
            </a:r>
            <a:r>
              <a:rPr lang="fr-FR" baseline="0" dirty="0" smtClean="0"/>
              <a:t> on the </a:t>
            </a:r>
            <a:r>
              <a:rPr lang="fr-FR" baseline="0" dirty="0" err="1" smtClean="0"/>
              <a:t>tree</a:t>
            </a:r>
            <a:r>
              <a:rPr lang="fr-FR" baseline="0" dirty="0" smtClean="0"/>
              <a:t> shows </a:t>
            </a:r>
            <a:r>
              <a:rPr lang="fr-FR" baseline="0" dirty="0" err="1" smtClean="0"/>
              <a:t>that</a:t>
            </a:r>
            <a:r>
              <a:rPr lang="fr-FR" baseline="0" dirty="0" smtClean="0"/>
              <a:t> </a:t>
            </a:r>
            <a:r>
              <a:rPr lang="fr-FR" baseline="0" dirty="0" err="1" smtClean="0"/>
              <a:t>indeed</a:t>
            </a:r>
            <a:r>
              <a:rPr lang="fr-FR" baseline="0" dirty="0" smtClean="0"/>
              <a:t> </a:t>
            </a:r>
            <a:r>
              <a:rPr lang="fr-FR" baseline="0" dirty="0" err="1" smtClean="0"/>
              <a:t>sequencing</a:t>
            </a:r>
            <a:r>
              <a:rPr lang="fr-FR" baseline="0" dirty="0" smtClean="0"/>
              <a:t> </a:t>
            </a:r>
            <a:r>
              <a:rPr lang="fr-FR" baseline="0" dirty="0" err="1" smtClean="0"/>
              <a:t>quality</a:t>
            </a:r>
            <a:r>
              <a:rPr lang="fr-FR" baseline="0" dirty="0" smtClean="0"/>
              <a:t> </a:t>
            </a:r>
            <a:r>
              <a:rPr lang="fr-FR" baseline="0" dirty="0" err="1" smtClean="0"/>
              <a:t>may</a:t>
            </a:r>
            <a:r>
              <a:rPr lang="fr-FR" baseline="0" dirty="0" smtClean="0"/>
              <a:t> </a:t>
            </a:r>
            <a:r>
              <a:rPr lang="fr-FR" baseline="0" dirty="0" err="1" smtClean="0"/>
              <a:t>impede</a:t>
            </a:r>
            <a:r>
              <a:rPr lang="fr-FR" baseline="0" dirty="0" smtClean="0"/>
              <a:t> a </a:t>
            </a:r>
            <a:r>
              <a:rPr lang="fr-FR" baseline="0" dirty="0" err="1" smtClean="0"/>
              <a:t>proper</a:t>
            </a:r>
            <a:r>
              <a:rPr lang="fr-FR" baseline="0" dirty="0" smtClean="0"/>
              <a:t> estimation of duplication </a:t>
            </a:r>
            <a:r>
              <a:rPr lang="fr-FR" baseline="0" dirty="0" err="1" smtClean="0"/>
              <a:t>numbers</a:t>
            </a:r>
            <a:r>
              <a:rPr lang="fr-FR" baseline="0" dirty="0" smtClean="0"/>
              <a:t> </a:t>
            </a:r>
            <a:r>
              <a:rPr lang="fr-FR" baseline="0" dirty="0" err="1" smtClean="0"/>
              <a:t>along</a:t>
            </a:r>
            <a:r>
              <a:rPr lang="fr-FR" baseline="0" dirty="0" smtClean="0"/>
              <a:t> the </a:t>
            </a:r>
            <a:r>
              <a:rPr lang="fr-FR" baseline="0" dirty="0" err="1" smtClean="0"/>
              <a:t>mammalian</a:t>
            </a:r>
            <a:r>
              <a:rPr lang="fr-FR" baseline="0" dirty="0" smtClean="0"/>
              <a:t> </a:t>
            </a:r>
            <a:r>
              <a:rPr lang="fr-FR" baseline="0" dirty="0" err="1" smtClean="0"/>
              <a:t>tree</a:t>
            </a:r>
            <a:r>
              <a:rPr lang="fr-FR" baseline="0" dirty="0" smtClean="0"/>
              <a:t>. </a:t>
            </a:r>
            <a:endParaRPr lang="fr-FR" dirty="0"/>
          </a:p>
        </p:txBody>
      </p:sp>
      <p:sp>
        <p:nvSpPr>
          <p:cNvPr id="4" name="Slide Number Placeholder 3"/>
          <p:cNvSpPr>
            <a:spLocks noGrp="1"/>
          </p:cNvSpPr>
          <p:nvPr>
            <p:ph type="sldNum" sz="quarter" idx="10"/>
          </p:nvPr>
        </p:nvSpPr>
        <p:spPr/>
        <p:txBody>
          <a:bodyPr/>
          <a:lstStyle/>
          <a:p>
            <a:fld id="{1AACC783-9A6E-0D49-BFD5-EF09133A7EE2}" type="slidenum">
              <a:rPr lang="fr-FR" smtClean="0"/>
              <a:pPr/>
              <a:t>80</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This first example of an integrative</a:t>
            </a:r>
            <a:r>
              <a:rPr lang="en-US" baseline="0" dirty="0" smtClean="0"/>
              <a:t> model of genome evolution</a:t>
            </a:r>
            <a:r>
              <a:rPr lang="en-US" dirty="0" smtClean="0"/>
              <a:t>,</a:t>
            </a:r>
            <a:r>
              <a:rPr lang="en-US" baseline="0" dirty="0" smtClean="0"/>
              <a:t> PHYLDOG, shows that these integrative approaches can provide better inferences of genome and species evolution, even for large datasets such as for </a:t>
            </a:r>
            <a:r>
              <a:rPr lang="en-US" baseline="0" dirty="0" err="1" smtClean="0"/>
              <a:t>multicellular</a:t>
            </a:r>
            <a:r>
              <a:rPr lang="en-US" baseline="0" dirty="0" smtClean="0"/>
              <a:t> organisms.</a:t>
            </a:r>
          </a:p>
          <a:p>
            <a:endParaRPr lang="en-US" baseline="0" dirty="0" smtClean="0"/>
          </a:p>
          <a:p>
            <a:r>
              <a:rPr lang="en-US" baseline="0" dirty="0" smtClean="0"/>
              <a:t>In unicellular organisms, another type of event can also be used by these integrative models: gene transfers. For instance, in collaboration with colleagues from Lyon, we have developed a model incorporating gene transfers in addition to duplications and losses. To illustrate how integrative models can inform genome and species evolution, I will show you how we use this model to help date the tree of life.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D98CFD7-31EC-5A49-8254-3FA138311767}" type="slidenum">
              <a:rPr lang="en-US" smtClean="0"/>
              <a:pPr/>
              <a:t>95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This first example of an integrative</a:t>
            </a:r>
            <a:r>
              <a:rPr lang="en-US" baseline="0" dirty="0" smtClean="0"/>
              <a:t> model of genome evolution</a:t>
            </a:r>
            <a:r>
              <a:rPr lang="en-US" dirty="0" smtClean="0"/>
              <a:t>,</a:t>
            </a:r>
            <a:r>
              <a:rPr lang="en-US" baseline="0" dirty="0" smtClean="0"/>
              <a:t> PHYLDOG, shows that these integrative approaches can provide better inferences of genome and species evolution, even for large datasets such as for </a:t>
            </a:r>
            <a:r>
              <a:rPr lang="en-US" baseline="0" dirty="0" err="1" smtClean="0"/>
              <a:t>multicellular</a:t>
            </a:r>
            <a:r>
              <a:rPr lang="en-US" baseline="0" dirty="0" smtClean="0"/>
              <a:t> organisms.</a:t>
            </a:r>
          </a:p>
          <a:p>
            <a:endParaRPr lang="en-US" baseline="0" dirty="0" smtClean="0"/>
          </a:p>
          <a:p>
            <a:r>
              <a:rPr lang="en-US" baseline="0" dirty="0" smtClean="0"/>
              <a:t>In unicellular organisms, another type of event can also be used by these integrative models: gene transfers. For instance, in collaboration with colleagues from Lyon, we have developed a model incorporating gene transfers in addition to duplications and losses. To illustrate how integrative models can inform genome and species evolution, I will show you how we use this model to help date the tree of life.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D98CFD7-31EC-5A49-8254-3FA138311767}" type="slidenum">
              <a:rPr lang="en-US" smtClean="0"/>
              <a:pPr/>
              <a:t>96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This first example of an integrative</a:t>
            </a:r>
            <a:r>
              <a:rPr lang="en-US" baseline="0" dirty="0" smtClean="0"/>
              <a:t> model of genome evolution</a:t>
            </a:r>
            <a:r>
              <a:rPr lang="en-US" dirty="0" smtClean="0"/>
              <a:t>,</a:t>
            </a:r>
            <a:r>
              <a:rPr lang="en-US" baseline="0" dirty="0" smtClean="0"/>
              <a:t> PHYLDOG, shows that these integrative approaches can provide better inferences of genome and species evolution, even for large datasets such as for </a:t>
            </a:r>
            <a:r>
              <a:rPr lang="en-US" baseline="0" dirty="0" err="1" smtClean="0"/>
              <a:t>multicellular</a:t>
            </a:r>
            <a:r>
              <a:rPr lang="en-US" baseline="0" dirty="0" smtClean="0"/>
              <a:t> organisms.</a:t>
            </a:r>
          </a:p>
          <a:p>
            <a:endParaRPr lang="en-US" baseline="0" dirty="0" smtClean="0"/>
          </a:p>
          <a:p>
            <a:r>
              <a:rPr lang="en-US" baseline="0" dirty="0" smtClean="0"/>
              <a:t>In unicellular organisms, another type of event can also be used by these integrative models: gene transfers. For instance, in collaboration with colleagues from Lyon, we have developed a model incorporating gene transfers in addition to duplications and losses. To illustrate how integrative models can inform genome and species evolution, I will show you how we use this model to help date the tree of life.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D98CFD7-31EC-5A49-8254-3FA138311767}"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fr-FR" dirty="0" smtClean="0"/>
              <a:t>Gene </a:t>
            </a:r>
            <a:r>
              <a:rPr lang="fr-FR" dirty="0" err="1" smtClean="0"/>
              <a:t>trees</a:t>
            </a:r>
            <a:r>
              <a:rPr lang="fr-FR" dirty="0" smtClean="0"/>
              <a:t> and </a:t>
            </a:r>
            <a:r>
              <a:rPr lang="fr-FR" dirty="0" err="1" smtClean="0"/>
              <a:t>species</a:t>
            </a:r>
            <a:r>
              <a:rPr lang="fr-FR" dirty="0" smtClean="0"/>
              <a:t> </a:t>
            </a:r>
            <a:r>
              <a:rPr lang="fr-FR" dirty="0" err="1" smtClean="0"/>
              <a:t>trees</a:t>
            </a:r>
            <a:r>
              <a:rPr lang="fr-FR" dirty="0" smtClean="0"/>
              <a:t> are </a:t>
            </a:r>
            <a:r>
              <a:rPr lang="fr-FR" dirty="0" err="1" smtClean="0"/>
              <a:t>intimately</a:t>
            </a:r>
            <a:r>
              <a:rPr lang="fr-FR" dirty="0" smtClean="0"/>
              <a:t> </a:t>
            </a:r>
            <a:r>
              <a:rPr lang="fr-FR" dirty="0" err="1" smtClean="0"/>
              <a:t>linked</a:t>
            </a:r>
            <a:r>
              <a:rPr lang="fr-FR" dirty="0" smtClean="0"/>
              <a:t>, as </a:t>
            </a:r>
            <a:r>
              <a:rPr lang="fr-FR" dirty="0" err="1" smtClean="0"/>
              <a:t>represented</a:t>
            </a:r>
            <a:r>
              <a:rPr lang="fr-FR" dirty="0" smtClean="0"/>
              <a:t> on </a:t>
            </a:r>
            <a:r>
              <a:rPr lang="fr-FR" dirty="0" err="1" smtClean="0"/>
              <a:t>this</a:t>
            </a:r>
            <a:r>
              <a:rPr lang="fr-FR" dirty="0" smtClean="0"/>
              <a:t> graph. </a:t>
            </a:r>
            <a:r>
              <a:rPr lang="fr-FR" dirty="0" err="1" smtClean="0"/>
              <a:t>Here</a:t>
            </a:r>
            <a:r>
              <a:rPr lang="fr-FR" dirty="0" smtClean="0"/>
              <a:t> the large structure </a:t>
            </a:r>
            <a:r>
              <a:rPr lang="fr-FR" dirty="0" err="1" smtClean="0"/>
              <a:t>represents</a:t>
            </a:r>
            <a:r>
              <a:rPr lang="fr-FR" baseline="0" dirty="0" smtClean="0"/>
              <a:t> a </a:t>
            </a:r>
            <a:r>
              <a:rPr lang="fr-FR" baseline="0" dirty="0" err="1" smtClean="0"/>
              <a:t>species</a:t>
            </a:r>
            <a:r>
              <a:rPr lang="fr-FR" baseline="0" dirty="0" smtClean="0"/>
              <a:t> </a:t>
            </a:r>
            <a:r>
              <a:rPr lang="fr-FR" baseline="0" dirty="0" err="1" smtClean="0"/>
              <a:t>tree</a:t>
            </a:r>
            <a:r>
              <a:rPr lang="fr-FR" baseline="0" dirty="0" smtClean="0"/>
              <a:t>, in </a:t>
            </a:r>
            <a:r>
              <a:rPr lang="fr-FR" baseline="0" dirty="0" err="1" smtClean="0"/>
              <a:t>which</a:t>
            </a:r>
            <a:r>
              <a:rPr lang="fr-FR" baseline="0" dirty="0" smtClean="0"/>
              <a:t> bifurcations </a:t>
            </a:r>
            <a:r>
              <a:rPr lang="fr-FR" baseline="0" dirty="0" err="1" smtClean="0"/>
              <a:t>represent</a:t>
            </a:r>
            <a:r>
              <a:rPr lang="fr-FR" baseline="0" dirty="0" smtClean="0"/>
              <a:t> </a:t>
            </a:r>
            <a:r>
              <a:rPr lang="fr-FR" baseline="0" dirty="0" err="1" smtClean="0"/>
              <a:t>speciation</a:t>
            </a:r>
            <a:r>
              <a:rPr lang="fr-FR" baseline="0" dirty="0" smtClean="0"/>
              <a:t> </a:t>
            </a:r>
            <a:r>
              <a:rPr lang="fr-FR" baseline="0" dirty="0" err="1" smtClean="0"/>
              <a:t>events</a:t>
            </a:r>
            <a:r>
              <a:rPr lang="fr-FR" baseline="0" dirty="0" smtClean="0"/>
              <a:t>. Inside the </a:t>
            </a:r>
            <a:r>
              <a:rPr lang="fr-FR" baseline="0" dirty="0" err="1" smtClean="0"/>
              <a:t>species</a:t>
            </a:r>
            <a:r>
              <a:rPr lang="fr-FR" baseline="0" dirty="0" smtClean="0"/>
              <a:t> </a:t>
            </a:r>
            <a:r>
              <a:rPr lang="fr-FR" baseline="0" dirty="0" err="1" smtClean="0"/>
              <a:t>tree</a:t>
            </a:r>
            <a:r>
              <a:rPr lang="fr-FR" baseline="0" dirty="0" smtClean="0"/>
              <a:t>, the </a:t>
            </a:r>
            <a:r>
              <a:rPr lang="fr-FR" baseline="0" dirty="0" err="1" smtClean="0"/>
              <a:t>thin</a:t>
            </a:r>
            <a:r>
              <a:rPr lang="fr-FR" baseline="0" dirty="0" smtClean="0"/>
              <a:t> </a:t>
            </a:r>
            <a:r>
              <a:rPr lang="fr-FR" baseline="0" dirty="0" err="1" smtClean="0"/>
              <a:t>lines</a:t>
            </a:r>
            <a:r>
              <a:rPr lang="fr-FR" baseline="0" dirty="0" smtClean="0"/>
              <a:t> </a:t>
            </a:r>
            <a:r>
              <a:rPr lang="fr-FR" baseline="0" dirty="0" err="1" smtClean="0"/>
              <a:t>represent</a:t>
            </a:r>
            <a:r>
              <a:rPr lang="fr-FR" baseline="0" dirty="0" smtClean="0"/>
              <a:t> the </a:t>
            </a:r>
            <a:r>
              <a:rPr lang="fr-FR" baseline="0" dirty="0" err="1" smtClean="0"/>
              <a:t>evolution</a:t>
            </a:r>
            <a:r>
              <a:rPr lang="fr-FR" baseline="0" dirty="0" smtClean="0"/>
              <a:t> of a </a:t>
            </a:r>
            <a:r>
              <a:rPr lang="fr-FR" baseline="0" dirty="0" err="1" smtClean="0"/>
              <a:t>gene</a:t>
            </a:r>
            <a:r>
              <a:rPr lang="fr-FR" baseline="0" dirty="0" smtClean="0"/>
              <a:t> </a:t>
            </a:r>
            <a:r>
              <a:rPr lang="fr-FR" baseline="0" dirty="0" err="1" smtClean="0"/>
              <a:t>family</a:t>
            </a:r>
            <a:r>
              <a:rPr lang="fr-FR" baseline="0" dirty="0" smtClean="0"/>
              <a:t>. </a:t>
            </a:r>
            <a:r>
              <a:rPr lang="fr-FR" baseline="0" dirty="0" err="1" smtClean="0"/>
              <a:t>Obviously</a:t>
            </a:r>
            <a:r>
              <a:rPr lang="fr-FR" baseline="0" dirty="0" smtClean="0"/>
              <a:t> the </a:t>
            </a:r>
            <a:r>
              <a:rPr lang="fr-FR" baseline="0" dirty="0" err="1" smtClean="0"/>
              <a:t>two</a:t>
            </a:r>
            <a:r>
              <a:rPr lang="fr-FR" baseline="0" dirty="0" smtClean="0"/>
              <a:t> structures are </a:t>
            </a:r>
            <a:r>
              <a:rPr lang="fr-FR" baseline="0" dirty="0" err="1" smtClean="0"/>
              <a:t>correlated</a:t>
            </a:r>
            <a:r>
              <a:rPr lang="fr-FR" baseline="0" dirty="0" smtClean="0"/>
              <a:t>, as </a:t>
            </a:r>
            <a:r>
              <a:rPr lang="fr-FR" baseline="0" dirty="0" err="1" smtClean="0"/>
              <a:t>speciation</a:t>
            </a:r>
            <a:r>
              <a:rPr lang="fr-FR" baseline="0" dirty="0" smtClean="0"/>
              <a:t> </a:t>
            </a:r>
            <a:r>
              <a:rPr lang="fr-FR" baseline="0" dirty="0" err="1" smtClean="0"/>
              <a:t>events</a:t>
            </a:r>
            <a:r>
              <a:rPr lang="fr-FR" baseline="0" dirty="0" smtClean="0"/>
              <a:t>, </a:t>
            </a:r>
            <a:r>
              <a:rPr lang="fr-FR" baseline="0" dirty="0" err="1" smtClean="0"/>
              <a:t>that</a:t>
            </a:r>
            <a:r>
              <a:rPr lang="fr-FR" baseline="0" dirty="0" smtClean="0"/>
              <a:t> </a:t>
            </a:r>
            <a:r>
              <a:rPr lang="fr-FR" baseline="0" dirty="0" err="1" smtClean="0"/>
              <a:t>occur</a:t>
            </a:r>
            <a:r>
              <a:rPr lang="fr-FR" baseline="0" dirty="0" smtClean="0"/>
              <a:t> </a:t>
            </a:r>
            <a:r>
              <a:rPr lang="fr-FR" baseline="0" dirty="0" err="1" smtClean="0"/>
              <a:t>at</a:t>
            </a:r>
            <a:r>
              <a:rPr lang="fr-FR" baseline="0" dirty="0" smtClean="0"/>
              <a:t> the </a:t>
            </a:r>
            <a:r>
              <a:rPr lang="fr-FR" baseline="0" dirty="0" err="1" smtClean="0"/>
              <a:t>level</a:t>
            </a:r>
            <a:r>
              <a:rPr lang="fr-FR" baseline="0" dirty="0" smtClean="0"/>
              <a:t> of the </a:t>
            </a:r>
            <a:r>
              <a:rPr lang="fr-FR" baseline="0" dirty="0" err="1" smtClean="0"/>
              <a:t>species</a:t>
            </a:r>
            <a:r>
              <a:rPr lang="fr-FR" baseline="0" dirty="0" smtClean="0"/>
              <a:t> </a:t>
            </a:r>
            <a:r>
              <a:rPr lang="fr-FR" baseline="0" dirty="0" err="1" smtClean="0"/>
              <a:t>tree</a:t>
            </a:r>
            <a:r>
              <a:rPr lang="fr-FR" baseline="0" dirty="0" smtClean="0"/>
              <a:t>, are </a:t>
            </a:r>
            <a:r>
              <a:rPr lang="fr-FR" baseline="0" dirty="0" err="1" smtClean="0"/>
              <a:t>also</a:t>
            </a:r>
            <a:r>
              <a:rPr lang="fr-FR" baseline="0" dirty="0" smtClean="0"/>
              <a:t> </a:t>
            </a:r>
            <a:r>
              <a:rPr lang="fr-FR" baseline="0" dirty="0" err="1" smtClean="0"/>
              <a:t>found</a:t>
            </a:r>
            <a:r>
              <a:rPr lang="fr-FR" baseline="0" dirty="0" smtClean="0"/>
              <a:t> in the </a:t>
            </a:r>
            <a:r>
              <a:rPr lang="fr-FR" baseline="0" dirty="0" err="1" smtClean="0"/>
              <a:t>gene</a:t>
            </a:r>
            <a:r>
              <a:rPr lang="fr-FR" baseline="0" dirty="0" smtClean="0"/>
              <a:t> </a:t>
            </a:r>
            <a:r>
              <a:rPr lang="fr-FR" baseline="0" dirty="0" err="1" smtClean="0"/>
              <a:t>family</a:t>
            </a:r>
            <a:r>
              <a:rPr lang="fr-FR" baseline="0" dirty="0" smtClean="0"/>
              <a:t> </a:t>
            </a:r>
            <a:r>
              <a:rPr lang="fr-FR" baseline="0" dirty="0" err="1" smtClean="0"/>
              <a:t>tree</a:t>
            </a:r>
            <a:r>
              <a:rPr lang="fr-FR" baseline="0" dirty="0" smtClean="0"/>
              <a:t>. </a:t>
            </a:r>
            <a:r>
              <a:rPr lang="fr-FR" baseline="0" dirty="0" err="1" smtClean="0"/>
              <a:t>However</a:t>
            </a:r>
            <a:r>
              <a:rPr lang="fr-FR" baseline="0" dirty="0" smtClean="0"/>
              <a:t> </a:t>
            </a:r>
            <a:r>
              <a:rPr lang="fr-FR" baseline="0" dirty="0" err="1" smtClean="0"/>
              <a:t>you</a:t>
            </a:r>
            <a:r>
              <a:rPr lang="fr-FR" baseline="0" dirty="0" smtClean="0"/>
              <a:t> </a:t>
            </a:r>
            <a:r>
              <a:rPr lang="fr-FR" baseline="0" dirty="0" err="1" smtClean="0"/>
              <a:t>can</a:t>
            </a:r>
            <a:r>
              <a:rPr lang="fr-FR" baseline="0" dirty="0" smtClean="0"/>
              <a:t> </a:t>
            </a:r>
            <a:r>
              <a:rPr lang="fr-FR" baseline="0" dirty="0" err="1" smtClean="0"/>
              <a:t>see</a:t>
            </a:r>
            <a:r>
              <a:rPr lang="fr-FR" baseline="0" dirty="0" smtClean="0"/>
              <a:t> </a:t>
            </a:r>
            <a:r>
              <a:rPr lang="fr-FR" baseline="0" dirty="0" err="1" smtClean="0"/>
              <a:t>that</a:t>
            </a:r>
            <a:r>
              <a:rPr lang="fr-FR" baseline="0" dirty="0" smtClean="0"/>
              <a:t> not all bifurcations in the </a:t>
            </a:r>
            <a:r>
              <a:rPr lang="fr-FR" baseline="0" dirty="0" err="1" smtClean="0"/>
              <a:t>gene</a:t>
            </a:r>
            <a:r>
              <a:rPr lang="fr-FR" baseline="0" dirty="0" smtClean="0"/>
              <a:t> </a:t>
            </a:r>
            <a:r>
              <a:rPr lang="fr-FR" baseline="0" dirty="0" err="1" smtClean="0"/>
              <a:t>tree</a:t>
            </a:r>
            <a:r>
              <a:rPr lang="fr-FR" baseline="0" dirty="0" smtClean="0"/>
              <a:t> </a:t>
            </a:r>
            <a:r>
              <a:rPr lang="fr-FR" baseline="0" dirty="0" err="1" smtClean="0"/>
              <a:t>can</a:t>
            </a:r>
            <a:r>
              <a:rPr lang="fr-FR" baseline="0" dirty="0" smtClean="0"/>
              <a:t> </a:t>
            </a:r>
            <a:r>
              <a:rPr lang="fr-FR" baseline="0" dirty="0" err="1" smtClean="0"/>
              <a:t>be</a:t>
            </a:r>
            <a:r>
              <a:rPr lang="fr-FR" baseline="0" dirty="0" smtClean="0"/>
              <a:t> </a:t>
            </a:r>
            <a:r>
              <a:rPr lang="fr-FR" baseline="0" dirty="0" err="1" smtClean="0"/>
              <a:t>linked</a:t>
            </a:r>
            <a:r>
              <a:rPr lang="fr-FR" baseline="0" dirty="0" smtClean="0"/>
              <a:t> to </a:t>
            </a:r>
            <a:r>
              <a:rPr lang="fr-FR" baseline="0" dirty="0" err="1" smtClean="0"/>
              <a:t>speciation</a:t>
            </a:r>
            <a:r>
              <a:rPr lang="fr-FR" baseline="0" dirty="0" smtClean="0"/>
              <a:t> </a:t>
            </a:r>
            <a:r>
              <a:rPr lang="fr-FR" baseline="0" dirty="0" err="1" smtClean="0"/>
              <a:t>events</a:t>
            </a:r>
            <a:r>
              <a:rPr lang="fr-FR" baseline="0" dirty="0" smtClean="0"/>
              <a:t> (</a:t>
            </a:r>
            <a:r>
              <a:rPr lang="fr-FR" baseline="0" dirty="0" err="1" smtClean="0"/>
              <a:t>some</a:t>
            </a:r>
            <a:r>
              <a:rPr lang="fr-FR" baseline="0" dirty="0" smtClean="0"/>
              <a:t> </a:t>
            </a:r>
            <a:r>
              <a:rPr lang="fr-FR" baseline="0" dirty="0" err="1" smtClean="0"/>
              <a:t>can</a:t>
            </a:r>
            <a:r>
              <a:rPr lang="fr-FR" baseline="0" dirty="0" smtClean="0"/>
              <a:t> </a:t>
            </a:r>
            <a:r>
              <a:rPr lang="fr-FR" baseline="0" dirty="0" err="1" smtClean="0"/>
              <a:t>be</a:t>
            </a:r>
            <a:r>
              <a:rPr lang="fr-FR" baseline="0" dirty="0" smtClean="0"/>
              <a:t> </a:t>
            </a:r>
            <a:r>
              <a:rPr lang="fr-FR" baseline="0" dirty="0" err="1" smtClean="0"/>
              <a:t>linked</a:t>
            </a:r>
            <a:r>
              <a:rPr lang="fr-FR" baseline="0" dirty="0" smtClean="0"/>
              <a:t> to duplication </a:t>
            </a:r>
            <a:r>
              <a:rPr lang="fr-FR" baseline="0" dirty="0" err="1" smtClean="0"/>
              <a:t>events</a:t>
            </a:r>
            <a:r>
              <a:rPr lang="fr-FR" baseline="0" dirty="0" smtClean="0"/>
              <a:t> for instance), </a:t>
            </a:r>
            <a:r>
              <a:rPr lang="fr-FR" baseline="0" dirty="0" err="1" smtClean="0"/>
              <a:t>which</a:t>
            </a:r>
            <a:r>
              <a:rPr lang="fr-FR" baseline="0" dirty="0" smtClean="0"/>
              <a:t> </a:t>
            </a:r>
            <a:r>
              <a:rPr lang="fr-FR" baseline="0" dirty="0" err="1" smtClean="0"/>
              <a:t>means</a:t>
            </a:r>
            <a:r>
              <a:rPr lang="fr-FR" baseline="0" dirty="0" smtClean="0"/>
              <a:t> </a:t>
            </a:r>
            <a:r>
              <a:rPr lang="fr-FR" baseline="0" dirty="0" err="1" smtClean="0"/>
              <a:t>that</a:t>
            </a:r>
            <a:r>
              <a:rPr lang="fr-FR" baseline="0" dirty="0" smtClean="0"/>
              <a:t> the </a:t>
            </a:r>
            <a:r>
              <a:rPr lang="fr-FR" baseline="0" dirty="0" err="1" smtClean="0"/>
              <a:t>relationship</a:t>
            </a:r>
            <a:r>
              <a:rPr lang="fr-FR" baseline="0" dirty="0" smtClean="0"/>
              <a:t> </a:t>
            </a:r>
            <a:r>
              <a:rPr lang="fr-FR" baseline="0" dirty="0" err="1" smtClean="0"/>
              <a:t>between</a:t>
            </a:r>
            <a:r>
              <a:rPr lang="fr-FR" baseline="0" dirty="0" smtClean="0"/>
              <a:t> the bifurcations in the </a:t>
            </a:r>
            <a:r>
              <a:rPr lang="fr-FR" baseline="0" dirty="0" err="1" smtClean="0"/>
              <a:t>gene</a:t>
            </a:r>
            <a:r>
              <a:rPr lang="fr-FR" baseline="0" dirty="0" smtClean="0"/>
              <a:t> </a:t>
            </a:r>
            <a:r>
              <a:rPr lang="fr-FR" baseline="0" dirty="0" err="1" smtClean="0"/>
              <a:t>tree</a:t>
            </a:r>
            <a:r>
              <a:rPr lang="fr-FR" baseline="0" dirty="0" smtClean="0"/>
              <a:t> and the </a:t>
            </a:r>
            <a:r>
              <a:rPr lang="fr-FR" baseline="0" dirty="0" err="1" smtClean="0"/>
              <a:t>species</a:t>
            </a:r>
            <a:r>
              <a:rPr lang="fr-FR" baseline="0" dirty="0" smtClean="0"/>
              <a:t> </a:t>
            </a:r>
            <a:r>
              <a:rPr lang="fr-FR" baseline="0" dirty="0" err="1" smtClean="0"/>
              <a:t>tree</a:t>
            </a:r>
            <a:r>
              <a:rPr lang="fr-FR" baseline="0" dirty="0" smtClean="0"/>
              <a:t> </a:t>
            </a:r>
            <a:r>
              <a:rPr lang="fr-FR" baseline="0" dirty="0" err="1" smtClean="0"/>
              <a:t>is</a:t>
            </a:r>
            <a:r>
              <a:rPr lang="fr-FR" baseline="0" dirty="0" smtClean="0"/>
              <a:t> not a simple bijection, and </a:t>
            </a:r>
            <a:r>
              <a:rPr lang="fr-FR" baseline="0" dirty="0" err="1" smtClean="0"/>
              <a:t>we</a:t>
            </a:r>
            <a:r>
              <a:rPr lang="fr-FR" baseline="0" dirty="0" smtClean="0"/>
              <a:t> </a:t>
            </a:r>
            <a:r>
              <a:rPr lang="fr-FR" baseline="0" dirty="0" err="1" smtClean="0"/>
              <a:t>need</a:t>
            </a:r>
            <a:r>
              <a:rPr lang="fr-FR" baseline="0" dirty="0" smtClean="0"/>
              <a:t> </a:t>
            </a:r>
            <a:r>
              <a:rPr lang="fr-FR" baseline="0" dirty="0" err="1" smtClean="0"/>
              <a:t>specific</a:t>
            </a:r>
            <a:r>
              <a:rPr lang="fr-FR" baseline="0" dirty="0" smtClean="0"/>
              <a:t> </a:t>
            </a:r>
            <a:r>
              <a:rPr lang="fr-FR" baseline="0" dirty="0" err="1" smtClean="0"/>
              <a:t>methods</a:t>
            </a:r>
            <a:r>
              <a:rPr lang="fr-FR" baseline="0" dirty="0" smtClean="0"/>
              <a:t> to </a:t>
            </a:r>
            <a:r>
              <a:rPr lang="fr-FR" baseline="0" dirty="0" err="1" smtClean="0"/>
              <a:t>reconcile</a:t>
            </a:r>
            <a:r>
              <a:rPr lang="fr-FR" baseline="0" dirty="0" smtClean="0"/>
              <a:t> a </a:t>
            </a:r>
            <a:r>
              <a:rPr lang="fr-FR" baseline="0" dirty="0" err="1" smtClean="0"/>
              <a:t>gene</a:t>
            </a:r>
            <a:r>
              <a:rPr lang="fr-FR" baseline="0" dirty="0" smtClean="0"/>
              <a:t> </a:t>
            </a:r>
            <a:r>
              <a:rPr lang="fr-FR" baseline="0" dirty="0" err="1" smtClean="0"/>
              <a:t>tree</a:t>
            </a:r>
            <a:r>
              <a:rPr lang="fr-FR" baseline="0" dirty="0" smtClean="0"/>
              <a:t> </a:t>
            </a:r>
            <a:r>
              <a:rPr lang="fr-FR" baseline="0" dirty="0" err="1" smtClean="0"/>
              <a:t>with</a:t>
            </a:r>
            <a:r>
              <a:rPr lang="fr-FR" baseline="0" dirty="0" smtClean="0"/>
              <a:t> a </a:t>
            </a:r>
            <a:r>
              <a:rPr lang="fr-FR" baseline="0" dirty="0" err="1" smtClean="0"/>
              <a:t>species</a:t>
            </a:r>
            <a:r>
              <a:rPr lang="fr-FR" baseline="0" dirty="0" smtClean="0"/>
              <a:t> </a:t>
            </a:r>
            <a:r>
              <a:rPr lang="fr-FR" baseline="0" dirty="0" err="1" smtClean="0"/>
              <a:t>tree</a:t>
            </a:r>
            <a:r>
              <a:rPr lang="fr-FR" baseline="0" dirty="0" smtClean="0"/>
              <a:t>.</a:t>
            </a:r>
          </a:p>
          <a:p>
            <a:r>
              <a:rPr lang="fr-FR" baseline="0" dirty="0" err="1" smtClean="0"/>
              <a:t>However</a:t>
            </a:r>
            <a:r>
              <a:rPr lang="fr-FR" baseline="0" dirty="0" smtClean="0"/>
              <a:t>, </a:t>
            </a:r>
            <a:r>
              <a:rPr lang="fr-FR" baseline="0" dirty="0" err="1" smtClean="0"/>
              <a:t>methods</a:t>
            </a:r>
            <a:r>
              <a:rPr lang="fr-FR" baseline="0" dirty="0" smtClean="0"/>
              <a:t> </a:t>
            </a:r>
            <a:r>
              <a:rPr lang="fr-FR" baseline="0" dirty="0" err="1" smtClean="0"/>
              <a:t>used</a:t>
            </a:r>
            <a:r>
              <a:rPr lang="fr-FR" baseline="0" dirty="0" smtClean="0"/>
              <a:t> to </a:t>
            </a:r>
            <a:r>
              <a:rPr lang="fr-FR" baseline="0" dirty="0" err="1" smtClean="0"/>
              <a:t>build</a:t>
            </a:r>
            <a:r>
              <a:rPr lang="fr-FR" baseline="0" dirty="0" smtClean="0"/>
              <a:t> </a:t>
            </a:r>
            <a:r>
              <a:rPr lang="fr-FR" baseline="0" dirty="0" err="1" smtClean="0"/>
              <a:t>gene</a:t>
            </a:r>
            <a:r>
              <a:rPr lang="fr-FR" baseline="0" dirty="0" smtClean="0"/>
              <a:t> and </a:t>
            </a:r>
            <a:r>
              <a:rPr lang="fr-FR" baseline="0" dirty="0" err="1" smtClean="0"/>
              <a:t>species</a:t>
            </a:r>
            <a:r>
              <a:rPr lang="fr-FR" baseline="0" dirty="0" smtClean="0"/>
              <a:t> </a:t>
            </a:r>
            <a:r>
              <a:rPr lang="fr-FR" baseline="0" dirty="0" err="1" smtClean="0"/>
              <a:t>trees</a:t>
            </a:r>
            <a:r>
              <a:rPr lang="fr-FR" baseline="0" dirty="0" smtClean="0"/>
              <a:t> tend to ignore parts or all of </a:t>
            </a:r>
            <a:r>
              <a:rPr lang="fr-FR" baseline="0" dirty="0" err="1" smtClean="0"/>
              <a:t>this</a:t>
            </a:r>
            <a:r>
              <a:rPr lang="fr-FR" baseline="0" dirty="0" smtClean="0"/>
              <a:t> </a:t>
            </a:r>
            <a:r>
              <a:rPr lang="fr-FR" baseline="0" dirty="0" err="1" smtClean="0"/>
              <a:t>interdependence</a:t>
            </a:r>
            <a:r>
              <a:rPr lang="fr-FR" baseline="0" dirty="0" smtClean="0"/>
              <a:t> and </a:t>
            </a:r>
            <a:r>
              <a:rPr lang="fr-FR" baseline="0" dirty="0" err="1" smtClean="0"/>
              <a:t>make</a:t>
            </a:r>
            <a:r>
              <a:rPr lang="fr-FR" baseline="0" dirty="0" smtClean="0"/>
              <a:t> </a:t>
            </a:r>
            <a:r>
              <a:rPr lang="fr-FR" baseline="0" dirty="0" err="1" smtClean="0"/>
              <a:t>very</a:t>
            </a:r>
            <a:r>
              <a:rPr lang="fr-FR" baseline="0" dirty="0" smtClean="0"/>
              <a:t> rough </a:t>
            </a:r>
            <a:r>
              <a:rPr lang="fr-FR" baseline="0" dirty="0" err="1" smtClean="0"/>
              <a:t>assumptions</a:t>
            </a:r>
            <a:r>
              <a:rPr lang="fr-FR" baseline="0" dirty="0" smtClean="0"/>
              <a:t>.</a:t>
            </a:r>
            <a:endParaRPr lang="fr-FR" dirty="0"/>
          </a:p>
        </p:txBody>
      </p:sp>
      <p:sp>
        <p:nvSpPr>
          <p:cNvPr id="4" name="Slide Number Placeholder 3"/>
          <p:cNvSpPr>
            <a:spLocks noGrp="1"/>
          </p:cNvSpPr>
          <p:nvPr>
            <p:ph type="sldNum" sz="quarter" idx="10"/>
          </p:nvPr>
        </p:nvSpPr>
        <p:spPr/>
        <p:txBody>
          <a:bodyPr/>
          <a:lstStyle/>
          <a:p>
            <a:fld id="{1AACC783-9A6E-0D49-BFD5-EF09133A7EE2}" type="slidenum">
              <a:rPr lang="fr-FR" smtClean="0"/>
              <a:pPr/>
              <a:t>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fr-FR" dirty="0" smtClean="0"/>
              <a:t>Gene </a:t>
            </a:r>
            <a:r>
              <a:rPr lang="fr-FR" dirty="0" err="1" smtClean="0"/>
              <a:t>trees</a:t>
            </a:r>
            <a:r>
              <a:rPr lang="fr-FR" dirty="0" smtClean="0"/>
              <a:t> and </a:t>
            </a:r>
            <a:r>
              <a:rPr lang="fr-FR" dirty="0" err="1" smtClean="0"/>
              <a:t>species</a:t>
            </a:r>
            <a:r>
              <a:rPr lang="fr-FR" dirty="0" smtClean="0"/>
              <a:t> </a:t>
            </a:r>
            <a:r>
              <a:rPr lang="fr-FR" dirty="0" err="1" smtClean="0"/>
              <a:t>trees</a:t>
            </a:r>
            <a:r>
              <a:rPr lang="fr-FR" dirty="0" smtClean="0"/>
              <a:t> are </a:t>
            </a:r>
            <a:r>
              <a:rPr lang="fr-FR" dirty="0" err="1" smtClean="0"/>
              <a:t>intimately</a:t>
            </a:r>
            <a:r>
              <a:rPr lang="fr-FR" dirty="0" smtClean="0"/>
              <a:t> </a:t>
            </a:r>
            <a:r>
              <a:rPr lang="fr-FR" dirty="0" err="1" smtClean="0"/>
              <a:t>linked</a:t>
            </a:r>
            <a:r>
              <a:rPr lang="fr-FR" dirty="0" smtClean="0"/>
              <a:t>, as </a:t>
            </a:r>
            <a:r>
              <a:rPr lang="fr-FR" dirty="0" err="1" smtClean="0"/>
              <a:t>represented</a:t>
            </a:r>
            <a:r>
              <a:rPr lang="fr-FR" dirty="0" smtClean="0"/>
              <a:t> on </a:t>
            </a:r>
            <a:r>
              <a:rPr lang="fr-FR" dirty="0" err="1" smtClean="0"/>
              <a:t>this</a:t>
            </a:r>
            <a:r>
              <a:rPr lang="fr-FR" dirty="0" smtClean="0"/>
              <a:t> graph. </a:t>
            </a:r>
            <a:r>
              <a:rPr lang="fr-FR" dirty="0" err="1" smtClean="0"/>
              <a:t>Here</a:t>
            </a:r>
            <a:r>
              <a:rPr lang="fr-FR" dirty="0" smtClean="0"/>
              <a:t> the large structure </a:t>
            </a:r>
            <a:r>
              <a:rPr lang="fr-FR" dirty="0" err="1" smtClean="0"/>
              <a:t>represents</a:t>
            </a:r>
            <a:r>
              <a:rPr lang="fr-FR" baseline="0" dirty="0" smtClean="0"/>
              <a:t> a </a:t>
            </a:r>
            <a:r>
              <a:rPr lang="fr-FR" baseline="0" dirty="0" err="1" smtClean="0"/>
              <a:t>species</a:t>
            </a:r>
            <a:r>
              <a:rPr lang="fr-FR" baseline="0" dirty="0" smtClean="0"/>
              <a:t> </a:t>
            </a:r>
            <a:r>
              <a:rPr lang="fr-FR" baseline="0" dirty="0" err="1" smtClean="0"/>
              <a:t>tree</a:t>
            </a:r>
            <a:r>
              <a:rPr lang="fr-FR" baseline="0" dirty="0" smtClean="0"/>
              <a:t>, in </a:t>
            </a:r>
            <a:r>
              <a:rPr lang="fr-FR" baseline="0" dirty="0" err="1" smtClean="0"/>
              <a:t>which</a:t>
            </a:r>
            <a:r>
              <a:rPr lang="fr-FR" baseline="0" dirty="0" smtClean="0"/>
              <a:t> bifurcations </a:t>
            </a:r>
            <a:r>
              <a:rPr lang="fr-FR" baseline="0" dirty="0" err="1" smtClean="0"/>
              <a:t>represent</a:t>
            </a:r>
            <a:r>
              <a:rPr lang="fr-FR" baseline="0" dirty="0" smtClean="0"/>
              <a:t> </a:t>
            </a:r>
            <a:r>
              <a:rPr lang="fr-FR" baseline="0" dirty="0" err="1" smtClean="0"/>
              <a:t>speciation</a:t>
            </a:r>
            <a:r>
              <a:rPr lang="fr-FR" baseline="0" dirty="0" smtClean="0"/>
              <a:t> </a:t>
            </a:r>
            <a:r>
              <a:rPr lang="fr-FR" baseline="0" dirty="0" err="1" smtClean="0"/>
              <a:t>events</a:t>
            </a:r>
            <a:r>
              <a:rPr lang="fr-FR" baseline="0" dirty="0" smtClean="0"/>
              <a:t>. Inside the </a:t>
            </a:r>
            <a:r>
              <a:rPr lang="fr-FR" baseline="0" dirty="0" err="1" smtClean="0"/>
              <a:t>species</a:t>
            </a:r>
            <a:r>
              <a:rPr lang="fr-FR" baseline="0" dirty="0" smtClean="0"/>
              <a:t> </a:t>
            </a:r>
            <a:r>
              <a:rPr lang="fr-FR" baseline="0" dirty="0" err="1" smtClean="0"/>
              <a:t>tree</a:t>
            </a:r>
            <a:r>
              <a:rPr lang="fr-FR" baseline="0" dirty="0" smtClean="0"/>
              <a:t>, the </a:t>
            </a:r>
            <a:r>
              <a:rPr lang="fr-FR" baseline="0" dirty="0" err="1" smtClean="0"/>
              <a:t>thin</a:t>
            </a:r>
            <a:r>
              <a:rPr lang="fr-FR" baseline="0" dirty="0" smtClean="0"/>
              <a:t> </a:t>
            </a:r>
            <a:r>
              <a:rPr lang="fr-FR" baseline="0" dirty="0" err="1" smtClean="0"/>
              <a:t>lines</a:t>
            </a:r>
            <a:r>
              <a:rPr lang="fr-FR" baseline="0" dirty="0" smtClean="0"/>
              <a:t> </a:t>
            </a:r>
            <a:r>
              <a:rPr lang="fr-FR" baseline="0" dirty="0" err="1" smtClean="0"/>
              <a:t>represent</a:t>
            </a:r>
            <a:r>
              <a:rPr lang="fr-FR" baseline="0" dirty="0" smtClean="0"/>
              <a:t> the </a:t>
            </a:r>
            <a:r>
              <a:rPr lang="fr-FR" baseline="0" dirty="0" err="1" smtClean="0"/>
              <a:t>evolution</a:t>
            </a:r>
            <a:r>
              <a:rPr lang="fr-FR" baseline="0" dirty="0" smtClean="0"/>
              <a:t> of a </a:t>
            </a:r>
            <a:r>
              <a:rPr lang="fr-FR" baseline="0" dirty="0" err="1" smtClean="0"/>
              <a:t>gene</a:t>
            </a:r>
            <a:r>
              <a:rPr lang="fr-FR" baseline="0" dirty="0" smtClean="0"/>
              <a:t> </a:t>
            </a:r>
            <a:r>
              <a:rPr lang="fr-FR" baseline="0" dirty="0" err="1" smtClean="0"/>
              <a:t>family</a:t>
            </a:r>
            <a:r>
              <a:rPr lang="fr-FR" baseline="0" dirty="0" smtClean="0"/>
              <a:t>. </a:t>
            </a:r>
            <a:r>
              <a:rPr lang="fr-FR" baseline="0" dirty="0" err="1" smtClean="0"/>
              <a:t>Obviously</a:t>
            </a:r>
            <a:r>
              <a:rPr lang="fr-FR" baseline="0" dirty="0" smtClean="0"/>
              <a:t> the </a:t>
            </a:r>
            <a:r>
              <a:rPr lang="fr-FR" baseline="0" dirty="0" err="1" smtClean="0"/>
              <a:t>two</a:t>
            </a:r>
            <a:r>
              <a:rPr lang="fr-FR" baseline="0" dirty="0" smtClean="0"/>
              <a:t> structures are </a:t>
            </a:r>
            <a:r>
              <a:rPr lang="fr-FR" baseline="0" dirty="0" err="1" smtClean="0"/>
              <a:t>correlated</a:t>
            </a:r>
            <a:r>
              <a:rPr lang="fr-FR" baseline="0" dirty="0" smtClean="0"/>
              <a:t>, as </a:t>
            </a:r>
            <a:r>
              <a:rPr lang="fr-FR" baseline="0" dirty="0" err="1" smtClean="0"/>
              <a:t>speciation</a:t>
            </a:r>
            <a:r>
              <a:rPr lang="fr-FR" baseline="0" dirty="0" smtClean="0"/>
              <a:t> </a:t>
            </a:r>
            <a:r>
              <a:rPr lang="fr-FR" baseline="0" dirty="0" err="1" smtClean="0"/>
              <a:t>events</a:t>
            </a:r>
            <a:r>
              <a:rPr lang="fr-FR" baseline="0" dirty="0" smtClean="0"/>
              <a:t>, </a:t>
            </a:r>
            <a:r>
              <a:rPr lang="fr-FR" baseline="0" dirty="0" err="1" smtClean="0"/>
              <a:t>that</a:t>
            </a:r>
            <a:r>
              <a:rPr lang="fr-FR" baseline="0" dirty="0" smtClean="0"/>
              <a:t> </a:t>
            </a:r>
            <a:r>
              <a:rPr lang="fr-FR" baseline="0" dirty="0" err="1" smtClean="0"/>
              <a:t>occur</a:t>
            </a:r>
            <a:r>
              <a:rPr lang="fr-FR" baseline="0" dirty="0" smtClean="0"/>
              <a:t> </a:t>
            </a:r>
            <a:r>
              <a:rPr lang="fr-FR" baseline="0" dirty="0" err="1" smtClean="0"/>
              <a:t>at</a:t>
            </a:r>
            <a:r>
              <a:rPr lang="fr-FR" baseline="0" dirty="0" smtClean="0"/>
              <a:t> the </a:t>
            </a:r>
            <a:r>
              <a:rPr lang="fr-FR" baseline="0" dirty="0" err="1" smtClean="0"/>
              <a:t>level</a:t>
            </a:r>
            <a:r>
              <a:rPr lang="fr-FR" baseline="0" dirty="0" smtClean="0"/>
              <a:t> of the </a:t>
            </a:r>
            <a:r>
              <a:rPr lang="fr-FR" baseline="0" dirty="0" err="1" smtClean="0"/>
              <a:t>species</a:t>
            </a:r>
            <a:r>
              <a:rPr lang="fr-FR" baseline="0" dirty="0" smtClean="0"/>
              <a:t> </a:t>
            </a:r>
            <a:r>
              <a:rPr lang="fr-FR" baseline="0" dirty="0" err="1" smtClean="0"/>
              <a:t>tree</a:t>
            </a:r>
            <a:r>
              <a:rPr lang="fr-FR" baseline="0" dirty="0" smtClean="0"/>
              <a:t>, are </a:t>
            </a:r>
            <a:r>
              <a:rPr lang="fr-FR" baseline="0" dirty="0" err="1" smtClean="0"/>
              <a:t>also</a:t>
            </a:r>
            <a:r>
              <a:rPr lang="fr-FR" baseline="0" dirty="0" smtClean="0"/>
              <a:t> </a:t>
            </a:r>
            <a:r>
              <a:rPr lang="fr-FR" baseline="0" dirty="0" err="1" smtClean="0"/>
              <a:t>found</a:t>
            </a:r>
            <a:r>
              <a:rPr lang="fr-FR" baseline="0" dirty="0" smtClean="0"/>
              <a:t> in the </a:t>
            </a:r>
            <a:r>
              <a:rPr lang="fr-FR" baseline="0" dirty="0" err="1" smtClean="0"/>
              <a:t>gene</a:t>
            </a:r>
            <a:r>
              <a:rPr lang="fr-FR" baseline="0" dirty="0" smtClean="0"/>
              <a:t> </a:t>
            </a:r>
            <a:r>
              <a:rPr lang="fr-FR" baseline="0" dirty="0" err="1" smtClean="0"/>
              <a:t>family</a:t>
            </a:r>
            <a:r>
              <a:rPr lang="fr-FR" baseline="0" dirty="0" smtClean="0"/>
              <a:t> </a:t>
            </a:r>
            <a:r>
              <a:rPr lang="fr-FR" baseline="0" dirty="0" err="1" smtClean="0"/>
              <a:t>tree</a:t>
            </a:r>
            <a:r>
              <a:rPr lang="fr-FR" baseline="0" dirty="0" smtClean="0"/>
              <a:t>. </a:t>
            </a:r>
            <a:r>
              <a:rPr lang="fr-FR" baseline="0" dirty="0" err="1" smtClean="0"/>
              <a:t>However</a:t>
            </a:r>
            <a:r>
              <a:rPr lang="fr-FR" baseline="0" dirty="0" smtClean="0"/>
              <a:t> </a:t>
            </a:r>
            <a:r>
              <a:rPr lang="fr-FR" baseline="0" dirty="0" err="1" smtClean="0"/>
              <a:t>you</a:t>
            </a:r>
            <a:r>
              <a:rPr lang="fr-FR" baseline="0" dirty="0" smtClean="0"/>
              <a:t> </a:t>
            </a:r>
            <a:r>
              <a:rPr lang="fr-FR" baseline="0" dirty="0" err="1" smtClean="0"/>
              <a:t>can</a:t>
            </a:r>
            <a:r>
              <a:rPr lang="fr-FR" baseline="0" dirty="0" smtClean="0"/>
              <a:t> </a:t>
            </a:r>
            <a:r>
              <a:rPr lang="fr-FR" baseline="0" dirty="0" err="1" smtClean="0"/>
              <a:t>see</a:t>
            </a:r>
            <a:r>
              <a:rPr lang="fr-FR" baseline="0" dirty="0" smtClean="0"/>
              <a:t> </a:t>
            </a:r>
            <a:r>
              <a:rPr lang="fr-FR" baseline="0" dirty="0" err="1" smtClean="0"/>
              <a:t>that</a:t>
            </a:r>
            <a:r>
              <a:rPr lang="fr-FR" baseline="0" dirty="0" smtClean="0"/>
              <a:t> not all bifurcations in the </a:t>
            </a:r>
            <a:r>
              <a:rPr lang="fr-FR" baseline="0" dirty="0" err="1" smtClean="0"/>
              <a:t>gene</a:t>
            </a:r>
            <a:r>
              <a:rPr lang="fr-FR" baseline="0" dirty="0" smtClean="0"/>
              <a:t> </a:t>
            </a:r>
            <a:r>
              <a:rPr lang="fr-FR" baseline="0" dirty="0" err="1" smtClean="0"/>
              <a:t>tree</a:t>
            </a:r>
            <a:r>
              <a:rPr lang="fr-FR" baseline="0" dirty="0" smtClean="0"/>
              <a:t> </a:t>
            </a:r>
            <a:r>
              <a:rPr lang="fr-FR" baseline="0" dirty="0" err="1" smtClean="0"/>
              <a:t>can</a:t>
            </a:r>
            <a:r>
              <a:rPr lang="fr-FR" baseline="0" dirty="0" smtClean="0"/>
              <a:t> </a:t>
            </a:r>
            <a:r>
              <a:rPr lang="fr-FR" baseline="0" dirty="0" err="1" smtClean="0"/>
              <a:t>be</a:t>
            </a:r>
            <a:r>
              <a:rPr lang="fr-FR" baseline="0" dirty="0" smtClean="0"/>
              <a:t> </a:t>
            </a:r>
            <a:r>
              <a:rPr lang="fr-FR" baseline="0" dirty="0" err="1" smtClean="0"/>
              <a:t>linked</a:t>
            </a:r>
            <a:r>
              <a:rPr lang="fr-FR" baseline="0" dirty="0" smtClean="0"/>
              <a:t> to </a:t>
            </a:r>
            <a:r>
              <a:rPr lang="fr-FR" baseline="0" dirty="0" err="1" smtClean="0"/>
              <a:t>speciation</a:t>
            </a:r>
            <a:r>
              <a:rPr lang="fr-FR" baseline="0" dirty="0" smtClean="0"/>
              <a:t> </a:t>
            </a:r>
            <a:r>
              <a:rPr lang="fr-FR" baseline="0" dirty="0" err="1" smtClean="0"/>
              <a:t>events</a:t>
            </a:r>
            <a:r>
              <a:rPr lang="fr-FR" baseline="0" dirty="0" smtClean="0"/>
              <a:t> (</a:t>
            </a:r>
            <a:r>
              <a:rPr lang="fr-FR" baseline="0" dirty="0" err="1" smtClean="0"/>
              <a:t>some</a:t>
            </a:r>
            <a:r>
              <a:rPr lang="fr-FR" baseline="0" dirty="0" smtClean="0"/>
              <a:t> </a:t>
            </a:r>
            <a:r>
              <a:rPr lang="fr-FR" baseline="0" dirty="0" err="1" smtClean="0"/>
              <a:t>can</a:t>
            </a:r>
            <a:r>
              <a:rPr lang="fr-FR" baseline="0" dirty="0" smtClean="0"/>
              <a:t> </a:t>
            </a:r>
            <a:r>
              <a:rPr lang="fr-FR" baseline="0" dirty="0" err="1" smtClean="0"/>
              <a:t>be</a:t>
            </a:r>
            <a:r>
              <a:rPr lang="fr-FR" baseline="0" dirty="0" smtClean="0"/>
              <a:t> </a:t>
            </a:r>
            <a:r>
              <a:rPr lang="fr-FR" baseline="0" dirty="0" err="1" smtClean="0"/>
              <a:t>linked</a:t>
            </a:r>
            <a:r>
              <a:rPr lang="fr-FR" baseline="0" dirty="0" smtClean="0"/>
              <a:t> to duplication </a:t>
            </a:r>
            <a:r>
              <a:rPr lang="fr-FR" baseline="0" dirty="0" err="1" smtClean="0"/>
              <a:t>events</a:t>
            </a:r>
            <a:r>
              <a:rPr lang="fr-FR" baseline="0" dirty="0" smtClean="0"/>
              <a:t> for instance), </a:t>
            </a:r>
            <a:r>
              <a:rPr lang="fr-FR" baseline="0" dirty="0" err="1" smtClean="0"/>
              <a:t>which</a:t>
            </a:r>
            <a:r>
              <a:rPr lang="fr-FR" baseline="0" dirty="0" smtClean="0"/>
              <a:t> </a:t>
            </a:r>
            <a:r>
              <a:rPr lang="fr-FR" baseline="0" dirty="0" err="1" smtClean="0"/>
              <a:t>means</a:t>
            </a:r>
            <a:r>
              <a:rPr lang="fr-FR" baseline="0" dirty="0" smtClean="0"/>
              <a:t> </a:t>
            </a:r>
            <a:r>
              <a:rPr lang="fr-FR" baseline="0" dirty="0" err="1" smtClean="0"/>
              <a:t>that</a:t>
            </a:r>
            <a:r>
              <a:rPr lang="fr-FR" baseline="0" dirty="0" smtClean="0"/>
              <a:t> the </a:t>
            </a:r>
            <a:r>
              <a:rPr lang="fr-FR" baseline="0" dirty="0" err="1" smtClean="0"/>
              <a:t>relationship</a:t>
            </a:r>
            <a:r>
              <a:rPr lang="fr-FR" baseline="0" dirty="0" smtClean="0"/>
              <a:t> </a:t>
            </a:r>
            <a:r>
              <a:rPr lang="fr-FR" baseline="0" dirty="0" err="1" smtClean="0"/>
              <a:t>between</a:t>
            </a:r>
            <a:r>
              <a:rPr lang="fr-FR" baseline="0" dirty="0" smtClean="0"/>
              <a:t> the bifurcations in the </a:t>
            </a:r>
            <a:r>
              <a:rPr lang="fr-FR" baseline="0" dirty="0" err="1" smtClean="0"/>
              <a:t>gene</a:t>
            </a:r>
            <a:r>
              <a:rPr lang="fr-FR" baseline="0" dirty="0" smtClean="0"/>
              <a:t> </a:t>
            </a:r>
            <a:r>
              <a:rPr lang="fr-FR" baseline="0" dirty="0" err="1" smtClean="0"/>
              <a:t>tree</a:t>
            </a:r>
            <a:r>
              <a:rPr lang="fr-FR" baseline="0" dirty="0" smtClean="0"/>
              <a:t> and the </a:t>
            </a:r>
            <a:r>
              <a:rPr lang="fr-FR" baseline="0" dirty="0" err="1" smtClean="0"/>
              <a:t>species</a:t>
            </a:r>
            <a:r>
              <a:rPr lang="fr-FR" baseline="0" dirty="0" smtClean="0"/>
              <a:t> </a:t>
            </a:r>
            <a:r>
              <a:rPr lang="fr-FR" baseline="0" dirty="0" err="1" smtClean="0"/>
              <a:t>tree</a:t>
            </a:r>
            <a:r>
              <a:rPr lang="fr-FR" baseline="0" dirty="0" smtClean="0"/>
              <a:t> </a:t>
            </a:r>
            <a:r>
              <a:rPr lang="fr-FR" baseline="0" dirty="0" err="1" smtClean="0"/>
              <a:t>is</a:t>
            </a:r>
            <a:r>
              <a:rPr lang="fr-FR" baseline="0" dirty="0" smtClean="0"/>
              <a:t> not a simple bijection, and </a:t>
            </a:r>
            <a:r>
              <a:rPr lang="fr-FR" baseline="0" dirty="0" err="1" smtClean="0"/>
              <a:t>we</a:t>
            </a:r>
            <a:r>
              <a:rPr lang="fr-FR" baseline="0" dirty="0" smtClean="0"/>
              <a:t> </a:t>
            </a:r>
            <a:r>
              <a:rPr lang="fr-FR" baseline="0" dirty="0" err="1" smtClean="0"/>
              <a:t>need</a:t>
            </a:r>
            <a:r>
              <a:rPr lang="fr-FR" baseline="0" dirty="0" smtClean="0"/>
              <a:t> </a:t>
            </a:r>
            <a:r>
              <a:rPr lang="fr-FR" baseline="0" dirty="0" err="1" smtClean="0"/>
              <a:t>specific</a:t>
            </a:r>
            <a:r>
              <a:rPr lang="fr-FR" baseline="0" dirty="0" smtClean="0"/>
              <a:t> </a:t>
            </a:r>
            <a:r>
              <a:rPr lang="fr-FR" baseline="0" dirty="0" err="1" smtClean="0"/>
              <a:t>methods</a:t>
            </a:r>
            <a:r>
              <a:rPr lang="fr-FR" baseline="0" dirty="0" smtClean="0"/>
              <a:t> to </a:t>
            </a:r>
            <a:r>
              <a:rPr lang="fr-FR" baseline="0" dirty="0" err="1" smtClean="0"/>
              <a:t>reconcile</a:t>
            </a:r>
            <a:r>
              <a:rPr lang="fr-FR" baseline="0" dirty="0" smtClean="0"/>
              <a:t> a </a:t>
            </a:r>
            <a:r>
              <a:rPr lang="fr-FR" baseline="0" dirty="0" err="1" smtClean="0"/>
              <a:t>gene</a:t>
            </a:r>
            <a:r>
              <a:rPr lang="fr-FR" baseline="0" dirty="0" smtClean="0"/>
              <a:t> </a:t>
            </a:r>
            <a:r>
              <a:rPr lang="fr-FR" baseline="0" dirty="0" err="1" smtClean="0"/>
              <a:t>tree</a:t>
            </a:r>
            <a:r>
              <a:rPr lang="fr-FR" baseline="0" dirty="0" smtClean="0"/>
              <a:t> </a:t>
            </a:r>
            <a:r>
              <a:rPr lang="fr-FR" baseline="0" dirty="0" err="1" smtClean="0"/>
              <a:t>with</a:t>
            </a:r>
            <a:r>
              <a:rPr lang="fr-FR" baseline="0" dirty="0" smtClean="0"/>
              <a:t> a </a:t>
            </a:r>
            <a:r>
              <a:rPr lang="fr-FR" baseline="0" dirty="0" err="1" smtClean="0"/>
              <a:t>species</a:t>
            </a:r>
            <a:r>
              <a:rPr lang="fr-FR" baseline="0" dirty="0" smtClean="0"/>
              <a:t> </a:t>
            </a:r>
            <a:r>
              <a:rPr lang="fr-FR" baseline="0" dirty="0" err="1" smtClean="0"/>
              <a:t>tree</a:t>
            </a:r>
            <a:r>
              <a:rPr lang="fr-FR" baseline="0" dirty="0" smtClean="0"/>
              <a:t>.</a:t>
            </a:r>
          </a:p>
          <a:p>
            <a:r>
              <a:rPr lang="fr-FR" baseline="0" dirty="0" err="1" smtClean="0"/>
              <a:t>However</a:t>
            </a:r>
            <a:r>
              <a:rPr lang="fr-FR" baseline="0" dirty="0" smtClean="0"/>
              <a:t>, </a:t>
            </a:r>
            <a:r>
              <a:rPr lang="fr-FR" baseline="0" dirty="0" err="1" smtClean="0"/>
              <a:t>methods</a:t>
            </a:r>
            <a:r>
              <a:rPr lang="fr-FR" baseline="0" dirty="0" smtClean="0"/>
              <a:t> </a:t>
            </a:r>
            <a:r>
              <a:rPr lang="fr-FR" baseline="0" dirty="0" err="1" smtClean="0"/>
              <a:t>used</a:t>
            </a:r>
            <a:r>
              <a:rPr lang="fr-FR" baseline="0" dirty="0" smtClean="0"/>
              <a:t> to </a:t>
            </a:r>
            <a:r>
              <a:rPr lang="fr-FR" baseline="0" dirty="0" err="1" smtClean="0"/>
              <a:t>build</a:t>
            </a:r>
            <a:r>
              <a:rPr lang="fr-FR" baseline="0" dirty="0" smtClean="0"/>
              <a:t> </a:t>
            </a:r>
            <a:r>
              <a:rPr lang="fr-FR" baseline="0" dirty="0" err="1" smtClean="0"/>
              <a:t>gene</a:t>
            </a:r>
            <a:r>
              <a:rPr lang="fr-FR" baseline="0" dirty="0" smtClean="0"/>
              <a:t> and </a:t>
            </a:r>
            <a:r>
              <a:rPr lang="fr-FR" baseline="0" dirty="0" err="1" smtClean="0"/>
              <a:t>species</a:t>
            </a:r>
            <a:r>
              <a:rPr lang="fr-FR" baseline="0" dirty="0" smtClean="0"/>
              <a:t> </a:t>
            </a:r>
            <a:r>
              <a:rPr lang="fr-FR" baseline="0" dirty="0" err="1" smtClean="0"/>
              <a:t>trees</a:t>
            </a:r>
            <a:r>
              <a:rPr lang="fr-FR" baseline="0" dirty="0" smtClean="0"/>
              <a:t> tend to ignore parts or all of </a:t>
            </a:r>
            <a:r>
              <a:rPr lang="fr-FR" baseline="0" dirty="0" err="1" smtClean="0"/>
              <a:t>this</a:t>
            </a:r>
            <a:r>
              <a:rPr lang="fr-FR" baseline="0" dirty="0" smtClean="0"/>
              <a:t> </a:t>
            </a:r>
            <a:r>
              <a:rPr lang="fr-FR" baseline="0" dirty="0" err="1" smtClean="0"/>
              <a:t>interdependence</a:t>
            </a:r>
            <a:r>
              <a:rPr lang="fr-FR" baseline="0" dirty="0" smtClean="0"/>
              <a:t> and </a:t>
            </a:r>
            <a:r>
              <a:rPr lang="fr-FR" baseline="0" dirty="0" err="1" smtClean="0"/>
              <a:t>make</a:t>
            </a:r>
            <a:r>
              <a:rPr lang="fr-FR" baseline="0" dirty="0" smtClean="0"/>
              <a:t> </a:t>
            </a:r>
            <a:r>
              <a:rPr lang="fr-FR" baseline="0" dirty="0" err="1" smtClean="0"/>
              <a:t>very</a:t>
            </a:r>
            <a:r>
              <a:rPr lang="fr-FR" baseline="0" dirty="0" smtClean="0"/>
              <a:t> rough </a:t>
            </a:r>
            <a:r>
              <a:rPr lang="fr-FR" baseline="0" dirty="0" err="1" smtClean="0"/>
              <a:t>assumptions</a:t>
            </a:r>
            <a:r>
              <a:rPr lang="fr-FR" baseline="0" dirty="0" smtClean="0"/>
              <a:t>.</a:t>
            </a:r>
            <a:endParaRPr lang="fr-FR" dirty="0"/>
          </a:p>
        </p:txBody>
      </p:sp>
      <p:sp>
        <p:nvSpPr>
          <p:cNvPr id="4" name="Slide Number Placeholder 3"/>
          <p:cNvSpPr>
            <a:spLocks noGrp="1"/>
          </p:cNvSpPr>
          <p:nvPr>
            <p:ph type="sldNum" sz="quarter" idx="10"/>
          </p:nvPr>
        </p:nvSpPr>
        <p:spPr/>
        <p:txBody>
          <a:bodyPr/>
          <a:lstStyle/>
          <a:p>
            <a:fld id="{1AACC783-9A6E-0D49-BFD5-EF09133A7EE2}" type="slidenum">
              <a:rPr lang="fr-FR" smtClean="0"/>
              <a:pPr/>
              <a:t>10</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baseline="0" dirty="0" smtClean="0"/>
              <a:t>I use these models to study species and genomic evolution. </a:t>
            </a:r>
          </a:p>
          <a:p>
            <a:r>
              <a:rPr lang="en-US" baseline="0" dirty="0" smtClean="0"/>
              <a:t>Here I have represented a species tree with 4 species. </a:t>
            </a:r>
          </a:p>
          <a:p>
            <a:r>
              <a:rPr lang="en-US" baseline="0" dirty="0" smtClean="0"/>
              <a:t>These genomes have a history, they have evolved alongside species. This means that to understand how genomes encode the phenotypic characteristics of an organism, one has to take into account the confounding factor that evolutionary history represents. </a:t>
            </a:r>
          </a:p>
          <a:p>
            <a:r>
              <a:rPr lang="en-US" baseline="0" dirty="0" smtClean="0"/>
              <a:t>Genomes contain lots of genes. Inside genomes, gene families evolve. Some have a very simple evolution, such as this one, that has one gene per species. During gene family evolution, gene sequences evolve through base substitutions as well as insertion/deletion events.</a:t>
            </a:r>
          </a:p>
          <a:p>
            <a:r>
              <a:rPr lang="en-US" baseline="0" dirty="0" smtClean="0"/>
              <a:t>However, most gene families have a more complex evolution than this one. For instance, some gene families undergo gene duplications. Other families undergo gene losses. Other families undergo gene transfers, that cross species boundaries.</a:t>
            </a:r>
          </a:p>
          <a:p>
            <a:r>
              <a:rPr lang="en-US" baseline="0" dirty="0" smtClean="0"/>
              <a:t>Overall, although genomes have exactly the same history as species, there are lots of different histories for gene families. Properly studying genome evolution requires reconstructing all these peculiar gene family histories.</a:t>
            </a:r>
          </a:p>
          <a:p>
            <a:r>
              <a:rPr lang="en-US" baseline="0" dirty="0" smtClean="0"/>
              <a:t>However, current </a:t>
            </a:r>
            <a:r>
              <a:rPr lang="en-US" baseline="0" dirty="0" err="1" smtClean="0"/>
              <a:t>phylogenetic</a:t>
            </a:r>
            <a:r>
              <a:rPr lang="en-US" baseline="0" dirty="0" smtClean="0"/>
              <a:t> methods only consider these most simple gene families, even though they represent less than 7% of all gene families in </a:t>
            </a:r>
            <a:r>
              <a:rPr lang="en-US" baseline="0" dirty="0" err="1" smtClean="0"/>
              <a:t>Drosophilids</a:t>
            </a:r>
            <a:r>
              <a:rPr lang="en-US" baseline="0" dirty="0" smtClean="0"/>
              <a:t> or less than 1% in Vertebrates for instance.</a:t>
            </a:r>
          </a:p>
          <a:p>
            <a:r>
              <a:rPr lang="en-US" baseline="0" dirty="0" smtClean="0"/>
              <a:t>Therefore in this talk I will show you that I develop methods to use all gene families in the genomes, not just a few percent of them, to study genomic and phenotypic evolution.</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DD98CFD7-31EC-5A49-8254-3FA138311767}" type="slidenum">
              <a:rPr lang="en-US" smtClean="0"/>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baseline="0" dirty="0" smtClean="0"/>
              <a:t>I use these models to study species and genomic evolution. </a:t>
            </a:r>
          </a:p>
          <a:p>
            <a:r>
              <a:rPr lang="en-US" baseline="0" dirty="0" smtClean="0"/>
              <a:t>Here I have represented a species tree with 4 species. </a:t>
            </a:r>
          </a:p>
          <a:p>
            <a:r>
              <a:rPr lang="en-US" baseline="0" dirty="0" smtClean="0"/>
              <a:t>These genomes have a history, they have evolved alongside species. This means that to understand how genomes encode the phenotypic characteristics of an organism, one has to take into account the confounding factor that evolutionary history represents. </a:t>
            </a:r>
          </a:p>
          <a:p>
            <a:r>
              <a:rPr lang="en-US" baseline="0" dirty="0" smtClean="0"/>
              <a:t>Genomes contain lots of genes. Inside genomes, gene families evolve. Some have a very simple evolution, such as this one, that has one gene per species. During gene family evolution, gene sequences evolve through base substitutions as well as insertion/deletion events.</a:t>
            </a:r>
          </a:p>
          <a:p>
            <a:r>
              <a:rPr lang="en-US" baseline="0" dirty="0" smtClean="0"/>
              <a:t>However, most gene families have a more complex evolution than this one. For instance, some gene families undergo gene duplications. Other families undergo gene losses. Other families undergo gene transfers, that cross species boundaries.</a:t>
            </a:r>
          </a:p>
          <a:p>
            <a:r>
              <a:rPr lang="en-US" baseline="0" dirty="0" smtClean="0"/>
              <a:t>Overall, although genomes have exactly the same history as species, there are lots of different histories for gene families. Properly studying genome evolution requires reconstructing all these peculiar gene family histories.</a:t>
            </a:r>
          </a:p>
          <a:p>
            <a:r>
              <a:rPr lang="en-US" baseline="0" dirty="0" smtClean="0"/>
              <a:t>However, current </a:t>
            </a:r>
            <a:r>
              <a:rPr lang="en-US" baseline="0" dirty="0" err="1" smtClean="0"/>
              <a:t>phylogenetic</a:t>
            </a:r>
            <a:r>
              <a:rPr lang="en-US" baseline="0" dirty="0" smtClean="0"/>
              <a:t> methods only consider these most simple gene families, even though they represent less than 7% of all gene families in </a:t>
            </a:r>
            <a:r>
              <a:rPr lang="en-US" baseline="0" dirty="0" err="1" smtClean="0"/>
              <a:t>Drosophilids</a:t>
            </a:r>
            <a:r>
              <a:rPr lang="en-US" baseline="0" dirty="0" smtClean="0"/>
              <a:t> or less than 1% in Vertebrates for instance.</a:t>
            </a:r>
          </a:p>
          <a:p>
            <a:r>
              <a:rPr lang="en-US" baseline="0" dirty="0" smtClean="0"/>
              <a:t>Therefore in this talk I will show you that I develop methods to use all gene families in the genomes, not just a few percent of them, to study genomic and phenotypic evolution.</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DD98CFD7-31EC-5A49-8254-3FA138311767}" type="slidenum">
              <a:rPr lang="en-US" smtClean="0"/>
              <a:pPr/>
              <a:t>15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baseline="0" dirty="0" smtClean="0"/>
              <a:t>I use these models to study species and genomic evolution. </a:t>
            </a:r>
          </a:p>
          <a:p>
            <a:r>
              <a:rPr lang="en-US" baseline="0" dirty="0" smtClean="0"/>
              <a:t>Here I have represented a species tree with 4 species. </a:t>
            </a:r>
          </a:p>
          <a:p>
            <a:r>
              <a:rPr lang="en-US" baseline="0" dirty="0" smtClean="0"/>
              <a:t>These genomes have a history, they have evolved alongside species. This means that to understand how genomes encode the phenotypic characteristics of an organism, one has to take into account the confounding factor that evolutionary history represents. </a:t>
            </a:r>
          </a:p>
          <a:p>
            <a:r>
              <a:rPr lang="en-US" baseline="0" dirty="0" smtClean="0"/>
              <a:t>Genomes contain lots of genes. Inside genomes, gene families evolve. Some have a very simple evolution, such as this one, that has one gene per species. During gene family evolution, gene sequences evolve through base substitutions as well as insertion/deletion events.</a:t>
            </a:r>
          </a:p>
          <a:p>
            <a:r>
              <a:rPr lang="en-US" baseline="0" dirty="0" smtClean="0"/>
              <a:t>However, most gene families have a more complex evolution than this one. For instance, some gene families undergo gene duplications. Other families undergo gene losses. Other families undergo gene transfers, that cross species boundaries.</a:t>
            </a:r>
          </a:p>
          <a:p>
            <a:r>
              <a:rPr lang="en-US" baseline="0" dirty="0" smtClean="0"/>
              <a:t>Overall, although genomes have exactly the same history as species, there are lots of different histories for gene families. Properly studying genome evolution requires reconstructing all these peculiar gene family histories.</a:t>
            </a:r>
          </a:p>
          <a:p>
            <a:r>
              <a:rPr lang="en-US" baseline="0" dirty="0" smtClean="0"/>
              <a:t>However, current </a:t>
            </a:r>
            <a:r>
              <a:rPr lang="en-US" baseline="0" dirty="0" err="1" smtClean="0"/>
              <a:t>phylogenetic</a:t>
            </a:r>
            <a:r>
              <a:rPr lang="en-US" baseline="0" dirty="0" smtClean="0"/>
              <a:t> methods only consider these most simple gene families, even though they represent less than 7% of all gene families in </a:t>
            </a:r>
            <a:r>
              <a:rPr lang="en-US" baseline="0" dirty="0" err="1" smtClean="0"/>
              <a:t>Drosophilids</a:t>
            </a:r>
            <a:r>
              <a:rPr lang="en-US" baseline="0" dirty="0" smtClean="0"/>
              <a:t> or less than 1% in Vertebrates for instance.</a:t>
            </a:r>
          </a:p>
          <a:p>
            <a:r>
              <a:rPr lang="en-US" baseline="0" dirty="0" smtClean="0"/>
              <a:t>Therefore in this talk I will show you that I develop methods to use all gene families in the genomes, not just a few percent of them, to study genomic and phenotypic evolution.</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DD98CFD7-31EC-5A49-8254-3FA138311767}" type="slidenum">
              <a:rPr lang="en-US" smtClean="0"/>
              <a:pPr/>
              <a:t>21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baseline="0" dirty="0" smtClean="0"/>
              <a:t>I use these models to study species and genomic evolution. </a:t>
            </a:r>
          </a:p>
          <a:p>
            <a:r>
              <a:rPr lang="en-US" baseline="0" dirty="0" smtClean="0"/>
              <a:t>Here I have represented a species tree with 4 species. </a:t>
            </a:r>
          </a:p>
          <a:p>
            <a:r>
              <a:rPr lang="en-US" baseline="0" dirty="0" smtClean="0"/>
              <a:t>These genomes have a history, they have evolved alongside species. This means that to understand how genomes encode the phenotypic characteristics of an organism, one has to take into account the confounding factor that evolutionary history represents. </a:t>
            </a:r>
          </a:p>
          <a:p>
            <a:r>
              <a:rPr lang="en-US" baseline="0" dirty="0" smtClean="0"/>
              <a:t>Genomes contain lots of genes. Inside genomes, gene families evolve. Some have a very simple evolution, such as this one, that has one gene per species. During gene family evolution, gene sequences evolve through base substitutions as well as insertion/deletion events.</a:t>
            </a:r>
          </a:p>
          <a:p>
            <a:r>
              <a:rPr lang="en-US" baseline="0" dirty="0" smtClean="0"/>
              <a:t>However, most gene families have a more complex evolution than this one. For instance, some gene families undergo gene duplications. Other families undergo gene losses. Other families undergo gene transfers, that cross species boundaries.</a:t>
            </a:r>
          </a:p>
          <a:p>
            <a:r>
              <a:rPr lang="en-US" baseline="0" dirty="0" smtClean="0"/>
              <a:t>Overall, although genomes have exactly the same history as species, there are lots of different histories for gene families. Properly studying genome evolution requires reconstructing all these peculiar gene family histories.</a:t>
            </a:r>
          </a:p>
          <a:p>
            <a:r>
              <a:rPr lang="en-US" baseline="0" dirty="0" smtClean="0"/>
              <a:t>However, current </a:t>
            </a:r>
            <a:r>
              <a:rPr lang="en-US" baseline="0" dirty="0" err="1" smtClean="0"/>
              <a:t>phylogenetic</a:t>
            </a:r>
            <a:r>
              <a:rPr lang="en-US" baseline="0" dirty="0" smtClean="0"/>
              <a:t> methods only consider these most simple gene families, even though they represent less than 7% of all gene families in </a:t>
            </a:r>
            <a:r>
              <a:rPr lang="en-US" baseline="0" dirty="0" err="1" smtClean="0"/>
              <a:t>Drosophilids</a:t>
            </a:r>
            <a:r>
              <a:rPr lang="en-US" baseline="0" dirty="0" smtClean="0"/>
              <a:t> or less than 1% in Vertebrates for instance.</a:t>
            </a:r>
          </a:p>
          <a:p>
            <a:r>
              <a:rPr lang="en-US" baseline="0" dirty="0" smtClean="0"/>
              <a:t>Therefore in this talk I will show you that I develop methods to use all gene families in the genomes, not just a few percent of them, to study genomic and phenotypic evolution.</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DD98CFD7-31EC-5A49-8254-3FA138311767}" type="slidenum">
              <a:rPr lang="en-US" smtClean="0"/>
              <a:pPr/>
              <a:t>40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fr-FR" smtClean="0"/>
              <a:t>Click to edit Master title style</a:t>
            </a:r>
            <a:endParaRPr lang="fr-FR"/>
          </a:p>
        </p:txBody>
      </p:sp>
      <p:sp>
        <p:nvSpPr>
          <p:cNvPr id="3" name="Subtitle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408130" indent="0" algn="ctr">
              <a:buNone/>
              <a:defRPr>
                <a:solidFill>
                  <a:schemeClr val="tx1">
                    <a:tint val="75000"/>
                  </a:schemeClr>
                </a:solidFill>
              </a:defRPr>
            </a:lvl2pPr>
            <a:lvl3pPr marL="816260" indent="0" algn="ctr">
              <a:buNone/>
              <a:defRPr>
                <a:solidFill>
                  <a:schemeClr val="tx1">
                    <a:tint val="75000"/>
                  </a:schemeClr>
                </a:solidFill>
              </a:defRPr>
            </a:lvl3pPr>
            <a:lvl4pPr marL="1224391" indent="0" algn="ctr">
              <a:buNone/>
              <a:defRPr>
                <a:solidFill>
                  <a:schemeClr val="tx1">
                    <a:tint val="75000"/>
                  </a:schemeClr>
                </a:solidFill>
              </a:defRPr>
            </a:lvl4pPr>
            <a:lvl5pPr marL="1632521" indent="0" algn="ctr">
              <a:buNone/>
              <a:defRPr>
                <a:solidFill>
                  <a:schemeClr val="tx1">
                    <a:tint val="75000"/>
                  </a:schemeClr>
                </a:solidFill>
              </a:defRPr>
            </a:lvl5pPr>
            <a:lvl6pPr marL="2040651" indent="0" algn="ctr">
              <a:buNone/>
              <a:defRPr>
                <a:solidFill>
                  <a:schemeClr val="tx1">
                    <a:tint val="75000"/>
                  </a:schemeClr>
                </a:solidFill>
              </a:defRPr>
            </a:lvl6pPr>
            <a:lvl7pPr marL="2448781" indent="0" algn="ctr">
              <a:buNone/>
              <a:defRPr>
                <a:solidFill>
                  <a:schemeClr val="tx1">
                    <a:tint val="75000"/>
                  </a:schemeClr>
                </a:solidFill>
              </a:defRPr>
            </a:lvl7pPr>
            <a:lvl8pPr marL="2856912" indent="0" algn="ctr">
              <a:buNone/>
              <a:defRPr>
                <a:solidFill>
                  <a:schemeClr val="tx1">
                    <a:tint val="75000"/>
                  </a:schemeClr>
                </a:solidFill>
              </a:defRPr>
            </a:lvl8pPr>
            <a:lvl9pPr marL="3265042" indent="0" algn="ctr">
              <a:buNone/>
              <a:defRPr>
                <a:solidFill>
                  <a:schemeClr val="tx1">
                    <a:tint val="75000"/>
                  </a:schemeClr>
                </a:solidFill>
              </a:defRPr>
            </a:lvl9pPr>
          </a:lstStyle>
          <a:p>
            <a:r>
              <a:rPr lang="fr-FR" smtClean="0"/>
              <a:t>Click to edit Master subtitle style</a:t>
            </a:r>
            <a:endParaRPr lang="fr-FR"/>
          </a:p>
        </p:txBody>
      </p:sp>
      <p:sp>
        <p:nvSpPr>
          <p:cNvPr id="4" name="Date Placeholder 3"/>
          <p:cNvSpPr>
            <a:spLocks noGrp="1"/>
          </p:cNvSpPr>
          <p:nvPr>
            <p:ph type="dt" sz="half" idx="10"/>
          </p:nvPr>
        </p:nvSpPr>
        <p:spPr/>
        <p:txBody>
          <a:bodyPr/>
          <a:lstStyle/>
          <a:p>
            <a:fld id="{3C58E967-B88E-3047-8EC0-F89E83B254BA}" type="datetimeFigureOut">
              <a:rPr lang="fr-FR" smtClean="0"/>
              <a:pPr/>
              <a:t>5/26/13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46BF9FB-8271-D342-84CC-0344E452003D}"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fr-FR"/>
          </a:p>
        </p:txBody>
      </p:sp>
      <p:sp>
        <p:nvSpPr>
          <p:cNvPr id="4" name="Date Placeholder 3"/>
          <p:cNvSpPr>
            <a:spLocks noGrp="1"/>
          </p:cNvSpPr>
          <p:nvPr>
            <p:ph type="dt" sz="half" idx="10"/>
          </p:nvPr>
        </p:nvSpPr>
        <p:spPr/>
        <p:txBody>
          <a:bodyPr/>
          <a:lstStyle/>
          <a:p>
            <a:fld id="{3C58E967-B88E-3047-8EC0-F89E83B254BA}" type="datetimeFigureOut">
              <a:rPr lang="fr-FR" smtClean="0"/>
              <a:pPr/>
              <a:t>5/26/13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46BF9FB-8271-D342-84CC-0344E452003D}"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fr-FR" smtClean="0"/>
              <a:t>Click to edit Master title style</a:t>
            </a:r>
            <a:endParaRPr lang="fr-F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fr-FR"/>
          </a:p>
        </p:txBody>
      </p:sp>
      <p:sp>
        <p:nvSpPr>
          <p:cNvPr id="4" name="Date Placeholder 3"/>
          <p:cNvSpPr>
            <a:spLocks noGrp="1"/>
          </p:cNvSpPr>
          <p:nvPr>
            <p:ph type="dt" sz="half" idx="10"/>
          </p:nvPr>
        </p:nvSpPr>
        <p:spPr/>
        <p:txBody>
          <a:bodyPr/>
          <a:lstStyle/>
          <a:p>
            <a:fld id="{3C58E967-B88E-3047-8EC0-F89E83B254BA}" type="datetimeFigureOut">
              <a:rPr lang="fr-FR" smtClean="0"/>
              <a:pPr/>
              <a:t>5/26/13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46BF9FB-8271-D342-84CC-0344E452003D}"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fr-FR"/>
          </a:p>
        </p:txBody>
      </p:sp>
      <p:sp>
        <p:nvSpPr>
          <p:cNvPr id="3" name="Content Placeholder 2"/>
          <p:cNvSpPr>
            <a:spLocks noGrp="1"/>
          </p:cNvSpPr>
          <p:nvPr>
            <p:ph idx="1"/>
          </p:nvPr>
        </p:nvSpPr>
        <p:spPr/>
        <p:txBody>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fr-FR"/>
          </a:p>
        </p:txBody>
      </p:sp>
      <p:sp>
        <p:nvSpPr>
          <p:cNvPr id="4" name="Date Placeholder 3"/>
          <p:cNvSpPr>
            <a:spLocks noGrp="1"/>
          </p:cNvSpPr>
          <p:nvPr>
            <p:ph type="dt" sz="half" idx="10"/>
          </p:nvPr>
        </p:nvSpPr>
        <p:spPr/>
        <p:txBody>
          <a:bodyPr/>
          <a:lstStyle/>
          <a:p>
            <a:fld id="{3C58E967-B88E-3047-8EC0-F89E83B254BA}" type="datetimeFigureOut">
              <a:rPr lang="fr-FR" smtClean="0"/>
              <a:pPr/>
              <a:t>5/26/13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46BF9FB-8271-D342-84CC-0344E452003D}"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3600" b="1" cap="all"/>
            </a:lvl1pPr>
          </a:lstStyle>
          <a:p>
            <a:r>
              <a:rPr lang="fr-FR" smtClean="0"/>
              <a:t>Click to edit Master title style</a:t>
            </a:r>
            <a:endParaRPr lang="fr-FR"/>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1800">
                <a:solidFill>
                  <a:schemeClr val="tx1">
                    <a:tint val="75000"/>
                  </a:schemeClr>
                </a:solidFill>
              </a:defRPr>
            </a:lvl1pPr>
            <a:lvl2pPr marL="408130" indent="0">
              <a:buNone/>
              <a:defRPr sz="1600">
                <a:solidFill>
                  <a:schemeClr val="tx1">
                    <a:tint val="75000"/>
                  </a:schemeClr>
                </a:solidFill>
              </a:defRPr>
            </a:lvl2pPr>
            <a:lvl3pPr marL="816260" indent="0">
              <a:buNone/>
              <a:defRPr sz="1400">
                <a:solidFill>
                  <a:schemeClr val="tx1">
                    <a:tint val="75000"/>
                  </a:schemeClr>
                </a:solidFill>
              </a:defRPr>
            </a:lvl3pPr>
            <a:lvl4pPr marL="1224391" indent="0">
              <a:buNone/>
              <a:defRPr sz="1300">
                <a:solidFill>
                  <a:schemeClr val="tx1">
                    <a:tint val="75000"/>
                  </a:schemeClr>
                </a:solidFill>
              </a:defRPr>
            </a:lvl4pPr>
            <a:lvl5pPr marL="1632521" indent="0">
              <a:buNone/>
              <a:defRPr sz="1300">
                <a:solidFill>
                  <a:schemeClr val="tx1">
                    <a:tint val="75000"/>
                  </a:schemeClr>
                </a:solidFill>
              </a:defRPr>
            </a:lvl5pPr>
            <a:lvl6pPr marL="2040651" indent="0">
              <a:buNone/>
              <a:defRPr sz="1300">
                <a:solidFill>
                  <a:schemeClr val="tx1">
                    <a:tint val="75000"/>
                  </a:schemeClr>
                </a:solidFill>
              </a:defRPr>
            </a:lvl6pPr>
            <a:lvl7pPr marL="2448781" indent="0">
              <a:buNone/>
              <a:defRPr sz="1300">
                <a:solidFill>
                  <a:schemeClr val="tx1">
                    <a:tint val="75000"/>
                  </a:schemeClr>
                </a:solidFill>
              </a:defRPr>
            </a:lvl7pPr>
            <a:lvl8pPr marL="2856912" indent="0">
              <a:buNone/>
              <a:defRPr sz="1300">
                <a:solidFill>
                  <a:schemeClr val="tx1">
                    <a:tint val="75000"/>
                  </a:schemeClr>
                </a:solidFill>
              </a:defRPr>
            </a:lvl8pPr>
            <a:lvl9pPr marL="3265042" indent="0">
              <a:buNone/>
              <a:defRPr sz="1300">
                <a:solidFill>
                  <a:schemeClr val="tx1">
                    <a:tint val="75000"/>
                  </a:schemeClr>
                </a:solidFill>
              </a:defRPr>
            </a:lvl9pPr>
          </a:lstStyle>
          <a:p>
            <a:pPr lvl="0"/>
            <a:r>
              <a:rPr lang="fr-FR" smtClean="0"/>
              <a:t>Click to edit Master text styles</a:t>
            </a:r>
          </a:p>
        </p:txBody>
      </p:sp>
      <p:sp>
        <p:nvSpPr>
          <p:cNvPr id="4" name="Date Placeholder 3"/>
          <p:cNvSpPr>
            <a:spLocks noGrp="1"/>
          </p:cNvSpPr>
          <p:nvPr>
            <p:ph type="dt" sz="half" idx="10"/>
          </p:nvPr>
        </p:nvSpPr>
        <p:spPr/>
        <p:txBody>
          <a:bodyPr/>
          <a:lstStyle/>
          <a:p>
            <a:fld id="{3C58E967-B88E-3047-8EC0-F89E83B254BA}" type="datetimeFigureOut">
              <a:rPr lang="fr-FR" smtClean="0"/>
              <a:pPr/>
              <a:t>5/26/13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46BF9FB-8271-D342-84CC-0344E452003D}"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fr-FR"/>
          </a:p>
        </p:txBody>
      </p:sp>
      <p:sp>
        <p:nvSpPr>
          <p:cNvPr id="3" name="Content Placeholder 2"/>
          <p:cNvSpPr>
            <a:spLocks noGrp="1"/>
          </p:cNvSpPr>
          <p:nvPr>
            <p:ph sz="half" idx="1"/>
          </p:nvPr>
        </p:nvSpPr>
        <p:spPr>
          <a:xfrm>
            <a:off x="457200" y="1600201"/>
            <a:ext cx="4038600" cy="4525964"/>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fr-FR"/>
          </a:p>
        </p:txBody>
      </p:sp>
      <p:sp>
        <p:nvSpPr>
          <p:cNvPr id="4" name="Content Placeholder 3"/>
          <p:cNvSpPr>
            <a:spLocks noGrp="1"/>
          </p:cNvSpPr>
          <p:nvPr>
            <p:ph sz="half" idx="2"/>
          </p:nvPr>
        </p:nvSpPr>
        <p:spPr>
          <a:xfrm>
            <a:off x="4648200" y="1600201"/>
            <a:ext cx="4038600" cy="4525964"/>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fr-FR"/>
          </a:p>
        </p:txBody>
      </p:sp>
      <p:sp>
        <p:nvSpPr>
          <p:cNvPr id="5" name="Date Placeholder 4"/>
          <p:cNvSpPr>
            <a:spLocks noGrp="1"/>
          </p:cNvSpPr>
          <p:nvPr>
            <p:ph type="dt" sz="half" idx="10"/>
          </p:nvPr>
        </p:nvSpPr>
        <p:spPr/>
        <p:txBody>
          <a:bodyPr/>
          <a:lstStyle/>
          <a:p>
            <a:fld id="{3C58E967-B88E-3047-8EC0-F89E83B254BA}" type="datetimeFigureOut">
              <a:rPr lang="fr-FR" smtClean="0"/>
              <a:pPr/>
              <a:t>5/26/13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46BF9FB-8271-D342-84CC-0344E452003D}"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Click to edit Master title style</a:t>
            </a:r>
            <a:endParaRPr lang="fr-FR"/>
          </a:p>
        </p:txBody>
      </p:sp>
      <p:sp>
        <p:nvSpPr>
          <p:cNvPr id="3" name="Text Placeholder 2"/>
          <p:cNvSpPr>
            <a:spLocks noGrp="1"/>
          </p:cNvSpPr>
          <p:nvPr>
            <p:ph type="body" idx="1"/>
          </p:nvPr>
        </p:nvSpPr>
        <p:spPr>
          <a:xfrm>
            <a:off x="457201" y="1535116"/>
            <a:ext cx="4040188" cy="639761"/>
          </a:xfrm>
        </p:spPr>
        <p:txBody>
          <a:bodyPr anchor="b"/>
          <a:lstStyle>
            <a:lvl1pPr marL="0" indent="0">
              <a:buNone/>
              <a:defRPr sz="2200" b="1"/>
            </a:lvl1pPr>
            <a:lvl2pPr marL="408130" indent="0">
              <a:buNone/>
              <a:defRPr sz="1800" b="1"/>
            </a:lvl2pPr>
            <a:lvl3pPr marL="816260" indent="0">
              <a:buNone/>
              <a:defRPr sz="1600" b="1"/>
            </a:lvl3pPr>
            <a:lvl4pPr marL="1224391" indent="0">
              <a:buNone/>
              <a:defRPr sz="1400" b="1"/>
            </a:lvl4pPr>
            <a:lvl5pPr marL="1632521" indent="0">
              <a:buNone/>
              <a:defRPr sz="1400" b="1"/>
            </a:lvl5pPr>
            <a:lvl6pPr marL="2040651" indent="0">
              <a:buNone/>
              <a:defRPr sz="1400" b="1"/>
            </a:lvl6pPr>
            <a:lvl7pPr marL="2448781" indent="0">
              <a:buNone/>
              <a:defRPr sz="1400" b="1"/>
            </a:lvl7pPr>
            <a:lvl8pPr marL="2856912" indent="0">
              <a:buNone/>
              <a:defRPr sz="1400" b="1"/>
            </a:lvl8pPr>
            <a:lvl9pPr marL="3265042" indent="0">
              <a:buNone/>
              <a:defRPr sz="1400" b="1"/>
            </a:lvl9pPr>
          </a:lstStyle>
          <a:p>
            <a:pPr lvl="0"/>
            <a:r>
              <a:rPr lang="fr-FR"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fr-FR"/>
          </a:p>
        </p:txBody>
      </p:sp>
      <p:sp>
        <p:nvSpPr>
          <p:cNvPr id="5" name="Text Placeholder 4"/>
          <p:cNvSpPr>
            <a:spLocks noGrp="1"/>
          </p:cNvSpPr>
          <p:nvPr>
            <p:ph type="body" sz="quarter" idx="3"/>
          </p:nvPr>
        </p:nvSpPr>
        <p:spPr>
          <a:xfrm>
            <a:off x="4645026" y="1535116"/>
            <a:ext cx="4041776" cy="639761"/>
          </a:xfrm>
        </p:spPr>
        <p:txBody>
          <a:bodyPr anchor="b"/>
          <a:lstStyle>
            <a:lvl1pPr marL="0" indent="0">
              <a:buNone/>
              <a:defRPr sz="2200" b="1"/>
            </a:lvl1pPr>
            <a:lvl2pPr marL="408130" indent="0">
              <a:buNone/>
              <a:defRPr sz="1800" b="1"/>
            </a:lvl2pPr>
            <a:lvl3pPr marL="816260" indent="0">
              <a:buNone/>
              <a:defRPr sz="1600" b="1"/>
            </a:lvl3pPr>
            <a:lvl4pPr marL="1224391" indent="0">
              <a:buNone/>
              <a:defRPr sz="1400" b="1"/>
            </a:lvl4pPr>
            <a:lvl5pPr marL="1632521" indent="0">
              <a:buNone/>
              <a:defRPr sz="1400" b="1"/>
            </a:lvl5pPr>
            <a:lvl6pPr marL="2040651" indent="0">
              <a:buNone/>
              <a:defRPr sz="1400" b="1"/>
            </a:lvl6pPr>
            <a:lvl7pPr marL="2448781" indent="0">
              <a:buNone/>
              <a:defRPr sz="1400" b="1"/>
            </a:lvl7pPr>
            <a:lvl8pPr marL="2856912" indent="0">
              <a:buNone/>
              <a:defRPr sz="1400" b="1"/>
            </a:lvl8pPr>
            <a:lvl9pPr marL="3265042" indent="0">
              <a:buNone/>
              <a:defRPr sz="1400" b="1"/>
            </a:lvl9pPr>
          </a:lstStyle>
          <a:p>
            <a:pPr lvl="0"/>
            <a:r>
              <a:rPr lang="fr-FR" smtClean="0"/>
              <a:t>Click to edit Master text styles</a:t>
            </a:r>
          </a:p>
        </p:txBody>
      </p:sp>
      <p:sp>
        <p:nvSpPr>
          <p:cNvPr id="6" name="Content Placeholder 5"/>
          <p:cNvSpPr>
            <a:spLocks noGrp="1"/>
          </p:cNvSpPr>
          <p:nvPr>
            <p:ph sz="quarter" idx="4"/>
          </p:nvPr>
        </p:nvSpPr>
        <p:spPr>
          <a:xfrm>
            <a:off x="4645026" y="2174875"/>
            <a:ext cx="4041776" cy="3951288"/>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fr-FR"/>
          </a:p>
        </p:txBody>
      </p:sp>
      <p:sp>
        <p:nvSpPr>
          <p:cNvPr id="7" name="Date Placeholder 6"/>
          <p:cNvSpPr>
            <a:spLocks noGrp="1"/>
          </p:cNvSpPr>
          <p:nvPr>
            <p:ph type="dt" sz="half" idx="10"/>
          </p:nvPr>
        </p:nvSpPr>
        <p:spPr/>
        <p:txBody>
          <a:bodyPr/>
          <a:lstStyle/>
          <a:p>
            <a:fld id="{3C58E967-B88E-3047-8EC0-F89E83B254BA}" type="datetimeFigureOut">
              <a:rPr lang="fr-FR" smtClean="0"/>
              <a:pPr/>
              <a:t>5/26/13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346BF9FB-8271-D342-84CC-0344E452003D}"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fr-FR"/>
          </a:p>
        </p:txBody>
      </p:sp>
      <p:sp>
        <p:nvSpPr>
          <p:cNvPr id="3" name="Date Placeholder 2"/>
          <p:cNvSpPr>
            <a:spLocks noGrp="1"/>
          </p:cNvSpPr>
          <p:nvPr>
            <p:ph type="dt" sz="half" idx="10"/>
          </p:nvPr>
        </p:nvSpPr>
        <p:spPr/>
        <p:txBody>
          <a:bodyPr/>
          <a:lstStyle/>
          <a:p>
            <a:fld id="{3C58E967-B88E-3047-8EC0-F89E83B254BA}" type="datetimeFigureOut">
              <a:rPr lang="fr-FR" smtClean="0"/>
              <a:pPr/>
              <a:t>5/26/13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46BF9FB-8271-D342-84CC-0344E452003D}"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58E967-B88E-3047-8EC0-F89E83B254BA}" type="datetimeFigureOut">
              <a:rPr lang="fr-FR" smtClean="0"/>
              <a:pPr/>
              <a:t>5/26/13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346BF9FB-8271-D342-84CC-0344E452003D}"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2"/>
            <a:ext cx="3008313" cy="1162049"/>
          </a:xfrm>
        </p:spPr>
        <p:txBody>
          <a:bodyPr anchor="b"/>
          <a:lstStyle>
            <a:lvl1pPr algn="l">
              <a:defRPr sz="1800" b="1"/>
            </a:lvl1pPr>
          </a:lstStyle>
          <a:p>
            <a:r>
              <a:rPr lang="fr-FR" smtClean="0"/>
              <a:t>Click to edit Master title style</a:t>
            </a:r>
            <a:endParaRPr lang="fr-FR"/>
          </a:p>
        </p:txBody>
      </p:sp>
      <p:sp>
        <p:nvSpPr>
          <p:cNvPr id="3" name="Content Placeholder 2"/>
          <p:cNvSpPr>
            <a:spLocks noGrp="1"/>
          </p:cNvSpPr>
          <p:nvPr>
            <p:ph idx="1"/>
          </p:nvPr>
        </p:nvSpPr>
        <p:spPr>
          <a:xfrm>
            <a:off x="3575050" y="273052"/>
            <a:ext cx="5111750" cy="5853113"/>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fr-F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300"/>
            </a:lvl1pPr>
            <a:lvl2pPr marL="408130" indent="0">
              <a:buNone/>
              <a:defRPr sz="1000"/>
            </a:lvl2pPr>
            <a:lvl3pPr marL="816260" indent="0">
              <a:buNone/>
              <a:defRPr sz="900"/>
            </a:lvl3pPr>
            <a:lvl4pPr marL="1224391" indent="0">
              <a:buNone/>
              <a:defRPr sz="800"/>
            </a:lvl4pPr>
            <a:lvl5pPr marL="1632521" indent="0">
              <a:buNone/>
              <a:defRPr sz="800"/>
            </a:lvl5pPr>
            <a:lvl6pPr marL="2040651" indent="0">
              <a:buNone/>
              <a:defRPr sz="800"/>
            </a:lvl6pPr>
            <a:lvl7pPr marL="2448781" indent="0">
              <a:buNone/>
              <a:defRPr sz="800"/>
            </a:lvl7pPr>
            <a:lvl8pPr marL="2856912" indent="0">
              <a:buNone/>
              <a:defRPr sz="800"/>
            </a:lvl8pPr>
            <a:lvl9pPr marL="3265042" indent="0">
              <a:buNone/>
              <a:defRPr sz="800"/>
            </a:lvl9pPr>
          </a:lstStyle>
          <a:p>
            <a:pPr lvl="0"/>
            <a:r>
              <a:rPr lang="fr-FR" smtClean="0"/>
              <a:t>Click to edit Master text styles</a:t>
            </a:r>
          </a:p>
        </p:txBody>
      </p:sp>
      <p:sp>
        <p:nvSpPr>
          <p:cNvPr id="5" name="Date Placeholder 4"/>
          <p:cNvSpPr>
            <a:spLocks noGrp="1"/>
          </p:cNvSpPr>
          <p:nvPr>
            <p:ph type="dt" sz="half" idx="10"/>
          </p:nvPr>
        </p:nvSpPr>
        <p:spPr/>
        <p:txBody>
          <a:bodyPr/>
          <a:lstStyle/>
          <a:p>
            <a:fld id="{3C58E967-B88E-3047-8EC0-F89E83B254BA}" type="datetimeFigureOut">
              <a:rPr lang="fr-FR" smtClean="0"/>
              <a:pPr/>
              <a:t>5/26/13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46BF9FB-8271-D342-84CC-0344E452003D}"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599"/>
            <a:ext cx="5486400" cy="566739"/>
          </a:xfrm>
        </p:spPr>
        <p:txBody>
          <a:bodyPr anchor="b"/>
          <a:lstStyle>
            <a:lvl1pPr algn="l">
              <a:defRPr sz="1800" b="1"/>
            </a:lvl1pPr>
          </a:lstStyle>
          <a:p>
            <a:r>
              <a:rPr lang="fr-FR" smtClean="0"/>
              <a:t>Click to edit Master title style</a:t>
            </a:r>
            <a:endParaRPr lang="fr-FR"/>
          </a:p>
        </p:txBody>
      </p:sp>
      <p:sp>
        <p:nvSpPr>
          <p:cNvPr id="3" name="Picture Placeholder 2"/>
          <p:cNvSpPr>
            <a:spLocks noGrp="1"/>
          </p:cNvSpPr>
          <p:nvPr>
            <p:ph type="pic" idx="1"/>
          </p:nvPr>
        </p:nvSpPr>
        <p:spPr>
          <a:xfrm>
            <a:off x="1792288" y="612776"/>
            <a:ext cx="5486400" cy="4114800"/>
          </a:xfrm>
        </p:spPr>
        <p:txBody>
          <a:bodyPr/>
          <a:lstStyle>
            <a:lvl1pPr marL="0" indent="0">
              <a:buNone/>
              <a:defRPr sz="2900"/>
            </a:lvl1pPr>
            <a:lvl2pPr marL="408130" indent="0">
              <a:buNone/>
              <a:defRPr sz="2500"/>
            </a:lvl2pPr>
            <a:lvl3pPr marL="816260" indent="0">
              <a:buNone/>
              <a:defRPr sz="2200"/>
            </a:lvl3pPr>
            <a:lvl4pPr marL="1224391" indent="0">
              <a:buNone/>
              <a:defRPr sz="1800"/>
            </a:lvl4pPr>
            <a:lvl5pPr marL="1632521" indent="0">
              <a:buNone/>
              <a:defRPr sz="1800"/>
            </a:lvl5pPr>
            <a:lvl6pPr marL="2040651" indent="0">
              <a:buNone/>
              <a:defRPr sz="1800"/>
            </a:lvl6pPr>
            <a:lvl7pPr marL="2448781" indent="0">
              <a:buNone/>
              <a:defRPr sz="1800"/>
            </a:lvl7pPr>
            <a:lvl8pPr marL="2856912" indent="0">
              <a:buNone/>
              <a:defRPr sz="1800"/>
            </a:lvl8pPr>
            <a:lvl9pPr marL="3265042" indent="0">
              <a:buNone/>
              <a:defRPr sz="1800"/>
            </a:lvl9pPr>
          </a:lstStyle>
          <a:p>
            <a:endParaRPr lang="fr-FR"/>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300"/>
            </a:lvl1pPr>
            <a:lvl2pPr marL="408130" indent="0">
              <a:buNone/>
              <a:defRPr sz="1000"/>
            </a:lvl2pPr>
            <a:lvl3pPr marL="816260" indent="0">
              <a:buNone/>
              <a:defRPr sz="900"/>
            </a:lvl3pPr>
            <a:lvl4pPr marL="1224391" indent="0">
              <a:buNone/>
              <a:defRPr sz="800"/>
            </a:lvl4pPr>
            <a:lvl5pPr marL="1632521" indent="0">
              <a:buNone/>
              <a:defRPr sz="800"/>
            </a:lvl5pPr>
            <a:lvl6pPr marL="2040651" indent="0">
              <a:buNone/>
              <a:defRPr sz="800"/>
            </a:lvl6pPr>
            <a:lvl7pPr marL="2448781" indent="0">
              <a:buNone/>
              <a:defRPr sz="800"/>
            </a:lvl7pPr>
            <a:lvl8pPr marL="2856912" indent="0">
              <a:buNone/>
              <a:defRPr sz="800"/>
            </a:lvl8pPr>
            <a:lvl9pPr marL="3265042" indent="0">
              <a:buNone/>
              <a:defRPr sz="800"/>
            </a:lvl9pPr>
          </a:lstStyle>
          <a:p>
            <a:pPr lvl="0"/>
            <a:r>
              <a:rPr lang="fr-FR" smtClean="0"/>
              <a:t>Click to edit Master text styles</a:t>
            </a:r>
          </a:p>
        </p:txBody>
      </p:sp>
      <p:sp>
        <p:nvSpPr>
          <p:cNvPr id="5" name="Date Placeholder 4"/>
          <p:cNvSpPr>
            <a:spLocks noGrp="1"/>
          </p:cNvSpPr>
          <p:nvPr>
            <p:ph type="dt" sz="half" idx="10"/>
          </p:nvPr>
        </p:nvSpPr>
        <p:spPr/>
        <p:txBody>
          <a:bodyPr/>
          <a:lstStyle/>
          <a:p>
            <a:fld id="{3C58E967-B88E-3047-8EC0-F89E83B254BA}" type="datetimeFigureOut">
              <a:rPr lang="fr-FR" smtClean="0"/>
              <a:pPr/>
              <a:t>5/26/13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46BF9FB-8271-D342-84CC-0344E452003D}"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0">
              <a:schemeClr val="bg1"/>
            </a:gs>
            <a:gs pos="100000">
              <a:srgbClr val="FFEECA"/>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74639"/>
            <a:ext cx="8229600" cy="1143000"/>
          </a:xfrm>
          <a:prstGeom prst="rect">
            <a:avLst/>
          </a:prstGeom>
        </p:spPr>
        <p:txBody>
          <a:bodyPr vert="horz" lIns="81626" tIns="40813" rIns="81626" bIns="40813" rtlCol="0" anchor="ctr">
            <a:normAutofit/>
          </a:bodyPr>
          <a:lstStyle/>
          <a:p>
            <a:r>
              <a:rPr lang="fr-FR" smtClean="0"/>
              <a:t>Click to edit Master title style</a:t>
            </a:r>
            <a:endParaRPr lang="fr-FR"/>
          </a:p>
        </p:txBody>
      </p:sp>
      <p:sp>
        <p:nvSpPr>
          <p:cNvPr id="3" name="Text Placeholder 2"/>
          <p:cNvSpPr>
            <a:spLocks noGrp="1"/>
          </p:cNvSpPr>
          <p:nvPr>
            <p:ph type="body" idx="1"/>
          </p:nvPr>
        </p:nvSpPr>
        <p:spPr>
          <a:xfrm>
            <a:off x="457201" y="1600201"/>
            <a:ext cx="8229600" cy="4525964"/>
          </a:xfrm>
          <a:prstGeom prst="rect">
            <a:avLst/>
          </a:prstGeom>
        </p:spPr>
        <p:txBody>
          <a:bodyPr vert="horz" lIns="81626" tIns="40813" rIns="81626" bIns="40813" rtlCol="0">
            <a:normAutofit/>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fr-FR"/>
          </a:p>
        </p:txBody>
      </p:sp>
      <p:sp>
        <p:nvSpPr>
          <p:cNvPr id="4" name="Date Placeholder 3"/>
          <p:cNvSpPr>
            <a:spLocks noGrp="1"/>
          </p:cNvSpPr>
          <p:nvPr>
            <p:ph type="dt" sz="half" idx="2"/>
          </p:nvPr>
        </p:nvSpPr>
        <p:spPr>
          <a:xfrm>
            <a:off x="457201" y="6356353"/>
            <a:ext cx="2133600" cy="365124"/>
          </a:xfrm>
          <a:prstGeom prst="rect">
            <a:avLst/>
          </a:prstGeom>
        </p:spPr>
        <p:txBody>
          <a:bodyPr vert="horz" lIns="81626" tIns="40813" rIns="81626" bIns="40813" rtlCol="0" anchor="ctr"/>
          <a:lstStyle>
            <a:lvl1pPr algn="l">
              <a:defRPr sz="1000">
                <a:solidFill>
                  <a:schemeClr val="tx1">
                    <a:tint val="75000"/>
                  </a:schemeClr>
                </a:solidFill>
              </a:defRPr>
            </a:lvl1pPr>
          </a:lstStyle>
          <a:p>
            <a:fld id="{3C58E967-B88E-3047-8EC0-F89E83B254BA}" type="datetimeFigureOut">
              <a:rPr lang="fr-FR" smtClean="0"/>
              <a:pPr/>
              <a:t>5/26/13</a:t>
            </a:fld>
            <a:endParaRPr lang="fr-FR"/>
          </a:p>
        </p:txBody>
      </p:sp>
      <p:sp>
        <p:nvSpPr>
          <p:cNvPr id="5" name="Footer Placeholder 4"/>
          <p:cNvSpPr>
            <a:spLocks noGrp="1"/>
          </p:cNvSpPr>
          <p:nvPr>
            <p:ph type="ftr" sz="quarter" idx="3"/>
          </p:nvPr>
        </p:nvSpPr>
        <p:spPr>
          <a:xfrm>
            <a:off x="3124200" y="6356353"/>
            <a:ext cx="2895600" cy="365124"/>
          </a:xfrm>
          <a:prstGeom prst="rect">
            <a:avLst/>
          </a:prstGeom>
        </p:spPr>
        <p:txBody>
          <a:bodyPr vert="horz" lIns="81626" tIns="40813" rIns="81626" bIns="40813" rtlCol="0" anchor="ctr"/>
          <a:lstStyle>
            <a:lvl1pPr algn="ctr">
              <a:defRPr sz="10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1" y="6356353"/>
            <a:ext cx="2133600" cy="365124"/>
          </a:xfrm>
          <a:prstGeom prst="rect">
            <a:avLst/>
          </a:prstGeom>
        </p:spPr>
        <p:txBody>
          <a:bodyPr vert="horz" lIns="81626" tIns="40813" rIns="81626" bIns="40813" rtlCol="0" anchor="ctr"/>
          <a:lstStyle>
            <a:lvl1pPr algn="r">
              <a:defRPr sz="1000">
                <a:solidFill>
                  <a:schemeClr val="tx1">
                    <a:tint val="75000"/>
                  </a:schemeClr>
                </a:solidFill>
              </a:defRPr>
            </a:lvl1pPr>
          </a:lstStyle>
          <a:p>
            <a:fld id="{346BF9FB-8271-D342-84CC-0344E452003D}"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08130" rtl="0" eaLnBrk="1" latinLnBrk="0" hangingPunct="1">
        <a:spcBef>
          <a:spcPct val="0"/>
        </a:spcBef>
        <a:buNone/>
        <a:defRPr sz="3900" kern="1200">
          <a:solidFill>
            <a:schemeClr val="tx1"/>
          </a:solidFill>
          <a:latin typeface="+mj-lt"/>
          <a:ea typeface="+mj-ea"/>
          <a:cs typeface="+mj-cs"/>
        </a:defRPr>
      </a:lvl1pPr>
    </p:titleStyle>
    <p:bodyStyle>
      <a:lvl1pPr marL="306097" indent="-306097" algn="l" defTabSz="408130" rtl="0" eaLnBrk="1" latinLnBrk="0" hangingPunct="1">
        <a:spcBef>
          <a:spcPct val="20000"/>
        </a:spcBef>
        <a:buFont typeface="Arial"/>
        <a:buChar char="•"/>
        <a:defRPr sz="2900" kern="1200">
          <a:solidFill>
            <a:schemeClr val="tx1"/>
          </a:solidFill>
          <a:latin typeface="+mn-lt"/>
          <a:ea typeface="+mn-ea"/>
          <a:cs typeface="+mn-cs"/>
        </a:defRPr>
      </a:lvl1pPr>
      <a:lvl2pPr marL="663212" indent="-255082" algn="l" defTabSz="408130" rtl="0" eaLnBrk="1" latinLnBrk="0" hangingPunct="1">
        <a:spcBef>
          <a:spcPct val="20000"/>
        </a:spcBef>
        <a:buFont typeface="Arial"/>
        <a:buChar char="–"/>
        <a:defRPr sz="2500" kern="1200">
          <a:solidFill>
            <a:schemeClr val="tx1"/>
          </a:solidFill>
          <a:latin typeface="+mn-lt"/>
          <a:ea typeface="+mn-ea"/>
          <a:cs typeface="+mn-cs"/>
        </a:defRPr>
      </a:lvl2pPr>
      <a:lvl3pPr marL="1020326" indent="-204065" algn="l" defTabSz="408130" rtl="0" eaLnBrk="1" latinLnBrk="0" hangingPunct="1">
        <a:spcBef>
          <a:spcPct val="20000"/>
        </a:spcBef>
        <a:buFont typeface="Arial"/>
        <a:buChar char="•"/>
        <a:defRPr sz="2200" kern="1200">
          <a:solidFill>
            <a:schemeClr val="tx1"/>
          </a:solidFill>
          <a:latin typeface="+mn-lt"/>
          <a:ea typeface="+mn-ea"/>
          <a:cs typeface="+mn-cs"/>
        </a:defRPr>
      </a:lvl3pPr>
      <a:lvl4pPr marL="1428456" indent="-204065" algn="l" defTabSz="408130" rtl="0" eaLnBrk="1" latinLnBrk="0" hangingPunct="1">
        <a:spcBef>
          <a:spcPct val="20000"/>
        </a:spcBef>
        <a:buFont typeface="Arial"/>
        <a:buChar char="–"/>
        <a:defRPr sz="1800" kern="1200">
          <a:solidFill>
            <a:schemeClr val="tx1"/>
          </a:solidFill>
          <a:latin typeface="+mn-lt"/>
          <a:ea typeface="+mn-ea"/>
          <a:cs typeface="+mn-cs"/>
        </a:defRPr>
      </a:lvl4pPr>
      <a:lvl5pPr marL="1836586" indent="-204065" algn="l" defTabSz="408130" rtl="0" eaLnBrk="1" latinLnBrk="0" hangingPunct="1">
        <a:spcBef>
          <a:spcPct val="20000"/>
        </a:spcBef>
        <a:buFont typeface="Arial"/>
        <a:buChar char="»"/>
        <a:defRPr sz="1800" kern="1200">
          <a:solidFill>
            <a:schemeClr val="tx1"/>
          </a:solidFill>
          <a:latin typeface="+mn-lt"/>
          <a:ea typeface="+mn-ea"/>
          <a:cs typeface="+mn-cs"/>
        </a:defRPr>
      </a:lvl5pPr>
      <a:lvl6pPr marL="2244716" indent="-204065" algn="l" defTabSz="408130" rtl="0" eaLnBrk="1" latinLnBrk="0" hangingPunct="1">
        <a:spcBef>
          <a:spcPct val="20000"/>
        </a:spcBef>
        <a:buFont typeface="Arial"/>
        <a:buChar char="•"/>
        <a:defRPr sz="1800" kern="1200">
          <a:solidFill>
            <a:schemeClr val="tx1"/>
          </a:solidFill>
          <a:latin typeface="+mn-lt"/>
          <a:ea typeface="+mn-ea"/>
          <a:cs typeface="+mn-cs"/>
        </a:defRPr>
      </a:lvl6pPr>
      <a:lvl7pPr marL="2652847" indent="-204065" algn="l" defTabSz="408130" rtl="0" eaLnBrk="1" latinLnBrk="0" hangingPunct="1">
        <a:spcBef>
          <a:spcPct val="20000"/>
        </a:spcBef>
        <a:buFont typeface="Arial"/>
        <a:buChar char="•"/>
        <a:defRPr sz="1800" kern="1200">
          <a:solidFill>
            <a:schemeClr val="tx1"/>
          </a:solidFill>
          <a:latin typeface="+mn-lt"/>
          <a:ea typeface="+mn-ea"/>
          <a:cs typeface="+mn-cs"/>
        </a:defRPr>
      </a:lvl7pPr>
      <a:lvl8pPr marL="3060977" indent="-204065" algn="l" defTabSz="408130" rtl="0" eaLnBrk="1" latinLnBrk="0" hangingPunct="1">
        <a:spcBef>
          <a:spcPct val="20000"/>
        </a:spcBef>
        <a:buFont typeface="Arial"/>
        <a:buChar char="•"/>
        <a:defRPr sz="1800" kern="1200">
          <a:solidFill>
            <a:schemeClr val="tx1"/>
          </a:solidFill>
          <a:latin typeface="+mn-lt"/>
          <a:ea typeface="+mn-ea"/>
          <a:cs typeface="+mn-cs"/>
        </a:defRPr>
      </a:lvl8pPr>
      <a:lvl9pPr marL="3469107" indent="-204065" algn="l" defTabSz="408130"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fr-FR"/>
      </a:defPPr>
      <a:lvl1pPr marL="0" algn="l" defTabSz="408130" rtl="0" eaLnBrk="1" latinLnBrk="0" hangingPunct="1">
        <a:defRPr sz="1600" kern="1200">
          <a:solidFill>
            <a:schemeClr val="tx1"/>
          </a:solidFill>
          <a:latin typeface="+mn-lt"/>
          <a:ea typeface="+mn-ea"/>
          <a:cs typeface="+mn-cs"/>
        </a:defRPr>
      </a:lvl1pPr>
      <a:lvl2pPr marL="408130" algn="l" defTabSz="408130" rtl="0" eaLnBrk="1" latinLnBrk="0" hangingPunct="1">
        <a:defRPr sz="1600" kern="1200">
          <a:solidFill>
            <a:schemeClr val="tx1"/>
          </a:solidFill>
          <a:latin typeface="+mn-lt"/>
          <a:ea typeface="+mn-ea"/>
          <a:cs typeface="+mn-cs"/>
        </a:defRPr>
      </a:lvl2pPr>
      <a:lvl3pPr marL="816260" algn="l" defTabSz="408130" rtl="0" eaLnBrk="1" latinLnBrk="0" hangingPunct="1">
        <a:defRPr sz="1600" kern="1200">
          <a:solidFill>
            <a:schemeClr val="tx1"/>
          </a:solidFill>
          <a:latin typeface="+mn-lt"/>
          <a:ea typeface="+mn-ea"/>
          <a:cs typeface="+mn-cs"/>
        </a:defRPr>
      </a:lvl3pPr>
      <a:lvl4pPr marL="1224391" algn="l" defTabSz="408130" rtl="0" eaLnBrk="1" latinLnBrk="0" hangingPunct="1">
        <a:defRPr sz="1600" kern="1200">
          <a:solidFill>
            <a:schemeClr val="tx1"/>
          </a:solidFill>
          <a:latin typeface="+mn-lt"/>
          <a:ea typeface="+mn-ea"/>
          <a:cs typeface="+mn-cs"/>
        </a:defRPr>
      </a:lvl4pPr>
      <a:lvl5pPr marL="1632521" algn="l" defTabSz="408130" rtl="0" eaLnBrk="1" latinLnBrk="0" hangingPunct="1">
        <a:defRPr sz="1600" kern="1200">
          <a:solidFill>
            <a:schemeClr val="tx1"/>
          </a:solidFill>
          <a:latin typeface="+mn-lt"/>
          <a:ea typeface="+mn-ea"/>
          <a:cs typeface="+mn-cs"/>
        </a:defRPr>
      </a:lvl5pPr>
      <a:lvl6pPr marL="2040651" algn="l" defTabSz="408130" rtl="0" eaLnBrk="1" latinLnBrk="0" hangingPunct="1">
        <a:defRPr sz="1600" kern="1200">
          <a:solidFill>
            <a:schemeClr val="tx1"/>
          </a:solidFill>
          <a:latin typeface="+mn-lt"/>
          <a:ea typeface="+mn-ea"/>
          <a:cs typeface="+mn-cs"/>
        </a:defRPr>
      </a:lvl6pPr>
      <a:lvl7pPr marL="2448781" algn="l" defTabSz="408130" rtl="0" eaLnBrk="1" latinLnBrk="0" hangingPunct="1">
        <a:defRPr sz="1600" kern="1200">
          <a:solidFill>
            <a:schemeClr val="tx1"/>
          </a:solidFill>
          <a:latin typeface="+mn-lt"/>
          <a:ea typeface="+mn-ea"/>
          <a:cs typeface="+mn-cs"/>
        </a:defRPr>
      </a:lvl7pPr>
      <a:lvl8pPr marL="2856912" algn="l" defTabSz="408130" rtl="0" eaLnBrk="1" latinLnBrk="0" hangingPunct="1">
        <a:defRPr sz="1600" kern="1200">
          <a:solidFill>
            <a:schemeClr val="tx1"/>
          </a:solidFill>
          <a:latin typeface="+mn-lt"/>
          <a:ea typeface="+mn-ea"/>
          <a:cs typeface="+mn-cs"/>
        </a:defRPr>
      </a:lvl8pPr>
      <a:lvl9pPr marL="3265042" algn="l" defTabSz="408130"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21.png"/></Relationships>
</file>

<file path=ppt/slides/_rels/slide13.xml.rels><?xml version="1.0" encoding="UTF-8" standalone="yes"?>
<Relationships xmlns="http://schemas.openxmlformats.org/package/2006/relationships"><Relationship Id="rId9" Type="http://schemas.openxmlformats.org/officeDocument/2006/relationships/image" Target="../media/image25.pdf"/><Relationship Id="rId20" Type="http://schemas.openxmlformats.org/officeDocument/2006/relationships/image" Target="../media/image34.png"/><Relationship Id="rId10" Type="http://schemas.openxmlformats.org/officeDocument/2006/relationships/image" Target="../media/image26.png"/><Relationship Id="rId11" Type="http://schemas.openxmlformats.org/officeDocument/2006/relationships/image" Target="../media/image27.pdf"/><Relationship Id="rId12" Type="http://schemas.openxmlformats.org/officeDocument/2006/relationships/image" Target="../media/image28.png"/><Relationship Id="rId13" Type="http://schemas.openxmlformats.org/officeDocument/2006/relationships/image" Target="../media/image9.pdf"/><Relationship Id="rId14" Type="http://schemas.openxmlformats.org/officeDocument/2006/relationships/image" Target="../media/image11.png"/><Relationship Id="rId15" Type="http://schemas.openxmlformats.org/officeDocument/2006/relationships/image" Target="../media/image29.pdf"/><Relationship Id="rId16" Type="http://schemas.openxmlformats.org/officeDocument/2006/relationships/image" Target="../media/image30.png"/><Relationship Id="rId17" Type="http://schemas.openxmlformats.org/officeDocument/2006/relationships/image" Target="../media/image31.pdf"/><Relationship Id="rId18" Type="http://schemas.openxmlformats.org/officeDocument/2006/relationships/image" Target="../media/image32.png"/><Relationship Id="rId19" Type="http://schemas.openxmlformats.org/officeDocument/2006/relationships/image" Target="../media/image33.pdf"/><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2.pdf"/><Relationship Id="rId4" Type="http://schemas.openxmlformats.org/officeDocument/2006/relationships/image" Target="../media/image23.png"/><Relationship Id="rId5" Type="http://schemas.openxmlformats.org/officeDocument/2006/relationships/image" Target="../media/image8.pdf"/><Relationship Id="rId6" Type="http://schemas.openxmlformats.org/officeDocument/2006/relationships/image" Target="../media/image24.png"/><Relationship Id="rId7" Type="http://schemas.openxmlformats.org/officeDocument/2006/relationships/image" Target="../media/image10.pdf"/><Relationship Id="rId8"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5.xml.rels><?xml version="1.0" encoding="UTF-8" standalone="yes"?>
<Relationships xmlns="http://schemas.openxmlformats.org/package/2006/relationships"><Relationship Id="rId11" Type="http://schemas.openxmlformats.org/officeDocument/2006/relationships/image" Target="../media/image9.pdf"/><Relationship Id="rId12" Type="http://schemas.openxmlformats.org/officeDocument/2006/relationships/image" Target="../media/image11.png"/><Relationship Id="rId13" Type="http://schemas.openxmlformats.org/officeDocument/2006/relationships/image" Target="../media/image29.pdf"/><Relationship Id="rId14" Type="http://schemas.openxmlformats.org/officeDocument/2006/relationships/image" Target="../media/image30.png"/><Relationship Id="rId15" Type="http://schemas.openxmlformats.org/officeDocument/2006/relationships/image" Target="../media/image31.pdf"/><Relationship Id="rId16" Type="http://schemas.openxmlformats.org/officeDocument/2006/relationships/image" Target="../media/image32.png"/><Relationship Id="rId17" Type="http://schemas.openxmlformats.org/officeDocument/2006/relationships/image" Target="../media/image33.pdf"/><Relationship Id="rId18"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2.pdf"/><Relationship Id="rId4" Type="http://schemas.openxmlformats.org/officeDocument/2006/relationships/image" Target="../media/image23.png"/><Relationship Id="rId5" Type="http://schemas.openxmlformats.org/officeDocument/2006/relationships/image" Target="../media/image8.pdf"/><Relationship Id="rId6" Type="http://schemas.openxmlformats.org/officeDocument/2006/relationships/image" Target="../media/image24.png"/><Relationship Id="rId7" Type="http://schemas.openxmlformats.org/officeDocument/2006/relationships/image" Target="../media/image10.pdf"/><Relationship Id="rId8" Type="http://schemas.openxmlformats.org/officeDocument/2006/relationships/image" Target="../media/image12.png"/><Relationship Id="rId9" Type="http://schemas.openxmlformats.org/officeDocument/2006/relationships/image" Target="../media/image27.pdf"/><Relationship Id="rId10"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 Id="rId3" Type="http://schemas.openxmlformats.org/officeDocument/2006/relationships/image" Target="../media/image3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 Id="rId3" Type="http://schemas.openxmlformats.org/officeDocument/2006/relationships/image" Target="../media/image3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1.xml.rels><?xml version="1.0" encoding="UTF-8" standalone="yes"?>
<Relationships xmlns="http://schemas.openxmlformats.org/package/2006/relationships"><Relationship Id="rId11" Type="http://schemas.openxmlformats.org/officeDocument/2006/relationships/image" Target="../media/image9.pdf"/><Relationship Id="rId12" Type="http://schemas.openxmlformats.org/officeDocument/2006/relationships/image" Target="../media/image11.png"/><Relationship Id="rId13" Type="http://schemas.openxmlformats.org/officeDocument/2006/relationships/image" Target="../media/image29.pdf"/><Relationship Id="rId14" Type="http://schemas.openxmlformats.org/officeDocument/2006/relationships/image" Target="../media/image30.png"/><Relationship Id="rId15" Type="http://schemas.openxmlformats.org/officeDocument/2006/relationships/image" Target="../media/image31.pdf"/><Relationship Id="rId16" Type="http://schemas.openxmlformats.org/officeDocument/2006/relationships/image" Target="../media/image32.png"/><Relationship Id="rId17" Type="http://schemas.openxmlformats.org/officeDocument/2006/relationships/image" Target="../media/image33.pdf"/><Relationship Id="rId18"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2.pdf"/><Relationship Id="rId4" Type="http://schemas.openxmlformats.org/officeDocument/2006/relationships/image" Target="../media/image23.png"/><Relationship Id="rId5" Type="http://schemas.openxmlformats.org/officeDocument/2006/relationships/image" Target="../media/image8.pdf"/><Relationship Id="rId6" Type="http://schemas.openxmlformats.org/officeDocument/2006/relationships/image" Target="../media/image24.png"/><Relationship Id="rId7" Type="http://schemas.openxmlformats.org/officeDocument/2006/relationships/image" Target="../media/image10.pdf"/><Relationship Id="rId8" Type="http://schemas.openxmlformats.org/officeDocument/2006/relationships/image" Target="../media/image12.png"/><Relationship Id="rId9" Type="http://schemas.openxmlformats.org/officeDocument/2006/relationships/image" Target="../media/image27.pdf"/><Relationship Id="rId10"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df"/><Relationship Id="rId3" Type="http://schemas.openxmlformats.org/officeDocument/2006/relationships/image" Target="../media/image4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df"/><Relationship Id="rId3" Type="http://schemas.openxmlformats.org/officeDocument/2006/relationships/image" Target="../media/image4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df"/><Relationship Id="rId3" Type="http://schemas.openxmlformats.org/officeDocument/2006/relationships/image" Target="../media/image4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df"/><Relationship Id="rId3" Type="http://schemas.openxmlformats.org/officeDocument/2006/relationships/image" Target="../media/image4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df"/><Relationship Id="rId3" Type="http://schemas.openxmlformats.org/officeDocument/2006/relationships/image" Target="../media/image4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9.pdf"/><Relationship Id="rId5" Type="http://schemas.openxmlformats.org/officeDocument/2006/relationships/image" Target="../media/image11.png"/><Relationship Id="rId6" Type="http://schemas.openxmlformats.org/officeDocument/2006/relationships/image" Target="../media/image29.pdf"/><Relationship Id="rId7" Type="http://schemas.openxmlformats.org/officeDocument/2006/relationships/image" Target="../media/image30.png"/><Relationship Id="rId8" Type="http://schemas.openxmlformats.org/officeDocument/2006/relationships/image" Target="../media/image31.pdf"/><Relationship Id="rId9" Type="http://schemas.openxmlformats.org/officeDocument/2006/relationships/image" Target="../media/image32.png"/><Relationship Id="rId10" Type="http://schemas.openxmlformats.org/officeDocument/2006/relationships/image" Target="../media/image33.pdf"/><Relationship Id="rId11"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image" Target="../media/image27.pd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df"/><Relationship Id="rId3" Type="http://schemas.openxmlformats.org/officeDocument/2006/relationships/image" Target="../media/image48.png"/></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53.png"/><Relationship Id="rId1" Type="http://schemas.openxmlformats.org/officeDocument/2006/relationships/slideLayout" Target="../slideLayouts/slideLayout2.xml"/><Relationship Id="rId2" Type="http://schemas.openxmlformats.org/officeDocument/2006/relationships/image" Target="../media/image47.pd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png"/><Relationship Id="rId3" Type="http://schemas.openxmlformats.org/officeDocument/2006/relationships/image" Target="../media/image5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pdf"/><Relationship Id="rId3" Type="http://schemas.openxmlformats.org/officeDocument/2006/relationships/image" Target="../media/image5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8.pdf"/><Relationship Id="rId4" Type="http://schemas.openxmlformats.org/officeDocument/2006/relationships/image" Target="../media/image9.png"/><Relationship Id="rId5" Type="http://schemas.openxmlformats.org/officeDocument/2006/relationships/image" Target="../media/image9.pdf"/><Relationship Id="rId6" Type="http://schemas.openxmlformats.org/officeDocument/2006/relationships/image" Target="../media/image112.png"/><Relationship Id="rId7" Type="http://schemas.openxmlformats.org/officeDocument/2006/relationships/image" Target="../media/image10.pdf"/><Relationship Id="rId8" Type="http://schemas.openxmlformats.org/officeDocument/2006/relationships/image" Target="../media/image132.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1" Type="http://schemas.openxmlformats.org/officeDocument/2006/relationships/image" Target="../media/image9.pdf"/><Relationship Id="rId12" Type="http://schemas.openxmlformats.org/officeDocument/2006/relationships/image" Target="../media/image11.png"/><Relationship Id="rId13" Type="http://schemas.openxmlformats.org/officeDocument/2006/relationships/image" Target="../media/image29.pdf"/><Relationship Id="rId14" Type="http://schemas.openxmlformats.org/officeDocument/2006/relationships/image" Target="../media/image30.png"/><Relationship Id="rId15" Type="http://schemas.openxmlformats.org/officeDocument/2006/relationships/image" Target="../media/image31.pdf"/><Relationship Id="rId16" Type="http://schemas.openxmlformats.org/officeDocument/2006/relationships/image" Target="../media/image32.png"/><Relationship Id="rId17" Type="http://schemas.openxmlformats.org/officeDocument/2006/relationships/image" Target="../media/image33.pdf"/><Relationship Id="rId18"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2.pdf"/><Relationship Id="rId4" Type="http://schemas.openxmlformats.org/officeDocument/2006/relationships/image" Target="../media/image23.png"/><Relationship Id="rId5" Type="http://schemas.openxmlformats.org/officeDocument/2006/relationships/image" Target="../media/image8.pdf"/><Relationship Id="rId6" Type="http://schemas.openxmlformats.org/officeDocument/2006/relationships/image" Target="../media/image24.png"/><Relationship Id="rId7" Type="http://schemas.openxmlformats.org/officeDocument/2006/relationships/image" Target="../media/image10.pdf"/><Relationship Id="rId8" Type="http://schemas.openxmlformats.org/officeDocument/2006/relationships/image" Target="../media/image12.png"/><Relationship Id="rId9" Type="http://schemas.openxmlformats.org/officeDocument/2006/relationships/image" Target="../media/image27.pdf"/><Relationship Id="rId10" Type="http://schemas.openxmlformats.org/officeDocument/2006/relationships/image" Target="../media/image2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1" Type="http://schemas.openxmlformats.org/officeDocument/2006/relationships/image" Target="../media/image9.pdf"/><Relationship Id="rId12" Type="http://schemas.openxmlformats.org/officeDocument/2006/relationships/image" Target="../media/image11.png"/><Relationship Id="rId13" Type="http://schemas.openxmlformats.org/officeDocument/2006/relationships/image" Target="../media/image29.pdf"/><Relationship Id="rId14" Type="http://schemas.openxmlformats.org/officeDocument/2006/relationships/image" Target="../media/image30.png"/><Relationship Id="rId15" Type="http://schemas.openxmlformats.org/officeDocument/2006/relationships/image" Target="../media/image31.pdf"/><Relationship Id="rId16" Type="http://schemas.openxmlformats.org/officeDocument/2006/relationships/image" Target="../media/image32.png"/><Relationship Id="rId17" Type="http://schemas.openxmlformats.org/officeDocument/2006/relationships/image" Target="../media/image33.pdf"/><Relationship Id="rId18"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2.pdf"/><Relationship Id="rId4" Type="http://schemas.openxmlformats.org/officeDocument/2006/relationships/image" Target="../media/image23.png"/><Relationship Id="rId5" Type="http://schemas.openxmlformats.org/officeDocument/2006/relationships/image" Target="../media/image8.pdf"/><Relationship Id="rId6" Type="http://schemas.openxmlformats.org/officeDocument/2006/relationships/image" Target="../media/image24.png"/><Relationship Id="rId7" Type="http://schemas.openxmlformats.org/officeDocument/2006/relationships/image" Target="../media/image10.pdf"/><Relationship Id="rId8" Type="http://schemas.openxmlformats.org/officeDocument/2006/relationships/image" Target="../media/image12.png"/><Relationship Id="rId9" Type="http://schemas.openxmlformats.org/officeDocument/2006/relationships/image" Target="../media/image27.pdf"/><Relationship Id="rId10" Type="http://schemas.openxmlformats.org/officeDocument/2006/relationships/image" Target="../media/image2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9.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1" Type="http://schemas.openxmlformats.org/officeDocument/2006/relationships/image" Target="../media/image9.pdf"/><Relationship Id="rId12" Type="http://schemas.openxmlformats.org/officeDocument/2006/relationships/image" Target="../media/image11.png"/><Relationship Id="rId13" Type="http://schemas.openxmlformats.org/officeDocument/2006/relationships/image" Target="../media/image29.pdf"/><Relationship Id="rId14" Type="http://schemas.openxmlformats.org/officeDocument/2006/relationships/image" Target="../media/image30.png"/><Relationship Id="rId15" Type="http://schemas.openxmlformats.org/officeDocument/2006/relationships/image" Target="../media/image31.pdf"/><Relationship Id="rId16" Type="http://schemas.openxmlformats.org/officeDocument/2006/relationships/image" Target="../media/image32.png"/><Relationship Id="rId17" Type="http://schemas.openxmlformats.org/officeDocument/2006/relationships/image" Target="../media/image33.pdf"/><Relationship Id="rId18"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2.pdf"/><Relationship Id="rId4" Type="http://schemas.openxmlformats.org/officeDocument/2006/relationships/image" Target="../media/image23.png"/><Relationship Id="rId5" Type="http://schemas.openxmlformats.org/officeDocument/2006/relationships/image" Target="../media/image8.pdf"/><Relationship Id="rId6" Type="http://schemas.openxmlformats.org/officeDocument/2006/relationships/image" Target="../media/image24.png"/><Relationship Id="rId7" Type="http://schemas.openxmlformats.org/officeDocument/2006/relationships/image" Target="../media/image10.pdf"/><Relationship Id="rId8" Type="http://schemas.openxmlformats.org/officeDocument/2006/relationships/image" Target="../media/image12.png"/><Relationship Id="rId9" Type="http://schemas.openxmlformats.org/officeDocument/2006/relationships/image" Target="../media/image27.pdf"/><Relationship Id="rId10" Type="http://schemas.openxmlformats.org/officeDocument/2006/relationships/image" Target="../media/image28.png"/></Relationships>
</file>

<file path=ppt/slides/_rels/slide53.xml.rels><?xml version="1.0" encoding="UTF-8" standalone="yes"?>
<Relationships xmlns="http://schemas.openxmlformats.org/package/2006/relationships"><Relationship Id="rId3" Type="http://schemas.openxmlformats.org/officeDocument/2006/relationships/image" Target="../media/image60.pdf"/><Relationship Id="rId4" Type="http://schemas.openxmlformats.org/officeDocument/2006/relationships/image" Target="../media/image61.png"/><Relationship Id="rId5" Type="http://schemas.openxmlformats.org/officeDocument/2006/relationships/image" Target="../media/image62.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54.xml.rels><?xml version="1.0" encoding="UTF-8" standalone="yes"?>
<Relationships xmlns="http://schemas.openxmlformats.org/package/2006/relationships"><Relationship Id="rId3" Type="http://schemas.openxmlformats.org/officeDocument/2006/relationships/image" Target="../media/image63.pdf"/><Relationship Id="rId4" Type="http://schemas.openxmlformats.org/officeDocument/2006/relationships/image" Target="../media/image64.png"/><Relationship Id="rId5" Type="http://schemas.openxmlformats.org/officeDocument/2006/relationships/image" Target="../media/image65.pdf"/><Relationship Id="rId6" Type="http://schemas.openxmlformats.org/officeDocument/2006/relationships/image" Target="../media/image66.png"/><Relationship Id="rId7" Type="http://schemas.openxmlformats.org/officeDocument/2006/relationships/image" Target="../media/image67.pdf"/><Relationship Id="rId8" Type="http://schemas.openxmlformats.org/officeDocument/2006/relationships/image" Target="../media/image68.png"/><Relationship Id="rId9" Type="http://schemas.openxmlformats.org/officeDocument/2006/relationships/image" Target="../media/image69.pdf"/><Relationship Id="rId10" Type="http://schemas.openxmlformats.org/officeDocument/2006/relationships/image" Target="../media/image70.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2.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df"/><Relationship Id="rId3" Type="http://schemas.openxmlformats.org/officeDocument/2006/relationships/image" Target="../media/image11.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4.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5.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6.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7.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8.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80.pdf"/><Relationship Id="rId4" Type="http://schemas.openxmlformats.org/officeDocument/2006/relationships/image" Target="../media/image81.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76.xml.rels><?xml version="1.0" encoding="UTF-8" standalone="yes"?>
<Relationships xmlns="http://schemas.openxmlformats.org/package/2006/relationships"><Relationship Id="rId3" Type="http://schemas.openxmlformats.org/officeDocument/2006/relationships/image" Target="../media/image82.pdf"/><Relationship Id="rId4" Type="http://schemas.openxmlformats.org/officeDocument/2006/relationships/image" Target="../media/image83.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77.xml.rels><?xml version="1.0" encoding="UTF-8" standalone="yes"?>
<Relationships xmlns="http://schemas.openxmlformats.org/package/2006/relationships"><Relationship Id="rId3" Type="http://schemas.openxmlformats.org/officeDocument/2006/relationships/image" Target="../media/image84.pdf"/><Relationship Id="rId4" Type="http://schemas.openxmlformats.org/officeDocument/2006/relationships/image" Target="../media/image85.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6.pdf"/><Relationship Id="rId3" Type="http://schemas.openxmlformats.org/officeDocument/2006/relationships/image" Target="../media/image87.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0.pdf"/><Relationship Id="rId5"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9.pdf"/></Relationships>
</file>

<file path=ppt/slides/_rels/slide80.xml.rels><?xml version="1.0" encoding="UTF-8" standalone="yes"?>
<Relationships xmlns="http://schemas.openxmlformats.org/package/2006/relationships"><Relationship Id="rId3" Type="http://schemas.openxmlformats.org/officeDocument/2006/relationships/image" Target="../media/image88.pdf"/><Relationship Id="rId4" Type="http://schemas.openxmlformats.org/officeDocument/2006/relationships/image" Target="../media/image89.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0.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0.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1.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93.png"/><Relationship Id="rId4" Type="http://schemas.openxmlformats.org/officeDocument/2006/relationships/image" Target="../media/image94.png"/><Relationship Id="rId1" Type="http://schemas.openxmlformats.org/officeDocument/2006/relationships/slideLayout" Target="../slideLayouts/slideLayout2.xml"/><Relationship Id="rId2" Type="http://schemas.openxmlformats.org/officeDocument/2006/relationships/image" Target="../media/image92.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5.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6.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7.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9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ounded Rectangle 5"/>
          <p:cNvSpPr/>
          <p:nvPr/>
        </p:nvSpPr>
        <p:spPr>
          <a:xfrm>
            <a:off x="2726986" y="2785593"/>
            <a:ext cx="3547491" cy="821207"/>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dirty="0"/>
          </a:p>
        </p:txBody>
      </p:sp>
      <p:sp>
        <p:nvSpPr>
          <p:cNvPr id="5" name="Rounded Rectangle 4"/>
          <p:cNvSpPr/>
          <p:nvPr/>
        </p:nvSpPr>
        <p:spPr>
          <a:xfrm>
            <a:off x="366747" y="735858"/>
            <a:ext cx="8562142" cy="1699035"/>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dirty="0"/>
          </a:p>
        </p:txBody>
      </p:sp>
      <p:sp>
        <p:nvSpPr>
          <p:cNvPr id="2" name="Title 1"/>
          <p:cNvSpPr>
            <a:spLocks noGrp="1"/>
          </p:cNvSpPr>
          <p:nvPr>
            <p:ph type="ctrTitle"/>
          </p:nvPr>
        </p:nvSpPr>
        <p:spPr>
          <a:xfrm>
            <a:off x="366747" y="735858"/>
            <a:ext cx="8562142" cy="2032742"/>
          </a:xfrm>
        </p:spPr>
        <p:txBody>
          <a:bodyPr>
            <a:normAutofit/>
          </a:bodyPr>
          <a:lstStyle/>
          <a:p>
            <a:r>
              <a:rPr lang="en-US" dirty="0" smtClean="0">
                <a:solidFill>
                  <a:srgbClr val="984807"/>
                </a:solidFill>
              </a:rPr>
              <a:t>Genome-scale </a:t>
            </a:r>
            <a:r>
              <a:rPr lang="en-US" dirty="0" err="1" smtClean="0">
                <a:solidFill>
                  <a:srgbClr val="984807"/>
                </a:solidFill>
              </a:rPr>
              <a:t>phylogenomics</a:t>
            </a:r>
            <a:r>
              <a:rPr lang="en-US" b="1" dirty="0" smtClean="0">
                <a:solidFill>
                  <a:srgbClr val="984807"/>
                </a:solidFill>
              </a:rPr>
              <a:t/>
            </a:r>
            <a:br>
              <a:rPr lang="en-US" b="1" dirty="0" smtClean="0">
                <a:solidFill>
                  <a:srgbClr val="984807"/>
                </a:solidFill>
              </a:rPr>
            </a:br>
            <a:endParaRPr lang="fr-FR" dirty="0">
              <a:solidFill>
                <a:srgbClr val="984807"/>
              </a:solidFill>
            </a:endParaRPr>
          </a:p>
        </p:txBody>
      </p:sp>
      <p:sp>
        <p:nvSpPr>
          <p:cNvPr id="3" name="Subtitle 2"/>
          <p:cNvSpPr>
            <a:spLocks noGrp="1"/>
          </p:cNvSpPr>
          <p:nvPr>
            <p:ph type="subTitle" idx="1"/>
          </p:nvPr>
        </p:nvSpPr>
        <p:spPr>
          <a:xfrm>
            <a:off x="2726986" y="2900398"/>
            <a:ext cx="3547491" cy="1153297"/>
          </a:xfrm>
        </p:spPr>
        <p:txBody>
          <a:bodyPr>
            <a:normAutofit/>
          </a:bodyPr>
          <a:lstStyle/>
          <a:p>
            <a:r>
              <a:rPr lang="en-US" dirty="0" smtClean="0">
                <a:solidFill>
                  <a:srgbClr val="984807"/>
                </a:solidFill>
              </a:rPr>
              <a:t>Bastien Boussau</a:t>
            </a:r>
            <a:endParaRPr lang="fr-FR" dirty="0" smtClean="0">
              <a:solidFill>
                <a:srgbClr val="984807"/>
              </a:solidFill>
            </a:endParaRPr>
          </a:p>
        </p:txBody>
      </p:sp>
      <p:sp>
        <p:nvSpPr>
          <p:cNvPr id="7" name="Rounded Rectangle 6"/>
          <p:cNvSpPr/>
          <p:nvPr/>
        </p:nvSpPr>
        <p:spPr>
          <a:xfrm>
            <a:off x="645470" y="4160496"/>
            <a:ext cx="7973359" cy="909019"/>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8" name="Rectangle 7"/>
          <p:cNvSpPr/>
          <p:nvPr/>
        </p:nvSpPr>
        <p:spPr>
          <a:xfrm>
            <a:off x="645470" y="4142595"/>
            <a:ext cx="7973361" cy="790309"/>
          </a:xfrm>
          <a:prstGeom prst="rect">
            <a:avLst/>
          </a:prstGeom>
        </p:spPr>
        <p:txBody>
          <a:bodyPr wrap="square" lIns="81626" tIns="40813" rIns="81626" bIns="40813">
            <a:spAutoFit/>
          </a:bodyPr>
          <a:lstStyle/>
          <a:p>
            <a:pPr algn="ctr"/>
            <a:r>
              <a:rPr lang="en-US" sz="2300" dirty="0" err="1" smtClean="0">
                <a:solidFill>
                  <a:srgbClr val="984807"/>
                </a:solidFill>
              </a:rPr>
              <a:t>Huelsenbeck</a:t>
            </a:r>
            <a:r>
              <a:rPr lang="en-US" sz="2300" dirty="0" smtClean="0">
                <a:solidFill>
                  <a:srgbClr val="984807"/>
                </a:solidFill>
              </a:rPr>
              <a:t> lab, Dept. of Integrative Biology, UC Berkeley</a:t>
            </a:r>
          </a:p>
          <a:p>
            <a:pPr algn="ctr"/>
            <a:r>
              <a:rPr lang="en-US" sz="2300" dirty="0" smtClean="0">
                <a:solidFill>
                  <a:srgbClr val="984807"/>
                </a:solidFill>
              </a:rPr>
              <a:t>LBBE, CNRS, </a:t>
            </a:r>
            <a:r>
              <a:rPr lang="en-US" sz="2300" dirty="0" err="1" smtClean="0">
                <a:solidFill>
                  <a:srgbClr val="984807"/>
                </a:solidFill>
              </a:rPr>
              <a:t>Université</a:t>
            </a:r>
            <a:r>
              <a:rPr lang="en-US" sz="2300" dirty="0" smtClean="0">
                <a:solidFill>
                  <a:srgbClr val="984807"/>
                </a:solidFill>
              </a:rPr>
              <a:t> de Lyon</a:t>
            </a:r>
            <a:endParaRPr lang="fr-FR" sz="2300" dirty="0">
              <a:solidFill>
                <a:srgbClr val="984807"/>
              </a:solidFill>
            </a:endParaRPr>
          </a:p>
        </p:txBody>
      </p:sp>
      <p:grpSp>
        <p:nvGrpSpPr>
          <p:cNvPr id="14" name="Group 13"/>
          <p:cNvGrpSpPr/>
          <p:nvPr/>
        </p:nvGrpSpPr>
        <p:grpSpPr>
          <a:xfrm>
            <a:off x="210365" y="5793645"/>
            <a:ext cx="8782049" cy="1218242"/>
            <a:chOff x="210364" y="4197706"/>
            <a:chExt cx="8782049" cy="1061209"/>
          </a:xfrm>
        </p:grpSpPr>
        <p:pic>
          <p:nvPicPr>
            <p:cNvPr id="15" name="Picture 14" descr="logoLBBE_500x373_ft_hd.png"/>
            <p:cNvPicPr>
              <a:picLocks noChangeAspect="1"/>
            </p:cNvPicPr>
            <p:nvPr/>
          </p:nvPicPr>
          <p:blipFill>
            <a:blip r:embed="rId3"/>
            <a:stretch>
              <a:fillRect/>
            </a:stretch>
          </p:blipFill>
          <p:spPr>
            <a:xfrm>
              <a:off x="2726985" y="4371772"/>
              <a:ext cx="1048323" cy="713079"/>
            </a:xfrm>
            <a:prstGeom prst="rect">
              <a:avLst/>
            </a:prstGeom>
          </p:spPr>
        </p:pic>
        <p:pic>
          <p:nvPicPr>
            <p:cNvPr id="16" name="Picture 15" descr="ucbl.png"/>
            <p:cNvPicPr>
              <a:picLocks noChangeAspect="1"/>
            </p:cNvPicPr>
            <p:nvPr/>
          </p:nvPicPr>
          <p:blipFill>
            <a:blip r:embed="rId4"/>
            <a:stretch>
              <a:fillRect/>
            </a:stretch>
          </p:blipFill>
          <p:spPr>
            <a:xfrm>
              <a:off x="4212528" y="4197706"/>
              <a:ext cx="1160729" cy="1061209"/>
            </a:xfrm>
            <a:prstGeom prst="rect">
              <a:avLst/>
            </a:prstGeom>
          </p:spPr>
        </p:pic>
        <p:pic>
          <p:nvPicPr>
            <p:cNvPr id="17" name="Picture 16" descr="logo-blue-6x6.jpg"/>
            <p:cNvPicPr>
              <a:picLocks noChangeAspect="1"/>
            </p:cNvPicPr>
            <p:nvPr/>
          </p:nvPicPr>
          <p:blipFill>
            <a:blip r:embed="rId5"/>
            <a:stretch>
              <a:fillRect/>
            </a:stretch>
          </p:blipFill>
          <p:spPr>
            <a:xfrm>
              <a:off x="1469474" y="4352878"/>
              <a:ext cx="820291" cy="750867"/>
            </a:xfrm>
            <a:prstGeom prst="rect">
              <a:avLst/>
            </a:prstGeom>
          </p:spPr>
        </p:pic>
        <p:pic>
          <p:nvPicPr>
            <p:cNvPr id="18" name="Picture 17" descr="logoCNRS.jpg"/>
            <p:cNvPicPr>
              <a:picLocks noChangeAspect="1"/>
            </p:cNvPicPr>
            <p:nvPr/>
          </p:nvPicPr>
          <p:blipFill>
            <a:blip r:embed="rId6"/>
            <a:stretch>
              <a:fillRect/>
            </a:stretch>
          </p:blipFill>
          <p:spPr>
            <a:xfrm>
              <a:off x="5810477" y="4362089"/>
              <a:ext cx="801136" cy="732446"/>
            </a:xfrm>
            <a:prstGeom prst="rect">
              <a:avLst/>
            </a:prstGeom>
          </p:spPr>
        </p:pic>
        <p:pic>
          <p:nvPicPr>
            <p:cNvPr id="19" name="Picture 18" descr="UCBerkeley_Color_Logo.sized.jpg"/>
            <p:cNvPicPr>
              <a:picLocks noChangeAspect="1"/>
            </p:cNvPicPr>
            <p:nvPr/>
          </p:nvPicPr>
          <p:blipFill>
            <a:blip r:embed="rId7"/>
            <a:stretch>
              <a:fillRect/>
            </a:stretch>
          </p:blipFill>
          <p:spPr>
            <a:xfrm>
              <a:off x="210364" y="4345233"/>
              <a:ext cx="821890" cy="766157"/>
            </a:xfrm>
            <a:prstGeom prst="rect">
              <a:avLst/>
            </a:prstGeom>
          </p:spPr>
        </p:pic>
        <p:pic>
          <p:nvPicPr>
            <p:cNvPr id="20" name="Picture 19" descr="CINES.png"/>
            <p:cNvPicPr>
              <a:picLocks noChangeAspect="1"/>
            </p:cNvPicPr>
            <p:nvPr/>
          </p:nvPicPr>
          <p:blipFill>
            <a:blip r:embed="rId8"/>
            <a:stretch>
              <a:fillRect/>
            </a:stretch>
          </p:blipFill>
          <p:spPr>
            <a:xfrm>
              <a:off x="8179602" y="4448435"/>
              <a:ext cx="812811" cy="559752"/>
            </a:xfrm>
            <a:prstGeom prst="rect">
              <a:avLst/>
            </a:prstGeom>
          </p:spPr>
        </p:pic>
        <p:pic>
          <p:nvPicPr>
            <p:cNvPr id="21" name="Picture 20"/>
            <p:cNvPicPr>
              <a:picLocks noChangeAspect="1"/>
            </p:cNvPicPr>
            <p:nvPr/>
          </p:nvPicPr>
          <p:blipFill>
            <a:blip r:embed="rId9"/>
            <a:stretch>
              <a:fillRect/>
            </a:stretch>
          </p:blipFill>
          <p:spPr>
            <a:xfrm>
              <a:off x="7048833" y="4257107"/>
              <a:ext cx="693551" cy="766556"/>
            </a:xfrm>
            <a:prstGeom prst="rect">
              <a:avLst/>
            </a:prstGeom>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ounded Rectangle 5"/>
          <p:cNvSpPr/>
          <p:nvPr/>
        </p:nvSpPr>
        <p:spPr>
          <a:xfrm>
            <a:off x="5904717" y="6538764"/>
            <a:ext cx="3241153" cy="302585"/>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4" name="Rounded Rectangle 3"/>
          <p:cNvSpPr/>
          <p:nvPr/>
        </p:nvSpPr>
        <p:spPr>
          <a:xfrm>
            <a:off x="514137" y="29311"/>
            <a:ext cx="7912076" cy="719460"/>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73490" tIns="36745" rIns="73490" bIns="36745" rtlCol="0" anchor="ctr"/>
          <a:lstStyle/>
          <a:p>
            <a:pPr algn="ctr"/>
            <a:endParaRPr lang="en-US"/>
          </a:p>
        </p:txBody>
      </p:sp>
      <p:sp>
        <p:nvSpPr>
          <p:cNvPr id="5" name="Title 1"/>
          <p:cNvSpPr>
            <a:spLocks noGrp="1"/>
          </p:cNvSpPr>
          <p:nvPr>
            <p:ph type="title"/>
          </p:nvPr>
        </p:nvSpPr>
        <p:spPr>
          <a:xfrm>
            <a:off x="514137" y="-223331"/>
            <a:ext cx="7912076" cy="1013289"/>
          </a:xfrm>
        </p:spPr>
        <p:txBody>
          <a:bodyPr>
            <a:normAutofit/>
          </a:bodyPr>
          <a:lstStyle/>
          <a:p>
            <a:r>
              <a:rPr lang="en-US" dirty="0" smtClean="0">
                <a:solidFill>
                  <a:schemeClr val="accent6">
                    <a:lumMod val="50000"/>
                  </a:schemeClr>
                </a:solidFill>
              </a:rPr>
              <a:t>Gene tree and species tree are linked</a:t>
            </a:r>
            <a:endParaRPr lang="en-US" dirty="0">
              <a:solidFill>
                <a:schemeClr val="accent6">
                  <a:lumMod val="50000"/>
                </a:schemeClr>
              </a:solidFill>
            </a:endParaRPr>
          </a:p>
        </p:txBody>
      </p:sp>
      <p:pic>
        <p:nvPicPr>
          <p:cNvPr id="15" name="Content Placeholder 10" descr="Figure1_SpTreeOnly.png"/>
          <p:cNvPicPr>
            <a:picLocks noGrp="1" noChangeAspect="1"/>
          </p:cNvPicPr>
          <p:nvPr>
            <p:ph idx="1"/>
          </p:nvPr>
        </p:nvPicPr>
        <p:blipFill>
          <a:blip r:embed="rId3"/>
          <a:srcRect l="-69184" r="-69184"/>
          <a:stretch>
            <a:fillRect/>
          </a:stretch>
        </p:blipFill>
        <p:spPr>
          <a:xfrm>
            <a:off x="-972535" y="785802"/>
            <a:ext cx="11041134" cy="6072199"/>
          </a:xfrm>
        </p:spPr>
      </p:pic>
      <p:sp>
        <p:nvSpPr>
          <p:cNvPr id="16" name="TextBox 15"/>
          <p:cNvSpPr txBox="1"/>
          <p:nvPr/>
        </p:nvSpPr>
        <p:spPr>
          <a:xfrm>
            <a:off x="5997320" y="6503297"/>
            <a:ext cx="2811291" cy="320429"/>
          </a:xfrm>
          <a:prstGeom prst="rect">
            <a:avLst/>
          </a:prstGeom>
          <a:noFill/>
        </p:spPr>
        <p:txBody>
          <a:bodyPr wrap="none" lIns="73490" tIns="36745" rIns="73490" bIns="36745" rtlCol="0">
            <a:spAutoFit/>
          </a:bodyPr>
          <a:lstStyle/>
          <a:p>
            <a:r>
              <a:rPr lang="en-US" i="1" dirty="0" smtClean="0">
                <a:solidFill>
                  <a:srgbClr val="984807"/>
                </a:solidFill>
              </a:rPr>
              <a:t>Boussau and </a:t>
            </a:r>
            <a:r>
              <a:rPr lang="en-US" i="1" dirty="0" err="1" smtClean="0">
                <a:solidFill>
                  <a:srgbClr val="984807"/>
                </a:solidFill>
              </a:rPr>
              <a:t>Daubin</a:t>
            </a:r>
            <a:r>
              <a:rPr lang="en-US" i="1" dirty="0" smtClean="0">
                <a:solidFill>
                  <a:srgbClr val="984807"/>
                </a:solidFill>
              </a:rPr>
              <a:t>, Tree 2010</a:t>
            </a:r>
            <a:endParaRPr lang="en-US" i="1" dirty="0">
              <a:solidFill>
                <a:srgbClr val="984807"/>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 name="Rounded Rectangle 43"/>
          <p:cNvSpPr/>
          <p:nvPr/>
        </p:nvSpPr>
        <p:spPr>
          <a:xfrm>
            <a:off x="76698" y="1016001"/>
            <a:ext cx="8987922" cy="4752309"/>
          </a:xfrm>
          <a:prstGeom prst="roundRect">
            <a:avLst>
              <a:gd name="adj" fmla="val 7502"/>
            </a:avLst>
          </a:prstGeom>
          <a:solidFill>
            <a:schemeClr val="bg1"/>
          </a:soli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7" name="Rounded Rectangle 6"/>
          <p:cNvSpPr/>
          <p:nvPr/>
        </p:nvSpPr>
        <p:spPr>
          <a:xfrm>
            <a:off x="1380205" y="87165"/>
            <a:ext cx="6289862" cy="759580"/>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2" name="Title 1"/>
          <p:cNvSpPr>
            <a:spLocks noGrp="1"/>
          </p:cNvSpPr>
          <p:nvPr>
            <p:ph type="title"/>
          </p:nvPr>
        </p:nvSpPr>
        <p:spPr>
          <a:xfrm>
            <a:off x="1218747" y="-87163"/>
            <a:ext cx="6451319" cy="1034832"/>
          </a:xfrm>
        </p:spPr>
        <p:txBody>
          <a:bodyPr>
            <a:normAutofit/>
          </a:bodyPr>
          <a:lstStyle/>
          <a:p>
            <a:r>
              <a:rPr lang="en-US" dirty="0" smtClean="0">
                <a:solidFill>
                  <a:srgbClr val="984807"/>
                </a:solidFill>
              </a:rPr>
              <a:t>Gene trees from real data</a:t>
            </a:r>
            <a:endParaRPr lang="en-US" dirty="0">
              <a:solidFill>
                <a:srgbClr val="984807"/>
              </a:solidFill>
            </a:endParaRPr>
          </a:p>
        </p:txBody>
      </p:sp>
      <p:sp>
        <p:nvSpPr>
          <p:cNvPr id="33" name="Rounded Rectangle 32"/>
          <p:cNvSpPr/>
          <p:nvPr/>
        </p:nvSpPr>
        <p:spPr>
          <a:xfrm>
            <a:off x="312366" y="5877395"/>
            <a:ext cx="8768021" cy="918345"/>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34" name="Title 1"/>
          <p:cNvSpPr txBox="1">
            <a:spLocks/>
          </p:cNvSpPr>
          <p:nvPr/>
        </p:nvSpPr>
        <p:spPr>
          <a:xfrm>
            <a:off x="150909" y="5877396"/>
            <a:ext cx="8993091" cy="918343"/>
          </a:xfrm>
          <a:prstGeom prst="rect">
            <a:avLst/>
          </a:prstGeom>
        </p:spPr>
        <p:txBody>
          <a:bodyPr vert="horz" lIns="81626" tIns="40813" rIns="81626" bIns="40813" rtlCol="0" anchor="ctr">
            <a:normAutofit/>
          </a:bodyPr>
          <a:lstStyle/>
          <a:p>
            <a:pPr marL="0" marR="0" lvl="0" indent="0" algn="ctr" defTabSz="408130" rtl="0" eaLnBrk="1" fontAlgn="auto" latinLnBrk="0" hangingPunct="1">
              <a:lnSpc>
                <a:spcPct val="100000"/>
              </a:lnSpc>
              <a:spcBef>
                <a:spcPct val="0"/>
              </a:spcBef>
              <a:spcAft>
                <a:spcPts val="0"/>
              </a:spcAft>
              <a:buClrTx/>
              <a:buSzTx/>
              <a:buFontTx/>
              <a:buNone/>
              <a:tabLst/>
              <a:defRPr/>
            </a:pPr>
            <a:r>
              <a:rPr kumimoji="0" lang="en-US" sz="3900" b="0" i="0" u="none" strike="noStrike" kern="1200" cap="none" spc="0" normalizeH="0" baseline="0" noProof="0" dirty="0" smtClean="0">
                <a:ln>
                  <a:noFill/>
                </a:ln>
                <a:solidFill>
                  <a:srgbClr val="984807"/>
                </a:solidFill>
                <a:effectLst/>
                <a:uLnTx/>
                <a:uFillTx/>
                <a:latin typeface="+mj-lt"/>
                <a:ea typeface="+mj-ea"/>
                <a:cs typeface="+mj-cs"/>
              </a:rPr>
              <a:t>Complex, messy, not to be trusted</a:t>
            </a:r>
            <a:endParaRPr kumimoji="0" lang="en-US" sz="3900" b="0" i="0" u="none" strike="noStrike" kern="1200" cap="none" spc="0" normalizeH="0" baseline="0" noProof="0" dirty="0">
              <a:ln>
                <a:noFill/>
              </a:ln>
              <a:solidFill>
                <a:srgbClr val="984807"/>
              </a:solidFill>
              <a:effectLst/>
              <a:uLnTx/>
              <a:uFillTx/>
              <a:latin typeface="+mj-lt"/>
              <a:ea typeface="+mj-ea"/>
              <a:cs typeface="+mj-cs"/>
            </a:endParaRPr>
          </a:p>
        </p:txBody>
      </p:sp>
      <p:pic>
        <p:nvPicPr>
          <p:cNvPr id="35" name="Picture 34"/>
          <p:cNvPicPr>
            <a:picLocks noChangeAspect="1"/>
          </p:cNvPicPr>
          <p:nvPr/>
        </p:nvPicPr>
        <p:blipFill>
          <a:blip r:embed="rId2"/>
          <a:stretch>
            <a:fillRect/>
          </a:stretch>
        </p:blipFill>
        <p:spPr>
          <a:xfrm>
            <a:off x="312366" y="1072189"/>
            <a:ext cx="1369584" cy="4646314"/>
          </a:xfrm>
          <a:prstGeom prst="rect">
            <a:avLst/>
          </a:prstGeom>
        </p:spPr>
      </p:pic>
      <p:pic>
        <p:nvPicPr>
          <p:cNvPr id="39" name="Picture 38"/>
          <p:cNvPicPr>
            <a:picLocks noChangeAspect="1"/>
          </p:cNvPicPr>
          <p:nvPr/>
        </p:nvPicPr>
        <p:blipFill>
          <a:blip r:embed="rId3"/>
          <a:stretch>
            <a:fillRect/>
          </a:stretch>
        </p:blipFill>
        <p:spPr>
          <a:xfrm>
            <a:off x="3253025" y="2381010"/>
            <a:ext cx="2126150" cy="1780651"/>
          </a:xfrm>
          <a:prstGeom prst="rect">
            <a:avLst/>
          </a:prstGeom>
        </p:spPr>
      </p:pic>
      <p:pic>
        <p:nvPicPr>
          <p:cNvPr id="41" name="Picture 40"/>
          <p:cNvPicPr>
            <a:picLocks noChangeAspect="1"/>
          </p:cNvPicPr>
          <p:nvPr/>
        </p:nvPicPr>
        <p:blipFill>
          <a:blip r:embed="rId4"/>
          <a:stretch>
            <a:fillRect/>
          </a:stretch>
        </p:blipFill>
        <p:spPr>
          <a:xfrm>
            <a:off x="5944640" y="1217354"/>
            <a:ext cx="1359014" cy="2327311"/>
          </a:xfrm>
          <a:prstGeom prst="rect">
            <a:avLst/>
          </a:prstGeom>
        </p:spPr>
      </p:pic>
      <p:pic>
        <p:nvPicPr>
          <p:cNvPr id="43" name="Picture 42"/>
          <p:cNvPicPr>
            <a:picLocks noChangeAspect="1"/>
          </p:cNvPicPr>
          <p:nvPr/>
        </p:nvPicPr>
        <p:blipFill>
          <a:blip r:embed="rId5"/>
          <a:stretch>
            <a:fillRect/>
          </a:stretch>
        </p:blipFill>
        <p:spPr>
          <a:xfrm>
            <a:off x="2189950" y="4375933"/>
            <a:ext cx="1335410" cy="767861"/>
          </a:xfrm>
          <a:prstGeom prst="rect">
            <a:avLst/>
          </a:prstGeom>
        </p:spPr>
      </p:pic>
      <p:pic>
        <p:nvPicPr>
          <p:cNvPr id="45" name="Picture 44"/>
          <p:cNvPicPr>
            <a:picLocks noChangeAspect="1"/>
          </p:cNvPicPr>
          <p:nvPr/>
        </p:nvPicPr>
        <p:blipFill>
          <a:blip r:embed="rId6"/>
          <a:stretch>
            <a:fillRect/>
          </a:stretch>
        </p:blipFill>
        <p:spPr>
          <a:xfrm>
            <a:off x="2661561" y="1317589"/>
            <a:ext cx="1654539" cy="227499"/>
          </a:xfrm>
          <a:prstGeom prst="rect">
            <a:avLst/>
          </a:prstGeom>
        </p:spPr>
      </p:pic>
      <p:pic>
        <p:nvPicPr>
          <p:cNvPr id="46" name="Picture 45"/>
          <p:cNvPicPr>
            <a:picLocks noChangeAspect="1"/>
          </p:cNvPicPr>
          <p:nvPr/>
        </p:nvPicPr>
        <p:blipFill>
          <a:blip r:embed="rId7"/>
          <a:stretch>
            <a:fillRect/>
          </a:stretch>
        </p:blipFill>
        <p:spPr>
          <a:xfrm>
            <a:off x="6807352" y="4708124"/>
            <a:ext cx="1725427" cy="871340"/>
          </a:xfrm>
          <a:prstGeom prst="rect">
            <a:avLst/>
          </a:prstGeom>
        </p:spPr>
      </p:pic>
      <p:sp>
        <p:nvSpPr>
          <p:cNvPr id="49" name="Rectangle 48"/>
          <p:cNvSpPr/>
          <p:nvPr/>
        </p:nvSpPr>
        <p:spPr>
          <a:xfrm>
            <a:off x="4089346" y="5379949"/>
            <a:ext cx="1882234" cy="338554"/>
          </a:xfrm>
          <a:prstGeom prst="rect">
            <a:avLst/>
          </a:prstGeom>
        </p:spPr>
        <p:txBody>
          <a:bodyPr wrap="none">
            <a:spAutoFit/>
          </a:bodyPr>
          <a:lstStyle/>
          <a:p>
            <a:r>
              <a:rPr lang="en-US" i="1" dirty="0" err="1" smtClean="0">
                <a:solidFill>
                  <a:srgbClr val="984807"/>
                </a:solidFill>
              </a:rPr>
              <a:t>Homolens</a:t>
            </a:r>
            <a:r>
              <a:rPr lang="en-US" i="1" dirty="0" smtClean="0">
                <a:solidFill>
                  <a:srgbClr val="984807"/>
                </a:solidFill>
              </a:rPr>
              <a:t> database</a:t>
            </a:r>
            <a:endParaRPr lang="en-US" i="1" dirty="0">
              <a:solidFill>
                <a:srgbClr val="984807"/>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Rounded Rectangle 12"/>
          <p:cNvSpPr/>
          <p:nvPr/>
        </p:nvSpPr>
        <p:spPr>
          <a:xfrm>
            <a:off x="76698" y="4694446"/>
            <a:ext cx="8987922" cy="1877437"/>
          </a:xfrm>
          <a:prstGeom prst="roundRect">
            <a:avLst>
              <a:gd name="adj" fmla="val 7502"/>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7" name="Rounded Rectangle 6"/>
          <p:cNvSpPr/>
          <p:nvPr/>
        </p:nvSpPr>
        <p:spPr>
          <a:xfrm>
            <a:off x="1533057" y="53776"/>
            <a:ext cx="6096434" cy="799107"/>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2" name="Title 1"/>
          <p:cNvSpPr>
            <a:spLocks noGrp="1"/>
          </p:cNvSpPr>
          <p:nvPr>
            <p:ph type="title"/>
          </p:nvPr>
        </p:nvSpPr>
        <p:spPr>
          <a:xfrm>
            <a:off x="1533057" y="-132521"/>
            <a:ext cx="6096434" cy="1011549"/>
          </a:xfrm>
        </p:spPr>
        <p:txBody>
          <a:bodyPr>
            <a:normAutofit/>
          </a:bodyPr>
          <a:lstStyle/>
          <a:p>
            <a:r>
              <a:rPr lang="en-US" dirty="0" smtClean="0">
                <a:solidFill>
                  <a:srgbClr val="984807"/>
                </a:solidFill>
              </a:rPr>
              <a:t>Gene trees in species trees</a:t>
            </a:r>
            <a:endParaRPr lang="en-US" dirty="0">
              <a:solidFill>
                <a:srgbClr val="984807"/>
              </a:solidFill>
            </a:endParaRPr>
          </a:p>
        </p:txBody>
      </p:sp>
      <p:sp>
        <p:nvSpPr>
          <p:cNvPr id="11" name="Rounded Rectangle 10"/>
          <p:cNvSpPr/>
          <p:nvPr/>
        </p:nvSpPr>
        <p:spPr>
          <a:xfrm>
            <a:off x="76698" y="1016002"/>
            <a:ext cx="8987922" cy="3498848"/>
          </a:xfrm>
          <a:prstGeom prst="roundRect">
            <a:avLst>
              <a:gd name="adj" fmla="val 7502"/>
            </a:avLst>
          </a:prstGeom>
          <a:solidFill>
            <a:schemeClr val="bg1"/>
          </a:soli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9" name="Title 1"/>
          <p:cNvSpPr txBox="1">
            <a:spLocks/>
          </p:cNvSpPr>
          <p:nvPr/>
        </p:nvSpPr>
        <p:spPr>
          <a:xfrm>
            <a:off x="6308691" y="4100610"/>
            <a:ext cx="2641600" cy="488951"/>
          </a:xfrm>
          <a:prstGeom prst="rect">
            <a:avLst/>
          </a:prstGeom>
        </p:spPr>
        <p:txBody>
          <a:bodyPr vert="horz" lIns="81626" tIns="40813" rIns="81626" bIns="40813" rtlCol="0" anchor="ctr">
            <a:normAutofit/>
          </a:bodyPr>
          <a:lstStyle/>
          <a:p>
            <a:pPr marL="0" marR="0" lvl="0" indent="0" algn="ctr" defTabSz="408130"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0" normalizeH="0" baseline="0" noProof="0" dirty="0" err="1" smtClean="0">
                <a:ln>
                  <a:noFill/>
                </a:ln>
                <a:solidFill>
                  <a:srgbClr val="984807"/>
                </a:solidFill>
                <a:effectLst/>
                <a:uLnTx/>
                <a:uFillTx/>
                <a:latin typeface="+mj-lt"/>
                <a:ea typeface="+mj-ea"/>
                <a:cs typeface="+mj-cs"/>
              </a:rPr>
              <a:t>Maddison</a:t>
            </a:r>
            <a:r>
              <a:rPr kumimoji="0" lang="en-US" sz="1800" b="0" i="0" u="none" strike="noStrike" kern="1200" cap="none" spc="0" normalizeH="0" baseline="0" noProof="0" dirty="0" smtClean="0">
                <a:ln>
                  <a:noFill/>
                </a:ln>
                <a:solidFill>
                  <a:srgbClr val="984807"/>
                </a:solidFill>
                <a:effectLst/>
                <a:uLnTx/>
                <a:uFillTx/>
                <a:latin typeface="+mj-lt"/>
                <a:ea typeface="+mj-ea"/>
                <a:cs typeface="+mj-cs"/>
              </a:rPr>
              <a:t>, </a:t>
            </a:r>
            <a:r>
              <a:rPr kumimoji="0" lang="en-US" sz="1800" b="0" i="1" u="none" strike="noStrike" kern="1200" cap="none" spc="0" normalizeH="0" baseline="0" noProof="0" dirty="0" smtClean="0">
                <a:ln>
                  <a:noFill/>
                </a:ln>
                <a:solidFill>
                  <a:srgbClr val="984807"/>
                </a:solidFill>
                <a:effectLst/>
                <a:uLnTx/>
                <a:uFillTx/>
                <a:latin typeface="+mj-lt"/>
                <a:ea typeface="+mj-ea"/>
                <a:cs typeface="+mj-cs"/>
              </a:rPr>
              <a:t>Syst. Biol.</a:t>
            </a:r>
            <a:r>
              <a:rPr kumimoji="0" lang="en-US" sz="1800" b="0" i="0" u="none" strike="noStrike" kern="1200" cap="none" spc="0" normalizeH="0" baseline="0" noProof="0" dirty="0" smtClean="0">
                <a:ln>
                  <a:noFill/>
                </a:ln>
                <a:solidFill>
                  <a:srgbClr val="984807"/>
                </a:solidFill>
                <a:effectLst/>
                <a:uLnTx/>
                <a:uFillTx/>
                <a:latin typeface="+mj-lt"/>
                <a:ea typeface="+mj-ea"/>
                <a:cs typeface="+mj-cs"/>
              </a:rPr>
              <a:t> 1997</a:t>
            </a:r>
            <a:endParaRPr kumimoji="0" lang="en-US" sz="1800" b="0" i="0" u="none" strike="noStrike" kern="1200" cap="none" spc="0" normalizeH="0" baseline="0" noProof="0" dirty="0">
              <a:ln>
                <a:noFill/>
              </a:ln>
              <a:solidFill>
                <a:srgbClr val="984807"/>
              </a:solidFill>
              <a:effectLst/>
              <a:uLnTx/>
              <a:uFillTx/>
              <a:latin typeface="+mj-lt"/>
              <a:ea typeface="+mj-ea"/>
              <a:cs typeface="+mj-cs"/>
            </a:endParaRPr>
          </a:p>
        </p:txBody>
      </p:sp>
      <p:sp>
        <p:nvSpPr>
          <p:cNvPr id="12" name="TextBox 11"/>
          <p:cNvSpPr txBox="1"/>
          <p:nvPr/>
        </p:nvSpPr>
        <p:spPr>
          <a:xfrm>
            <a:off x="286384" y="4632186"/>
            <a:ext cx="8641965" cy="1877437"/>
          </a:xfrm>
          <a:prstGeom prst="rect">
            <a:avLst/>
          </a:prstGeom>
          <a:noFill/>
        </p:spPr>
        <p:txBody>
          <a:bodyPr wrap="square" rtlCol="0">
            <a:spAutoFit/>
          </a:bodyPr>
          <a:lstStyle/>
          <a:p>
            <a:pPr algn="ctr"/>
            <a:r>
              <a:rPr lang="en-US" sz="3200" u="sng" dirty="0" smtClean="0">
                <a:solidFill>
                  <a:srgbClr val="984807"/>
                </a:solidFill>
              </a:rPr>
              <a:t>Challenges</a:t>
            </a:r>
          </a:p>
          <a:p>
            <a:r>
              <a:rPr lang="en-US" sz="2800" dirty="0" smtClean="0">
                <a:solidFill>
                  <a:srgbClr val="984807"/>
                </a:solidFill>
              </a:rPr>
              <a:t>Given gene trees: reconstruct species tree</a:t>
            </a:r>
          </a:p>
          <a:p>
            <a:r>
              <a:rPr lang="en-US" sz="2800" dirty="0" smtClean="0">
                <a:solidFill>
                  <a:srgbClr val="984807"/>
                </a:solidFill>
              </a:rPr>
              <a:t>Given species tree and </a:t>
            </a:r>
            <a:r>
              <a:rPr lang="en-US" sz="2800" dirty="0" smtClean="0">
                <a:solidFill>
                  <a:srgbClr val="984807"/>
                </a:solidFill>
              </a:rPr>
              <a:t>alignment: </a:t>
            </a:r>
            <a:r>
              <a:rPr lang="en-US" sz="2800" dirty="0" smtClean="0">
                <a:solidFill>
                  <a:srgbClr val="984807"/>
                </a:solidFill>
              </a:rPr>
              <a:t>reconstruct gene tree</a:t>
            </a:r>
          </a:p>
          <a:p>
            <a:r>
              <a:rPr lang="en-US" sz="2800" dirty="0" smtClean="0">
                <a:solidFill>
                  <a:srgbClr val="984807"/>
                </a:solidFill>
              </a:rPr>
              <a:t>Given </a:t>
            </a:r>
            <a:r>
              <a:rPr lang="en-US" sz="2800" dirty="0" smtClean="0">
                <a:solidFill>
                  <a:srgbClr val="984807"/>
                </a:solidFill>
              </a:rPr>
              <a:t>alignments: </a:t>
            </a:r>
            <a:r>
              <a:rPr lang="en-US" sz="2800" dirty="0" smtClean="0">
                <a:solidFill>
                  <a:srgbClr val="984807"/>
                </a:solidFill>
              </a:rPr>
              <a:t>reconstruct </a:t>
            </a:r>
            <a:r>
              <a:rPr lang="en-US" sz="2800" dirty="0" smtClean="0">
                <a:solidFill>
                  <a:srgbClr val="984807"/>
                </a:solidFill>
              </a:rPr>
              <a:t>genes </a:t>
            </a:r>
            <a:r>
              <a:rPr lang="en-US" sz="2800" dirty="0" smtClean="0">
                <a:solidFill>
                  <a:srgbClr val="984807"/>
                </a:solidFill>
              </a:rPr>
              <a:t>and species trees</a:t>
            </a:r>
            <a:endParaRPr lang="en-US" sz="2800" dirty="0">
              <a:solidFill>
                <a:srgbClr val="984807"/>
              </a:solidFill>
            </a:endParaRPr>
          </a:p>
        </p:txBody>
      </p:sp>
      <p:pic>
        <p:nvPicPr>
          <p:cNvPr id="14" name="Picture 13"/>
          <p:cNvPicPr>
            <a:picLocks noChangeAspect="1"/>
          </p:cNvPicPr>
          <p:nvPr/>
        </p:nvPicPr>
        <p:blipFill>
          <a:blip r:embed="rId2"/>
          <a:stretch>
            <a:fillRect/>
          </a:stretch>
        </p:blipFill>
        <p:spPr>
          <a:xfrm>
            <a:off x="112070" y="1184074"/>
            <a:ext cx="5100358" cy="3121857"/>
          </a:xfrm>
          <a:prstGeom prst="rect">
            <a:avLst/>
          </a:prstGeom>
        </p:spPr>
      </p:pic>
      <p:pic>
        <p:nvPicPr>
          <p:cNvPr id="15" name="Picture 14"/>
          <p:cNvPicPr>
            <a:picLocks noChangeAspect="1"/>
          </p:cNvPicPr>
          <p:nvPr/>
        </p:nvPicPr>
        <p:blipFill>
          <a:blip r:embed="rId3"/>
          <a:stretch>
            <a:fillRect/>
          </a:stretch>
        </p:blipFill>
        <p:spPr>
          <a:xfrm>
            <a:off x="5827257" y="1062038"/>
            <a:ext cx="3101092" cy="322202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 name="Picture 17" descr="genomeEvolution_NoChromosomesNoCharacters.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769040" y="-12700"/>
            <a:ext cx="7977940" cy="5364000"/>
          </a:xfrm>
          <a:prstGeom prst="rect">
            <a:avLst/>
          </a:prstGeom>
        </p:spPr>
      </p:pic>
      <p:pic>
        <p:nvPicPr>
          <p:cNvPr id="19" name="Picture 18" descr="genomeEvolution.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769040" y="-12700"/>
            <a:ext cx="7977940" cy="5364000"/>
          </a:xfrm>
          <a:prstGeom prst="rect">
            <a:avLst/>
          </a:prstGeom>
        </p:spPr>
      </p:pic>
      <p:pic>
        <p:nvPicPr>
          <p:cNvPr id="20" name="Picture 19" descr="genomeEvolution_NoChromosomes.pdf"/>
          <p:cNvPicPr>
            <a:picLocks noChangeAspect="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a:off x="769040" y="-12700"/>
            <a:ext cx="7977940" cy="5364000"/>
          </a:xfrm>
          <a:prstGeom prst="rect">
            <a:avLst/>
          </a:prstGeom>
        </p:spPr>
      </p:pic>
      <p:pic>
        <p:nvPicPr>
          <p:cNvPr id="3" name="Picture 2" descr="arbreGenesNoDuplication.pdf"/>
          <p:cNvPicPr>
            <a:picLocks noChangeAspect="1"/>
          </p:cNvPicPr>
          <p:nvPr/>
        </p:nvPicPr>
        <mc:AlternateContent>
          <mc:Choice xmlns:ma="http://schemas.microsoft.com/office/mac/drawingml/2008/main" Requires="ma">
            <p:blipFill>
              <a:blip r:embed="rId9"/>
              <a:stretch>
                <a:fillRect/>
              </a:stretch>
            </p:blipFill>
          </mc:Choice>
          <mc:Fallback>
            <p:blipFill>
              <a:blip r:embed="rId10"/>
              <a:stretch>
                <a:fillRect/>
              </a:stretch>
            </p:blipFill>
          </mc:Fallback>
        </mc:AlternateContent>
        <p:spPr>
          <a:xfrm>
            <a:off x="3844880" y="245283"/>
            <a:ext cx="4677920" cy="3725076"/>
          </a:xfrm>
          <a:prstGeom prst="rect">
            <a:avLst/>
          </a:prstGeom>
        </p:spPr>
      </p:pic>
      <p:pic>
        <p:nvPicPr>
          <p:cNvPr id="6" name="Picture 5" descr="arbreGenesNoDuplication.pdf"/>
          <p:cNvPicPr>
            <a:picLocks noChangeAspect="1"/>
          </p:cNvPicPr>
          <p:nvPr/>
        </p:nvPicPr>
        <mc:AlternateContent>
          <mc:Choice xmlns:ma="http://schemas.microsoft.com/office/mac/drawingml/2008/main" Requires="ma">
            <p:blipFill>
              <a:blip r:embed="rId11"/>
              <a:stretch>
                <a:fillRect/>
              </a:stretch>
            </p:blipFill>
          </mc:Choice>
          <mc:Fallback>
            <p:blipFill>
              <a:blip r:embed="rId12"/>
              <a:stretch>
                <a:fillRect/>
              </a:stretch>
            </p:blipFill>
          </mc:Fallback>
        </mc:AlternateContent>
        <p:spPr>
          <a:xfrm>
            <a:off x="0" y="5366106"/>
            <a:ext cx="1615824" cy="1446541"/>
          </a:xfrm>
          <a:prstGeom prst="rect">
            <a:avLst/>
          </a:prstGeom>
        </p:spPr>
      </p:pic>
      <p:pic>
        <p:nvPicPr>
          <p:cNvPr id="8" name="Picture 7" descr="arbreGenesDuplication.pdf"/>
          <p:cNvPicPr>
            <a:picLocks noChangeAspect="1"/>
          </p:cNvPicPr>
          <p:nvPr/>
        </p:nvPicPr>
        <mc:AlternateContent>
          <mc:Choice xmlns:ma="http://schemas.microsoft.com/office/mac/drawingml/2008/main" Requires="ma">
            <p:blipFill>
              <a:blip r:embed="rId13"/>
              <a:stretch>
                <a:fillRect/>
              </a:stretch>
            </p:blipFill>
          </mc:Choice>
          <mc:Fallback>
            <p:blipFill>
              <a:blip r:embed="rId14"/>
              <a:stretch>
                <a:fillRect/>
              </a:stretch>
            </p:blipFill>
          </mc:Fallback>
        </mc:AlternateContent>
        <p:spPr>
          <a:xfrm>
            <a:off x="3637264" y="404145"/>
            <a:ext cx="4728274" cy="3635235"/>
          </a:xfrm>
          <a:prstGeom prst="rect">
            <a:avLst/>
          </a:prstGeom>
        </p:spPr>
      </p:pic>
      <p:pic>
        <p:nvPicPr>
          <p:cNvPr id="9" name="Picture 8" descr="arbreGenesDuplication.pdf"/>
          <p:cNvPicPr>
            <a:picLocks noChangeAspect="1"/>
          </p:cNvPicPr>
          <p:nvPr/>
        </p:nvPicPr>
        <mc:AlternateContent>
          <mc:Choice xmlns:ma="http://schemas.microsoft.com/office/mac/drawingml/2008/main" Requires="ma">
            <p:blipFill>
              <a:blip r:embed="rId13"/>
              <a:stretch>
                <a:fillRect/>
              </a:stretch>
            </p:blipFill>
          </mc:Choice>
          <mc:Fallback>
            <p:blipFill>
              <a:blip r:embed="rId14"/>
              <a:stretch>
                <a:fillRect/>
              </a:stretch>
            </p:blipFill>
          </mc:Fallback>
        </mc:AlternateContent>
        <p:spPr>
          <a:xfrm>
            <a:off x="1780130" y="5279291"/>
            <a:ext cx="1791396" cy="1548373"/>
          </a:xfrm>
          <a:prstGeom prst="rect">
            <a:avLst/>
          </a:prstGeom>
        </p:spPr>
      </p:pic>
      <p:pic>
        <p:nvPicPr>
          <p:cNvPr id="10" name="Picture 9" descr="arbreGenesDuplicationLoss.pdf"/>
          <p:cNvPicPr>
            <a:picLocks noChangeAspect="1"/>
          </p:cNvPicPr>
          <p:nvPr/>
        </p:nvPicPr>
        <mc:AlternateContent>
          <mc:Choice xmlns:ma="http://schemas.microsoft.com/office/mac/drawingml/2008/main" Requires="ma">
            <p:blipFill>
              <a:blip r:embed="rId15"/>
              <a:stretch>
                <a:fillRect/>
              </a:stretch>
            </p:blipFill>
          </mc:Choice>
          <mc:Fallback>
            <p:blipFill>
              <a:blip r:embed="rId16"/>
              <a:stretch>
                <a:fillRect/>
              </a:stretch>
            </p:blipFill>
          </mc:Fallback>
        </mc:AlternateContent>
        <p:spPr>
          <a:xfrm>
            <a:off x="3641794" y="468307"/>
            <a:ext cx="4784225" cy="3475268"/>
          </a:xfrm>
          <a:prstGeom prst="rect">
            <a:avLst/>
          </a:prstGeom>
        </p:spPr>
      </p:pic>
      <p:pic>
        <p:nvPicPr>
          <p:cNvPr id="11" name="Picture 10" descr="arbreGenesDuplicationLoss.pdf"/>
          <p:cNvPicPr>
            <a:picLocks noChangeAspect="1"/>
          </p:cNvPicPr>
          <p:nvPr/>
        </p:nvPicPr>
        <mc:AlternateContent>
          <mc:Choice xmlns:ma="http://schemas.microsoft.com/office/mac/drawingml/2008/main" Requires="ma">
            <p:blipFill>
              <a:blip r:embed="rId15"/>
              <a:stretch>
                <a:fillRect/>
              </a:stretch>
            </p:blipFill>
          </mc:Choice>
          <mc:Fallback>
            <p:blipFill>
              <a:blip r:embed="rId16"/>
              <a:stretch>
                <a:fillRect/>
              </a:stretch>
            </p:blipFill>
          </mc:Fallback>
        </mc:AlternateContent>
        <p:spPr>
          <a:xfrm>
            <a:off x="3735833" y="5311779"/>
            <a:ext cx="1837853" cy="1500868"/>
          </a:xfrm>
          <a:prstGeom prst="rect">
            <a:avLst/>
          </a:prstGeom>
        </p:spPr>
      </p:pic>
      <p:pic>
        <p:nvPicPr>
          <p:cNvPr id="12" name="Picture 11" descr="arbreGenesTransfer.pdf"/>
          <p:cNvPicPr>
            <a:picLocks noChangeAspect="1"/>
          </p:cNvPicPr>
          <p:nvPr/>
        </p:nvPicPr>
        <mc:AlternateContent>
          <mc:Choice xmlns:ma="http://schemas.microsoft.com/office/mac/drawingml/2008/main" Requires="ma">
            <p:blipFill>
              <a:blip r:embed="rId17"/>
              <a:stretch>
                <a:fillRect/>
              </a:stretch>
            </p:blipFill>
          </mc:Choice>
          <mc:Fallback>
            <p:blipFill>
              <a:blip r:embed="rId18"/>
              <a:stretch>
                <a:fillRect/>
              </a:stretch>
            </p:blipFill>
          </mc:Fallback>
        </mc:AlternateContent>
        <p:spPr>
          <a:xfrm>
            <a:off x="3769809" y="306313"/>
            <a:ext cx="4601793" cy="3664455"/>
          </a:xfrm>
          <a:prstGeom prst="rect">
            <a:avLst/>
          </a:prstGeom>
        </p:spPr>
      </p:pic>
      <p:pic>
        <p:nvPicPr>
          <p:cNvPr id="13" name="Picture 12" descr="arbreGenesTransfer.pdf"/>
          <p:cNvPicPr>
            <a:picLocks noChangeAspect="1"/>
          </p:cNvPicPr>
          <p:nvPr/>
        </p:nvPicPr>
        <mc:AlternateContent>
          <mc:Choice xmlns:ma="http://schemas.microsoft.com/office/mac/drawingml/2008/main" Requires="ma">
            <p:blipFill>
              <a:blip r:embed="rId17"/>
              <a:stretch>
                <a:fillRect/>
              </a:stretch>
            </p:blipFill>
          </mc:Choice>
          <mc:Fallback>
            <p:blipFill>
              <a:blip r:embed="rId18"/>
              <a:stretch>
                <a:fillRect/>
              </a:stretch>
            </p:blipFill>
          </mc:Fallback>
        </mc:AlternateContent>
        <p:spPr>
          <a:xfrm>
            <a:off x="5737991" y="5320823"/>
            <a:ext cx="1665158" cy="1490708"/>
          </a:xfrm>
          <a:prstGeom prst="rect">
            <a:avLst/>
          </a:prstGeom>
        </p:spPr>
      </p:pic>
      <p:sp useBgFill="1">
        <p:nvSpPr>
          <p:cNvPr id="17" name="Rectangle 16"/>
          <p:cNvSpPr/>
          <p:nvPr/>
        </p:nvSpPr>
        <p:spPr>
          <a:xfrm>
            <a:off x="769040" y="4315936"/>
            <a:ext cx="7977940" cy="586405"/>
          </a:xfrm>
          <a:prstGeom prst="rect">
            <a:avLst/>
          </a:prstGeom>
          <a:ln>
            <a:solidFill>
              <a:schemeClr val="accent1">
                <a:shade val="95000"/>
                <a:satMod val="105000"/>
                <a:alpha val="0"/>
              </a:schemeClr>
            </a:solidFill>
          </a:ln>
          <a:effectLst/>
        </p:spPr>
        <p:style>
          <a:lnRef idx="1">
            <a:schemeClr val="accent1"/>
          </a:lnRef>
          <a:fillRef idx="3">
            <a:schemeClr val="accent1"/>
          </a:fillRef>
          <a:effectRef idx="2">
            <a:schemeClr val="accent1"/>
          </a:effectRef>
          <a:fontRef idx="minor">
            <a:schemeClr val="lt1"/>
          </a:fontRef>
        </p:style>
        <p:txBody>
          <a:bodyPr lIns="73490" tIns="36745" rIns="73490" bIns="36745" rtlCol="0" anchor="ctr"/>
          <a:lstStyle/>
          <a:p>
            <a:pPr algn="ctr"/>
            <a:endParaRPr lang="en-US"/>
          </a:p>
        </p:txBody>
      </p:sp>
      <p:grpSp>
        <p:nvGrpSpPr>
          <p:cNvPr id="23" name="Group 22"/>
          <p:cNvGrpSpPr/>
          <p:nvPr/>
        </p:nvGrpSpPr>
        <p:grpSpPr>
          <a:xfrm>
            <a:off x="1" y="4862731"/>
            <a:ext cx="5737991" cy="1955660"/>
            <a:chOff x="0" y="5529886"/>
            <a:chExt cx="7581854" cy="2206003"/>
          </a:xfrm>
        </p:grpSpPr>
        <p:sp>
          <p:nvSpPr>
            <p:cNvPr id="21" name="Rounded Rectangle 20"/>
            <p:cNvSpPr/>
            <p:nvPr/>
          </p:nvSpPr>
          <p:spPr>
            <a:xfrm>
              <a:off x="0" y="5529886"/>
              <a:ext cx="7569073" cy="2206003"/>
            </a:xfrm>
            <a:prstGeom prst="roundRect">
              <a:avLst/>
            </a:prstGeom>
            <a:solidFill>
              <a:schemeClr val="accent6">
                <a:lumMod val="20000"/>
                <a:lumOff val="80000"/>
                <a:alpha val="5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ounded Rectangle 21"/>
            <p:cNvSpPr/>
            <p:nvPr/>
          </p:nvSpPr>
          <p:spPr>
            <a:xfrm>
              <a:off x="12781" y="5529887"/>
              <a:ext cx="7569073" cy="506430"/>
            </a:xfrm>
            <a:prstGeom prst="roundRect">
              <a:avLst/>
            </a:prstGeom>
            <a:solidFill>
              <a:schemeClr val="accent6">
                <a:lumMod val="20000"/>
                <a:lumOff val="8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i="1" dirty="0" smtClean="0">
                  <a:solidFill>
                    <a:schemeClr val="accent6">
                      <a:lumMod val="50000"/>
                    </a:schemeClr>
                  </a:solidFill>
                </a:rPr>
                <a:t>PHYLDOG</a:t>
              </a:r>
              <a:endParaRPr lang="en-US" sz="2600" b="1" i="1" dirty="0">
                <a:solidFill>
                  <a:schemeClr val="accent6">
                    <a:lumMod val="50000"/>
                  </a:schemeClr>
                </a:solidFill>
              </a:endParaRPr>
            </a:p>
          </p:txBody>
        </p:sp>
      </p:grpSp>
      <p:pic>
        <p:nvPicPr>
          <p:cNvPr id="24" name="Picture 23" descr="arbreGenesNoDuplicationILS.pdf"/>
          <p:cNvPicPr>
            <a:picLocks noChangeAspect="1"/>
          </p:cNvPicPr>
          <p:nvPr/>
        </p:nvPicPr>
        <mc:AlternateContent>
          <mc:Choice xmlns:ma="http://schemas.microsoft.com/office/mac/drawingml/2008/main" Requires="ma">
            <p:blipFill>
              <a:blip r:embed="rId19"/>
              <a:stretch>
                <a:fillRect/>
              </a:stretch>
            </p:blipFill>
          </mc:Choice>
          <mc:Fallback>
            <p:blipFill>
              <a:blip r:embed="rId20"/>
              <a:stretch>
                <a:fillRect/>
              </a:stretch>
            </p:blipFill>
          </mc:Fallback>
        </mc:AlternateContent>
        <p:spPr>
          <a:xfrm>
            <a:off x="4298064" y="43673"/>
            <a:ext cx="4005721" cy="3934679"/>
          </a:xfrm>
          <a:prstGeom prst="rect">
            <a:avLst/>
          </a:prstGeom>
        </p:spPr>
      </p:pic>
      <p:pic>
        <p:nvPicPr>
          <p:cNvPr id="25" name="Picture 24" descr="arbreGenesNoDuplicationILS.pdf"/>
          <p:cNvPicPr>
            <a:picLocks noChangeAspect="1"/>
          </p:cNvPicPr>
          <p:nvPr/>
        </p:nvPicPr>
        <mc:AlternateContent>
          <mc:Choice xmlns:ma="http://schemas.microsoft.com/office/mac/drawingml/2008/main" Requires="ma">
            <p:blipFill>
              <a:blip r:embed="rId19"/>
              <a:stretch>
                <a:fillRect/>
              </a:stretch>
            </p:blipFill>
          </mc:Choice>
          <mc:Fallback>
            <p:blipFill>
              <a:blip r:embed="rId20"/>
              <a:stretch>
                <a:fillRect/>
              </a:stretch>
            </p:blipFill>
          </mc:Fallback>
        </mc:AlternateContent>
        <p:spPr>
          <a:xfrm>
            <a:off x="7567454" y="5351300"/>
            <a:ext cx="1472660" cy="1446541"/>
          </a:xfrm>
          <a:prstGeom prst="rect">
            <a:avLst/>
          </a:prstGeom>
        </p:spPr>
      </p:pic>
      <p:sp>
        <p:nvSpPr>
          <p:cNvPr id="26" name="TextBox 25"/>
          <p:cNvSpPr txBox="1"/>
          <p:nvPr/>
        </p:nvSpPr>
        <p:spPr>
          <a:xfrm>
            <a:off x="2505204" y="5747362"/>
            <a:ext cx="1025386" cy="584776"/>
          </a:xfrm>
          <a:prstGeom prst="rect">
            <a:avLst/>
          </a:prstGeom>
          <a:noFill/>
        </p:spPr>
        <p:txBody>
          <a:bodyPr wrap="square" rtlCol="0">
            <a:spAutoFit/>
          </a:bodyPr>
          <a:lstStyle/>
          <a:p>
            <a:r>
              <a:rPr lang="en-US" sz="3200" b="1" i="1" dirty="0" smtClean="0">
                <a:solidFill>
                  <a:schemeClr val="accent2">
                    <a:lumMod val="75000"/>
                  </a:schemeClr>
                </a:solidFill>
              </a:rPr>
              <a:t>D</a:t>
            </a:r>
            <a:endParaRPr lang="en-US" sz="3200" b="1" i="1" dirty="0">
              <a:solidFill>
                <a:schemeClr val="accent2">
                  <a:lumMod val="75000"/>
                </a:schemeClr>
              </a:solidFill>
            </a:endParaRPr>
          </a:p>
        </p:txBody>
      </p:sp>
      <p:sp>
        <p:nvSpPr>
          <p:cNvPr id="27" name="TextBox 26"/>
          <p:cNvSpPr txBox="1"/>
          <p:nvPr/>
        </p:nvSpPr>
        <p:spPr>
          <a:xfrm>
            <a:off x="4513343" y="5747362"/>
            <a:ext cx="1025386" cy="584776"/>
          </a:xfrm>
          <a:prstGeom prst="rect">
            <a:avLst/>
          </a:prstGeom>
          <a:noFill/>
        </p:spPr>
        <p:txBody>
          <a:bodyPr wrap="square" rtlCol="0">
            <a:spAutoFit/>
          </a:bodyPr>
          <a:lstStyle/>
          <a:p>
            <a:r>
              <a:rPr lang="en-US" sz="3200" b="1" i="1" dirty="0" smtClean="0">
                <a:solidFill>
                  <a:schemeClr val="accent2">
                    <a:lumMod val="75000"/>
                  </a:schemeClr>
                </a:solidFill>
              </a:rPr>
              <a:t>DL</a:t>
            </a:r>
            <a:endParaRPr lang="en-US" sz="3200" b="1" i="1" dirty="0">
              <a:solidFill>
                <a:schemeClr val="accent2">
                  <a:lumMod val="75000"/>
                </a:schemeClr>
              </a:solidFill>
            </a:endParaRPr>
          </a:p>
        </p:txBody>
      </p:sp>
      <p:sp>
        <p:nvSpPr>
          <p:cNvPr id="28" name="TextBox 27"/>
          <p:cNvSpPr txBox="1"/>
          <p:nvPr/>
        </p:nvSpPr>
        <p:spPr>
          <a:xfrm>
            <a:off x="6198927" y="5747362"/>
            <a:ext cx="1025386" cy="584776"/>
          </a:xfrm>
          <a:prstGeom prst="rect">
            <a:avLst/>
          </a:prstGeom>
          <a:noFill/>
        </p:spPr>
        <p:txBody>
          <a:bodyPr wrap="square" rtlCol="0">
            <a:spAutoFit/>
          </a:bodyPr>
          <a:lstStyle/>
          <a:p>
            <a:r>
              <a:rPr lang="en-US" sz="3200" b="1" i="1" dirty="0" smtClean="0">
                <a:solidFill>
                  <a:schemeClr val="accent2">
                    <a:lumMod val="75000"/>
                  </a:schemeClr>
                </a:solidFill>
              </a:rPr>
              <a:t>LGT</a:t>
            </a:r>
            <a:endParaRPr lang="en-US" sz="3200" b="1" i="1" dirty="0">
              <a:solidFill>
                <a:schemeClr val="accent2">
                  <a:lumMod val="75000"/>
                </a:schemeClr>
              </a:solidFill>
            </a:endParaRPr>
          </a:p>
        </p:txBody>
      </p:sp>
      <p:sp>
        <p:nvSpPr>
          <p:cNvPr id="29" name="TextBox 28"/>
          <p:cNvSpPr txBox="1"/>
          <p:nvPr/>
        </p:nvSpPr>
        <p:spPr>
          <a:xfrm>
            <a:off x="7924977" y="5747362"/>
            <a:ext cx="1025386" cy="584776"/>
          </a:xfrm>
          <a:prstGeom prst="rect">
            <a:avLst/>
          </a:prstGeom>
          <a:noFill/>
        </p:spPr>
        <p:txBody>
          <a:bodyPr wrap="square" rtlCol="0">
            <a:spAutoFit/>
          </a:bodyPr>
          <a:lstStyle/>
          <a:p>
            <a:r>
              <a:rPr lang="en-US" sz="3200" b="1" i="1" dirty="0" smtClean="0">
                <a:solidFill>
                  <a:schemeClr val="accent2">
                    <a:lumMod val="75000"/>
                  </a:schemeClr>
                </a:solidFill>
              </a:rPr>
              <a:t>ILS</a:t>
            </a:r>
            <a:endParaRPr lang="en-US" sz="3200" b="1" i="1" dirty="0">
              <a:solidFill>
                <a:schemeClr val="accent2">
                  <a:lumMod val="75000"/>
                </a:schemeClr>
              </a:solidFill>
            </a:endParaRPr>
          </a:p>
        </p:txBody>
      </p:sp>
      <p:grpSp>
        <p:nvGrpSpPr>
          <p:cNvPr id="36" name="Group 35"/>
          <p:cNvGrpSpPr/>
          <p:nvPr/>
        </p:nvGrpSpPr>
        <p:grpSpPr>
          <a:xfrm>
            <a:off x="5871109" y="5525699"/>
            <a:ext cx="1353204" cy="1272143"/>
            <a:chOff x="262620" y="2144101"/>
            <a:chExt cx="1353204" cy="954107"/>
          </a:xfrm>
        </p:grpSpPr>
        <p:sp>
          <p:nvSpPr>
            <p:cNvPr id="31" name="Rounded Rectangle 30"/>
            <p:cNvSpPr/>
            <p:nvPr/>
          </p:nvSpPr>
          <p:spPr>
            <a:xfrm>
              <a:off x="262620" y="2144101"/>
              <a:ext cx="1353204" cy="954107"/>
            </a:xfrm>
            <a:prstGeom prst="roundRect">
              <a:avLst/>
            </a:prstGeom>
            <a:solidFill>
              <a:schemeClr val="bg1"/>
            </a:solidFill>
            <a:ln>
              <a:solidFill>
                <a:srgbClr val="C0504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p:cNvSpPr txBox="1"/>
            <p:nvPr/>
          </p:nvSpPr>
          <p:spPr>
            <a:xfrm>
              <a:off x="262620" y="2144102"/>
              <a:ext cx="1353204" cy="623248"/>
            </a:xfrm>
            <a:prstGeom prst="rect">
              <a:avLst/>
            </a:prstGeom>
            <a:noFill/>
          </p:spPr>
          <p:txBody>
            <a:bodyPr wrap="square" rtlCol="0">
              <a:spAutoFit/>
            </a:bodyPr>
            <a:lstStyle/>
            <a:p>
              <a:pPr algn="ctr"/>
              <a:r>
                <a:rPr lang="en-US" sz="2400" b="1" i="1" dirty="0" smtClean="0">
                  <a:solidFill>
                    <a:srgbClr val="953735"/>
                  </a:solidFill>
                </a:rPr>
                <a:t>LGT:</a:t>
              </a:r>
            </a:p>
            <a:p>
              <a:pPr algn="ctr"/>
              <a:r>
                <a:rPr lang="en-US" sz="2400" b="1" dirty="0" err="1" smtClean="0">
                  <a:solidFill>
                    <a:srgbClr val="953735"/>
                  </a:solidFill>
                </a:rPr>
                <a:t>exODT</a:t>
              </a:r>
              <a:endParaRPr lang="en-US" sz="2400" dirty="0">
                <a:solidFill>
                  <a:srgbClr val="953735"/>
                </a:solidFill>
              </a:endParaRPr>
            </a:p>
          </p:txBody>
        </p:sp>
      </p:grpSp>
      <p:grpSp>
        <p:nvGrpSpPr>
          <p:cNvPr id="37" name="Group 36"/>
          <p:cNvGrpSpPr/>
          <p:nvPr/>
        </p:nvGrpSpPr>
        <p:grpSpPr>
          <a:xfrm>
            <a:off x="7567454" y="5521655"/>
            <a:ext cx="1412932" cy="1272143"/>
            <a:chOff x="32710" y="607079"/>
            <a:chExt cx="1412932" cy="954107"/>
          </a:xfrm>
        </p:grpSpPr>
        <p:sp>
          <p:nvSpPr>
            <p:cNvPr id="33" name="Rounded Rectangle 32"/>
            <p:cNvSpPr/>
            <p:nvPr/>
          </p:nvSpPr>
          <p:spPr>
            <a:xfrm>
              <a:off x="92438" y="607079"/>
              <a:ext cx="1353204" cy="954107"/>
            </a:xfrm>
            <a:prstGeom prst="roundRect">
              <a:avLst/>
            </a:prstGeom>
            <a:solidFill>
              <a:schemeClr val="bg1"/>
            </a:solidFill>
            <a:ln>
              <a:solidFill>
                <a:srgbClr val="C0504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extBox 33"/>
            <p:cNvSpPr txBox="1"/>
            <p:nvPr/>
          </p:nvSpPr>
          <p:spPr>
            <a:xfrm>
              <a:off x="32710" y="607080"/>
              <a:ext cx="1412932" cy="900246"/>
            </a:xfrm>
            <a:prstGeom prst="rect">
              <a:avLst/>
            </a:prstGeom>
            <a:noFill/>
          </p:spPr>
          <p:txBody>
            <a:bodyPr wrap="square" rtlCol="0">
              <a:spAutoFit/>
            </a:bodyPr>
            <a:lstStyle/>
            <a:p>
              <a:pPr algn="ctr"/>
              <a:r>
                <a:rPr lang="en-US" sz="2400" b="1" i="1" dirty="0" smtClean="0">
                  <a:solidFill>
                    <a:srgbClr val="953735"/>
                  </a:solidFill>
                </a:rPr>
                <a:t>ILS:</a:t>
              </a:r>
              <a:r>
                <a:rPr lang="en-US" sz="2400" b="1" dirty="0" smtClean="0">
                  <a:solidFill>
                    <a:srgbClr val="953735"/>
                  </a:solidFill>
                </a:rPr>
                <a:t> </a:t>
              </a:r>
              <a:endParaRPr lang="en-US" sz="2400" b="1" dirty="0" smtClean="0">
                <a:solidFill>
                  <a:srgbClr val="953735"/>
                </a:solidFill>
              </a:endParaRPr>
            </a:p>
            <a:p>
              <a:pPr algn="ctr"/>
              <a:r>
                <a:rPr lang="en-US" sz="2400" b="1" dirty="0" smtClean="0">
                  <a:solidFill>
                    <a:srgbClr val="953735"/>
                  </a:solidFill>
                </a:rPr>
                <a:t>Thinking about it</a:t>
              </a:r>
              <a:endParaRPr lang="en-US" sz="2400" dirty="0">
                <a:solidFill>
                  <a:srgbClr val="953735"/>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nodeType="clickEffect">
                                  <p:stCondLst>
                                    <p:cond delay="0"/>
                                  </p:stCondLst>
                                  <p:childTnLst>
                                    <p:set>
                                      <p:cBhvr>
                                        <p:cTn id="27" dur="1" fill="hold">
                                          <p:stCondLst>
                                            <p:cond delay="0"/>
                                          </p:stCondLst>
                                        </p:cTn>
                                        <p:tgtEl>
                                          <p:spTgt spid="8"/>
                                        </p:tgtEl>
                                        <p:attrNameLst>
                                          <p:attrName>style.visibility</p:attrName>
                                        </p:attrNameLst>
                                      </p:cBhvr>
                                      <p:to>
                                        <p:strVal val="hidden"/>
                                      </p:to>
                                    </p:set>
                                  </p:childTnLst>
                                </p:cTn>
                              </p:par>
                              <p:par>
                                <p:cTn id="28" presetID="1" presetClass="entr" presetSubtype="0"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nodeType="clickEffect">
                                  <p:stCondLst>
                                    <p:cond delay="0"/>
                                  </p:stCondLst>
                                  <p:childTnLst>
                                    <p:set>
                                      <p:cBhvr>
                                        <p:cTn id="37" dur="1" fill="hold">
                                          <p:stCondLst>
                                            <p:cond delay="0"/>
                                          </p:stCondLst>
                                        </p:cTn>
                                        <p:tgtEl>
                                          <p:spTgt spid="10"/>
                                        </p:tgtEl>
                                        <p:attrNameLst>
                                          <p:attrName>style.visibility</p:attrName>
                                        </p:attrNameLst>
                                      </p:cBhvr>
                                      <p:to>
                                        <p:strVal val="hidden"/>
                                      </p:to>
                                    </p:set>
                                  </p:childTnLst>
                                </p:cTn>
                              </p:par>
                              <p:par>
                                <p:cTn id="38" presetID="1" presetClass="entr" presetSubtype="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8"/>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nodeType="clickEffect">
                                  <p:stCondLst>
                                    <p:cond delay="0"/>
                                  </p:stCondLst>
                                  <p:childTnLst>
                                    <p:set>
                                      <p:cBhvr>
                                        <p:cTn id="47" dur="1" fill="hold">
                                          <p:stCondLst>
                                            <p:cond delay="0"/>
                                          </p:stCondLst>
                                        </p:cTn>
                                        <p:tgtEl>
                                          <p:spTgt spid="12"/>
                                        </p:tgtEl>
                                        <p:attrNameLst>
                                          <p:attrName>style.visibility</p:attrName>
                                        </p:attrNameLst>
                                      </p:cBhvr>
                                      <p:to>
                                        <p:strVal val="hidden"/>
                                      </p:to>
                                    </p:set>
                                  </p:childTnLst>
                                </p:cTn>
                              </p:par>
                              <p:par>
                                <p:cTn id="48" presetID="1" presetClass="entr" presetSubtype="0" fill="hold" nodeType="withEffect">
                                  <p:stCondLst>
                                    <p:cond delay="0"/>
                                  </p:stCondLst>
                                  <p:childTnLst>
                                    <p:set>
                                      <p:cBhvr>
                                        <p:cTn id="49" dur="1" fill="hold">
                                          <p:stCondLst>
                                            <p:cond delay="0"/>
                                          </p:stCondLst>
                                        </p:cTn>
                                        <p:tgtEl>
                                          <p:spTgt spid="24"/>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25"/>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nodeType="clickEffect">
                                  <p:stCondLst>
                                    <p:cond delay="0"/>
                                  </p:stCondLst>
                                  <p:childTnLst>
                                    <p:set>
                                      <p:cBhvr>
                                        <p:cTn id="57" dur="1" fill="hold">
                                          <p:stCondLst>
                                            <p:cond delay="0"/>
                                          </p:stCondLst>
                                        </p:cTn>
                                        <p:tgtEl>
                                          <p:spTgt spid="24"/>
                                        </p:tgtEl>
                                        <p:attrNameLst>
                                          <p:attrName>style.visibility</p:attrName>
                                        </p:attrNameLst>
                                      </p:cBhvr>
                                      <p:to>
                                        <p:strVal val="hidden"/>
                                      </p:to>
                                    </p:set>
                                  </p:childTnLst>
                                </p:cTn>
                              </p:par>
                              <p:par>
                                <p:cTn id="58" presetID="1" presetClass="entr" presetSubtype="0" fill="hold" nodeType="withEffect">
                                  <p:stCondLst>
                                    <p:cond delay="0"/>
                                  </p:stCondLst>
                                  <p:childTnLst>
                                    <p:set>
                                      <p:cBhvr>
                                        <p:cTn id="59" dur="1" fill="hold">
                                          <p:stCondLst>
                                            <p:cond delay="0"/>
                                          </p:stCondLst>
                                        </p:cTn>
                                        <p:tgtEl>
                                          <p:spTgt spid="23"/>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36"/>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ounded Rectangle 6"/>
          <p:cNvSpPr/>
          <p:nvPr/>
        </p:nvSpPr>
        <p:spPr>
          <a:xfrm>
            <a:off x="1533057" y="53776"/>
            <a:ext cx="6096434" cy="799107"/>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2" name="Title 1"/>
          <p:cNvSpPr>
            <a:spLocks noGrp="1"/>
          </p:cNvSpPr>
          <p:nvPr>
            <p:ph type="title"/>
          </p:nvPr>
        </p:nvSpPr>
        <p:spPr>
          <a:xfrm>
            <a:off x="1533057" y="-132521"/>
            <a:ext cx="6096434" cy="1011549"/>
          </a:xfrm>
        </p:spPr>
        <p:txBody>
          <a:bodyPr>
            <a:normAutofit/>
          </a:bodyPr>
          <a:lstStyle/>
          <a:p>
            <a:r>
              <a:rPr lang="en-US" dirty="0" smtClean="0">
                <a:solidFill>
                  <a:srgbClr val="984807"/>
                </a:solidFill>
              </a:rPr>
              <a:t>Plan</a:t>
            </a:r>
            <a:endParaRPr lang="en-US" dirty="0">
              <a:solidFill>
                <a:srgbClr val="984807"/>
              </a:solidFill>
            </a:endParaRPr>
          </a:p>
        </p:txBody>
      </p:sp>
      <p:sp>
        <p:nvSpPr>
          <p:cNvPr id="11" name="Rounded Rectangle 10"/>
          <p:cNvSpPr/>
          <p:nvPr/>
        </p:nvSpPr>
        <p:spPr>
          <a:xfrm>
            <a:off x="0" y="1016001"/>
            <a:ext cx="9126875" cy="5841999"/>
          </a:xfrm>
          <a:prstGeom prst="roundRect">
            <a:avLst>
              <a:gd name="adj" fmla="val 7502"/>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3" name="Content Placeholder 2"/>
          <p:cNvSpPr>
            <a:spLocks noGrp="1"/>
          </p:cNvSpPr>
          <p:nvPr>
            <p:ph idx="1"/>
          </p:nvPr>
        </p:nvSpPr>
        <p:spPr>
          <a:xfrm>
            <a:off x="0" y="1016001"/>
            <a:ext cx="9126875" cy="6040750"/>
          </a:xfrm>
        </p:spPr>
        <p:txBody>
          <a:bodyPr>
            <a:normAutofit fontScale="92500"/>
          </a:bodyPr>
          <a:lstStyle/>
          <a:p>
            <a:pPr marL="597109" indent="-597109">
              <a:spcAft>
                <a:spcPts val="1200"/>
              </a:spcAft>
              <a:buFont typeface="+mj-lt"/>
              <a:buAutoNum type="arabicPeriod"/>
            </a:pPr>
            <a:r>
              <a:rPr lang="en-US" sz="2800" dirty="0" smtClean="0">
                <a:solidFill>
                  <a:srgbClr val="984807"/>
                </a:solidFill>
              </a:rPr>
              <a:t>Modeling the relationship between species tree and gene tree </a:t>
            </a:r>
          </a:p>
          <a:p>
            <a:pPr marL="954224" lvl="1" indent="-597109">
              <a:spcAft>
                <a:spcPts val="1200"/>
              </a:spcAft>
              <a:buClr>
                <a:schemeClr val="accent2">
                  <a:lumMod val="40000"/>
                  <a:lumOff val="60000"/>
                </a:schemeClr>
              </a:buClr>
            </a:pPr>
            <a:r>
              <a:rPr lang="en-US" sz="2000" dirty="0" smtClean="0">
                <a:solidFill>
                  <a:srgbClr val="984807"/>
                </a:solidFill>
              </a:rPr>
              <a:t>coalescent models (short!)</a:t>
            </a:r>
          </a:p>
          <a:p>
            <a:pPr marL="954224" lvl="1" indent="-597109">
              <a:spcAft>
                <a:spcPts val="1200"/>
              </a:spcAft>
              <a:buClr>
                <a:schemeClr val="accent2">
                  <a:lumMod val="40000"/>
                  <a:lumOff val="60000"/>
                </a:schemeClr>
              </a:buClr>
            </a:pPr>
            <a:r>
              <a:rPr lang="en-US" sz="2000" dirty="0" smtClean="0">
                <a:solidFill>
                  <a:srgbClr val="984807"/>
                </a:solidFill>
              </a:rPr>
              <a:t>models of gene duplication and loss</a:t>
            </a:r>
          </a:p>
          <a:p>
            <a:pPr marL="954224" lvl="1" indent="-597109">
              <a:spcAft>
                <a:spcPts val="1200"/>
              </a:spcAft>
              <a:buClr>
                <a:schemeClr val="accent2">
                  <a:lumMod val="40000"/>
                  <a:lumOff val="60000"/>
                </a:schemeClr>
              </a:buClr>
            </a:pPr>
            <a:r>
              <a:rPr lang="en-US" sz="2000" dirty="0" smtClean="0">
                <a:solidFill>
                  <a:srgbClr val="984807"/>
                </a:solidFill>
              </a:rPr>
              <a:t>models of gene transfer</a:t>
            </a:r>
          </a:p>
          <a:p>
            <a:pPr marL="954224" lvl="1" indent="-597109">
              <a:spcAft>
                <a:spcPts val="1200"/>
              </a:spcAft>
              <a:buClr>
                <a:schemeClr val="accent2">
                  <a:lumMod val="40000"/>
                  <a:lumOff val="60000"/>
                </a:schemeClr>
              </a:buClr>
            </a:pPr>
            <a:r>
              <a:rPr lang="en-US" sz="2000" dirty="0" smtClean="0">
                <a:solidFill>
                  <a:srgbClr val="984807"/>
                </a:solidFill>
              </a:rPr>
              <a:t>models that combine the above</a:t>
            </a:r>
          </a:p>
          <a:p>
            <a:pPr marL="597109" indent="-597109">
              <a:spcAft>
                <a:spcPts val="1200"/>
              </a:spcAft>
              <a:buFont typeface="+mj-lt"/>
              <a:buAutoNum type="arabicPeriod"/>
            </a:pPr>
            <a:r>
              <a:rPr lang="en-US" sz="2800" dirty="0" smtClean="0">
                <a:solidFill>
                  <a:srgbClr val="984807"/>
                </a:solidFill>
              </a:rPr>
              <a:t>Results obtained using these models</a:t>
            </a:r>
          </a:p>
          <a:p>
            <a:pPr marL="954224" lvl="1" indent="-597109">
              <a:spcAft>
                <a:spcPts val="1200"/>
              </a:spcAft>
            </a:pPr>
            <a:r>
              <a:rPr lang="en-US" sz="2400" dirty="0" smtClean="0">
                <a:solidFill>
                  <a:srgbClr val="984807"/>
                </a:solidFill>
              </a:rPr>
              <a:t>Improving gene tree construction</a:t>
            </a:r>
          </a:p>
          <a:p>
            <a:pPr marL="954224" lvl="1" indent="-597109">
              <a:spcAft>
                <a:spcPts val="1200"/>
              </a:spcAft>
            </a:pPr>
            <a:r>
              <a:rPr lang="en-US" sz="2400" dirty="0" err="1" smtClean="0">
                <a:solidFill>
                  <a:srgbClr val="984807"/>
                </a:solidFill>
              </a:rPr>
              <a:t>Coestimation</a:t>
            </a:r>
            <a:r>
              <a:rPr lang="en-US" sz="2400" dirty="0" smtClean="0">
                <a:solidFill>
                  <a:srgbClr val="984807"/>
                </a:solidFill>
              </a:rPr>
              <a:t> of gene and species trees</a:t>
            </a:r>
          </a:p>
          <a:p>
            <a:pPr marL="954224" lvl="1" indent="-597109">
              <a:spcAft>
                <a:spcPts val="1200"/>
              </a:spcAft>
            </a:pPr>
            <a:r>
              <a:rPr lang="en-US" sz="2400" dirty="0" smtClean="0">
                <a:solidFill>
                  <a:srgbClr val="984807"/>
                </a:solidFill>
              </a:rPr>
              <a:t>Inference of a species tree and time orders </a:t>
            </a:r>
          </a:p>
          <a:p>
            <a:pPr marL="597109" indent="-597109">
              <a:spcAft>
                <a:spcPts val="1200"/>
              </a:spcAft>
              <a:buFont typeface="+mj-lt"/>
              <a:buAutoNum type="arabicPeriod"/>
            </a:pPr>
            <a:r>
              <a:rPr lang="en-US" sz="2800" dirty="0" smtClean="0">
                <a:solidFill>
                  <a:srgbClr val="984807"/>
                </a:solidFill>
              </a:rPr>
              <a:t>Towards efficient Bayesian inference of gene trees and species trees</a:t>
            </a:r>
            <a:endParaRPr lang="en-US" dirty="0">
              <a:solidFill>
                <a:srgbClr val="984807"/>
              </a:solidFill>
            </a:endParaRPr>
          </a:p>
        </p:txBody>
      </p:sp>
      <p:pic>
        <p:nvPicPr>
          <p:cNvPr id="6" name="Content Placeholder 10" descr="Figure1_SpTreeOnly.png"/>
          <p:cNvPicPr>
            <a:picLocks noChangeAspect="1"/>
          </p:cNvPicPr>
          <p:nvPr/>
        </p:nvPicPr>
        <p:blipFill>
          <a:blip r:embed="rId2"/>
          <a:srcRect l="-69184" r="-69184"/>
          <a:stretch>
            <a:fillRect/>
          </a:stretch>
        </p:blipFill>
        <p:spPr>
          <a:xfrm>
            <a:off x="4572000" y="1660702"/>
            <a:ext cx="3218198" cy="1769886"/>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 name="Picture 17" descr="genomeEvolution_NoChromosomesNoCharacters.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769040" y="-12700"/>
            <a:ext cx="7977940" cy="5364000"/>
          </a:xfrm>
          <a:prstGeom prst="rect">
            <a:avLst/>
          </a:prstGeom>
        </p:spPr>
      </p:pic>
      <p:pic>
        <p:nvPicPr>
          <p:cNvPr id="19" name="Picture 18" descr="genomeEvolution.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769040" y="-12700"/>
            <a:ext cx="7977940" cy="5364000"/>
          </a:xfrm>
          <a:prstGeom prst="rect">
            <a:avLst/>
          </a:prstGeom>
        </p:spPr>
      </p:pic>
      <p:pic>
        <p:nvPicPr>
          <p:cNvPr id="20" name="Picture 19" descr="genomeEvolution_NoChromosomes.pdf"/>
          <p:cNvPicPr>
            <a:picLocks noChangeAspect="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a:off x="769040" y="-12700"/>
            <a:ext cx="7977940" cy="5364000"/>
          </a:xfrm>
          <a:prstGeom prst="rect">
            <a:avLst/>
          </a:prstGeom>
        </p:spPr>
      </p:pic>
      <p:pic>
        <p:nvPicPr>
          <p:cNvPr id="6" name="Picture 5" descr="arbreGenesNoDuplication.pdf"/>
          <p:cNvPicPr>
            <a:picLocks noChangeAspect="1"/>
          </p:cNvPicPr>
          <p:nvPr/>
        </p:nvPicPr>
        <mc:AlternateContent>
          <mc:Choice xmlns:ma="http://schemas.microsoft.com/office/mac/drawingml/2008/main" Requires="ma">
            <p:blipFill>
              <a:blip r:embed="rId9"/>
              <a:stretch>
                <a:fillRect/>
              </a:stretch>
            </p:blipFill>
          </mc:Choice>
          <mc:Fallback>
            <p:blipFill>
              <a:blip r:embed="rId10"/>
              <a:stretch>
                <a:fillRect/>
              </a:stretch>
            </p:blipFill>
          </mc:Fallback>
        </mc:AlternateContent>
        <p:spPr>
          <a:xfrm>
            <a:off x="0" y="5366106"/>
            <a:ext cx="1615824" cy="1446541"/>
          </a:xfrm>
          <a:prstGeom prst="rect">
            <a:avLst/>
          </a:prstGeom>
        </p:spPr>
      </p:pic>
      <p:pic>
        <p:nvPicPr>
          <p:cNvPr id="9" name="Picture 8" descr="arbreGenesDuplication.pdf"/>
          <p:cNvPicPr>
            <a:picLocks noChangeAspect="1"/>
          </p:cNvPicPr>
          <p:nvPr/>
        </p:nvPicPr>
        <mc:AlternateContent>
          <mc:Choice xmlns:ma="http://schemas.microsoft.com/office/mac/drawingml/2008/main" Requires="ma">
            <p:blipFill>
              <a:blip r:embed="rId11"/>
              <a:stretch>
                <a:fillRect/>
              </a:stretch>
            </p:blipFill>
          </mc:Choice>
          <mc:Fallback>
            <p:blipFill>
              <a:blip r:embed="rId12"/>
              <a:stretch>
                <a:fillRect/>
              </a:stretch>
            </p:blipFill>
          </mc:Fallback>
        </mc:AlternateContent>
        <p:spPr>
          <a:xfrm>
            <a:off x="1780130" y="5279291"/>
            <a:ext cx="1791396" cy="1548373"/>
          </a:xfrm>
          <a:prstGeom prst="rect">
            <a:avLst/>
          </a:prstGeom>
        </p:spPr>
      </p:pic>
      <p:pic>
        <p:nvPicPr>
          <p:cNvPr id="11" name="Picture 10" descr="arbreGenesDuplicationLoss.pdf"/>
          <p:cNvPicPr>
            <a:picLocks noChangeAspect="1"/>
          </p:cNvPicPr>
          <p:nvPr/>
        </p:nvPicPr>
        <mc:AlternateContent>
          <mc:Choice xmlns:ma="http://schemas.microsoft.com/office/mac/drawingml/2008/main" Requires="ma">
            <p:blipFill>
              <a:blip r:embed="rId13"/>
              <a:stretch>
                <a:fillRect/>
              </a:stretch>
            </p:blipFill>
          </mc:Choice>
          <mc:Fallback>
            <p:blipFill>
              <a:blip r:embed="rId14"/>
              <a:stretch>
                <a:fillRect/>
              </a:stretch>
            </p:blipFill>
          </mc:Fallback>
        </mc:AlternateContent>
        <p:spPr>
          <a:xfrm>
            <a:off x="3735833" y="5311779"/>
            <a:ext cx="1837853" cy="1500868"/>
          </a:xfrm>
          <a:prstGeom prst="rect">
            <a:avLst/>
          </a:prstGeom>
        </p:spPr>
      </p:pic>
      <p:pic>
        <p:nvPicPr>
          <p:cNvPr id="13" name="Picture 12" descr="arbreGenesTransfer.pdf"/>
          <p:cNvPicPr>
            <a:picLocks noChangeAspect="1"/>
          </p:cNvPicPr>
          <p:nvPr/>
        </p:nvPicPr>
        <mc:AlternateContent>
          <mc:Choice xmlns:ma="http://schemas.microsoft.com/office/mac/drawingml/2008/main" Requires="ma">
            <p:blipFill>
              <a:blip r:embed="rId15"/>
              <a:stretch>
                <a:fillRect/>
              </a:stretch>
            </p:blipFill>
          </mc:Choice>
          <mc:Fallback>
            <p:blipFill>
              <a:blip r:embed="rId16"/>
              <a:stretch>
                <a:fillRect/>
              </a:stretch>
            </p:blipFill>
          </mc:Fallback>
        </mc:AlternateContent>
        <p:spPr>
          <a:xfrm>
            <a:off x="5737991" y="5320823"/>
            <a:ext cx="1665158" cy="1490708"/>
          </a:xfrm>
          <a:prstGeom prst="rect">
            <a:avLst/>
          </a:prstGeom>
        </p:spPr>
      </p:pic>
      <p:sp useBgFill="1">
        <p:nvSpPr>
          <p:cNvPr id="17" name="Rectangle 16"/>
          <p:cNvSpPr/>
          <p:nvPr/>
        </p:nvSpPr>
        <p:spPr>
          <a:xfrm>
            <a:off x="769040" y="4315936"/>
            <a:ext cx="7977940" cy="586405"/>
          </a:xfrm>
          <a:prstGeom prst="rect">
            <a:avLst/>
          </a:prstGeom>
          <a:ln>
            <a:solidFill>
              <a:schemeClr val="accent1">
                <a:shade val="95000"/>
                <a:satMod val="105000"/>
                <a:alpha val="0"/>
              </a:schemeClr>
            </a:solidFill>
          </a:ln>
          <a:effectLst/>
        </p:spPr>
        <p:style>
          <a:lnRef idx="1">
            <a:schemeClr val="accent1"/>
          </a:lnRef>
          <a:fillRef idx="3">
            <a:schemeClr val="accent1"/>
          </a:fillRef>
          <a:effectRef idx="2">
            <a:schemeClr val="accent1"/>
          </a:effectRef>
          <a:fontRef idx="minor">
            <a:schemeClr val="lt1"/>
          </a:fontRef>
        </p:style>
        <p:txBody>
          <a:bodyPr lIns="73490" tIns="36745" rIns="73490" bIns="36745" rtlCol="0" anchor="ctr"/>
          <a:lstStyle/>
          <a:p>
            <a:pPr algn="ctr"/>
            <a:endParaRPr lang="en-US"/>
          </a:p>
        </p:txBody>
      </p:sp>
      <p:sp>
        <p:nvSpPr>
          <p:cNvPr id="21" name="Rounded Rectangle 20"/>
          <p:cNvSpPr/>
          <p:nvPr/>
        </p:nvSpPr>
        <p:spPr>
          <a:xfrm>
            <a:off x="7403149" y="5279291"/>
            <a:ext cx="1736572" cy="1551552"/>
          </a:xfrm>
          <a:prstGeom prst="roundRect">
            <a:avLst/>
          </a:prstGeom>
          <a:solidFill>
            <a:schemeClr val="accent6">
              <a:lumMod val="20000"/>
              <a:lumOff val="80000"/>
              <a:alpha val="5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icture 24" descr="arbreGenesNoDuplicationILS.pdf"/>
          <p:cNvPicPr>
            <a:picLocks noChangeAspect="1"/>
          </p:cNvPicPr>
          <p:nvPr/>
        </p:nvPicPr>
        <mc:AlternateContent>
          <mc:Choice xmlns:ma="http://schemas.microsoft.com/office/mac/drawingml/2008/main" Requires="ma">
            <p:blipFill>
              <a:blip r:embed="rId17"/>
              <a:stretch>
                <a:fillRect/>
              </a:stretch>
            </p:blipFill>
          </mc:Choice>
          <mc:Fallback>
            <p:blipFill>
              <a:blip r:embed="rId18"/>
              <a:stretch>
                <a:fillRect/>
              </a:stretch>
            </p:blipFill>
          </mc:Fallback>
        </mc:AlternateContent>
        <p:spPr>
          <a:xfrm>
            <a:off x="7567454" y="5351300"/>
            <a:ext cx="1472660" cy="1446541"/>
          </a:xfrm>
          <a:prstGeom prst="rect">
            <a:avLst/>
          </a:prstGeom>
        </p:spPr>
      </p:pic>
      <p:sp>
        <p:nvSpPr>
          <p:cNvPr id="26" name="TextBox 25"/>
          <p:cNvSpPr txBox="1"/>
          <p:nvPr/>
        </p:nvSpPr>
        <p:spPr>
          <a:xfrm>
            <a:off x="2505204" y="5747362"/>
            <a:ext cx="1025386" cy="584776"/>
          </a:xfrm>
          <a:prstGeom prst="rect">
            <a:avLst/>
          </a:prstGeom>
          <a:noFill/>
        </p:spPr>
        <p:txBody>
          <a:bodyPr wrap="square" rtlCol="0">
            <a:spAutoFit/>
          </a:bodyPr>
          <a:lstStyle/>
          <a:p>
            <a:r>
              <a:rPr lang="en-US" sz="3200" b="1" i="1" dirty="0" smtClean="0">
                <a:solidFill>
                  <a:schemeClr val="accent2">
                    <a:lumMod val="75000"/>
                  </a:schemeClr>
                </a:solidFill>
              </a:rPr>
              <a:t>D</a:t>
            </a:r>
            <a:endParaRPr lang="en-US" sz="3200" b="1" i="1" dirty="0">
              <a:solidFill>
                <a:schemeClr val="accent2">
                  <a:lumMod val="75000"/>
                </a:schemeClr>
              </a:solidFill>
            </a:endParaRPr>
          </a:p>
        </p:txBody>
      </p:sp>
      <p:sp>
        <p:nvSpPr>
          <p:cNvPr id="27" name="TextBox 26"/>
          <p:cNvSpPr txBox="1"/>
          <p:nvPr/>
        </p:nvSpPr>
        <p:spPr>
          <a:xfrm>
            <a:off x="4513343" y="5747362"/>
            <a:ext cx="1025386" cy="584776"/>
          </a:xfrm>
          <a:prstGeom prst="rect">
            <a:avLst/>
          </a:prstGeom>
          <a:noFill/>
        </p:spPr>
        <p:txBody>
          <a:bodyPr wrap="square" rtlCol="0">
            <a:spAutoFit/>
          </a:bodyPr>
          <a:lstStyle/>
          <a:p>
            <a:r>
              <a:rPr lang="en-US" sz="3200" b="1" i="1" dirty="0" smtClean="0">
                <a:solidFill>
                  <a:schemeClr val="accent2">
                    <a:lumMod val="75000"/>
                  </a:schemeClr>
                </a:solidFill>
              </a:rPr>
              <a:t>DL</a:t>
            </a:r>
            <a:endParaRPr lang="en-US" sz="3200" b="1" i="1" dirty="0">
              <a:solidFill>
                <a:schemeClr val="accent2">
                  <a:lumMod val="75000"/>
                </a:schemeClr>
              </a:solidFill>
            </a:endParaRPr>
          </a:p>
        </p:txBody>
      </p:sp>
      <p:sp>
        <p:nvSpPr>
          <p:cNvPr id="28" name="TextBox 27"/>
          <p:cNvSpPr txBox="1"/>
          <p:nvPr/>
        </p:nvSpPr>
        <p:spPr>
          <a:xfrm>
            <a:off x="6198927" y="5747362"/>
            <a:ext cx="1025386" cy="584776"/>
          </a:xfrm>
          <a:prstGeom prst="rect">
            <a:avLst/>
          </a:prstGeom>
          <a:noFill/>
        </p:spPr>
        <p:txBody>
          <a:bodyPr wrap="square" rtlCol="0">
            <a:spAutoFit/>
          </a:bodyPr>
          <a:lstStyle/>
          <a:p>
            <a:r>
              <a:rPr lang="en-US" sz="3200" b="1" i="1" dirty="0" smtClean="0">
                <a:solidFill>
                  <a:schemeClr val="accent2">
                    <a:lumMod val="75000"/>
                  </a:schemeClr>
                </a:solidFill>
              </a:rPr>
              <a:t>LGT</a:t>
            </a:r>
            <a:endParaRPr lang="en-US" sz="3200" b="1" i="1" dirty="0">
              <a:solidFill>
                <a:schemeClr val="accent2">
                  <a:lumMod val="75000"/>
                </a:schemeClr>
              </a:solidFill>
            </a:endParaRPr>
          </a:p>
        </p:txBody>
      </p:sp>
      <p:sp>
        <p:nvSpPr>
          <p:cNvPr id="29" name="TextBox 28"/>
          <p:cNvSpPr txBox="1"/>
          <p:nvPr/>
        </p:nvSpPr>
        <p:spPr>
          <a:xfrm>
            <a:off x="7924977" y="5747362"/>
            <a:ext cx="1025386" cy="584776"/>
          </a:xfrm>
          <a:prstGeom prst="rect">
            <a:avLst/>
          </a:prstGeom>
          <a:noFill/>
        </p:spPr>
        <p:txBody>
          <a:bodyPr wrap="square" rtlCol="0">
            <a:spAutoFit/>
          </a:bodyPr>
          <a:lstStyle/>
          <a:p>
            <a:r>
              <a:rPr lang="en-US" sz="3200" b="1" i="1" dirty="0" smtClean="0">
                <a:solidFill>
                  <a:schemeClr val="accent2">
                    <a:lumMod val="75000"/>
                  </a:schemeClr>
                </a:solidFill>
              </a:rPr>
              <a:t>ILS</a:t>
            </a:r>
            <a:endParaRPr lang="en-US" sz="3200" b="1" i="1"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ounded Rectangle 6"/>
          <p:cNvSpPr/>
          <p:nvPr/>
        </p:nvSpPr>
        <p:spPr>
          <a:xfrm>
            <a:off x="1533057" y="53776"/>
            <a:ext cx="6096434" cy="799107"/>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2" name="Title 1"/>
          <p:cNvSpPr>
            <a:spLocks noGrp="1"/>
          </p:cNvSpPr>
          <p:nvPr>
            <p:ph type="title"/>
          </p:nvPr>
        </p:nvSpPr>
        <p:spPr>
          <a:xfrm>
            <a:off x="1533057" y="-132521"/>
            <a:ext cx="6096434" cy="1011549"/>
          </a:xfrm>
        </p:spPr>
        <p:txBody>
          <a:bodyPr>
            <a:normAutofit/>
          </a:bodyPr>
          <a:lstStyle/>
          <a:p>
            <a:r>
              <a:rPr lang="en-US" dirty="0" smtClean="0">
                <a:solidFill>
                  <a:srgbClr val="984807"/>
                </a:solidFill>
              </a:rPr>
              <a:t>Incomplete lineage sorting</a:t>
            </a:r>
            <a:endParaRPr lang="en-US" dirty="0">
              <a:solidFill>
                <a:srgbClr val="984807"/>
              </a:solidFill>
            </a:endParaRPr>
          </a:p>
        </p:txBody>
      </p:sp>
      <p:grpSp>
        <p:nvGrpSpPr>
          <p:cNvPr id="16" name="Group 15"/>
          <p:cNvGrpSpPr/>
          <p:nvPr/>
        </p:nvGrpSpPr>
        <p:grpSpPr>
          <a:xfrm>
            <a:off x="697142" y="3856039"/>
            <a:ext cx="8010491" cy="2903537"/>
            <a:chOff x="939800" y="1016002"/>
            <a:chExt cx="8010491" cy="2903537"/>
          </a:xfrm>
        </p:grpSpPr>
        <p:sp>
          <p:nvSpPr>
            <p:cNvPr id="11" name="Rounded Rectangle 10"/>
            <p:cNvSpPr/>
            <p:nvPr/>
          </p:nvSpPr>
          <p:spPr>
            <a:xfrm>
              <a:off x="939800" y="1016002"/>
              <a:ext cx="7952662" cy="2903537"/>
            </a:xfrm>
            <a:prstGeom prst="roundRect">
              <a:avLst>
                <a:gd name="adj" fmla="val 7502"/>
              </a:avLst>
            </a:prstGeom>
            <a:solidFill>
              <a:schemeClr val="bg1"/>
            </a:soli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pic>
          <p:nvPicPr>
            <p:cNvPr id="8" name="Picture 7"/>
            <p:cNvPicPr>
              <a:picLocks noChangeAspect="1"/>
            </p:cNvPicPr>
            <p:nvPr/>
          </p:nvPicPr>
          <p:blipFill>
            <a:blip r:embed="rId2"/>
            <a:stretch>
              <a:fillRect/>
            </a:stretch>
          </p:blipFill>
          <p:spPr>
            <a:xfrm>
              <a:off x="1117599" y="1122040"/>
              <a:ext cx="7276353" cy="2452627"/>
            </a:xfrm>
            <a:prstGeom prst="rect">
              <a:avLst/>
            </a:prstGeom>
          </p:spPr>
        </p:pic>
        <p:sp>
          <p:nvSpPr>
            <p:cNvPr id="9" name="Title 1"/>
            <p:cNvSpPr txBox="1">
              <a:spLocks/>
            </p:cNvSpPr>
            <p:nvPr/>
          </p:nvSpPr>
          <p:spPr>
            <a:xfrm>
              <a:off x="6308691" y="3430588"/>
              <a:ext cx="2641600" cy="488951"/>
            </a:xfrm>
            <a:prstGeom prst="rect">
              <a:avLst/>
            </a:prstGeom>
          </p:spPr>
          <p:txBody>
            <a:bodyPr vert="horz" lIns="81626" tIns="40813" rIns="81626" bIns="40813" rtlCol="0" anchor="ctr">
              <a:normAutofit/>
            </a:bodyPr>
            <a:lstStyle/>
            <a:p>
              <a:pPr marL="0" marR="0" lvl="0" indent="0" algn="ctr" defTabSz="408130"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0" normalizeH="0" baseline="0" noProof="0" dirty="0" err="1" smtClean="0">
                  <a:ln>
                    <a:noFill/>
                  </a:ln>
                  <a:solidFill>
                    <a:srgbClr val="984807"/>
                  </a:solidFill>
                  <a:effectLst/>
                  <a:uLnTx/>
                  <a:uFillTx/>
                  <a:latin typeface="+mj-lt"/>
                  <a:ea typeface="+mj-ea"/>
                  <a:cs typeface="+mj-cs"/>
                </a:rPr>
                <a:t>Maddison</a:t>
              </a:r>
              <a:r>
                <a:rPr kumimoji="0" lang="en-US" sz="1800" b="0" i="0" u="none" strike="noStrike" kern="1200" cap="none" spc="0" normalizeH="0" baseline="0" noProof="0" dirty="0" smtClean="0">
                  <a:ln>
                    <a:noFill/>
                  </a:ln>
                  <a:solidFill>
                    <a:srgbClr val="984807"/>
                  </a:solidFill>
                  <a:effectLst/>
                  <a:uLnTx/>
                  <a:uFillTx/>
                  <a:latin typeface="+mj-lt"/>
                  <a:ea typeface="+mj-ea"/>
                  <a:cs typeface="+mj-cs"/>
                </a:rPr>
                <a:t>, </a:t>
              </a:r>
              <a:r>
                <a:rPr kumimoji="0" lang="en-US" sz="1800" b="0" i="1" u="none" strike="noStrike" kern="1200" cap="none" spc="0" normalizeH="0" baseline="0" noProof="0" dirty="0" smtClean="0">
                  <a:ln>
                    <a:noFill/>
                  </a:ln>
                  <a:solidFill>
                    <a:srgbClr val="984807"/>
                  </a:solidFill>
                  <a:effectLst/>
                  <a:uLnTx/>
                  <a:uFillTx/>
                  <a:latin typeface="+mj-lt"/>
                  <a:ea typeface="+mj-ea"/>
                  <a:cs typeface="+mj-cs"/>
                </a:rPr>
                <a:t>Syst. Biol.</a:t>
              </a:r>
              <a:r>
                <a:rPr kumimoji="0" lang="en-US" sz="1800" b="0" i="0" u="none" strike="noStrike" kern="1200" cap="none" spc="0" normalizeH="0" baseline="0" noProof="0" dirty="0" smtClean="0">
                  <a:ln>
                    <a:noFill/>
                  </a:ln>
                  <a:solidFill>
                    <a:srgbClr val="984807"/>
                  </a:solidFill>
                  <a:effectLst/>
                  <a:uLnTx/>
                  <a:uFillTx/>
                  <a:latin typeface="+mj-lt"/>
                  <a:ea typeface="+mj-ea"/>
                  <a:cs typeface="+mj-cs"/>
                </a:rPr>
                <a:t> 1997</a:t>
              </a:r>
              <a:endParaRPr kumimoji="0" lang="en-US" sz="1800" b="0" i="0" u="none" strike="noStrike" kern="1200" cap="none" spc="0" normalizeH="0" baseline="0" noProof="0" dirty="0">
                <a:ln>
                  <a:noFill/>
                </a:ln>
                <a:solidFill>
                  <a:srgbClr val="984807"/>
                </a:solidFill>
                <a:effectLst/>
                <a:uLnTx/>
                <a:uFillTx/>
                <a:latin typeface="+mj-lt"/>
                <a:ea typeface="+mj-ea"/>
                <a:cs typeface="+mj-cs"/>
              </a:endParaRPr>
            </a:p>
          </p:txBody>
        </p:sp>
      </p:grpSp>
      <p:grpSp>
        <p:nvGrpSpPr>
          <p:cNvPr id="15" name="Group 14"/>
          <p:cNvGrpSpPr/>
          <p:nvPr/>
        </p:nvGrpSpPr>
        <p:grpSpPr>
          <a:xfrm>
            <a:off x="93645" y="1082228"/>
            <a:ext cx="9057064" cy="2747961"/>
            <a:chOff x="76698" y="4148139"/>
            <a:chExt cx="9057064" cy="2747961"/>
          </a:xfrm>
        </p:grpSpPr>
        <p:sp>
          <p:nvSpPr>
            <p:cNvPr id="13" name="Rounded Rectangle 12"/>
            <p:cNvSpPr/>
            <p:nvPr/>
          </p:nvSpPr>
          <p:spPr>
            <a:xfrm>
              <a:off x="76698" y="4148139"/>
              <a:ext cx="8987922" cy="2652345"/>
            </a:xfrm>
            <a:prstGeom prst="roundRect">
              <a:avLst>
                <a:gd name="adj" fmla="val 7502"/>
              </a:avLst>
            </a:prstGeom>
            <a:solidFill>
              <a:schemeClr val="bg1"/>
            </a:soli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pic>
          <p:nvPicPr>
            <p:cNvPr id="10" name="Picture 9"/>
            <p:cNvPicPr>
              <a:picLocks noChangeAspect="1"/>
            </p:cNvPicPr>
            <p:nvPr/>
          </p:nvPicPr>
          <p:blipFill>
            <a:blip r:embed="rId3"/>
            <a:stretch>
              <a:fillRect/>
            </a:stretch>
          </p:blipFill>
          <p:spPr>
            <a:xfrm>
              <a:off x="195245" y="4229395"/>
              <a:ext cx="8753509" cy="2342488"/>
            </a:xfrm>
            <a:prstGeom prst="rect">
              <a:avLst/>
            </a:prstGeom>
          </p:spPr>
        </p:pic>
        <p:sp>
          <p:nvSpPr>
            <p:cNvPr id="14" name="Title 1"/>
            <p:cNvSpPr txBox="1">
              <a:spLocks/>
            </p:cNvSpPr>
            <p:nvPr/>
          </p:nvSpPr>
          <p:spPr>
            <a:xfrm>
              <a:off x="5118100" y="6407149"/>
              <a:ext cx="4015662" cy="488951"/>
            </a:xfrm>
            <a:prstGeom prst="rect">
              <a:avLst/>
            </a:prstGeom>
          </p:spPr>
          <p:txBody>
            <a:bodyPr vert="horz" lIns="81626" tIns="40813" rIns="81626" bIns="40813" rtlCol="0" anchor="ctr">
              <a:noAutofit/>
            </a:bodyPr>
            <a:lstStyle/>
            <a:p>
              <a:pPr marL="0" marR="0" lvl="0" indent="0" algn="ctr" defTabSz="408130"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0" normalizeH="0" baseline="0" noProof="0" dirty="0" err="1" smtClean="0">
                  <a:ln>
                    <a:noFill/>
                  </a:ln>
                  <a:solidFill>
                    <a:srgbClr val="984807"/>
                  </a:solidFill>
                  <a:effectLst/>
                  <a:uLnTx/>
                  <a:uFillTx/>
                  <a:latin typeface="+mj-lt"/>
                  <a:ea typeface="+mj-ea"/>
                  <a:cs typeface="+mj-cs"/>
                </a:rPr>
                <a:t>Degnan</a:t>
              </a:r>
              <a:r>
                <a:rPr kumimoji="0" lang="en-US" sz="1800" b="0" i="0" u="none" strike="noStrike" kern="1200" cap="none" spc="0" normalizeH="0" baseline="0" noProof="0" dirty="0" smtClean="0">
                  <a:ln>
                    <a:noFill/>
                  </a:ln>
                  <a:solidFill>
                    <a:srgbClr val="984807"/>
                  </a:solidFill>
                  <a:effectLst/>
                  <a:uLnTx/>
                  <a:uFillTx/>
                  <a:latin typeface="+mj-lt"/>
                  <a:ea typeface="+mj-ea"/>
                  <a:cs typeface="+mj-cs"/>
                </a:rPr>
                <a:t> and Rosenberg, </a:t>
              </a:r>
              <a:r>
                <a:rPr kumimoji="0" lang="en-US" sz="1800" b="0" i="1" u="none" strike="noStrike" kern="1200" cap="none" spc="0" normalizeH="0" baseline="0" noProof="0" dirty="0" smtClean="0">
                  <a:ln>
                    <a:noFill/>
                  </a:ln>
                  <a:solidFill>
                    <a:srgbClr val="984807"/>
                  </a:solidFill>
                  <a:effectLst/>
                  <a:uLnTx/>
                  <a:uFillTx/>
                  <a:latin typeface="+mj-lt"/>
                  <a:ea typeface="+mj-ea"/>
                  <a:cs typeface="+mj-cs"/>
                </a:rPr>
                <a:t>Syst. Biol.</a:t>
              </a:r>
              <a:r>
                <a:rPr kumimoji="0" lang="en-US" sz="1800" b="0" i="0" u="none" strike="noStrike" kern="1200" cap="none" spc="0" normalizeH="0" baseline="0" noProof="0" dirty="0" smtClean="0">
                  <a:ln>
                    <a:noFill/>
                  </a:ln>
                  <a:solidFill>
                    <a:srgbClr val="984807"/>
                  </a:solidFill>
                  <a:effectLst/>
                  <a:uLnTx/>
                  <a:uFillTx/>
                  <a:latin typeface="+mj-lt"/>
                  <a:ea typeface="+mj-ea"/>
                  <a:cs typeface="+mj-cs"/>
                </a:rPr>
                <a:t> 2006</a:t>
              </a:r>
              <a:endParaRPr kumimoji="0" lang="en-US" sz="1800" b="0" i="0" u="none" strike="noStrike" kern="1200" cap="none" spc="0" normalizeH="0" baseline="0" noProof="0" dirty="0">
                <a:ln>
                  <a:noFill/>
                </a:ln>
                <a:solidFill>
                  <a:srgbClr val="984807"/>
                </a:solidFill>
                <a:effectLst/>
                <a:uLnTx/>
                <a:uFillTx/>
                <a:latin typeface="+mj-lt"/>
                <a:ea typeface="+mj-ea"/>
                <a:cs typeface="+mj-cs"/>
              </a:endParaRP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ounded Rectangle 6"/>
          <p:cNvSpPr/>
          <p:nvPr/>
        </p:nvSpPr>
        <p:spPr>
          <a:xfrm>
            <a:off x="971187" y="53776"/>
            <a:ext cx="7343109" cy="799107"/>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2" name="Title 1"/>
          <p:cNvSpPr>
            <a:spLocks noGrp="1"/>
          </p:cNvSpPr>
          <p:nvPr>
            <p:ph type="title"/>
          </p:nvPr>
        </p:nvSpPr>
        <p:spPr>
          <a:xfrm>
            <a:off x="786405" y="-132521"/>
            <a:ext cx="7527891" cy="1011549"/>
          </a:xfrm>
        </p:spPr>
        <p:txBody>
          <a:bodyPr>
            <a:normAutofit fontScale="90000"/>
          </a:bodyPr>
          <a:lstStyle/>
          <a:p>
            <a:r>
              <a:rPr lang="en-US" dirty="0" smtClean="0">
                <a:solidFill>
                  <a:srgbClr val="984807"/>
                </a:solidFill>
              </a:rPr>
              <a:t>Reconstructing species trees given ILS</a:t>
            </a:r>
            <a:endParaRPr lang="en-US" dirty="0">
              <a:solidFill>
                <a:srgbClr val="984807"/>
              </a:solidFill>
            </a:endParaRPr>
          </a:p>
        </p:txBody>
      </p:sp>
      <p:sp>
        <p:nvSpPr>
          <p:cNvPr id="11" name="Rounded Rectangle 10"/>
          <p:cNvSpPr/>
          <p:nvPr/>
        </p:nvSpPr>
        <p:spPr>
          <a:xfrm>
            <a:off x="0" y="1016001"/>
            <a:ext cx="9126875" cy="5841999"/>
          </a:xfrm>
          <a:prstGeom prst="roundRect">
            <a:avLst>
              <a:gd name="adj" fmla="val 7502"/>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10" name="Title 1"/>
          <p:cNvSpPr txBox="1">
            <a:spLocks/>
          </p:cNvSpPr>
          <p:nvPr/>
        </p:nvSpPr>
        <p:spPr>
          <a:xfrm>
            <a:off x="385994" y="1031428"/>
            <a:ext cx="8342440" cy="5518382"/>
          </a:xfrm>
          <a:prstGeom prst="rect">
            <a:avLst/>
          </a:prstGeom>
        </p:spPr>
        <p:txBody>
          <a:bodyPr vert="horz" lIns="81626" tIns="40813" rIns="81626" bIns="40813" rtlCol="0" anchor="ctr">
            <a:normAutofit fontScale="97500"/>
          </a:bodyPr>
          <a:lstStyle/>
          <a:p>
            <a:pPr marL="0" marR="0" lvl="0" indent="0" defTabSz="408130" rtl="0" eaLnBrk="1" fontAlgn="auto" latinLnBrk="0" hangingPunct="1">
              <a:lnSpc>
                <a:spcPct val="100000"/>
              </a:lnSpc>
              <a:spcBef>
                <a:spcPct val="0"/>
              </a:spcBef>
              <a:spcAft>
                <a:spcPts val="0"/>
              </a:spcAft>
              <a:buClrTx/>
              <a:buSzTx/>
              <a:buFont typeface="Arial"/>
              <a:buChar char="•"/>
              <a:tabLst/>
              <a:defRPr/>
            </a:pPr>
            <a:r>
              <a:rPr kumimoji="0" lang="en-US" sz="2800" b="0" i="0" u="sng" strike="noStrike" kern="1200" cap="none" spc="0" normalizeH="0" baseline="0" noProof="0" dirty="0" smtClean="0">
                <a:ln>
                  <a:noFill/>
                </a:ln>
                <a:solidFill>
                  <a:srgbClr val="984807"/>
                </a:solidFill>
                <a:effectLst/>
                <a:uLnTx/>
                <a:uFillTx/>
                <a:latin typeface="+mj-lt"/>
                <a:ea typeface="+mj-ea"/>
                <a:cs typeface="+mj-cs"/>
              </a:rPr>
              <a:t>Parsimony method</a:t>
            </a:r>
            <a:r>
              <a:rPr kumimoji="0" lang="en-US" sz="2800" b="0" i="0" u="none" strike="noStrike" kern="1200" cap="none" spc="0" normalizeH="0" baseline="0" noProof="0" dirty="0" smtClean="0">
                <a:ln>
                  <a:noFill/>
                </a:ln>
                <a:solidFill>
                  <a:srgbClr val="984807"/>
                </a:solidFill>
                <a:effectLst/>
                <a:uLnTx/>
                <a:uFillTx/>
                <a:latin typeface="+mj-lt"/>
                <a:ea typeface="+mj-ea"/>
                <a:cs typeface="+mj-cs"/>
              </a:rPr>
              <a:t>: minimizing deep coalescences (</a:t>
            </a:r>
            <a:r>
              <a:rPr kumimoji="0" lang="en-US" sz="2800" b="0" i="0" u="none" strike="noStrike" kern="1200" cap="none" spc="0" normalizeH="0" baseline="0" noProof="0" dirty="0" err="1" smtClean="0">
                <a:ln>
                  <a:noFill/>
                </a:ln>
                <a:solidFill>
                  <a:srgbClr val="984807"/>
                </a:solidFill>
                <a:effectLst/>
                <a:uLnTx/>
                <a:uFillTx/>
                <a:latin typeface="+mj-lt"/>
                <a:ea typeface="+mj-ea"/>
                <a:cs typeface="+mj-cs"/>
              </a:rPr>
              <a:t>Maddison</a:t>
            </a:r>
            <a:r>
              <a:rPr kumimoji="0" lang="en-US" sz="2800" b="0" i="0" u="none" strike="noStrike" kern="1200" cap="none" spc="0" normalizeH="0" baseline="0" noProof="0" dirty="0" smtClean="0">
                <a:ln>
                  <a:noFill/>
                </a:ln>
                <a:solidFill>
                  <a:srgbClr val="984807"/>
                </a:solidFill>
                <a:effectLst/>
                <a:uLnTx/>
                <a:uFillTx/>
                <a:latin typeface="+mj-lt"/>
                <a:ea typeface="+mj-ea"/>
                <a:cs typeface="+mj-cs"/>
              </a:rPr>
              <a:t> 1997)</a:t>
            </a:r>
          </a:p>
          <a:p>
            <a:pPr marL="0" marR="0" lvl="0" indent="0" defTabSz="408130" rtl="0" eaLnBrk="1" fontAlgn="auto" latinLnBrk="0" hangingPunct="1">
              <a:lnSpc>
                <a:spcPct val="100000"/>
              </a:lnSpc>
              <a:spcBef>
                <a:spcPct val="0"/>
              </a:spcBef>
              <a:spcAft>
                <a:spcPts val="0"/>
              </a:spcAft>
              <a:buClrTx/>
              <a:buSzTx/>
              <a:buFont typeface="Arial"/>
              <a:buChar char="•"/>
              <a:tabLst/>
              <a:defRPr/>
            </a:pPr>
            <a:r>
              <a:rPr lang="en-US" sz="2800" u="sng" dirty="0" smtClean="0">
                <a:solidFill>
                  <a:srgbClr val="984807"/>
                </a:solidFill>
                <a:latin typeface="+mj-lt"/>
                <a:ea typeface="+mj-ea"/>
                <a:cs typeface="+mj-cs"/>
              </a:rPr>
              <a:t>Distance method</a:t>
            </a:r>
            <a:r>
              <a:rPr lang="en-US" sz="2800" dirty="0" smtClean="0">
                <a:solidFill>
                  <a:srgbClr val="984807"/>
                </a:solidFill>
                <a:latin typeface="+mj-lt"/>
                <a:ea typeface="+mj-ea"/>
                <a:cs typeface="+mj-cs"/>
              </a:rPr>
              <a:t>: </a:t>
            </a:r>
            <a:r>
              <a:rPr lang="en-US" sz="2800" dirty="0" err="1" smtClean="0">
                <a:solidFill>
                  <a:srgbClr val="984807"/>
                </a:solidFill>
                <a:latin typeface="+mj-lt"/>
                <a:ea typeface="+mj-ea"/>
                <a:cs typeface="+mj-cs"/>
              </a:rPr>
              <a:t>NJst</a:t>
            </a:r>
            <a:r>
              <a:rPr lang="en-US" sz="2800" dirty="0" smtClean="0">
                <a:solidFill>
                  <a:srgbClr val="984807"/>
                </a:solidFill>
                <a:latin typeface="+mj-lt"/>
                <a:ea typeface="+mj-ea"/>
                <a:cs typeface="+mj-cs"/>
              </a:rPr>
              <a:t> (Liu and Yu 2011)</a:t>
            </a:r>
          </a:p>
          <a:p>
            <a:pPr marL="0" marR="0" lvl="0" indent="0" defTabSz="408130" rtl="0" eaLnBrk="1" fontAlgn="auto" latinLnBrk="0" hangingPunct="1">
              <a:lnSpc>
                <a:spcPct val="100000"/>
              </a:lnSpc>
              <a:spcBef>
                <a:spcPct val="0"/>
              </a:spcBef>
              <a:spcAft>
                <a:spcPts val="0"/>
              </a:spcAft>
              <a:buClrTx/>
              <a:buSzTx/>
              <a:buFont typeface="Arial"/>
              <a:buChar char="•"/>
              <a:tabLst/>
              <a:defRPr/>
            </a:pPr>
            <a:r>
              <a:rPr lang="en-US" sz="2800" u="sng" dirty="0" smtClean="0">
                <a:solidFill>
                  <a:srgbClr val="984807"/>
                </a:solidFill>
                <a:latin typeface="+mj-lt"/>
                <a:ea typeface="+mj-ea"/>
                <a:cs typeface="+mj-cs"/>
              </a:rPr>
              <a:t>Summary statistic methods</a:t>
            </a:r>
            <a:r>
              <a:rPr lang="en-US" sz="2800" dirty="0" smtClean="0">
                <a:solidFill>
                  <a:srgbClr val="984807"/>
                </a:solidFill>
                <a:latin typeface="+mj-lt"/>
                <a:ea typeface="+mj-ea"/>
                <a:cs typeface="+mj-cs"/>
              </a:rPr>
              <a:t>: STAR (Liu et al, 2009), GLASS (</a:t>
            </a:r>
            <a:r>
              <a:rPr lang="en-US" sz="2800" dirty="0" err="1" smtClean="0">
                <a:solidFill>
                  <a:srgbClr val="984807"/>
                </a:solidFill>
                <a:latin typeface="+mj-lt"/>
                <a:ea typeface="+mj-ea"/>
                <a:cs typeface="+mj-cs"/>
              </a:rPr>
              <a:t>Mossel</a:t>
            </a:r>
            <a:r>
              <a:rPr lang="en-US" sz="2800" dirty="0" smtClean="0">
                <a:solidFill>
                  <a:srgbClr val="984807"/>
                </a:solidFill>
                <a:latin typeface="+mj-lt"/>
                <a:ea typeface="+mj-ea"/>
                <a:cs typeface="+mj-cs"/>
              </a:rPr>
              <a:t> and </a:t>
            </a:r>
            <a:r>
              <a:rPr lang="en-US" sz="2800" dirty="0" err="1" smtClean="0">
                <a:solidFill>
                  <a:srgbClr val="984807"/>
                </a:solidFill>
                <a:latin typeface="+mj-lt"/>
                <a:ea typeface="+mj-ea"/>
                <a:cs typeface="+mj-cs"/>
              </a:rPr>
              <a:t>Roch</a:t>
            </a:r>
            <a:r>
              <a:rPr lang="en-US" sz="2800" dirty="0" smtClean="0">
                <a:solidFill>
                  <a:srgbClr val="984807"/>
                </a:solidFill>
                <a:latin typeface="+mj-lt"/>
                <a:ea typeface="+mj-ea"/>
                <a:cs typeface="+mj-cs"/>
              </a:rPr>
              <a:t> 2010), </a:t>
            </a:r>
            <a:r>
              <a:rPr lang="en-US" sz="2800" dirty="0" err="1" smtClean="0">
                <a:solidFill>
                  <a:srgbClr val="984807"/>
                </a:solidFill>
                <a:latin typeface="+mj-lt"/>
                <a:ea typeface="+mj-ea"/>
                <a:cs typeface="+mj-cs"/>
              </a:rPr>
              <a:t>iGLASS</a:t>
            </a:r>
            <a:r>
              <a:rPr lang="en-US" sz="2800" dirty="0" smtClean="0">
                <a:solidFill>
                  <a:srgbClr val="984807"/>
                </a:solidFill>
                <a:latin typeface="+mj-lt"/>
                <a:ea typeface="+mj-ea"/>
                <a:cs typeface="+mj-cs"/>
              </a:rPr>
              <a:t> (Jewett and Rosenberg 2012) </a:t>
            </a:r>
          </a:p>
          <a:p>
            <a:pPr marL="0" marR="0" lvl="0" indent="0" defTabSz="408130" rtl="0" eaLnBrk="1" fontAlgn="auto" latinLnBrk="0" hangingPunct="1">
              <a:lnSpc>
                <a:spcPct val="100000"/>
              </a:lnSpc>
              <a:spcBef>
                <a:spcPct val="0"/>
              </a:spcBef>
              <a:spcAft>
                <a:spcPts val="0"/>
              </a:spcAft>
              <a:buClrTx/>
              <a:buSzTx/>
              <a:buFont typeface="Arial"/>
              <a:buChar char="•"/>
              <a:tabLst/>
              <a:defRPr/>
            </a:pPr>
            <a:r>
              <a:rPr kumimoji="0" lang="en-US" sz="2800" b="0" i="0" u="sng" strike="noStrike" kern="1200" cap="none" spc="0" normalizeH="0" baseline="0" noProof="0" dirty="0" smtClean="0">
                <a:ln>
                  <a:noFill/>
                </a:ln>
                <a:solidFill>
                  <a:srgbClr val="984807"/>
                </a:solidFill>
                <a:effectLst/>
                <a:uLnTx/>
                <a:uFillTx/>
                <a:latin typeface="+mj-lt"/>
                <a:ea typeface="+mj-ea"/>
                <a:cs typeface="+mj-cs"/>
              </a:rPr>
              <a:t>Maximum Likelihood</a:t>
            </a:r>
            <a:r>
              <a:rPr kumimoji="0" lang="en-US" sz="2800" b="0" i="0" u="sng" strike="noStrike" kern="1200" cap="none" spc="0" normalizeH="0" noProof="0" dirty="0" smtClean="0">
                <a:ln>
                  <a:noFill/>
                </a:ln>
                <a:solidFill>
                  <a:srgbClr val="984807"/>
                </a:solidFill>
                <a:effectLst/>
                <a:uLnTx/>
                <a:uFillTx/>
                <a:latin typeface="+mj-lt"/>
                <a:ea typeface="+mj-ea"/>
                <a:cs typeface="+mj-cs"/>
              </a:rPr>
              <a:t> methods</a:t>
            </a:r>
            <a:r>
              <a:rPr kumimoji="0" lang="en-US" sz="2800" b="0" i="0" u="none" strike="noStrike" kern="1200" cap="none" spc="0" normalizeH="0" noProof="0" dirty="0" smtClean="0">
                <a:ln>
                  <a:noFill/>
                </a:ln>
                <a:solidFill>
                  <a:srgbClr val="984807"/>
                </a:solidFill>
                <a:effectLst/>
                <a:uLnTx/>
                <a:uFillTx/>
                <a:latin typeface="+mj-lt"/>
                <a:ea typeface="+mj-ea"/>
                <a:cs typeface="+mj-cs"/>
              </a:rPr>
              <a:t>: STEM (</a:t>
            </a:r>
            <a:r>
              <a:rPr kumimoji="0" lang="en-US" sz="2800" b="0" i="0" u="none" strike="noStrike" kern="1200" cap="none" spc="0" normalizeH="0" noProof="0" dirty="0" err="1" smtClean="0">
                <a:ln>
                  <a:noFill/>
                </a:ln>
                <a:solidFill>
                  <a:srgbClr val="984807"/>
                </a:solidFill>
                <a:effectLst/>
                <a:uLnTx/>
                <a:uFillTx/>
                <a:latin typeface="+mj-lt"/>
                <a:ea typeface="+mj-ea"/>
                <a:cs typeface="+mj-cs"/>
              </a:rPr>
              <a:t>Kubatko</a:t>
            </a:r>
            <a:r>
              <a:rPr kumimoji="0" lang="en-US" sz="2800" b="0" i="0" u="none" strike="noStrike" kern="1200" cap="none" spc="0" normalizeH="0" noProof="0" dirty="0" smtClean="0">
                <a:ln>
                  <a:noFill/>
                </a:ln>
                <a:solidFill>
                  <a:srgbClr val="984807"/>
                </a:solidFill>
                <a:effectLst/>
                <a:uLnTx/>
                <a:uFillTx/>
                <a:latin typeface="+mj-lt"/>
                <a:ea typeface="+mj-ea"/>
                <a:cs typeface="+mj-cs"/>
              </a:rPr>
              <a:t> et al. 2009), MP-EST (Liu et al., 2010)</a:t>
            </a:r>
          </a:p>
          <a:p>
            <a:pPr marL="0" marR="0" lvl="0" indent="0" defTabSz="408130" rtl="0" eaLnBrk="1" fontAlgn="auto" latinLnBrk="0" hangingPunct="1">
              <a:lnSpc>
                <a:spcPct val="100000"/>
              </a:lnSpc>
              <a:spcBef>
                <a:spcPct val="0"/>
              </a:spcBef>
              <a:spcAft>
                <a:spcPts val="0"/>
              </a:spcAft>
              <a:buClrTx/>
              <a:buSzTx/>
              <a:buFont typeface="Arial"/>
              <a:buChar char="•"/>
              <a:tabLst/>
              <a:defRPr/>
            </a:pPr>
            <a:r>
              <a:rPr lang="en-US" sz="2800" u="sng" baseline="0" dirty="0" smtClean="0">
                <a:solidFill>
                  <a:srgbClr val="984807"/>
                </a:solidFill>
                <a:latin typeface="+mj-lt"/>
                <a:ea typeface="+mj-ea"/>
                <a:cs typeface="+mj-cs"/>
              </a:rPr>
              <a:t>Bayesian</a:t>
            </a:r>
            <a:r>
              <a:rPr lang="en-US" sz="2800" u="sng" dirty="0" smtClean="0">
                <a:solidFill>
                  <a:srgbClr val="984807"/>
                </a:solidFill>
                <a:latin typeface="+mj-lt"/>
                <a:ea typeface="+mj-ea"/>
                <a:cs typeface="+mj-cs"/>
              </a:rPr>
              <a:t> methods</a:t>
            </a:r>
            <a:r>
              <a:rPr lang="en-US" sz="2800" dirty="0" smtClean="0">
                <a:solidFill>
                  <a:srgbClr val="984807"/>
                </a:solidFill>
                <a:latin typeface="+mj-lt"/>
                <a:ea typeface="+mj-ea"/>
                <a:cs typeface="+mj-cs"/>
              </a:rPr>
              <a:t>: </a:t>
            </a:r>
            <a:r>
              <a:rPr lang="en-US" sz="2800" dirty="0" err="1" smtClean="0">
                <a:solidFill>
                  <a:srgbClr val="984807"/>
                </a:solidFill>
                <a:latin typeface="+mj-lt"/>
                <a:ea typeface="+mj-ea"/>
                <a:cs typeface="+mj-cs"/>
              </a:rPr>
              <a:t>BeST</a:t>
            </a:r>
            <a:r>
              <a:rPr lang="en-US" sz="2800" dirty="0" smtClean="0">
                <a:solidFill>
                  <a:srgbClr val="984807"/>
                </a:solidFill>
                <a:latin typeface="+mj-lt"/>
                <a:ea typeface="+mj-ea"/>
                <a:cs typeface="+mj-cs"/>
              </a:rPr>
              <a:t> (2007), *BEAST (</a:t>
            </a:r>
            <a:r>
              <a:rPr lang="en-US" sz="2800" dirty="0" err="1" smtClean="0">
                <a:solidFill>
                  <a:srgbClr val="984807"/>
                </a:solidFill>
                <a:latin typeface="+mj-lt"/>
                <a:ea typeface="+mj-ea"/>
                <a:cs typeface="+mj-cs"/>
              </a:rPr>
              <a:t>Heled</a:t>
            </a:r>
            <a:r>
              <a:rPr lang="en-US" sz="2800" dirty="0" smtClean="0">
                <a:solidFill>
                  <a:srgbClr val="984807"/>
                </a:solidFill>
                <a:latin typeface="+mj-lt"/>
                <a:ea typeface="+mj-ea"/>
                <a:cs typeface="+mj-cs"/>
              </a:rPr>
              <a:t> and Drummond, 2009)</a:t>
            </a:r>
            <a:endParaRPr kumimoji="0" lang="en-US" sz="2800" b="0" i="0" u="none" strike="noStrike" kern="1200" cap="none" spc="0" normalizeH="0" baseline="0" noProof="0" dirty="0">
              <a:ln>
                <a:noFill/>
              </a:ln>
              <a:solidFill>
                <a:srgbClr val="984807"/>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ounded Rectangle 6"/>
          <p:cNvSpPr/>
          <p:nvPr/>
        </p:nvSpPr>
        <p:spPr>
          <a:xfrm>
            <a:off x="410884" y="53776"/>
            <a:ext cx="8314296" cy="977652"/>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2" name="Title 1"/>
          <p:cNvSpPr>
            <a:spLocks noGrp="1"/>
          </p:cNvSpPr>
          <p:nvPr>
            <p:ph type="title"/>
          </p:nvPr>
        </p:nvSpPr>
        <p:spPr>
          <a:xfrm>
            <a:off x="410885" y="-32905"/>
            <a:ext cx="8317550" cy="1011549"/>
          </a:xfrm>
        </p:spPr>
        <p:txBody>
          <a:bodyPr>
            <a:noAutofit/>
          </a:bodyPr>
          <a:lstStyle/>
          <a:p>
            <a:r>
              <a:rPr lang="en-US" sz="3200" dirty="0" smtClean="0">
                <a:solidFill>
                  <a:srgbClr val="984807"/>
                </a:solidFill>
              </a:rPr>
              <a:t>Likelihood of a gene tree given a species tree under the multi-species coalescent</a:t>
            </a:r>
            <a:endParaRPr lang="en-US" sz="3200" dirty="0">
              <a:solidFill>
                <a:srgbClr val="984807"/>
              </a:solidFill>
            </a:endParaRPr>
          </a:p>
        </p:txBody>
      </p:sp>
      <p:sp>
        <p:nvSpPr>
          <p:cNvPr id="11" name="Rounded Rectangle 10"/>
          <p:cNvSpPr/>
          <p:nvPr/>
        </p:nvSpPr>
        <p:spPr>
          <a:xfrm>
            <a:off x="0" y="1016001"/>
            <a:ext cx="9126875" cy="5841999"/>
          </a:xfrm>
          <a:prstGeom prst="roundRect">
            <a:avLst>
              <a:gd name="adj" fmla="val 7502"/>
            </a:avLst>
          </a:prstGeom>
          <a:solidFill>
            <a:schemeClr val="bg1"/>
          </a:soli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pic>
        <p:nvPicPr>
          <p:cNvPr id="6" name="Picture 5"/>
          <p:cNvPicPr>
            <a:picLocks noChangeAspect="1"/>
          </p:cNvPicPr>
          <p:nvPr/>
        </p:nvPicPr>
        <p:blipFill>
          <a:blip r:embed="rId2"/>
          <a:stretch>
            <a:fillRect/>
          </a:stretch>
        </p:blipFill>
        <p:spPr>
          <a:xfrm>
            <a:off x="323729" y="1040272"/>
            <a:ext cx="4241399" cy="3903215"/>
          </a:xfrm>
          <a:prstGeom prst="rect">
            <a:avLst/>
          </a:prstGeom>
        </p:spPr>
      </p:pic>
      <p:pic>
        <p:nvPicPr>
          <p:cNvPr id="8" name="Picture 7"/>
          <p:cNvPicPr>
            <a:picLocks noChangeAspect="1"/>
          </p:cNvPicPr>
          <p:nvPr/>
        </p:nvPicPr>
        <p:blipFill>
          <a:blip r:embed="rId3"/>
          <a:stretch>
            <a:fillRect/>
          </a:stretch>
        </p:blipFill>
        <p:spPr>
          <a:xfrm>
            <a:off x="2579900" y="4660675"/>
            <a:ext cx="6235700" cy="2184400"/>
          </a:xfrm>
          <a:prstGeom prst="rect">
            <a:avLst/>
          </a:prstGeom>
        </p:spPr>
      </p:pic>
      <p:pic>
        <p:nvPicPr>
          <p:cNvPr id="9" name="Picture 8"/>
          <p:cNvPicPr>
            <a:picLocks noChangeAspect="1"/>
          </p:cNvPicPr>
          <p:nvPr/>
        </p:nvPicPr>
        <p:blipFill>
          <a:blip r:embed="rId2"/>
          <a:stretch>
            <a:fillRect/>
          </a:stretch>
        </p:blipFill>
        <p:spPr>
          <a:xfrm>
            <a:off x="410884" y="1040272"/>
            <a:ext cx="6307745" cy="5804803"/>
          </a:xfrm>
          <a:prstGeom prst="rect">
            <a:avLst/>
          </a:prstGeom>
        </p:spPr>
      </p:pic>
      <p:sp>
        <p:nvSpPr>
          <p:cNvPr id="12" name="Title 1"/>
          <p:cNvSpPr txBox="1">
            <a:spLocks/>
          </p:cNvSpPr>
          <p:nvPr/>
        </p:nvSpPr>
        <p:spPr>
          <a:xfrm>
            <a:off x="6026480" y="1040272"/>
            <a:ext cx="2923811" cy="488951"/>
          </a:xfrm>
          <a:prstGeom prst="rect">
            <a:avLst/>
          </a:prstGeom>
        </p:spPr>
        <p:txBody>
          <a:bodyPr vert="horz" lIns="81626" tIns="40813" rIns="81626" bIns="40813" rtlCol="0" anchor="ctr">
            <a:normAutofit fontScale="85000" lnSpcReduction="10000"/>
          </a:bodyPr>
          <a:lstStyle/>
          <a:p>
            <a:pPr marL="0" marR="0" lvl="0" indent="0" algn="ctr" defTabSz="408130"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0" normalizeH="0" baseline="0" noProof="0" dirty="0" err="1" smtClean="0">
                <a:ln>
                  <a:noFill/>
                </a:ln>
                <a:solidFill>
                  <a:srgbClr val="984807"/>
                </a:solidFill>
                <a:effectLst/>
                <a:uLnTx/>
                <a:uFillTx/>
                <a:latin typeface="+mj-lt"/>
                <a:ea typeface="+mj-ea"/>
                <a:cs typeface="+mj-cs"/>
              </a:rPr>
              <a:t>Rannala</a:t>
            </a:r>
            <a:r>
              <a:rPr kumimoji="0" lang="en-US" sz="1800" b="0" i="0" u="none" strike="noStrike" kern="1200" cap="none" spc="0" normalizeH="0" baseline="0" noProof="0" dirty="0" smtClean="0">
                <a:ln>
                  <a:noFill/>
                </a:ln>
                <a:solidFill>
                  <a:srgbClr val="984807"/>
                </a:solidFill>
                <a:effectLst/>
                <a:uLnTx/>
                <a:uFillTx/>
                <a:latin typeface="+mj-lt"/>
                <a:ea typeface="+mj-ea"/>
                <a:cs typeface="+mj-cs"/>
              </a:rPr>
              <a:t> and Yang, </a:t>
            </a:r>
            <a:r>
              <a:rPr lang="en-US" sz="1800" i="1" dirty="0" smtClean="0">
                <a:solidFill>
                  <a:srgbClr val="984807"/>
                </a:solidFill>
                <a:latin typeface="+mj-lt"/>
                <a:ea typeface="+mj-ea"/>
                <a:cs typeface="+mj-cs"/>
              </a:rPr>
              <a:t>G</a:t>
            </a:r>
            <a:r>
              <a:rPr kumimoji="0" lang="en-US" sz="1800" b="0" i="1" u="none" strike="noStrike" kern="1200" cap="none" spc="0" normalizeH="0" baseline="0" noProof="0" dirty="0" err="1" smtClean="0">
                <a:ln>
                  <a:noFill/>
                </a:ln>
                <a:solidFill>
                  <a:srgbClr val="984807"/>
                </a:solidFill>
                <a:effectLst/>
                <a:uLnTx/>
                <a:uFillTx/>
                <a:latin typeface="+mj-lt"/>
                <a:ea typeface="+mj-ea"/>
                <a:cs typeface="+mj-cs"/>
              </a:rPr>
              <a:t>enetics</a:t>
            </a:r>
            <a:r>
              <a:rPr kumimoji="0" lang="en-US" sz="1800" b="0" i="0" u="none" strike="noStrike" kern="1200" cap="none" spc="0" normalizeH="0" baseline="0" noProof="0" dirty="0" smtClean="0">
                <a:ln>
                  <a:noFill/>
                </a:ln>
                <a:solidFill>
                  <a:srgbClr val="984807"/>
                </a:solidFill>
                <a:effectLst/>
                <a:uLnTx/>
                <a:uFillTx/>
                <a:latin typeface="+mj-lt"/>
                <a:ea typeface="+mj-ea"/>
                <a:cs typeface="+mj-cs"/>
              </a:rPr>
              <a:t> 2003</a:t>
            </a:r>
            <a:endParaRPr kumimoji="0" lang="en-US" sz="1800" b="0" i="0" u="none" strike="noStrike" kern="1200" cap="none" spc="0" normalizeH="0" baseline="0" noProof="0" dirty="0">
              <a:ln>
                <a:noFill/>
              </a:ln>
              <a:solidFill>
                <a:srgbClr val="984807"/>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ounded Rectangle 6"/>
          <p:cNvSpPr/>
          <p:nvPr/>
        </p:nvSpPr>
        <p:spPr>
          <a:xfrm>
            <a:off x="1533057" y="53776"/>
            <a:ext cx="6096434" cy="1457524"/>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2" name="Title 1"/>
          <p:cNvSpPr>
            <a:spLocks noGrp="1"/>
          </p:cNvSpPr>
          <p:nvPr>
            <p:ph type="title"/>
          </p:nvPr>
        </p:nvSpPr>
        <p:spPr>
          <a:xfrm>
            <a:off x="1282700" y="210379"/>
            <a:ext cx="6565900" cy="1011549"/>
          </a:xfrm>
        </p:spPr>
        <p:txBody>
          <a:bodyPr>
            <a:normAutofit fontScale="90000"/>
          </a:bodyPr>
          <a:lstStyle/>
          <a:p>
            <a:r>
              <a:rPr lang="en-US" dirty="0" smtClean="0">
                <a:solidFill>
                  <a:srgbClr val="984807"/>
                </a:solidFill>
              </a:rPr>
              <a:t>The species tree-gene tree graphical </a:t>
            </a:r>
            <a:r>
              <a:rPr lang="en-US" dirty="0" smtClean="0">
                <a:solidFill>
                  <a:srgbClr val="984807"/>
                </a:solidFill>
              </a:rPr>
              <a:t>model with ILS</a:t>
            </a:r>
            <a:endParaRPr lang="en-US" dirty="0">
              <a:solidFill>
                <a:srgbClr val="984807"/>
              </a:solidFill>
            </a:endParaRPr>
          </a:p>
        </p:txBody>
      </p:sp>
      <p:sp>
        <p:nvSpPr>
          <p:cNvPr id="11" name="Rounded Rectangle 10"/>
          <p:cNvSpPr/>
          <p:nvPr/>
        </p:nvSpPr>
        <p:spPr>
          <a:xfrm>
            <a:off x="0" y="1930400"/>
            <a:ext cx="9126875" cy="4749800"/>
          </a:xfrm>
          <a:prstGeom prst="roundRect">
            <a:avLst>
              <a:gd name="adj" fmla="val 7502"/>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grpSp>
        <p:nvGrpSpPr>
          <p:cNvPr id="3" name="Group 54"/>
          <p:cNvGrpSpPr/>
          <p:nvPr/>
        </p:nvGrpSpPr>
        <p:grpSpPr>
          <a:xfrm>
            <a:off x="3810000" y="2074446"/>
            <a:ext cx="3194423" cy="3767554"/>
            <a:chOff x="3810000" y="2074446"/>
            <a:chExt cx="3194423" cy="3767554"/>
          </a:xfrm>
        </p:grpSpPr>
        <p:sp>
          <p:nvSpPr>
            <p:cNvPr id="37" name="Oval 36"/>
            <p:cNvSpPr/>
            <p:nvPr/>
          </p:nvSpPr>
          <p:spPr>
            <a:xfrm>
              <a:off x="3810000" y="5143500"/>
              <a:ext cx="711200" cy="698500"/>
            </a:xfrm>
            <a:prstGeom prst="ellipse">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3810000" y="3771900"/>
              <a:ext cx="711200" cy="6985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a:off x="3810000" y="2413000"/>
              <a:ext cx="711200" cy="6985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2" name="Straight Arrow Connector 41"/>
            <p:cNvCxnSpPr>
              <a:stCxn id="40" idx="4"/>
              <a:endCxn id="38" idx="0"/>
            </p:cNvCxnSpPr>
            <p:nvPr/>
          </p:nvCxnSpPr>
          <p:spPr>
            <a:xfrm rot="5400000">
              <a:off x="3835400" y="3441700"/>
              <a:ext cx="660400" cy="158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rot="5400000">
              <a:off x="3833812" y="4812506"/>
              <a:ext cx="660400" cy="158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3810000" y="2074446"/>
              <a:ext cx="2514600" cy="338554"/>
            </a:xfrm>
            <a:prstGeom prst="rect">
              <a:avLst/>
            </a:prstGeom>
            <a:noFill/>
          </p:spPr>
          <p:txBody>
            <a:bodyPr wrap="square" rtlCol="0">
              <a:spAutoFit/>
            </a:bodyPr>
            <a:lstStyle/>
            <a:p>
              <a:r>
                <a:rPr lang="en-US" dirty="0" smtClean="0"/>
                <a:t>Species </a:t>
              </a:r>
              <a:r>
                <a:rPr lang="en-US" dirty="0" smtClean="0"/>
                <a:t>tree to</a:t>
              </a:r>
              <a:r>
                <a:rPr lang="en-US" dirty="0" smtClean="0"/>
                <a:t>pology</a:t>
              </a:r>
              <a:endParaRPr lang="en-US" dirty="0"/>
            </a:p>
          </p:txBody>
        </p:sp>
        <p:sp>
          <p:nvSpPr>
            <p:cNvPr id="51" name="TextBox 50"/>
            <p:cNvSpPr txBox="1"/>
            <p:nvPr/>
          </p:nvSpPr>
          <p:spPr>
            <a:xfrm>
              <a:off x="4489823" y="3949700"/>
              <a:ext cx="2514600" cy="338554"/>
            </a:xfrm>
            <a:prstGeom prst="rect">
              <a:avLst/>
            </a:prstGeom>
            <a:noFill/>
          </p:spPr>
          <p:txBody>
            <a:bodyPr wrap="square" rtlCol="0">
              <a:spAutoFit/>
            </a:bodyPr>
            <a:lstStyle/>
            <a:p>
              <a:r>
                <a:rPr lang="en-US" dirty="0" smtClean="0"/>
                <a:t>Gene tree</a:t>
              </a:r>
              <a:endParaRPr lang="en-US" dirty="0"/>
            </a:p>
          </p:txBody>
        </p:sp>
        <p:sp>
          <p:nvSpPr>
            <p:cNvPr id="52" name="TextBox 51"/>
            <p:cNvSpPr txBox="1"/>
            <p:nvPr/>
          </p:nvSpPr>
          <p:spPr>
            <a:xfrm>
              <a:off x="4489823" y="5207000"/>
              <a:ext cx="2514600" cy="338554"/>
            </a:xfrm>
            <a:prstGeom prst="rect">
              <a:avLst/>
            </a:prstGeom>
            <a:noFill/>
          </p:spPr>
          <p:txBody>
            <a:bodyPr wrap="square" rtlCol="0">
              <a:spAutoFit/>
            </a:bodyPr>
            <a:lstStyle/>
            <a:p>
              <a:r>
                <a:rPr lang="en-US" dirty="0" smtClean="0"/>
                <a:t>Gene alignment</a:t>
              </a:r>
              <a:endParaRPr lang="en-US" dirty="0"/>
            </a:p>
          </p:txBody>
        </p:sp>
      </p:grpSp>
      <p:sp>
        <p:nvSpPr>
          <p:cNvPr id="14" name="Oval 13"/>
          <p:cNvSpPr/>
          <p:nvPr/>
        </p:nvSpPr>
        <p:spPr>
          <a:xfrm>
            <a:off x="2522870" y="2413794"/>
            <a:ext cx="711200" cy="6985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2522870" y="3784600"/>
            <a:ext cx="711200" cy="6985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Arrow Connector 15"/>
          <p:cNvCxnSpPr>
            <a:stCxn id="14" idx="5"/>
            <a:endCxn id="38" idx="1"/>
          </p:cNvCxnSpPr>
          <p:nvPr/>
        </p:nvCxnSpPr>
        <p:spPr>
          <a:xfrm rot="16200000" flipH="1">
            <a:off x="3089939" y="3049979"/>
            <a:ext cx="864192" cy="78423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15" idx="6"/>
            <a:endCxn id="38" idx="2"/>
          </p:cNvCxnSpPr>
          <p:nvPr/>
        </p:nvCxnSpPr>
        <p:spPr>
          <a:xfrm flipV="1">
            <a:off x="3234070" y="4121150"/>
            <a:ext cx="575930" cy="1270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2664759" y="3939669"/>
            <a:ext cx="2514600" cy="338554"/>
          </a:xfrm>
          <a:prstGeom prst="rect">
            <a:avLst/>
          </a:prstGeom>
          <a:noFill/>
        </p:spPr>
        <p:txBody>
          <a:bodyPr wrap="square" rtlCol="0">
            <a:spAutoFit/>
          </a:bodyPr>
          <a:lstStyle/>
          <a:p>
            <a:r>
              <a:rPr lang="en-US" dirty="0" smtClean="0"/>
              <a:t>Ne</a:t>
            </a:r>
            <a:endParaRPr lang="en-US" dirty="0"/>
          </a:p>
        </p:txBody>
      </p:sp>
      <p:sp>
        <p:nvSpPr>
          <p:cNvPr id="24" name="TextBox 23"/>
          <p:cNvSpPr txBox="1"/>
          <p:nvPr/>
        </p:nvSpPr>
        <p:spPr>
          <a:xfrm>
            <a:off x="2714563" y="2621638"/>
            <a:ext cx="2514600" cy="338554"/>
          </a:xfrm>
          <a:prstGeom prst="rect">
            <a:avLst/>
          </a:prstGeom>
          <a:noFill/>
        </p:spPr>
        <p:txBody>
          <a:bodyPr wrap="square" rtlCol="0">
            <a:spAutoFit/>
          </a:bodyPr>
          <a:lstStyle/>
          <a:p>
            <a:r>
              <a:rPr lang="en-US" dirty="0" smtClean="0"/>
              <a:t>T</a:t>
            </a:r>
            <a:endParaRPr lang="en-US" dirty="0"/>
          </a:p>
        </p:txBody>
      </p:sp>
      <p:sp>
        <p:nvSpPr>
          <p:cNvPr id="25" name="Oval 24"/>
          <p:cNvSpPr/>
          <p:nvPr/>
        </p:nvSpPr>
        <p:spPr>
          <a:xfrm>
            <a:off x="5845765" y="2489301"/>
            <a:ext cx="711200" cy="6985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Straight Arrow Connector 25"/>
          <p:cNvCxnSpPr>
            <a:stCxn id="25" idx="3"/>
          </p:cNvCxnSpPr>
          <p:nvPr/>
        </p:nvCxnSpPr>
        <p:spPr>
          <a:xfrm rot="5400000">
            <a:off x="4789141" y="2713415"/>
            <a:ext cx="788685" cy="153287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6049527" y="2621638"/>
            <a:ext cx="2514600" cy="338554"/>
          </a:xfrm>
          <a:prstGeom prst="rect">
            <a:avLst/>
          </a:prstGeom>
          <a:noFill/>
        </p:spPr>
        <p:txBody>
          <a:bodyPr wrap="square" rtlCol="0">
            <a:spAutoFit/>
          </a:bodyPr>
          <a:lstStyle/>
          <a:p>
            <a:r>
              <a:rPr lang="en-US" dirty="0" err="1" smtClean="0"/>
              <a:t>r</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 name="Rounded Rectangle 16"/>
          <p:cNvSpPr/>
          <p:nvPr/>
        </p:nvSpPr>
        <p:spPr>
          <a:xfrm>
            <a:off x="74706" y="1581418"/>
            <a:ext cx="8992414" cy="2129312"/>
          </a:xfrm>
          <a:prstGeom prst="roundRect">
            <a:avLst>
              <a:gd name="adj" fmla="val 11226"/>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12" name="Rounded Rectangle 11"/>
          <p:cNvSpPr/>
          <p:nvPr/>
        </p:nvSpPr>
        <p:spPr>
          <a:xfrm>
            <a:off x="3352133" y="56009"/>
            <a:ext cx="2835628" cy="889923"/>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2" name="Title 1"/>
          <p:cNvSpPr>
            <a:spLocks noGrp="1"/>
          </p:cNvSpPr>
          <p:nvPr>
            <p:ph type="title"/>
          </p:nvPr>
        </p:nvSpPr>
        <p:spPr>
          <a:xfrm>
            <a:off x="1047036" y="-167829"/>
            <a:ext cx="7462754" cy="1143000"/>
          </a:xfrm>
        </p:spPr>
        <p:txBody>
          <a:bodyPr>
            <a:normAutofit/>
          </a:bodyPr>
          <a:lstStyle/>
          <a:p>
            <a:r>
              <a:rPr lang="en-US" dirty="0" smtClean="0">
                <a:solidFill>
                  <a:schemeClr val="accent6">
                    <a:lumMod val="50000"/>
                  </a:schemeClr>
                </a:solidFill>
              </a:rPr>
              <a:t>Collaborators</a:t>
            </a:r>
            <a:endParaRPr lang="en-US" dirty="0">
              <a:solidFill>
                <a:schemeClr val="accent6">
                  <a:lumMod val="50000"/>
                </a:schemeClr>
              </a:solidFill>
            </a:endParaRPr>
          </a:p>
        </p:txBody>
      </p:sp>
      <p:sp>
        <p:nvSpPr>
          <p:cNvPr id="7" name="Content Placeholder 6"/>
          <p:cNvSpPr>
            <a:spLocks noGrp="1"/>
          </p:cNvSpPr>
          <p:nvPr>
            <p:ph idx="1"/>
          </p:nvPr>
        </p:nvSpPr>
        <p:spPr>
          <a:xfrm>
            <a:off x="107393" y="1764674"/>
            <a:ext cx="8960066" cy="2132832"/>
          </a:xfrm>
        </p:spPr>
        <p:txBody>
          <a:bodyPr>
            <a:normAutofit/>
          </a:bodyPr>
          <a:lstStyle/>
          <a:p>
            <a:pPr>
              <a:spcAft>
                <a:spcPts val="2207"/>
              </a:spcAft>
            </a:pPr>
            <a:r>
              <a:rPr lang="en-US" sz="2800" dirty="0" smtClean="0">
                <a:solidFill>
                  <a:schemeClr val="accent6">
                    <a:lumMod val="50000"/>
                  </a:schemeClr>
                </a:solidFill>
              </a:rPr>
              <a:t>LBBE collaborators: </a:t>
            </a:r>
            <a:r>
              <a:rPr lang="en-US" sz="2800" dirty="0" err="1" smtClean="0">
                <a:solidFill>
                  <a:srgbClr val="984807"/>
                </a:solidFill>
              </a:rPr>
              <a:t>Gergely</a:t>
            </a:r>
            <a:r>
              <a:rPr lang="en-US" sz="2800" dirty="0" smtClean="0">
                <a:solidFill>
                  <a:srgbClr val="984807"/>
                </a:solidFill>
              </a:rPr>
              <a:t> </a:t>
            </a:r>
            <a:r>
              <a:rPr lang="en-US" sz="2800" dirty="0" err="1" smtClean="0">
                <a:solidFill>
                  <a:srgbClr val="984807"/>
                </a:solidFill>
              </a:rPr>
              <a:t>Sz</a:t>
            </a:r>
            <a:r>
              <a:rPr lang="en-US" sz="2800" dirty="0" err="1" smtClean="0">
                <a:solidFill>
                  <a:srgbClr val="984807"/>
                </a:solidFill>
              </a:rPr>
              <a:t>ö</a:t>
            </a:r>
            <a:r>
              <a:rPr lang="en-US" sz="2800" dirty="0" err="1" smtClean="0">
                <a:solidFill>
                  <a:srgbClr val="984807"/>
                </a:solidFill>
              </a:rPr>
              <a:t>llősi</a:t>
            </a:r>
            <a:r>
              <a:rPr lang="en-US" sz="2800" dirty="0" smtClean="0">
                <a:solidFill>
                  <a:srgbClr val="984807"/>
                </a:solidFill>
              </a:rPr>
              <a:t>, Laurent </a:t>
            </a:r>
            <a:r>
              <a:rPr lang="en-US" sz="2800" dirty="0" err="1" smtClean="0">
                <a:solidFill>
                  <a:srgbClr val="984807"/>
                </a:solidFill>
              </a:rPr>
              <a:t>Duret</a:t>
            </a:r>
            <a:r>
              <a:rPr lang="en-US" sz="2800" dirty="0" smtClean="0">
                <a:solidFill>
                  <a:srgbClr val="984807"/>
                </a:solidFill>
              </a:rPr>
              <a:t>, </a:t>
            </a:r>
            <a:r>
              <a:rPr lang="en-US" sz="2800" dirty="0" err="1" smtClean="0">
                <a:solidFill>
                  <a:srgbClr val="984807"/>
                </a:solidFill>
              </a:rPr>
              <a:t>Manolo</a:t>
            </a:r>
            <a:r>
              <a:rPr lang="en-US" sz="2800" dirty="0" smtClean="0">
                <a:solidFill>
                  <a:srgbClr val="984807"/>
                </a:solidFill>
              </a:rPr>
              <a:t> </a:t>
            </a:r>
            <a:r>
              <a:rPr lang="en-US" sz="2800" dirty="0" err="1" smtClean="0">
                <a:solidFill>
                  <a:srgbClr val="984807"/>
                </a:solidFill>
              </a:rPr>
              <a:t>Gouy</a:t>
            </a:r>
            <a:r>
              <a:rPr lang="en-US" sz="2800" dirty="0" smtClean="0">
                <a:solidFill>
                  <a:srgbClr val="984807"/>
                </a:solidFill>
              </a:rPr>
              <a:t>,</a:t>
            </a:r>
            <a:r>
              <a:rPr lang="en-US" sz="2800" dirty="0" smtClean="0">
                <a:solidFill>
                  <a:srgbClr val="984807"/>
                </a:solidFill>
              </a:rPr>
              <a:t> Sophie Abby, Eric </a:t>
            </a:r>
            <a:r>
              <a:rPr lang="en-US" sz="2800" dirty="0" err="1" smtClean="0">
                <a:solidFill>
                  <a:srgbClr val="984807"/>
                </a:solidFill>
              </a:rPr>
              <a:t>Tannier</a:t>
            </a:r>
            <a:r>
              <a:rPr lang="en-US" sz="2800" dirty="0" smtClean="0">
                <a:solidFill>
                  <a:srgbClr val="984807"/>
                </a:solidFill>
              </a:rPr>
              <a:t>, Vincent </a:t>
            </a:r>
            <a:r>
              <a:rPr lang="en-US" sz="2800" dirty="0" err="1" smtClean="0">
                <a:solidFill>
                  <a:srgbClr val="984807"/>
                </a:solidFill>
              </a:rPr>
              <a:t>Daubin</a:t>
            </a:r>
            <a:endParaRPr lang="en-US" sz="2800" dirty="0" smtClean="0">
              <a:solidFill>
                <a:srgbClr val="984807"/>
              </a:solidFill>
            </a:endParaRPr>
          </a:p>
          <a:p>
            <a:pPr>
              <a:spcAft>
                <a:spcPts val="2207"/>
              </a:spcAft>
            </a:pPr>
            <a:r>
              <a:rPr lang="en-US" sz="2800" dirty="0" smtClean="0">
                <a:solidFill>
                  <a:schemeClr val="accent6">
                    <a:lumMod val="50000"/>
                  </a:schemeClr>
                </a:solidFill>
              </a:rPr>
              <a:t>John </a:t>
            </a:r>
            <a:r>
              <a:rPr lang="en-US" sz="2800" dirty="0" err="1" smtClean="0">
                <a:solidFill>
                  <a:schemeClr val="accent6">
                    <a:lumMod val="50000"/>
                  </a:schemeClr>
                </a:solidFill>
              </a:rPr>
              <a:t>Huelsenbeck</a:t>
            </a:r>
            <a:r>
              <a:rPr lang="en-US" sz="2800" dirty="0" smtClean="0">
                <a:solidFill>
                  <a:schemeClr val="accent6">
                    <a:lumMod val="50000"/>
                  </a:schemeClr>
                </a:solidFill>
              </a:rPr>
              <a:t> and the </a:t>
            </a:r>
            <a:r>
              <a:rPr lang="en-US" sz="2800" dirty="0" err="1" smtClean="0">
                <a:solidFill>
                  <a:schemeClr val="accent6">
                    <a:lumMod val="50000"/>
                  </a:schemeClr>
                </a:solidFill>
              </a:rPr>
              <a:t>Huelsenbeck</a:t>
            </a:r>
            <a:r>
              <a:rPr lang="en-US" sz="2800" dirty="0" smtClean="0">
                <a:solidFill>
                  <a:schemeClr val="accent6">
                    <a:lumMod val="50000"/>
                  </a:schemeClr>
                </a:solidFill>
              </a:rPr>
              <a:t> lab at UC Berkeley</a:t>
            </a:r>
          </a:p>
        </p:txBody>
      </p:sp>
      <p:grpSp>
        <p:nvGrpSpPr>
          <p:cNvPr id="3" name="Group 15"/>
          <p:cNvGrpSpPr/>
          <p:nvPr/>
        </p:nvGrpSpPr>
        <p:grpSpPr>
          <a:xfrm>
            <a:off x="210365" y="5793645"/>
            <a:ext cx="8782049" cy="1218242"/>
            <a:chOff x="210364" y="4197706"/>
            <a:chExt cx="8782049" cy="1061209"/>
          </a:xfrm>
        </p:grpSpPr>
        <p:pic>
          <p:nvPicPr>
            <p:cNvPr id="5" name="Picture 4" descr="logoLBBE_500x373_ft_hd.png"/>
            <p:cNvPicPr>
              <a:picLocks noChangeAspect="1"/>
            </p:cNvPicPr>
            <p:nvPr/>
          </p:nvPicPr>
          <p:blipFill>
            <a:blip r:embed="rId3"/>
            <a:stretch>
              <a:fillRect/>
            </a:stretch>
          </p:blipFill>
          <p:spPr>
            <a:xfrm>
              <a:off x="2726985" y="4371772"/>
              <a:ext cx="1048323" cy="713079"/>
            </a:xfrm>
            <a:prstGeom prst="rect">
              <a:avLst/>
            </a:prstGeom>
          </p:spPr>
        </p:pic>
        <p:pic>
          <p:nvPicPr>
            <p:cNvPr id="6" name="Picture 5" descr="ucbl.png"/>
            <p:cNvPicPr>
              <a:picLocks noChangeAspect="1"/>
            </p:cNvPicPr>
            <p:nvPr/>
          </p:nvPicPr>
          <p:blipFill>
            <a:blip r:embed="rId4"/>
            <a:stretch>
              <a:fillRect/>
            </a:stretch>
          </p:blipFill>
          <p:spPr>
            <a:xfrm>
              <a:off x="4212528" y="4197706"/>
              <a:ext cx="1160729" cy="1061209"/>
            </a:xfrm>
            <a:prstGeom prst="rect">
              <a:avLst/>
            </a:prstGeom>
          </p:spPr>
        </p:pic>
        <p:pic>
          <p:nvPicPr>
            <p:cNvPr id="8" name="Picture 7" descr="logo-blue-6x6.jpg"/>
            <p:cNvPicPr>
              <a:picLocks noChangeAspect="1"/>
            </p:cNvPicPr>
            <p:nvPr/>
          </p:nvPicPr>
          <p:blipFill>
            <a:blip r:embed="rId5"/>
            <a:stretch>
              <a:fillRect/>
            </a:stretch>
          </p:blipFill>
          <p:spPr>
            <a:xfrm>
              <a:off x="1469474" y="4352878"/>
              <a:ext cx="820291" cy="750867"/>
            </a:xfrm>
            <a:prstGeom prst="rect">
              <a:avLst/>
            </a:prstGeom>
          </p:spPr>
        </p:pic>
        <p:pic>
          <p:nvPicPr>
            <p:cNvPr id="9" name="Picture 8" descr="logoCNRS.jpg"/>
            <p:cNvPicPr>
              <a:picLocks noChangeAspect="1"/>
            </p:cNvPicPr>
            <p:nvPr/>
          </p:nvPicPr>
          <p:blipFill>
            <a:blip r:embed="rId6"/>
            <a:stretch>
              <a:fillRect/>
            </a:stretch>
          </p:blipFill>
          <p:spPr>
            <a:xfrm>
              <a:off x="5810477" y="4362089"/>
              <a:ext cx="801136" cy="732446"/>
            </a:xfrm>
            <a:prstGeom prst="rect">
              <a:avLst/>
            </a:prstGeom>
          </p:spPr>
        </p:pic>
        <p:pic>
          <p:nvPicPr>
            <p:cNvPr id="10" name="Picture 9" descr="UCBerkeley_Color_Logo.sized.jpg"/>
            <p:cNvPicPr>
              <a:picLocks noChangeAspect="1"/>
            </p:cNvPicPr>
            <p:nvPr/>
          </p:nvPicPr>
          <p:blipFill>
            <a:blip r:embed="rId7"/>
            <a:stretch>
              <a:fillRect/>
            </a:stretch>
          </p:blipFill>
          <p:spPr>
            <a:xfrm>
              <a:off x="210364" y="4345233"/>
              <a:ext cx="821890" cy="766157"/>
            </a:xfrm>
            <a:prstGeom prst="rect">
              <a:avLst/>
            </a:prstGeom>
          </p:spPr>
        </p:pic>
        <p:pic>
          <p:nvPicPr>
            <p:cNvPr id="11" name="Picture 10" descr="CINES.png"/>
            <p:cNvPicPr>
              <a:picLocks noChangeAspect="1"/>
            </p:cNvPicPr>
            <p:nvPr/>
          </p:nvPicPr>
          <p:blipFill>
            <a:blip r:embed="rId8"/>
            <a:stretch>
              <a:fillRect/>
            </a:stretch>
          </p:blipFill>
          <p:spPr>
            <a:xfrm>
              <a:off x="8179602" y="4448435"/>
              <a:ext cx="812811" cy="559752"/>
            </a:xfrm>
            <a:prstGeom prst="rect">
              <a:avLst/>
            </a:prstGeom>
          </p:spPr>
        </p:pic>
        <p:pic>
          <p:nvPicPr>
            <p:cNvPr id="15" name="Picture 14"/>
            <p:cNvPicPr>
              <a:picLocks noChangeAspect="1"/>
            </p:cNvPicPr>
            <p:nvPr/>
          </p:nvPicPr>
          <p:blipFill>
            <a:blip r:embed="rId9"/>
            <a:stretch>
              <a:fillRect/>
            </a:stretch>
          </p:blipFill>
          <p:spPr>
            <a:xfrm>
              <a:off x="7048833" y="4257107"/>
              <a:ext cx="693551" cy="766556"/>
            </a:xfrm>
            <a:prstGeom prst="rect">
              <a:avLst/>
            </a:prstGeom>
          </p:spPr>
        </p:pic>
      </p:grpSp>
      <p:grpSp>
        <p:nvGrpSpPr>
          <p:cNvPr id="18" name="Group 17"/>
          <p:cNvGrpSpPr/>
          <p:nvPr/>
        </p:nvGrpSpPr>
        <p:grpSpPr>
          <a:xfrm>
            <a:off x="1047036" y="4251437"/>
            <a:ext cx="7462754" cy="1302202"/>
            <a:chOff x="1047036" y="4251437"/>
            <a:chExt cx="7462754" cy="1302202"/>
          </a:xfrm>
        </p:grpSpPr>
        <p:sp>
          <p:nvSpPr>
            <p:cNvPr id="14" name="Rounded Rectangle 13"/>
            <p:cNvSpPr/>
            <p:nvPr/>
          </p:nvSpPr>
          <p:spPr>
            <a:xfrm>
              <a:off x="1156765" y="4251437"/>
              <a:ext cx="7147348" cy="1302202"/>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16" name="Title 1"/>
            <p:cNvSpPr txBox="1">
              <a:spLocks/>
            </p:cNvSpPr>
            <p:nvPr/>
          </p:nvSpPr>
          <p:spPr>
            <a:xfrm>
              <a:off x="1047036" y="4345724"/>
              <a:ext cx="7462754" cy="1143000"/>
            </a:xfrm>
            <a:prstGeom prst="rect">
              <a:avLst/>
            </a:prstGeom>
          </p:spPr>
          <p:txBody>
            <a:bodyPr vert="horz" lIns="81626" tIns="40813" rIns="81626" bIns="40813" rtlCol="0" anchor="ctr">
              <a:normAutofit fontScale="92500" lnSpcReduction="10000"/>
            </a:bodyPr>
            <a:lstStyle/>
            <a:p>
              <a:pPr marL="0" marR="0" lvl="0" indent="0" algn="ctr" defTabSz="408130" rtl="0" eaLnBrk="1" fontAlgn="auto" latinLnBrk="0" hangingPunct="1">
                <a:lnSpc>
                  <a:spcPct val="100000"/>
                </a:lnSpc>
                <a:spcBef>
                  <a:spcPct val="0"/>
                </a:spcBef>
                <a:spcAft>
                  <a:spcPts val="0"/>
                </a:spcAft>
                <a:buClrTx/>
                <a:buSzTx/>
                <a:buFontTx/>
                <a:buNone/>
                <a:tabLst/>
                <a:defRPr/>
              </a:pPr>
              <a:r>
                <a:rPr kumimoji="0" lang="en-US" sz="3900" b="1" i="1" u="none" strike="noStrike" kern="1200" cap="none" spc="0" normalizeH="0" baseline="0" noProof="0" dirty="0" smtClean="0">
                  <a:ln>
                    <a:noFill/>
                  </a:ln>
                  <a:solidFill>
                    <a:srgbClr val="F9760E"/>
                  </a:solidFill>
                  <a:effectLst/>
                  <a:uLnTx/>
                  <a:uFillTx/>
                  <a:latin typeface="+mj-lt"/>
                  <a:ea typeface="+mj-ea"/>
                  <a:cs typeface="+mj-cs"/>
                </a:rPr>
                <a:t>Poster 30: Efficient Exploration of the Space of Reconciled</a:t>
              </a:r>
              <a:r>
                <a:rPr kumimoji="0" lang="en-US" sz="3900" b="1" i="1" u="none" strike="noStrike" kern="1200" cap="none" spc="0" normalizeH="0" noProof="0" dirty="0" smtClean="0">
                  <a:ln>
                    <a:noFill/>
                  </a:ln>
                  <a:solidFill>
                    <a:srgbClr val="F9760E"/>
                  </a:solidFill>
                  <a:effectLst/>
                  <a:uLnTx/>
                  <a:uFillTx/>
                  <a:latin typeface="+mj-lt"/>
                  <a:ea typeface="+mj-ea"/>
                  <a:cs typeface="+mj-cs"/>
                </a:rPr>
                <a:t> </a:t>
              </a:r>
              <a:r>
                <a:rPr lang="en-US" sz="3900" b="1" i="1" dirty="0" smtClean="0">
                  <a:solidFill>
                    <a:srgbClr val="F9760E"/>
                  </a:solidFill>
                  <a:latin typeface="+mj-lt"/>
                  <a:ea typeface="+mj-ea"/>
                  <a:cs typeface="+mj-cs"/>
                </a:rPr>
                <a:t>G</a:t>
              </a:r>
              <a:r>
                <a:rPr kumimoji="0" lang="en-US" sz="3900" b="1" i="1" u="none" strike="noStrike" kern="1200" cap="none" spc="0" normalizeH="0" noProof="0" dirty="0" err="1" smtClean="0">
                  <a:ln>
                    <a:noFill/>
                  </a:ln>
                  <a:solidFill>
                    <a:srgbClr val="F9760E"/>
                  </a:solidFill>
                  <a:effectLst/>
                  <a:uLnTx/>
                  <a:uFillTx/>
                  <a:latin typeface="+mj-lt"/>
                  <a:ea typeface="+mj-ea"/>
                  <a:cs typeface="+mj-cs"/>
                </a:rPr>
                <a:t>ene</a:t>
              </a:r>
              <a:r>
                <a:rPr kumimoji="0" lang="en-US" sz="3900" b="1" i="1" u="none" strike="noStrike" kern="1200" cap="none" spc="0" normalizeH="0" noProof="0" dirty="0" smtClean="0">
                  <a:ln>
                    <a:noFill/>
                  </a:ln>
                  <a:solidFill>
                    <a:srgbClr val="F9760E"/>
                  </a:solidFill>
                  <a:effectLst/>
                  <a:uLnTx/>
                  <a:uFillTx/>
                  <a:latin typeface="+mj-lt"/>
                  <a:ea typeface="+mj-ea"/>
                  <a:cs typeface="+mj-cs"/>
                </a:rPr>
                <a:t> Trees</a:t>
              </a:r>
              <a:r>
                <a:rPr kumimoji="0" lang="en-US" sz="3900" b="1" i="1" u="none" strike="noStrike" kern="1200" cap="none" spc="0" normalizeH="0" baseline="0" noProof="0" dirty="0" smtClean="0">
                  <a:ln>
                    <a:noFill/>
                  </a:ln>
                  <a:solidFill>
                    <a:srgbClr val="F9760E"/>
                  </a:solidFill>
                  <a:effectLst/>
                  <a:uLnTx/>
                  <a:uFillTx/>
                  <a:latin typeface="+mj-lt"/>
                  <a:ea typeface="+mj-ea"/>
                  <a:cs typeface="+mj-cs"/>
                </a:rPr>
                <a:t> </a:t>
              </a:r>
              <a:endParaRPr kumimoji="0" lang="en-US" sz="3900" b="1" i="1" u="none" strike="noStrike" kern="1200" cap="none" spc="0" normalizeH="0" baseline="0" noProof="0" dirty="0">
                <a:ln>
                  <a:noFill/>
                </a:ln>
                <a:solidFill>
                  <a:srgbClr val="F9760E"/>
                </a:solidFill>
                <a:effectLst/>
                <a:uLnTx/>
                <a:uFillTx/>
                <a:latin typeface="+mj-lt"/>
                <a:ea typeface="+mj-ea"/>
                <a:cs typeface="+mj-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ounded Rectangle 6"/>
          <p:cNvSpPr/>
          <p:nvPr/>
        </p:nvSpPr>
        <p:spPr>
          <a:xfrm>
            <a:off x="1533057" y="53776"/>
            <a:ext cx="6096434" cy="799107"/>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2" name="Title 1"/>
          <p:cNvSpPr>
            <a:spLocks noGrp="1"/>
          </p:cNvSpPr>
          <p:nvPr>
            <p:ph type="title"/>
          </p:nvPr>
        </p:nvSpPr>
        <p:spPr>
          <a:xfrm>
            <a:off x="1533057" y="-132521"/>
            <a:ext cx="6096434" cy="1011549"/>
          </a:xfrm>
        </p:spPr>
        <p:txBody>
          <a:bodyPr>
            <a:normAutofit/>
          </a:bodyPr>
          <a:lstStyle/>
          <a:p>
            <a:r>
              <a:rPr lang="en-US" dirty="0" smtClean="0">
                <a:solidFill>
                  <a:srgbClr val="984807"/>
                </a:solidFill>
              </a:rPr>
              <a:t>Plan</a:t>
            </a:r>
            <a:endParaRPr lang="en-US" dirty="0">
              <a:solidFill>
                <a:srgbClr val="984807"/>
              </a:solidFill>
            </a:endParaRPr>
          </a:p>
        </p:txBody>
      </p:sp>
      <p:sp>
        <p:nvSpPr>
          <p:cNvPr id="11" name="Rounded Rectangle 10"/>
          <p:cNvSpPr/>
          <p:nvPr/>
        </p:nvSpPr>
        <p:spPr>
          <a:xfrm>
            <a:off x="0" y="1016001"/>
            <a:ext cx="9126875" cy="5841999"/>
          </a:xfrm>
          <a:prstGeom prst="roundRect">
            <a:avLst>
              <a:gd name="adj" fmla="val 7502"/>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3" name="Content Placeholder 2"/>
          <p:cNvSpPr>
            <a:spLocks noGrp="1"/>
          </p:cNvSpPr>
          <p:nvPr>
            <p:ph idx="1"/>
          </p:nvPr>
        </p:nvSpPr>
        <p:spPr>
          <a:xfrm>
            <a:off x="0" y="1016001"/>
            <a:ext cx="9126875" cy="6040750"/>
          </a:xfrm>
        </p:spPr>
        <p:txBody>
          <a:bodyPr>
            <a:normAutofit fontScale="92500"/>
          </a:bodyPr>
          <a:lstStyle/>
          <a:p>
            <a:pPr marL="597109" indent="-597109">
              <a:spcAft>
                <a:spcPts val="1200"/>
              </a:spcAft>
              <a:buFont typeface="+mj-lt"/>
              <a:buAutoNum type="arabicPeriod"/>
            </a:pPr>
            <a:r>
              <a:rPr lang="en-US" sz="2800" dirty="0" smtClean="0">
                <a:solidFill>
                  <a:srgbClr val="984807"/>
                </a:solidFill>
              </a:rPr>
              <a:t>Modeling the relationship between species tree and gene tree </a:t>
            </a:r>
          </a:p>
          <a:p>
            <a:pPr marL="954224" lvl="1" indent="-597109">
              <a:spcAft>
                <a:spcPts val="1200"/>
              </a:spcAft>
              <a:buClr>
                <a:schemeClr val="accent2">
                  <a:lumMod val="40000"/>
                  <a:lumOff val="60000"/>
                </a:schemeClr>
              </a:buClr>
            </a:pPr>
            <a:r>
              <a:rPr lang="en-US" sz="2000" dirty="0" smtClean="0">
                <a:solidFill>
                  <a:schemeClr val="accent2">
                    <a:lumMod val="40000"/>
                    <a:lumOff val="60000"/>
                  </a:schemeClr>
                </a:solidFill>
              </a:rPr>
              <a:t>coalescent models (short!)</a:t>
            </a:r>
          </a:p>
          <a:p>
            <a:pPr marL="954224" lvl="1" indent="-597109">
              <a:spcAft>
                <a:spcPts val="1200"/>
              </a:spcAft>
              <a:buClr>
                <a:schemeClr val="accent2">
                  <a:lumMod val="40000"/>
                  <a:lumOff val="60000"/>
                </a:schemeClr>
              </a:buClr>
            </a:pPr>
            <a:r>
              <a:rPr lang="en-US" sz="2000" dirty="0" smtClean="0">
                <a:solidFill>
                  <a:srgbClr val="984807"/>
                </a:solidFill>
              </a:rPr>
              <a:t>models of gene duplication and loss</a:t>
            </a:r>
          </a:p>
          <a:p>
            <a:pPr marL="954224" lvl="1" indent="-597109">
              <a:spcAft>
                <a:spcPts val="1200"/>
              </a:spcAft>
              <a:buClr>
                <a:schemeClr val="accent2">
                  <a:lumMod val="40000"/>
                  <a:lumOff val="60000"/>
                </a:schemeClr>
              </a:buClr>
            </a:pPr>
            <a:r>
              <a:rPr lang="en-US" sz="2000" dirty="0" smtClean="0">
                <a:solidFill>
                  <a:srgbClr val="984807"/>
                </a:solidFill>
              </a:rPr>
              <a:t>models of gene transfer</a:t>
            </a:r>
          </a:p>
          <a:p>
            <a:pPr marL="954224" lvl="1" indent="-597109">
              <a:spcAft>
                <a:spcPts val="1200"/>
              </a:spcAft>
              <a:buClr>
                <a:schemeClr val="accent2">
                  <a:lumMod val="40000"/>
                  <a:lumOff val="60000"/>
                </a:schemeClr>
              </a:buClr>
            </a:pPr>
            <a:r>
              <a:rPr lang="en-US" sz="2000" dirty="0" smtClean="0">
                <a:solidFill>
                  <a:srgbClr val="984807"/>
                </a:solidFill>
              </a:rPr>
              <a:t>models that combine the above</a:t>
            </a:r>
          </a:p>
          <a:p>
            <a:pPr marL="597109" indent="-597109">
              <a:spcAft>
                <a:spcPts val="1200"/>
              </a:spcAft>
              <a:buFont typeface="+mj-lt"/>
              <a:buAutoNum type="arabicPeriod"/>
            </a:pPr>
            <a:r>
              <a:rPr lang="en-US" sz="2800" dirty="0" smtClean="0">
                <a:solidFill>
                  <a:srgbClr val="984807"/>
                </a:solidFill>
              </a:rPr>
              <a:t>Results obtained using these models</a:t>
            </a:r>
          </a:p>
          <a:p>
            <a:pPr marL="954224" lvl="1" indent="-597109">
              <a:spcAft>
                <a:spcPts val="1200"/>
              </a:spcAft>
            </a:pPr>
            <a:r>
              <a:rPr lang="en-US" sz="2400" dirty="0" smtClean="0">
                <a:solidFill>
                  <a:srgbClr val="984807"/>
                </a:solidFill>
              </a:rPr>
              <a:t>Improving gene tree construction</a:t>
            </a:r>
          </a:p>
          <a:p>
            <a:pPr marL="954224" lvl="1" indent="-597109">
              <a:spcAft>
                <a:spcPts val="1200"/>
              </a:spcAft>
            </a:pPr>
            <a:r>
              <a:rPr lang="en-US" sz="2400" dirty="0" err="1" smtClean="0">
                <a:solidFill>
                  <a:srgbClr val="984807"/>
                </a:solidFill>
              </a:rPr>
              <a:t>Coestimation</a:t>
            </a:r>
            <a:r>
              <a:rPr lang="en-US" sz="2400" dirty="0" smtClean="0">
                <a:solidFill>
                  <a:srgbClr val="984807"/>
                </a:solidFill>
              </a:rPr>
              <a:t> of gene and species trees</a:t>
            </a:r>
          </a:p>
          <a:p>
            <a:pPr marL="954224" lvl="1" indent="-597109">
              <a:spcAft>
                <a:spcPts val="1200"/>
              </a:spcAft>
            </a:pPr>
            <a:r>
              <a:rPr lang="en-US" sz="2400" dirty="0" smtClean="0">
                <a:solidFill>
                  <a:srgbClr val="984807"/>
                </a:solidFill>
              </a:rPr>
              <a:t>Inference of a species tree and time orders </a:t>
            </a:r>
          </a:p>
          <a:p>
            <a:pPr marL="597109" indent="-597109">
              <a:spcAft>
                <a:spcPts val="1200"/>
              </a:spcAft>
              <a:buFont typeface="+mj-lt"/>
              <a:buAutoNum type="arabicPeriod"/>
            </a:pPr>
            <a:r>
              <a:rPr lang="en-US" sz="2800" dirty="0" smtClean="0">
                <a:solidFill>
                  <a:srgbClr val="984807"/>
                </a:solidFill>
              </a:rPr>
              <a:t>Towards efficient Bayesian inference of gene trees and species trees</a:t>
            </a:r>
            <a:endParaRPr lang="en-US" dirty="0">
              <a:solidFill>
                <a:srgbClr val="984807"/>
              </a:solidFill>
            </a:endParaRPr>
          </a:p>
        </p:txBody>
      </p:sp>
      <p:pic>
        <p:nvPicPr>
          <p:cNvPr id="6" name="Content Placeholder 10" descr="Figure1_SpTreeOnly.png"/>
          <p:cNvPicPr>
            <a:picLocks noChangeAspect="1"/>
          </p:cNvPicPr>
          <p:nvPr/>
        </p:nvPicPr>
        <p:blipFill>
          <a:blip r:embed="rId2"/>
          <a:srcRect l="-69184" r="-69184"/>
          <a:stretch>
            <a:fillRect/>
          </a:stretch>
        </p:blipFill>
        <p:spPr>
          <a:xfrm>
            <a:off x="4572000" y="1660702"/>
            <a:ext cx="3218198" cy="1769886"/>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 name="Picture 17" descr="genomeEvolution_NoChromosomesNoCharacters.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769040" y="-12700"/>
            <a:ext cx="7977940" cy="5364000"/>
          </a:xfrm>
          <a:prstGeom prst="rect">
            <a:avLst/>
          </a:prstGeom>
        </p:spPr>
      </p:pic>
      <p:pic>
        <p:nvPicPr>
          <p:cNvPr id="19" name="Picture 18" descr="genomeEvolution.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769040" y="-12700"/>
            <a:ext cx="7977940" cy="5364000"/>
          </a:xfrm>
          <a:prstGeom prst="rect">
            <a:avLst/>
          </a:prstGeom>
        </p:spPr>
      </p:pic>
      <p:pic>
        <p:nvPicPr>
          <p:cNvPr id="20" name="Picture 19" descr="genomeEvolution_NoChromosomes.pdf"/>
          <p:cNvPicPr>
            <a:picLocks noChangeAspect="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a:off x="769040" y="-12700"/>
            <a:ext cx="7977940" cy="5364000"/>
          </a:xfrm>
          <a:prstGeom prst="rect">
            <a:avLst/>
          </a:prstGeom>
        </p:spPr>
      </p:pic>
      <p:pic>
        <p:nvPicPr>
          <p:cNvPr id="6" name="Picture 5" descr="arbreGenesNoDuplication.pdf"/>
          <p:cNvPicPr>
            <a:picLocks noChangeAspect="1"/>
          </p:cNvPicPr>
          <p:nvPr/>
        </p:nvPicPr>
        <mc:AlternateContent>
          <mc:Choice xmlns:ma="http://schemas.microsoft.com/office/mac/drawingml/2008/main" Requires="ma">
            <p:blipFill>
              <a:blip r:embed="rId9"/>
              <a:stretch>
                <a:fillRect/>
              </a:stretch>
            </p:blipFill>
          </mc:Choice>
          <mc:Fallback>
            <p:blipFill>
              <a:blip r:embed="rId10"/>
              <a:stretch>
                <a:fillRect/>
              </a:stretch>
            </p:blipFill>
          </mc:Fallback>
        </mc:AlternateContent>
        <p:spPr>
          <a:xfrm>
            <a:off x="0" y="5366106"/>
            <a:ext cx="1615824" cy="1446541"/>
          </a:xfrm>
          <a:prstGeom prst="rect">
            <a:avLst/>
          </a:prstGeom>
        </p:spPr>
      </p:pic>
      <p:pic>
        <p:nvPicPr>
          <p:cNvPr id="9" name="Picture 8" descr="arbreGenesDuplication.pdf"/>
          <p:cNvPicPr>
            <a:picLocks noChangeAspect="1"/>
          </p:cNvPicPr>
          <p:nvPr/>
        </p:nvPicPr>
        <mc:AlternateContent>
          <mc:Choice xmlns:ma="http://schemas.microsoft.com/office/mac/drawingml/2008/main" Requires="ma">
            <p:blipFill>
              <a:blip r:embed="rId11"/>
              <a:stretch>
                <a:fillRect/>
              </a:stretch>
            </p:blipFill>
          </mc:Choice>
          <mc:Fallback>
            <p:blipFill>
              <a:blip r:embed="rId12"/>
              <a:stretch>
                <a:fillRect/>
              </a:stretch>
            </p:blipFill>
          </mc:Fallback>
        </mc:AlternateContent>
        <p:spPr>
          <a:xfrm>
            <a:off x="1780130" y="5279291"/>
            <a:ext cx="1791396" cy="1548373"/>
          </a:xfrm>
          <a:prstGeom prst="rect">
            <a:avLst/>
          </a:prstGeom>
        </p:spPr>
      </p:pic>
      <p:pic>
        <p:nvPicPr>
          <p:cNvPr id="11" name="Picture 10" descr="arbreGenesDuplicationLoss.pdf"/>
          <p:cNvPicPr>
            <a:picLocks noChangeAspect="1"/>
          </p:cNvPicPr>
          <p:nvPr/>
        </p:nvPicPr>
        <mc:AlternateContent>
          <mc:Choice xmlns:ma="http://schemas.microsoft.com/office/mac/drawingml/2008/main" Requires="ma">
            <p:blipFill>
              <a:blip r:embed="rId13"/>
              <a:stretch>
                <a:fillRect/>
              </a:stretch>
            </p:blipFill>
          </mc:Choice>
          <mc:Fallback>
            <p:blipFill>
              <a:blip r:embed="rId14"/>
              <a:stretch>
                <a:fillRect/>
              </a:stretch>
            </p:blipFill>
          </mc:Fallback>
        </mc:AlternateContent>
        <p:spPr>
          <a:xfrm>
            <a:off x="3735833" y="5311779"/>
            <a:ext cx="1837853" cy="1500868"/>
          </a:xfrm>
          <a:prstGeom prst="rect">
            <a:avLst/>
          </a:prstGeom>
        </p:spPr>
      </p:pic>
      <p:pic>
        <p:nvPicPr>
          <p:cNvPr id="13" name="Picture 12" descr="arbreGenesTransfer.pdf"/>
          <p:cNvPicPr>
            <a:picLocks noChangeAspect="1"/>
          </p:cNvPicPr>
          <p:nvPr/>
        </p:nvPicPr>
        <mc:AlternateContent>
          <mc:Choice xmlns:ma="http://schemas.microsoft.com/office/mac/drawingml/2008/main" Requires="ma">
            <p:blipFill>
              <a:blip r:embed="rId15"/>
              <a:stretch>
                <a:fillRect/>
              </a:stretch>
            </p:blipFill>
          </mc:Choice>
          <mc:Fallback>
            <p:blipFill>
              <a:blip r:embed="rId16"/>
              <a:stretch>
                <a:fillRect/>
              </a:stretch>
            </p:blipFill>
          </mc:Fallback>
        </mc:AlternateContent>
        <p:spPr>
          <a:xfrm>
            <a:off x="5737991" y="5320823"/>
            <a:ext cx="1665158" cy="1490708"/>
          </a:xfrm>
          <a:prstGeom prst="rect">
            <a:avLst/>
          </a:prstGeom>
        </p:spPr>
      </p:pic>
      <p:sp useBgFill="1">
        <p:nvSpPr>
          <p:cNvPr id="17" name="Rectangle 16"/>
          <p:cNvSpPr/>
          <p:nvPr/>
        </p:nvSpPr>
        <p:spPr>
          <a:xfrm>
            <a:off x="769040" y="4315936"/>
            <a:ext cx="7977940" cy="586405"/>
          </a:xfrm>
          <a:prstGeom prst="rect">
            <a:avLst/>
          </a:prstGeom>
          <a:ln>
            <a:solidFill>
              <a:schemeClr val="accent1">
                <a:shade val="95000"/>
                <a:satMod val="105000"/>
                <a:alpha val="0"/>
              </a:schemeClr>
            </a:solidFill>
          </a:ln>
          <a:effectLst/>
        </p:spPr>
        <p:style>
          <a:lnRef idx="1">
            <a:schemeClr val="accent1"/>
          </a:lnRef>
          <a:fillRef idx="3">
            <a:schemeClr val="accent1"/>
          </a:fillRef>
          <a:effectRef idx="2">
            <a:schemeClr val="accent1"/>
          </a:effectRef>
          <a:fontRef idx="minor">
            <a:schemeClr val="lt1"/>
          </a:fontRef>
        </p:style>
        <p:txBody>
          <a:bodyPr lIns="73490" tIns="36745" rIns="73490" bIns="36745" rtlCol="0" anchor="ctr"/>
          <a:lstStyle/>
          <a:p>
            <a:pPr algn="ctr"/>
            <a:endParaRPr lang="en-US"/>
          </a:p>
        </p:txBody>
      </p:sp>
      <p:sp>
        <p:nvSpPr>
          <p:cNvPr id="21" name="Rounded Rectangle 20"/>
          <p:cNvSpPr/>
          <p:nvPr/>
        </p:nvSpPr>
        <p:spPr>
          <a:xfrm>
            <a:off x="1" y="5279291"/>
            <a:ext cx="5728318" cy="1539100"/>
          </a:xfrm>
          <a:prstGeom prst="roundRect">
            <a:avLst/>
          </a:prstGeom>
          <a:solidFill>
            <a:schemeClr val="accent6">
              <a:lumMod val="20000"/>
              <a:lumOff val="80000"/>
              <a:alpha val="5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icture 24" descr="arbreGenesNoDuplicationILS.pdf"/>
          <p:cNvPicPr>
            <a:picLocks noChangeAspect="1"/>
          </p:cNvPicPr>
          <p:nvPr/>
        </p:nvPicPr>
        <mc:AlternateContent>
          <mc:Choice xmlns:ma="http://schemas.microsoft.com/office/mac/drawingml/2008/main" Requires="ma">
            <p:blipFill>
              <a:blip r:embed="rId17"/>
              <a:stretch>
                <a:fillRect/>
              </a:stretch>
            </p:blipFill>
          </mc:Choice>
          <mc:Fallback>
            <p:blipFill>
              <a:blip r:embed="rId18"/>
              <a:stretch>
                <a:fillRect/>
              </a:stretch>
            </p:blipFill>
          </mc:Fallback>
        </mc:AlternateContent>
        <p:spPr>
          <a:xfrm>
            <a:off x="7567454" y="5351300"/>
            <a:ext cx="1472660" cy="1446541"/>
          </a:xfrm>
          <a:prstGeom prst="rect">
            <a:avLst/>
          </a:prstGeom>
        </p:spPr>
      </p:pic>
      <p:sp>
        <p:nvSpPr>
          <p:cNvPr id="26" name="TextBox 25"/>
          <p:cNvSpPr txBox="1"/>
          <p:nvPr/>
        </p:nvSpPr>
        <p:spPr>
          <a:xfrm>
            <a:off x="2505204" y="5747362"/>
            <a:ext cx="1025386" cy="584776"/>
          </a:xfrm>
          <a:prstGeom prst="rect">
            <a:avLst/>
          </a:prstGeom>
          <a:noFill/>
        </p:spPr>
        <p:txBody>
          <a:bodyPr wrap="square" rtlCol="0">
            <a:spAutoFit/>
          </a:bodyPr>
          <a:lstStyle/>
          <a:p>
            <a:r>
              <a:rPr lang="en-US" sz="3200" b="1" i="1" dirty="0" smtClean="0">
                <a:solidFill>
                  <a:schemeClr val="accent2">
                    <a:lumMod val="75000"/>
                  </a:schemeClr>
                </a:solidFill>
              </a:rPr>
              <a:t>D</a:t>
            </a:r>
            <a:endParaRPr lang="en-US" sz="3200" b="1" i="1" dirty="0">
              <a:solidFill>
                <a:schemeClr val="accent2">
                  <a:lumMod val="75000"/>
                </a:schemeClr>
              </a:solidFill>
            </a:endParaRPr>
          </a:p>
        </p:txBody>
      </p:sp>
      <p:sp>
        <p:nvSpPr>
          <p:cNvPr id="27" name="TextBox 26"/>
          <p:cNvSpPr txBox="1"/>
          <p:nvPr/>
        </p:nvSpPr>
        <p:spPr>
          <a:xfrm>
            <a:off x="4513343" y="5747362"/>
            <a:ext cx="1025386" cy="584776"/>
          </a:xfrm>
          <a:prstGeom prst="rect">
            <a:avLst/>
          </a:prstGeom>
          <a:noFill/>
        </p:spPr>
        <p:txBody>
          <a:bodyPr wrap="square" rtlCol="0">
            <a:spAutoFit/>
          </a:bodyPr>
          <a:lstStyle/>
          <a:p>
            <a:r>
              <a:rPr lang="en-US" sz="3200" b="1" i="1" dirty="0" smtClean="0">
                <a:solidFill>
                  <a:schemeClr val="accent2">
                    <a:lumMod val="75000"/>
                  </a:schemeClr>
                </a:solidFill>
              </a:rPr>
              <a:t>DL</a:t>
            </a:r>
            <a:endParaRPr lang="en-US" sz="3200" b="1" i="1" dirty="0">
              <a:solidFill>
                <a:schemeClr val="accent2">
                  <a:lumMod val="75000"/>
                </a:schemeClr>
              </a:solidFill>
            </a:endParaRPr>
          </a:p>
        </p:txBody>
      </p:sp>
      <p:sp>
        <p:nvSpPr>
          <p:cNvPr id="28" name="TextBox 27"/>
          <p:cNvSpPr txBox="1"/>
          <p:nvPr/>
        </p:nvSpPr>
        <p:spPr>
          <a:xfrm>
            <a:off x="6198927" y="5747362"/>
            <a:ext cx="1025386" cy="584776"/>
          </a:xfrm>
          <a:prstGeom prst="rect">
            <a:avLst/>
          </a:prstGeom>
          <a:noFill/>
        </p:spPr>
        <p:txBody>
          <a:bodyPr wrap="square" rtlCol="0">
            <a:spAutoFit/>
          </a:bodyPr>
          <a:lstStyle/>
          <a:p>
            <a:r>
              <a:rPr lang="en-US" sz="3200" b="1" i="1" dirty="0" smtClean="0">
                <a:solidFill>
                  <a:schemeClr val="accent2">
                    <a:lumMod val="75000"/>
                  </a:schemeClr>
                </a:solidFill>
              </a:rPr>
              <a:t>LGT</a:t>
            </a:r>
            <a:endParaRPr lang="en-US" sz="3200" b="1" i="1" dirty="0">
              <a:solidFill>
                <a:schemeClr val="accent2">
                  <a:lumMod val="75000"/>
                </a:schemeClr>
              </a:solidFill>
            </a:endParaRPr>
          </a:p>
        </p:txBody>
      </p:sp>
      <p:sp>
        <p:nvSpPr>
          <p:cNvPr id="29" name="TextBox 28"/>
          <p:cNvSpPr txBox="1"/>
          <p:nvPr/>
        </p:nvSpPr>
        <p:spPr>
          <a:xfrm>
            <a:off x="7924977" y="5747362"/>
            <a:ext cx="1025386" cy="584776"/>
          </a:xfrm>
          <a:prstGeom prst="rect">
            <a:avLst/>
          </a:prstGeom>
          <a:noFill/>
        </p:spPr>
        <p:txBody>
          <a:bodyPr wrap="square" rtlCol="0">
            <a:spAutoFit/>
          </a:bodyPr>
          <a:lstStyle/>
          <a:p>
            <a:r>
              <a:rPr lang="en-US" sz="3200" b="1" i="1" dirty="0" smtClean="0">
                <a:solidFill>
                  <a:schemeClr val="accent2">
                    <a:lumMod val="75000"/>
                  </a:schemeClr>
                </a:solidFill>
              </a:rPr>
              <a:t>ILS</a:t>
            </a:r>
            <a:endParaRPr lang="en-US" sz="3200" b="1" i="1"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ounded Rectangle 6"/>
          <p:cNvSpPr/>
          <p:nvPr/>
        </p:nvSpPr>
        <p:spPr>
          <a:xfrm>
            <a:off x="971187" y="53776"/>
            <a:ext cx="7343109" cy="799107"/>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2" name="Title 1"/>
          <p:cNvSpPr>
            <a:spLocks noGrp="1"/>
          </p:cNvSpPr>
          <p:nvPr>
            <p:ph type="title"/>
          </p:nvPr>
        </p:nvSpPr>
        <p:spPr>
          <a:xfrm>
            <a:off x="786405" y="-132521"/>
            <a:ext cx="7527891" cy="1011549"/>
          </a:xfrm>
        </p:spPr>
        <p:txBody>
          <a:bodyPr>
            <a:normAutofit/>
          </a:bodyPr>
          <a:lstStyle/>
          <a:p>
            <a:r>
              <a:rPr lang="en-US" dirty="0" smtClean="0">
                <a:solidFill>
                  <a:srgbClr val="984807"/>
                </a:solidFill>
              </a:rPr>
              <a:t>DL models</a:t>
            </a:r>
            <a:endParaRPr lang="en-US" dirty="0">
              <a:solidFill>
                <a:srgbClr val="984807"/>
              </a:solidFill>
            </a:endParaRPr>
          </a:p>
        </p:txBody>
      </p:sp>
      <p:sp>
        <p:nvSpPr>
          <p:cNvPr id="11" name="Rounded Rectangle 10"/>
          <p:cNvSpPr/>
          <p:nvPr/>
        </p:nvSpPr>
        <p:spPr>
          <a:xfrm>
            <a:off x="0" y="1016001"/>
            <a:ext cx="9126875" cy="5841999"/>
          </a:xfrm>
          <a:prstGeom prst="roundRect">
            <a:avLst>
              <a:gd name="adj" fmla="val 7502"/>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10" name="Title 1"/>
          <p:cNvSpPr txBox="1">
            <a:spLocks/>
          </p:cNvSpPr>
          <p:nvPr/>
        </p:nvSpPr>
        <p:spPr>
          <a:xfrm>
            <a:off x="0" y="1031428"/>
            <a:ext cx="9144000" cy="5518382"/>
          </a:xfrm>
          <a:prstGeom prst="rect">
            <a:avLst/>
          </a:prstGeom>
        </p:spPr>
        <p:txBody>
          <a:bodyPr vert="horz" lIns="81626" tIns="40813" rIns="81626" bIns="40813" rtlCol="0" anchor="ctr">
            <a:normAutofit fontScale="90000"/>
          </a:bodyPr>
          <a:lstStyle/>
          <a:p>
            <a:pPr lvl="0">
              <a:spcBef>
                <a:spcPct val="0"/>
              </a:spcBef>
              <a:buFont typeface="Arial"/>
              <a:buChar char="•"/>
              <a:defRPr/>
            </a:pPr>
            <a:r>
              <a:rPr lang="en-US" sz="2800" b="1" dirty="0" smtClean="0">
                <a:solidFill>
                  <a:srgbClr val="984807"/>
                </a:solidFill>
              </a:rPr>
              <a:t>Reconciliation between a gene tree and a species tree:</a:t>
            </a:r>
          </a:p>
          <a:p>
            <a:pPr lvl="1">
              <a:spcBef>
                <a:spcPct val="0"/>
              </a:spcBef>
              <a:buFont typeface="Arial"/>
              <a:buChar char="•"/>
              <a:defRPr/>
            </a:pPr>
            <a:r>
              <a:rPr kumimoji="0" lang="en-US" sz="2800" b="0" i="0" u="sng" strike="noStrike" kern="1200" cap="none" spc="0" normalizeH="0" baseline="0" noProof="0" dirty="0" smtClean="0">
                <a:ln>
                  <a:noFill/>
                </a:ln>
                <a:solidFill>
                  <a:srgbClr val="984807"/>
                </a:solidFill>
                <a:effectLst/>
                <a:uLnTx/>
                <a:uFillTx/>
                <a:latin typeface="+mj-lt"/>
                <a:ea typeface="+mj-ea"/>
                <a:cs typeface="+mj-cs"/>
              </a:rPr>
              <a:t>Parsimony method</a:t>
            </a:r>
            <a:r>
              <a:rPr kumimoji="0" lang="en-US" sz="2800" b="0" i="0" u="none" strike="noStrike" kern="1200" cap="none" spc="0" normalizeH="0" baseline="0" noProof="0" dirty="0" smtClean="0">
                <a:ln>
                  <a:noFill/>
                </a:ln>
                <a:solidFill>
                  <a:srgbClr val="984807"/>
                </a:solidFill>
                <a:effectLst/>
                <a:uLnTx/>
                <a:uFillTx/>
                <a:latin typeface="+mj-lt"/>
                <a:ea typeface="+mj-ea"/>
                <a:cs typeface="+mj-cs"/>
              </a:rPr>
              <a:t>: minimizing numbers of duplications (</a:t>
            </a:r>
            <a:r>
              <a:rPr lang="en-US" sz="2800" noProof="0" dirty="0" smtClean="0">
                <a:solidFill>
                  <a:srgbClr val="984807"/>
                </a:solidFill>
                <a:latin typeface="+mj-lt"/>
                <a:ea typeface="+mj-ea"/>
                <a:cs typeface="+mj-cs"/>
              </a:rPr>
              <a:t>Goodman et al. 1979; Page 1994; </a:t>
            </a:r>
            <a:r>
              <a:rPr lang="en-US" sz="2800" noProof="0" dirty="0" err="1" smtClean="0">
                <a:solidFill>
                  <a:srgbClr val="984807"/>
                </a:solidFill>
                <a:latin typeface="+mj-lt"/>
                <a:ea typeface="+mj-ea"/>
                <a:cs typeface="+mj-cs"/>
              </a:rPr>
              <a:t>Zmasek</a:t>
            </a:r>
            <a:r>
              <a:rPr lang="en-US" sz="2800" noProof="0" dirty="0" smtClean="0">
                <a:solidFill>
                  <a:srgbClr val="984807"/>
                </a:solidFill>
                <a:latin typeface="+mj-lt"/>
                <a:ea typeface="+mj-ea"/>
                <a:cs typeface="+mj-cs"/>
              </a:rPr>
              <a:t> and Eddy 2001</a:t>
            </a:r>
            <a:r>
              <a:rPr kumimoji="0" lang="en-US" sz="2800" b="0" i="0" u="none" strike="noStrike" kern="1200" cap="none" spc="0" normalizeH="0" baseline="0" noProof="0" dirty="0" smtClean="0">
                <a:ln>
                  <a:noFill/>
                </a:ln>
                <a:solidFill>
                  <a:srgbClr val="984807"/>
                </a:solidFill>
                <a:effectLst/>
                <a:uLnTx/>
                <a:uFillTx/>
                <a:latin typeface="+mj-lt"/>
                <a:ea typeface="+mj-ea"/>
                <a:cs typeface="+mj-cs"/>
              </a:rPr>
              <a:t>)</a:t>
            </a:r>
          </a:p>
          <a:p>
            <a:pPr lvl="1">
              <a:spcBef>
                <a:spcPct val="0"/>
              </a:spcBef>
              <a:buFont typeface="Arial"/>
              <a:buChar char="•"/>
              <a:defRPr/>
            </a:pPr>
            <a:r>
              <a:rPr lang="en-US" sz="2800" u="sng" dirty="0" smtClean="0">
                <a:solidFill>
                  <a:srgbClr val="984807"/>
                </a:solidFill>
              </a:rPr>
              <a:t>Model-based </a:t>
            </a:r>
            <a:r>
              <a:rPr kumimoji="0" lang="en-US" sz="2800" b="0" i="0" u="sng" strike="noStrike" kern="1200" cap="none" spc="0" normalizeH="0" baseline="0" noProof="0" dirty="0" smtClean="0">
                <a:ln>
                  <a:noFill/>
                </a:ln>
                <a:solidFill>
                  <a:srgbClr val="984807"/>
                </a:solidFill>
                <a:effectLst/>
                <a:uLnTx/>
                <a:uFillTx/>
                <a:latin typeface="+mj-lt"/>
                <a:ea typeface="+mj-ea"/>
                <a:cs typeface="+mj-cs"/>
              </a:rPr>
              <a:t>method</a:t>
            </a:r>
            <a:r>
              <a:rPr kumimoji="0" lang="en-US" sz="2800" b="0" i="0" u="none" strike="noStrike" kern="1200" cap="none" spc="0" normalizeH="0" baseline="0" noProof="0" dirty="0" smtClean="0">
                <a:ln>
                  <a:noFill/>
                </a:ln>
                <a:solidFill>
                  <a:srgbClr val="984807"/>
                </a:solidFill>
                <a:effectLst/>
                <a:uLnTx/>
                <a:uFillTx/>
                <a:latin typeface="+mj-lt"/>
                <a:ea typeface="+mj-ea"/>
                <a:cs typeface="+mj-cs"/>
              </a:rPr>
              <a:t>: </a:t>
            </a:r>
            <a:r>
              <a:rPr kumimoji="0" lang="en-US" sz="2800" b="0" i="0" u="none" strike="noStrike" kern="1200" cap="none" spc="0" normalizeH="0" baseline="0" noProof="0" dirty="0" err="1" smtClean="0">
                <a:ln>
                  <a:noFill/>
                </a:ln>
                <a:solidFill>
                  <a:srgbClr val="984807"/>
                </a:solidFill>
                <a:effectLst/>
                <a:uLnTx/>
                <a:uFillTx/>
                <a:latin typeface="+mj-lt"/>
                <a:ea typeface="+mj-ea"/>
                <a:cs typeface="+mj-cs"/>
              </a:rPr>
              <a:t>Arvestad</a:t>
            </a:r>
            <a:r>
              <a:rPr kumimoji="0" lang="en-US" sz="2800" b="0" i="0" u="none" strike="noStrike" kern="1200" cap="none" spc="0" normalizeH="0" baseline="0" noProof="0" dirty="0" smtClean="0">
                <a:ln>
                  <a:noFill/>
                </a:ln>
                <a:solidFill>
                  <a:srgbClr val="984807"/>
                </a:solidFill>
                <a:effectLst/>
                <a:uLnTx/>
                <a:uFillTx/>
                <a:latin typeface="+mj-lt"/>
                <a:ea typeface="+mj-ea"/>
                <a:cs typeface="+mj-cs"/>
              </a:rPr>
              <a:t> et al. 2003, 2004, 2009; </a:t>
            </a:r>
            <a:r>
              <a:rPr kumimoji="0" lang="en-US" sz="2800" b="0" i="0" u="none" strike="noStrike" kern="1200" cap="none" spc="0" normalizeH="0" baseline="0" noProof="0" dirty="0" err="1" smtClean="0">
                <a:ln>
                  <a:noFill/>
                </a:ln>
                <a:solidFill>
                  <a:srgbClr val="984807"/>
                </a:solidFill>
                <a:effectLst/>
                <a:uLnTx/>
                <a:uFillTx/>
                <a:latin typeface="+mj-lt"/>
                <a:ea typeface="+mj-ea"/>
                <a:cs typeface="+mj-cs"/>
              </a:rPr>
              <a:t>Görecki</a:t>
            </a:r>
            <a:r>
              <a:rPr kumimoji="0" lang="en-US" sz="2800" b="0" i="0" u="none" strike="noStrike" kern="1200" cap="none" spc="0" normalizeH="0" baseline="0" noProof="0" dirty="0" smtClean="0">
                <a:ln>
                  <a:noFill/>
                </a:ln>
                <a:solidFill>
                  <a:srgbClr val="984807"/>
                </a:solidFill>
                <a:effectLst/>
                <a:uLnTx/>
                <a:uFillTx/>
                <a:latin typeface="+mj-lt"/>
                <a:ea typeface="+mj-ea"/>
                <a:cs typeface="+mj-cs"/>
              </a:rPr>
              <a:t> et al. 2011</a:t>
            </a:r>
          </a:p>
          <a:p>
            <a:pPr>
              <a:spcBef>
                <a:spcPct val="0"/>
              </a:spcBef>
              <a:buFont typeface="Arial"/>
              <a:buChar char="•"/>
              <a:defRPr/>
            </a:pPr>
            <a:r>
              <a:rPr lang="en-US" sz="2800" b="1" dirty="0" smtClean="0">
                <a:solidFill>
                  <a:srgbClr val="984807"/>
                </a:solidFill>
                <a:latin typeface="+mj-lt"/>
                <a:ea typeface="+mj-ea"/>
                <a:cs typeface="+mj-cs"/>
              </a:rPr>
              <a:t>Reconstruction of a gene tree given a species </a:t>
            </a:r>
            <a:r>
              <a:rPr lang="en-US" sz="2800" b="1" dirty="0" smtClean="0">
                <a:solidFill>
                  <a:srgbClr val="984807"/>
                </a:solidFill>
                <a:latin typeface="+mj-lt"/>
                <a:ea typeface="+mj-ea"/>
                <a:cs typeface="+mj-cs"/>
              </a:rPr>
              <a:t>tree and alignment: </a:t>
            </a:r>
            <a:endParaRPr lang="en-US" sz="2800" b="1" dirty="0" smtClean="0">
              <a:solidFill>
                <a:srgbClr val="984807"/>
              </a:solidFill>
              <a:latin typeface="+mj-lt"/>
              <a:ea typeface="+mj-ea"/>
              <a:cs typeface="+mj-cs"/>
            </a:endParaRPr>
          </a:p>
          <a:p>
            <a:pPr lvl="1">
              <a:spcBef>
                <a:spcPct val="0"/>
              </a:spcBef>
              <a:buFont typeface="Arial"/>
              <a:buChar char="•"/>
              <a:defRPr/>
            </a:pPr>
            <a:r>
              <a:rPr lang="en-US" sz="2800" u="sng" dirty="0" smtClean="0">
                <a:solidFill>
                  <a:srgbClr val="984807"/>
                </a:solidFill>
                <a:latin typeface="+mj-lt"/>
                <a:ea typeface="+mj-ea"/>
                <a:cs typeface="+mj-cs"/>
              </a:rPr>
              <a:t>Parsimony method</a:t>
            </a:r>
            <a:r>
              <a:rPr lang="en-US" sz="2800" dirty="0" smtClean="0">
                <a:solidFill>
                  <a:srgbClr val="984807"/>
                </a:solidFill>
                <a:latin typeface="+mj-lt"/>
                <a:ea typeface="+mj-ea"/>
                <a:cs typeface="+mj-cs"/>
              </a:rPr>
              <a:t>: Chen et al. 2000; Durand et al. 2006</a:t>
            </a:r>
          </a:p>
          <a:p>
            <a:pPr lvl="1">
              <a:spcBef>
                <a:spcPct val="0"/>
              </a:spcBef>
              <a:buFont typeface="Arial"/>
              <a:buChar char="•"/>
              <a:defRPr/>
            </a:pPr>
            <a:r>
              <a:rPr lang="en-US" sz="2800" u="sng" dirty="0" smtClean="0">
                <a:solidFill>
                  <a:srgbClr val="984807"/>
                </a:solidFill>
              </a:rPr>
              <a:t>Model-based </a:t>
            </a:r>
            <a:r>
              <a:rPr lang="en-US" sz="2800" u="sng" dirty="0" smtClean="0">
                <a:solidFill>
                  <a:srgbClr val="984807"/>
                </a:solidFill>
                <a:latin typeface="+mj-lt"/>
                <a:ea typeface="+mj-ea"/>
                <a:cs typeface="+mj-cs"/>
              </a:rPr>
              <a:t>method</a:t>
            </a:r>
            <a:r>
              <a:rPr lang="en-US" sz="2800" dirty="0" smtClean="0">
                <a:solidFill>
                  <a:srgbClr val="984807"/>
                </a:solidFill>
                <a:latin typeface="+mj-lt"/>
                <a:ea typeface="+mj-ea"/>
                <a:cs typeface="+mj-cs"/>
              </a:rPr>
              <a:t>: </a:t>
            </a:r>
            <a:r>
              <a:rPr lang="en-US" sz="2800" dirty="0" smtClean="0">
                <a:solidFill>
                  <a:srgbClr val="984807"/>
                </a:solidFill>
              </a:rPr>
              <a:t>Rasmussen and </a:t>
            </a:r>
            <a:r>
              <a:rPr lang="en-US" sz="2800" dirty="0" err="1" smtClean="0">
                <a:solidFill>
                  <a:srgbClr val="984807"/>
                </a:solidFill>
              </a:rPr>
              <a:t>Kellis</a:t>
            </a:r>
            <a:r>
              <a:rPr lang="en-US" sz="2800" dirty="0" smtClean="0">
                <a:solidFill>
                  <a:srgbClr val="984807"/>
                </a:solidFill>
              </a:rPr>
              <a:t> 2007, 2011; </a:t>
            </a:r>
            <a:r>
              <a:rPr lang="en-US" sz="2800" dirty="0" err="1" smtClean="0">
                <a:solidFill>
                  <a:srgbClr val="984807"/>
                </a:solidFill>
              </a:rPr>
              <a:t>Akerborg</a:t>
            </a:r>
            <a:r>
              <a:rPr lang="en-US" sz="2800" dirty="0" smtClean="0">
                <a:solidFill>
                  <a:srgbClr val="984807"/>
                </a:solidFill>
              </a:rPr>
              <a:t> et al. 2009; </a:t>
            </a:r>
            <a:r>
              <a:rPr lang="en-US" sz="2800" dirty="0" err="1" smtClean="0">
                <a:solidFill>
                  <a:srgbClr val="984807"/>
                </a:solidFill>
              </a:rPr>
              <a:t>Sjöstrand</a:t>
            </a:r>
            <a:r>
              <a:rPr lang="en-US" sz="2800" dirty="0" smtClean="0">
                <a:solidFill>
                  <a:srgbClr val="984807"/>
                </a:solidFill>
              </a:rPr>
              <a:t> et al. 2012</a:t>
            </a:r>
          </a:p>
          <a:p>
            <a:pPr>
              <a:spcBef>
                <a:spcPct val="0"/>
              </a:spcBef>
              <a:buFont typeface="Arial"/>
              <a:buChar char="•"/>
              <a:defRPr/>
            </a:pPr>
            <a:r>
              <a:rPr lang="en-US" sz="2800" b="1" dirty="0" smtClean="0">
                <a:solidFill>
                  <a:srgbClr val="984807"/>
                </a:solidFill>
              </a:rPr>
              <a:t>Reconstruction of a species tree given gene trees:</a:t>
            </a:r>
          </a:p>
          <a:p>
            <a:pPr lvl="1">
              <a:spcBef>
                <a:spcPct val="0"/>
              </a:spcBef>
              <a:buFont typeface="Arial"/>
              <a:buChar char="•"/>
              <a:defRPr/>
            </a:pPr>
            <a:r>
              <a:rPr lang="en-US" sz="2800" u="sng" dirty="0" smtClean="0">
                <a:solidFill>
                  <a:srgbClr val="984807"/>
                </a:solidFill>
              </a:rPr>
              <a:t>Parsimony methods</a:t>
            </a:r>
            <a:r>
              <a:rPr lang="en-US" sz="2800" dirty="0" smtClean="0">
                <a:solidFill>
                  <a:srgbClr val="984807"/>
                </a:solidFill>
              </a:rPr>
              <a:t>: Page and Charleston 1997, </a:t>
            </a:r>
            <a:r>
              <a:rPr lang="en-US" sz="2800" dirty="0" err="1" smtClean="0">
                <a:solidFill>
                  <a:srgbClr val="984807"/>
                </a:solidFill>
              </a:rPr>
              <a:t>Bansal</a:t>
            </a:r>
            <a:r>
              <a:rPr lang="en-US" sz="2800" dirty="0" smtClean="0">
                <a:solidFill>
                  <a:srgbClr val="984807"/>
                </a:solidFill>
              </a:rPr>
              <a:t> et al. 2007; </a:t>
            </a:r>
            <a:r>
              <a:rPr lang="en-US" sz="2800" dirty="0" err="1" smtClean="0">
                <a:solidFill>
                  <a:srgbClr val="984807"/>
                </a:solidFill>
              </a:rPr>
              <a:t>Wehe</a:t>
            </a:r>
            <a:r>
              <a:rPr lang="en-US" sz="2800" dirty="0" smtClean="0">
                <a:solidFill>
                  <a:srgbClr val="984807"/>
                </a:solidFill>
              </a:rPr>
              <a:t> et al. 2008; </a:t>
            </a:r>
            <a:r>
              <a:rPr lang="en-US" sz="2800" dirty="0" err="1" smtClean="0">
                <a:solidFill>
                  <a:srgbClr val="984807"/>
                </a:solidFill>
              </a:rPr>
              <a:t>Bansal</a:t>
            </a:r>
            <a:r>
              <a:rPr lang="en-US" sz="2800" dirty="0" smtClean="0">
                <a:solidFill>
                  <a:srgbClr val="984807"/>
                </a:solidFill>
              </a:rPr>
              <a:t> et al. 2010; Chang et al. 2011</a:t>
            </a:r>
          </a:p>
          <a:p>
            <a:pPr>
              <a:spcBef>
                <a:spcPct val="0"/>
              </a:spcBef>
              <a:buFont typeface="Arial"/>
              <a:buChar char="•"/>
              <a:defRPr/>
            </a:pPr>
            <a:r>
              <a:rPr lang="en-US" sz="2800" b="1" dirty="0" smtClean="0">
                <a:solidFill>
                  <a:srgbClr val="984807"/>
                </a:solidFill>
              </a:rPr>
              <a:t>Joint reconstruction of gene and species trees given alignments:</a:t>
            </a:r>
          </a:p>
          <a:p>
            <a:pPr lvl="1">
              <a:spcBef>
                <a:spcPct val="0"/>
              </a:spcBef>
              <a:buFont typeface="Arial"/>
              <a:buChar char="•"/>
              <a:defRPr/>
            </a:pPr>
            <a:r>
              <a:rPr lang="en-US" sz="2800" u="sng" dirty="0" smtClean="0">
                <a:solidFill>
                  <a:srgbClr val="984807"/>
                </a:solidFill>
              </a:rPr>
              <a:t>Model-based method</a:t>
            </a:r>
            <a:r>
              <a:rPr lang="en-US" sz="2800" dirty="0" smtClean="0">
                <a:solidFill>
                  <a:srgbClr val="984807"/>
                </a:solidFill>
              </a:rPr>
              <a:t>: Boussau et al., 2013</a:t>
            </a:r>
          </a:p>
        </p:txBody>
      </p:sp>
      <p:sp>
        <p:nvSpPr>
          <p:cNvPr id="6" name="Rounded Rectangle 5"/>
          <p:cNvSpPr/>
          <p:nvPr/>
        </p:nvSpPr>
        <p:spPr>
          <a:xfrm>
            <a:off x="385994" y="1519158"/>
            <a:ext cx="7928302" cy="772031"/>
          </a:xfrm>
          <a:prstGeom prst="roundRect">
            <a:avLst/>
          </a:prstGeom>
          <a:noFill/>
          <a:ln w="47625">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ounded Rectangle 7"/>
          <p:cNvSpPr/>
          <p:nvPr/>
        </p:nvSpPr>
        <p:spPr>
          <a:xfrm>
            <a:off x="5904717" y="6538764"/>
            <a:ext cx="3241153" cy="302585"/>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pic>
        <p:nvPicPr>
          <p:cNvPr id="10" name="Picture 9" descr="mappingSmall_Nice-4.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0904702" y="-11571388"/>
            <a:ext cx="31031913" cy="30204053"/>
          </a:xfrm>
          <a:prstGeom prst="rect">
            <a:avLst/>
          </a:prstGeom>
        </p:spPr>
      </p:pic>
      <p:sp>
        <p:nvSpPr>
          <p:cNvPr id="4" name="Rounded Rectangle 3"/>
          <p:cNvSpPr/>
          <p:nvPr/>
        </p:nvSpPr>
        <p:spPr>
          <a:xfrm>
            <a:off x="1079500" y="396290"/>
            <a:ext cx="7302500" cy="1243060"/>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5" name="Title 1"/>
          <p:cNvSpPr txBox="1">
            <a:spLocks/>
          </p:cNvSpPr>
          <p:nvPr/>
        </p:nvSpPr>
        <p:spPr>
          <a:xfrm>
            <a:off x="596009" y="409744"/>
            <a:ext cx="8229600" cy="1143000"/>
          </a:xfrm>
          <a:prstGeom prst="rect">
            <a:avLst/>
          </a:prstGeom>
        </p:spPr>
        <p:txBody>
          <a:bodyPr vert="horz" lIns="81626" tIns="40813" rIns="81626" bIns="40813" rtlCol="0" anchor="ctr">
            <a:normAutofit fontScale="90000" lnSpcReduction="10000"/>
          </a:bodyPr>
          <a:lstStyle/>
          <a:p>
            <a:pPr algn="ctr">
              <a:spcBef>
                <a:spcPct val="0"/>
              </a:spcBef>
              <a:defRPr/>
            </a:pPr>
            <a:r>
              <a:rPr lang="en-US" sz="3900" dirty="0" smtClean="0">
                <a:solidFill>
                  <a:srgbClr val="984807"/>
                </a:solidFill>
                <a:latin typeface="+mj-lt"/>
                <a:ea typeface="+mj-ea"/>
                <a:cs typeface="+mj-cs"/>
              </a:rPr>
              <a:t>Parsimonious mapping a gene tree to a species tree</a:t>
            </a:r>
            <a:endParaRPr lang="en-US" sz="3900" dirty="0" smtClean="0">
              <a:solidFill>
                <a:srgbClr val="984807"/>
              </a:solidFill>
            </a:endParaRPr>
          </a:p>
        </p:txBody>
      </p:sp>
      <p:sp>
        <p:nvSpPr>
          <p:cNvPr id="6" name="Title 1"/>
          <p:cNvSpPr txBox="1">
            <a:spLocks/>
          </p:cNvSpPr>
          <p:nvPr/>
        </p:nvSpPr>
        <p:spPr>
          <a:xfrm>
            <a:off x="5901798" y="6407149"/>
            <a:ext cx="2923811" cy="488951"/>
          </a:xfrm>
          <a:prstGeom prst="rect">
            <a:avLst/>
          </a:prstGeom>
        </p:spPr>
        <p:txBody>
          <a:bodyPr vert="horz" lIns="81626" tIns="40813" rIns="81626" bIns="40813" rtlCol="0" anchor="ctr">
            <a:normAutofit fontScale="92500"/>
          </a:bodyPr>
          <a:lstStyle/>
          <a:p>
            <a:pPr marL="0" marR="0" lvl="0" indent="0" algn="ctr" defTabSz="408130" rtl="0" eaLnBrk="1" fontAlgn="auto" latinLnBrk="0" hangingPunct="1">
              <a:lnSpc>
                <a:spcPct val="100000"/>
              </a:lnSpc>
              <a:spcBef>
                <a:spcPct val="0"/>
              </a:spcBef>
              <a:spcAft>
                <a:spcPts val="0"/>
              </a:spcAft>
              <a:buClrTx/>
              <a:buSzTx/>
              <a:buFontTx/>
              <a:buNone/>
              <a:tabLst/>
              <a:defRPr/>
            </a:pPr>
            <a:r>
              <a:rPr lang="en-US" sz="1800" dirty="0" err="1" smtClean="0">
                <a:solidFill>
                  <a:srgbClr val="984807"/>
                </a:solidFill>
                <a:latin typeface="+mj-lt"/>
                <a:ea typeface="+mj-ea"/>
                <a:cs typeface="+mj-cs"/>
              </a:rPr>
              <a:t>Zmasek</a:t>
            </a:r>
            <a:r>
              <a:rPr lang="en-US" sz="1800" dirty="0" smtClean="0">
                <a:solidFill>
                  <a:srgbClr val="984807"/>
                </a:solidFill>
                <a:latin typeface="+mj-lt"/>
                <a:ea typeface="+mj-ea"/>
                <a:cs typeface="+mj-cs"/>
              </a:rPr>
              <a:t> and Eddy</a:t>
            </a:r>
            <a:r>
              <a:rPr kumimoji="0" lang="en-US" sz="1800" b="0" i="0" u="none" strike="noStrike" kern="1200" cap="none" spc="0" normalizeH="0" baseline="0" noProof="0" dirty="0" smtClean="0">
                <a:ln>
                  <a:noFill/>
                </a:ln>
                <a:solidFill>
                  <a:srgbClr val="984807"/>
                </a:solidFill>
                <a:effectLst/>
                <a:uLnTx/>
                <a:uFillTx/>
                <a:latin typeface="+mj-lt"/>
                <a:ea typeface="+mj-ea"/>
                <a:cs typeface="+mj-cs"/>
              </a:rPr>
              <a:t>, </a:t>
            </a:r>
            <a:r>
              <a:rPr lang="en-US" sz="1800" i="1" noProof="0" dirty="0" smtClean="0">
                <a:solidFill>
                  <a:srgbClr val="984807"/>
                </a:solidFill>
                <a:latin typeface="+mj-lt"/>
                <a:ea typeface="+mj-ea"/>
                <a:cs typeface="+mj-cs"/>
              </a:rPr>
              <a:t>B</a:t>
            </a:r>
            <a:r>
              <a:rPr lang="en-US" sz="1800" i="1" dirty="0" err="1" smtClean="0">
                <a:solidFill>
                  <a:srgbClr val="984807"/>
                </a:solidFill>
                <a:latin typeface="+mj-lt"/>
                <a:ea typeface="+mj-ea"/>
                <a:cs typeface="+mj-cs"/>
              </a:rPr>
              <a:t>ioinf</a:t>
            </a:r>
            <a:r>
              <a:rPr lang="en-US" sz="1800" i="1" dirty="0" smtClean="0">
                <a:solidFill>
                  <a:srgbClr val="984807"/>
                </a:solidFill>
                <a:latin typeface="+mj-lt"/>
                <a:ea typeface="+mj-ea"/>
                <a:cs typeface="+mj-cs"/>
              </a:rPr>
              <a:t>.</a:t>
            </a:r>
            <a:r>
              <a:rPr kumimoji="0" lang="en-US" sz="1800" b="0" i="0" u="none" strike="noStrike" kern="1200" cap="none" spc="0" normalizeH="0" baseline="0" noProof="0" dirty="0" smtClean="0">
                <a:ln>
                  <a:noFill/>
                </a:ln>
                <a:solidFill>
                  <a:srgbClr val="984807"/>
                </a:solidFill>
                <a:effectLst/>
                <a:uLnTx/>
                <a:uFillTx/>
                <a:latin typeface="+mj-lt"/>
                <a:ea typeface="+mj-ea"/>
                <a:cs typeface="+mj-cs"/>
              </a:rPr>
              <a:t> 2001</a:t>
            </a:r>
            <a:endParaRPr kumimoji="0" lang="en-US" sz="1800" b="0" i="0" u="none" strike="noStrike" kern="1200" cap="none" spc="0" normalizeH="0" baseline="0" noProof="0" dirty="0">
              <a:ln>
                <a:noFill/>
              </a:ln>
              <a:solidFill>
                <a:srgbClr val="984807"/>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 name="Picture 9" descr="mappingSmall_Nice-4.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0904702" y="-11571388"/>
            <a:ext cx="31031913" cy="30204053"/>
          </a:xfrm>
          <a:prstGeom prst="rect">
            <a:avLst/>
          </a:prstGeom>
        </p:spPr>
      </p:pic>
      <p:cxnSp>
        <p:nvCxnSpPr>
          <p:cNvPr id="12" name="Straight Connector 11"/>
          <p:cNvCxnSpPr/>
          <p:nvPr/>
        </p:nvCxnSpPr>
        <p:spPr>
          <a:xfrm rot="16200000" flipH="1">
            <a:off x="7105370" y="2433489"/>
            <a:ext cx="297611" cy="0"/>
          </a:xfrm>
          <a:prstGeom prst="line">
            <a:avLst/>
          </a:prstGeom>
          <a:ln w="317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Rounded Rectangle 7"/>
          <p:cNvSpPr/>
          <p:nvPr/>
        </p:nvSpPr>
        <p:spPr>
          <a:xfrm>
            <a:off x="1079500" y="396290"/>
            <a:ext cx="7302500" cy="1243060"/>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13" name="Rounded Rectangle 12"/>
          <p:cNvSpPr/>
          <p:nvPr/>
        </p:nvSpPr>
        <p:spPr>
          <a:xfrm>
            <a:off x="5904717" y="6538764"/>
            <a:ext cx="3241153" cy="302585"/>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14" name="Title 1"/>
          <p:cNvSpPr txBox="1">
            <a:spLocks/>
          </p:cNvSpPr>
          <p:nvPr/>
        </p:nvSpPr>
        <p:spPr>
          <a:xfrm>
            <a:off x="5901798" y="6407149"/>
            <a:ext cx="2923811" cy="488951"/>
          </a:xfrm>
          <a:prstGeom prst="rect">
            <a:avLst/>
          </a:prstGeom>
        </p:spPr>
        <p:txBody>
          <a:bodyPr vert="horz" lIns="81626" tIns="40813" rIns="81626" bIns="40813" rtlCol="0" anchor="ctr">
            <a:normAutofit fontScale="92500"/>
          </a:bodyPr>
          <a:lstStyle/>
          <a:p>
            <a:pPr marL="0" marR="0" lvl="0" indent="0" algn="ctr" defTabSz="408130" rtl="0" eaLnBrk="1" fontAlgn="auto" latinLnBrk="0" hangingPunct="1">
              <a:lnSpc>
                <a:spcPct val="100000"/>
              </a:lnSpc>
              <a:spcBef>
                <a:spcPct val="0"/>
              </a:spcBef>
              <a:spcAft>
                <a:spcPts val="0"/>
              </a:spcAft>
              <a:buClrTx/>
              <a:buSzTx/>
              <a:buFontTx/>
              <a:buNone/>
              <a:tabLst/>
              <a:defRPr/>
            </a:pPr>
            <a:r>
              <a:rPr lang="en-US" sz="1800" dirty="0" err="1" smtClean="0">
                <a:solidFill>
                  <a:srgbClr val="984807"/>
                </a:solidFill>
                <a:latin typeface="+mj-lt"/>
                <a:ea typeface="+mj-ea"/>
                <a:cs typeface="+mj-cs"/>
              </a:rPr>
              <a:t>Zmasek</a:t>
            </a:r>
            <a:r>
              <a:rPr lang="en-US" sz="1800" dirty="0" smtClean="0">
                <a:solidFill>
                  <a:srgbClr val="984807"/>
                </a:solidFill>
                <a:latin typeface="+mj-lt"/>
                <a:ea typeface="+mj-ea"/>
                <a:cs typeface="+mj-cs"/>
              </a:rPr>
              <a:t> and Eddy</a:t>
            </a:r>
            <a:r>
              <a:rPr kumimoji="0" lang="en-US" sz="1800" b="0" i="0" u="none" strike="noStrike" kern="1200" cap="none" spc="0" normalizeH="0" baseline="0" noProof="0" dirty="0" smtClean="0">
                <a:ln>
                  <a:noFill/>
                </a:ln>
                <a:solidFill>
                  <a:srgbClr val="984807"/>
                </a:solidFill>
                <a:effectLst/>
                <a:uLnTx/>
                <a:uFillTx/>
                <a:latin typeface="+mj-lt"/>
                <a:ea typeface="+mj-ea"/>
                <a:cs typeface="+mj-cs"/>
              </a:rPr>
              <a:t>, </a:t>
            </a:r>
            <a:r>
              <a:rPr lang="en-US" sz="1800" i="1" noProof="0" dirty="0" smtClean="0">
                <a:solidFill>
                  <a:srgbClr val="984807"/>
                </a:solidFill>
                <a:latin typeface="+mj-lt"/>
                <a:ea typeface="+mj-ea"/>
                <a:cs typeface="+mj-cs"/>
              </a:rPr>
              <a:t>B</a:t>
            </a:r>
            <a:r>
              <a:rPr lang="en-US" sz="1800" i="1" dirty="0" err="1" smtClean="0">
                <a:solidFill>
                  <a:srgbClr val="984807"/>
                </a:solidFill>
                <a:latin typeface="+mj-lt"/>
                <a:ea typeface="+mj-ea"/>
                <a:cs typeface="+mj-cs"/>
              </a:rPr>
              <a:t>ioinf</a:t>
            </a:r>
            <a:r>
              <a:rPr lang="en-US" sz="1800" i="1" dirty="0" smtClean="0">
                <a:solidFill>
                  <a:srgbClr val="984807"/>
                </a:solidFill>
                <a:latin typeface="+mj-lt"/>
                <a:ea typeface="+mj-ea"/>
                <a:cs typeface="+mj-cs"/>
              </a:rPr>
              <a:t>.</a:t>
            </a:r>
            <a:r>
              <a:rPr kumimoji="0" lang="en-US" sz="1800" b="0" i="0" u="none" strike="noStrike" kern="1200" cap="none" spc="0" normalizeH="0" baseline="0" noProof="0" dirty="0" smtClean="0">
                <a:ln>
                  <a:noFill/>
                </a:ln>
                <a:solidFill>
                  <a:srgbClr val="984807"/>
                </a:solidFill>
                <a:effectLst/>
                <a:uLnTx/>
                <a:uFillTx/>
                <a:latin typeface="+mj-lt"/>
                <a:ea typeface="+mj-ea"/>
                <a:cs typeface="+mj-cs"/>
              </a:rPr>
              <a:t> 2001</a:t>
            </a:r>
            <a:endParaRPr kumimoji="0" lang="en-US" sz="1800" b="0" i="0" u="none" strike="noStrike" kern="1200" cap="none" spc="0" normalizeH="0" baseline="0" noProof="0" dirty="0">
              <a:ln>
                <a:noFill/>
              </a:ln>
              <a:solidFill>
                <a:srgbClr val="984807"/>
              </a:solidFill>
              <a:effectLst/>
              <a:uLnTx/>
              <a:uFillTx/>
              <a:latin typeface="+mj-lt"/>
              <a:ea typeface="+mj-ea"/>
              <a:cs typeface="+mj-cs"/>
            </a:endParaRPr>
          </a:p>
        </p:txBody>
      </p:sp>
      <p:sp>
        <p:nvSpPr>
          <p:cNvPr id="15" name="Title 1"/>
          <p:cNvSpPr txBox="1">
            <a:spLocks/>
          </p:cNvSpPr>
          <p:nvPr/>
        </p:nvSpPr>
        <p:spPr>
          <a:xfrm>
            <a:off x="596009" y="409744"/>
            <a:ext cx="8229600" cy="1143000"/>
          </a:xfrm>
          <a:prstGeom prst="rect">
            <a:avLst/>
          </a:prstGeom>
        </p:spPr>
        <p:txBody>
          <a:bodyPr vert="horz" lIns="81626" tIns="40813" rIns="81626" bIns="40813" rtlCol="0" anchor="ctr">
            <a:normAutofit fontScale="90000" lnSpcReduction="10000"/>
          </a:bodyPr>
          <a:lstStyle/>
          <a:p>
            <a:pPr algn="ctr">
              <a:spcBef>
                <a:spcPct val="0"/>
              </a:spcBef>
              <a:defRPr/>
            </a:pPr>
            <a:r>
              <a:rPr lang="en-US" sz="3900" dirty="0" smtClean="0">
                <a:solidFill>
                  <a:srgbClr val="984807"/>
                </a:solidFill>
                <a:latin typeface="+mj-lt"/>
                <a:ea typeface="+mj-ea"/>
                <a:cs typeface="+mj-cs"/>
              </a:rPr>
              <a:t>Parsimonious mapping a gene tree to a species tree</a:t>
            </a:r>
            <a:endParaRPr lang="en-US" sz="3900" dirty="0" smtClean="0">
              <a:solidFill>
                <a:srgbClr val="984807"/>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 name="Picture 9" descr="mappingSmall_Nice-4.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0904702" y="-11571388"/>
            <a:ext cx="31031913" cy="30204053"/>
          </a:xfrm>
          <a:prstGeom prst="rect">
            <a:avLst/>
          </a:prstGeom>
        </p:spPr>
      </p:pic>
      <p:cxnSp>
        <p:nvCxnSpPr>
          <p:cNvPr id="11" name="Straight Connector 10"/>
          <p:cNvCxnSpPr/>
          <p:nvPr/>
        </p:nvCxnSpPr>
        <p:spPr>
          <a:xfrm rot="16200000" flipH="1">
            <a:off x="7105370" y="2433489"/>
            <a:ext cx="297611" cy="0"/>
          </a:xfrm>
          <a:prstGeom prst="line">
            <a:avLst/>
          </a:prstGeom>
          <a:ln w="317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Rounded Rectangle 7"/>
          <p:cNvSpPr/>
          <p:nvPr/>
        </p:nvSpPr>
        <p:spPr>
          <a:xfrm>
            <a:off x="1079500" y="396290"/>
            <a:ext cx="7302500" cy="1243060"/>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13" name="Rounded Rectangle 12"/>
          <p:cNvSpPr/>
          <p:nvPr/>
        </p:nvSpPr>
        <p:spPr>
          <a:xfrm>
            <a:off x="5904717" y="6538764"/>
            <a:ext cx="3241153" cy="302585"/>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14" name="Title 1"/>
          <p:cNvSpPr txBox="1">
            <a:spLocks/>
          </p:cNvSpPr>
          <p:nvPr/>
        </p:nvSpPr>
        <p:spPr>
          <a:xfrm>
            <a:off x="5901798" y="6407149"/>
            <a:ext cx="2923811" cy="488951"/>
          </a:xfrm>
          <a:prstGeom prst="rect">
            <a:avLst/>
          </a:prstGeom>
        </p:spPr>
        <p:txBody>
          <a:bodyPr vert="horz" lIns="81626" tIns="40813" rIns="81626" bIns="40813" rtlCol="0" anchor="ctr">
            <a:normAutofit fontScale="92500"/>
          </a:bodyPr>
          <a:lstStyle/>
          <a:p>
            <a:pPr marL="0" marR="0" lvl="0" indent="0" algn="ctr" defTabSz="408130" rtl="0" eaLnBrk="1" fontAlgn="auto" latinLnBrk="0" hangingPunct="1">
              <a:lnSpc>
                <a:spcPct val="100000"/>
              </a:lnSpc>
              <a:spcBef>
                <a:spcPct val="0"/>
              </a:spcBef>
              <a:spcAft>
                <a:spcPts val="0"/>
              </a:spcAft>
              <a:buClrTx/>
              <a:buSzTx/>
              <a:buFontTx/>
              <a:buNone/>
              <a:tabLst/>
              <a:defRPr/>
            </a:pPr>
            <a:r>
              <a:rPr lang="en-US" sz="1800" dirty="0" err="1" smtClean="0">
                <a:solidFill>
                  <a:srgbClr val="984807"/>
                </a:solidFill>
                <a:latin typeface="+mj-lt"/>
                <a:ea typeface="+mj-ea"/>
                <a:cs typeface="+mj-cs"/>
              </a:rPr>
              <a:t>Zmasek</a:t>
            </a:r>
            <a:r>
              <a:rPr lang="en-US" sz="1800" dirty="0" smtClean="0">
                <a:solidFill>
                  <a:srgbClr val="984807"/>
                </a:solidFill>
                <a:latin typeface="+mj-lt"/>
                <a:ea typeface="+mj-ea"/>
                <a:cs typeface="+mj-cs"/>
              </a:rPr>
              <a:t> and Eddy</a:t>
            </a:r>
            <a:r>
              <a:rPr kumimoji="0" lang="en-US" sz="1800" b="0" i="0" u="none" strike="noStrike" kern="1200" cap="none" spc="0" normalizeH="0" baseline="0" noProof="0" dirty="0" smtClean="0">
                <a:ln>
                  <a:noFill/>
                </a:ln>
                <a:solidFill>
                  <a:srgbClr val="984807"/>
                </a:solidFill>
                <a:effectLst/>
                <a:uLnTx/>
                <a:uFillTx/>
                <a:latin typeface="+mj-lt"/>
                <a:ea typeface="+mj-ea"/>
                <a:cs typeface="+mj-cs"/>
              </a:rPr>
              <a:t>, </a:t>
            </a:r>
            <a:r>
              <a:rPr lang="en-US" sz="1800" i="1" noProof="0" dirty="0" smtClean="0">
                <a:solidFill>
                  <a:srgbClr val="984807"/>
                </a:solidFill>
                <a:latin typeface="+mj-lt"/>
                <a:ea typeface="+mj-ea"/>
                <a:cs typeface="+mj-cs"/>
              </a:rPr>
              <a:t>B</a:t>
            </a:r>
            <a:r>
              <a:rPr lang="en-US" sz="1800" i="1" dirty="0" err="1" smtClean="0">
                <a:solidFill>
                  <a:srgbClr val="984807"/>
                </a:solidFill>
                <a:latin typeface="+mj-lt"/>
                <a:ea typeface="+mj-ea"/>
                <a:cs typeface="+mj-cs"/>
              </a:rPr>
              <a:t>ioinf</a:t>
            </a:r>
            <a:r>
              <a:rPr lang="en-US" sz="1800" i="1" dirty="0" smtClean="0">
                <a:solidFill>
                  <a:srgbClr val="984807"/>
                </a:solidFill>
                <a:latin typeface="+mj-lt"/>
                <a:ea typeface="+mj-ea"/>
                <a:cs typeface="+mj-cs"/>
              </a:rPr>
              <a:t>.</a:t>
            </a:r>
            <a:r>
              <a:rPr kumimoji="0" lang="en-US" sz="1800" b="0" i="0" u="none" strike="noStrike" kern="1200" cap="none" spc="0" normalizeH="0" baseline="0" noProof="0" dirty="0" smtClean="0">
                <a:ln>
                  <a:noFill/>
                </a:ln>
                <a:solidFill>
                  <a:srgbClr val="984807"/>
                </a:solidFill>
                <a:effectLst/>
                <a:uLnTx/>
                <a:uFillTx/>
                <a:latin typeface="+mj-lt"/>
                <a:ea typeface="+mj-ea"/>
                <a:cs typeface="+mj-cs"/>
              </a:rPr>
              <a:t> 2001</a:t>
            </a:r>
            <a:endParaRPr kumimoji="0" lang="en-US" sz="1800" b="0" i="0" u="none" strike="noStrike" kern="1200" cap="none" spc="0" normalizeH="0" baseline="0" noProof="0" dirty="0">
              <a:ln>
                <a:noFill/>
              </a:ln>
              <a:solidFill>
                <a:srgbClr val="984807"/>
              </a:solidFill>
              <a:effectLst/>
              <a:uLnTx/>
              <a:uFillTx/>
              <a:latin typeface="+mj-lt"/>
              <a:ea typeface="+mj-ea"/>
              <a:cs typeface="+mj-cs"/>
            </a:endParaRPr>
          </a:p>
        </p:txBody>
      </p:sp>
      <p:sp>
        <p:nvSpPr>
          <p:cNvPr id="15" name="Title 1"/>
          <p:cNvSpPr txBox="1">
            <a:spLocks/>
          </p:cNvSpPr>
          <p:nvPr/>
        </p:nvSpPr>
        <p:spPr>
          <a:xfrm>
            <a:off x="596009" y="409744"/>
            <a:ext cx="8229600" cy="1143000"/>
          </a:xfrm>
          <a:prstGeom prst="rect">
            <a:avLst/>
          </a:prstGeom>
        </p:spPr>
        <p:txBody>
          <a:bodyPr vert="horz" lIns="81626" tIns="40813" rIns="81626" bIns="40813" rtlCol="0" anchor="ctr">
            <a:normAutofit fontScale="90000" lnSpcReduction="10000"/>
          </a:bodyPr>
          <a:lstStyle/>
          <a:p>
            <a:pPr algn="ctr">
              <a:spcBef>
                <a:spcPct val="0"/>
              </a:spcBef>
              <a:defRPr/>
            </a:pPr>
            <a:r>
              <a:rPr lang="en-US" sz="3900" dirty="0" smtClean="0">
                <a:solidFill>
                  <a:srgbClr val="984807"/>
                </a:solidFill>
                <a:latin typeface="+mj-lt"/>
                <a:ea typeface="+mj-ea"/>
                <a:cs typeface="+mj-cs"/>
              </a:rPr>
              <a:t>Parsimonious mapping a gene tree to a species tree</a:t>
            </a:r>
            <a:endParaRPr lang="en-US" sz="3900" dirty="0" smtClean="0">
              <a:solidFill>
                <a:srgbClr val="984807"/>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 name="Picture 9" descr="mappingSmall_Nice-4.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0904702" y="-11571388"/>
            <a:ext cx="31031913" cy="30204053"/>
          </a:xfrm>
          <a:prstGeom prst="rect">
            <a:avLst/>
          </a:prstGeom>
        </p:spPr>
      </p:pic>
      <p:cxnSp>
        <p:nvCxnSpPr>
          <p:cNvPr id="11" name="Straight Connector 10"/>
          <p:cNvCxnSpPr/>
          <p:nvPr/>
        </p:nvCxnSpPr>
        <p:spPr>
          <a:xfrm rot="16200000" flipH="1">
            <a:off x="7105370" y="2433489"/>
            <a:ext cx="297611" cy="0"/>
          </a:xfrm>
          <a:prstGeom prst="line">
            <a:avLst/>
          </a:prstGeom>
          <a:ln w="317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Rounded Rectangle 7"/>
          <p:cNvSpPr/>
          <p:nvPr/>
        </p:nvSpPr>
        <p:spPr>
          <a:xfrm>
            <a:off x="1079500" y="396290"/>
            <a:ext cx="7302500" cy="1243060"/>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13" name="Rounded Rectangle 12"/>
          <p:cNvSpPr/>
          <p:nvPr/>
        </p:nvSpPr>
        <p:spPr>
          <a:xfrm>
            <a:off x="5904717" y="6538764"/>
            <a:ext cx="3241153" cy="302585"/>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14" name="Title 1"/>
          <p:cNvSpPr txBox="1">
            <a:spLocks/>
          </p:cNvSpPr>
          <p:nvPr/>
        </p:nvSpPr>
        <p:spPr>
          <a:xfrm>
            <a:off x="5901798" y="6407149"/>
            <a:ext cx="2923811" cy="488951"/>
          </a:xfrm>
          <a:prstGeom prst="rect">
            <a:avLst/>
          </a:prstGeom>
        </p:spPr>
        <p:txBody>
          <a:bodyPr vert="horz" lIns="81626" tIns="40813" rIns="81626" bIns="40813" rtlCol="0" anchor="ctr">
            <a:normAutofit fontScale="92500"/>
          </a:bodyPr>
          <a:lstStyle/>
          <a:p>
            <a:pPr marL="0" marR="0" lvl="0" indent="0" algn="ctr" defTabSz="408130" rtl="0" eaLnBrk="1" fontAlgn="auto" latinLnBrk="0" hangingPunct="1">
              <a:lnSpc>
                <a:spcPct val="100000"/>
              </a:lnSpc>
              <a:spcBef>
                <a:spcPct val="0"/>
              </a:spcBef>
              <a:spcAft>
                <a:spcPts val="0"/>
              </a:spcAft>
              <a:buClrTx/>
              <a:buSzTx/>
              <a:buFontTx/>
              <a:buNone/>
              <a:tabLst/>
              <a:defRPr/>
            </a:pPr>
            <a:r>
              <a:rPr lang="en-US" sz="1800" dirty="0" err="1" smtClean="0">
                <a:solidFill>
                  <a:srgbClr val="984807"/>
                </a:solidFill>
                <a:latin typeface="+mj-lt"/>
                <a:ea typeface="+mj-ea"/>
                <a:cs typeface="+mj-cs"/>
              </a:rPr>
              <a:t>Zmasek</a:t>
            </a:r>
            <a:r>
              <a:rPr lang="en-US" sz="1800" dirty="0" smtClean="0">
                <a:solidFill>
                  <a:srgbClr val="984807"/>
                </a:solidFill>
                <a:latin typeface="+mj-lt"/>
                <a:ea typeface="+mj-ea"/>
                <a:cs typeface="+mj-cs"/>
              </a:rPr>
              <a:t> and Eddy</a:t>
            </a:r>
            <a:r>
              <a:rPr kumimoji="0" lang="en-US" sz="1800" b="0" i="0" u="none" strike="noStrike" kern="1200" cap="none" spc="0" normalizeH="0" baseline="0" noProof="0" dirty="0" smtClean="0">
                <a:ln>
                  <a:noFill/>
                </a:ln>
                <a:solidFill>
                  <a:srgbClr val="984807"/>
                </a:solidFill>
                <a:effectLst/>
                <a:uLnTx/>
                <a:uFillTx/>
                <a:latin typeface="+mj-lt"/>
                <a:ea typeface="+mj-ea"/>
                <a:cs typeface="+mj-cs"/>
              </a:rPr>
              <a:t>, </a:t>
            </a:r>
            <a:r>
              <a:rPr lang="en-US" sz="1800" i="1" noProof="0" dirty="0" smtClean="0">
                <a:solidFill>
                  <a:srgbClr val="984807"/>
                </a:solidFill>
                <a:latin typeface="+mj-lt"/>
                <a:ea typeface="+mj-ea"/>
                <a:cs typeface="+mj-cs"/>
              </a:rPr>
              <a:t>B</a:t>
            </a:r>
            <a:r>
              <a:rPr lang="en-US" sz="1800" i="1" dirty="0" err="1" smtClean="0">
                <a:solidFill>
                  <a:srgbClr val="984807"/>
                </a:solidFill>
                <a:latin typeface="+mj-lt"/>
                <a:ea typeface="+mj-ea"/>
                <a:cs typeface="+mj-cs"/>
              </a:rPr>
              <a:t>ioinf</a:t>
            </a:r>
            <a:r>
              <a:rPr lang="en-US" sz="1800" i="1" dirty="0" smtClean="0">
                <a:solidFill>
                  <a:srgbClr val="984807"/>
                </a:solidFill>
                <a:latin typeface="+mj-lt"/>
                <a:ea typeface="+mj-ea"/>
                <a:cs typeface="+mj-cs"/>
              </a:rPr>
              <a:t>.</a:t>
            </a:r>
            <a:r>
              <a:rPr kumimoji="0" lang="en-US" sz="1800" b="0" i="0" u="none" strike="noStrike" kern="1200" cap="none" spc="0" normalizeH="0" baseline="0" noProof="0" dirty="0" smtClean="0">
                <a:ln>
                  <a:noFill/>
                </a:ln>
                <a:solidFill>
                  <a:srgbClr val="984807"/>
                </a:solidFill>
                <a:effectLst/>
                <a:uLnTx/>
                <a:uFillTx/>
                <a:latin typeface="+mj-lt"/>
                <a:ea typeface="+mj-ea"/>
                <a:cs typeface="+mj-cs"/>
              </a:rPr>
              <a:t> 2001</a:t>
            </a:r>
            <a:endParaRPr kumimoji="0" lang="en-US" sz="1800" b="0" i="0" u="none" strike="noStrike" kern="1200" cap="none" spc="0" normalizeH="0" baseline="0" noProof="0" dirty="0">
              <a:ln>
                <a:noFill/>
              </a:ln>
              <a:solidFill>
                <a:srgbClr val="984807"/>
              </a:solidFill>
              <a:effectLst/>
              <a:uLnTx/>
              <a:uFillTx/>
              <a:latin typeface="+mj-lt"/>
              <a:ea typeface="+mj-ea"/>
              <a:cs typeface="+mj-cs"/>
            </a:endParaRPr>
          </a:p>
        </p:txBody>
      </p:sp>
      <p:sp>
        <p:nvSpPr>
          <p:cNvPr id="15" name="Title 1"/>
          <p:cNvSpPr txBox="1">
            <a:spLocks/>
          </p:cNvSpPr>
          <p:nvPr/>
        </p:nvSpPr>
        <p:spPr>
          <a:xfrm>
            <a:off x="596009" y="409744"/>
            <a:ext cx="8229600" cy="1143000"/>
          </a:xfrm>
          <a:prstGeom prst="rect">
            <a:avLst/>
          </a:prstGeom>
        </p:spPr>
        <p:txBody>
          <a:bodyPr vert="horz" lIns="81626" tIns="40813" rIns="81626" bIns="40813" rtlCol="0" anchor="ctr">
            <a:normAutofit fontScale="90000" lnSpcReduction="10000"/>
          </a:bodyPr>
          <a:lstStyle/>
          <a:p>
            <a:pPr algn="ctr">
              <a:spcBef>
                <a:spcPct val="0"/>
              </a:spcBef>
              <a:defRPr/>
            </a:pPr>
            <a:r>
              <a:rPr lang="en-US" sz="3900" dirty="0" smtClean="0">
                <a:solidFill>
                  <a:srgbClr val="984807"/>
                </a:solidFill>
                <a:latin typeface="+mj-lt"/>
                <a:ea typeface="+mj-ea"/>
                <a:cs typeface="+mj-cs"/>
              </a:rPr>
              <a:t>Parsimonious mapping a gene tree to a species tree</a:t>
            </a:r>
            <a:endParaRPr lang="en-US" sz="3900" dirty="0" smtClean="0">
              <a:solidFill>
                <a:srgbClr val="984807"/>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 name="Picture 9" descr="mappingSmall_Nice-4.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0904702" y="-11571388"/>
            <a:ext cx="31031913" cy="30204053"/>
          </a:xfrm>
          <a:prstGeom prst="rect">
            <a:avLst/>
          </a:prstGeom>
        </p:spPr>
      </p:pic>
      <p:cxnSp>
        <p:nvCxnSpPr>
          <p:cNvPr id="11" name="Straight Connector 10"/>
          <p:cNvCxnSpPr/>
          <p:nvPr/>
        </p:nvCxnSpPr>
        <p:spPr>
          <a:xfrm rot="16200000" flipH="1">
            <a:off x="7105370" y="2433489"/>
            <a:ext cx="297611" cy="0"/>
          </a:xfrm>
          <a:prstGeom prst="line">
            <a:avLst/>
          </a:prstGeom>
          <a:ln w="317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Rounded Rectangle 7"/>
          <p:cNvSpPr/>
          <p:nvPr/>
        </p:nvSpPr>
        <p:spPr>
          <a:xfrm>
            <a:off x="1079500" y="396290"/>
            <a:ext cx="7302500" cy="1243060"/>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13" name="Rounded Rectangle 12"/>
          <p:cNvSpPr/>
          <p:nvPr/>
        </p:nvSpPr>
        <p:spPr>
          <a:xfrm>
            <a:off x="5904717" y="6538764"/>
            <a:ext cx="3241153" cy="302585"/>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14" name="Title 1"/>
          <p:cNvSpPr txBox="1">
            <a:spLocks/>
          </p:cNvSpPr>
          <p:nvPr/>
        </p:nvSpPr>
        <p:spPr>
          <a:xfrm>
            <a:off x="5901798" y="6407149"/>
            <a:ext cx="2923811" cy="488951"/>
          </a:xfrm>
          <a:prstGeom prst="rect">
            <a:avLst/>
          </a:prstGeom>
        </p:spPr>
        <p:txBody>
          <a:bodyPr vert="horz" lIns="81626" tIns="40813" rIns="81626" bIns="40813" rtlCol="0" anchor="ctr">
            <a:normAutofit fontScale="92500"/>
          </a:bodyPr>
          <a:lstStyle/>
          <a:p>
            <a:pPr marL="0" marR="0" lvl="0" indent="0" algn="ctr" defTabSz="408130" rtl="0" eaLnBrk="1" fontAlgn="auto" latinLnBrk="0" hangingPunct="1">
              <a:lnSpc>
                <a:spcPct val="100000"/>
              </a:lnSpc>
              <a:spcBef>
                <a:spcPct val="0"/>
              </a:spcBef>
              <a:spcAft>
                <a:spcPts val="0"/>
              </a:spcAft>
              <a:buClrTx/>
              <a:buSzTx/>
              <a:buFontTx/>
              <a:buNone/>
              <a:tabLst/>
              <a:defRPr/>
            </a:pPr>
            <a:r>
              <a:rPr lang="en-US" sz="1800" dirty="0" err="1" smtClean="0">
                <a:solidFill>
                  <a:srgbClr val="984807"/>
                </a:solidFill>
                <a:latin typeface="+mj-lt"/>
                <a:ea typeface="+mj-ea"/>
                <a:cs typeface="+mj-cs"/>
              </a:rPr>
              <a:t>Zmasek</a:t>
            </a:r>
            <a:r>
              <a:rPr lang="en-US" sz="1800" dirty="0" smtClean="0">
                <a:solidFill>
                  <a:srgbClr val="984807"/>
                </a:solidFill>
                <a:latin typeface="+mj-lt"/>
                <a:ea typeface="+mj-ea"/>
                <a:cs typeface="+mj-cs"/>
              </a:rPr>
              <a:t> and Eddy</a:t>
            </a:r>
            <a:r>
              <a:rPr kumimoji="0" lang="en-US" sz="1800" b="0" i="0" u="none" strike="noStrike" kern="1200" cap="none" spc="0" normalizeH="0" baseline="0" noProof="0" dirty="0" smtClean="0">
                <a:ln>
                  <a:noFill/>
                </a:ln>
                <a:solidFill>
                  <a:srgbClr val="984807"/>
                </a:solidFill>
                <a:effectLst/>
                <a:uLnTx/>
                <a:uFillTx/>
                <a:latin typeface="+mj-lt"/>
                <a:ea typeface="+mj-ea"/>
                <a:cs typeface="+mj-cs"/>
              </a:rPr>
              <a:t>, </a:t>
            </a:r>
            <a:r>
              <a:rPr lang="en-US" sz="1800" i="1" noProof="0" dirty="0" smtClean="0">
                <a:solidFill>
                  <a:srgbClr val="984807"/>
                </a:solidFill>
                <a:latin typeface="+mj-lt"/>
                <a:ea typeface="+mj-ea"/>
                <a:cs typeface="+mj-cs"/>
              </a:rPr>
              <a:t>B</a:t>
            </a:r>
            <a:r>
              <a:rPr lang="en-US" sz="1800" i="1" dirty="0" err="1" smtClean="0">
                <a:solidFill>
                  <a:srgbClr val="984807"/>
                </a:solidFill>
                <a:latin typeface="+mj-lt"/>
                <a:ea typeface="+mj-ea"/>
                <a:cs typeface="+mj-cs"/>
              </a:rPr>
              <a:t>ioinf</a:t>
            </a:r>
            <a:r>
              <a:rPr lang="en-US" sz="1800" i="1" dirty="0" smtClean="0">
                <a:solidFill>
                  <a:srgbClr val="984807"/>
                </a:solidFill>
                <a:latin typeface="+mj-lt"/>
                <a:ea typeface="+mj-ea"/>
                <a:cs typeface="+mj-cs"/>
              </a:rPr>
              <a:t>.</a:t>
            </a:r>
            <a:r>
              <a:rPr kumimoji="0" lang="en-US" sz="1800" b="0" i="0" u="none" strike="noStrike" kern="1200" cap="none" spc="0" normalizeH="0" baseline="0" noProof="0" dirty="0" smtClean="0">
                <a:ln>
                  <a:noFill/>
                </a:ln>
                <a:solidFill>
                  <a:srgbClr val="984807"/>
                </a:solidFill>
                <a:effectLst/>
                <a:uLnTx/>
                <a:uFillTx/>
                <a:latin typeface="+mj-lt"/>
                <a:ea typeface="+mj-ea"/>
                <a:cs typeface="+mj-cs"/>
              </a:rPr>
              <a:t> 2001</a:t>
            </a:r>
            <a:endParaRPr kumimoji="0" lang="en-US" sz="1800" b="0" i="0" u="none" strike="noStrike" kern="1200" cap="none" spc="0" normalizeH="0" baseline="0" noProof="0" dirty="0">
              <a:ln>
                <a:noFill/>
              </a:ln>
              <a:solidFill>
                <a:srgbClr val="984807"/>
              </a:solidFill>
              <a:effectLst/>
              <a:uLnTx/>
              <a:uFillTx/>
              <a:latin typeface="+mj-lt"/>
              <a:ea typeface="+mj-ea"/>
              <a:cs typeface="+mj-cs"/>
            </a:endParaRPr>
          </a:p>
        </p:txBody>
      </p:sp>
      <p:sp>
        <p:nvSpPr>
          <p:cNvPr id="15" name="Title 1"/>
          <p:cNvSpPr txBox="1">
            <a:spLocks/>
          </p:cNvSpPr>
          <p:nvPr/>
        </p:nvSpPr>
        <p:spPr>
          <a:xfrm>
            <a:off x="596009" y="409744"/>
            <a:ext cx="8229600" cy="1143000"/>
          </a:xfrm>
          <a:prstGeom prst="rect">
            <a:avLst/>
          </a:prstGeom>
        </p:spPr>
        <p:txBody>
          <a:bodyPr vert="horz" lIns="81626" tIns="40813" rIns="81626" bIns="40813" rtlCol="0" anchor="ctr">
            <a:normAutofit fontScale="90000" lnSpcReduction="10000"/>
          </a:bodyPr>
          <a:lstStyle/>
          <a:p>
            <a:pPr algn="ctr">
              <a:spcBef>
                <a:spcPct val="0"/>
              </a:spcBef>
              <a:defRPr/>
            </a:pPr>
            <a:r>
              <a:rPr lang="en-US" sz="3900" dirty="0" smtClean="0">
                <a:solidFill>
                  <a:srgbClr val="984807"/>
                </a:solidFill>
                <a:latin typeface="+mj-lt"/>
                <a:ea typeface="+mj-ea"/>
                <a:cs typeface="+mj-cs"/>
              </a:rPr>
              <a:t>Parsimonious mapping a gene tree to a species tree</a:t>
            </a:r>
            <a:endParaRPr lang="en-US" sz="3900" dirty="0" smtClean="0">
              <a:solidFill>
                <a:srgbClr val="984807"/>
              </a:solidFill>
            </a:endParaRPr>
          </a:p>
        </p:txBody>
      </p:sp>
      <p:sp>
        <p:nvSpPr>
          <p:cNvPr id="12" name="TextBox 11"/>
          <p:cNvSpPr txBox="1"/>
          <p:nvPr/>
        </p:nvSpPr>
        <p:spPr>
          <a:xfrm>
            <a:off x="1358900" y="5613400"/>
            <a:ext cx="5715000" cy="954107"/>
          </a:xfrm>
          <a:prstGeom prst="rect">
            <a:avLst/>
          </a:prstGeom>
          <a:noFill/>
        </p:spPr>
        <p:txBody>
          <a:bodyPr wrap="square" rtlCol="0">
            <a:spAutoFit/>
          </a:bodyPr>
          <a:lstStyle/>
          <a:p>
            <a:pPr algn="ctr"/>
            <a:r>
              <a:rPr lang="en-US" sz="2800" b="1" i="1" dirty="0" smtClean="0">
                <a:solidFill>
                  <a:srgbClr val="F9760E"/>
                </a:solidFill>
              </a:rPr>
              <a:t>1 duplication</a:t>
            </a:r>
          </a:p>
          <a:p>
            <a:pPr algn="ctr"/>
            <a:r>
              <a:rPr lang="en-US" sz="2800" b="1" i="1" dirty="0" smtClean="0">
                <a:solidFill>
                  <a:srgbClr val="F9760E"/>
                </a:solidFill>
              </a:rPr>
              <a:t>1 loss</a:t>
            </a:r>
            <a:endParaRPr lang="en-US" sz="2800" b="1" i="1" dirty="0">
              <a:solidFill>
                <a:srgbClr val="F9760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ounded Rectangle 6"/>
          <p:cNvSpPr/>
          <p:nvPr/>
        </p:nvSpPr>
        <p:spPr>
          <a:xfrm>
            <a:off x="971187" y="53776"/>
            <a:ext cx="7343109" cy="799107"/>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2" name="Title 1"/>
          <p:cNvSpPr>
            <a:spLocks noGrp="1"/>
          </p:cNvSpPr>
          <p:nvPr>
            <p:ph type="title"/>
          </p:nvPr>
        </p:nvSpPr>
        <p:spPr>
          <a:xfrm>
            <a:off x="786405" y="-132521"/>
            <a:ext cx="7527891" cy="1011549"/>
          </a:xfrm>
        </p:spPr>
        <p:txBody>
          <a:bodyPr>
            <a:normAutofit/>
          </a:bodyPr>
          <a:lstStyle/>
          <a:p>
            <a:r>
              <a:rPr lang="en-US" dirty="0" smtClean="0">
                <a:solidFill>
                  <a:srgbClr val="984807"/>
                </a:solidFill>
              </a:rPr>
              <a:t>Many possible reconciliations</a:t>
            </a:r>
            <a:endParaRPr lang="en-US" dirty="0">
              <a:solidFill>
                <a:srgbClr val="984807"/>
              </a:solidFill>
            </a:endParaRPr>
          </a:p>
        </p:txBody>
      </p:sp>
      <p:sp>
        <p:nvSpPr>
          <p:cNvPr id="11" name="Rounded Rectangle 10"/>
          <p:cNvSpPr/>
          <p:nvPr/>
        </p:nvSpPr>
        <p:spPr>
          <a:xfrm>
            <a:off x="0" y="1016001"/>
            <a:ext cx="9126875" cy="5841999"/>
          </a:xfrm>
          <a:prstGeom prst="roundRect">
            <a:avLst>
              <a:gd name="adj" fmla="val 7502"/>
            </a:avLst>
          </a:prstGeom>
          <a:solidFill>
            <a:schemeClr val="bg1"/>
          </a:soli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pic>
        <p:nvPicPr>
          <p:cNvPr id="6" name="Picture 5"/>
          <p:cNvPicPr>
            <a:picLocks noChangeAspect="1"/>
          </p:cNvPicPr>
          <p:nvPr/>
        </p:nvPicPr>
        <p:blipFill>
          <a:blip r:embed="rId2"/>
          <a:stretch>
            <a:fillRect/>
          </a:stretch>
        </p:blipFill>
        <p:spPr>
          <a:xfrm>
            <a:off x="135464" y="1154443"/>
            <a:ext cx="8783774" cy="5314092"/>
          </a:xfrm>
          <a:prstGeom prst="rect">
            <a:avLst/>
          </a:prstGeom>
        </p:spPr>
      </p:pic>
      <p:sp>
        <p:nvSpPr>
          <p:cNvPr id="8" name="Rounded Rectangle 7"/>
          <p:cNvSpPr/>
          <p:nvPr/>
        </p:nvSpPr>
        <p:spPr>
          <a:xfrm>
            <a:off x="5384801" y="6538764"/>
            <a:ext cx="3761070" cy="302585"/>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9" name="Title 1"/>
          <p:cNvSpPr txBox="1">
            <a:spLocks/>
          </p:cNvSpPr>
          <p:nvPr/>
        </p:nvSpPr>
        <p:spPr>
          <a:xfrm>
            <a:off x="5384800" y="6407149"/>
            <a:ext cx="3742075" cy="488951"/>
          </a:xfrm>
          <a:prstGeom prst="rect">
            <a:avLst/>
          </a:prstGeom>
        </p:spPr>
        <p:txBody>
          <a:bodyPr vert="horz" lIns="81626" tIns="40813" rIns="81626" bIns="40813" rtlCol="0" anchor="ctr">
            <a:normAutofit fontScale="92500"/>
          </a:bodyPr>
          <a:lstStyle/>
          <a:p>
            <a:pPr marL="0" marR="0" lvl="0" indent="0" algn="ctr" defTabSz="408130" rtl="0" eaLnBrk="1" fontAlgn="auto" latinLnBrk="0" hangingPunct="1">
              <a:lnSpc>
                <a:spcPct val="100000"/>
              </a:lnSpc>
              <a:spcBef>
                <a:spcPct val="0"/>
              </a:spcBef>
              <a:spcAft>
                <a:spcPts val="0"/>
              </a:spcAft>
              <a:buClrTx/>
              <a:buSzTx/>
              <a:buFontTx/>
              <a:buNone/>
              <a:tabLst/>
              <a:defRPr/>
            </a:pPr>
            <a:r>
              <a:rPr lang="en-US" sz="1800" dirty="0" err="1" smtClean="0">
                <a:solidFill>
                  <a:srgbClr val="984807"/>
                </a:solidFill>
                <a:latin typeface="+mj-lt"/>
                <a:ea typeface="+mj-ea"/>
                <a:cs typeface="+mj-cs"/>
              </a:rPr>
              <a:t>Sennblad</a:t>
            </a:r>
            <a:r>
              <a:rPr lang="en-US" sz="1800" dirty="0" smtClean="0">
                <a:solidFill>
                  <a:srgbClr val="984807"/>
                </a:solidFill>
                <a:latin typeface="+mj-lt"/>
                <a:ea typeface="+mj-ea"/>
                <a:cs typeface="+mj-cs"/>
              </a:rPr>
              <a:t> and </a:t>
            </a:r>
            <a:r>
              <a:rPr lang="en-US" sz="1800" dirty="0" err="1" smtClean="0">
                <a:solidFill>
                  <a:srgbClr val="984807"/>
                </a:solidFill>
                <a:latin typeface="+mj-lt"/>
                <a:ea typeface="+mj-ea"/>
                <a:cs typeface="+mj-cs"/>
              </a:rPr>
              <a:t>Lagergren</a:t>
            </a:r>
            <a:r>
              <a:rPr kumimoji="0" lang="en-US" sz="1800" b="0" i="0" u="none" strike="noStrike" kern="1200" cap="none" spc="0" normalizeH="0" baseline="0" noProof="0" dirty="0" smtClean="0">
                <a:ln>
                  <a:noFill/>
                </a:ln>
                <a:solidFill>
                  <a:srgbClr val="984807"/>
                </a:solidFill>
                <a:effectLst/>
                <a:uLnTx/>
                <a:uFillTx/>
                <a:latin typeface="+mj-lt"/>
                <a:ea typeface="+mj-ea"/>
                <a:cs typeface="+mj-cs"/>
              </a:rPr>
              <a:t>, </a:t>
            </a:r>
            <a:r>
              <a:rPr lang="en-US" sz="1800" i="1" noProof="0" dirty="0" smtClean="0">
                <a:solidFill>
                  <a:srgbClr val="984807"/>
                </a:solidFill>
                <a:latin typeface="+mj-lt"/>
                <a:ea typeface="+mj-ea"/>
                <a:cs typeface="+mj-cs"/>
              </a:rPr>
              <a:t>Syst. </a:t>
            </a:r>
            <a:r>
              <a:rPr lang="en-US" sz="1800" i="1" noProof="0" dirty="0" err="1" smtClean="0">
                <a:solidFill>
                  <a:srgbClr val="984807"/>
                </a:solidFill>
                <a:latin typeface="+mj-lt"/>
                <a:ea typeface="+mj-ea"/>
                <a:cs typeface="+mj-cs"/>
              </a:rPr>
              <a:t>Biol</a:t>
            </a:r>
            <a:r>
              <a:rPr lang="en-US" sz="1800" i="1" dirty="0" smtClean="0">
                <a:solidFill>
                  <a:srgbClr val="984807"/>
                </a:solidFill>
                <a:latin typeface="+mj-lt"/>
                <a:ea typeface="+mj-ea"/>
                <a:cs typeface="+mj-cs"/>
              </a:rPr>
              <a:t>.</a:t>
            </a:r>
            <a:r>
              <a:rPr kumimoji="0" lang="en-US" sz="1800" b="0" i="0" u="none" strike="noStrike" kern="1200" cap="none" spc="0" normalizeH="0" baseline="0" noProof="0" dirty="0" smtClean="0">
                <a:ln>
                  <a:noFill/>
                </a:ln>
                <a:solidFill>
                  <a:srgbClr val="984807"/>
                </a:solidFill>
                <a:effectLst/>
                <a:uLnTx/>
                <a:uFillTx/>
                <a:latin typeface="+mj-lt"/>
                <a:ea typeface="+mj-ea"/>
                <a:cs typeface="+mj-cs"/>
              </a:rPr>
              <a:t> 2009</a:t>
            </a:r>
            <a:endParaRPr kumimoji="0" lang="en-US" sz="1800" b="0" i="0" u="none" strike="noStrike" kern="1200" cap="none" spc="0" normalizeH="0" baseline="0" noProof="0" dirty="0">
              <a:ln>
                <a:noFill/>
              </a:ln>
              <a:solidFill>
                <a:srgbClr val="984807"/>
              </a:solidFill>
              <a:effectLst/>
              <a:uLnTx/>
              <a:uFillTx/>
              <a:latin typeface="+mj-lt"/>
              <a:ea typeface="+mj-ea"/>
              <a:cs typeface="+mj-cs"/>
            </a:endParaRPr>
          </a:p>
        </p:txBody>
      </p:sp>
      <p:grpSp>
        <p:nvGrpSpPr>
          <p:cNvPr id="15" name="Group 14"/>
          <p:cNvGrpSpPr/>
          <p:nvPr/>
        </p:nvGrpSpPr>
        <p:grpSpPr>
          <a:xfrm>
            <a:off x="1089718" y="3166523"/>
            <a:ext cx="6462546" cy="1473200"/>
            <a:chOff x="971187" y="2607734"/>
            <a:chExt cx="6462546" cy="1473200"/>
          </a:xfrm>
        </p:grpSpPr>
        <p:sp>
          <p:nvSpPr>
            <p:cNvPr id="14" name="Rounded Rectangle 13"/>
            <p:cNvSpPr/>
            <p:nvPr/>
          </p:nvSpPr>
          <p:spPr>
            <a:xfrm>
              <a:off x="1665444" y="2607734"/>
              <a:ext cx="5192546" cy="1473200"/>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12" name="TextBox 11"/>
            <p:cNvSpPr txBox="1"/>
            <p:nvPr/>
          </p:nvSpPr>
          <p:spPr>
            <a:xfrm>
              <a:off x="971187" y="2675466"/>
              <a:ext cx="6462546" cy="1200329"/>
            </a:xfrm>
            <a:prstGeom prst="rect">
              <a:avLst/>
            </a:prstGeom>
            <a:noFill/>
          </p:spPr>
          <p:txBody>
            <a:bodyPr wrap="square" rtlCol="0">
              <a:spAutoFit/>
            </a:bodyPr>
            <a:lstStyle/>
            <a:p>
              <a:pPr algn="ctr"/>
              <a:r>
                <a:rPr lang="en-US" sz="3600" b="1" dirty="0" smtClean="0">
                  <a:solidFill>
                    <a:srgbClr val="984807"/>
                  </a:solidFill>
                </a:rPr>
                <a:t>Need to integrate over all possible reconciliations</a:t>
              </a:r>
              <a:endParaRPr lang="en-US" sz="3600" b="1" dirty="0">
                <a:solidFill>
                  <a:srgbClr val="984807"/>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ounded Rectangle 6"/>
          <p:cNvSpPr/>
          <p:nvPr/>
        </p:nvSpPr>
        <p:spPr>
          <a:xfrm>
            <a:off x="228599" y="28376"/>
            <a:ext cx="8746593" cy="1038424"/>
          </a:xfrm>
          <a:prstGeom prst="roundRect">
            <a:avLst/>
          </a:prstGeom>
          <a:solidFill>
            <a:schemeClr val="bg1"/>
          </a:soli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2" name="Title 1"/>
          <p:cNvSpPr>
            <a:spLocks noGrp="1"/>
          </p:cNvSpPr>
          <p:nvPr>
            <p:ph type="title"/>
          </p:nvPr>
        </p:nvSpPr>
        <p:spPr>
          <a:xfrm>
            <a:off x="228600" y="-56321"/>
            <a:ext cx="8746592" cy="1011549"/>
          </a:xfrm>
        </p:spPr>
        <p:txBody>
          <a:bodyPr>
            <a:normAutofit fontScale="90000"/>
          </a:bodyPr>
          <a:lstStyle/>
          <a:p>
            <a:r>
              <a:rPr lang="en-US" dirty="0" smtClean="0">
                <a:solidFill>
                  <a:srgbClr val="984807"/>
                </a:solidFill>
              </a:rPr>
              <a:t>Considering all mappings:</a:t>
            </a:r>
            <a:br>
              <a:rPr lang="en-US" dirty="0" smtClean="0">
                <a:solidFill>
                  <a:srgbClr val="984807"/>
                </a:solidFill>
              </a:rPr>
            </a:br>
            <a:r>
              <a:rPr lang="en-US" dirty="0" smtClean="0">
                <a:solidFill>
                  <a:srgbClr val="984807"/>
                </a:solidFill>
              </a:rPr>
              <a:t>The species tree </a:t>
            </a:r>
            <a:r>
              <a:rPr lang="en-US" dirty="0" err="1" smtClean="0">
                <a:solidFill>
                  <a:srgbClr val="984807"/>
                </a:solidFill>
              </a:rPr>
              <a:t>discretization</a:t>
            </a:r>
            <a:r>
              <a:rPr lang="en-US" dirty="0" smtClean="0">
                <a:solidFill>
                  <a:srgbClr val="984807"/>
                </a:solidFill>
              </a:rPr>
              <a:t> approximation</a:t>
            </a:r>
            <a:endParaRPr lang="en-US" dirty="0">
              <a:solidFill>
                <a:srgbClr val="984807"/>
              </a:solidFill>
            </a:endParaRPr>
          </a:p>
        </p:txBody>
      </p:sp>
      <p:sp>
        <p:nvSpPr>
          <p:cNvPr id="11" name="Rounded Rectangle 10"/>
          <p:cNvSpPr/>
          <p:nvPr/>
        </p:nvSpPr>
        <p:spPr>
          <a:xfrm>
            <a:off x="17125" y="1342691"/>
            <a:ext cx="9126875" cy="5455754"/>
          </a:xfrm>
          <a:prstGeom prst="roundRect">
            <a:avLst>
              <a:gd name="adj" fmla="val 7502"/>
            </a:avLst>
          </a:prstGeom>
          <a:solidFill>
            <a:schemeClr val="bg1"/>
          </a:soli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9" name="Title 1"/>
          <p:cNvSpPr txBox="1">
            <a:spLocks/>
          </p:cNvSpPr>
          <p:nvPr/>
        </p:nvSpPr>
        <p:spPr>
          <a:xfrm>
            <a:off x="6832600" y="1266491"/>
            <a:ext cx="2142593" cy="488951"/>
          </a:xfrm>
          <a:prstGeom prst="rect">
            <a:avLst/>
          </a:prstGeom>
        </p:spPr>
        <p:txBody>
          <a:bodyPr vert="horz" lIns="81626" tIns="40813" rIns="81626" bIns="40813" rtlCol="0" anchor="ctr">
            <a:normAutofit/>
          </a:bodyPr>
          <a:lstStyle/>
          <a:p>
            <a:pPr marL="0" marR="0" lvl="0" indent="0" algn="ctr" defTabSz="408130"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0" normalizeH="0" baseline="0" noProof="0" dirty="0" err="1" smtClean="0">
                <a:ln>
                  <a:noFill/>
                </a:ln>
                <a:solidFill>
                  <a:srgbClr val="984807"/>
                </a:solidFill>
                <a:effectLst/>
                <a:uLnTx/>
                <a:uFillTx/>
                <a:latin typeface="+mj-lt"/>
                <a:ea typeface="+mj-ea"/>
                <a:cs typeface="+mj-cs"/>
              </a:rPr>
              <a:t>Tofigh</a:t>
            </a:r>
            <a:r>
              <a:rPr kumimoji="0" lang="en-US" sz="1800" b="0" i="0" u="none" strike="noStrike" kern="1200" cap="none" spc="0" normalizeH="0" baseline="0" noProof="0" dirty="0" smtClean="0">
                <a:ln>
                  <a:noFill/>
                </a:ln>
                <a:solidFill>
                  <a:srgbClr val="984807"/>
                </a:solidFill>
                <a:effectLst/>
                <a:uLnTx/>
                <a:uFillTx/>
                <a:latin typeface="+mj-lt"/>
                <a:ea typeface="+mj-ea"/>
                <a:cs typeface="+mj-cs"/>
              </a:rPr>
              <a:t>, </a:t>
            </a:r>
            <a:r>
              <a:rPr lang="en-US" sz="1800" i="1" dirty="0" smtClean="0">
                <a:solidFill>
                  <a:srgbClr val="984807"/>
                </a:solidFill>
                <a:latin typeface="+mj-lt"/>
                <a:ea typeface="+mj-ea"/>
                <a:cs typeface="+mj-cs"/>
              </a:rPr>
              <a:t>PhD thesis</a:t>
            </a:r>
            <a:endParaRPr kumimoji="0" lang="en-US" sz="1800" b="0" i="0" u="none" strike="noStrike" kern="1200" cap="none" spc="0" normalizeH="0" baseline="0" noProof="0" dirty="0">
              <a:ln>
                <a:noFill/>
              </a:ln>
              <a:solidFill>
                <a:srgbClr val="984807"/>
              </a:solidFill>
              <a:effectLst/>
              <a:uLnTx/>
              <a:uFillTx/>
              <a:latin typeface="+mj-lt"/>
              <a:ea typeface="+mj-ea"/>
              <a:cs typeface="+mj-cs"/>
            </a:endParaRPr>
          </a:p>
        </p:txBody>
      </p:sp>
      <p:pic>
        <p:nvPicPr>
          <p:cNvPr id="13" name="Picture 12"/>
          <p:cNvPicPr>
            <a:picLocks noChangeAspect="1"/>
          </p:cNvPicPr>
          <p:nvPr/>
        </p:nvPicPr>
        <p:blipFill>
          <a:blip r:embed="rId2"/>
          <a:stretch>
            <a:fillRect/>
          </a:stretch>
        </p:blipFill>
        <p:spPr>
          <a:xfrm>
            <a:off x="228600" y="1456884"/>
            <a:ext cx="3892550" cy="5290761"/>
          </a:xfrm>
          <a:prstGeom prst="rect">
            <a:avLst/>
          </a:prstGeom>
        </p:spPr>
      </p:pic>
      <p:grpSp>
        <p:nvGrpSpPr>
          <p:cNvPr id="16" name="Group 15"/>
          <p:cNvGrpSpPr/>
          <p:nvPr/>
        </p:nvGrpSpPr>
        <p:grpSpPr>
          <a:xfrm>
            <a:off x="4406900" y="1730042"/>
            <a:ext cx="4229100" cy="2677656"/>
            <a:chOff x="4406900" y="1831642"/>
            <a:chExt cx="4229100" cy="2677656"/>
          </a:xfrm>
        </p:grpSpPr>
        <p:sp>
          <p:nvSpPr>
            <p:cNvPr id="15" name="Rounded Rectangle 14"/>
            <p:cNvSpPr/>
            <p:nvPr/>
          </p:nvSpPr>
          <p:spPr>
            <a:xfrm>
              <a:off x="4406900" y="1831642"/>
              <a:ext cx="4229100" cy="2677656"/>
            </a:xfrm>
            <a:prstGeom prst="roundRect">
              <a:avLst>
                <a:gd name="adj" fmla="val 7502"/>
              </a:avLst>
            </a:prstGeom>
            <a:solidFill>
              <a:schemeClr val="bg1"/>
            </a:soli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14" name="TextBox 13"/>
            <p:cNvSpPr txBox="1"/>
            <p:nvPr/>
          </p:nvSpPr>
          <p:spPr>
            <a:xfrm>
              <a:off x="4406900" y="1831642"/>
              <a:ext cx="4229100" cy="2677656"/>
            </a:xfrm>
            <a:prstGeom prst="rect">
              <a:avLst/>
            </a:prstGeom>
            <a:noFill/>
          </p:spPr>
          <p:txBody>
            <a:bodyPr wrap="square" rtlCol="0">
              <a:spAutoFit/>
            </a:bodyPr>
            <a:lstStyle/>
            <a:p>
              <a:pPr algn="ctr"/>
              <a:r>
                <a:rPr lang="en-US" sz="2400" dirty="0" smtClean="0">
                  <a:solidFill>
                    <a:srgbClr val="984807"/>
                  </a:solidFill>
                </a:rPr>
                <a:t>Mapping between a gene tree and species tree</a:t>
              </a:r>
            </a:p>
            <a:p>
              <a:pPr algn="ctr"/>
              <a:r>
                <a:rPr lang="en-US" sz="2400" dirty="0" err="1" smtClean="0">
                  <a:solidFill>
                    <a:srgbClr val="984807"/>
                  </a:solidFill>
                  <a:sym typeface="Wingdings"/>
                </a:rPr>
                <a:t></a:t>
              </a:r>
              <a:r>
                <a:rPr lang="en-US" sz="2400" dirty="0" smtClean="0">
                  <a:solidFill>
                    <a:srgbClr val="984807"/>
                  </a:solidFill>
                  <a:sym typeface="Wingdings"/>
                </a:rPr>
                <a:t> </a:t>
              </a:r>
            </a:p>
            <a:p>
              <a:pPr algn="ctr"/>
              <a:r>
                <a:rPr lang="en-US" sz="2400" dirty="0" smtClean="0">
                  <a:solidFill>
                    <a:srgbClr val="984807"/>
                  </a:solidFill>
                  <a:sym typeface="Wingdings"/>
                </a:rPr>
                <a:t>Mapping between nodes of the gene tree and nodes of the augmented species tree</a:t>
              </a:r>
              <a:endParaRPr lang="en-US" sz="2400" dirty="0" smtClean="0">
                <a:solidFill>
                  <a:srgbClr val="984807"/>
                </a:solidFill>
                <a:sym typeface="Wingdings"/>
              </a:endParaRPr>
            </a:p>
            <a:p>
              <a:pPr algn="ctr"/>
              <a:endParaRPr lang="en-US" sz="2400" dirty="0" smtClean="0">
                <a:solidFill>
                  <a:srgbClr val="984807"/>
                </a:solidFill>
              </a:endParaRPr>
            </a:p>
          </p:txBody>
        </p:sp>
      </p:grpSp>
      <p:grpSp>
        <p:nvGrpSpPr>
          <p:cNvPr id="17" name="Group 16"/>
          <p:cNvGrpSpPr/>
          <p:nvPr/>
        </p:nvGrpSpPr>
        <p:grpSpPr>
          <a:xfrm>
            <a:off x="4406900" y="5047739"/>
            <a:ext cx="4229100" cy="1571938"/>
            <a:chOff x="4406900" y="2099251"/>
            <a:chExt cx="4229100" cy="3456874"/>
          </a:xfrm>
        </p:grpSpPr>
        <p:sp>
          <p:nvSpPr>
            <p:cNvPr id="18" name="Rounded Rectangle 17"/>
            <p:cNvSpPr/>
            <p:nvPr/>
          </p:nvSpPr>
          <p:spPr>
            <a:xfrm>
              <a:off x="4406900" y="2139805"/>
              <a:ext cx="4229100" cy="3416320"/>
            </a:xfrm>
            <a:prstGeom prst="roundRect">
              <a:avLst>
                <a:gd name="adj" fmla="val 7502"/>
              </a:avLst>
            </a:prstGeom>
            <a:solidFill>
              <a:schemeClr val="bg1"/>
            </a:soli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19" name="TextBox 18"/>
            <p:cNvSpPr txBox="1"/>
            <p:nvPr/>
          </p:nvSpPr>
          <p:spPr>
            <a:xfrm>
              <a:off x="4406900" y="2099251"/>
              <a:ext cx="4229100" cy="3451865"/>
            </a:xfrm>
            <a:prstGeom prst="rect">
              <a:avLst/>
            </a:prstGeom>
            <a:noFill/>
          </p:spPr>
          <p:txBody>
            <a:bodyPr wrap="square" rtlCol="0">
              <a:spAutoFit/>
            </a:bodyPr>
            <a:lstStyle/>
            <a:p>
              <a:pPr algn="ctr"/>
              <a:r>
                <a:rPr lang="en-US" sz="2400" dirty="0" smtClean="0">
                  <a:solidFill>
                    <a:srgbClr val="984807"/>
                  </a:solidFill>
                </a:rPr>
                <a:t>Integrating over all mappings: done through dynamic programming from the leaves of the gene tree to its root</a:t>
              </a:r>
              <a:endParaRPr lang="en-US" sz="2400" dirty="0">
                <a:solidFill>
                  <a:srgbClr val="984807"/>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 name="Rounded Rectangle 16"/>
          <p:cNvSpPr/>
          <p:nvPr/>
        </p:nvSpPr>
        <p:spPr>
          <a:xfrm>
            <a:off x="74706" y="1581418"/>
            <a:ext cx="8992414" cy="4532568"/>
          </a:xfrm>
          <a:prstGeom prst="roundRect">
            <a:avLst>
              <a:gd name="adj" fmla="val 11226"/>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12" name="Rounded Rectangle 11"/>
          <p:cNvSpPr/>
          <p:nvPr/>
        </p:nvSpPr>
        <p:spPr>
          <a:xfrm>
            <a:off x="1892611" y="56307"/>
            <a:ext cx="5652938" cy="889923"/>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2" name="Title 1"/>
          <p:cNvSpPr>
            <a:spLocks noGrp="1"/>
          </p:cNvSpPr>
          <p:nvPr>
            <p:ph type="title"/>
          </p:nvPr>
        </p:nvSpPr>
        <p:spPr>
          <a:xfrm>
            <a:off x="1047036" y="-167829"/>
            <a:ext cx="7462754" cy="1143000"/>
          </a:xfrm>
        </p:spPr>
        <p:txBody>
          <a:bodyPr>
            <a:normAutofit/>
          </a:bodyPr>
          <a:lstStyle/>
          <a:p>
            <a:r>
              <a:rPr lang="en-US" dirty="0" smtClean="0">
                <a:solidFill>
                  <a:schemeClr val="accent6">
                    <a:lumMod val="50000"/>
                  </a:schemeClr>
                </a:solidFill>
              </a:rPr>
              <a:t>Why the tautological title?</a:t>
            </a:r>
            <a:endParaRPr lang="en-US" dirty="0">
              <a:solidFill>
                <a:schemeClr val="accent6">
                  <a:lumMod val="50000"/>
                </a:schemeClr>
              </a:solidFill>
            </a:endParaRPr>
          </a:p>
        </p:txBody>
      </p:sp>
      <p:sp>
        <p:nvSpPr>
          <p:cNvPr id="7" name="Content Placeholder 6"/>
          <p:cNvSpPr>
            <a:spLocks noGrp="1"/>
          </p:cNvSpPr>
          <p:nvPr>
            <p:ph idx="1"/>
          </p:nvPr>
        </p:nvSpPr>
        <p:spPr>
          <a:xfrm>
            <a:off x="107393" y="1764674"/>
            <a:ext cx="8960066" cy="4349312"/>
          </a:xfrm>
        </p:spPr>
        <p:txBody>
          <a:bodyPr>
            <a:normAutofit/>
          </a:bodyPr>
          <a:lstStyle/>
          <a:p>
            <a:pPr>
              <a:spcAft>
                <a:spcPts val="2207"/>
              </a:spcAft>
              <a:buNone/>
            </a:pPr>
            <a:r>
              <a:rPr lang="en-US" sz="2800" dirty="0" smtClean="0">
                <a:solidFill>
                  <a:schemeClr val="accent6">
                    <a:lumMod val="50000"/>
                  </a:schemeClr>
                </a:solidFill>
              </a:rPr>
              <a:t>“</a:t>
            </a:r>
            <a:r>
              <a:rPr lang="en-US" sz="2800" dirty="0" err="1" smtClean="0">
                <a:solidFill>
                  <a:schemeClr val="accent6">
                    <a:lumMod val="50000"/>
                  </a:schemeClr>
                </a:solidFill>
              </a:rPr>
              <a:t>Phylogenomic</a:t>
            </a:r>
            <a:r>
              <a:rPr lang="en-US" sz="2800" dirty="0" smtClean="0">
                <a:solidFill>
                  <a:schemeClr val="accent6">
                    <a:lumMod val="50000"/>
                  </a:schemeClr>
                </a:solidFill>
              </a:rPr>
              <a:t>” has been used to describe attempts at reconstructing species trees based on 10-100 genes</a:t>
            </a:r>
          </a:p>
          <a:p>
            <a:pPr>
              <a:spcAft>
                <a:spcPts val="2207"/>
              </a:spcAft>
              <a:buNone/>
            </a:pPr>
            <a:r>
              <a:rPr lang="en-US" sz="2800" dirty="0" smtClean="0">
                <a:solidFill>
                  <a:schemeClr val="accent6">
                    <a:lumMod val="50000"/>
                  </a:schemeClr>
                </a:solidFill>
              </a:rPr>
              <a:t>We are interested in the species tree, but also in genome evolution</a:t>
            </a:r>
          </a:p>
          <a:p>
            <a:pPr>
              <a:spcAft>
                <a:spcPts val="2207"/>
              </a:spcAft>
              <a:buNone/>
            </a:pPr>
            <a:r>
              <a:rPr lang="en-US" sz="2800" dirty="0" smtClean="0">
                <a:solidFill>
                  <a:schemeClr val="accent6">
                    <a:lumMod val="50000"/>
                  </a:schemeClr>
                </a:solidFill>
              </a:rPr>
              <a:t>A genome can contains &gt;20,000 genes</a:t>
            </a:r>
          </a:p>
          <a:p>
            <a:pPr>
              <a:spcAft>
                <a:spcPts val="2207"/>
              </a:spcAft>
              <a:buNone/>
            </a:pPr>
            <a:r>
              <a:rPr lang="en-US" sz="2800" b="1" i="1" dirty="0" smtClean="0">
                <a:solidFill>
                  <a:schemeClr val="accent6">
                    <a:lumMod val="50000"/>
                  </a:schemeClr>
                </a:solidFill>
              </a:rPr>
              <a:t>Genome-scale</a:t>
            </a:r>
            <a:r>
              <a:rPr lang="en-US" sz="2800" dirty="0" smtClean="0">
                <a:solidFill>
                  <a:schemeClr val="accent6">
                    <a:lumMod val="50000"/>
                  </a:schemeClr>
                </a:solidFill>
              </a:rPr>
              <a:t>: thousands of genes, dozens of species</a:t>
            </a:r>
            <a:endParaRPr lang="en-US" sz="2800" dirty="0" smtClean="0">
              <a:solidFill>
                <a:schemeClr val="accent6">
                  <a:lumMod val="50000"/>
                </a:schemeClr>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ounded Rectangle 6"/>
          <p:cNvSpPr/>
          <p:nvPr/>
        </p:nvSpPr>
        <p:spPr>
          <a:xfrm>
            <a:off x="1533057" y="53776"/>
            <a:ext cx="6096434" cy="799107"/>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2" name="Title 1"/>
          <p:cNvSpPr>
            <a:spLocks noGrp="1"/>
          </p:cNvSpPr>
          <p:nvPr>
            <p:ph type="title"/>
          </p:nvPr>
        </p:nvSpPr>
        <p:spPr>
          <a:xfrm>
            <a:off x="1533057" y="-132521"/>
            <a:ext cx="6096434" cy="1011549"/>
          </a:xfrm>
        </p:spPr>
        <p:txBody>
          <a:bodyPr>
            <a:normAutofit/>
          </a:bodyPr>
          <a:lstStyle/>
          <a:p>
            <a:r>
              <a:rPr lang="en-US" dirty="0" smtClean="0">
                <a:solidFill>
                  <a:srgbClr val="984807"/>
                </a:solidFill>
              </a:rPr>
              <a:t>Birth-death models for DL</a:t>
            </a:r>
            <a:endParaRPr lang="en-US" dirty="0">
              <a:solidFill>
                <a:srgbClr val="984807"/>
              </a:solidFill>
            </a:endParaRPr>
          </a:p>
        </p:txBody>
      </p:sp>
      <p:sp>
        <p:nvSpPr>
          <p:cNvPr id="11" name="Rounded Rectangle 10"/>
          <p:cNvSpPr/>
          <p:nvPr/>
        </p:nvSpPr>
        <p:spPr>
          <a:xfrm>
            <a:off x="0" y="928837"/>
            <a:ext cx="9126875" cy="5929163"/>
          </a:xfrm>
          <a:prstGeom prst="roundRect">
            <a:avLst>
              <a:gd name="adj" fmla="val 7502"/>
            </a:avLst>
          </a:prstGeom>
          <a:solidFill>
            <a:schemeClr val="bg1"/>
          </a:soli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3" name="Content Placeholder 2"/>
          <p:cNvSpPr>
            <a:spLocks noGrp="1"/>
          </p:cNvSpPr>
          <p:nvPr>
            <p:ph idx="1"/>
          </p:nvPr>
        </p:nvSpPr>
        <p:spPr>
          <a:xfrm>
            <a:off x="62256" y="854125"/>
            <a:ext cx="4183674" cy="6040750"/>
          </a:xfrm>
        </p:spPr>
        <p:txBody>
          <a:bodyPr vert="horz">
            <a:normAutofit/>
          </a:bodyPr>
          <a:lstStyle/>
          <a:p>
            <a:pPr marL="597109" indent="-597109" algn="just">
              <a:spcAft>
                <a:spcPts val="1200"/>
              </a:spcAft>
              <a:buNone/>
            </a:pPr>
            <a:r>
              <a:rPr lang="en-US" dirty="0" smtClean="0">
                <a:solidFill>
                  <a:srgbClr val="984807"/>
                </a:solidFill>
              </a:rPr>
              <a:t>Model-based </a:t>
            </a:r>
            <a:r>
              <a:rPr lang="en-US" dirty="0" smtClean="0">
                <a:solidFill>
                  <a:srgbClr val="984807"/>
                </a:solidFill>
              </a:rPr>
              <a:t>approaches:</a:t>
            </a:r>
          </a:p>
          <a:p>
            <a:pPr marL="597109" indent="-597109" algn="just">
              <a:spcAft>
                <a:spcPts val="1200"/>
              </a:spcAft>
              <a:buNone/>
            </a:pPr>
            <a:r>
              <a:rPr lang="en-US" dirty="0" smtClean="0">
                <a:solidFill>
                  <a:srgbClr val="984807"/>
                </a:solidFill>
              </a:rPr>
              <a:t>often </a:t>
            </a:r>
            <a:r>
              <a:rPr lang="en-US" dirty="0" smtClean="0">
                <a:solidFill>
                  <a:srgbClr val="984807"/>
                </a:solidFill>
              </a:rPr>
              <a:t>use a </a:t>
            </a:r>
            <a:r>
              <a:rPr lang="en-US" b="1" dirty="0" smtClean="0">
                <a:solidFill>
                  <a:srgbClr val="984807"/>
                </a:solidFill>
              </a:rPr>
              <a:t>birth-</a:t>
            </a:r>
            <a:r>
              <a:rPr lang="en-US" b="1" dirty="0" smtClean="0">
                <a:solidFill>
                  <a:srgbClr val="984807"/>
                </a:solidFill>
              </a:rPr>
              <a:t>death process</a:t>
            </a:r>
            <a:r>
              <a:rPr lang="en-US" dirty="0" smtClean="0">
                <a:solidFill>
                  <a:srgbClr val="984807"/>
                </a:solidFill>
              </a:rPr>
              <a:t> </a:t>
            </a:r>
            <a:r>
              <a:rPr lang="en-US" sz="1800" dirty="0" smtClean="0">
                <a:solidFill>
                  <a:srgbClr val="984807"/>
                </a:solidFill>
              </a:rPr>
              <a:t>(</a:t>
            </a:r>
            <a:r>
              <a:rPr lang="en-US" sz="1800" dirty="0" err="1" smtClean="0">
                <a:solidFill>
                  <a:srgbClr val="984807"/>
                </a:solidFill>
              </a:rPr>
              <a:t>Arvestad</a:t>
            </a:r>
            <a:r>
              <a:rPr lang="en-US" sz="1800" dirty="0" smtClean="0">
                <a:solidFill>
                  <a:srgbClr val="984807"/>
                </a:solidFill>
              </a:rPr>
              <a:t> </a:t>
            </a:r>
            <a:r>
              <a:rPr lang="en-US" sz="1800" dirty="0" smtClean="0">
                <a:solidFill>
                  <a:srgbClr val="984807"/>
                </a:solidFill>
              </a:rPr>
              <a:t>et al., 2003, 2004, 2009; </a:t>
            </a:r>
            <a:r>
              <a:rPr lang="en-US" sz="1800" dirty="0" err="1" smtClean="0">
                <a:solidFill>
                  <a:srgbClr val="984807"/>
                </a:solidFill>
              </a:rPr>
              <a:t>Akerborg</a:t>
            </a:r>
            <a:r>
              <a:rPr lang="en-US" sz="1800" dirty="0" smtClean="0">
                <a:solidFill>
                  <a:srgbClr val="984807"/>
                </a:solidFill>
              </a:rPr>
              <a:t> et al., 2009; </a:t>
            </a:r>
            <a:r>
              <a:rPr lang="en-US" sz="1800" dirty="0" err="1" smtClean="0">
                <a:solidFill>
                  <a:srgbClr val="984807"/>
                </a:solidFill>
              </a:rPr>
              <a:t>Sjöstrand</a:t>
            </a:r>
            <a:r>
              <a:rPr lang="en-US" sz="1800" dirty="0" smtClean="0">
                <a:solidFill>
                  <a:srgbClr val="984807"/>
                </a:solidFill>
              </a:rPr>
              <a:t> et al., 2012; Boussau et al., </a:t>
            </a:r>
            <a:r>
              <a:rPr lang="en-US" sz="1800" dirty="0" smtClean="0">
                <a:solidFill>
                  <a:srgbClr val="984807"/>
                </a:solidFill>
              </a:rPr>
              <a:t>2013)</a:t>
            </a:r>
          </a:p>
          <a:p>
            <a:pPr marL="597109" indent="-597109" algn="just">
              <a:spcAft>
                <a:spcPts val="1200"/>
              </a:spcAft>
              <a:buNone/>
            </a:pPr>
            <a:r>
              <a:rPr lang="en-US" dirty="0" smtClean="0">
                <a:solidFill>
                  <a:srgbClr val="984807"/>
                </a:solidFill>
              </a:rPr>
              <a:t>Birth=Duplication: </a:t>
            </a:r>
            <a:r>
              <a:rPr lang="en-US" dirty="0" err="1" smtClean="0">
                <a:solidFill>
                  <a:srgbClr val="984807"/>
                </a:solidFill>
              </a:rPr>
              <a:t>λ</a:t>
            </a:r>
            <a:endParaRPr lang="en-US" dirty="0" smtClean="0">
              <a:solidFill>
                <a:srgbClr val="984807"/>
              </a:solidFill>
            </a:endParaRPr>
          </a:p>
          <a:p>
            <a:pPr marL="597109" indent="-597109" algn="just">
              <a:spcAft>
                <a:spcPts val="1200"/>
              </a:spcAft>
              <a:buNone/>
            </a:pPr>
            <a:r>
              <a:rPr lang="en-US" dirty="0" smtClean="0">
                <a:solidFill>
                  <a:srgbClr val="984807"/>
                </a:solidFill>
              </a:rPr>
              <a:t>Death=Loss: </a:t>
            </a:r>
            <a:r>
              <a:rPr lang="en-US" dirty="0" err="1" smtClean="0">
                <a:solidFill>
                  <a:srgbClr val="984807"/>
                </a:solidFill>
              </a:rPr>
              <a:t>μ</a:t>
            </a:r>
            <a:endParaRPr lang="en-US" dirty="0" smtClean="0">
              <a:solidFill>
                <a:srgbClr val="984807"/>
              </a:solidFill>
            </a:endParaRPr>
          </a:p>
          <a:p>
            <a:pPr marL="597109" indent="-597109" algn="just">
              <a:spcAft>
                <a:spcPts val="1200"/>
              </a:spcAft>
              <a:buNone/>
            </a:pPr>
            <a:endParaRPr lang="en-US" dirty="0">
              <a:solidFill>
                <a:srgbClr val="984807"/>
              </a:solidFill>
            </a:endParaRPr>
          </a:p>
        </p:txBody>
      </p:sp>
      <p:pic>
        <p:nvPicPr>
          <p:cNvPr id="8" name="Picture 7"/>
          <p:cNvPicPr>
            <a:picLocks noChangeAspect="1"/>
          </p:cNvPicPr>
          <p:nvPr/>
        </p:nvPicPr>
        <p:blipFill>
          <a:blip r:embed="rId2"/>
          <a:stretch>
            <a:fillRect/>
          </a:stretch>
        </p:blipFill>
        <p:spPr>
          <a:xfrm>
            <a:off x="4245930" y="928837"/>
            <a:ext cx="3318251" cy="5929163"/>
          </a:xfrm>
          <a:prstGeom prst="rect">
            <a:avLst/>
          </a:prstGeom>
        </p:spPr>
      </p:pic>
      <p:sp>
        <p:nvSpPr>
          <p:cNvPr id="9" name="Title 1"/>
          <p:cNvSpPr txBox="1">
            <a:spLocks/>
          </p:cNvSpPr>
          <p:nvPr/>
        </p:nvSpPr>
        <p:spPr>
          <a:xfrm>
            <a:off x="6051382" y="841040"/>
            <a:ext cx="2923811" cy="488951"/>
          </a:xfrm>
          <a:prstGeom prst="rect">
            <a:avLst/>
          </a:prstGeom>
        </p:spPr>
        <p:txBody>
          <a:bodyPr vert="horz" lIns="81626" tIns="40813" rIns="81626" bIns="40813" rtlCol="0" anchor="ctr">
            <a:normAutofit/>
          </a:bodyPr>
          <a:lstStyle/>
          <a:p>
            <a:pPr marL="0" marR="0" lvl="0" indent="0" algn="ctr" defTabSz="408130"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0" normalizeH="0" baseline="0" noProof="0" dirty="0" err="1" smtClean="0">
                <a:ln>
                  <a:noFill/>
                </a:ln>
                <a:solidFill>
                  <a:srgbClr val="984807"/>
                </a:solidFill>
                <a:effectLst/>
                <a:uLnTx/>
                <a:uFillTx/>
                <a:latin typeface="+mj-lt"/>
                <a:ea typeface="+mj-ea"/>
                <a:cs typeface="+mj-cs"/>
              </a:rPr>
              <a:t>Akerborg</a:t>
            </a:r>
            <a:r>
              <a:rPr kumimoji="0" lang="en-US" sz="1800" b="0" i="0" u="none" strike="noStrike" kern="1200" cap="none" spc="0" normalizeH="0" baseline="0" noProof="0" dirty="0" smtClean="0">
                <a:ln>
                  <a:noFill/>
                </a:ln>
                <a:solidFill>
                  <a:srgbClr val="984807"/>
                </a:solidFill>
                <a:effectLst/>
                <a:uLnTx/>
                <a:uFillTx/>
                <a:latin typeface="+mj-lt"/>
                <a:ea typeface="+mj-ea"/>
                <a:cs typeface="+mj-cs"/>
              </a:rPr>
              <a:t> et al., </a:t>
            </a:r>
            <a:r>
              <a:rPr lang="en-US" sz="1800" i="1" dirty="0" smtClean="0">
                <a:solidFill>
                  <a:srgbClr val="984807"/>
                </a:solidFill>
                <a:latin typeface="+mj-lt"/>
                <a:ea typeface="+mj-ea"/>
                <a:cs typeface="+mj-cs"/>
              </a:rPr>
              <a:t>PNAS</a:t>
            </a:r>
            <a:r>
              <a:rPr kumimoji="0" lang="en-US" sz="1800" b="0" i="0" u="none" strike="noStrike" kern="1200" cap="none" spc="0" normalizeH="0" baseline="0" noProof="0" dirty="0" smtClean="0">
                <a:ln>
                  <a:noFill/>
                </a:ln>
                <a:solidFill>
                  <a:srgbClr val="984807"/>
                </a:solidFill>
                <a:effectLst/>
                <a:uLnTx/>
                <a:uFillTx/>
                <a:latin typeface="+mj-lt"/>
                <a:ea typeface="+mj-ea"/>
                <a:cs typeface="+mj-cs"/>
              </a:rPr>
              <a:t> 2009</a:t>
            </a:r>
            <a:endParaRPr kumimoji="0" lang="en-US" sz="1800" b="0" i="0" u="none" strike="noStrike" kern="1200" cap="none" spc="0" normalizeH="0" baseline="0" noProof="0" dirty="0">
              <a:ln>
                <a:noFill/>
              </a:ln>
              <a:solidFill>
                <a:srgbClr val="984807"/>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ounded Rectangle 6"/>
          <p:cNvSpPr/>
          <p:nvPr/>
        </p:nvSpPr>
        <p:spPr>
          <a:xfrm>
            <a:off x="1533057" y="53776"/>
            <a:ext cx="6096434" cy="799107"/>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2" name="Title 1"/>
          <p:cNvSpPr>
            <a:spLocks noGrp="1"/>
          </p:cNvSpPr>
          <p:nvPr>
            <p:ph type="title"/>
          </p:nvPr>
        </p:nvSpPr>
        <p:spPr>
          <a:xfrm>
            <a:off x="1533057" y="-132521"/>
            <a:ext cx="6096434" cy="1011549"/>
          </a:xfrm>
        </p:spPr>
        <p:txBody>
          <a:bodyPr>
            <a:normAutofit fontScale="90000"/>
          </a:bodyPr>
          <a:lstStyle/>
          <a:p>
            <a:r>
              <a:rPr lang="en-US" dirty="0" smtClean="0">
                <a:solidFill>
                  <a:srgbClr val="984807"/>
                </a:solidFill>
              </a:rPr>
              <a:t>The </a:t>
            </a:r>
            <a:r>
              <a:rPr lang="en-US" dirty="0" err="1" smtClean="0">
                <a:solidFill>
                  <a:srgbClr val="984807"/>
                </a:solidFill>
              </a:rPr>
              <a:t>Akerborg</a:t>
            </a:r>
            <a:r>
              <a:rPr lang="en-US" dirty="0" smtClean="0">
                <a:solidFill>
                  <a:srgbClr val="984807"/>
                </a:solidFill>
              </a:rPr>
              <a:t> et al. 2009 model</a:t>
            </a:r>
            <a:endParaRPr lang="en-US" dirty="0">
              <a:solidFill>
                <a:srgbClr val="984807"/>
              </a:solidFill>
            </a:endParaRPr>
          </a:p>
        </p:txBody>
      </p:sp>
      <p:sp>
        <p:nvSpPr>
          <p:cNvPr id="11" name="Rounded Rectangle 10"/>
          <p:cNvSpPr/>
          <p:nvPr/>
        </p:nvSpPr>
        <p:spPr>
          <a:xfrm>
            <a:off x="0" y="928837"/>
            <a:ext cx="9126875" cy="5929163"/>
          </a:xfrm>
          <a:prstGeom prst="roundRect">
            <a:avLst>
              <a:gd name="adj" fmla="val 7502"/>
            </a:avLst>
          </a:prstGeom>
          <a:solidFill>
            <a:schemeClr val="bg1"/>
          </a:soli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3" name="Content Placeholder 2"/>
          <p:cNvSpPr>
            <a:spLocks noGrp="1"/>
          </p:cNvSpPr>
          <p:nvPr>
            <p:ph idx="1"/>
          </p:nvPr>
        </p:nvSpPr>
        <p:spPr>
          <a:xfrm>
            <a:off x="62255" y="854125"/>
            <a:ext cx="9064620" cy="3964842"/>
          </a:xfrm>
        </p:spPr>
        <p:txBody>
          <a:bodyPr>
            <a:normAutofit/>
          </a:bodyPr>
          <a:lstStyle/>
          <a:p>
            <a:pPr marL="597109" indent="-597109">
              <a:spcAft>
                <a:spcPts val="1200"/>
              </a:spcAft>
            </a:pPr>
            <a:r>
              <a:rPr lang="en-US" u="sng" dirty="0" smtClean="0">
                <a:solidFill>
                  <a:srgbClr val="984807"/>
                </a:solidFill>
              </a:rPr>
              <a:t>Input</a:t>
            </a:r>
            <a:r>
              <a:rPr lang="en-US" dirty="0" smtClean="0">
                <a:solidFill>
                  <a:srgbClr val="984807"/>
                </a:solidFill>
              </a:rPr>
              <a:t>: Species </a:t>
            </a:r>
            <a:r>
              <a:rPr lang="en-US" dirty="0" smtClean="0">
                <a:solidFill>
                  <a:srgbClr val="984807"/>
                </a:solidFill>
              </a:rPr>
              <a:t>tree with </a:t>
            </a:r>
            <a:r>
              <a:rPr lang="en-US" dirty="0" smtClean="0">
                <a:solidFill>
                  <a:srgbClr val="984807"/>
                </a:solidFill>
              </a:rPr>
              <a:t>time, rooted </a:t>
            </a:r>
            <a:r>
              <a:rPr lang="en-US" dirty="0" smtClean="0">
                <a:solidFill>
                  <a:srgbClr val="984807"/>
                </a:solidFill>
              </a:rPr>
              <a:t>gene </a:t>
            </a:r>
            <a:r>
              <a:rPr lang="en-US" dirty="0" smtClean="0">
                <a:solidFill>
                  <a:srgbClr val="984807"/>
                </a:solidFill>
              </a:rPr>
              <a:t>tree, </a:t>
            </a:r>
            <a:r>
              <a:rPr lang="en-US" dirty="0" err="1" smtClean="0">
                <a:solidFill>
                  <a:srgbClr val="984807"/>
                </a:solidFill>
              </a:rPr>
              <a:t>λ</a:t>
            </a:r>
            <a:r>
              <a:rPr lang="en-US" dirty="0" smtClean="0">
                <a:solidFill>
                  <a:srgbClr val="984807"/>
                </a:solidFill>
              </a:rPr>
              <a:t> and </a:t>
            </a:r>
            <a:r>
              <a:rPr lang="en-US" dirty="0" err="1" smtClean="0">
                <a:solidFill>
                  <a:srgbClr val="984807"/>
                </a:solidFill>
              </a:rPr>
              <a:t>μ</a:t>
            </a:r>
            <a:r>
              <a:rPr lang="en-US" dirty="0" smtClean="0">
                <a:solidFill>
                  <a:srgbClr val="984807"/>
                </a:solidFill>
              </a:rPr>
              <a:t> assumed to be known</a:t>
            </a:r>
            <a:endParaRPr lang="en-US" dirty="0" smtClean="0">
              <a:solidFill>
                <a:srgbClr val="984807"/>
              </a:solidFill>
            </a:endParaRPr>
          </a:p>
          <a:p>
            <a:pPr marL="597109" indent="-597109">
              <a:spcAft>
                <a:spcPts val="1200"/>
              </a:spcAft>
            </a:pPr>
            <a:r>
              <a:rPr lang="en-US" u="sng" dirty="0" smtClean="0">
                <a:solidFill>
                  <a:srgbClr val="984807"/>
                </a:solidFill>
              </a:rPr>
              <a:t>Output</a:t>
            </a:r>
            <a:r>
              <a:rPr lang="en-US" dirty="0" smtClean="0">
                <a:solidFill>
                  <a:srgbClr val="984807"/>
                </a:solidFill>
              </a:rPr>
              <a:t>: reconciliation between </a:t>
            </a:r>
            <a:r>
              <a:rPr lang="en-US" dirty="0" smtClean="0">
                <a:solidFill>
                  <a:srgbClr val="984807"/>
                </a:solidFill>
              </a:rPr>
              <a:t>species tree and gene tree</a:t>
            </a:r>
            <a:endParaRPr lang="en-US" dirty="0" smtClean="0">
              <a:solidFill>
                <a:srgbClr val="984807"/>
              </a:solidFill>
            </a:endParaRPr>
          </a:p>
          <a:p>
            <a:pPr marL="597109" indent="-597109">
              <a:spcAft>
                <a:spcPts val="1200"/>
              </a:spcAft>
            </a:pPr>
            <a:r>
              <a:rPr lang="en-US" dirty="0" smtClean="0">
                <a:solidFill>
                  <a:srgbClr val="984807"/>
                </a:solidFill>
              </a:rPr>
              <a:t>Relaxed-clock model</a:t>
            </a:r>
          </a:p>
          <a:p>
            <a:pPr marL="597109" indent="-597109">
              <a:spcAft>
                <a:spcPts val="1200"/>
              </a:spcAft>
            </a:pPr>
            <a:r>
              <a:rPr lang="en-US" dirty="0" smtClean="0">
                <a:solidFill>
                  <a:srgbClr val="984807"/>
                </a:solidFill>
              </a:rPr>
              <a:t>Gene trees generated according to a birth-</a:t>
            </a:r>
            <a:r>
              <a:rPr lang="en-US" dirty="0" smtClean="0">
                <a:solidFill>
                  <a:srgbClr val="984807"/>
                </a:solidFill>
              </a:rPr>
              <a:t>death model</a:t>
            </a:r>
          </a:p>
          <a:p>
            <a:pPr marL="597109" indent="-597109">
              <a:spcAft>
                <a:spcPts val="1200"/>
              </a:spcAft>
              <a:buNone/>
            </a:pPr>
            <a:endParaRPr lang="en-US" dirty="0">
              <a:solidFill>
                <a:srgbClr val="984807"/>
              </a:solidFill>
            </a:endParaRPr>
          </a:p>
        </p:txBody>
      </p:sp>
      <p:pic>
        <p:nvPicPr>
          <p:cNvPr id="10" name="Picture 9"/>
          <p:cNvPicPr>
            <a:picLocks noChangeAspect="1"/>
          </p:cNvPicPr>
          <p:nvPr/>
        </p:nvPicPr>
        <p:blipFill>
          <a:blip r:embed="rId2"/>
          <a:stretch>
            <a:fillRect/>
          </a:stretch>
        </p:blipFill>
        <p:spPr>
          <a:xfrm>
            <a:off x="280436" y="4381499"/>
            <a:ext cx="8657794" cy="992717"/>
          </a:xfrm>
          <a:prstGeom prst="rect">
            <a:avLst/>
          </a:prstGeom>
        </p:spPr>
      </p:pic>
      <p:grpSp>
        <p:nvGrpSpPr>
          <p:cNvPr id="21" name="Group 20"/>
          <p:cNvGrpSpPr/>
          <p:nvPr/>
        </p:nvGrpSpPr>
        <p:grpSpPr>
          <a:xfrm>
            <a:off x="3670300" y="5198917"/>
            <a:ext cx="1727200" cy="399554"/>
            <a:chOff x="3670300" y="5198917"/>
            <a:chExt cx="1727200" cy="399554"/>
          </a:xfrm>
        </p:grpSpPr>
        <p:sp>
          <p:nvSpPr>
            <p:cNvPr id="13" name="Rounded Rectangle 12"/>
            <p:cNvSpPr/>
            <p:nvPr/>
          </p:nvSpPr>
          <p:spPr>
            <a:xfrm>
              <a:off x="3670300" y="5198917"/>
              <a:ext cx="1549400" cy="399554"/>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12" name="TextBox 11"/>
            <p:cNvSpPr txBox="1"/>
            <p:nvPr/>
          </p:nvSpPr>
          <p:spPr>
            <a:xfrm>
              <a:off x="3670300" y="5234516"/>
              <a:ext cx="1727200" cy="338554"/>
            </a:xfrm>
            <a:prstGeom prst="rect">
              <a:avLst/>
            </a:prstGeom>
            <a:noFill/>
          </p:spPr>
          <p:txBody>
            <a:bodyPr wrap="square" rtlCol="0">
              <a:spAutoFit/>
            </a:bodyPr>
            <a:lstStyle/>
            <a:p>
              <a:r>
                <a:rPr lang="en-US" dirty="0" err="1" smtClean="0">
                  <a:solidFill>
                    <a:srgbClr val="984807"/>
                  </a:solidFill>
                </a:rPr>
                <a:t>Felsenstein</a:t>
              </a:r>
              <a:r>
                <a:rPr lang="en-US" dirty="0" smtClean="0">
                  <a:solidFill>
                    <a:srgbClr val="984807"/>
                  </a:solidFill>
                </a:rPr>
                <a:t> 1981</a:t>
              </a:r>
              <a:endParaRPr lang="en-US" dirty="0">
                <a:solidFill>
                  <a:srgbClr val="984807"/>
                </a:solidFill>
              </a:endParaRPr>
            </a:p>
          </p:txBody>
        </p:sp>
      </p:grpSp>
      <p:grpSp>
        <p:nvGrpSpPr>
          <p:cNvPr id="20" name="Group 19"/>
          <p:cNvGrpSpPr/>
          <p:nvPr/>
        </p:nvGrpSpPr>
        <p:grpSpPr>
          <a:xfrm>
            <a:off x="5524500" y="5184541"/>
            <a:ext cx="1435100" cy="399554"/>
            <a:chOff x="5524500" y="5184541"/>
            <a:chExt cx="1435100" cy="399554"/>
          </a:xfrm>
        </p:grpSpPr>
        <p:sp>
          <p:nvSpPr>
            <p:cNvPr id="14" name="Rounded Rectangle 13"/>
            <p:cNvSpPr/>
            <p:nvPr/>
          </p:nvSpPr>
          <p:spPr>
            <a:xfrm>
              <a:off x="5562600" y="5184541"/>
              <a:ext cx="1209641" cy="399554"/>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15" name="TextBox 14"/>
            <p:cNvSpPr txBox="1"/>
            <p:nvPr/>
          </p:nvSpPr>
          <p:spPr>
            <a:xfrm>
              <a:off x="5524500" y="5192239"/>
              <a:ext cx="1435100" cy="338554"/>
            </a:xfrm>
            <a:prstGeom prst="rect">
              <a:avLst/>
            </a:prstGeom>
            <a:noFill/>
          </p:spPr>
          <p:txBody>
            <a:bodyPr wrap="square" rtlCol="0">
              <a:spAutoFit/>
            </a:bodyPr>
            <a:lstStyle/>
            <a:p>
              <a:r>
                <a:rPr lang="en-US" dirty="0" smtClean="0">
                  <a:solidFill>
                    <a:srgbClr val="984807"/>
                  </a:solidFill>
                </a:rPr>
                <a:t>Gamma prior</a:t>
              </a:r>
              <a:endParaRPr lang="en-US" dirty="0">
                <a:solidFill>
                  <a:srgbClr val="984807"/>
                </a:solidFill>
              </a:endParaRPr>
            </a:p>
          </p:txBody>
        </p:sp>
      </p:grpSp>
      <p:grpSp>
        <p:nvGrpSpPr>
          <p:cNvPr id="19" name="Group 18"/>
          <p:cNvGrpSpPr/>
          <p:nvPr/>
        </p:nvGrpSpPr>
        <p:grpSpPr>
          <a:xfrm>
            <a:off x="6911941" y="5192235"/>
            <a:ext cx="1435100" cy="1597206"/>
            <a:chOff x="6911941" y="5192237"/>
            <a:chExt cx="1435100" cy="1323439"/>
          </a:xfrm>
        </p:grpSpPr>
        <p:sp>
          <p:nvSpPr>
            <p:cNvPr id="17" name="Rounded Rectangle 16"/>
            <p:cNvSpPr/>
            <p:nvPr/>
          </p:nvSpPr>
          <p:spPr>
            <a:xfrm flipV="1">
              <a:off x="6911941" y="5192237"/>
              <a:ext cx="1435100" cy="1323439"/>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18" name="TextBox 17"/>
            <p:cNvSpPr txBox="1"/>
            <p:nvPr/>
          </p:nvSpPr>
          <p:spPr>
            <a:xfrm>
              <a:off x="6911941" y="5192239"/>
              <a:ext cx="1435100" cy="1300614"/>
            </a:xfrm>
            <a:prstGeom prst="rect">
              <a:avLst/>
            </a:prstGeom>
            <a:noFill/>
          </p:spPr>
          <p:txBody>
            <a:bodyPr wrap="square" rtlCol="0">
              <a:spAutoFit/>
            </a:bodyPr>
            <a:lstStyle/>
            <a:p>
              <a:pPr algn="ctr"/>
              <a:r>
                <a:rPr lang="en-US" dirty="0" smtClean="0">
                  <a:solidFill>
                    <a:srgbClr val="984807"/>
                  </a:solidFill>
                </a:rPr>
                <a:t>Dynamic programming to integrate over all mappings with BD model</a:t>
              </a:r>
              <a:endParaRPr lang="en-US" dirty="0">
                <a:solidFill>
                  <a:srgbClr val="984807"/>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ounded Rectangle 6"/>
          <p:cNvSpPr/>
          <p:nvPr/>
        </p:nvSpPr>
        <p:spPr>
          <a:xfrm>
            <a:off x="1533057" y="53776"/>
            <a:ext cx="6096434" cy="1457524"/>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2" name="Title 1"/>
          <p:cNvSpPr>
            <a:spLocks noGrp="1"/>
          </p:cNvSpPr>
          <p:nvPr>
            <p:ph type="title"/>
          </p:nvPr>
        </p:nvSpPr>
        <p:spPr>
          <a:xfrm>
            <a:off x="1282700" y="210379"/>
            <a:ext cx="6565900" cy="1011549"/>
          </a:xfrm>
        </p:spPr>
        <p:txBody>
          <a:bodyPr>
            <a:normAutofit fontScale="90000"/>
          </a:bodyPr>
          <a:lstStyle/>
          <a:p>
            <a:r>
              <a:rPr lang="en-US" dirty="0" smtClean="0">
                <a:solidFill>
                  <a:srgbClr val="984807"/>
                </a:solidFill>
              </a:rPr>
              <a:t>The species tree-gene tree graphical </a:t>
            </a:r>
            <a:r>
              <a:rPr lang="en-US" dirty="0" smtClean="0">
                <a:solidFill>
                  <a:srgbClr val="984807"/>
                </a:solidFill>
              </a:rPr>
              <a:t>model with DL </a:t>
            </a:r>
            <a:br>
              <a:rPr lang="en-US" dirty="0" smtClean="0">
                <a:solidFill>
                  <a:srgbClr val="984807"/>
                </a:solidFill>
              </a:rPr>
            </a:br>
            <a:r>
              <a:rPr lang="en-US" dirty="0" smtClean="0">
                <a:solidFill>
                  <a:srgbClr val="984807"/>
                </a:solidFill>
              </a:rPr>
              <a:t>(</a:t>
            </a:r>
            <a:r>
              <a:rPr lang="en-US" dirty="0" err="1" smtClean="0">
                <a:solidFill>
                  <a:srgbClr val="984807"/>
                </a:solidFill>
              </a:rPr>
              <a:t>Akerborg</a:t>
            </a:r>
            <a:r>
              <a:rPr lang="en-US" dirty="0" smtClean="0">
                <a:solidFill>
                  <a:srgbClr val="984807"/>
                </a:solidFill>
              </a:rPr>
              <a:t> 2009)</a:t>
            </a:r>
            <a:endParaRPr lang="en-US" dirty="0">
              <a:solidFill>
                <a:srgbClr val="984807"/>
              </a:solidFill>
            </a:endParaRPr>
          </a:p>
        </p:txBody>
      </p:sp>
      <p:sp>
        <p:nvSpPr>
          <p:cNvPr id="11" name="Rounded Rectangle 10"/>
          <p:cNvSpPr/>
          <p:nvPr/>
        </p:nvSpPr>
        <p:spPr>
          <a:xfrm>
            <a:off x="0" y="1930400"/>
            <a:ext cx="9126875" cy="4749800"/>
          </a:xfrm>
          <a:prstGeom prst="roundRect">
            <a:avLst>
              <a:gd name="adj" fmla="val 7502"/>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grpSp>
        <p:nvGrpSpPr>
          <p:cNvPr id="3" name="Group 54"/>
          <p:cNvGrpSpPr/>
          <p:nvPr/>
        </p:nvGrpSpPr>
        <p:grpSpPr>
          <a:xfrm>
            <a:off x="3170268" y="2403524"/>
            <a:ext cx="3859057" cy="3438476"/>
            <a:chOff x="3170268" y="2403524"/>
            <a:chExt cx="3859057" cy="3438476"/>
          </a:xfrm>
        </p:grpSpPr>
        <p:sp>
          <p:nvSpPr>
            <p:cNvPr id="37" name="Oval 36"/>
            <p:cNvSpPr/>
            <p:nvPr/>
          </p:nvSpPr>
          <p:spPr>
            <a:xfrm>
              <a:off x="3810000" y="5143500"/>
              <a:ext cx="711200" cy="698500"/>
            </a:xfrm>
            <a:prstGeom prst="ellipse">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3810000" y="3771900"/>
              <a:ext cx="711200" cy="6985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a:off x="3810000" y="2413000"/>
              <a:ext cx="711200" cy="6985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2" name="Straight Arrow Connector 41"/>
            <p:cNvCxnSpPr>
              <a:stCxn id="40" idx="4"/>
              <a:endCxn id="38" idx="0"/>
            </p:cNvCxnSpPr>
            <p:nvPr/>
          </p:nvCxnSpPr>
          <p:spPr>
            <a:xfrm rot="5400000">
              <a:off x="3835400" y="3441700"/>
              <a:ext cx="660400" cy="158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rot="5400000">
              <a:off x="3833812" y="4812506"/>
              <a:ext cx="660400" cy="158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4458945" y="2403524"/>
              <a:ext cx="2514600" cy="584776"/>
            </a:xfrm>
            <a:prstGeom prst="rect">
              <a:avLst/>
            </a:prstGeom>
            <a:noFill/>
          </p:spPr>
          <p:txBody>
            <a:bodyPr wrap="square" rtlCol="0">
              <a:spAutoFit/>
            </a:bodyPr>
            <a:lstStyle/>
            <a:p>
              <a:r>
                <a:rPr lang="en-US" dirty="0" smtClean="0"/>
                <a:t>Sp tree </a:t>
              </a:r>
            </a:p>
            <a:p>
              <a:r>
                <a:rPr lang="en-US" dirty="0" smtClean="0"/>
                <a:t>Topology</a:t>
              </a:r>
              <a:endParaRPr lang="en-US" dirty="0"/>
            </a:p>
          </p:txBody>
        </p:sp>
        <p:sp>
          <p:nvSpPr>
            <p:cNvPr id="51" name="TextBox 50"/>
            <p:cNvSpPr txBox="1"/>
            <p:nvPr/>
          </p:nvSpPr>
          <p:spPr>
            <a:xfrm>
              <a:off x="3170268" y="4366404"/>
              <a:ext cx="2514600" cy="338554"/>
            </a:xfrm>
            <a:prstGeom prst="rect">
              <a:avLst/>
            </a:prstGeom>
            <a:noFill/>
          </p:spPr>
          <p:txBody>
            <a:bodyPr wrap="square" rtlCol="0">
              <a:spAutoFit/>
            </a:bodyPr>
            <a:lstStyle/>
            <a:p>
              <a:r>
                <a:rPr lang="en-US" dirty="0" smtClean="0"/>
                <a:t>Gene tree</a:t>
              </a:r>
              <a:endParaRPr lang="en-US" dirty="0"/>
            </a:p>
          </p:txBody>
        </p:sp>
        <p:sp>
          <p:nvSpPr>
            <p:cNvPr id="52" name="TextBox 51"/>
            <p:cNvSpPr txBox="1"/>
            <p:nvPr/>
          </p:nvSpPr>
          <p:spPr>
            <a:xfrm>
              <a:off x="4514725" y="5207000"/>
              <a:ext cx="2514600" cy="338554"/>
            </a:xfrm>
            <a:prstGeom prst="rect">
              <a:avLst/>
            </a:prstGeom>
            <a:noFill/>
          </p:spPr>
          <p:txBody>
            <a:bodyPr wrap="square" rtlCol="0">
              <a:spAutoFit/>
            </a:bodyPr>
            <a:lstStyle/>
            <a:p>
              <a:r>
                <a:rPr lang="en-US" dirty="0" smtClean="0"/>
                <a:t>Gene alignment</a:t>
              </a:r>
              <a:endParaRPr lang="en-US" dirty="0"/>
            </a:p>
          </p:txBody>
        </p:sp>
      </p:grpSp>
      <p:sp>
        <p:nvSpPr>
          <p:cNvPr id="14" name="Oval 13"/>
          <p:cNvSpPr/>
          <p:nvPr/>
        </p:nvSpPr>
        <p:spPr>
          <a:xfrm>
            <a:off x="2522870" y="2413794"/>
            <a:ext cx="711200" cy="698500"/>
          </a:xfrm>
          <a:prstGeom prst="ellipse">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2522870" y="3784600"/>
            <a:ext cx="711200" cy="698500"/>
          </a:xfrm>
          <a:prstGeom prst="ellipse">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Arrow Connector 15"/>
          <p:cNvCxnSpPr>
            <a:stCxn id="14" idx="5"/>
            <a:endCxn id="38" idx="1"/>
          </p:cNvCxnSpPr>
          <p:nvPr/>
        </p:nvCxnSpPr>
        <p:spPr>
          <a:xfrm rot="16200000" flipH="1">
            <a:off x="3089939" y="3049979"/>
            <a:ext cx="864192" cy="78423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15" idx="6"/>
            <a:endCxn id="38" idx="2"/>
          </p:cNvCxnSpPr>
          <p:nvPr/>
        </p:nvCxnSpPr>
        <p:spPr>
          <a:xfrm flipV="1">
            <a:off x="3234070" y="4121150"/>
            <a:ext cx="575930" cy="1270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2714563" y="3927217"/>
            <a:ext cx="2514600" cy="338554"/>
          </a:xfrm>
          <a:prstGeom prst="rect">
            <a:avLst/>
          </a:prstGeom>
          <a:noFill/>
        </p:spPr>
        <p:txBody>
          <a:bodyPr wrap="square" rtlCol="0">
            <a:spAutoFit/>
          </a:bodyPr>
          <a:lstStyle/>
          <a:p>
            <a:r>
              <a:rPr lang="en-US" dirty="0" err="1" smtClean="0">
                <a:solidFill>
                  <a:srgbClr val="000000"/>
                </a:solidFill>
              </a:rPr>
              <a:t>μ</a:t>
            </a:r>
            <a:endParaRPr lang="en-US" dirty="0">
              <a:solidFill>
                <a:srgbClr val="000000"/>
              </a:solidFill>
            </a:endParaRPr>
          </a:p>
        </p:txBody>
      </p:sp>
      <p:sp>
        <p:nvSpPr>
          <p:cNvPr id="20" name="Oval 19"/>
          <p:cNvSpPr/>
          <p:nvPr/>
        </p:nvSpPr>
        <p:spPr>
          <a:xfrm>
            <a:off x="5845765" y="2489301"/>
            <a:ext cx="711200" cy="6985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Arrow Connector 20"/>
          <p:cNvCxnSpPr>
            <a:stCxn id="20" idx="3"/>
            <a:endCxn id="38" idx="7"/>
          </p:cNvCxnSpPr>
          <p:nvPr/>
        </p:nvCxnSpPr>
        <p:spPr>
          <a:xfrm rot="5400000">
            <a:off x="4789141" y="2713415"/>
            <a:ext cx="788685" cy="153287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6049527" y="2621638"/>
            <a:ext cx="2514600" cy="338554"/>
          </a:xfrm>
          <a:prstGeom prst="rect">
            <a:avLst/>
          </a:prstGeom>
          <a:noFill/>
        </p:spPr>
        <p:txBody>
          <a:bodyPr wrap="square" rtlCol="0">
            <a:spAutoFit/>
          </a:bodyPr>
          <a:lstStyle/>
          <a:p>
            <a:r>
              <a:rPr lang="en-US" dirty="0" err="1" smtClean="0"/>
              <a:t>r</a:t>
            </a:r>
            <a:endParaRPr lang="en-US" dirty="0"/>
          </a:p>
        </p:txBody>
      </p:sp>
      <p:sp>
        <p:nvSpPr>
          <p:cNvPr id="27" name="Oval 26"/>
          <p:cNvSpPr/>
          <p:nvPr/>
        </p:nvSpPr>
        <p:spPr>
          <a:xfrm>
            <a:off x="5845765" y="3784600"/>
            <a:ext cx="711200" cy="698500"/>
          </a:xfrm>
          <a:prstGeom prst="ellipse">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8" name="Straight Arrow Connector 27"/>
          <p:cNvCxnSpPr>
            <a:stCxn id="27" idx="2"/>
            <a:endCxn id="38" idx="6"/>
          </p:cNvCxnSpPr>
          <p:nvPr/>
        </p:nvCxnSpPr>
        <p:spPr>
          <a:xfrm rot="10800000">
            <a:off x="4521201" y="4121150"/>
            <a:ext cx="1324565" cy="1270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2714563" y="2584282"/>
            <a:ext cx="2514600" cy="338554"/>
          </a:xfrm>
          <a:prstGeom prst="rect">
            <a:avLst/>
          </a:prstGeom>
          <a:noFill/>
        </p:spPr>
        <p:txBody>
          <a:bodyPr wrap="square" rtlCol="0">
            <a:spAutoFit/>
          </a:bodyPr>
          <a:lstStyle/>
          <a:p>
            <a:r>
              <a:rPr lang="en-US" dirty="0" smtClean="0"/>
              <a:t>T</a:t>
            </a:r>
            <a:endParaRPr lang="en-US" dirty="0"/>
          </a:p>
        </p:txBody>
      </p:sp>
      <p:sp>
        <p:nvSpPr>
          <p:cNvPr id="23" name="TextBox 22"/>
          <p:cNvSpPr txBox="1"/>
          <p:nvPr/>
        </p:nvSpPr>
        <p:spPr>
          <a:xfrm>
            <a:off x="6037076" y="3939670"/>
            <a:ext cx="2514600" cy="338554"/>
          </a:xfrm>
          <a:prstGeom prst="rect">
            <a:avLst/>
          </a:prstGeom>
          <a:noFill/>
        </p:spPr>
        <p:txBody>
          <a:bodyPr wrap="square" rtlCol="0">
            <a:spAutoFit/>
          </a:bodyPr>
          <a:lstStyle/>
          <a:p>
            <a:r>
              <a:rPr lang="en-US" dirty="0" err="1" smtClean="0"/>
              <a:t>λ</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 name="Rounded Rectangle 18"/>
          <p:cNvSpPr/>
          <p:nvPr/>
        </p:nvSpPr>
        <p:spPr>
          <a:xfrm>
            <a:off x="186857" y="1422400"/>
            <a:ext cx="8499944" cy="1827601"/>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7" name="Rounded Rectangle 6"/>
          <p:cNvSpPr/>
          <p:nvPr/>
        </p:nvSpPr>
        <p:spPr>
          <a:xfrm>
            <a:off x="1533057" y="53776"/>
            <a:ext cx="6096434" cy="799107"/>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2" name="Title 1"/>
          <p:cNvSpPr>
            <a:spLocks noGrp="1"/>
          </p:cNvSpPr>
          <p:nvPr>
            <p:ph type="title"/>
          </p:nvPr>
        </p:nvSpPr>
        <p:spPr>
          <a:xfrm>
            <a:off x="1533057" y="-132521"/>
            <a:ext cx="6096434" cy="1011549"/>
          </a:xfrm>
        </p:spPr>
        <p:txBody>
          <a:bodyPr>
            <a:normAutofit fontScale="90000"/>
          </a:bodyPr>
          <a:lstStyle/>
          <a:p>
            <a:r>
              <a:rPr lang="en-US" dirty="0" smtClean="0">
                <a:solidFill>
                  <a:srgbClr val="984807"/>
                </a:solidFill>
              </a:rPr>
              <a:t>The </a:t>
            </a:r>
            <a:r>
              <a:rPr lang="en-US" dirty="0" err="1" smtClean="0">
                <a:solidFill>
                  <a:srgbClr val="984807"/>
                </a:solidFill>
              </a:rPr>
              <a:t>Akerborg</a:t>
            </a:r>
            <a:r>
              <a:rPr lang="en-US" dirty="0" smtClean="0">
                <a:solidFill>
                  <a:srgbClr val="984807"/>
                </a:solidFill>
              </a:rPr>
              <a:t> et al. 2009 model</a:t>
            </a:r>
            <a:endParaRPr lang="en-US" dirty="0">
              <a:solidFill>
                <a:srgbClr val="984807"/>
              </a:solidFill>
            </a:endParaRPr>
          </a:p>
        </p:txBody>
      </p:sp>
      <p:sp>
        <p:nvSpPr>
          <p:cNvPr id="16" name="Content Placeholder 15"/>
          <p:cNvSpPr>
            <a:spLocks noGrp="1"/>
          </p:cNvSpPr>
          <p:nvPr>
            <p:ph idx="1"/>
          </p:nvPr>
        </p:nvSpPr>
        <p:spPr>
          <a:xfrm>
            <a:off x="457201" y="1422400"/>
            <a:ext cx="8229600" cy="2794000"/>
          </a:xfrm>
        </p:spPr>
        <p:txBody>
          <a:bodyPr/>
          <a:lstStyle/>
          <a:p>
            <a:r>
              <a:rPr lang="en-US" dirty="0" smtClean="0">
                <a:solidFill>
                  <a:srgbClr val="984807"/>
                </a:solidFill>
              </a:rPr>
              <a:t>Integrates over a large space of mappings</a:t>
            </a:r>
          </a:p>
          <a:p>
            <a:r>
              <a:rPr lang="en-US" dirty="0" smtClean="0">
                <a:solidFill>
                  <a:srgbClr val="984807"/>
                </a:solidFill>
              </a:rPr>
              <a:t>Integrates over all possible scenarios of duplications and </a:t>
            </a:r>
            <a:r>
              <a:rPr lang="en-US" dirty="0" smtClean="0">
                <a:solidFill>
                  <a:srgbClr val="984807"/>
                </a:solidFill>
              </a:rPr>
              <a:t>losses</a:t>
            </a:r>
            <a:endParaRPr lang="en-US" dirty="0" smtClean="0">
              <a:solidFill>
                <a:srgbClr val="984807"/>
              </a:solidFill>
            </a:endParaRPr>
          </a:p>
        </p:txBody>
      </p:sp>
      <p:sp>
        <p:nvSpPr>
          <p:cNvPr id="20" name="Rounded Rectangle 19"/>
          <p:cNvSpPr/>
          <p:nvPr/>
        </p:nvSpPr>
        <p:spPr>
          <a:xfrm>
            <a:off x="186857" y="4294088"/>
            <a:ext cx="8499944" cy="2489200"/>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21" name="Content Placeholder 15"/>
          <p:cNvSpPr txBox="1">
            <a:spLocks/>
          </p:cNvSpPr>
          <p:nvPr/>
        </p:nvSpPr>
        <p:spPr>
          <a:xfrm>
            <a:off x="609601" y="4294088"/>
            <a:ext cx="8229600" cy="2794000"/>
          </a:xfrm>
          <a:prstGeom prst="rect">
            <a:avLst/>
          </a:prstGeom>
        </p:spPr>
        <p:txBody>
          <a:bodyPr vert="horz" lIns="81626" tIns="40813" rIns="81626" bIns="40813" rtlCol="0">
            <a:normAutofit/>
          </a:bodyPr>
          <a:lstStyle/>
          <a:p>
            <a:pPr marL="306097" marR="0" lvl="0" indent="-306097" algn="l" defTabSz="408130" rtl="0" eaLnBrk="1" fontAlgn="auto" latinLnBrk="0" hangingPunct="1">
              <a:lnSpc>
                <a:spcPct val="100000"/>
              </a:lnSpc>
              <a:spcBef>
                <a:spcPct val="20000"/>
              </a:spcBef>
              <a:spcAft>
                <a:spcPts val="0"/>
              </a:spcAft>
              <a:buClrTx/>
              <a:buSzTx/>
              <a:tabLst/>
              <a:defRPr/>
            </a:pPr>
            <a:r>
              <a:rPr lang="en-US" sz="2900" i="1" dirty="0" smtClean="0">
                <a:solidFill>
                  <a:srgbClr val="984807"/>
                </a:solidFill>
              </a:rPr>
              <a:t>To go faster and use </a:t>
            </a:r>
            <a:r>
              <a:rPr lang="en-US" sz="2900" i="1" dirty="0" err="1" smtClean="0">
                <a:solidFill>
                  <a:srgbClr val="984807"/>
                </a:solidFill>
              </a:rPr>
              <a:t>unrooted</a:t>
            </a:r>
            <a:r>
              <a:rPr lang="en-US" sz="2900" i="1" dirty="0" smtClean="0">
                <a:solidFill>
                  <a:srgbClr val="984807"/>
                </a:solidFill>
              </a:rPr>
              <a:t>, non-clock gene trees:</a:t>
            </a:r>
          </a:p>
          <a:p>
            <a:pPr marL="306097" marR="0" lvl="0" indent="-306097" algn="l" defTabSz="408130" rtl="0" eaLnBrk="1" fontAlgn="auto" latinLnBrk="0" hangingPunct="1">
              <a:lnSpc>
                <a:spcPct val="100000"/>
              </a:lnSpc>
              <a:spcBef>
                <a:spcPct val="20000"/>
              </a:spcBef>
              <a:spcAft>
                <a:spcPts val="0"/>
              </a:spcAft>
              <a:buClrTx/>
              <a:buSzTx/>
              <a:buFont typeface="Arial"/>
              <a:buChar char="•"/>
              <a:tabLst/>
              <a:defRPr/>
            </a:pPr>
            <a:r>
              <a:rPr lang="en-US" sz="2900" dirty="0" smtClean="0">
                <a:solidFill>
                  <a:srgbClr val="984807"/>
                </a:solidFill>
              </a:rPr>
              <a:t>Use the most parsimonious </a:t>
            </a:r>
            <a:r>
              <a:rPr lang="en-US" sz="2900" dirty="0" smtClean="0">
                <a:solidFill>
                  <a:srgbClr val="984807"/>
                </a:solidFill>
              </a:rPr>
              <a:t>mapping</a:t>
            </a:r>
          </a:p>
          <a:p>
            <a:pPr marL="306097" marR="0" lvl="0" indent="-306097" algn="l" defTabSz="408130" rtl="0" eaLnBrk="1" fontAlgn="auto" latinLnBrk="0" hangingPunct="1">
              <a:lnSpc>
                <a:spcPct val="100000"/>
              </a:lnSpc>
              <a:spcBef>
                <a:spcPct val="20000"/>
              </a:spcBef>
              <a:spcAft>
                <a:spcPts val="0"/>
              </a:spcAft>
              <a:buClrTx/>
              <a:buSzTx/>
              <a:buFont typeface="Arial"/>
              <a:buChar char="•"/>
              <a:tabLst/>
              <a:defRPr/>
            </a:pPr>
            <a:r>
              <a:rPr kumimoji="0" lang="en-US" sz="2900" b="0" i="0" u="none" strike="noStrike" kern="1200" cap="none" spc="0" normalizeH="0" baseline="0" noProof="0" dirty="0" smtClean="0">
                <a:ln>
                  <a:noFill/>
                </a:ln>
                <a:solidFill>
                  <a:srgbClr val="984807"/>
                </a:solidFill>
                <a:effectLst/>
                <a:uLnTx/>
                <a:uFillTx/>
                <a:latin typeface="+mn-lt"/>
                <a:ea typeface="+mn-ea"/>
                <a:cs typeface="+mn-cs"/>
              </a:rPr>
              <a:t>Use a double-recursive</a:t>
            </a:r>
            <a:r>
              <a:rPr kumimoji="0" lang="en-US" sz="2900" b="0" i="0" u="none" strike="noStrike" kern="1200" cap="none" spc="0" normalizeH="0" noProof="0" dirty="0" smtClean="0">
                <a:ln>
                  <a:noFill/>
                </a:ln>
                <a:solidFill>
                  <a:srgbClr val="984807"/>
                </a:solidFill>
                <a:effectLst/>
                <a:uLnTx/>
                <a:uFillTx/>
                <a:latin typeface="+mn-lt"/>
                <a:ea typeface="+mn-ea"/>
                <a:cs typeface="+mn-cs"/>
              </a:rPr>
              <a:t> tree traversal</a:t>
            </a:r>
            <a:endParaRPr kumimoji="0" lang="en-US" sz="2900" b="0" i="0" u="none" strike="noStrike" kern="1200" cap="none" spc="0" normalizeH="0" baseline="0" noProof="0" dirty="0" smtClean="0">
              <a:ln>
                <a:noFill/>
              </a:ln>
              <a:solidFill>
                <a:srgbClr val="984807"/>
              </a:solidFill>
              <a:effectLst/>
              <a:uLnTx/>
              <a:uFillTx/>
              <a:latin typeface="+mn-lt"/>
              <a:ea typeface="+mn-ea"/>
              <a:cs typeface="+mn-cs"/>
            </a:endParaRPr>
          </a:p>
          <a:p>
            <a:pPr marL="306097" marR="0" lvl="0" indent="-306097" algn="l" defTabSz="408130" rtl="0" eaLnBrk="1" fontAlgn="auto" latinLnBrk="0" hangingPunct="1">
              <a:lnSpc>
                <a:spcPct val="100000"/>
              </a:lnSpc>
              <a:spcBef>
                <a:spcPct val="20000"/>
              </a:spcBef>
              <a:spcAft>
                <a:spcPts val="0"/>
              </a:spcAft>
              <a:buClrTx/>
              <a:buSzTx/>
              <a:buFont typeface="Arial"/>
              <a:buChar char="•"/>
              <a:tabLst/>
              <a:defRPr/>
            </a:pPr>
            <a:r>
              <a:rPr kumimoji="0" lang="en-US" sz="2900" b="0" i="0" u="none" strike="noStrike" kern="1200" cap="none" spc="0" normalizeH="0" baseline="0" noProof="0" dirty="0" smtClean="0">
                <a:ln>
                  <a:noFill/>
                </a:ln>
                <a:solidFill>
                  <a:srgbClr val="984807"/>
                </a:solidFill>
                <a:effectLst/>
                <a:uLnTx/>
                <a:uFillTx/>
                <a:latin typeface="+mn-lt"/>
                <a:ea typeface="+mn-ea"/>
                <a:cs typeface="+mn-cs"/>
              </a:rPr>
              <a:t>Integrates over a large subset of possible scenarios of duplications and losses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Rounded Rectangle 10"/>
          <p:cNvSpPr/>
          <p:nvPr/>
        </p:nvSpPr>
        <p:spPr>
          <a:xfrm>
            <a:off x="1870" y="1291571"/>
            <a:ext cx="9080708" cy="3763985"/>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7" name="Rounded Rectangle 6"/>
          <p:cNvSpPr/>
          <p:nvPr/>
        </p:nvSpPr>
        <p:spPr>
          <a:xfrm>
            <a:off x="1533057" y="64492"/>
            <a:ext cx="6096434" cy="1135483"/>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2" name="Title 1"/>
          <p:cNvSpPr>
            <a:spLocks noGrp="1"/>
          </p:cNvSpPr>
          <p:nvPr>
            <p:ph type="title"/>
          </p:nvPr>
        </p:nvSpPr>
        <p:spPr>
          <a:xfrm>
            <a:off x="1533057" y="4451"/>
            <a:ext cx="6096434" cy="1143000"/>
          </a:xfrm>
        </p:spPr>
        <p:txBody>
          <a:bodyPr>
            <a:normAutofit/>
          </a:bodyPr>
          <a:lstStyle/>
          <a:p>
            <a:r>
              <a:rPr lang="en-US" dirty="0" smtClean="0">
                <a:solidFill>
                  <a:srgbClr val="984807"/>
                </a:solidFill>
              </a:rPr>
              <a:t>To study genome evolution:</a:t>
            </a:r>
            <a:endParaRPr lang="en-US" dirty="0">
              <a:solidFill>
                <a:srgbClr val="984807"/>
              </a:solidFill>
            </a:endParaRPr>
          </a:p>
        </p:txBody>
      </p:sp>
      <p:sp>
        <p:nvSpPr>
          <p:cNvPr id="3" name="Content Placeholder 2"/>
          <p:cNvSpPr>
            <a:spLocks noGrp="1"/>
          </p:cNvSpPr>
          <p:nvPr>
            <p:ph idx="1"/>
          </p:nvPr>
        </p:nvSpPr>
        <p:spPr>
          <a:xfrm>
            <a:off x="0" y="1361852"/>
            <a:ext cx="9144000" cy="5658025"/>
          </a:xfrm>
        </p:spPr>
        <p:txBody>
          <a:bodyPr>
            <a:normAutofit/>
          </a:bodyPr>
          <a:lstStyle/>
          <a:p>
            <a:pPr marL="0" lvl="0" indent="0">
              <a:spcBef>
                <a:spcPct val="0"/>
              </a:spcBef>
              <a:buNone/>
              <a:defRPr/>
            </a:pPr>
            <a:r>
              <a:rPr lang="en-US" sz="3200" dirty="0" smtClean="0">
                <a:solidFill>
                  <a:schemeClr val="accent6">
                    <a:lumMod val="50000"/>
                  </a:schemeClr>
                </a:solidFill>
              </a:rPr>
              <a:t>Genome scale </a:t>
            </a:r>
            <a:r>
              <a:rPr lang="en-US" sz="3200" dirty="0" smtClean="0">
                <a:solidFill>
                  <a:schemeClr val="accent6">
                    <a:lumMod val="50000"/>
                  </a:schemeClr>
                </a:solidFill>
              </a:rPr>
              <a:t>computation:</a:t>
            </a:r>
          </a:p>
          <a:p>
            <a:pPr marL="0" lvl="0" indent="0">
              <a:spcBef>
                <a:spcPct val="0"/>
              </a:spcBef>
              <a:defRPr/>
            </a:pPr>
            <a:endParaRPr lang="en-US" sz="3200" dirty="0" smtClean="0">
              <a:solidFill>
                <a:schemeClr val="accent6">
                  <a:lumMod val="50000"/>
                </a:schemeClr>
              </a:solidFill>
            </a:endParaRPr>
          </a:p>
          <a:p>
            <a:pPr lvl="1">
              <a:spcBef>
                <a:spcPct val="0"/>
              </a:spcBef>
              <a:buFont typeface="Arial"/>
              <a:buChar char="•"/>
            </a:pPr>
            <a:r>
              <a:rPr lang="en-US" sz="3200" dirty="0" smtClean="0">
                <a:solidFill>
                  <a:schemeClr val="accent6">
                    <a:lumMod val="50000"/>
                  </a:schemeClr>
                </a:solidFill>
              </a:rPr>
              <a:t>Thousands of gene </a:t>
            </a:r>
            <a:r>
              <a:rPr lang="en-US" sz="3200" dirty="0" smtClean="0">
                <a:solidFill>
                  <a:schemeClr val="accent6">
                    <a:lumMod val="50000"/>
                  </a:schemeClr>
                </a:solidFill>
              </a:rPr>
              <a:t>trees</a:t>
            </a:r>
          </a:p>
          <a:p>
            <a:pPr lvl="1">
              <a:spcBef>
                <a:spcPct val="0"/>
              </a:spcBef>
              <a:buFont typeface="Arial"/>
              <a:buChar char="•"/>
            </a:pPr>
            <a:endParaRPr lang="en-US" sz="3200" dirty="0" smtClean="0">
              <a:solidFill>
                <a:schemeClr val="accent6">
                  <a:lumMod val="50000"/>
                </a:schemeClr>
              </a:solidFill>
            </a:endParaRPr>
          </a:p>
          <a:p>
            <a:pPr lvl="1">
              <a:spcBef>
                <a:spcPct val="0"/>
              </a:spcBef>
              <a:buFont typeface="Arial"/>
              <a:buChar char="•"/>
            </a:pPr>
            <a:endParaRPr lang="en-US" sz="3200" dirty="0" smtClean="0">
              <a:solidFill>
                <a:schemeClr val="accent6">
                  <a:lumMod val="50000"/>
                </a:schemeClr>
              </a:solidFill>
            </a:endParaRPr>
          </a:p>
          <a:p>
            <a:pPr lvl="1">
              <a:spcBef>
                <a:spcPct val="0"/>
              </a:spcBef>
              <a:buFont typeface="Arial"/>
              <a:buChar char="•"/>
            </a:pPr>
            <a:endParaRPr lang="en-US" sz="3200" dirty="0" smtClean="0">
              <a:solidFill>
                <a:schemeClr val="accent6">
                  <a:lumMod val="50000"/>
                </a:schemeClr>
              </a:solidFill>
            </a:endParaRPr>
          </a:p>
          <a:p>
            <a:pPr lvl="1">
              <a:spcBef>
                <a:spcPct val="0"/>
              </a:spcBef>
              <a:buFont typeface="Arial"/>
              <a:buChar char="•"/>
            </a:pPr>
            <a:r>
              <a:rPr lang="en-US" sz="3200" dirty="0" smtClean="0">
                <a:solidFill>
                  <a:schemeClr val="accent6">
                    <a:lumMod val="50000"/>
                  </a:schemeClr>
                </a:solidFill>
              </a:rPr>
              <a:t>Dozens of species</a:t>
            </a:r>
            <a:endParaRPr lang="en-US" sz="3200" dirty="0" smtClean="0">
              <a:solidFill>
                <a:schemeClr val="accent6">
                  <a:lumMod val="50000"/>
                </a:schemeClr>
              </a:solidFill>
            </a:endParaRPr>
          </a:p>
          <a:p>
            <a:pPr marL="597109" indent="-597109">
              <a:buNone/>
            </a:pPr>
            <a:endParaRPr lang="en-US" sz="2800" dirty="0" smtClean="0">
              <a:solidFill>
                <a:srgbClr val="984807"/>
              </a:solidFill>
            </a:endParaRPr>
          </a:p>
          <a:p>
            <a:pPr marL="597109" indent="-597109">
              <a:buFont typeface="+mj-lt"/>
              <a:buAutoNum type="arabicPeriod"/>
            </a:pPr>
            <a:endParaRPr lang="en-US" sz="2800" dirty="0" smtClean="0">
              <a:solidFill>
                <a:srgbClr val="984807"/>
              </a:solidFill>
            </a:endParaRPr>
          </a:p>
          <a:p>
            <a:pPr lvl="1"/>
            <a:endParaRPr lang="en-US" dirty="0" smtClean="0">
              <a:solidFill>
                <a:srgbClr val="984807"/>
              </a:solidFill>
            </a:endParaRPr>
          </a:p>
          <a:p>
            <a:pPr lvl="1"/>
            <a:endParaRPr lang="en-US" dirty="0" smtClean="0">
              <a:solidFill>
                <a:srgbClr val="984807"/>
              </a:solidFill>
            </a:endParaRPr>
          </a:p>
          <a:p>
            <a:pPr lvl="1"/>
            <a:endParaRPr lang="en-US" dirty="0" smtClean="0">
              <a:solidFill>
                <a:srgbClr val="984807"/>
              </a:solidFill>
            </a:endParaRPr>
          </a:p>
          <a:p>
            <a:pPr>
              <a:buNone/>
            </a:pPr>
            <a:endParaRPr lang="en-US" dirty="0" smtClean="0">
              <a:solidFill>
                <a:srgbClr val="984807"/>
              </a:solidFill>
            </a:endParaRPr>
          </a:p>
          <a:p>
            <a:endParaRPr lang="en-US" dirty="0">
              <a:solidFill>
                <a:srgbClr val="984807"/>
              </a:solidFill>
            </a:endParaRPr>
          </a:p>
        </p:txBody>
      </p:sp>
      <p:pic>
        <p:nvPicPr>
          <p:cNvPr id="13" name="Picture 12" descr="arbreGenesNoDuplication.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2343429" y="2851873"/>
            <a:ext cx="1204919" cy="1078685"/>
          </a:xfrm>
          <a:prstGeom prst="rect">
            <a:avLst/>
          </a:prstGeom>
        </p:spPr>
      </p:pic>
      <p:pic>
        <p:nvPicPr>
          <p:cNvPr id="14" name="Picture 13" descr="arbreGenesDuplication.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3643867" y="2790954"/>
            <a:ext cx="1335843" cy="1154621"/>
          </a:xfrm>
          <a:prstGeom prst="rect">
            <a:avLst/>
          </a:prstGeom>
        </p:spPr>
      </p:pic>
      <p:pic>
        <p:nvPicPr>
          <p:cNvPr id="15" name="Picture 14" descr="arbreGenesDuplicationLoss.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4993827" y="2811361"/>
            <a:ext cx="1370487" cy="1119197"/>
          </a:xfrm>
          <a:prstGeom prst="rect">
            <a:avLst/>
          </a:prstGeom>
        </p:spPr>
      </p:pic>
      <p:pic>
        <p:nvPicPr>
          <p:cNvPr id="16" name="Picture 15" descr="arbreGenesTransfer.pdf"/>
          <p:cNvPicPr>
            <a:picLocks noChangeAspect="1"/>
          </p:cNvPicPr>
          <p:nvPr/>
        </p:nvPicPr>
        <mc:AlternateContent>
          <mc:Choice xmlns:ma="http://schemas.microsoft.com/office/mac/drawingml/2008/main" Requires="ma">
            <p:blipFill>
              <a:blip r:embed="rId8"/>
              <a:stretch>
                <a:fillRect/>
              </a:stretch>
            </p:blipFill>
          </mc:Choice>
          <mc:Fallback>
            <p:blipFill>
              <a:blip r:embed="rId9"/>
              <a:stretch>
                <a:fillRect/>
              </a:stretch>
            </p:blipFill>
          </mc:Fallback>
        </mc:AlternateContent>
        <p:spPr>
          <a:xfrm>
            <a:off x="6416078" y="2817822"/>
            <a:ext cx="1241707" cy="1111620"/>
          </a:xfrm>
          <a:prstGeom prst="rect">
            <a:avLst/>
          </a:prstGeom>
        </p:spPr>
      </p:pic>
      <p:pic>
        <p:nvPicPr>
          <p:cNvPr id="17" name="Picture 16" descr="arbreGenesNoDuplicationILS.pdf"/>
          <p:cNvPicPr>
            <a:picLocks noChangeAspect="1"/>
          </p:cNvPicPr>
          <p:nvPr/>
        </p:nvPicPr>
        <mc:AlternateContent>
          <mc:Choice xmlns:ma="http://schemas.microsoft.com/office/mac/drawingml/2008/main" Requires="ma">
            <p:blipFill>
              <a:blip r:embed="rId10"/>
              <a:stretch>
                <a:fillRect/>
              </a:stretch>
            </p:blipFill>
          </mc:Choice>
          <mc:Fallback>
            <p:blipFill>
              <a:blip r:embed="rId11"/>
              <a:stretch>
                <a:fillRect/>
              </a:stretch>
            </p:blipFill>
          </mc:Fallback>
        </mc:AlternateContent>
        <p:spPr>
          <a:xfrm>
            <a:off x="7718856" y="2837067"/>
            <a:ext cx="1098162" cy="10786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 name="Picture 9" descr="mappingSmall_Nice-4.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0904702" y="-11571388"/>
            <a:ext cx="31031913" cy="30204053"/>
          </a:xfrm>
          <a:prstGeom prst="rect">
            <a:avLst/>
          </a:prstGeom>
        </p:spPr>
      </p:pic>
      <p:cxnSp>
        <p:nvCxnSpPr>
          <p:cNvPr id="11" name="Straight Connector 10"/>
          <p:cNvCxnSpPr/>
          <p:nvPr/>
        </p:nvCxnSpPr>
        <p:spPr>
          <a:xfrm rot="16200000" flipH="1">
            <a:off x="7105370" y="2433489"/>
            <a:ext cx="297611" cy="0"/>
          </a:xfrm>
          <a:prstGeom prst="line">
            <a:avLst/>
          </a:prstGeom>
          <a:ln w="317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Rounded Rectangle 7"/>
          <p:cNvSpPr/>
          <p:nvPr/>
        </p:nvSpPr>
        <p:spPr>
          <a:xfrm>
            <a:off x="1079500" y="396290"/>
            <a:ext cx="7302500" cy="1243060"/>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13" name="Rounded Rectangle 12"/>
          <p:cNvSpPr/>
          <p:nvPr/>
        </p:nvSpPr>
        <p:spPr>
          <a:xfrm>
            <a:off x="5904717" y="6538764"/>
            <a:ext cx="3241153" cy="302585"/>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14" name="Title 1"/>
          <p:cNvSpPr txBox="1">
            <a:spLocks/>
          </p:cNvSpPr>
          <p:nvPr/>
        </p:nvSpPr>
        <p:spPr>
          <a:xfrm>
            <a:off x="5901798" y="6407149"/>
            <a:ext cx="2923811" cy="488951"/>
          </a:xfrm>
          <a:prstGeom prst="rect">
            <a:avLst/>
          </a:prstGeom>
        </p:spPr>
        <p:txBody>
          <a:bodyPr vert="horz" lIns="81626" tIns="40813" rIns="81626" bIns="40813" rtlCol="0" anchor="ctr">
            <a:normAutofit fontScale="92500"/>
          </a:bodyPr>
          <a:lstStyle/>
          <a:p>
            <a:pPr marL="0" marR="0" lvl="0" indent="0" algn="ctr" defTabSz="408130" rtl="0" eaLnBrk="1" fontAlgn="auto" latinLnBrk="0" hangingPunct="1">
              <a:lnSpc>
                <a:spcPct val="100000"/>
              </a:lnSpc>
              <a:spcBef>
                <a:spcPct val="0"/>
              </a:spcBef>
              <a:spcAft>
                <a:spcPts val="0"/>
              </a:spcAft>
              <a:buClrTx/>
              <a:buSzTx/>
              <a:buFontTx/>
              <a:buNone/>
              <a:tabLst/>
              <a:defRPr/>
            </a:pPr>
            <a:r>
              <a:rPr lang="en-US" sz="1800" dirty="0" err="1" smtClean="0">
                <a:solidFill>
                  <a:srgbClr val="984807"/>
                </a:solidFill>
                <a:latin typeface="+mj-lt"/>
                <a:ea typeface="+mj-ea"/>
                <a:cs typeface="+mj-cs"/>
              </a:rPr>
              <a:t>Zmasek</a:t>
            </a:r>
            <a:r>
              <a:rPr lang="en-US" sz="1800" dirty="0" smtClean="0">
                <a:solidFill>
                  <a:srgbClr val="984807"/>
                </a:solidFill>
                <a:latin typeface="+mj-lt"/>
                <a:ea typeface="+mj-ea"/>
                <a:cs typeface="+mj-cs"/>
              </a:rPr>
              <a:t> and Eddy</a:t>
            </a:r>
            <a:r>
              <a:rPr kumimoji="0" lang="en-US" sz="1800" b="0" i="0" u="none" strike="noStrike" kern="1200" cap="none" spc="0" normalizeH="0" baseline="0" noProof="0" dirty="0" smtClean="0">
                <a:ln>
                  <a:noFill/>
                </a:ln>
                <a:solidFill>
                  <a:srgbClr val="984807"/>
                </a:solidFill>
                <a:effectLst/>
                <a:uLnTx/>
                <a:uFillTx/>
                <a:latin typeface="+mj-lt"/>
                <a:ea typeface="+mj-ea"/>
                <a:cs typeface="+mj-cs"/>
              </a:rPr>
              <a:t>, </a:t>
            </a:r>
            <a:r>
              <a:rPr lang="en-US" sz="1800" i="1" noProof="0" dirty="0" smtClean="0">
                <a:solidFill>
                  <a:srgbClr val="984807"/>
                </a:solidFill>
                <a:latin typeface="+mj-lt"/>
                <a:ea typeface="+mj-ea"/>
                <a:cs typeface="+mj-cs"/>
              </a:rPr>
              <a:t>B</a:t>
            </a:r>
            <a:r>
              <a:rPr lang="en-US" sz="1800" i="1" dirty="0" err="1" smtClean="0">
                <a:solidFill>
                  <a:srgbClr val="984807"/>
                </a:solidFill>
                <a:latin typeface="+mj-lt"/>
                <a:ea typeface="+mj-ea"/>
                <a:cs typeface="+mj-cs"/>
              </a:rPr>
              <a:t>ioinf</a:t>
            </a:r>
            <a:r>
              <a:rPr lang="en-US" sz="1800" i="1" dirty="0" smtClean="0">
                <a:solidFill>
                  <a:srgbClr val="984807"/>
                </a:solidFill>
                <a:latin typeface="+mj-lt"/>
                <a:ea typeface="+mj-ea"/>
                <a:cs typeface="+mj-cs"/>
              </a:rPr>
              <a:t>.</a:t>
            </a:r>
            <a:r>
              <a:rPr kumimoji="0" lang="en-US" sz="1800" b="0" i="0" u="none" strike="noStrike" kern="1200" cap="none" spc="0" normalizeH="0" baseline="0" noProof="0" dirty="0" smtClean="0">
                <a:ln>
                  <a:noFill/>
                </a:ln>
                <a:solidFill>
                  <a:srgbClr val="984807"/>
                </a:solidFill>
                <a:effectLst/>
                <a:uLnTx/>
                <a:uFillTx/>
                <a:latin typeface="+mj-lt"/>
                <a:ea typeface="+mj-ea"/>
                <a:cs typeface="+mj-cs"/>
              </a:rPr>
              <a:t> 2001</a:t>
            </a:r>
            <a:endParaRPr kumimoji="0" lang="en-US" sz="1800" b="0" i="0" u="none" strike="noStrike" kern="1200" cap="none" spc="0" normalizeH="0" baseline="0" noProof="0" dirty="0">
              <a:ln>
                <a:noFill/>
              </a:ln>
              <a:solidFill>
                <a:srgbClr val="984807"/>
              </a:solidFill>
              <a:effectLst/>
              <a:uLnTx/>
              <a:uFillTx/>
              <a:latin typeface="+mj-lt"/>
              <a:ea typeface="+mj-ea"/>
              <a:cs typeface="+mj-cs"/>
            </a:endParaRPr>
          </a:p>
        </p:txBody>
      </p:sp>
      <p:sp>
        <p:nvSpPr>
          <p:cNvPr id="15" name="Title 1"/>
          <p:cNvSpPr txBox="1">
            <a:spLocks/>
          </p:cNvSpPr>
          <p:nvPr/>
        </p:nvSpPr>
        <p:spPr>
          <a:xfrm>
            <a:off x="596009" y="409744"/>
            <a:ext cx="8229600" cy="1143000"/>
          </a:xfrm>
          <a:prstGeom prst="rect">
            <a:avLst/>
          </a:prstGeom>
        </p:spPr>
        <p:txBody>
          <a:bodyPr vert="horz" lIns="81626" tIns="40813" rIns="81626" bIns="40813" rtlCol="0" anchor="ctr">
            <a:normAutofit fontScale="90000" lnSpcReduction="10000"/>
          </a:bodyPr>
          <a:lstStyle/>
          <a:p>
            <a:pPr algn="ctr">
              <a:spcBef>
                <a:spcPct val="0"/>
              </a:spcBef>
              <a:defRPr/>
            </a:pPr>
            <a:r>
              <a:rPr lang="en-US" sz="3900" dirty="0" smtClean="0">
                <a:solidFill>
                  <a:srgbClr val="984807"/>
                </a:solidFill>
                <a:latin typeface="+mj-lt"/>
                <a:ea typeface="+mj-ea"/>
                <a:cs typeface="+mj-cs"/>
              </a:rPr>
              <a:t>Parsimonious mapping a gene tree to a species tree</a:t>
            </a:r>
            <a:endParaRPr lang="en-US" sz="3900" dirty="0" smtClean="0">
              <a:solidFill>
                <a:srgbClr val="984807"/>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 name="Picture 9" descr="mappingSmall_Nice-4.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0904702" y="-11571388"/>
            <a:ext cx="31031913" cy="30204053"/>
          </a:xfrm>
          <a:prstGeom prst="rect">
            <a:avLst/>
          </a:prstGeom>
        </p:spPr>
      </p:pic>
      <p:pic>
        <p:nvPicPr>
          <p:cNvPr id="6" name="Picture 5"/>
          <p:cNvPicPr>
            <a:picLocks noChangeAspect="1"/>
          </p:cNvPicPr>
          <p:nvPr/>
        </p:nvPicPr>
        <p:blipFill>
          <a:blip r:embed="rId4"/>
          <a:stretch>
            <a:fillRect/>
          </a:stretch>
        </p:blipFill>
        <p:spPr>
          <a:xfrm>
            <a:off x="138810" y="5787451"/>
            <a:ext cx="8825609" cy="900725"/>
          </a:xfrm>
          <a:prstGeom prst="rect">
            <a:avLst/>
          </a:prstGeom>
        </p:spPr>
      </p:pic>
      <p:sp>
        <p:nvSpPr>
          <p:cNvPr id="7" name="Rounded Rectangle 6"/>
          <p:cNvSpPr/>
          <p:nvPr/>
        </p:nvSpPr>
        <p:spPr>
          <a:xfrm>
            <a:off x="1749382" y="396290"/>
            <a:ext cx="5855007" cy="1243060"/>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8" name="Title 1"/>
          <p:cNvSpPr txBox="1">
            <a:spLocks/>
          </p:cNvSpPr>
          <p:nvPr/>
        </p:nvSpPr>
        <p:spPr>
          <a:xfrm>
            <a:off x="596009" y="409744"/>
            <a:ext cx="8229600" cy="1143000"/>
          </a:xfrm>
          <a:prstGeom prst="rect">
            <a:avLst/>
          </a:prstGeom>
        </p:spPr>
        <p:txBody>
          <a:bodyPr vert="horz" lIns="81626" tIns="40813" rIns="81626" bIns="40813" rtlCol="0" anchor="ctr">
            <a:normAutofit fontScale="90000" lnSpcReduction="10000"/>
          </a:bodyPr>
          <a:lstStyle/>
          <a:p>
            <a:pPr algn="ctr">
              <a:spcBef>
                <a:spcPct val="0"/>
              </a:spcBef>
              <a:defRPr/>
            </a:pPr>
            <a:r>
              <a:rPr lang="en-US" sz="3900" dirty="0" err="1" smtClean="0">
                <a:solidFill>
                  <a:srgbClr val="984807"/>
                </a:solidFill>
                <a:latin typeface="+mj-lt"/>
                <a:ea typeface="+mj-ea"/>
                <a:cs typeface="+mj-cs"/>
              </a:rPr>
              <a:t>P(gene</a:t>
            </a:r>
            <a:r>
              <a:rPr lang="en-US" sz="3900" dirty="0" smtClean="0">
                <a:solidFill>
                  <a:srgbClr val="984807"/>
                </a:solidFill>
                <a:latin typeface="+mj-lt"/>
                <a:ea typeface="+mj-ea"/>
                <a:cs typeface="+mj-cs"/>
              </a:rPr>
              <a:t> </a:t>
            </a:r>
            <a:r>
              <a:rPr lang="en-US" sz="3900" dirty="0" err="1" smtClean="0">
                <a:solidFill>
                  <a:srgbClr val="984807"/>
                </a:solidFill>
                <a:latin typeface="+mj-lt"/>
                <a:ea typeface="+mj-ea"/>
                <a:cs typeface="+mj-cs"/>
              </a:rPr>
              <a:t>tree|species</a:t>
            </a:r>
            <a:r>
              <a:rPr lang="en-US" sz="3900" dirty="0" smtClean="0">
                <a:solidFill>
                  <a:srgbClr val="984807"/>
                </a:solidFill>
                <a:latin typeface="+mj-lt"/>
                <a:ea typeface="+mj-ea"/>
                <a:cs typeface="+mj-cs"/>
              </a:rPr>
              <a:t> tree):</a:t>
            </a:r>
          </a:p>
          <a:p>
            <a:pPr algn="ctr">
              <a:spcBef>
                <a:spcPct val="0"/>
              </a:spcBef>
              <a:defRPr/>
            </a:pPr>
            <a:r>
              <a:rPr lang="en-US" sz="3900" dirty="0" smtClean="0">
                <a:solidFill>
                  <a:srgbClr val="984807"/>
                </a:solidFill>
              </a:rPr>
              <a:t>Algorithmic details</a:t>
            </a:r>
            <a:endParaRPr lang="en-US" sz="3900" dirty="0" smtClean="0">
              <a:solidFill>
                <a:srgbClr val="984807"/>
              </a:solidFill>
            </a:endParaRPr>
          </a:p>
        </p:txBody>
      </p:sp>
      <p:cxnSp>
        <p:nvCxnSpPr>
          <p:cNvPr id="12" name="Straight Connector 11"/>
          <p:cNvCxnSpPr/>
          <p:nvPr/>
        </p:nvCxnSpPr>
        <p:spPr>
          <a:xfrm rot="16200000" flipH="1">
            <a:off x="7105370" y="2433489"/>
            <a:ext cx="297611" cy="0"/>
          </a:xfrm>
          <a:prstGeom prst="line">
            <a:avLst/>
          </a:prstGeom>
          <a:ln w="317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15" name="Group 14"/>
          <p:cNvGrpSpPr/>
          <p:nvPr/>
        </p:nvGrpSpPr>
        <p:grpSpPr>
          <a:xfrm>
            <a:off x="63500" y="6459088"/>
            <a:ext cx="3989038" cy="338555"/>
            <a:chOff x="2053662" y="6247533"/>
            <a:chExt cx="3989038" cy="338555"/>
          </a:xfrm>
        </p:grpSpPr>
        <p:sp>
          <p:nvSpPr>
            <p:cNvPr id="13" name="Rounded Rectangle 12"/>
            <p:cNvSpPr/>
            <p:nvPr/>
          </p:nvSpPr>
          <p:spPr>
            <a:xfrm>
              <a:off x="2053662" y="6247534"/>
              <a:ext cx="3318438" cy="338554"/>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14" name="TextBox 13"/>
            <p:cNvSpPr txBox="1"/>
            <p:nvPr/>
          </p:nvSpPr>
          <p:spPr>
            <a:xfrm>
              <a:off x="2053662" y="6247533"/>
              <a:ext cx="3989038" cy="338554"/>
            </a:xfrm>
            <a:prstGeom prst="rect">
              <a:avLst/>
            </a:prstGeom>
            <a:noFill/>
          </p:spPr>
          <p:txBody>
            <a:bodyPr wrap="square" rtlCol="0">
              <a:spAutoFit/>
            </a:bodyPr>
            <a:lstStyle/>
            <a:p>
              <a:r>
                <a:rPr lang="en-US" dirty="0" smtClean="0">
                  <a:solidFill>
                    <a:srgbClr val="984807"/>
                  </a:solidFill>
                </a:rPr>
                <a:t>Boussau et al., Genome Research 2013</a:t>
              </a:r>
              <a:endParaRPr lang="en-US" dirty="0">
                <a:solidFill>
                  <a:srgbClr val="984807"/>
                </a:solidFill>
              </a:endParaRPr>
            </a:p>
          </p:txBody>
        </p: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ounded Rectangle 3"/>
          <p:cNvSpPr/>
          <p:nvPr/>
        </p:nvSpPr>
        <p:spPr>
          <a:xfrm>
            <a:off x="1434353" y="57966"/>
            <a:ext cx="6739917" cy="1243060"/>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5" name="Title 1"/>
          <p:cNvSpPr txBox="1">
            <a:spLocks/>
          </p:cNvSpPr>
          <p:nvPr/>
        </p:nvSpPr>
        <p:spPr>
          <a:xfrm>
            <a:off x="596009" y="71421"/>
            <a:ext cx="8229600" cy="1143000"/>
          </a:xfrm>
          <a:prstGeom prst="rect">
            <a:avLst/>
          </a:prstGeom>
        </p:spPr>
        <p:txBody>
          <a:bodyPr vert="horz" lIns="81626" tIns="40813" rIns="81626" bIns="40813" rtlCol="0" anchor="ctr">
            <a:normAutofit fontScale="90000" lnSpcReduction="10000"/>
          </a:bodyPr>
          <a:lstStyle/>
          <a:p>
            <a:pPr algn="ctr">
              <a:spcBef>
                <a:spcPct val="0"/>
              </a:spcBef>
              <a:defRPr/>
            </a:pPr>
            <a:r>
              <a:rPr lang="en-US" sz="4300" dirty="0" err="1" smtClean="0">
                <a:solidFill>
                  <a:srgbClr val="984807"/>
                </a:solidFill>
              </a:rPr>
              <a:t>P(gene</a:t>
            </a:r>
            <a:r>
              <a:rPr lang="en-US" sz="4300" dirty="0" smtClean="0">
                <a:solidFill>
                  <a:srgbClr val="984807"/>
                </a:solidFill>
              </a:rPr>
              <a:t> </a:t>
            </a:r>
            <a:r>
              <a:rPr lang="en-US" sz="4300" dirty="0" err="1" smtClean="0">
                <a:solidFill>
                  <a:srgbClr val="984807"/>
                </a:solidFill>
              </a:rPr>
              <a:t>tree|organism</a:t>
            </a:r>
            <a:r>
              <a:rPr lang="en-US" sz="4300" dirty="0" smtClean="0">
                <a:solidFill>
                  <a:srgbClr val="984807"/>
                </a:solidFill>
              </a:rPr>
              <a:t> tree):</a:t>
            </a:r>
          </a:p>
          <a:p>
            <a:pPr algn="ctr">
              <a:spcBef>
                <a:spcPct val="0"/>
              </a:spcBef>
              <a:defRPr/>
            </a:pPr>
            <a:r>
              <a:rPr lang="en-US" sz="3900" dirty="0" smtClean="0">
                <a:solidFill>
                  <a:srgbClr val="984807"/>
                </a:solidFill>
                <a:latin typeface="+mj-lt"/>
                <a:ea typeface="+mj-ea"/>
                <a:cs typeface="+mj-cs"/>
              </a:rPr>
              <a:t>Computing </a:t>
            </a:r>
            <a:r>
              <a:rPr lang="en-US" sz="3900" dirty="0" err="1" smtClean="0">
                <a:solidFill>
                  <a:srgbClr val="984807"/>
                </a:solidFill>
                <a:latin typeface="+mj-lt"/>
                <a:ea typeface="+mj-ea"/>
                <a:cs typeface="+mj-cs"/>
              </a:rPr>
              <a:t>P</a:t>
            </a:r>
            <a:r>
              <a:rPr lang="en-US" sz="3900" baseline="-25000" dirty="0" err="1" smtClean="0">
                <a:solidFill>
                  <a:srgbClr val="984807"/>
                </a:solidFill>
                <a:latin typeface="+mj-lt"/>
                <a:ea typeface="+mj-ea"/>
                <a:cs typeface="+mj-cs"/>
              </a:rPr>
              <a:t>u</a:t>
            </a:r>
            <a:r>
              <a:rPr lang="en-US" sz="3900" baseline="-25000" dirty="0" smtClean="0">
                <a:solidFill>
                  <a:srgbClr val="984807"/>
                </a:solidFill>
                <a:latin typeface="+mj-lt"/>
                <a:ea typeface="+mj-ea"/>
                <a:cs typeface="+mj-cs"/>
              </a:rPr>
              <a:t>, 1</a:t>
            </a:r>
            <a:r>
              <a:rPr lang="en-US" sz="3900" baseline="-25000" dirty="0" smtClean="0">
                <a:solidFill>
                  <a:srgbClr val="984807"/>
                </a:solidFill>
                <a:latin typeface="Wingdings"/>
                <a:ea typeface="Wingdings"/>
                <a:cs typeface="Wingdings"/>
              </a:rPr>
              <a:t></a:t>
            </a:r>
            <a:r>
              <a:rPr lang="en-US" sz="3900" baseline="-25000" dirty="0" err="1" smtClean="0">
                <a:solidFill>
                  <a:srgbClr val="984807"/>
                </a:solidFill>
                <a:latin typeface="+mj-lt"/>
                <a:ea typeface="+mj-ea"/>
                <a:cs typeface="+mj-cs"/>
              </a:rPr>
              <a:t>kT</a:t>
            </a:r>
            <a:endParaRPr lang="en-US" sz="3900" baseline="-25000" dirty="0">
              <a:solidFill>
                <a:srgbClr val="984807"/>
              </a:solidFill>
              <a:latin typeface="+mj-lt"/>
              <a:ea typeface="+mj-ea"/>
              <a:cs typeface="+mj-cs"/>
            </a:endParaRPr>
          </a:p>
        </p:txBody>
      </p:sp>
      <p:pic>
        <p:nvPicPr>
          <p:cNvPr id="8" name="Picture 7"/>
          <p:cNvPicPr>
            <a:picLocks noChangeAspect="1"/>
          </p:cNvPicPr>
          <p:nvPr/>
        </p:nvPicPr>
        <p:blipFill>
          <a:blip r:embed="rId2"/>
          <a:stretch>
            <a:fillRect/>
          </a:stretch>
        </p:blipFill>
        <p:spPr>
          <a:xfrm>
            <a:off x="182087" y="3923122"/>
            <a:ext cx="8730567" cy="2632087"/>
          </a:xfrm>
          <a:prstGeom prst="rect">
            <a:avLst/>
          </a:prstGeom>
        </p:spPr>
      </p:pic>
      <p:pic>
        <p:nvPicPr>
          <p:cNvPr id="9" name="Picture 8"/>
          <p:cNvPicPr>
            <a:picLocks noChangeAspect="1"/>
          </p:cNvPicPr>
          <p:nvPr/>
        </p:nvPicPr>
        <p:blipFill>
          <a:blip r:embed="rId3"/>
          <a:srcRect t="6948" r="3028" b="20843"/>
          <a:stretch>
            <a:fillRect/>
          </a:stretch>
        </p:blipFill>
        <p:spPr>
          <a:xfrm>
            <a:off x="5119648" y="659864"/>
            <a:ext cx="1835397" cy="579859"/>
          </a:xfrm>
          <a:prstGeom prst="rect">
            <a:avLst/>
          </a:prstGeom>
        </p:spPr>
      </p:pic>
      <p:grpSp>
        <p:nvGrpSpPr>
          <p:cNvPr id="2" name="Group 26"/>
          <p:cNvGrpSpPr/>
          <p:nvPr/>
        </p:nvGrpSpPr>
        <p:grpSpPr>
          <a:xfrm>
            <a:off x="498379" y="1851317"/>
            <a:ext cx="3853931" cy="2080211"/>
            <a:chOff x="413083" y="1657138"/>
            <a:chExt cx="4365390" cy="2420862"/>
          </a:xfrm>
        </p:grpSpPr>
        <p:cxnSp>
          <p:nvCxnSpPr>
            <p:cNvPr id="11" name="Straight Connector 10"/>
            <p:cNvCxnSpPr/>
            <p:nvPr/>
          </p:nvCxnSpPr>
          <p:spPr>
            <a:xfrm rot="5400000" flipH="1" flipV="1">
              <a:off x="454400" y="1879290"/>
              <a:ext cx="1719086" cy="1274781"/>
            </a:xfrm>
            <a:prstGeom prst="line">
              <a:avLst/>
            </a:prstGeom>
            <a:ln w="165100" cap="rnd" cmpd="sng" algn="ctr">
              <a:solidFill>
                <a:schemeClr val="accent2">
                  <a:alpha val="21000"/>
                </a:schemeClr>
              </a:solidFill>
              <a:prstDash val="solid"/>
              <a:round/>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12" name="Straight Connector 11"/>
            <p:cNvCxnSpPr/>
            <p:nvPr/>
          </p:nvCxnSpPr>
          <p:spPr>
            <a:xfrm rot="16200000" flipH="1">
              <a:off x="1689268" y="1934690"/>
              <a:ext cx="1719088" cy="1194956"/>
            </a:xfrm>
            <a:prstGeom prst="line">
              <a:avLst/>
            </a:prstGeom>
            <a:ln w="165100" cap="rnd" cmpd="sng" algn="ctr">
              <a:solidFill>
                <a:schemeClr val="accent2"/>
              </a:solidFill>
              <a:prstDash val="solid"/>
              <a:round/>
              <a:headEnd type="none" w="med" len="med"/>
              <a:tailEnd type="none" w="med" len="med"/>
            </a:ln>
          </p:spPr>
          <p:style>
            <a:lnRef idx="3">
              <a:schemeClr val="accent2"/>
            </a:lnRef>
            <a:fillRef idx="0">
              <a:schemeClr val="accent2"/>
            </a:fillRef>
            <a:effectRef idx="2">
              <a:schemeClr val="accent2"/>
            </a:effectRef>
            <a:fontRef idx="minor">
              <a:schemeClr val="tx1"/>
            </a:fontRef>
          </p:style>
        </p:cxnSp>
        <p:sp>
          <p:nvSpPr>
            <p:cNvPr id="21" name="TextBox 20"/>
            <p:cNvSpPr txBox="1">
              <a:spLocks noChangeAspect="1"/>
            </p:cNvSpPr>
            <p:nvPr/>
          </p:nvSpPr>
          <p:spPr>
            <a:xfrm>
              <a:off x="413083" y="3451190"/>
              <a:ext cx="1886842" cy="626810"/>
            </a:xfrm>
            <a:prstGeom prst="rect">
              <a:avLst/>
            </a:prstGeom>
            <a:noFill/>
          </p:spPr>
          <p:txBody>
            <a:bodyPr wrap="square" rtlCol="0">
              <a:spAutoFit/>
            </a:bodyPr>
            <a:lstStyle/>
            <a:p>
              <a:r>
                <a:rPr lang="en-US" sz="2900" dirty="0" smtClean="0">
                  <a:solidFill>
                    <a:srgbClr val="F5DBCA"/>
                  </a:solidFill>
                </a:rPr>
                <a:t>A</a:t>
              </a:r>
              <a:endParaRPr lang="en-US" sz="2900" dirty="0">
                <a:solidFill>
                  <a:srgbClr val="F5DBCA"/>
                </a:solidFill>
              </a:endParaRPr>
            </a:p>
          </p:txBody>
        </p:sp>
        <p:sp>
          <p:nvSpPr>
            <p:cNvPr id="22" name="TextBox 21"/>
            <p:cNvSpPr txBox="1">
              <a:spLocks noChangeAspect="1"/>
            </p:cNvSpPr>
            <p:nvPr/>
          </p:nvSpPr>
          <p:spPr>
            <a:xfrm>
              <a:off x="2891631" y="3451190"/>
              <a:ext cx="1886842" cy="626810"/>
            </a:xfrm>
            <a:prstGeom prst="rect">
              <a:avLst/>
            </a:prstGeom>
            <a:noFill/>
          </p:spPr>
          <p:txBody>
            <a:bodyPr wrap="square" rtlCol="0">
              <a:spAutoFit/>
            </a:bodyPr>
            <a:lstStyle/>
            <a:p>
              <a:r>
                <a:rPr lang="en-US" sz="2900" dirty="0" smtClean="0">
                  <a:solidFill>
                    <a:srgbClr val="C0504D"/>
                  </a:solidFill>
                </a:rPr>
                <a:t>B</a:t>
              </a:r>
              <a:endParaRPr lang="en-US" sz="2900" dirty="0">
                <a:solidFill>
                  <a:srgbClr val="C0504D"/>
                </a:solidFill>
              </a:endParaRPr>
            </a:p>
          </p:txBody>
        </p:sp>
      </p:grpSp>
      <p:grpSp>
        <p:nvGrpSpPr>
          <p:cNvPr id="3" name="Group 27"/>
          <p:cNvGrpSpPr/>
          <p:nvPr/>
        </p:nvGrpSpPr>
        <p:grpSpPr>
          <a:xfrm>
            <a:off x="4157441" y="1902426"/>
            <a:ext cx="3976984" cy="2029102"/>
            <a:chOff x="4426147" y="1716616"/>
            <a:chExt cx="4504773" cy="2361383"/>
          </a:xfrm>
        </p:grpSpPr>
        <p:cxnSp>
          <p:nvCxnSpPr>
            <p:cNvPr id="14" name="Straight Connector 13"/>
            <p:cNvCxnSpPr/>
            <p:nvPr/>
          </p:nvCxnSpPr>
          <p:spPr>
            <a:xfrm rot="5400000" flipH="1" flipV="1">
              <a:off x="4540498" y="1938768"/>
              <a:ext cx="1719086" cy="1274781"/>
            </a:xfrm>
            <a:prstGeom prst="line">
              <a:avLst/>
            </a:prstGeom>
            <a:ln w="50800" cap="rnd" cmpd="sng" algn="ctr">
              <a:solidFill>
                <a:schemeClr val="accent2">
                  <a:alpha val="27000"/>
                </a:schemeClr>
              </a:solidFill>
              <a:prstDash val="solid"/>
              <a:round/>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15" name="Straight Connector 14"/>
            <p:cNvCxnSpPr/>
            <p:nvPr/>
          </p:nvCxnSpPr>
          <p:spPr>
            <a:xfrm rot="16200000" flipH="1">
              <a:off x="5775366" y="1994168"/>
              <a:ext cx="1719088" cy="1194956"/>
            </a:xfrm>
            <a:prstGeom prst="line">
              <a:avLst/>
            </a:prstGeom>
            <a:ln w="50800" cap="rnd" cmpd="sng" algn="ctr">
              <a:solidFill>
                <a:schemeClr val="accent2"/>
              </a:solidFill>
              <a:prstDash val="solid"/>
              <a:round/>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16" name="Straight Connector 15"/>
            <p:cNvCxnSpPr/>
            <p:nvPr/>
          </p:nvCxnSpPr>
          <p:spPr>
            <a:xfrm rot="5400000">
              <a:off x="5638172" y="2552756"/>
              <a:ext cx="985916" cy="722973"/>
            </a:xfrm>
            <a:prstGeom prst="line">
              <a:avLst/>
            </a:prstGeom>
            <a:ln w="50800" cap="rnd" cmpd="sng" algn="ctr">
              <a:solidFill>
                <a:schemeClr val="accent2"/>
              </a:solidFill>
              <a:prstDash val="solid"/>
              <a:round/>
              <a:headEnd type="none" w="med" len="med"/>
              <a:tailEnd type="none" w="med" len="med"/>
            </a:ln>
          </p:spPr>
          <p:style>
            <a:lnRef idx="3">
              <a:schemeClr val="accent2"/>
            </a:lnRef>
            <a:fillRef idx="0">
              <a:schemeClr val="accent2"/>
            </a:fillRef>
            <a:effectRef idx="2">
              <a:schemeClr val="accent2"/>
            </a:effectRef>
            <a:fontRef idx="minor">
              <a:schemeClr val="tx1"/>
            </a:fontRef>
          </p:style>
        </p:cxnSp>
        <p:sp>
          <p:nvSpPr>
            <p:cNvPr id="23" name="TextBox 22"/>
            <p:cNvSpPr txBox="1">
              <a:spLocks noChangeAspect="1"/>
            </p:cNvSpPr>
            <p:nvPr/>
          </p:nvSpPr>
          <p:spPr>
            <a:xfrm>
              <a:off x="4426147" y="3433233"/>
              <a:ext cx="1886841" cy="626810"/>
            </a:xfrm>
            <a:prstGeom prst="rect">
              <a:avLst/>
            </a:prstGeom>
            <a:noFill/>
          </p:spPr>
          <p:txBody>
            <a:bodyPr wrap="square" rtlCol="0">
              <a:spAutoFit/>
            </a:bodyPr>
            <a:lstStyle/>
            <a:p>
              <a:r>
                <a:rPr lang="en-US" sz="2900" dirty="0" smtClean="0">
                  <a:solidFill>
                    <a:srgbClr val="F5DBCA"/>
                  </a:solidFill>
                </a:rPr>
                <a:t>A</a:t>
              </a:r>
              <a:r>
                <a:rPr lang="en-US" sz="2900" baseline="-25000" dirty="0" smtClean="0">
                  <a:solidFill>
                    <a:srgbClr val="F5DBCA"/>
                  </a:solidFill>
                </a:rPr>
                <a:t>1</a:t>
              </a:r>
              <a:endParaRPr lang="en-US" sz="2900" baseline="-25000" dirty="0">
                <a:solidFill>
                  <a:srgbClr val="F5DBCA"/>
                </a:solidFill>
              </a:endParaRPr>
            </a:p>
          </p:txBody>
        </p:sp>
        <p:sp>
          <p:nvSpPr>
            <p:cNvPr id="24" name="TextBox 23"/>
            <p:cNvSpPr txBox="1">
              <a:spLocks noChangeAspect="1"/>
            </p:cNvSpPr>
            <p:nvPr/>
          </p:nvSpPr>
          <p:spPr>
            <a:xfrm>
              <a:off x="7044079" y="3433233"/>
              <a:ext cx="1886841" cy="626810"/>
            </a:xfrm>
            <a:prstGeom prst="rect">
              <a:avLst/>
            </a:prstGeom>
            <a:noFill/>
          </p:spPr>
          <p:txBody>
            <a:bodyPr wrap="square" rtlCol="0">
              <a:spAutoFit/>
            </a:bodyPr>
            <a:lstStyle/>
            <a:p>
              <a:r>
                <a:rPr lang="en-US" sz="2900" dirty="0" smtClean="0">
                  <a:solidFill>
                    <a:srgbClr val="C0504D"/>
                  </a:solidFill>
                </a:rPr>
                <a:t>B</a:t>
              </a:r>
              <a:r>
                <a:rPr lang="en-US" sz="2900" baseline="-25000" dirty="0" smtClean="0">
                  <a:solidFill>
                    <a:srgbClr val="C0504D"/>
                  </a:solidFill>
                </a:rPr>
                <a:t>2</a:t>
              </a:r>
              <a:endParaRPr lang="en-US" sz="2900" baseline="-25000" dirty="0">
                <a:solidFill>
                  <a:srgbClr val="C0504D"/>
                </a:solidFill>
              </a:endParaRPr>
            </a:p>
          </p:txBody>
        </p:sp>
        <p:sp>
          <p:nvSpPr>
            <p:cNvPr id="25" name="TextBox 24"/>
            <p:cNvSpPr txBox="1">
              <a:spLocks noChangeAspect="1"/>
            </p:cNvSpPr>
            <p:nvPr/>
          </p:nvSpPr>
          <p:spPr>
            <a:xfrm>
              <a:off x="5524437" y="3451189"/>
              <a:ext cx="788551" cy="626810"/>
            </a:xfrm>
            <a:prstGeom prst="rect">
              <a:avLst/>
            </a:prstGeom>
            <a:noFill/>
          </p:spPr>
          <p:txBody>
            <a:bodyPr wrap="square" rtlCol="0">
              <a:spAutoFit/>
            </a:bodyPr>
            <a:lstStyle/>
            <a:p>
              <a:r>
                <a:rPr lang="en-US" sz="2900" dirty="0" smtClean="0">
                  <a:solidFill>
                    <a:srgbClr val="C0504D"/>
                  </a:solidFill>
                </a:rPr>
                <a:t>B</a:t>
              </a:r>
              <a:r>
                <a:rPr lang="en-US" sz="2900" baseline="-25000" dirty="0" smtClean="0">
                  <a:solidFill>
                    <a:srgbClr val="C0504D"/>
                  </a:solidFill>
                </a:rPr>
                <a:t>1</a:t>
              </a:r>
              <a:endParaRPr lang="en-US" sz="2900" baseline="-25000" dirty="0">
                <a:solidFill>
                  <a:srgbClr val="C0504D"/>
                </a:solidFill>
              </a:endParaRPr>
            </a:p>
          </p:txBody>
        </p:sp>
      </p:grpSp>
      <p:sp>
        <p:nvSpPr>
          <p:cNvPr id="26" name="TextBox 25"/>
          <p:cNvSpPr txBox="1">
            <a:spLocks noChangeAspect="1"/>
          </p:cNvSpPr>
          <p:nvPr/>
        </p:nvSpPr>
        <p:spPr>
          <a:xfrm>
            <a:off x="7677661" y="2957592"/>
            <a:ext cx="2371036" cy="520484"/>
          </a:xfrm>
          <a:prstGeom prst="rect">
            <a:avLst/>
          </a:prstGeom>
          <a:noFill/>
        </p:spPr>
        <p:txBody>
          <a:bodyPr wrap="square" lIns="73490" tIns="36745" rIns="73490" bIns="36745" rtlCol="0">
            <a:spAutoFit/>
          </a:bodyPr>
          <a:lstStyle/>
          <a:p>
            <a:r>
              <a:rPr lang="en-US" sz="2900" i="1" dirty="0" smtClean="0">
                <a:solidFill>
                  <a:srgbClr val="C0504D"/>
                </a:solidFill>
              </a:rPr>
              <a:t>P</a:t>
            </a:r>
            <a:r>
              <a:rPr lang="en-US" sz="2900" i="1" baseline="-25000" dirty="0" smtClean="0">
                <a:solidFill>
                  <a:srgbClr val="C0504D"/>
                </a:solidFill>
              </a:rPr>
              <a:t>B, 1</a:t>
            </a:r>
            <a:r>
              <a:rPr lang="en-US" sz="2900" i="1" baseline="-25000" dirty="0" smtClean="0">
                <a:solidFill>
                  <a:srgbClr val="C0504D"/>
                </a:solidFill>
                <a:sym typeface="Wingdings"/>
              </a:rPr>
              <a:t>2</a:t>
            </a:r>
            <a:endParaRPr lang="en-US" sz="2900" i="1" baseline="-25000" dirty="0">
              <a:solidFill>
                <a:srgbClr val="C0504D"/>
              </a:solidFill>
            </a:endParaRPr>
          </a:p>
        </p:txBody>
      </p:sp>
      <p:sp>
        <p:nvSpPr>
          <p:cNvPr id="29" name="TextBox 28"/>
          <p:cNvSpPr txBox="1">
            <a:spLocks noChangeAspect="1"/>
          </p:cNvSpPr>
          <p:nvPr/>
        </p:nvSpPr>
        <p:spPr>
          <a:xfrm>
            <a:off x="773296" y="1247064"/>
            <a:ext cx="2371036" cy="520484"/>
          </a:xfrm>
          <a:prstGeom prst="rect">
            <a:avLst/>
          </a:prstGeom>
          <a:noFill/>
        </p:spPr>
        <p:txBody>
          <a:bodyPr wrap="square" lIns="73490" tIns="36745" rIns="73490" bIns="36745" rtlCol="0">
            <a:spAutoFit/>
          </a:bodyPr>
          <a:lstStyle/>
          <a:p>
            <a:r>
              <a:rPr lang="en-US" sz="2900" b="1" dirty="0" smtClean="0">
                <a:solidFill>
                  <a:srgbClr val="C0504D"/>
                </a:solidFill>
              </a:rPr>
              <a:t>Species tree</a:t>
            </a:r>
            <a:endParaRPr lang="en-US" sz="2900" b="1" baseline="-25000" dirty="0">
              <a:solidFill>
                <a:srgbClr val="C0504D"/>
              </a:solidFill>
            </a:endParaRPr>
          </a:p>
        </p:txBody>
      </p:sp>
      <p:sp>
        <p:nvSpPr>
          <p:cNvPr id="30" name="TextBox 29"/>
          <p:cNvSpPr txBox="1">
            <a:spLocks noChangeAspect="1"/>
          </p:cNvSpPr>
          <p:nvPr/>
        </p:nvSpPr>
        <p:spPr>
          <a:xfrm>
            <a:off x="4705336" y="1246107"/>
            <a:ext cx="2371036" cy="520484"/>
          </a:xfrm>
          <a:prstGeom prst="rect">
            <a:avLst/>
          </a:prstGeom>
          <a:noFill/>
        </p:spPr>
        <p:txBody>
          <a:bodyPr wrap="square" lIns="73490" tIns="36745" rIns="73490" bIns="36745" rtlCol="0">
            <a:spAutoFit/>
          </a:bodyPr>
          <a:lstStyle/>
          <a:p>
            <a:r>
              <a:rPr lang="en-US" sz="2900" b="1" dirty="0" smtClean="0">
                <a:solidFill>
                  <a:srgbClr val="C0504D"/>
                </a:solidFill>
              </a:rPr>
              <a:t>Gene tree</a:t>
            </a:r>
            <a:endParaRPr lang="en-US" sz="2900" b="1" baseline="-25000" dirty="0">
              <a:solidFill>
                <a:srgbClr val="C0504D"/>
              </a:solidFill>
            </a:endParaRPr>
          </a:p>
        </p:txBody>
      </p:sp>
      <p:grpSp>
        <p:nvGrpSpPr>
          <p:cNvPr id="27" name="Group 26"/>
          <p:cNvGrpSpPr/>
          <p:nvPr/>
        </p:nvGrpSpPr>
        <p:grpSpPr>
          <a:xfrm>
            <a:off x="63500" y="6459088"/>
            <a:ext cx="3989038" cy="338555"/>
            <a:chOff x="2053662" y="6247533"/>
            <a:chExt cx="3989038" cy="338555"/>
          </a:xfrm>
        </p:grpSpPr>
        <p:sp>
          <p:nvSpPr>
            <p:cNvPr id="28" name="Rounded Rectangle 27"/>
            <p:cNvSpPr/>
            <p:nvPr/>
          </p:nvSpPr>
          <p:spPr>
            <a:xfrm>
              <a:off x="2053662" y="6247534"/>
              <a:ext cx="3318438" cy="338554"/>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31" name="TextBox 30"/>
            <p:cNvSpPr txBox="1"/>
            <p:nvPr/>
          </p:nvSpPr>
          <p:spPr>
            <a:xfrm>
              <a:off x="2053662" y="6247533"/>
              <a:ext cx="3989038" cy="338554"/>
            </a:xfrm>
            <a:prstGeom prst="rect">
              <a:avLst/>
            </a:prstGeom>
            <a:noFill/>
          </p:spPr>
          <p:txBody>
            <a:bodyPr wrap="square" rtlCol="0">
              <a:spAutoFit/>
            </a:bodyPr>
            <a:lstStyle/>
            <a:p>
              <a:r>
                <a:rPr lang="en-US" dirty="0" smtClean="0">
                  <a:solidFill>
                    <a:srgbClr val="984807"/>
                  </a:solidFill>
                </a:rPr>
                <a:t>Boussau et al., Genome Research 2013</a:t>
              </a:r>
              <a:endParaRPr lang="en-US" dirty="0">
                <a:solidFill>
                  <a:srgbClr val="984807"/>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Content Placeholder 5" descr="trueagainstapproximategenetreelikelihoodsametreesNice.pdf"/>
          <p:cNvPicPr>
            <a:picLocks noGrp="1" noChangeAspect="1"/>
          </p:cNvPicPr>
          <p:nvPr>
            <p:ph idx="1"/>
          </p:nvPr>
        </p:nvPicPr>
        <mc:AlternateContent>
          <mc:Choice xmlns:ma="http://schemas.microsoft.com/office/mac/drawingml/2008/main" Requires="ma">
            <p:blipFill>
              <a:blip r:embed="rId2"/>
              <a:srcRect l="-22405" r="-22405"/>
              <a:stretch>
                <a:fillRect/>
              </a:stretch>
            </p:blipFill>
          </mc:Choice>
          <mc:Fallback>
            <p:blipFill>
              <a:blip r:embed="rId3"/>
              <a:srcRect l="-22405" r="-22405"/>
              <a:stretch>
                <a:fillRect/>
              </a:stretch>
            </p:blipFill>
          </mc:Fallback>
        </mc:AlternateContent>
        <p:spPr>
          <a:xfrm>
            <a:off x="-869196" y="625693"/>
            <a:ext cx="10846534" cy="5965177"/>
          </a:xfrm>
        </p:spPr>
      </p:pic>
      <p:sp>
        <p:nvSpPr>
          <p:cNvPr id="4" name="Rounded Rectangle 3"/>
          <p:cNvSpPr/>
          <p:nvPr/>
        </p:nvSpPr>
        <p:spPr>
          <a:xfrm>
            <a:off x="1257300" y="57966"/>
            <a:ext cx="6946900" cy="927855"/>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5" name="Title 1"/>
          <p:cNvSpPr txBox="1">
            <a:spLocks/>
          </p:cNvSpPr>
          <p:nvPr/>
        </p:nvSpPr>
        <p:spPr>
          <a:xfrm>
            <a:off x="596009" y="-157179"/>
            <a:ext cx="8229600" cy="1143000"/>
          </a:xfrm>
          <a:prstGeom prst="rect">
            <a:avLst/>
          </a:prstGeom>
        </p:spPr>
        <p:txBody>
          <a:bodyPr vert="horz" lIns="81626" tIns="40813" rIns="81626" bIns="40813" rtlCol="0" anchor="ctr">
            <a:normAutofit fontScale="97500"/>
          </a:bodyPr>
          <a:lstStyle/>
          <a:p>
            <a:pPr algn="ctr">
              <a:spcBef>
                <a:spcPct val="0"/>
              </a:spcBef>
              <a:defRPr/>
            </a:pPr>
            <a:r>
              <a:rPr lang="en-US" sz="3900" dirty="0" smtClean="0">
                <a:solidFill>
                  <a:srgbClr val="984807"/>
                </a:solidFill>
                <a:latin typeface="+mj-lt"/>
                <a:ea typeface="+mj-ea"/>
                <a:cs typeface="+mj-cs"/>
              </a:rPr>
              <a:t>Our approximations are</a:t>
            </a:r>
            <a:r>
              <a:rPr lang="en-US" sz="3900" dirty="0" smtClean="0">
                <a:solidFill>
                  <a:srgbClr val="984807"/>
                </a:solidFill>
                <a:latin typeface="+mj-lt"/>
                <a:ea typeface="+mj-ea"/>
                <a:cs typeface="+mj-cs"/>
              </a:rPr>
              <a:t> not bad</a:t>
            </a:r>
            <a:endParaRPr lang="en-US" sz="3900" dirty="0">
              <a:solidFill>
                <a:srgbClr val="984807"/>
              </a:solidFill>
              <a:latin typeface="+mj-lt"/>
              <a:ea typeface="+mj-ea"/>
              <a:cs typeface="+mj-cs"/>
            </a:endParaRPr>
          </a:p>
        </p:txBody>
      </p:sp>
      <p:sp useBgFill="1">
        <p:nvSpPr>
          <p:cNvPr id="7" name="Rectangle 6"/>
          <p:cNvSpPr/>
          <p:nvPr/>
        </p:nvSpPr>
        <p:spPr>
          <a:xfrm>
            <a:off x="1434353" y="2965623"/>
            <a:ext cx="1908691" cy="1167027"/>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lIns="73490" tIns="36745" rIns="73490" bIns="36745" rtlCol="0" anchor="ctr"/>
          <a:lstStyle/>
          <a:p>
            <a:pPr algn="ctr"/>
            <a:endParaRPr lang="en-US"/>
          </a:p>
        </p:txBody>
      </p:sp>
      <p:sp useBgFill="1">
        <p:nvSpPr>
          <p:cNvPr id="8" name="Rectangle 7"/>
          <p:cNvSpPr/>
          <p:nvPr/>
        </p:nvSpPr>
        <p:spPr>
          <a:xfrm>
            <a:off x="2597091" y="6328946"/>
            <a:ext cx="3750346" cy="400110"/>
          </a:xfrm>
          <a:prstGeom prst="rect">
            <a:avLst/>
          </a:prstGeom>
        </p:spPr>
        <p:txBody>
          <a:bodyPr wrap="none">
            <a:spAutoFit/>
          </a:bodyPr>
          <a:lstStyle/>
          <a:p>
            <a:r>
              <a:rPr lang="en-US" sz="2000" dirty="0" err="1" smtClean="0"/>
              <a:t>Akerborg</a:t>
            </a:r>
            <a:r>
              <a:rPr lang="en-US" sz="2000" dirty="0" smtClean="0"/>
              <a:t> et al. 2009</a:t>
            </a:r>
            <a:r>
              <a:rPr lang="en-US" sz="2000" dirty="0" smtClean="0"/>
              <a:t> log-likelihood</a:t>
            </a:r>
            <a:endParaRPr lang="en-US" sz="20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ounded Rectangle 6"/>
          <p:cNvSpPr/>
          <p:nvPr/>
        </p:nvSpPr>
        <p:spPr>
          <a:xfrm>
            <a:off x="1533057" y="53776"/>
            <a:ext cx="6096434" cy="799107"/>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2" name="Title 1"/>
          <p:cNvSpPr>
            <a:spLocks noGrp="1"/>
          </p:cNvSpPr>
          <p:nvPr>
            <p:ph type="title"/>
          </p:nvPr>
        </p:nvSpPr>
        <p:spPr>
          <a:xfrm>
            <a:off x="1533057" y="-132521"/>
            <a:ext cx="6096434" cy="1011549"/>
          </a:xfrm>
        </p:spPr>
        <p:txBody>
          <a:bodyPr>
            <a:normAutofit/>
          </a:bodyPr>
          <a:lstStyle/>
          <a:p>
            <a:r>
              <a:rPr lang="en-US" dirty="0" smtClean="0">
                <a:solidFill>
                  <a:srgbClr val="984807"/>
                </a:solidFill>
              </a:rPr>
              <a:t>Plan</a:t>
            </a:r>
            <a:endParaRPr lang="en-US" dirty="0">
              <a:solidFill>
                <a:srgbClr val="984807"/>
              </a:solidFill>
            </a:endParaRPr>
          </a:p>
        </p:txBody>
      </p:sp>
      <p:sp>
        <p:nvSpPr>
          <p:cNvPr id="11" name="Rounded Rectangle 10"/>
          <p:cNvSpPr/>
          <p:nvPr/>
        </p:nvSpPr>
        <p:spPr>
          <a:xfrm>
            <a:off x="0" y="1016001"/>
            <a:ext cx="9126875" cy="5841999"/>
          </a:xfrm>
          <a:prstGeom prst="roundRect">
            <a:avLst>
              <a:gd name="adj" fmla="val 7502"/>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3" name="Content Placeholder 2"/>
          <p:cNvSpPr>
            <a:spLocks noGrp="1"/>
          </p:cNvSpPr>
          <p:nvPr>
            <p:ph idx="1"/>
          </p:nvPr>
        </p:nvSpPr>
        <p:spPr>
          <a:xfrm>
            <a:off x="0" y="1016001"/>
            <a:ext cx="9126875" cy="6040750"/>
          </a:xfrm>
        </p:spPr>
        <p:txBody>
          <a:bodyPr>
            <a:normAutofit fontScale="92500"/>
          </a:bodyPr>
          <a:lstStyle/>
          <a:p>
            <a:pPr marL="597109" indent="-597109">
              <a:spcAft>
                <a:spcPts val="1200"/>
              </a:spcAft>
              <a:buFont typeface="+mj-lt"/>
              <a:buAutoNum type="arabicPeriod"/>
            </a:pPr>
            <a:r>
              <a:rPr lang="en-US" sz="2800" dirty="0" smtClean="0">
                <a:solidFill>
                  <a:srgbClr val="984807"/>
                </a:solidFill>
              </a:rPr>
              <a:t>Modeling the relationship between species tree and gene tree </a:t>
            </a:r>
          </a:p>
          <a:p>
            <a:pPr marL="954224" lvl="1" indent="-597109">
              <a:spcAft>
                <a:spcPts val="1200"/>
              </a:spcAft>
              <a:buClr>
                <a:schemeClr val="accent2">
                  <a:lumMod val="40000"/>
                  <a:lumOff val="60000"/>
                </a:schemeClr>
              </a:buClr>
            </a:pPr>
            <a:r>
              <a:rPr lang="en-US" sz="2000" dirty="0" smtClean="0">
                <a:solidFill>
                  <a:schemeClr val="accent2">
                    <a:lumMod val="40000"/>
                    <a:lumOff val="60000"/>
                  </a:schemeClr>
                </a:solidFill>
              </a:rPr>
              <a:t>coalescent models (short!)</a:t>
            </a:r>
          </a:p>
          <a:p>
            <a:pPr marL="954224" lvl="1" indent="-597109">
              <a:spcAft>
                <a:spcPts val="1200"/>
              </a:spcAft>
              <a:buClr>
                <a:schemeClr val="accent2">
                  <a:lumMod val="40000"/>
                  <a:lumOff val="60000"/>
                </a:schemeClr>
              </a:buClr>
            </a:pPr>
            <a:r>
              <a:rPr lang="en-US" sz="2000" dirty="0" smtClean="0">
                <a:solidFill>
                  <a:schemeClr val="accent2">
                    <a:lumMod val="40000"/>
                    <a:lumOff val="60000"/>
                  </a:schemeClr>
                </a:solidFill>
              </a:rPr>
              <a:t>models of gene duplication and loss</a:t>
            </a:r>
          </a:p>
          <a:p>
            <a:pPr marL="954224" lvl="1" indent="-597109">
              <a:spcAft>
                <a:spcPts val="1200"/>
              </a:spcAft>
              <a:buClr>
                <a:schemeClr val="accent2">
                  <a:lumMod val="40000"/>
                  <a:lumOff val="60000"/>
                </a:schemeClr>
              </a:buClr>
            </a:pPr>
            <a:r>
              <a:rPr lang="en-US" sz="2000" dirty="0" smtClean="0">
                <a:solidFill>
                  <a:srgbClr val="984807"/>
                </a:solidFill>
              </a:rPr>
              <a:t>models of gene transfer</a:t>
            </a:r>
          </a:p>
          <a:p>
            <a:pPr marL="954224" lvl="1" indent="-597109">
              <a:spcAft>
                <a:spcPts val="1200"/>
              </a:spcAft>
              <a:buClr>
                <a:schemeClr val="accent2">
                  <a:lumMod val="40000"/>
                  <a:lumOff val="60000"/>
                </a:schemeClr>
              </a:buClr>
            </a:pPr>
            <a:r>
              <a:rPr lang="en-US" sz="2000" dirty="0" smtClean="0">
                <a:solidFill>
                  <a:srgbClr val="984807"/>
                </a:solidFill>
              </a:rPr>
              <a:t>models that combine the above</a:t>
            </a:r>
          </a:p>
          <a:p>
            <a:pPr marL="597109" indent="-597109">
              <a:spcAft>
                <a:spcPts val="1200"/>
              </a:spcAft>
              <a:buFont typeface="+mj-lt"/>
              <a:buAutoNum type="arabicPeriod"/>
            </a:pPr>
            <a:r>
              <a:rPr lang="en-US" sz="2800" dirty="0" smtClean="0">
                <a:solidFill>
                  <a:srgbClr val="984807"/>
                </a:solidFill>
              </a:rPr>
              <a:t>Results obtained using these models</a:t>
            </a:r>
          </a:p>
          <a:p>
            <a:pPr marL="954224" lvl="1" indent="-597109">
              <a:spcAft>
                <a:spcPts val="1200"/>
              </a:spcAft>
            </a:pPr>
            <a:r>
              <a:rPr lang="en-US" sz="2400" dirty="0" smtClean="0">
                <a:solidFill>
                  <a:srgbClr val="984807"/>
                </a:solidFill>
              </a:rPr>
              <a:t>Improving gene tree construction</a:t>
            </a:r>
          </a:p>
          <a:p>
            <a:pPr marL="954224" lvl="1" indent="-597109">
              <a:spcAft>
                <a:spcPts val="1200"/>
              </a:spcAft>
            </a:pPr>
            <a:r>
              <a:rPr lang="en-US" sz="2400" dirty="0" err="1" smtClean="0">
                <a:solidFill>
                  <a:srgbClr val="984807"/>
                </a:solidFill>
              </a:rPr>
              <a:t>Coestimation</a:t>
            </a:r>
            <a:r>
              <a:rPr lang="en-US" sz="2400" dirty="0" smtClean="0">
                <a:solidFill>
                  <a:srgbClr val="984807"/>
                </a:solidFill>
              </a:rPr>
              <a:t> of gene and species trees</a:t>
            </a:r>
          </a:p>
          <a:p>
            <a:pPr marL="954224" lvl="1" indent="-597109">
              <a:spcAft>
                <a:spcPts val="1200"/>
              </a:spcAft>
            </a:pPr>
            <a:r>
              <a:rPr lang="en-US" sz="2400" dirty="0" smtClean="0">
                <a:solidFill>
                  <a:srgbClr val="984807"/>
                </a:solidFill>
              </a:rPr>
              <a:t>Inference of a species tree and time orders </a:t>
            </a:r>
          </a:p>
          <a:p>
            <a:pPr marL="597109" indent="-597109">
              <a:spcAft>
                <a:spcPts val="1200"/>
              </a:spcAft>
              <a:buFont typeface="+mj-lt"/>
              <a:buAutoNum type="arabicPeriod"/>
            </a:pPr>
            <a:r>
              <a:rPr lang="en-US" sz="2800" dirty="0" smtClean="0">
                <a:solidFill>
                  <a:srgbClr val="984807"/>
                </a:solidFill>
              </a:rPr>
              <a:t>Towards efficient Bayesian inference of gene trees and species trees</a:t>
            </a:r>
            <a:endParaRPr lang="en-US" dirty="0">
              <a:solidFill>
                <a:srgbClr val="984807"/>
              </a:solidFill>
            </a:endParaRPr>
          </a:p>
        </p:txBody>
      </p:sp>
      <p:pic>
        <p:nvPicPr>
          <p:cNvPr id="6" name="Content Placeholder 10" descr="Figure1_SpTreeOnly.png"/>
          <p:cNvPicPr>
            <a:picLocks noChangeAspect="1"/>
          </p:cNvPicPr>
          <p:nvPr/>
        </p:nvPicPr>
        <p:blipFill>
          <a:blip r:embed="rId2"/>
          <a:srcRect l="-69184" r="-69184"/>
          <a:stretch>
            <a:fillRect/>
          </a:stretch>
        </p:blipFill>
        <p:spPr>
          <a:xfrm>
            <a:off x="4572000" y="1660702"/>
            <a:ext cx="3218198" cy="176988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ounded Rectangle 3"/>
          <p:cNvSpPr/>
          <p:nvPr/>
        </p:nvSpPr>
        <p:spPr>
          <a:xfrm>
            <a:off x="514137" y="29310"/>
            <a:ext cx="7912076" cy="948589"/>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73490" tIns="36745" rIns="73490" bIns="36745" rtlCol="0" anchor="ctr"/>
          <a:lstStyle/>
          <a:p>
            <a:pPr algn="ctr"/>
            <a:endParaRPr lang="en-US"/>
          </a:p>
        </p:txBody>
      </p:sp>
      <p:sp>
        <p:nvSpPr>
          <p:cNvPr id="5" name="Title 1"/>
          <p:cNvSpPr>
            <a:spLocks noGrp="1"/>
          </p:cNvSpPr>
          <p:nvPr>
            <p:ph type="title"/>
          </p:nvPr>
        </p:nvSpPr>
        <p:spPr>
          <a:xfrm>
            <a:off x="0" y="-58231"/>
            <a:ext cx="9144000" cy="1013289"/>
          </a:xfrm>
        </p:spPr>
        <p:txBody>
          <a:bodyPr>
            <a:normAutofit fontScale="90000"/>
          </a:bodyPr>
          <a:lstStyle/>
          <a:p>
            <a:r>
              <a:rPr lang="en-US" dirty="0" smtClean="0">
                <a:solidFill>
                  <a:schemeClr val="accent6">
                    <a:lumMod val="50000"/>
                  </a:schemeClr>
                </a:solidFill>
              </a:rPr>
              <a:t>Genomes, Genes, gene families, </a:t>
            </a:r>
            <a:br>
              <a:rPr lang="en-US" dirty="0" smtClean="0">
                <a:solidFill>
                  <a:schemeClr val="accent6">
                    <a:lumMod val="50000"/>
                  </a:schemeClr>
                </a:solidFill>
              </a:rPr>
            </a:br>
            <a:r>
              <a:rPr lang="en-US" dirty="0" smtClean="0">
                <a:solidFill>
                  <a:schemeClr val="accent6">
                    <a:lumMod val="50000"/>
                  </a:schemeClr>
                </a:solidFill>
              </a:rPr>
              <a:t>gene trees and species trees</a:t>
            </a:r>
            <a:endParaRPr lang="en-US" dirty="0">
              <a:solidFill>
                <a:schemeClr val="accent6">
                  <a:lumMod val="50000"/>
                </a:schemeClr>
              </a:solidFill>
            </a:endParaRPr>
          </a:p>
        </p:txBody>
      </p:sp>
      <p:grpSp>
        <p:nvGrpSpPr>
          <p:cNvPr id="32" name="Group 31"/>
          <p:cNvGrpSpPr/>
          <p:nvPr/>
        </p:nvGrpSpPr>
        <p:grpSpPr>
          <a:xfrm>
            <a:off x="444574" y="737409"/>
            <a:ext cx="5189688" cy="1013289"/>
            <a:chOff x="444574" y="737409"/>
            <a:chExt cx="5189688" cy="1013289"/>
          </a:xfrm>
        </p:grpSpPr>
        <p:grpSp>
          <p:nvGrpSpPr>
            <p:cNvPr id="24" name="Group 23"/>
            <p:cNvGrpSpPr/>
            <p:nvPr/>
          </p:nvGrpSpPr>
          <p:grpSpPr>
            <a:xfrm>
              <a:off x="3111526" y="1136647"/>
              <a:ext cx="2522736" cy="345155"/>
              <a:chOff x="2800251" y="1248715"/>
              <a:chExt cx="2522736" cy="345155"/>
            </a:xfrm>
          </p:grpSpPr>
          <p:pic>
            <p:nvPicPr>
              <p:cNvPr id="17" name="Picture 16" descr="genomeEvolution.pdf"/>
              <p:cNvPicPr>
                <a:picLocks noChangeAspect="1"/>
              </p:cNvPicPr>
              <p:nvPr/>
            </p:nvPicPr>
            <mc:AlternateContent xmlns:ma="http://schemas.microsoft.com/office/mac/drawingml/2008/main">
              <mc:Choice Requires="ma">
                <p:blipFill>
                  <a:blip r:embed="rId3"/>
                  <a:srcRect l="59224" t="74039" r="30371" b="19527"/>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4"/>
                  <a:srcRect l="59224" t="74039" r="30371" b="19527"/>
                  <a:stretch>
                    <a:fillRect/>
                  </a:stretch>
                </p:blipFill>
              </mc:Fallback>
            </mc:AlternateContent>
            <p:spPr>
              <a:xfrm>
                <a:off x="4492897" y="1248715"/>
                <a:ext cx="830090" cy="345155"/>
              </a:xfrm>
              <a:prstGeom prst="rect">
                <a:avLst/>
              </a:prstGeom>
            </p:spPr>
          </p:pic>
          <p:pic>
            <p:nvPicPr>
              <p:cNvPr id="18" name="Picture 17" descr="genomeEvolution.pdf"/>
              <p:cNvPicPr>
                <a:picLocks noChangeAspect="1"/>
              </p:cNvPicPr>
              <p:nvPr/>
            </p:nvPicPr>
            <mc:AlternateContent xmlns:ma="http://schemas.microsoft.com/office/mac/drawingml/2008/main">
              <mc:Choice Requires="ma">
                <p:blipFill>
                  <a:blip r:embed="rId3"/>
                  <a:srcRect l="59224" t="74039" r="30371" b="19527"/>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4"/>
                  <a:srcRect l="59224" t="74039" r="30371" b="19527"/>
                  <a:stretch>
                    <a:fillRect/>
                  </a:stretch>
                </p:blipFill>
              </mc:Fallback>
            </mc:AlternateContent>
            <p:spPr>
              <a:xfrm>
                <a:off x="2800251" y="1248715"/>
                <a:ext cx="522215" cy="345155"/>
              </a:xfrm>
              <a:prstGeom prst="rect">
                <a:avLst/>
              </a:prstGeom>
            </p:spPr>
          </p:pic>
          <p:pic>
            <p:nvPicPr>
              <p:cNvPr id="19" name="Picture 18" descr="genomeEvolution.pdf"/>
              <p:cNvPicPr>
                <a:picLocks noChangeAspect="1"/>
              </p:cNvPicPr>
              <p:nvPr/>
            </p:nvPicPr>
            <mc:AlternateContent xmlns:ma="http://schemas.microsoft.com/office/mac/drawingml/2008/main">
              <mc:Choice Requires="ma">
                <p:blipFill>
                  <a:blip r:embed="rId3"/>
                  <a:srcRect l="59224" t="74039" r="30371" b="19527"/>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4"/>
                  <a:srcRect l="59224" t="74039" r="30371" b="19527"/>
                  <a:stretch>
                    <a:fillRect/>
                  </a:stretch>
                </p:blipFill>
              </mc:Fallback>
            </mc:AlternateContent>
            <p:spPr>
              <a:xfrm>
                <a:off x="3322466" y="1248715"/>
                <a:ext cx="1170431" cy="345155"/>
              </a:xfrm>
              <a:prstGeom prst="rect">
                <a:avLst/>
              </a:prstGeom>
            </p:spPr>
          </p:pic>
        </p:grpSp>
        <p:sp>
          <p:nvSpPr>
            <p:cNvPr id="27" name="Title 1"/>
            <p:cNvSpPr txBox="1">
              <a:spLocks/>
            </p:cNvSpPr>
            <p:nvPr/>
          </p:nvSpPr>
          <p:spPr>
            <a:xfrm>
              <a:off x="444574" y="737409"/>
              <a:ext cx="2497933" cy="1013289"/>
            </a:xfrm>
            <a:prstGeom prst="rect">
              <a:avLst/>
            </a:prstGeom>
          </p:spPr>
          <p:txBody>
            <a:bodyPr vert="horz" lIns="81626" tIns="40813" rIns="81626" bIns="40813" rtlCol="0" anchor="ctr">
              <a:normAutofit fontScale="97500"/>
            </a:bodyPr>
            <a:lstStyle/>
            <a:p>
              <a:pPr marL="0" marR="0" lvl="0" indent="0" defTabSz="408130" rtl="0" eaLnBrk="1" fontAlgn="auto" latinLnBrk="0" hangingPunct="1">
                <a:lnSpc>
                  <a:spcPct val="100000"/>
                </a:lnSpc>
                <a:spcBef>
                  <a:spcPct val="0"/>
                </a:spcBef>
                <a:spcAft>
                  <a:spcPts val="0"/>
                </a:spcAft>
                <a:buClrTx/>
                <a:buSzTx/>
                <a:buFontTx/>
                <a:buNone/>
                <a:tabLst/>
                <a:defRPr/>
              </a:pPr>
              <a:r>
                <a:rPr kumimoji="0" lang="en-US" sz="3900" b="0" i="0" u="none" strike="noStrike" kern="1200" cap="none" spc="0" normalizeH="0" baseline="0" noProof="0" dirty="0" smtClean="0">
                  <a:ln>
                    <a:noFill/>
                  </a:ln>
                  <a:solidFill>
                    <a:schemeClr val="accent6">
                      <a:lumMod val="50000"/>
                    </a:schemeClr>
                  </a:solidFill>
                  <a:effectLst/>
                  <a:uLnTx/>
                  <a:uFillTx/>
                  <a:latin typeface="+mj-lt"/>
                  <a:ea typeface="+mj-ea"/>
                  <a:cs typeface="+mj-cs"/>
                </a:rPr>
                <a:t>Genome</a:t>
              </a:r>
              <a:endParaRPr kumimoji="0" lang="en-US" sz="3900" b="0" i="0" u="none" strike="noStrike" kern="1200" cap="none" spc="0" normalizeH="0" baseline="0" noProof="0" dirty="0">
                <a:ln>
                  <a:noFill/>
                </a:ln>
                <a:solidFill>
                  <a:schemeClr val="accent6">
                    <a:lumMod val="50000"/>
                  </a:schemeClr>
                </a:solidFill>
                <a:effectLst/>
                <a:uLnTx/>
                <a:uFillTx/>
                <a:latin typeface="+mj-lt"/>
                <a:ea typeface="+mj-ea"/>
                <a:cs typeface="+mj-cs"/>
              </a:endParaRPr>
            </a:p>
          </p:txBody>
        </p:sp>
      </p:grpSp>
      <p:grpSp>
        <p:nvGrpSpPr>
          <p:cNvPr id="33" name="Group 32"/>
          <p:cNvGrpSpPr/>
          <p:nvPr/>
        </p:nvGrpSpPr>
        <p:grpSpPr>
          <a:xfrm>
            <a:off x="444574" y="1314447"/>
            <a:ext cx="7711749" cy="1013289"/>
            <a:chOff x="444574" y="1314447"/>
            <a:chExt cx="7711749" cy="1013289"/>
          </a:xfrm>
        </p:grpSpPr>
        <p:sp>
          <p:nvSpPr>
            <p:cNvPr id="20" name="TextBox 19"/>
            <p:cNvSpPr txBox="1"/>
            <p:nvPr/>
          </p:nvSpPr>
          <p:spPr>
            <a:xfrm>
              <a:off x="3111526" y="1714464"/>
              <a:ext cx="5044797" cy="338554"/>
            </a:xfrm>
            <a:prstGeom prst="rect">
              <a:avLst/>
            </a:prstGeom>
            <a:noFill/>
          </p:spPr>
          <p:txBody>
            <a:bodyPr wrap="square" rtlCol="0">
              <a:spAutoFit/>
            </a:bodyPr>
            <a:lstStyle/>
            <a:p>
              <a:r>
                <a:rPr lang="en-US" i="1" dirty="0" smtClean="0"/>
                <a:t>Homo sapiens</a:t>
              </a:r>
              <a:r>
                <a:rPr lang="en-US" dirty="0" smtClean="0"/>
                <a:t>; </a:t>
              </a:r>
              <a:r>
                <a:rPr lang="en-US" dirty="0" err="1" smtClean="0"/>
                <a:t>GeneA</a:t>
              </a:r>
              <a:r>
                <a:rPr lang="en-US" dirty="0" smtClean="0"/>
                <a:t>:</a:t>
              </a:r>
              <a:r>
                <a:rPr lang="en-US" dirty="0" smtClean="0">
                  <a:latin typeface="Courier"/>
                  <a:cs typeface="Courier"/>
                </a:rPr>
                <a:t> ACTGGTGATGACATGAC…</a:t>
              </a:r>
              <a:endParaRPr lang="en-US" dirty="0">
                <a:latin typeface="Courier"/>
                <a:cs typeface="Courier"/>
              </a:endParaRPr>
            </a:p>
          </p:txBody>
        </p:sp>
        <p:sp>
          <p:nvSpPr>
            <p:cNvPr id="28" name="Title 1"/>
            <p:cNvSpPr txBox="1">
              <a:spLocks/>
            </p:cNvSpPr>
            <p:nvPr/>
          </p:nvSpPr>
          <p:spPr>
            <a:xfrm>
              <a:off x="444574" y="1314447"/>
              <a:ext cx="3057611" cy="1013289"/>
            </a:xfrm>
            <a:prstGeom prst="rect">
              <a:avLst/>
            </a:prstGeom>
          </p:spPr>
          <p:txBody>
            <a:bodyPr vert="horz" lIns="81626" tIns="40813" rIns="81626" bIns="40813" rtlCol="0" anchor="ctr">
              <a:normAutofit fontScale="97500"/>
            </a:bodyPr>
            <a:lstStyle/>
            <a:p>
              <a:pPr marL="0" marR="0" lvl="0" indent="0" defTabSz="408130" rtl="0" eaLnBrk="1" fontAlgn="auto" latinLnBrk="0" hangingPunct="1">
                <a:lnSpc>
                  <a:spcPct val="100000"/>
                </a:lnSpc>
                <a:spcBef>
                  <a:spcPct val="0"/>
                </a:spcBef>
                <a:spcAft>
                  <a:spcPts val="0"/>
                </a:spcAft>
                <a:buClrTx/>
                <a:buSzTx/>
                <a:buFontTx/>
                <a:buNone/>
                <a:tabLst/>
                <a:defRPr/>
              </a:pPr>
              <a:r>
                <a:rPr kumimoji="0" lang="en-US" sz="3900" b="0" i="0" u="none" strike="noStrike" kern="1200" cap="none" spc="0" normalizeH="0" baseline="0" noProof="0" dirty="0" smtClean="0">
                  <a:ln>
                    <a:noFill/>
                  </a:ln>
                  <a:solidFill>
                    <a:schemeClr val="accent6">
                      <a:lumMod val="50000"/>
                    </a:schemeClr>
                  </a:solidFill>
                  <a:effectLst/>
                  <a:uLnTx/>
                  <a:uFillTx/>
                  <a:latin typeface="+mj-lt"/>
                  <a:ea typeface="+mj-ea"/>
                  <a:cs typeface="+mj-cs"/>
                </a:rPr>
                <a:t>Gene</a:t>
              </a:r>
              <a:endParaRPr kumimoji="0" lang="en-US" sz="3900" b="0" i="0" u="none" strike="noStrike" kern="1200" cap="none" spc="0" normalizeH="0" baseline="0" noProof="0" dirty="0">
                <a:ln>
                  <a:noFill/>
                </a:ln>
                <a:solidFill>
                  <a:schemeClr val="accent6">
                    <a:lumMod val="50000"/>
                  </a:schemeClr>
                </a:solidFill>
                <a:effectLst/>
                <a:uLnTx/>
                <a:uFillTx/>
                <a:latin typeface="+mj-lt"/>
                <a:ea typeface="+mj-ea"/>
                <a:cs typeface="+mj-cs"/>
              </a:endParaRPr>
            </a:p>
          </p:txBody>
        </p:sp>
      </p:grpSp>
      <p:grpSp>
        <p:nvGrpSpPr>
          <p:cNvPr id="34" name="Group 33"/>
          <p:cNvGrpSpPr/>
          <p:nvPr/>
        </p:nvGrpSpPr>
        <p:grpSpPr>
          <a:xfrm>
            <a:off x="444574" y="2216152"/>
            <a:ext cx="8465453" cy="1822099"/>
            <a:chOff x="444574" y="2216152"/>
            <a:chExt cx="8465453" cy="1822099"/>
          </a:xfrm>
        </p:grpSpPr>
        <p:grpSp>
          <p:nvGrpSpPr>
            <p:cNvPr id="23" name="Group 22"/>
            <p:cNvGrpSpPr/>
            <p:nvPr/>
          </p:nvGrpSpPr>
          <p:grpSpPr>
            <a:xfrm>
              <a:off x="3111526" y="2216152"/>
              <a:ext cx="5798501" cy="1822099"/>
              <a:chOff x="1385958" y="1981069"/>
              <a:chExt cx="5798501" cy="1822099"/>
            </a:xfrm>
          </p:grpSpPr>
          <p:sp>
            <p:nvSpPr>
              <p:cNvPr id="21" name="TextBox 20"/>
              <p:cNvSpPr txBox="1"/>
              <p:nvPr/>
            </p:nvSpPr>
            <p:spPr>
              <a:xfrm>
                <a:off x="2671477" y="1987286"/>
                <a:ext cx="4512982" cy="1815882"/>
              </a:xfrm>
              <a:prstGeom prst="rect">
                <a:avLst/>
              </a:prstGeom>
              <a:noFill/>
            </p:spPr>
            <p:txBody>
              <a:bodyPr wrap="square" rtlCol="0">
                <a:spAutoFit/>
              </a:bodyPr>
              <a:lstStyle/>
              <a:p>
                <a:r>
                  <a:rPr lang="en-US" dirty="0" err="1" smtClean="0"/>
                  <a:t>GeneA</a:t>
                </a:r>
                <a:r>
                  <a:rPr lang="en-US" dirty="0" smtClean="0"/>
                  <a:t>:</a:t>
                </a:r>
                <a:r>
                  <a:rPr lang="en-US" dirty="0" smtClean="0">
                    <a:latin typeface="Courier"/>
                    <a:cs typeface="Courier"/>
                  </a:rPr>
                  <a:t> ACTGGTGATGACATAAC…</a:t>
                </a:r>
              </a:p>
              <a:p>
                <a:r>
                  <a:rPr lang="en-US" dirty="0" err="1" smtClean="0"/>
                  <a:t>GeneB</a:t>
                </a:r>
                <a:r>
                  <a:rPr lang="en-US" dirty="0" smtClean="0"/>
                  <a:t>:</a:t>
                </a:r>
                <a:r>
                  <a:rPr lang="en-US" dirty="0" smtClean="0">
                    <a:latin typeface="Courier"/>
                    <a:cs typeface="Courier"/>
                  </a:rPr>
                  <a:t> ACTGTTGATGACATGAC…</a:t>
                </a:r>
              </a:p>
              <a:p>
                <a:r>
                  <a:rPr lang="en-US" dirty="0" err="1" smtClean="0"/>
                  <a:t>GeneC</a:t>
                </a:r>
                <a:r>
                  <a:rPr lang="en-US" dirty="0" smtClean="0"/>
                  <a:t>:</a:t>
                </a:r>
                <a:r>
                  <a:rPr lang="en-US" dirty="0" smtClean="0">
                    <a:latin typeface="Courier"/>
                    <a:cs typeface="Courier"/>
                  </a:rPr>
                  <a:t> ACTGATGATGACAAGAC…</a:t>
                </a:r>
              </a:p>
              <a:p>
                <a:r>
                  <a:rPr lang="en-US" dirty="0" err="1" smtClean="0"/>
                  <a:t>GeneD</a:t>
                </a:r>
                <a:r>
                  <a:rPr lang="en-US" dirty="0" smtClean="0"/>
                  <a:t>:</a:t>
                </a:r>
                <a:r>
                  <a:rPr lang="en-US" dirty="0" smtClean="0">
                    <a:latin typeface="Courier"/>
                    <a:cs typeface="Courier"/>
                  </a:rPr>
                  <a:t> ACTGGTGA--CCATGAC…</a:t>
                </a:r>
              </a:p>
              <a:p>
                <a:r>
                  <a:rPr lang="en-US" dirty="0" err="1" smtClean="0"/>
                  <a:t>GeneE</a:t>
                </a:r>
                <a:r>
                  <a:rPr lang="en-US" dirty="0" smtClean="0"/>
                  <a:t>:</a:t>
                </a:r>
                <a:r>
                  <a:rPr lang="en-US" dirty="0" smtClean="0">
                    <a:latin typeface="Courier"/>
                    <a:cs typeface="Courier"/>
                  </a:rPr>
                  <a:t> ACTGGTGATGACACGAC…</a:t>
                </a:r>
              </a:p>
              <a:p>
                <a:r>
                  <a:rPr lang="en-US" dirty="0" err="1" smtClean="0"/>
                  <a:t>GeneF</a:t>
                </a:r>
                <a:r>
                  <a:rPr lang="en-US" dirty="0" smtClean="0"/>
                  <a:t>:</a:t>
                </a:r>
                <a:r>
                  <a:rPr lang="en-US" dirty="0" smtClean="0">
                    <a:latin typeface="Courier"/>
                    <a:cs typeface="Courier"/>
                  </a:rPr>
                  <a:t> ACT--TCATGAAACGAC…</a:t>
                </a:r>
              </a:p>
              <a:p>
                <a:endParaRPr lang="en-US" dirty="0"/>
              </a:p>
            </p:txBody>
          </p:sp>
          <p:sp>
            <p:nvSpPr>
              <p:cNvPr id="22" name="TextBox 21"/>
              <p:cNvSpPr txBox="1"/>
              <p:nvPr/>
            </p:nvSpPr>
            <p:spPr>
              <a:xfrm>
                <a:off x="1385958" y="1981069"/>
                <a:ext cx="1498270" cy="1815882"/>
              </a:xfrm>
              <a:prstGeom prst="rect">
                <a:avLst/>
              </a:prstGeom>
              <a:noFill/>
            </p:spPr>
            <p:txBody>
              <a:bodyPr wrap="square" rtlCol="0">
                <a:spAutoFit/>
              </a:bodyPr>
              <a:lstStyle/>
              <a:p>
                <a:r>
                  <a:rPr lang="en-US" i="1" dirty="0" smtClean="0"/>
                  <a:t>Homo sapiens</a:t>
                </a:r>
                <a:r>
                  <a:rPr lang="en-US" dirty="0" smtClean="0"/>
                  <a:t>; </a:t>
                </a:r>
              </a:p>
              <a:p>
                <a:r>
                  <a:rPr lang="en-US" i="1" dirty="0" smtClean="0"/>
                  <a:t>Homo sapiens</a:t>
                </a:r>
                <a:r>
                  <a:rPr lang="en-US" dirty="0" smtClean="0"/>
                  <a:t>; </a:t>
                </a:r>
              </a:p>
              <a:p>
                <a:r>
                  <a:rPr lang="en-US" i="1" dirty="0" err="1" smtClean="0"/>
                  <a:t>Mus</a:t>
                </a:r>
                <a:r>
                  <a:rPr lang="en-US" i="1" dirty="0" smtClean="0"/>
                  <a:t> </a:t>
                </a:r>
                <a:r>
                  <a:rPr lang="en-US" i="1" dirty="0" err="1" smtClean="0"/>
                  <a:t>musculus</a:t>
                </a:r>
                <a:r>
                  <a:rPr lang="en-US" dirty="0" smtClean="0"/>
                  <a:t>; </a:t>
                </a:r>
              </a:p>
              <a:p>
                <a:r>
                  <a:rPr lang="en-US" i="1" dirty="0" err="1" smtClean="0"/>
                  <a:t>Mus</a:t>
                </a:r>
                <a:r>
                  <a:rPr lang="en-US" i="1" dirty="0" smtClean="0"/>
                  <a:t> </a:t>
                </a:r>
                <a:r>
                  <a:rPr lang="en-US" i="1" dirty="0" err="1" smtClean="0"/>
                  <a:t>musculus</a:t>
                </a:r>
                <a:r>
                  <a:rPr lang="en-US" dirty="0" smtClean="0"/>
                  <a:t>;           </a:t>
                </a:r>
              </a:p>
              <a:p>
                <a:r>
                  <a:rPr lang="en-US" i="1" dirty="0" smtClean="0"/>
                  <a:t>Bison bison</a:t>
                </a:r>
                <a:r>
                  <a:rPr lang="en-US" dirty="0" smtClean="0"/>
                  <a:t>;</a:t>
                </a:r>
              </a:p>
              <a:p>
                <a:r>
                  <a:rPr lang="en-US" i="1" dirty="0" err="1" smtClean="0"/>
                  <a:t>Canis</a:t>
                </a:r>
                <a:r>
                  <a:rPr lang="en-US" i="1" dirty="0" smtClean="0"/>
                  <a:t> lupus;</a:t>
                </a:r>
              </a:p>
              <a:p>
                <a:endParaRPr lang="en-US" dirty="0"/>
              </a:p>
            </p:txBody>
          </p:sp>
        </p:grpSp>
        <p:sp>
          <p:nvSpPr>
            <p:cNvPr id="29" name="Title 1"/>
            <p:cNvSpPr txBox="1">
              <a:spLocks/>
            </p:cNvSpPr>
            <p:nvPr/>
          </p:nvSpPr>
          <p:spPr>
            <a:xfrm>
              <a:off x="444574" y="2391236"/>
              <a:ext cx="2879354" cy="1013289"/>
            </a:xfrm>
            <a:prstGeom prst="rect">
              <a:avLst/>
            </a:prstGeom>
          </p:spPr>
          <p:txBody>
            <a:bodyPr vert="horz" lIns="81626" tIns="40813" rIns="81626" bIns="40813" rtlCol="0" anchor="ctr">
              <a:normAutofit fontScale="90000" lnSpcReduction="20000"/>
            </a:bodyPr>
            <a:lstStyle/>
            <a:p>
              <a:pPr marL="0" marR="0" lvl="0" indent="0" defTabSz="408130" rtl="0" eaLnBrk="1" fontAlgn="auto" latinLnBrk="0" hangingPunct="1">
                <a:lnSpc>
                  <a:spcPct val="100000"/>
                </a:lnSpc>
                <a:spcBef>
                  <a:spcPct val="0"/>
                </a:spcBef>
                <a:spcAft>
                  <a:spcPts val="0"/>
                </a:spcAft>
                <a:buClrTx/>
                <a:buSzTx/>
                <a:buFontTx/>
                <a:buNone/>
                <a:tabLst/>
                <a:defRPr/>
              </a:pPr>
              <a:r>
                <a:rPr lang="en-US" sz="3900" dirty="0" smtClean="0">
                  <a:solidFill>
                    <a:schemeClr val="accent6">
                      <a:lumMod val="50000"/>
                    </a:schemeClr>
                  </a:solidFill>
                  <a:latin typeface="+mj-lt"/>
                  <a:ea typeface="+mj-ea"/>
                  <a:cs typeface="+mj-cs"/>
                </a:rPr>
                <a:t>G</a:t>
              </a:r>
              <a:r>
                <a:rPr kumimoji="0" lang="en-US" sz="3900" b="0" i="0" u="none" strike="noStrike" kern="1200" cap="none" spc="0" normalizeH="0" baseline="0" noProof="0" dirty="0" err="1" smtClean="0">
                  <a:ln>
                    <a:noFill/>
                  </a:ln>
                  <a:solidFill>
                    <a:schemeClr val="accent6">
                      <a:lumMod val="50000"/>
                    </a:schemeClr>
                  </a:solidFill>
                  <a:effectLst/>
                  <a:uLnTx/>
                  <a:uFillTx/>
                  <a:latin typeface="+mj-lt"/>
                  <a:ea typeface="+mj-ea"/>
                  <a:cs typeface="+mj-cs"/>
                </a:rPr>
                <a:t>ene</a:t>
              </a:r>
              <a:r>
                <a:rPr kumimoji="0" lang="en-US" sz="3900" b="0" i="0" u="none" strike="noStrike" kern="1200" cap="none" spc="0" normalizeH="0" baseline="0" noProof="0" dirty="0" smtClean="0">
                  <a:ln>
                    <a:noFill/>
                  </a:ln>
                  <a:solidFill>
                    <a:schemeClr val="accent6">
                      <a:lumMod val="50000"/>
                    </a:schemeClr>
                  </a:solidFill>
                  <a:effectLst/>
                  <a:uLnTx/>
                  <a:uFillTx/>
                  <a:latin typeface="+mj-lt"/>
                  <a:ea typeface="+mj-ea"/>
                  <a:cs typeface="+mj-cs"/>
                </a:rPr>
                <a:t> family alignment</a:t>
              </a:r>
              <a:endParaRPr kumimoji="0" lang="en-US" sz="3900" b="0" i="0" u="none" strike="noStrike" kern="1200" cap="none" spc="0" normalizeH="0" baseline="0" noProof="0" dirty="0">
                <a:ln>
                  <a:noFill/>
                </a:ln>
                <a:solidFill>
                  <a:schemeClr val="accent6">
                    <a:lumMod val="50000"/>
                  </a:schemeClr>
                </a:solidFill>
                <a:effectLst/>
                <a:uLnTx/>
                <a:uFillTx/>
                <a:latin typeface="+mj-lt"/>
                <a:ea typeface="+mj-ea"/>
                <a:cs typeface="+mj-cs"/>
              </a:endParaRPr>
            </a:p>
          </p:txBody>
        </p:sp>
      </p:grpSp>
      <p:grpSp>
        <p:nvGrpSpPr>
          <p:cNvPr id="35" name="Group 34"/>
          <p:cNvGrpSpPr/>
          <p:nvPr/>
        </p:nvGrpSpPr>
        <p:grpSpPr>
          <a:xfrm>
            <a:off x="444574" y="3815445"/>
            <a:ext cx="4681656" cy="1490189"/>
            <a:chOff x="444574" y="3715829"/>
            <a:chExt cx="4681656" cy="1490189"/>
          </a:xfrm>
        </p:grpSpPr>
        <p:pic>
          <p:nvPicPr>
            <p:cNvPr id="26" name="Picture 25" descr="arbreGenesDuplication.pdf"/>
            <p:cNvPicPr>
              <a:picLocks noChangeAspect="1"/>
            </p:cNvPicPr>
            <p:nvPr/>
          </p:nvPicPr>
          <mc:AlternateContent xmlns:ma="http://schemas.microsoft.com/office/mac/drawingml/2008/main">
            <mc:Choice Requires="ma">
              <p:blipFill>
                <a:blip r:embed="rId5"/>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tretch>
                  <a:fillRect/>
                </a:stretch>
              </p:blipFill>
            </mc:Fallback>
          </mc:AlternateContent>
          <p:spPr>
            <a:xfrm>
              <a:off x="3323928" y="3820355"/>
              <a:ext cx="1802302" cy="1385663"/>
            </a:xfrm>
            <a:prstGeom prst="rect">
              <a:avLst/>
            </a:prstGeom>
          </p:spPr>
        </p:pic>
        <p:sp>
          <p:nvSpPr>
            <p:cNvPr id="30" name="Title 1"/>
            <p:cNvSpPr txBox="1">
              <a:spLocks/>
            </p:cNvSpPr>
            <p:nvPr/>
          </p:nvSpPr>
          <p:spPr>
            <a:xfrm>
              <a:off x="444574" y="3715829"/>
              <a:ext cx="2597389" cy="1013289"/>
            </a:xfrm>
            <a:prstGeom prst="rect">
              <a:avLst/>
            </a:prstGeom>
          </p:spPr>
          <p:txBody>
            <a:bodyPr vert="horz" lIns="81626" tIns="40813" rIns="81626" bIns="40813" rtlCol="0" anchor="ctr">
              <a:normAutofit fontScale="90000" lnSpcReduction="20000"/>
            </a:bodyPr>
            <a:lstStyle/>
            <a:p>
              <a:pPr marL="0" marR="0" lvl="0" indent="0" defTabSz="408130" rtl="0" eaLnBrk="1" fontAlgn="auto" latinLnBrk="0" hangingPunct="1">
                <a:lnSpc>
                  <a:spcPct val="100000"/>
                </a:lnSpc>
                <a:spcBef>
                  <a:spcPct val="0"/>
                </a:spcBef>
                <a:spcAft>
                  <a:spcPts val="0"/>
                </a:spcAft>
                <a:buClrTx/>
                <a:buSzTx/>
                <a:buFontTx/>
                <a:buNone/>
                <a:tabLst/>
                <a:defRPr/>
              </a:pPr>
              <a:r>
                <a:rPr kumimoji="0" lang="en-US" sz="3900" b="0" i="0" u="none" strike="noStrike" kern="1200" cap="none" spc="0" normalizeH="0" baseline="0" noProof="0" dirty="0" smtClean="0">
                  <a:ln>
                    <a:noFill/>
                  </a:ln>
                  <a:solidFill>
                    <a:schemeClr val="accent6">
                      <a:lumMod val="50000"/>
                    </a:schemeClr>
                  </a:solidFill>
                  <a:effectLst/>
                  <a:uLnTx/>
                  <a:uFillTx/>
                  <a:latin typeface="+mj-lt"/>
                  <a:ea typeface="+mj-ea"/>
                  <a:cs typeface="+mj-cs"/>
                </a:rPr>
                <a:t/>
              </a:r>
              <a:br>
                <a:rPr kumimoji="0" lang="en-US" sz="3900" b="0" i="0" u="none" strike="noStrike" kern="1200" cap="none" spc="0" normalizeH="0" baseline="0" noProof="0" dirty="0" smtClean="0">
                  <a:ln>
                    <a:noFill/>
                  </a:ln>
                  <a:solidFill>
                    <a:schemeClr val="accent6">
                      <a:lumMod val="50000"/>
                    </a:schemeClr>
                  </a:solidFill>
                  <a:effectLst/>
                  <a:uLnTx/>
                  <a:uFillTx/>
                  <a:latin typeface="+mj-lt"/>
                  <a:ea typeface="+mj-ea"/>
                  <a:cs typeface="+mj-cs"/>
                </a:rPr>
              </a:br>
              <a:r>
                <a:rPr kumimoji="0" lang="en-US" sz="3900" b="0" i="0" u="none" strike="noStrike" kern="1200" cap="none" spc="0" normalizeH="0" baseline="0" noProof="0" dirty="0" smtClean="0">
                  <a:ln>
                    <a:noFill/>
                  </a:ln>
                  <a:solidFill>
                    <a:schemeClr val="accent6">
                      <a:lumMod val="50000"/>
                    </a:schemeClr>
                  </a:solidFill>
                  <a:effectLst/>
                  <a:uLnTx/>
                  <a:uFillTx/>
                  <a:latin typeface="+mj-lt"/>
                  <a:ea typeface="+mj-ea"/>
                  <a:cs typeface="+mj-cs"/>
                </a:rPr>
                <a:t>Gene tree</a:t>
              </a:r>
              <a:endParaRPr kumimoji="0" lang="en-US" sz="3900" b="0" i="0" u="none" strike="noStrike" kern="1200" cap="none" spc="0" normalizeH="0" baseline="0" noProof="0" dirty="0">
                <a:ln>
                  <a:noFill/>
                </a:ln>
                <a:solidFill>
                  <a:schemeClr val="accent6">
                    <a:lumMod val="50000"/>
                  </a:schemeClr>
                </a:solidFill>
                <a:effectLst/>
                <a:uLnTx/>
                <a:uFillTx/>
                <a:latin typeface="+mj-lt"/>
                <a:ea typeface="+mj-ea"/>
                <a:cs typeface="+mj-cs"/>
              </a:endParaRPr>
            </a:p>
          </p:txBody>
        </p:sp>
      </p:grpSp>
      <p:grpSp>
        <p:nvGrpSpPr>
          <p:cNvPr id="36" name="Group 35"/>
          <p:cNvGrpSpPr/>
          <p:nvPr/>
        </p:nvGrpSpPr>
        <p:grpSpPr>
          <a:xfrm>
            <a:off x="444574" y="5341313"/>
            <a:ext cx="4719305" cy="1516687"/>
            <a:chOff x="444574" y="5341313"/>
            <a:chExt cx="4719305" cy="1516687"/>
          </a:xfrm>
        </p:grpSpPr>
        <p:pic>
          <p:nvPicPr>
            <p:cNvPr id="7" name="Picture 6" descr="genomeEvolution_NoChromosomes.pdf"/>
            <p:cNvPicPr>
              <a:picLocks noChangeAspect="1"/>
            </p:cNvPicPr>
            <p:nvPr/>
          </p:nvPicPr>
          <mc:AlternateContent xmlns:ma="http://schemas.microsoft.com/office/mac/drawingml/2008/main">
            <mc:Choice Requires="ma">
              <p:blipFill>
                <a:blip r:embed="rId7"/>
                <a:srcRect l="34927" b="28477"/>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8"/>
                <a:srcRect l="34927" b="28477"/>
                <a:stretch>
                  <a:fillRect/>
                </a:stretch>
              </p:blipFill>
            </mc:Fallback>
          </mc:AlternateContent>
          <p:spPr>
            <a:xfrm>
              <a:off x="3111526" y="5341313"/>
              <a:ext cx="2052353" cy="1516687"/>
            </a:xfrm>
            <a:prstGeom prst="rect">
              <a:avLst/>
            </a:prstGeom>
          </p:spPr>
        </p:pic>
        <p:sp>
          <p:nvSpPr>
            <p:cNvPr id="31" name="Title 1"/>
            <p:cNvSpPr txBox="1">
              <a:spLocks/>
            </p:cNvSpPr>
            <p:nvPr/>
          </p:nvSpPr>
          <p:spPr>
            <a:xfrm>
              <a:off x="444574" y="5341313"/>
              <a:ext cx="2597389" cy="1013289"/>
            </a:xfrm>
            <a:prstGeom prst="rect">
              <a:avLst/>
            </a:prstGeom>
          </p:spPr>
          <p:txBody>
            <a:bodyPr vert="horz" lIns="81626" tIns="40813" rIns="81626" bIns="40813" rtlCol="0" anchor="ctr">
              <a:normAutofit fontScale="90000"/>
            </a:bodyPr>
            <a:lstStyle/>
            <a:p>
              <a:pPr marL="0" marR="0" lvl="0" indent="0" defTabSz="408130" rtl="0" eaLnBrk="1" fontAlgn="auto" latinLnBrk="0" hangingPunct="1">
                <a:lnSpc>
                  <a:spcPct val="100000"/>
                </a:lnSpc>
                <a:spcBef>
                  <a:spcPct val="0"/>
                </a:spcBef>
                <a:spcAft>
                  <a:spcPts val="0"/>
                </a:spcAft>
                <a:buClrTx/>
                <a:buSzTx/>
                <a:buFontTx/>
                <a:buNone/>
                <a:tabLst/>
                <a:defRPr/>
              </a:pPr>
              <a:r>
                <a:rPr kumimoji="0" lang="en-US" sz="3900" b="0" i="0" u="none" strike="noStrike" kern="1200" cap="none" spc="0" normalizeH="0" baseline="0" noProof="0" dirty="0" smtClean="0">
                  <a:ln>
                    <a:noFill/>
                  </a:ln>
                  <a:solidFill>
                    <a:schemeClr val="accent6">
                      <a:lumMod val="50000"/>
                    </a:schemeClr>
                  </a:solidFill>
                  <a:effectLst/>
                  <a:uLnTx/>
                  <a:uFillTx/>
                  <a:latin typeface="+mj-lt"/>
                  <a:ea typeface="+mj-ea"/>
                  <a:cs typeface="+mj-cs"/>
                </a:rPr>
                <a:t>Species trees</a:t>
              </a:r>
              <a:endParaRPr kumimoji="0" lang="en-US" sz="3900" b="0" i="0" u="none" strike="noStrike" kern="1200" cap="none" spc="0" normalizeH="0" baseline="0" noProof="0" dirty="0">
                <a:ln>
                  <a:noFill/>
                </a:ln>
                <a:solidFill>
                  <a:schemeClr val="accent6">
                    <a:lumMod val="50000"/>
                  </a:schemeClr>
                </a:solidFill>
                <a:effectLst/>
                <a:uLnTx/>
                <a:uFillTx/>
                <a:latin typeface="+mj-lt"/>
                <a:ea typeface="+mj-ea"/>
                <a:cs typeface="+mj-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 name="Picture 17" descr="genomeEvolution_NoChromosomesNoCharacters.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769040" y="-12700"/>
            <a:ext cx="7977940" cy="5364000"/>
          </a:xfrm>
          <a:prstGeom prst="rect">
            <a:avLst/>
          </a:prstGeom>
        </p:spPr>
      </p:pic>
      <p:pic>
        <p:nvPicPr>
          <p:cNvPr id="19" name="Picture 18" descr="genomeEvolution.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769040" y="-12700"/>
            <a:ext cx="7977940" cy="5364000"/>
          </a:xfrm>
          <a:prstGeom prst="rect">
            <a:avLst/>
          </a:prstGeom>
        </p:spPr>
      </p:pic>
      <p:pic>
        <p:nvPicPr>
          <p:cNvPr id="20" name="Picture 19" descr="genomeEvolution_NoChromosomes.pdf"/>
          <p:cNvPicPr>
            <a:picLocks noChangeAspect="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a:off x="769040" y="-12700"/>
            <a:ext cx="7977940" cy="5364000"/>
          </a:xfrm>
          <a:prstGeom prst="rect">
            <a:avLst/>
          </a:prstGeom>
        </p:spPr>
      </p:pic>
      <p:pic>
        <p:nvPicPr>
          <p:cNvPr id="6" name="Picture 5" descr="arbreGenesNoDuplication.pdf"/>
          <p:cNvPicPr>
            <a:picLocks noChangeAspect="1"/>
          </p:cNvPicPr>
          <p:nvPr/>
        </p:nvPicPr>
        <mc:AlternateContent>
          <mc:Choice xmlns:ma="http://schemas.microsoft.com/office/mac/drawingml/2008/main" Requires="ma">
            <p:blipFill>
              <a:blip r:embed="rId9"/>
              <a:stretch>
                <a:fillRect/>
              </a:stretch>
            </p:blipFill>
          </mc:Choice>
          <mc:Fallback>
            <p:blipFill>
              <a:blip r:embed="rId10"/>
              <a:stretch>
                <a:fillRect/>
              </a:stretch>
            </p:blipFill>
          </mc:Fallback>
        </mc:AlternateContent>
        <p:spPr>
          <a:xfrm>
            <a:off x="0" y="5366106"/>
            <a:ext cx="1615824" cy="1446541"/>
          </a:xfrm>
          <a:prstGeom prst="rect">
            <a:avLst/>
          </a:prstGeom>
        </p:spPr>
      </p:pic>
      <p:pic>
        <p:nvPicPr>
          <p:cNvPr id="9" name="Picture 8" descr="arbreGenesDuplication.pdf"/>
          <p:cNvPicPr>
            <a:picLocks noChangeAspect="1"/>
          </p:cNvPicPr>
          <p:nvPr/>
        </p:nvPicPr>
        <mc:AlternateContent>
          <mc:Choice xmlns:ma="http://schemas.microsoft.com/office/mac/drawingml/2008/main" Requires="ma">
            <p:blipFill>
              <a:blip r:embed="rId11"/>
              <a:stretch>
                <a:fillRect/>
              </a:stretch>
            </p:blipFill>
          </mc:Choice>
          <mc:Fallback>
            <p:blipFill>
              <a:blip r:embed="rId12"/>
              <a:stretch>
                <a:fillRect/>
              </a:stretch>
            </p:blipFill>
          </mc:Fallback>
        </mc:AlternateContent>
        <p:spPr>
          <a:xfrm>
            <a:off x="1780130" y="5279291"/>
            <a:ext cx="1791396" cy="1548373"/>
          </a:xfrm>
          <a:prstGeom prst="rect">
            <a:avLst/>
          </a:prstGeom>
        </p:spPr>
      </p:pic>
      <p:pic>
        <p:nvPicPr>
          <p:cNvPr id="11" name="Picture 10" descr="arbreGenesDuplicationLoss.pdf"/>
          <p:cNvPicPr>
            <a:picLocks noChangeAspect="1"/>
          </p:cNvPicPr>
          <p:nvPr/>
        </p:nvPicPr>
        <mc:AlternateContent>
          <mc:Choice xmlns:ma="http://schemas.microsoft.com/office/mac/drawingml/2008/main" Requires="ma">
            <p:blipFill>
              <a:blip r:embed="rId13"/>
              <a:stretch>
                <a:fillRect/>
              </a:stretch>
            </p:blipFill>
          </mc:Choice>
          <mc:Fallback>
            <p:blipFill>
              <a:blip r:embed="rId14"/>
              <a:stretch>
                <a:fillRect/>
              </a:stretch>
            </p:blipFill>
          </mc:Fallback>
        </mc:AlternateContent>
        <p:spPr>
          <a:xfrm>
            <a:off x="3735833" y="5311779"/>
            <a:ext cx="1837853" cy="1500868"/>
          </a:xfrm>
          <a:prstGeom prst="rect">
            <a:avLst/>
          </a:prstGeom>
        </p:spPr>
      </p:pic>
      <p:pic>
        <p:nvPicPr>
          <p:cNvPr id="13" name="Picture 12" descr="arbreGenesTransfer.pdf"/>
          <p:cNvPicPr>
            <a:picLocks noChangeAspect="1"/>
          </p:cNvPicPr>
          <p:nvPr/>
        </p:nvPicPr>
        <mc:AlternateContent>
          <mc:Choice xmlns:ma="http://schemas.microsoft.com/office/mac/drawingml/2008/main" Requires="ma">
            <p:blipFill>
              <a:blip r:embed="rId15"/>
              <a:stretch>
                <a:fillRect/>
              </a:stretch>
            </p:blipFill>
          </mc:Choice>
          <mc:Fallback>
            <p:blipFill>
              <a:blip r:embed="rId16"/>
              <a:stretch>
                <a:fillRect/>
              </a:stretch>
            </p:blipFill>
          </mc:Fallback>
        </mc:AlternateContent>
        <p:spPr>
          <a:xfrm>
            <a:off x="5737991" y="5320823"/>
            <a:ext cx="1665158" cy="1490708"/>
          </a:xfrm>
          <a:prstGeom prst="rect">
            <a:avLst/>
          </a:prstGeom>
        </p:spPr>
      </p:pic>
      <p:sp useBgFill="1">
        <p:nvSpPr>
          <p:cNvPr id="17" name="Rectangle 16"/>
          <p:cNvSpPr/>
          <p:nvPr/>
        </p:nvSpPr>
        <p:spPr>
          <a:xfrm>
            <a:off x="769040" y="4315936"/>
            <a:ext cx="7977940" cy="586405"/>
          </a:xfrm>
          <a:prstGeom prst="rect">
            <a:avLst/>
          </a:prstGeom>
          <a:ln>
            <a:solidFill>
              <a:schemeClr val="accent1">
                <a:shade val="95000"/>
                <a:satMod val="105000"/>
                <a:alpha val="0"/>
              </a:schemeClr>
            </a:solidFill>
          </a:ln>
          <a:effectLst/>
        </p:spPr>
        <p:style>
          <a:lnRef idx="1">
            <a:schemeClr val="accent1"/>
          </a:lnRef>
          <a:fillRef idx="3">
            <a:schemeClr val="accent1"/>
          </a:fillRef>
          <a:effectRef idx="2">
            <a:schemeClr val="accent1"/>
          </a:effectRef>
          <a:fontRef idx="minor">
            <a:schemeClr val="lt1"/>
          </a:fontRef>
        </p:style>
        <p:txBody>
          <a:bodyPr lIns="73490" tIns="36745" rIns="73490" bIns="36745" rtlCol="0" anchor="ctr"/>
          <a:lstStyle/>
          <a:p>
            <a:pPr algn="ctr"/>
            <a:endParaRPr lang="en-US"/>
          </a:p>
        </p:txBody>
      </p:sp>
      <p:sp>
        <p:nvSpPr>
          <p:cNvPr id="21" name="Rounded Rectangle 20"/>
          <p:cNvSpPr/>
          <p:nvPr/>
        </p:nvSpPr>
        <p:spPr>
          <a:xfrm>
            <a:off x="5538728" y="5279291"/>
            <a:ext cx="2028725" cy="1539100"/>
          </a:xfrm>
          <a:prstGeom prst="roundRect">
            <a:avLst/>
          </a:prstGeom>
          <a:solidFill>
            <a:schemeClr val="accent6">
              <a:lumMod val="20000"/>
              <a:lumOff val="80000"/>
              <a:alpha val="5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icture 24" descr="arbreGenesNoDuplicationILS.pdf"/>
          <p:cNvPicPr>
            <a:picLocks noChangeAspect="1"/>
          </p:cNvPicPr>
          <p:nvPr/>
        </p:nvPicPr>
        <mc:AlternateContent>
          <mc:Choice xmlns:ma="http://schemas.microsoft.com/office/mac/drawingml/2008/main" Requires="ma">
            <p:blipFill>
              <a:blip r:embed="rId17"/>
              <a:stretch>
                <a:fillRect/>
              </a:stretch>
            </p:blipFill>
          </mc:Choice>
          <mc:Fallback>
            <p:blipFill>
              <a:blip r:embed="rId18"/>
              <a:stretch>
                <a:fillRect/>
              </a:stretch>
            </p:blipFill>
          </mc:Fallback>
        </mc:AlternateContent>
        <p:spPr>
          <a:xfrm>
            <a:off x="7567454" y="5351300"/>
            <a:ext cx="1472660" cy="1446541"/>
          </a:xfrm>
          <a:prstGeom prst="rect">
            <a:avLst/>
          </a:prstGeom>
        </p:spPr>
      </p:pic>
      <p:sp>
        <p:nvSpPr>
          <p:cNvPr id="26" name="TextBox 25"/>
          <p:cNvSpPr txBox="1"/>
          <p:nvPr/>
        </p:nvSpPr>
        <p:spPr>
          <a:xfrm>
            <a:off x="2505204" y="5747362"/>
            <a:ext cx="1025386" cy="584776"/>
          </a:xfrm>
          <a:prstGeom prst="rect">
            <a:avLst/>
          </a:prstGeom>
          <a:noFill/>
        </p:spPr>
        <p:txBody>
          <a:bodyPr wrap="square" rtlCol="0">
            <a:spAutoFit/>
          </a:bodyPr>
          <a:lstStyle/>
          <a:p>
            <a:r>
              <a:rPr lang="en-US" sz="3200" b="1" i="1" dirty="0" smtClean="0">
                <a:solidFill>
                  <a:schemeClr val="accent2">
                    <a:lumMod val="75000"/>
                  </a:schemeClr>
                </a:solidFill>
              </a:rPr>
              <a:t>D</a:t>
            </a:r>
            <a:endParaRPr lang="en-US" sz="3200" b="1" i="1" dirty="0">
              <a:solidFill>
                <a:schemeClr val="accent2">
                  <a:lumMod val="75000"/>
                </a:schemeClr>
              </a:solidFill>
            </a:endParaRPr>
          </a:p>
        </p:txBody>
      </p:sp>
      <p:sp>
        <p:nvSpPr>
          <p:cNvPr id="27" name="TextBox 26"/>
          <p:cNvSpPr txBox="1"/>
          <p:nvPr/>
        </p:nvSpPr>
        <p:spPr>
          <a:xfrm>
            <a:off x="4513343" y="5747362"/>
            <a:ext cx="1025386" cy="584776"/>
          </a:xfrm>
          <a:prstGeom prst="rect">
            <a:avLst/>
          </a:prstGeom>
          <a:noFill/>
        </p:spPr>
        <p:txBody>
          <a:bodyPr wrap="square" rtlCol="0">
            <a:spAutoFit/>
          </a:bodyPr>
          <a:lstStyle/>
          <a:p>
            <a:r>
              <a:rPr lang="en-US" sz="3200" b="1" i="1" dirty="0" smtClean="0">
                <a:solidFill>
                  <a:schemeClr val="accent2">
                    <a:lumMod val="75000"/>
                  </a:schemeClr>
                </a:solidFill>
              </a:rPr>
              <a:t>DL</a:t>
            </a:r>
            <a:endParaRPr lang="en-US" sz="3200" b="1" i="1" dirty="0">
              <a:solidFill>
                <a:schemeClr val="accent2">
                  <a:lumMod val="75000"/>
                </a:schemeClr>
              </a:solidFill>
            </a:endParaRPr>
          </a:p>
        </p:txBody>
      </p:sp>
      <p:sp>
        <p:nvSpPr>
          <p:cNvPr id="28" name="TextBox 27"/>
          <p:cNvSpPr txBox="1"/>
          <p:nvPr/>
        </p:nvSpPr>
        <p:spPr>
          <a:xfrm>
            <a:off x="6198927" y="5747362"/>
            <a:ext cx="1025386" cy="584776"/>
          </a:xfrm>
          <a:prstGeom prst="rect">
            <a:avLst/>
          </a:prstGeom>
          <a:noFill/>
        </p:spPr>
        <p:txBody>
          <a:bodyPr wrap="square" rtlCol="0">
            <a:spAutoFit/>
          </a:bodyPr>
          <a:lstStyle/>
          <a:p>
            <a:r>
              <a:rPr lang="en-US" sz="3200" b="1" i="1" dirty="0" smtClean="0">
                <a:solidFill>
                  <a:schemeClr val="accent2">
                    <a:lumMod val="75000"/>
                  </a:schemeClr>
                </a:solidFill>
              </a:rPr>
              <a:t>LGT</a:t>
            </a:r>
            <a:endParaRPr lang="en-US" sz="3200" b="1" i="1" dirty="0">
              <a:solidFill>
                <a:schemeClr val="accent2">
                  <a:lumMod val="75000"/>
                </a:schemeClr>
              </a:solidFill>
            </a:endParaRPr>
          </a:p>
        </p:txBody>
      </p:sp>
      <p:sp>
        <p:nvSpPr>
          <p:cNvPr id="29" name="TextBox 28"/>
          <p:cNvSpPr txBox="1"/>
          <p:nvPr/>
        </p:nvSpPr>
        <p:spPr>
          <a:xfrm>
            <a:off x="7924977" y="5747362"/>
            <a:ext cx="1025386" cy="584776"/>
          </a:xfrm>
          <a:prstGeom prst="rect">
            <a:avLst/>
          </a:prstGeom>
          <a:noFill/>
        </p:spPr>
        <p:txBody>
          <a:bodyPr wrap="square" rtlCol="0">
            <a:spAutoFit/>
          </a:bodyPr>
          <a:lstStyle/>
          <a:p>
            <a:r>
              <a:rPr lang="en-US" sz="3200" b="1" i="1" dirty="0" smtClean="0">
                <a:solidFill>
                  <a:schemeClr val="accent2">
                    <a:lumMod val="75000"/>
                  </a:schemeClr>
                </a:solidFill>
              </a:rPr>
              <a:t>ILS</a:t>
            </a:r>
            <a:endParaRPr lang="en-US" sz="3200" b="1" i="1"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ounded Rectangle 6"/>
          <p:cNvSpPr/>
          <p:nvPr/>
        </p:nvSpPr>
        <p:spPr>
          <a:xfrm>
            <a:off x="971187" y="53776"/>
            <a:ext cx="7343109" cy="799107"/>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2" name="Title 1"/>
          <p:cNvSpPr>
            <a:spLocks noGrp="1"/>
          </p:cNvSpPr>
          <p:nvPr>
            <p:ph type="title"/>
          </p:nvPr>
        </p:nvSpPr>
        <p:spPr>
          <a:xfrm>
            <a:off x="786405" y="-132521"/>
            <a:ext cx="7527891" cy="1011549"/>
          </a:xfrm>
        </p:spPr>
        <p:txBody>
          <a:bodyPr>
            <a:normAutofit/>
          </a:bodyPr>
          <a:lstStyle/>
          <a:p>
            <a:r>
              <a:rPr lang="en-US" dirty="0" smtClean="0">
                <a:solidFill>
                  <a:srgbClr val="984807"/>
                </a:solidFill>
              </a:rPr>
              <a:t>Transfer models</a:t>
            </a:r>
            <a:endParaRPr lang="en-US" dirty="0">
              <a:solidFill>
                <a:srgbClr val="984807"/>
              </a:solidFill>
            </a:endParaRPr>
          </a:p>
        </p:txBody>
      </p:sp>
      <p:sp>
        <p:nvSpPr>
          <p:cNvPr id="11" name="Rounded Rectangle 10"/>
          <p:cNvSpPr/>
          <p:nvPr/>
        </p:nvSpPr>
        <p:spPr>
          <a:xfrm>
            <a:off x="-17125" y="1562100"/>
            <a:ext cx="9126875" cy="3352800"/>
          </a:xfrm>
          <a:prstGeom prst="roundRect">
            <a:avLst>
              <a:gd name="adj" fmla="val 7502"/>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10" name="Title 1"/>
          <p:cNvSpPr txBox="1">
            <a:spLocks/>
          </p:cNvSpPr>
          <p:nvPr/>
        </p:nvSpPr>
        <p:spPr>
          <a:xfrm>
            <a:off x="-17125" y="1181100"/>
            <a:ext cx="9144000" cy="4378110"/>
          </a:xfrm>
          <a:prstGeom prst="rect">
            <a:avLst/>
          </a:prstGeom>
        </p:spPr>
        <p:txBody>
          <a:bodyPr vert="horz" lIns="81626" tIns="40813" rIns="81626" bIns="40813" rtlCol="0" anchor="ctr">
            <a:normAutofit fontScale="97500"/>
          </a:bodyPr>
          <a:lstStyle/>
          <a:p>
            <a:pPr>
              <a:spcBef>
                <a:spcPct val="0"/>
              </a:spcBef>
              <a:buFont typeface="Arial"/>
              <a:buChar char="•"/>
              <a:defRPr/>
            </a:pPr>
            <a:r>
              <a:rPr lang="en-US" sz="2800" b="1" dirty="0" smtClean="0">
                <a:solidFill>
                  <a:srgbClr val="984807"/>
                </a:solidFill>
              </a:rPr>
              <a:t>Identification of transfers:</a:t>
            </a:r>
          </a:p>
          <a:p>
            <a:pPr lvl="1">
              <a:spcBef>
                <a:spcPct val="0"/>
              </a:spcBef>
              <a:buFont typeface="Arial"/>
              <a:buChar char="•"/>
              <a:defRPr/>
            </a:pPr>
            <a:r>
              <a:rPr lang="en-US" sz="2800" dirty="0" err="1" smtClean="0">
                <a:solidFill>
                  <a:srgbClr val="984807"/>
                </a:solidFill>
              </a:rPr>
              <a:t>Nakleh</a:t>
            </a:r>
            <a:r>
              <a:rPr lang="en-US" sz="2800" dirty="0" smtClean="0">
                <a:solidFill>
                  <a:srgbClr val="984807"/>
                </a:solidFill>
              </a:rPr>
              <a:t> et al., 2005; </a:t>
            </a:r>
            <a:r>
              <a:rPr lang="en-US" sz="2800" dirty="0" err="1" smtClean="0">
                <a:solidFill>
                  <a:srgbClr val="984807"/>
                </a:solidFill>
              </a:rPr>
              <a:t>Beiko</a:t>
            </a:r>
            <a:r>
              <a:rPr lang="en-US" sz="2800" dirty="0" smtClean="0">
                <a:solidFill>
                  <a:srgbClr val="984807"/>
                </a:solidFill>
              </a:rPr>
              <a:t> and Hamilton 2006; Abby et al., 2010; Hill et al. 2010</a:t>
            </a:r>
          </a:p>
          <a:p>
            <a:pPr>
              <a:spcBef>
                <a:spcPct val="0"/>
              </a:spcBef>
              <a:buFont typeface="Arial"/>
              <a:buChar char="•"/>
              <a:defRPr/>
            </a:pPr>
            <a:r>
              <a:rPr lang="en-US" sz="2800" b="1" dirty="0" smtClean="0">
                <a:solidFill>
                  <a:srgbClr val="984807"/>
                </a:solidFill>
              </a:rPr>
              <a:t>Joint reconstruction of gene and species trees given alignments:</a:t>
            </a:r>
          </a:p>
          <a:p>
            <a:pPr lvl="1">
              <a:spcBef>
                <a:spcPct val="0"/>
              </a:spcBef>
              <a:buFont typeface="Arial"/>
              <a:buChar char="•"/>
              <a:defRPr/>
            </a:pPr>
            <a:r>
              <a:rPr lang="en-US" sz="2800" u="sng" dirty="0" smtClean="0">
                <a:solidFill>
                  <a:srgbClr val="984807"/>
                </a:solidFill>
              </a:rPr>
              <a:t>Model-based method</a:t>
            </a:r>
            <a:r>
              <a:rPr lang="en-US" sz="2800" dirty="0" smtClean="0">
                <a:solidFill>
                  <a:srgbClr val="984807"/>
                </a:solidFill>
              </a:rPr>
              <a:t>: </a:t>
            </a:r>
            <a:r>
              <a:rPr lang="en-US" sz="2800" dirty="0" err="1" smtClean="0">
                <a:solidFill>
                  <a:srgbClr val="984807"/>
                </a:solidFill>
              </a:rPr>
              <a:t>Suchard</a:t>
            </a:r>
            <a:r>
              <a:rPr lang="en-US" sz="2800" dirty="0" smtClean="0">
                <a:solidFill>
                  <a:srgbClr val="984807"/>
                </a:solidFill>
              </a:rPr>
              <a:t>, </a:t>
            </a:r>
            <a:r>
              <a:rPr lang="en-US" sz="2800" i="1" dirty="0" smtClean="0">
                <a:solidFill>
                  <a:srgbClr val="984807"/>
                </a:solidFill>
              </a:rPr>
              <a:t>Genetics</a:t>
            </a:r>
            <a:r>
              <a:rPr lang="en-US" sz="2800" dirty="0" smtClean="0">
                <a:solidFill>
                  <a:srgbClr val="984807"/>
                </a:solidFill>
              </a:rPr>
              <a:t> 2005</a:t>
            </a:r>
          </a:p>
          <a:p>
            <a:pPr lvl="1">
              <a:spcBef>
                <a:spcPct val="0"/>
              </a:spcBef>
              <a:buFont typeface="Arial"/>
              <a:buChar char="•"/>
              <a:defRPr/>
            </a:pPr>
            <a:endParaRPr lang="en-US" sz="2800" dirty="0" smtClean="0">
              <a:solidFill>
                <a:srgbClr val="984807"/>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ounded Rectangle 6"/>
          <p:cNvSpPr/>
          <p:nvPr/>
        </p:nvSpPr>
        <p:spPr>
          <a:xfrm>
            <a:off x="304800" y="53776"/>
            <a:ext cx="8458199" cy="799107"/>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2" name="Title 1"/>
          <p:cNvSpPr>
            <a:spLocks noGrp="1"/>
          </p:cNvSpPr>
          <p:nvPr>
            <p:ph type="title"/>
          </p:nvPr>
        </p:nvSpPr>
        <p:spPr>
          <a:xfrm>
            <a:off x="0" y="-132521"/>
            <a:ext cx="9109750" cy="1011549"/>
          </a:xfrm>
        </p:spPr>
        <p:txBody>
          <a:bodyPr>
            <a:normAutofit/>
          </a:bodyPr>
          <a:lstStyle/>
          <a:p>
            <a:r>
              <a:rPr lang="en-US" sz="3200" dirty="0" err="1" smtClean="0">
                <a:solidFill>
                  <a:srgbClr val="984807"/>
                </a:solidFill>
              </a:rPr>
              <a:t>Suchard</a:t>
            </a:r>
            <a:r>
              <a:rPr lang="en-US" sz="3200" dirty="0" smtClean="0">
                <a:solidFill>
                  <a:srgbClr val="984807"/>
                </a:solidFill>
              </a:rPr>
              <a:t> “random walk through tree space” model</a:t>
            </a:r>
            <a:endParaRPr lang="en-US" sz="3200" dirty="0">
              <a:solidFill>
                <a:srgbClr val="984807"/>
              </a:solidFill>
            </a:endParaRPr>
          </a:p>
        </p:txBody>
      </p:sp>
      <p:sp>
        <p:nvSpPr>
          <p:cNvPr id="11" name="Rounded Rectangle 10"/>
          <p:cNvSpPr/>
          <p:nvPr/>
        </p:nvSpPr>
        <p:spPr>
          <a:xfrm>
            <a:off x="-17125" y="1562099"/>
            <a:ext cx="9126875" cy="3742499"/>
          </a:xfrm>
          <a:prstGeom prst="roundRect">
            <a:avLst>
              <a:gd name="adj" fmla="val 7502"/>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10" name="Title 1"/>
          <p:cNvSpPr txBox="1">
            <a:spLocks/>
          </p:cNvSpPr>
          <p:nvPr/>
        </p:nvSpPr>
        <p:spPr>
          <a:xfrm>
            <a:off x="-17125" y="1181100"/>
            <a:ext cx="9144000" cy="4378110"/>
          </a:xfrm>
          <a:prstGeom prst="rect">
            <a:avLst/>
          </a:prstGeom>
        </p:spPr>
        <p:txBody>
          <a:bodyPr vert="horz" lIns="81626" tIns="40813" rIns="81626" bIns="40813" rtlCol="0" anchor="ctr">
            <a:normAutofit fontScale="97500"/>
          </a:bodyPr>
          <a:lstStyle/>
          <a:p>
            <a:pPr>
              <a:spcBef>
                <a:spcPct val="0"/>
              </a:spcBef>
              <a:buFont typeface="Arial"/>
              <a:buChar char="•"/>
              <a:defRPr/>
            </a:pPr>
            <a:r>
              <a:rPr lang="en-US" sz="2800" u="sng" dirty="0" smtClean="0">
                <a:solidFill>
                  <a:srgbClr val="984807"/>
                </a:solidFill>
              </a:rPr>
              <a:t>Input</a:t>
            </a:r>
            <a:r>
              <a:rPr lang="en-US" sz="2800" dirty="0" smtClean="0">
                <a:solidFill>
                  <a:srgbClr val="984807"/>
                </a:solidFill>
              </a:rPr>
              <a:t>: gene alignments</a:t>
            </a:r>
          </a:p>
          <a:p>
            <a:pPr>
              <a:spcBef>
                <a:spcPct val="0"/>
              </a:spcBef>
              <a:buFont typeface="Arial"/>
              <a:buChar char="•"/>
              <a:defRPr/>
            </a:pPr>
            <a:r>
              <a:rPr lang="en-US" sz="2800" u="sng" dirty="0" smtClean="0">
                <a:solidFill>
                  <a:srgbClr val="984807"/>
                </a:solidFill>
              </a:rPr>
              <a:t>Output</a:t>
            </a:r>
            <a:r>
              <a:rPr lang="en-US" sz="2800" dirty="0" smtClean="0">
                <a:solidFill>
                  <a:srgbClr val="984807"/>
                </a:solidFill>
              </a:rPr>
              <a:t>: species tree, gene trees</a:t>
            </a:r>
            <a:endParaRPr lang="en-US" sz="2800" dirty="0" smtClean="0">
              <a:solidFill>
                <a:srgbClr val="984807"/>
              </a:solidFill>
            </a:endParaRPr>
          </a:p>
          <a:p>
            <a:pPr>
              <a:spcBef>
                <a:spcPct val="0"/>
              </a:spcBef>
              <a:buFont typeface="Arial"/>
              <a:buChar char="•"/>
              <a:defRPr/>
            </a:pPr>
            <a:r>
              <a:rPr lang="en-US" sz="2800" dirty="0" smtClean="0">
                <a:solidFill>
                  <a:srgbClr val="984807"/>
                </a:solidFill>
              </a:rPr>
              <a:t>Each </a:t>
            </a:r>
            <a:r>
              <a:rPr lang="en-US" sz="2800" dirty="0" smtClean="0">
                <a:solidFill>
                  <a:srgbClr val="984807"/>
                </a:solidFill>
              </a:rPr>
              <a:t>gene tree is a Poisson number of transfers away from the species tree</a:t>
            </a:r>
          </a:p>
          <a:p>
            <a:pPr>
              <a:spcBef>
                <a:spcPct val="0"/>
              </a:spcBef>
              <a:buFont typeface="Arial"/>
              <a:buChar char="•"/>
              <a:defRPr/>
            </a:pPr>
            <a:r>
              <a:rPr lang="en-US" sz="2800" dirty="0" smtClean="0">
                <a:solidFill>
                  <a:srgbClr val="984807"/>
                </a:solidFill>
              </a:rPr>
              <a:t>Random walk through gene trees</a:t>
            </a:r>
          </a:p>
          <a:p>
            <a:pPr>
              <a:spcBef>
                <a:spcPct val="0"/>
              </a:spcBef>
              <a:buFont typeface="Arial"/>
              <a:buChar char="•"/>
              <a:defRPr/>
            </a:pPr>
            <a:r>
              <a:rPr lang="en-US" sz="2800" dirty="0" smtClean="0">
                <a:solidFill>
                  <a:srgbClr val="984807"/>
                </a:solidFill>
              </a:rPr>
              <a:t>C classes of genes, with different propensities to be transferred</a:t>
            </a:r>
          </a:p>
          <a:p>
            <a:pPr>
              <a:spcBef>
                <a:spcPct val="0"/>
              </a:spcBef>
              <a:buFont typeface="Arial"/>
              <a:buChar char="•"/>
              <a:defRPr/>
            </a:pPr>
            <a:r>
              <a:rPr lang="en-US" sz="2800" dirty="0" smtClean="0">
                <a:solidFill>
                  <a:srgbClr val="984807"/>
                </a:solidFill>
              </a:rPr>
              <a:t>Has been used with at most 6 species, 144 </a:t>
            </a:r>
            <a:r>
              <a:rPr lang="en-US" sz="2800" dirty="0" err="1" smtClean="0">
                <a:solidFill>
                  <a:srgbClr val="984807"/>
                </a:solidFill>
              </a:rPr>
              <a:t>orthologous</a:t>
            </a:r>
            <a:r>
              <a:rPr lang="en-US" sz="2800" dirty="0" smtClean="0">
                <a:solidFill>
                  <a:srgbClr val="984807"/>
                </a:solidFill>
              </a:rPr>
              <a:t> gene alignments, but could be used with 8 species or even more</a:t>
            </a:r>
          </a:p>
        </p:txBody>
      </p:sp>
      <p:sp>
        <p:nvSpPr>
          <p:cNvPr id="6" name="Rectangle 5"/>
          <p:cNvSpPr/>
          <p:nvPr/>
        </p:nvSpPr>
        <p:spPr>
          <a:xfrm>
            <a:off x="6795918" y="4966044"/>
            <a:ext cx="2126504" cy="338554"/>
          </a:xfrm>
          <a:prstGeom prst="rect">
            <a:avLst/>
          </a:prstGeom>
        </p:spPr>
        <p:txBody>
          <a:bodyPr wrap="none">
            <a:spAutoFit/>
          </a:bodyPr>
          <a:lstStyle/>
          <a:p>
            <a:r>
              <a:rPr lang="en-US" dirty="0" err="1" smtClean="0">
                <a:solidFill>
                  <a:srgbClr val="984807"/>
                </a:solidFill>
              </a:rPr>
              <a:t>Suchard</a:t>
            </a:r>
            <a:r>
              <a:rPr lang="en-US" dirty="0" smtClean="0">
                <a:solidFill>
                  <a:srgbClr val="984807"/>
                </a:solidFill>
              </a:rPr>
              <a:t>, </a:t>
            </a:r>
            <a:r>
              <a:rPr lang="en-US" i="1" dirty="0" smtClean="0">
                <a:solidFill>
                  <a:srgbClr val="984807"/>
                </a:solidFill>
              </a:rPr>
              <a:t>Genetics</a:t>
            </a:r>
            <a:r>
              <a:rPr lang="en-US" dirty="0" smtClean="0">
                <a:solidFill>
                  <a:srgbClr val="984807"/>
                </a:solidFill>
              </a:rPr>
              <a:t> 2005</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ounded Rectangle 6"/>
          <p:cNvSpPr/>
          <p:nvPr/>
        </p:nvSpPr>
        <p:spPr>
          <a:xfrm>
            <a:off x="1533057" y="53776"/>
            <a:ext cx="6096434" cy="1457524"/>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2" name="Title 1"/>
          <p:cNvSpPr>
            <a:spLocks noGrp="1"/>
          </p:cNvSpPr>
          <p:nvPr>
            <p:ph type="title"/>
          </p:nvPr>
        </p:nvSpPr>
        <p:spPr>
          <a:xfrm>
            <a:off x="1282700" y="210379"/>
            <a:ext cx="6565900" cy="1011549"/>
          </a:xfrm>
        </p:spPr>
        <p:txBody>
          <a:bodyPr>
            <a:normAutofit fontScale="90000"/>
          </a:bodyPr>
          <a:lstStyle/>
          <a:p>
            <a:r>
              <a:rPr lang="en-US" dirty="0" smtClean="0">
                <a:solidFill>
                  <a:srgbClr val="984807"/>
                </a:solidFill>
              </a:rPr>
              <a:t>The species tree-gene tree graphical </a:t>
            </a:r>
            <a:r>
              <a:rPr lang="en-US" dirty="0" smtClean="0">
                <a:solidFill>
                  <a:srgbClr val="984807"/>
                </a:solidFill>
              </a:rPr>
              <a:t>model with transfers (</a:t>
            </a:r>
            <a:r>
              <a:rPr lang="en-US" dirty="0" err="1" smtClean="0">
                <a:solidFill>
                  <a:srgbClr val="984807"/>
                </a:solidFill>
              </a:rPr>
              <a:t>Suchard</a:t>
            </a:r>
            <a:r>
              <a:rPr lang="en-US" dirty="0" smtClean="0">
                <a:solidFill>
                  <a:srgbClr val="984807"/>
                </a:solidFill>
              </a:rPr>
              <a:t> 2005)</a:t>
            </a:r>
            <a:endParaRPr lang="en-US" dirty="0">
              <a:solidFill>
                <a:srgbClr val="984807"/>
              </a:solidFill>
            </a:endParaRPr>
          </a:p>
        </p:txBody>
      </p:sp>
      <p:sp>
        <p:nvSpPr>
          <p:cNvPr id="11" name="Rounded Rectangle 10"/>
          <p:cNvSpPr/>
          <p:nvPr/>
        </p:nvSpPr>
        <p:spPr>
          <a:xfrm>
            <a:off x="0" y="1930400"/>
            <a:ext cx="9126875" cy="4749800"/>
          </a:xfrm>
          <a:prstGeom prst="roundRect">
            <a:avLst>
              <a:gd name="adj" fmla="val 7502"/>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grpSp>
        <p:nvGrpSpPr>
          <p:cNvPr id="3" name="Group 54"/>
          <p:cNvGrpSpPr/>
          <p:nvPr/>
        </p:nvGrpSpPr>
        <p:grpSpPr>
          <a:xfrm>
            <a:off x="3170268" y="2403524"/>
            <a:ext cx="3859057" cy="3438476"/>
            <a:chOff x="3170268" y="2403524"/>
            <a:chExt cx="3859057" cy="3438476"/>
          </a:xfrm>
        </p:grpSpPr>
        <p:sp>
          <p:nvSpPr>
            <p:cNvPr id="37" name="Oval 36"/>
            <p:cNvSpPr/>
            <p:nvPr/>
          </p:nvSpPr>
          <p:spPr>
            <a:xfrm>
              <a:off x="3810000" y="5143500"/>
              <a:ext cx="711200" cy="698500"/>
            </a:xfrm>
            <a:prstGeom prst="ellipse">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3810000" y="3771900"/>
              <a:ext cx="711200" cy="6985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a:off x="3810000" y="2413000"/>
              <a:ext cx="711200" cy="6985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2" name="Straight Arrow Connector 41"/>
            <p:cNvCxnSpPr>
              <a:stCxn id="40" idx="4"/>
              <a:endCxn id="38" idx="0"/>
            </p:cNvCxnSpPr>
            <p:nvPr/>
          </p:nvCxnSpPr>
          <p:spPr>
            <a:xfrm rot="5400000">
              <a:off x="3835400" y="3441700"/>
              <a:ext cx="660400" cy="158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rot="5400000">
              <a:off x="3833812" y="4812506"/>
              <a:ext cx="660400" cy="158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4458945" y="2403524"/>
              <a:ext cx="2514600" cy="584776"/>
            </a:xfrm>
            <a:prstGeom prst="rect">
              <a:avLst/>
            </a:prstGeom>
            <a:noFill/>
          </p:spPr>
          <p:txBody>
            <a:bodyPr wrap="square" rtlCol="0">
              <a:spAutoFit/>
            </a:bodyPr>
            <a:lstStyle/>
            <a:p>
              <a:r>
                <a:rPr lang="en-US" dirty="0" smtClean="0"/>
                <a:t>Species </a:t>
              </a:r>
              <a:r>
                <a:rPr lang="en-US" dirty="0" smtClean="0"/>
                <a:t>tree </a:t>
              </a:r>
            </a:p>
            <a:p>
              <a:r>
                <a:rPr lang="en-US" dirty="0" smtClean="0"/>
                <a:t>Topology</a:t>
              </a:r>
              <a:endParaRPr lang="en-US" dirty="0"/>
            </a:p>
          </p:txBody>
        </p:sp>
        <p:sp>
          <p:nvSpPr>
            <p:cNvPr id="51" name="TextBox 50"/>
            <p:cNvSpPr txBox="1"/>
            <p:nvPr/>
          </p:nvSpPr>
          <p:spPr>
            <a:xfrm>
              <a:off x="3170268" y="4366404"/>
              <a:ext cx="2514600" cy="338554"/>
            </a:xfrm>
            <a:prstGeom prst="rect">
              <a:avLst/>
            </a:prstGeom>
            <a:noFill/>
          </p:spPr>
          <p:txBody>
            <a:bodyPr wrap="square" rtlCol="0">
              <a:spAutoFit/>
            </a:bodyPr>
            <a:lstStyle/>
            <a:p>
              <a:r>
                <a:rPr lang="en-US" dirty="0" smtClean="0"/>
                <a:t>Gene tree</a:t>
              </a:r>
              <a:endParaRPr lang="en-US" dirty="0"/>
            </a:p>
          </p:txBody>
        </p:sp>
        <p:sp>
          <p:nvSpPr>
            <p:cNvPr id="52" name="TextBox 51"/>
            <p:cNvSpPr txBox="1"/>
            <p:nvPr/>
          </p:nvSpPr>
          <p:spPr>
            <a:xfrm>
              <a:off x="4514725" y="5207000"/>
              <a:ext cx="2514600" cy="338554"/>
            </a:xfrm>
            <a:prstGeom prst="rect">
              <a:avLst/>
            </a:prstGeom>
            <a:noFill/>
          </p:spPr>
          <p:txBody>
            <a:bodyPr wrap="square" rtlCol="0">
              <a:spAutoFit/>
            </a:bodyPr>
            <a:lstStyle/>
            <a:p>
              <a:r>
                <a:rPr lang="en-US" dirty="0" smtClean="0"/>
                <a:t>Gene alignment</a:t>
              </a:r>
              <a:endParaRPr lang="en-US" dirty="0"/>
            </a:p>
          </p:txBody>
        </p:sp>
      </p:grpSp>
      <p:sp>
        <p:nvSpPr>
          <p:cNvPr id="14" name="Oval 13"/>
          <p:cNvSpPr/>
          <p:nvPr/>
        </p:nvSpPr>
        <p:spPr>
          <a:xfrm>
            <a:off x="2522870" y="2413794"/>
            <a:ext cx="711200" cy="6985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2522870" y="3784600"/>
            <a:ext cx="711200" cy="6985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Arrow Connector 15"/>
          <p:cNvCxnSpPr>
            <a:stCxn id="14" idx="5"/>
            <a:endCxn id="38" idx="1"/>
          </p:cNvCxnSpPr>
          <p:nvPr/>
        </p:nvCxnSpPr>
        <p:spPr>
          <a:xfrm rot="16200000" flipH="1">
            <a:off x="3089939" y="3049979"/>
            <a:ext cx="864192" cy="78423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15" idx="6"/>
            <a:endCxn id="38" idx="2"/>
          </p:cNvCxnSpPr>
          <p:nvPr/>
        </p:nvCxnSpPr>
        <p:spPr>
          <a:xfrm flipV="1">
            <a:off x="3234070" y="4121150"/>
            <a:ext cx="575930" cy="1270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1195792" y="3927218"/>
            <a:ext cx="2514600" cy="338554"/>
          </a:xfrm>
          <a:prstGeom prst="rect">
            <a:avLst/>
          </a:prstGeom>
          <a:noFill/>
        </p:spPr>
        <p:txBody>
          <a:bodyPr wrap="square" rtlCol="0">
            <a:spAutoFit/>
          </a:bodyPr>
          <a:lstStyle/>
          <a:p>
            <a:r>
              <a:rPr lang="en-US" dirty="0" smtClean="0">
                <a:solidFill>
                  <a:srgbClr val="000000"/>
                </a:solidFill>
              </a:rPr>
              <a:t>Gene category</a:t>
            </a:r>
            <a:endParaRPr lang="en-US" dirty="0">
              <a:solidFill>
                <a:srgbClr val="000000"/>
              </a:solidFill>
            </a:endParaRPr>
          </a:p>
        </p:txBody>
      </p:sp>
      <p:sp>
        <p:nvSpPr>
          <p:cNvPr id="27" name="Oval 26"/>
          <p:cNvSpPr/>
          <p:nvPr/>
        </p:nvSpPr>
        <p:spPr>
          <a:xfrm>
            <a:off x="5845765" y="3784600"/>
            <a:ext cx="711200" cy="6985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8" name="Straight Arrow Connector 27"/>
          <p:cNvCxnSpPr>
            <a:stCxn id="27" idx="2"/>
            <a:endCxn id="38" idx="6"/>
          </p:cNvCxnSpPr>
          <p:nvPr/>
        </p:nvCxnSpPr>
        <p:spPr>
          <a:xfrm rot="10800000">
            <a:off x="4521201" y="4121150"/>
            <a:ext cx="1324565" cy="1270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2714563" y="2584282"/>
            <a:ext cx="2514600" cy="338554"/>
          </a:xfrm>
          <a:prstGeom prst="rect">
            <a:avLst/>
          </a:prstGeom>
          <a:noFill/>
        </p:spPr>
        <p:txBody>
          <a:bodyPr wrap="square" rtlCol="0">
            <a:spAutoFit/>
          </a:bodyPr>
          <a:lstStyle/>
          <a:p>
            <a:r>
              <a:rPr lang="en-US" dirty="0" err="1" smtClean="0"/>
              <a:t>bl</a:t>
            </a:r>
            <a:endParaRPr lang="en-US" dirty="0"/>
          </a:p>
        </p:txBody>
      </p:sp>
      <p:sp>
        <p:nvSpPr>
          <p:cNvPr id="23" name="TextBox 22"/>
          <p:cNvSpPr txBox="1"/>
          <p:nvPr/>
        </p:nvSpPr>
        <p:spPr>
          <a:xfrm>
            <a:off x="6496700" y="3939670"/>
            <a:ext cx="2647299" cy="338554"/>
          </a:xfrm>
          <a:prstGeom prst="rect">
            <a:avLst/>
          </a:prstGeom>
          <a:noFill/>
        </p:spPr>
        <p:txBody>
          <a:bodyPr wrap="square" rtlCol="0">
            <a:spAutoFit/>
          </a:bodyPr>
          <a:lstStyle/>
          <a:p>
            <a:r>
              <a:rPr lang="en-US" dirty="0" smtClean="0"/>
              <a:t>Expected number of</a:t>
            </a:r>
            <a:r>
              <a:rPr lang="en-US" dirty="0" smtClean="0"/>
              <a:t> transfers</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ounded Rectangle 6"/>
          <p:cNvSpPr/>
          <p:nvPr/>
        </p:nvSpPr>
        <p:spPr>
          <a:xfrm>
            <a:off x="1533057" y="53776"/>
            <a:ext cx="6096434" cy="799107"/>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2" name="Title 1"/>
          <p:cNvSpPr>
            <a:spLocks noGrp="1"/>
          </p:cNvSpPr>
          <p:nvPr>
            <p:ph type="title"/>
          </p:nvPr>
        </p:nvSpPr>
        <p:spPr>
          <a:xfrm>
            <a:off x="1533057" y="-132521"/>
            <a:ext cx="6096434" cy="1011549"/>
          </a:xfrm>
        </p:spPr>
        <p:txBody>
          <a:bodyPr>
            <a:normAutofit/>
          </a:bodyPr>
          <a:lstStyle/>
          <a:p>
            <a:r>
              <a:rPr lang="en-US" dirty="0" smtClean="0">
                <a:solidFill>
                  <a:srgbClr val="984807"/>
                </a:solidFill>
              </a:rPr>
              <a:t>Plan</a:t>
            </a:r>
            <a:endParaRPr lang="en-US" dirty="0">
              <a:solidFill>
                <a:srgbClr val="984807"/>
              </a:solidFill>
            </a:endParaRPr>
          </a:p>
        </p:txBody>
      </p:sp>
      <p:sp>
        <p:nvSpPr>
          <p:cNvPr id="11" name="Rounded Rectangle 10"/>
          <p:cNvSpPr/>
          <p:nvPr/>
        </p:nvSpPr>
        <p:spPr>
          <a:xfrm>
            <a:off x="0" y="1016001"/>
            <a:ext cx="9126875" cy="5841999"/>
          </a:xfrm>
          <a:prstGeom prst="roundRect">
            <a:avLst>
              <a:gd name="adj" fmla="val 7502"/>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3" name="Content Placeholder 2"/>
          <p:cNvSpPr>
            <a:spLocks noGrp="1"/>
          </p:cNvSpPr>
          <p:nvPr>
            <p:ph idx="1"/>
          </p:nvPr>
        </p:nvSpPr>
        <p:spPr>
          <a:xfrm>
            <a:off x="0" y="1016001"/>
            <a:ext cx="9126875" cy="6040750"/>
          </a:xfrm>
        </p:spPr>
        <p:txBody>
          <a:bodyPr>
            <a:normAutofit fontScale="92500"/>
          </a:bodyPr>
          <a:lstStyle/>
          <a:p>
            <a:pPr marL="597109" indent="-597109">
              <a:spcAft>
                <a:spcPts val="1200"/>
              </a:spcAft>
              <a:buFont typeface="+mj-lt"/>
              <a:buAutoNum type="arabicPeriod"/>
            </a:pPr>
            <a:r>
              <a:rPr lang="en-US" sz="2800" dirty="0" smtClean="0">
                <a:solidFill>
                  <a:srgbClr val="984807"/>
                </a:solidFill>
              </a:rPr>
              <a:t>Modeling the relationship between species tree and gene tree </a:t>
            </a:r>
          </a:p>
          <a:p>
            <a:pPr marL="954224" lvl="1" indent="-597109">
              <a:spcAft>
                <a:spcPts val="1200"/>
              </a:spcAft>
              <a:buClr>
                <a:schemeClr val="accent2">
                  <a:lumMod val="40000"/>
                  <a:lumOff val="60000"/>
                </a:schemeClr>
              </a:buClr>
            </a:pPr>
            <a:r>
              <a:rPr lang="en-US" sz="2000" dirty="0" smtClean="0">
                <a:solidFill>
                  <a:schemeClr val="accent2">
                    <a:lumMod val="40000"/>
                    <a:lumOff val="60000"/>
                  </a:schemeClr>
                </a:solidFill>
              </a:rPr>
              <a:t>coalescent models (short!)</a:t>
            </a:r>
          </a:p>
          <a:p>
            <a:pPr marL="954224" lvl="1" indent="-597109">
              <a:spcAft>
                <a:spcPts val="1200"/>
              </a:spcAft>
              <a:buClr>
                <a:schemeClr val="accent2">
                  <a:lumMod val="40000"/>
                  <a:lumOff val="60000"/>
                </a:schemeClr>
              </a:buClr>
            </a:pPr>
            <a:r>
              <a:rPr lang="en-US" sz="2000" dirty="0" smtClean="0">
                <a:solidFill>
                  <a:schemeClr val="accent2">
                    <a:lumMod val="40000"/>
                    <a:lumOff val="60000"/>
                  </a:schemeClr>
                </a:solidFill>
              </a:rPr>
              <a:t>models of gene duplication and loss</a:t>
            </a:r>
          </a:p>
          <a:p>
            <a:pPr marL="954224" lvl="1" indent="-597109">
              <a:spcAft>
                <a:spcPts val="1200"/>
              </a:spcAft>
              <a:buClr>
                <a:schemeClr val="accent2">
                  <a:lumMod val="40000"/>
                  <a:lumOff val="60000"/>
                </a:schemeClr>
              </a:buClr>
            </a:pPr>
            <a:r>
              <a:rPr lang="en-US" sz="2000" dirty="0" smtClean="0">
                <a:solidFill>
                  <a:schemeClr val="accent2">
                    <a:lumMod val="40000"/>
                    <a:lumOff val="60000"/>
                  </a:schemeClr>
                </a:solidFill>
              </a:rPr>
              <a:t>models of gene transfer</a:t>
            </a:r>
          </a:p>
          <a:p>
            <a:pPr marL="954224" lvl="1" indent="-597109">
              <a:spcAft>
                <a:spcPts val="1200"/>
              </a:spcAft>
              <a:buClr>
                <a:schemeClr val="accent2">
                  <a:lumMod val="40000"/>
                  <a:lumOff val="60000"/>
                </a:schemeClr>
              </a:buClr>
            </a:pPr>
            <a:r>
              <a:rPr lang="en-US" sz="2000" dirty="0" smtClean="0">
                <a:solidFill>
                  <a:srgbClr val="984807"/>
                </a:solidFill>
              </a:rPr>
              <a:t>models that combine the above</a:t>
            </a:r>
          </a:p>
          <a:p>
            <a:pPr marL="597109" indent="-597109">
              <a:spcAft>
                <a:spcPts val="1200"/>
              </a:spcAft>
              <a:buFont typeface="+mj-lt"/>
              <a:buAutoNum type="arabicPeriod"/>
            </a:pPr>
            <a:r>
              <a:rPr lang="en-US" sz="2800" dirty="0" smtClean="0">
                <a:solidFill>
                  <a:srgbClr val="984807"/>
                </a:solidFill>
              </a:rPr>
              <a:t>Results obtained using these models</a:t>
            </a:r>
          </a:p>
          <a:p>
            <a:pPr marL="954224" lvl="1" indent="-597109">
              <a:spcAft>
                <a:spcPts val="1200"/>
              </a:spcAft>
            </a:pPr>
            <a:r>
              <a:rPr lang="en-US" sz="2400" dirty="0" smtClean="0">
                <a:solidFill>
                  <a:srgbClr val="984807"/>
                </a:solidFill>
              </a:rPr>
              <a:t>Improving gene tree construction</a:t>
            </a:r>
          </a:p>
          <a:p>
            <a:pPr marL="954224" lvl="1" indent="-597109">
              <a:spcAft>
                <a:spcPts val="1200"/>
              </a:spcAft>
            </a:pPr>
            <a:r>
              <a:rPr lang="en-US" sz="2400" dirty="0" err="1" smtClean="0">
                <a:solidFill>
                  <a:srgbClr val="984807"/>
                </a:solidFill>
              </a:rPr>
              <a:t>Coestimation</a:t>
            </a:r>
            <a:r>
              <a:rPr lang="en-US" sz="2400" dirty="0" smtClean="0">
                <a:solidFill>
                  <a:srgbClr val="984807"/>
                </a:solidFill>
              </a:rPr>
              <a:t> of gene and species trees</a:t>
            </a:r>
          </a:p>
          <a:p>
            <a:pPr marL="954224" lvl="1" indent="-597109">
              <a:spcAft>
                <a:spcPts val="1200"/>
              </a:spcAft>
            </a:pPr>
            <a:r>
              <a:rPr lang="en-US" sz="2400" dirty="0" smtClean="0">
                <a:solidFill>
                  <a:srgbClr val="984807"/>
                </a:solidFill>
              </a:rPr>
              <a:t>Inference of a species tree and time orders </a:t>
            </a:r>
          </a:p>
          <a:p>
            <a:pPr marL="597109" indent="-597109">
              <a:spcAft>
                <a:spcPts val="1200"/>
              </a:spcAft>
              <a:buFont typeface="+mj-lt"/>
              <a:buAutoNum type="arabicPeriod"/>
            </a:pPr>
            <a:r>
              <a:rPr lang="en-US" sz="2800" dirty="0" smtClean="0">
                <a:solidFill>
                  <a:srgbClr val="984807"/>
                </a:solidFill>
              </a:rPr>
              <a:t>Towards efficient Bayesian inference of gene trees and species trees</a:t>
            </a:r>
            <a:endParaRPr lang="en-US" dirty="0">
              <a:solidFill>
                <a:srgbClr val="984807"/>
              </a:solidFill>
            </a:endParaRPr>
          </a:p>
        </p:txBody>
      </p:sp>
      <p:pic>
        <p:nvPicPr>
          <p:cNvPr id="6" name="Content Placeholder 10" descr="Figure1_SpTreeOnly.png"/>
          <p:cNvPicPr>
            <a:picLocks noChangeAspect="1"/>
          </p:cNvPicPr>
          <p:nvPr/>
        </p:nvPicPr>
        <p:blipFill>
          <a:blip r:embed="rId2"/>
          <a:srcRect l="-69184" r="-69184"/>
          <a:stretch>
            <a:fillRect/>
          </a:stretch>
        </p:blipFill>
        <p:spPr>
          <a:xfrm>
            <a:off x="4572000" y="1660702"/>
            <a:ext cx="3218198" cy="1769886"/>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ounded Rectangle 6"/>
          <p:cNvSpPr/>
          <p:nvPr/>
        </p:nvSpPr>
        <p:spPr>
          <a:xfrm>
            <a:off x="971187" y="53776"/>
            <a:ext cx="7343109" cy="799107"/>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2" name="Title 1"/>
          <p:cNvSpPr>
            <a:spLocks noGrp="1"/>
          </p:cNvSpPr>
          <p:nvPr>
            <p:ph type="title"/>
          </p:nvPr>
        </p:nvSpPr>
        <p:spPr>
          <a:xfrm>
            <a:off x="786405" y="-132521"/>
            <a:ext cx="7527891" cy="1011549"/>
          </a:xfrm>
        </p:spPr>
        <p:txBody>
          <a:bodyPr>
            <a:normAutofit/>
          </a:bodyPr>
          <a:lstStyle/>
          <a:p>
            <a:r>
              <a:rPr lang="en-US" dirty="0" smtClean="0">
                <a:solidFill>
                  <a:srgbClr val="984807"/>
                </a:solidFill>
              </a:rPr>
              <a:t>Model that combines DL and ILS</a:t>
            </a:r>
            <a:endParaRPr lang="en-US" dirty="0">
              <a:solidFill>
                <a:srgbClr val="984807"/>
              </a:solidFill>
            </a:endParaRPr>
          </a:p>
        </p:txBody>
      </p:sp>
      <p:sp>
        <p:nvSpPr>
          <p:cNvPr id="11" name="Rounded Rectangle 10"/>
          <p:cNvSpPr/>
          <p:nvPr/>
        </p:nvSpPr>
        <p:spPr>
          <a:xfrm>
            <a:off x="-17125" y="1562100"/>
            <a:ext cx="9126875" cy="3352800"/>
          </a:xfrm>
          <a:prstGeom prst="roundRect">
            <a:avLst>
              <a:gd name="adj" fmla="val 7502"/>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10" name="Title 1"/>
          <p:cNvSpPr txBox="1">
            <a:spLocks/>
          </p:cNvSpPr>
          <p:nvPr/>
        </p:nvSpPr>
        <p:spPr>
          <a:xfrm>
            <a:off x="-17125" y="1181100"/>
            <a:ext cx="9144000" cy="4378110"/>
          </a:xfrm>
          <a:prstGeom prst="rect">
            <a:avLst/>
          </a:prstGeom>
        </p:spPr>
        <p:txBody>
          <a:bodyPr vert="horz" lIns="81626" tIns="40813" rIns="81626" bIns="40813" rtlCol="0" anchor="ctr">
            <a:normAutofit fontScale="97500"/>
          </a:bodyPr>
          <a:lstStyle/>
          <a:p>
            <a:pPr>
              <a:spcBef>
                <a:spcPct val="0"/>
              </a:spcBef>
              <a:buFont typeface="Arial"/>
              <a:buChar char="•"/>
              <a:defRPr/>
            </a:pPr>
            <a:r>
              <a:rPr lang="en-US" sz="2800" b="1" dirty="0" smtClean="0">
                <a:solidFill>
                  <a:srgbClr val="984807"/>
                </a:solidFill>
              </a:rPr>
              <a:t>Reconciliation between gene tree and species tree:</a:t>
            </a:r>
          </a:p>
          <a:p>
            <a:pPr lvl="1">
              <a:spcBef>
                <a:spcPct val="0"/>
              </a:spcBef>
              <a:buFont typeface="Arial"/>
              <a:buChar char="•"/>
              <a:defRPr/>
            </a:pPr>
            <a:r>
              <a:rPr lang="en-US" sz="2800" u="sng" dirty="0" smtClean="0">
                <a:solidFill>
                  <a:srgbClr val="984807"/>
                </a:solidFill>
              </a:rPr>
              <a:t>Model-based method</a:t>
            </a:r>
            <a:r>
              <a:rPr lang="en-US" sz="2800" dirty="0" smtClean="0">
                <a:solidFill>
                  <a:srgbClr val="984807"/>
                </a:solidFill>
              </a:rPr>
              <a:t>: Rasmussen and </a:t>
            </a:r>
            <a:r>
              <a:rPr lang="en-US" sz="2800" dirty="0" err="1" smtClean="0">
                <a:solidFill>
                  <a:srgbClr val="984807"/>
                </a:solidFill>
              </a:rPr>
              <a:t>Kellis</a:t>
            </a:r>
            <a:r>
              <a:rPr lang="en-US" sz="2800" dirty="0" smtClean="0">
                <a:solidFill>
                  <a:srgbClr val="984807"/>
                </a:solidFill>
              </a:rPr>
              <a:t>, </a:t>
            </a:r>
            <a:r>
              <a:rPr lang="en-US" sz="2800" i="1" dirty="0" smtClean="0">
                <a:solidFill>
                  <a:srgbClr val="984807"/>
                </a:solidFill>
              </a:rPr>
              <a:t>Genome Research </a:t>
            </a:r>
            <a:r>
              <a:rPr lang="en-US" sz="2800" dirty="0" smtClean="0">
                <a:solidFill>
                  <a:srgbClr val="984807"/>
                </a:solidFill>
              </a:rPr>
              <a:t>2012</a:t>
            </a:r>
          </a:p>
          <a:p>
            <a:pPr lvl="1">
              <a:spcBef>
                <a:spcPct val="0"/>
              </a:spcBef>
              <a:buFont typeface="Arial"/>
              <a:buChar char="•"/>
              <a:defRPr/>
            </a:pPr>
            <a:endParaRPr lang="en-US" sz="2800" dirty="0" smtClean="0">
              <a:solidFill>
                <a:srgbClr val="984807"/>
              </a:solidFill>
            </a:endParaRPr>
          </a:p>
          <a:p>
            <a:pPr>
              <a:spcBef>
                <a:spcPct val="0"/>
              </a:spcBef>
              <a:buFont typeface="Arial"/>
              <a:buChar char="•"/>
              <a:defRPr/>
            </a:pPr>
            <a:r>
              <a:rPr lang="en-US" sz="2800" u="sng" dirty="0" smtClean="0">
                <a:solidFill>
                  <a:srgbClr val="984807"/>
                </a:solidFill>
              </a:rPr>
              <a:t>Input</a:t>
            </a:r>
            <a:r>
              <a:rPr lang="en-US" sz="2800" dirty="0" smtClean="0">
                <a:solidFill>
                  <a:srgbClr val="984807"/>
                </a:solidFill>
              </a:rPr>
              <a:t>: dated and rooted species tree, DL rates, Ne </a:t>
            </a:r>
          </a:p>
          <a:p>
            <a:pPr>
              <a:spcBef>
                <a:spcPct val="0"/>
              </a:spcBef>
              <a:buFont typeface="Arial"/>
              <a:buChar char="•"/>
              <a:defRPr/>
            </a:pPr>
            <a:r>
              <a:rPr lang="en-US" sz="2800" u="sng" dirty="0" smtClean="0">
                <a:solidFill>
                  <a:srgbClr val="984807"/>
                </a:solidFill>
              </a:rPr>
              <a:t>Output</a:t>
            </a:r>
            <a:r>
              <a:rPr lang="en-US" sz="2800" dirty="0" smtClean="0">
                <a:solidFill>
                  <a:srgbClr val="984807"/>
                </a:solidFill>
              </a:rPr>
              <a:t>: Locus tree and DL+ILS scenario</a:t>
            </a:r>
          </a:p>
          <a:p>
            <a:pPr lvl="1">
              <a:spcBef>
                <a:spcPct val="0"/>
              </a:spcBef>
              <a:buFont typeface="Arial"/>
              <a:buChar char="•"/>
              <a:defRPr/>
            </a:pPr>
            <a:endParaRPr lang="en-US" sz="2800" dirty="0" smtClean="0">
              <a:solidFill>
                <a:srgbClr val="984807"/>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 name="Picture 17" descr="genomeEvolution_NoChromosomesNoCharacters.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769040" y="-12700"/>
            <a:ext cx="7977940" cy="5364000"/>
          </a:xfrm>
          <a:prstGeom prst="rect">
            <a:avLst/>
          </a:prstGeom>
        </p:spPr>
      </p:pic>
      <p:pic>
        <p:nvPicPr>
          <p:cNvPr id="19" name="Picture 18" descr="genomeEvolution.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769040" y="-12700"/>
            <a:ext cx="7977940" cy="5364000"/>
          </a:xfrm>
          <a:prstGeom prst="rect">
            <a:avLst/>
          </a:prstGeom>
        </p:spPr>
      </p:pic>
      <p:pic>
        <p:nvPicPr>
          <p:cNvPr id="20" name="Picture 19" descr="genomeEvolution_NoChromosomes.pdf"/>
          <p:cNvPicPr>
            <a:picLocks noChangeAspect="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a:off x="769040" y="-12700"/>
            <a:ext cx="7977940" cy="5364000"/>
          </a:xfrm>
          <a:prstGeom prst="rect">
            <a:avLst/>
          </a:prstGeom>
        </p:spPr>
      </p:pic>
      <p:pic>
        <p:nvPicPr>
          <p:cNvPr id="6" name="Picture 5" descr="arbreGenesNoDuplication.pdf"/>
          <p:cNvPicPr>
            <a:picLocks noChangeAspect="1"/>
          </p:cNvPicPr>
          <p:nvPr/>
        </p:nvPicPr>
        <mc:AlternateContent>
          <mc:Choice xmlns:ma="http://schemas.microsoft.com/office/mac/drawingml/2008/main" Requires="ma">
            <p:blipFill>
              <a:blip r:embed="rId9"/>
              <a:stretch>
                <a:fillRect/>
              </a:stretch>
            </p:blipFill>
          </mc:Choice>
          <mc:Fallback>
            <p:blipFill>
              <a:blip r:embed="rId10"/>
              <a:stretch>
                <a:fillRect/>
              </a:stretch>
            </p:blipFill>
          </mc:Fallback>
        </mc:AlternateContent>
        <p:spPr>
          <a:xfrm>
            <a:off x="0" y="5366106"/>
            <a:ext cx="1615824" cy="1446541"/>
          </a:xfrm>
          <a:prstGeom prst="rect">
            <a:avLst/>
          </a:prstGeom>
        </p:spPr>
      </p:pic>
      <p:pic>
        <p:nvPicPr>
          <p:cNvPr id="9" name="Picture 8" descr="arbreGenesDuplication.pdf"/>
          <p:cNvPicPr>
            <a:picLocks noChangeAspect="1"/>
          </p:cNvPicPr>
          <p:nvPr/>
        </p:nvPicPr>
        <mc:AlternateContent>
          <mc:Choice xmlns:ma="http://schemas.microsoft.com/office/mac/drawingml/2008/main" Requires="ma">
            <p:blipFill>
              <a:blip r:embed="rId11"/>
              <a:stretch>
                <a:fillRect/>
              </a:stretch>
            </p:blipFill>
          </mc:Choice>
          <mc:Fallback>
            <p:blipFill>
              <a:blip r:embed="rId12"/>
              <a:stretch>
                <a:fillRect/>
              </a:stretch>
            </p:blipFill>
          </mc:Fallback>
        </mc:AlternateContent>
        <p:spPr>
          <a:xfrm>
            <a:off x="1780130" y="5279291"/>
            <a:ext cx="1791396" cy="1548373"/>
          </a:xfrm>
          <a:prstGeom prst="rect">
            <a:avLst/>
          </a:prstGeom>
        </p:spPr>
      </p:pic>
      <p:pic>
        <p:nvPicPr>
          <p:cNvPr id="11" name="Picture 10" descr="arbreGenesDuplicationLoss.pdf"/>
          <p:cNvPicPr>
            <a:picLocks noChangeAspect="1"/>
          </p:cNvPicPr>
          <p:nvPr/>
        </p:nvPicPr>
        <mc:AlternateContent>
          <mc:Choice xmlns:ma="http://schemas.microsoft.com/office/mac/drawingml/2008/main" Requires="ma">
            <p:blipFill>
              <a:blip r:embed="rId13"/>
              <a:stretch>
                <a:fillRect/>
              </a:stretch>
            </p:blipFill>
          </mc:Choice>
          <mc:Fallback>
            <p:blipFill>
              <a:blip r:embed="rId14"/>
              <a:stretch>
                <a:fillRect/>
              </a:stretch>
            </p:blipFill>
          </mc:Fallback>
        </mc:AlternateContent>
        <p:spPr>
          <a:xfrm>
            <a:off x="3735833" y="5311779"/>
            <a:ext cx="1837853" cy="1500868"/>
          </a:xfrm>
          <a:prstGeom prst="rect">
            <a:avLst/>
          </a:prstGeom>
        </p:spPr>
      </p:pic>
      <p:pic>
        <p:nvPicPr>
          <p:cNvPr id="13" name="Picture 12" descr="arbreGenesTransfer.pdf"/>
          <p:cNvPicPr>
            <a:picLocks noChangeAspect="1"/>
          </p:cNvPicPr>
          <p:nvPr/>
        </p:nvPicPr>
        <mc:AlternateContent>
          <mc:Choice xmlns:ma="http://schemas.microsoft.com/office/mac/drawingml/2008/main" Requires="ma">
            <p:blipFill>
              <a:blip r:embed="rId15"/>
              <a:stretch>
                <a:fillRect/>
              </a:stretch>
            </p:blipFill>
          </mc:Choice>
          <mc:Fallback>
            <p:blipFill>
              <a:blip r:embed="rId16"/>
              <a:stretch>
                <a:fillRect/>
              </a:stretch>
            </p:blipFill>
          </mc:Fallback>
        </mc:AlternateContent>
        <p:spPr>
          <a:xfrm>
            <a:off x="5737991" y="5320823"/>
            <a:ext cx="1665158" cy="1490708"/>
          </a:xfrm>
          <a:prstGeom prst="rect">
            <a:avLst/>
          </a:prstGeom>
        </p:spPr>
      </p:pic>
      <p:sp useBgFill="1">
        <p:nvSpPr>
          <p:cNvPr id="17" name="Rectangle 16"/>
          <p:cNvSpPr/>
          <p:nvPr/>
        </p:nvSpPr>
        <p:spPr>
          <a:xfrm>
            <a:off x="769040" y="4315936"/>
            <a:ext cx="7977940" cy="586405"/>
          </a:xfrm>
          <a:prstGeom prst="rect">
            <a:avLst/>
          </a:prstGeom>
          <a:ln>
            <a:solidFill>
              <a:schemeClr val="accent1">
                <a:shade val="95000"/>
                <a:satMod val="105000"/>
                <a:alpha val="0"/>
              </a:schemeClr>
            </a:solidFill>
          </a:ln>
          <a:effectLst/>
        </p:spPr>
        <p:style>
          <a:lnRef idx="1">
            <a:schemeClr val="accent1"/>
          </a:lnRef>
          <a:fillRef idx="3">
            <a:schemeClr val="accent1"/>
          </a:fillRef>
          <a:effectRef idx="2">
            <a:schemeClr val="accent1"/>
          </a:effectRef>
          <a:fontRef idx="minor">
            <a:schemeClr val="lt1"/>
          </a:fontRef>
        </p:style>
        <p:txBody>
          <a:bodyPr lIns="73490" tIns="36745" rIns="73490" bIns="36745" rtlCol="0" anchor="ctr"/>
          <a:lstStyle/>
          <a:p>
            <a:pPr algn="ctr"/>
            <a:endParaRPr lang="en-US"/>
          </a:p>
        </p:txBody>
      </p:sp>
      <p:sp>
        <p:nvSpPr>
          <p:cNvPr id="21" name="Rounded Rectangle 20"/>
          <p:cNvSpPr/>
          <p:nvPr/>
        </p:nvSpPr>
        <p:spPr>
          <a:xfrm>
            <a:off x="7403149" y="5283645"/>
            <a:ext cx="1740851" cy="1539100"/>
          </a:xfrm>
          <a:prstGeom prst="roundRect">
            <a:avLst/>
          </a:prstGeom>
          <a:solidFill>
            <a:schemeClr val="accent6">
              <a:lumMod val="20000"/>
              <a:lumOff val="80000"/>
              <a:alpha val="5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icture 24" descr="arbreGenesNoDuplicationILS.pdf"/>
          <p:cNvPicPr>
            <a:picLocks noChangeAspect="1"/>
          </p:cNvPicPr>
          <p:nvPr/>
        </p:nvPicPr>
        <mc:AlternateContent>
          <mc:Choice xmlns:ma="http://schemas.microsoft.com/office/mac/drawingml/2008/main" Requires="ma">
            <p:blipFill>
              <a:blip r:embed="rId17"/>
              <a:stretch>
                <a:fillRect/>
              </a:stretch>
            </p:blipFill>
          </mc:Choice>
          <mc:Fallback>
            <p:blipFill>
              <a:blip r:embed="rId18"/>
              <a:stretch>
                <a:fillRect/>
              </a:stretch>
            </p:blipFill>
          </mc:Fallback>
        </mc:AlternateContent>
        <p:spPr>
          <a:xfrm>
            <a:off x="7567454" y="5351300"/>
            <a:ext cx="1472660" cy="1446541"/>
          </a:xfrm>
          <a:prstGeom prst="rect">
            <a:avLst/>
          </a:prstGeom>
        </p:spPr>
      </p:pic>
      <p:sp>
        <p:nvSpPr>
          <p:cNvPr id="26" name="TextBox 25"/>
          <p:cNvSpPr txBox="1"/>
          <p:nvPr/>
        </p:nvSpPr>
        <p:spPr>
          <a:xfrm>
            <a:off x="2505204" y="5747362"/>
            <a:ext cx="1025386" cy="584776"/>
          </a:xfrm>
          <a:prstGeom prst="rect">
            <a:avLst/>
          </a:prstGeom>
          <a:noFill/>
        </p:spPr>
        <p:txBody>
          <a:bodyPr wrap="square" rtlCol="0">
            <a:spAutoFit/>
          </a:bodyPr>
          <a:lstStyle/>
          <a:p>
            <a:r>
              <a:rPr lang="en-US" sz="3200" b="1" i="1" dirty="0" smtClean="0">
                <a:solidFill>
                  <a:schemeClr val="accent2">
                    <a:lumMod val="75000"/>
                  </a:schemeClr>
                </a:solidFill>
              </a:rPr>
              <a:t>D</a:t>
            </a:r>
            <a:endParaRPr lang="en-US" sz="3200" b="1" i="1" dirty="0">
              <a:solidFill>
                <a:schemeClr val="accent2">
                  <a:lumMod val="75000"/>
                </a:schemeClr>
              </a:solidFill>
            </a:endParaRPr>
          </a:p>
        </p:txBody>
      </p:sp>
      <p:sp>
        <p:nvSpPr>
          <p:cNvPr id="27" name="TextBox 26"/>
          <p:cNvSpPr txBox="1"/>
          <p:nvPr/>
        </p:nvSpPr>
        <p:spPr>
          <a:xfrm>
            <a:off x="4513343" y="5747362"/>
            <a:ext cx="1025386" cy="584776"/>
          </a:xfrm>
          <a:prstGeom prst="rect">
            <a:avLst/>
          </a:prstGeom>
          <a:noFill/>
        </p:spPr>
        <p:txBody>
          <a:bodyPr wrap="square" rtlCol="0">
            <a:spAutoFit/>
          </a:bodyPr>
          <a:lstStyle/>
          <a:p>
            <a:r>
              <a:rPr lang="en-US" sz="3200" b="1" i="1" dirty="0" smtClean="0">
                <a:solidFill>
                  <a:schemeClr val="accent2">
                    <a:lumMod val="75000"/>
                  </a:schemeClr>
                </a:solidFill>
              </a:rPr>
              <a:t>DL</a:t>
            </a:r>
            <a:endParaRPr lang="en-US" sz="3200" b="1" i="1" dirty="0">
              <a:solidFill>
                <a:schemeClr val="accent2">
                  <a:lumMod val="75000"/>
                </a:schemeClr>
              </a:solidFill>
            </a:endParaRPr>
          </a:p>
        </p:txBody>
      </p:sp>
      <p:sp>
        <p:nvSpPr>
          <p:cNvPr id="28" name="TextBox 27"/>
          <p:cNvSpPr txBox="1"/>
          <p:nvPr/>
        </p:nvSpPr>
        <p:spPr>
          <a:xfrm>
            <a:off x="6198927" y="5747362"/>
            <a:ext cx="1025386" cy="584776"/>
          </a:xfrm>
          <a:prstGeom prst="rect">
            <a:avLst/>
          </a:prstGeom>
          <a:noFill/>
        </p:spPr>
        <p:txBody>
          <a:bodyPr wrap="square" rtlCol="0">
            <a:spAutoFit/>
          </a:bodyPr>
          <a:lstStyle/>
          <a:p>
            <a:r>
              <a:rPr lang="en-US" sz="3200" b="1" i="1" dirty="0" smtClean="0">
                <a:solidFill>
                  <a:schemeClr val="accent2">
                    <a:lumMod val="75000"/>
                  </a:schemeClr>
                </a:solidFill>
              </a:rPr>
              <a:t>LGT</a:t>
            </a:r>
            <a:endParaRPr lang="en-US" sz="3200" b="1" i="1" dirty="0">
              <a:solidFill>
                <a:schemeClr val="accent2">
                  <a:lumMod val="75000"/>
                </a:schemeClr>
              </a:solidFill>
            </a:endParaRPr>
          </a:p>
        </p:txBody>
      </p:sp>
      <p:sp>
        <p:nvSpPr>
          <p:cNvPr id="29" name="TextBox 28"/>
          <p:cNvSpPr txBox="1"/>
          <p:nvPr/>
        </p:nvSpPr>
        <p:spPr>
          <a:xfrm>
            <a:off x="7924977" y="5747362"/>
            <a:ext cx="1025386" cy="584776"/>
          </a:xfrm>
          <a:prstGeom prst="rect">
            <a:avLst/>
          </a:prstGeom>
          <a:noFill/>
        </p:spPr>
        <p:txBody>
          <a:bodyPr wrap="square" rtlCol="0">
            <a:spAutoFit/>
          </a:bodyPr>
          <a:lstStyle/>
          <a:p>
            <a:r>
              <a:rPr lang="en-US" sz="3200" b="1" i="1" dirty="0" smtClean="0">
                <a:solidFill>
                  <a:schemeClr val="accent2">
                    <a:lumMod val="75000"/>
                  </a:schemeClr>
                </a:solidFill>
              </a:rPr>
              <a:t>ILS</a:t>
            </a:r>
            <a:endParaRPr lang="en-US" sz="3200" b="1" i="1" dirty="0">
              <a:solidFill>
                <a:schemeClr val="accent2">
                  <a:lumMod val="75000"/>
                </a:schemeClr>
              </a:solidFill>
            </a:endParaRPr>
          </a:p>
        </p:txBody>
      </p:sp>
      <p:sp>
        <p:nvSpPr>
          <p:cNvPr id="22" name="Rounded Rectangle 21"/>
          <p:cNvSpPr/>
          <p:nvPr/>
        </p:nvSpPr>
        <p:spPr>
          <a:xfrm>
            <a:off x="39279" y="5286875"/>
            <a:ext cx="5698712" cy="1539100"/>
          </a:xfrm>
          <a:prstGeom prst="roundRect">
            <a:avLst/>
          </a:prstGeom>
          <a:solidFill>
            <a:schemeClr val="accent6">
              <a:lumMod val="20000"/>
              <a:lumOff val="80000"/>
              <a:alpha val="5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ounded Rectangle 6"/>
          <p:cNvSpPr/>
          <p:nvPr/>
        </p:nvSpPr>
        <p:spPr>
          <a:xfrm>
            <a:off x="971187" y="53776"/>
            <a:ext cx="7343109" cy="799107"/>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2" name="Title 1"/>
          <p:cNvSpPr>
            <a:spLocks noGrp="1"/>
          </p:cNvSpPr>
          <p:nvPr>
            <p:ph type="title"/>
          </p:nvPr>
        </p:nvSpPr>
        <p:spPr>
          <a:xfrm>
            <a:off x="786405" y="-132521"/>
            <a:ext cx="7527891" cy="1011549"/>
          </a:xfrm>
        </p:spPr>
        <p:txBody>
          <a:bodyPr>
            <a:normAutofit fontScale="90000"/>
          </a:bodyPr>
          <a:lstStyle/>
          <a:p>
            <a:r>
              <a:rPr lang="en-US" dirty="0" smtClean="0">
                <a:solidFill>
                  <a:srgbClr val="984807"/>
                </a:solidFill>
              </a:rPr>
              <a:t>The Rasmussen and </a:t>
            </a:r>
            <a:r>
              <a:rPr lang="en-US" dirty="0" err="1" smtClean="0">
                <a:solidFill>
                  <a:srgbClr val="984807"/>
                </a:solidFill>
              </a:rPr>
              <a:t>Kellis</a:t>
            </a:r>
            <a:r>
              <a:rPr lang="en-US" dirty="0" smtClean="0">
                <a:solidFill>
                  <a:srgbClr val="984807"/>
                </a:solidFill>
              </a:rPr>
              <a:t> model (2012)</a:t>
            </a:r>
            <a:endParaRPr lang="en-US" dirty="0">
              <a:solidFill>
                <a:srgbClr val="984807"/>
              </a:solidFill>
            </a:endParaRPr>
          </a:p>
        </p:txBody>
      </p:sp>
      <p:sp>
        <p:nvSpPr>
          <p:cNvPr id="11" name="Rounded Rectangle 10"/>
          <p:cNvSpPr/>
          <p:nvPr/>
        </p:nvSpPr>
        <p:spPr>
          <a:xfrm>
            <a:off x="-17125" y="1133141"/>
            <a:ext cx="9126875" cy="5491381"/>
          </a:xfrm>
          <a:prstGeom prst="roundRect">
            <a:avLst>
              <a:gd name="adj" fmla="val 7502"/>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grpSp>
        <p:nvGrpSpPr>
          <p:cNvPr id="6" name="Group 5"/>
          <p:cNvGrpSpPr/>
          <p:nvPr/>
        </p:nvGrpSpPr>
        <p:grpSpPr>
          <a:xfrm>
            <a:off x="786405" y="1634382"/>
            <a:ext cx="3530600" cy="3429000"/>
            <a:chOff x="3810000" y="2413000"/>
            <a:chExt cx="3530600" cy="3429000"/>
          </a:xfrm>
        </p:grpSpPr>
        <p:sp>
          <p:nvSpPr>
            <p:cNvPr id="8" name="Oval 7"/>
            <p:cNvSpPr/>
            <p:nvPr/>
          </p:nvSpPr>
          <p:spPr>
            <a:xfrm>
              <a:off x="3810000" y="5143500"/>
              <a:ext cx="711200" cy="698500"/>
            </a:xfrm>
            <a:prstGeom prst="ellipse">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3810000" y="3771900"/>
              <a:ext cx="711200" cy="6985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3810000" y="2413000"/>
              <a:ext cx="711200" cy="6985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Arrow Connector 12"/>
            <p:cNvCxnSpPr>
              <a:stCxn id="12" idx="4"/>
              <a:endCxn id="9" idx="0"/>
            </p:cNvCxnSpPr>
            <p:nvPr/>
          </p:nvCxnSpPr>
          <p:spPr>
            <a:xfrm rot="5400000">
              <a:off x="3835400" y="3441700"/>
              <a:ext cx="660400" cy="158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rot="5400000">
              <a:off x="3833812" y="4812506"/>
              <a:ext cx="660400" cy="158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4826000" y="2565400"/>
              <a:ext cx="2514600" cy="338554"/>
            </a:xfrm>
            <a:prstGeom prst="rect">
              <a:avLst/>
            </a:prstGeom>
            <a:noFill/>
          </p:spPr>
          <p:txBody>
            <a:bodyPr wrap="square" rtlCol="0">
              <a:spAutoFit/>
            </a:bodyPr>
            <a:lstStyle/>
            <a:p>
              <a:r>
                <a:rPr lang="en-US" dirty="0" smtClean="0"/>
                <a:t>Species tree</a:t>
              </a:r>
              <a:endParaRPr lang="en-US" dirty="0"/>
            </a:p>
          </p:txBody>
        </p:sp>
        <p:sp>
          <p:nvSpPr>
            <p:cNvPr id="16" name="TextBox 15"/>
            <p:cNvSpPr txBox="1"/>
            <p:nvPr/>
          </p:nvSpPr>
          <p:spPr>
            <a:xfrm>
              <a:off x="4826000" y="3949700"/>
              <a:ext cx="2514600" cy="338554"/>
            </a:xfrm>
            <a:prstGeom prst="rect">
              <a:avLst/>
            </a:prstGeom>
            <a:noFill/>
          </p:spPr>
          <p:txBody>
            <a:bodyPr wrap="square" rtlCol="0">
              <a:spAutoFit/>
            </a:bodyPr>
            <a:lstStyle/>
            <a:p>
              <a:r>
                <a:rPr lang="en-US" dirty="0" smtClean="0"/>
                <a:t>Gene tree</a:t>
              </a:r>
              <a:endParaRPr lang="en-US" dirty="0"/>
            </a:p>
          </p:txBody>
        </p:sp>
        <p:sp>
          <p:nvSpPr>
            <p:cNvPr id="17" name="TextBox 16"/>
            <p:cNvSpPr txBox="1"/>
            <p:nvPr/>
          </p:nvSpPr>
          <p:spPr>
            <a:xfrm>
              <a:off x="4826000" y="5207000"/>
              <a:ext cx="2514600" cy="338554"/>
            </a:xfrm>
            <a:prstGeom prst="rect">
              <a:avLst/>
            </a:prstGeom>
            <a:noFill/>
          </p:spPr>
          <p:txBody>
            <a:bodyPr wrap="square" rtlCol="0">
              <a:spAutoFit/>
            </a:bodyPr>
            <a:lstStyle/>
            <a:p>
              <a:r>
                <a:rPr lang="en-US" dirty="0" smtClean="0"/>
                <a:t>Gene alignment</a:t>
              </a:r>
              <a:endParaRPr lang="en-US" dirty="0"/>
            </a:p>
          </p:txBody>
        </p:sp>
      </p:grpSp>
      <p:grpSp>
        <p:nvGrpSpPr>
          <p:cNvPr id="33" name="Group 32"/>
          <p:cNvGrpSpPr/>
          <p:nvPr/>
        </p:nvGrpSpPr>
        <p:grpSpPr>
          <a:xfrm>
            <a:off x="5179391" y="1634382"/>
            <a:ext cx="3532982" cy="4786268"/>
            <a:chOff x="5179391" y="1634382"/>
            <a:chExt cx="3532982" cy="4786268"/>
          </a:xfrm>
        </p:grpSpPr>
        <p:sp>
          <p:nvSpPr>
            <p:cNvPr id="19" name="Oval 18"/>
            <p:cNvSpPr/>
            <p:nvPr/>
          </p:nvSpPr>
          <p:spPr>
            <a:xfrm>
              <a:off x="5181773" y="5722150"/>
              <a:ext cx="711200" cy="698500"/>
            </a:xfrm>
            <a:prstGeom prst="ellipse">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5181773" y="4350550"/>
              <a:ext cx="711200" cy="6985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5181773" y="1634382"/>
              <a:ext cx="711200" cy="6985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Straight Arrow Connector 21"/>
            <p:cNvCxnSpPr>
              <a:stCxn id="21" idx="4"/>
            </p:cNvCxnSpPr>
            <p:nvPr/>
          </p:nvCxnSpPr>
          <p:spPr>
            <a:xfrm rot="16200000" flipH="1">
              <a:off x="5207173" y="2663082"/>
              <a:ext cx="661194" cy="79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rot="5400000">
              <a:off x="5205585" y="5391156"/>
              <a:ext cx="660400" cy="158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6197773" y="1786782"/>
              <a:ext cx="2514600" cy="338554"/>
            </a:xfrm>
            <a:prstGeom prst="rect">
              <a:avLst/>
            </a:prstGeom>
            <a:noFill/>
          </p:spPr>
          <p:txBody>
            <a:bodyPr wrap="square" rtlCol="0">
              <a:spAutoFit/>
            </a:bodyPr>
            <a:lstStyle/>
            <a:p>
              <a:r>
                <a:rPr lang="en-US" dirty="0" smtClean="0"/>
                <a:t>Species tree</a:t>
              </a:r>
              <a:endParaRPr lang="en-US" dirty="0"/>
            </a:p>
          </p:txBody>
        </p:sp>
        <p:sp>
          <p:nvSpPr>
            <p:cNvPr id="25" name="TextBox 24"/>
            <p:cNvSpPr txBox="1"/>
            <p:nvPr/>
          </p:nvSpPr>
          <p:spPr>
            <a:xfrm>
              <a:off x="6197773" y="4528350"/>
              <a:ext cx="2514600" cy="338554"/>
            </a:xfrm>
            <a:prstGeom prst="rect">
              <a:avLst/>
            </a:prstGeom>
            <a:noFill/>
          </p:spPr>
          <p:txBody>
            <a:bodyPr wrap="square" rtlCol="0">
              <a:spAutoFit/>
            </a:bodyPr>
            <a:lstStyle/>
            <a:p>
              <a:r>
                <a:rPr lang="en-US" dirty="0" smtClean="0"/>
                <a:t>Gene tree</a:t>
              </a:r>
              <a:endParaRPr lang="en-US" dirty="0"/>
            </a:p>
          </p:txBody>
        </p:sp>
        <p:sp>
          <p:nvSpPr>
            <p:cNvPr id="26" name="TextBox 25"/>
            <p:cNvSpPr txBox="1"/>
            <p:nvPr/>
          </p:nvSpPr>
          <p:spPr>
            <a:xfrm>
              <a:off x="6197773" y="5785650"/>
              <a:ext cx="2514600" cy="338554"/>
            </a:xfrm>
            <a:prstGeom prst="rect">
              <a:avLst/>
            </a:prstGeom>
            <a:noFill/>
          </p:spPr>
          <p:txBody>
            <a:bodyPr wrap="square" rtlCol="0">
              <a:spAutoFit/>
            </a:bodyPr>
            <a:lstStyle/>
            <a:p>
              <a:r>
                <a:rPr lang="en-US" dirty="0" smtClean="0"/>
                <a:t>Gene alignment</a:t>
              </a:r>
              <a:endParaRPr lang="en-US" dirty="0"/>
            </a:p>
          </p:txBody>
        </p:sp>
        <p:sp>
          <p:nvSpPr>
            <p:cNvPr id="28" name="Oval 27"/>
            <p:cNvSpPr/>
            <p:nvPr/>
          </p:nvSpPr>
          <p:spPr>
            <a:xfrm>
              <a:off x="5179391" y="3005982"/>
              <a:ext cx="711200" cy="6985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9" name="Straight Arrow Connector 28"/>
            <p:cNvCxnSpPr/>
            <p:nvPr/>
          </p:nvCxnSpPr>
          <p:spPr>
            <a:xfrm rot="16200000" flipH="1">
              <a:off x="5203997" y="4032008"/>
              <a:ext cx="661194" cy="79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6197773" y="3171082"/>
              <a:ext cx="2514600" cy="338554"/>
            </a:xfrm>
            <a:prstGeom prst="rect">
              <a:avLst/>
            </a:prstGeom>
            <a:noFill/>
          </p:spPr>
          <p:txBody>
            <a:bodyPr wrap="square" rtlCol="0">
              <a:spAutoFit/>
            </a:bodyPr>
            <a:lstStyle/>
            <a:p>
              <a:r>
                <a:rPr lang="en-US" dirty="0" smtClean="0"/>
                <a:t>Locus tree</a:t>
              </a:r>
              <a:endParaRPr lang="en-US" dirty="0"/>
            </a:p>
          </p:txBody>
        </p:sp>
      </p:grpSp>
      <p:grpSp>
        <p:nvGrpSpPr>
          <p:cNvPr id="31" name="Group 30"/>
          <p:cNvGrpSpPr/>
          <p:nvPr/>
        </p:nvGrpSpPr>
        <p:grpSpPr>
          <a:xfrm>
            <a:off x="6197773" y="2333676"/>
            <a:ext cx="2116523" cy="1862685"/>
            <a:chOff x="6197773" y="2333676"/>
            <a:chExt cx="2116523" cy="1862685"/>
          </a:xfrm>
        </p:grpSpPr>
        <p:sp>
          <p:nvSpPr>
            <p:cNvPr id="34" name="TextBox 33"/>
            <p:cNvSpPr txBox="1"/>
            <p:nvPr/>
          </p:nvSpPr>
          <p:spPr>
            <a:xfrm>
              <a:off x="6197773" y="2333676"/>
              <a:ext cx="2116523" cy="338554"/>
            </a:xfrm>
            <a:prstGeom prst="rect">
              <a:avLst/>
            </a:prstGeom>
            <a:noFill/>
          </p:spPr>
          <p:txBody>
            <a:bodyPr wrap="square" rtlCol="0">
              <a:spAutoFit/>
            </a:bodyPr>
            <a:lstStyle/>
            <a:p>
              <a:r>
                <a:rPr lang="en-US" b="1" i="1" dirty="0" smtClean="0">
                  <a:solidFill>
                    <a:srgbClr val="F9760E"/>
                  </a:solidFill>
                </a:rPr>
                <a:t>DL model</a:t>
              </a:r>
              <a:endParaRPr lang="en-US" b="1" i="1" dirty="0">
                <a:solidFill>
                  <a:srgbClr val="F9760E"/>
                </a:solidFill>
              </a:endParaRPr>
            </a:p>
          </p:txBody>
        </p:sp>
        <p:sp>
          <p:nvSpPr>
            <p:cNvPr id="35" name="TextBox 34"/>
            <p:cNvSpPr txBox="1"/>
            <p:nvPr/>
          </p:nvSpPr>
          <p:spPr>
            <a:xfrm>
              <a:off x="6197773" y="3857807"/>
              <a:ext cx="2116523" cy="338554"/>
            </a:xfrm>
            <a:prstGeom prst="rect">
              <a:avLst/>
            </a:prstGeom>
            <a:noFill/>
          </p:spPr>
          <p:txBody>
            <a:bodyPr wrap="square" rtlCol="0">
              <a:spAutoFit/>
            </a:bodyPr>
            <a:lstStyle/>
            <a:p>
              <a:r>
                <a:rPr lang="en-US" b="1" i="1" dirty="0" smtClean="0">
                  <a:solidFill>
                    <a:srgbClr val="F9760E"/>
                  </a:solidFill>
                </a:rPr>
                <a:t>Coalescent model</a:t>
              </a:r>
              <a:endParaRPr lang="en-US" b="1" i="1" dirty="0">
                <a:solidFill>
                  <a:srgbClr val="F9760E"/>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ounded Rectangle 6"/>
          <p:cNvSpPr/>
          <p:nvPr/>
        </p:nvSpPr>
        <p:spPr>
          <a:xfrm>
            <a:off x="971187" y="53776"/>
            <a:ext cx="7343109" cy="799107"/>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2" name="Title 1"/>
          <p:cNvSpPr>
            <a:spLocks noGrp="1"/>
          </p:cNvSpPr>
          <p:nvPr>
            <p:ph type="title"/>
          </p:nvPr>
        </p:nvSpPr>
        <p:spPr>
          <a:xfrm>
            <a:off x="786405" y="-132521"/>
            <a:ext cx="7527891" cy="1011549"/>
          </a:xfrm>
        </p:spPr>
        <p:txBody>
          <a:bodyPr>
            <a:normAutofit fontScale="90000"/>
          </a:bodyPr>
          <a:lstStyle/>
          <a:p>
            <a:r>
              <a:rPr lang="en-US" dirty="0" smtClean="0">
                <a:solidFill>
                  <a:srgbClr val="984807"/>
                </a:solidFill>
              </a:rPr>
              <a:t>The Rasmussen and </a:t>
            </a:r>
            <a:r>
              <a:rPr lang="en-US" dirty="0" err="1" smtClean="0">
                <a:solidFill>
                  <a:srgbClr val="984807"/>
                </a:solidFill>
              </a:rPr>
              <a:t>Kellis</a:t>
            </a:r>
            <a:r>
              <a:rPr lang="en-US" dirty="0" smtClean="0">
                <a:solidFill>
                  <a:srgbClr val="984807"/>
                </a:solidFill>
              </a:rPr>
              <a:t> model (2012)</a:t>
            </a:r>
            <a:endParaRPr lang="en-US" dirty="0">
              <a:solidFill>
                <a:srgbClr val="984807"/>
              </a:solidFill>
            </a:endParaRPr>
          </a:p>
        </p:txBody>
      </p:sp>
      <p:sp>
        <p:nvSpPr>
          <p:cNvPr id="11" name="Rounded Rectangle 10"/>
          <p:cNvSpPr/>
          <p:nvPr/>
        </p:nvSpPr>
        <p:spPr>
          <a:xfrm>
            <a:off x="-17125" y="1133141"/>
            <a:ext cx="9126875" cy="5491381"/>
          </a:xfrm>
          <a:prstGeom prst="roundRect">
            <a:avLst>
              <a:gd name="adj" fmla="val 7502"/>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grpSp>
        <p:nvGrpSpPr>
          <p:cNvPr id="31" name="Group 30"/>
          <p:cNvGrpSpPr/>
          <p:nvPr/>
        </p:nvGrpSpPr>
        <p:grpSpPr>
          <a:xfrm>
            <a:off x="786405" y="1634382"/>
            <a:ext cx="3532982" cy="4786268"/>
            <a:chOff x="5179391" y="1634382"/>
            <a:chExt cx="3532982" cy="4786268"/>
          </a:xfrm>
        </p:grpSpPr>
        <p:sp>
          <p:nvSpPr>
            <p:cNvPr id="32" name="Oval 31"/>
            <p:cNvSpPr/>
            <p:nvPr/>
          </p:nvSpPr>
          <p:spPr>
            <a:xfrm>
              <a:off x="5181773" y="5722150"/>
              <a:ext cx="711200" cy="698500"/>
            </a:xfrm>
            <a:prstGeom prst="ellipse">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181773" y="4350550"/>
              <a:ext cx="711200" cy="6985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5181773" y="1634382"/>
              <a:ext cx="711200" cy="6985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Arrow Connector 36"/>
            <p:cNvCxnSpPr>
              <a:stCxn id="36" idx="4"/>
            </p:cNvCxnSpPr>
            <p:nvPr/>
          </p:nvCxnSpPr>
          <p:spPr>
            <a:xfrm rot="16200000" flipH="1">
              <a:off x="5207173" y="2663082"/>
              <a:ext cx="661194" cy="79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rot="5400000">
              <a:off x="5205585" y="5391156"/>
              <a:ext cx="660400" cy="158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6197773" y="1786782"/>
              <a:ext cx="2514600" cy="338554"/>
            </a:xfrm>
            <a:prstGeom prst="rect">
              <a:avLst/>
            </a:prstGeom>
            <a:noFill/>
          </p:spPr>
          <p:txBody>
            <a:bodyPr wrap="square" rtlCol="0">
              <a:spAutoFit/>
            </a:bodyPr>
            <a:lstStyle/>
            <a:p>
              <a:r>
                <a:rPr lang="en-US" dirty="0" smtClean="0"/>
                <a:t>Species tree</a:t>
              </a:r>
              <a:endParaRPr lang="en-US" dirty="0"/>
            </a:p>
          </p:txBody>
        </p:sp>
        <p:sp>
          <p:nvSpPr>
            <p:cNvPr id="40" name="TextBox 39"/>
            <p:cNvSpPr txBox="1"/>
            <p:nvPr/>
          </p:nvSpPr>
          <p:spPr>
            <a:xfrm>
              <a:off x="6197773" y="4528350"/>
              <a:ext cx="2514600" cy="338554"/>
            </a:xfrm>
            <a:prstGeom prst="rect">
              <a:avLst/>
            </a:prstGeom>
            <a:noFill/>
          </p:spPr>
          <p:txBody>
            <a:bodyPr wrap="square" rtlCol="0">
              <a:spAutoFit/>
            </a:bodyPr>
            <a:lstStyle/>
            <a:p>
              <a:r>
                <a:rPr lang="en-US" dirty="0" smtClean="0"/>
                <a:t>Gene tree</a:t>
              </a:r>
              <a:endParaRPr lang="en-US" dirty="0"/>
            </a:p>
          </p:txBody>
        </p:sp>
        <p:sp>
          <p:nvSpPr>
            <p:cNvPr id="41" name="TextBox 40"/>
            <p:cNvSpPr txBox="1"/>
            <p:nvPr/>
          </p:nvSpPr>
          <p:spPr>
            <a:xfrm>
              <a:off x="6197773" y="5785650"/>
              <a:ext cx="2514600" cy="338554"/>
            </a:xfrm>
            <a:prstGeom prst="rect">
              <a:avLst/>
            </a:prstGeom>
            <a:noFill/>
          </p:spPr>
          <p:txBody>
            <a:bodyPr wrap="square" rtlCol="0">
              <a:spAutoFit/>
            </a:bodyPr>
            <a:lstStyle/>
            <a:p>
              <a:r>
                <a:rPr lang="en-US" dirty="0" smtClean="0"/>
                <a:t>Gene alignment</a:t>
              </a:r>
              <a:endParaRPr lang="en-US" dirty="0"/>
            </a:p>
          </p:txBody>
        </p:sp>
        <p:sp>
          <p:nvSpPr>
            <p:cNvPr id="42" name="Oval 41"/>
            <p:cNvSpPr/>
            <p:nvPr/>
          </p:nvSpPr>
          <p:spPr>
            <a:xfrm>
              <a:off x="5179391" y="3005982"/>
              <a:ext cx="711200" cy="6985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Arrow Connector 42"/>
            <p:cNvCxnSpPr/>
            <p:nvPr/>
          </p:nvCxnSpPr>
          <p:spPr>
            <a:xfrm rot="16200000" flipH="1">
              <a:off x="5203997" y="4032008"/>
              <a:ext cx="661194" cy="79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6197773" y="3171082"/>
              <a:ext cx="2514600" cy="338554"/>
            </a:xfrm>
            <a:prstGeom prst="rect">
              <a:avLst/>
            </a:prstGeom>
            <a:noFill/>
          </p:spPr>
          <p:txBody>
            <a:bodyPr wrap="square" rtlCol="0">
              <a:spAutoFit/>
            </a:bodyPr>
            <a:lstStyle/>
            <a:p>
              <a:r>
                <a:rPr lang="en-US" dirty="0" smtClean="0"/>
                <a:t>Locus tree</a:t>
              </a:r>
              <a:endParaRPr lang="en-US" dirty="0"/>
            </a:p>
          </p:txBody>
        </p:sp>
      </p:grpSp>
      <p:sp>
        <p:nvSpPr>
          <p:cNvPr id="45" name="TextBox 44"/>
          <p:cNvSpPr txBox="1"/>
          <p:nvPr/>
        </p:nvSpPr>
        <p:spPr>
          <a:xfrm>
            <a:off x="1804787" y="2333676"/>
            <a:ext cx="2116523" cy="338554"/>
          </a:xfrm>
          <a:prstGeom prst="rect">
            <a:avLst/>
          </a:prstGeom>
          <a:noFill/>
        </p:spPr>
        <p:txBody>
          <a:bodyPr wrap="square" rtlCol="0">
            <a:spAutoFit/>
          </a:bodyPr>
          <a:lstStyle/>
          <a:p>
            <a:r>
              <a:rPr lang="en-US" b="1" i="1" dirty="0" smtClean="0">
                <a:solidFill>
                  <a:srgbClr val="F9760E"/>
                </a:solidFill>
              </a:rPr>
              <a:t>DL model</a:t>
            </a:r>
            <a:endParaRPr lang="en-US" b="1" i="1" dirty="0">
              <a:solidFill>
                <a:srgbClr val="F9760E"/>
              </a:solidFill>
            </a:endParaRPr>
          </a:p>
        </p:txBody>
      </p:sp>
      <p:sp>
        <p:nvSpPr>
          <p:cNvPr id="46" name="TextBox 45"/>
          <p:cNvSpPr txBox="1"/>
          <p:nvPr/>
        </p:nvSpPr>
        <p:spPr>
          <a:xfrm>
            <a:off x="1804787" y="3857807"/>
            <a:ext cx="2116523" cy="338554"/>
          </a:xfrm>
          <a:prstGeom prst="rect">
            <a:avLst/>
          </a:prstGeom>
          <a:noFill/>
        </p:spPr>
        <p:txBody>
          <a:bodyPr wrap="square" rtlCol="0">
            <a:spAutoFit/>
          </a:bodyPr>
          <a:lstStyle/>
          <a:p>
            <a:r>
              <a:rPr lang="en-US" b="1" i="1" dirty="0" smtClean="0">
                <a:solidFill>
                  <a:srgbClr val="F9760E"/>
                </a:solidFill>
              </a:rPr>
              <a:t>Coalescent model</a:t>
            </a:r>
            <a:endParaRPr lang="en-US" b="1" i="1" dirty="0">
              <a:solidFill>
                <a:srgbClr val="F9760E"/>
              </a:solidFill>
            </a:endParaRPr>
          </a:p>
        </p:txBody>
      </p:sp>
      <p:grpSp>
        <p:nvGrpSpPr>
          <p:cNvPr id="48" name="Group 47"/>
          <p:cNvGrpSpPr/>
          <p:nvPr/>
        </p:nvGrpSpPr>
        <p:grpSpPr>
          <a:xfrm>
            <a:off x="4993013" y="1045977"/>
            <a:ext cx="3719360" cy="4003073"/>
            <a:chOff x="4993013" y="1045977"/>
            <a:chExt cx="3719360" cy="4003073"/>
          </a:xfrm>
        </p:grpSpPr>
        <p:grpSp>
          <p:nvGrpSpPr>
            <p:cNvPr id="4" name="Group 32"/>
            <p:cNvGrpSpPr/>
            <p:nvPr/>
          </p:nvGrpSpPr>
          <p:grpSpPr>
            <a:xfrm>
              <a:off x="5179391" y="1634382"/>
              <a:ext cx="3532982" cy="3414668"/>
              <a:chOff x="5179391" y="1634382"/>
              <a:chExt cx="3532982" cy="3414668"/>
            </a:xfrm>
          </p:grpSpPr>
          <p:sp>
            <p:nvSpPr>
              <p:cNvPr id="20" name="Oval 19"/>
              <p:cNvSpPr/>
              <p:nvPr/>
            </p:nvSpPr>
            <p:spPr>
              <a:xfrm>
                <a:off x="5181773" y="4350550"/>
                <a:ext cx="711200" cy="698500"/>
              </a:xfrm>
              <a:prstGeom prst="ellipse">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5181773" y="1634382"/>
                <a:ext cx="711200" cy="698500"/>
              </a:xfrm>
              <a:prstGeom prst="ellipse">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Straight Arrow Connector 21"/>
              <p:cNvCxnSpPr>
                <a:stCxn id="21" idx="4"/>
              </p:cNvCxnSpPr>
              <p:nvPr/>
            </p:nvCxnSpPr>
            <p:spPr>
              <a:xfrm rot="16200000" flipH="1">
                <a:off x="5207173" y="2663082"/>
                <a:ext cx="661194" cy="79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6197773" y="1786782"/>
                <a:ext cx="2514600" cy="338554"/>
              </a:xfrm>
              <a:prstGeom prst="rect">
                <a:avLst/>
              </a:prstGeom>
              <a:noFill/>
            </p:spPr>
            <p:txBody>
              <a:bodyPr wrap="square" rtlCol="0">
                <a:spAutoFit/>
              </a:bodyPr>
              <a:lstStyle/>
              <a:p>
                <a:r>
                  <a:rPr lang="en-US" dirty="0" smtClean="0"/>
                  <a:t>Species tree</a:t>
                </a:r>
                <a:endParaRPr lang="en-US" dirty="0"/>
              </a:p>
            </p:txBody>
          </p:sp>
          <p:sp>
            <p:nvSpPr>
              <p:cNvPr id="25" name="TextBox 24"/>
              <p:cNvSpPr txBox="1"/>
              <p:nvPr/>
            </p:nvSpPr>
            <p:spPr>
              <a:xfrm>
                <a:off x="6197773" y="4528350"/>
                <a:ext cx="2514600" cy="338554"/>
              </a:xfrm>
              <a:prstGeom prst="rect">
                <a:avLst/>
              </a:prstGeom>
              <a:noFill/>
            </p:spPr>
            <p:txBody>
              <a:bodyPr wrap="square" rtlCol="0">
                <a:spAutoFit/>
              </a:bodyPr>
              <a:lstStyle/>
              <a:p>
                <a:r>
                  <a:rPr lang="en-US" dirty="0" smtClean="0"/>
                  <a:t>Gene tree</a:t>
                </a:r>
                <a:endParaRPr lang="en-US" dirty="0"/>
              </a:p>
            </p:txBody>
          </p:sp>
          <p:sp>
            <p:nvSpPr>
              <p:cNvPr id="28" name="Oval 27"/>
              <p:cNvSpPr/>
              <p:nvPr/>
            </p:nvSpPr>
            <p:spPr>
              <a:xfrm>
                <a:off x="5179391" y="3005982"/>
                <a:ext cx="711200" cy="6985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9" name="Straight Arrow Connector 28"/>
              <p:cNvCxnSpPr/>
              <p:nvPr/>
            </p:nvCxnSpPr>
            <p:spPr>
              <a:xfrm rot="16200000" flipH="1">
                <a:off x="5203997" y="4032008"/>
                <a:ext cx="661194" cy="79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6197773" y="3171082"/>
                <a:ext cx="2514600" cy="338554"/>
              </a:xfrm>
              <a:prstGeom prst="rect">
                <a:avLst/>
              </a:prstGeom>
              <a:noFill/>
            </p:spPr>
            <p:txBody>
              <a:bodyPr wrap="square" rtlCol="0">
                <a:spAutoFit/>
              </a:bodyPr>
              <a:lstStyle/>
              <a:p>
                <a:r>
                  <a:rPr lang="en-US" dirty="0" smtClean="0"/>
                  <a:t>Locus tree</a:t>
                </a:r>
                <a:endParaRPr lang="en-US" dirty="0"/>
              </a:p>
            </p:txBody>
          </p:sp>
        </p:grpSp>
        <p:sp>
          <p:nvSpPr>
            <p:cNvPr id="34" name="TextBox 33"/>
            <p:cNvSpPr txBox="1"/>
            <p:nvPr/>
          </p:nvSpPr>
          <p:spPr>
            <a:xfrm>
              <a:off x="6197773" y="2333676"/>
              <a:ext cx="2116523" cy="338554"/>
            </a:xfrm>
            <a:prstGeom prst="rect">
              <a:avLst/>
            </a:prstGeom>
            <a:noFill/>
          </p:spPr>
          <p:txBody>
            <a:bodyPr wrap="square" rtlCol="0">
              <a:spAutoFit/>
            </a:bodyPr>
            <a:lstStyle/>
            <a:p>
              <a:r>
                <a:rPr lang="en-US" b="1" i="1" dirty="0" smtClean="0">
                  <a:solidFill>
                    <a:srgbClr val="F9760E"/>
                  </a:solidFill>
                </a:rPr>
                <a:t>DL model</a:t>
              </a:r>
              <a:endParaRPr lang="en-US" b="1" i="1" dirty="0">
                <a:solidFill>
                  <a:srgbClr val="F9760E"/>
                </a:solidFill>
              </a:endParaRPr>
            </a:p>
          </p:txBody>
        </p:sp>
        <p:sp>
          <p:nvSpPr>
            <p:cNvPr id="35" name="TextBox 34"/>
            <p:cNvSpPr txBox="1"/>
            <p:nvPr/>
          </p:nvSpPr>
          <p:spPr>
            <a:xfrm>
              <a:off x="6197773" y="3857807"/>
              <a:ext cx="2116523" cy="338554"/>
            </a:xfrm>
            <a:prstGeom prst="rect">
              <a:avLst/>
            </a:prstGeom>
            <a:noFill/>
          </p:spPr>
          <p:txBody>
            <a:bodyPr wrap="square" rtlCol="0">
              <a:spAutoFit/>
            </a:bodyPr>
            <a:lstStyle/>
            <a:p>
              <a:r>
                <a:rPr lang="en-US" b="1" i="1" dirty="0" smtClean="0">
                  <a:solidFill>
                    <a:srgbClr val="F9760E"/>
                  </a:solidFill>
                </a:rPr>
                <a:t>Coalescent model</a:t>
              </a:r>
              <a:endParaRPr lang="en-US" b="1" i="1" dirty="0">
                <a:solidFill>
                  <a:srgbClr val="F9760E"/>
                </a:solidFill>
              </a:endParaRPr>
            </a:p>
          </p:txBody>
        </p:sp>
        <p:sp>
          <p:nvSpPr>
            <p:cNvPr id="47" name="TextBox 46"/>
            <p:cNvSpPr txBox="1"/>
            <p:nvPr/>
          </p:nvSpPr>
          <p:spPr>
            <a:xfrm>
              <a:off x="4993013" y="1045977"/>
              <a:ext cx="3087948" cy="523220"/>
            </a:xfrm>
            <a:prstGeom prst="rect">
              <a:avLst/>
            </a:prstGeom>
            <a:noFill/>
          </p:spPr>
          <p:txBody>
            <a:bodyPr wrap="square" rtlCol="0">
              <a:spAutoFit/>
            </a:bodyPr>
            <a:lstStyle/>
            <a:p>
              <a:r>
                <a:rPr lang="en-US" sz="2800" b="1" i="1" dirty="0" smtClean="0">
                  <a:solidFill>
                    <a:srgbClr val="984807"/>
                  </a:solidFill>
                </a:rPr>
                <a:t>In practice:</a:t>
              </a:r>
              <a:endParaRPr lang="en-US" sz="2800" b="1" i="1" dirty="0">
                <a:solidFill>
                  <a:srgbClr val="984807"/>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ounded Rectangle 6"/>
          <p:cNvSpPr/>
          <p:nvPr/>
        </p:nvSpPr>
        <p:spPr>
          <a:xfrm>
            <a:off x="971187" y="53776"/>
            <a:ext cx="7343109" cy="799107"/>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2" name="Title 1"/>
          <p:cNvSpPr>
            <a:spLocks noGrp="1"/>
          </p:cNvSpPr>
          <p:nvPr>
            <p:ph type="title"/>
          </p:nvPr>
        </p:nvSpPr>
        <p:spPr>
          <a:xfrm>
            <a:off x="786405" y="-132521"/>
            <a:ext cx="7527891" cy="1011549"/>
          </a:xfrm>
        </p:spPr>
        <p:txBody>
          <a:bodyPr>
            <a:normAutofit fontScale="90000"/>
          </a:bodyPr>
          <a:lstStyle/>
          <a:p>
            <a:r>
              <a:rPr lang="en-US" dirty="0" smtClean="0">
                <a:solidFill>
                  <a:srgbClr val="984807"/>
                </a:solidFill>
              </a:rPr>
              <a:t>The Rasmussen and </a:t>
            </a:r>
            <a:r>
              <a:rPr lang="en-US" dirty="0" err="1" smtClean="0">
                <a:solidFill>
                  <a:srgbClr val="984807"/>
                </a:solidFill>
              </a:rPr>
              <a:t>Kellis</a:t>
            </a:r>
            <a:r>
              <a:rPr lang="en-US" dirty="0" smtClean="0">
                <a:solidFill>
                  <a:srgbClr val="984807"/>
                </a:solidFill>
              </a:rPr>
              <a:t> model (2012)</a:t>
            </a:r>
            <a:endParaRPr lang="en-US" dirty="0">
              <a:solidFill>
                <a:srgbClr val="984807"/>
              </a:solidFill>
            </a:endParaRPr>
          </a:p>
        </p:txBody>
      </p:sp>
      <p:sp>
        <p:nvSpPr>
          <p:cNvPr id="11" name="Rounded Rectangle 10"/>
          <p:cNvSpPr/>
          <p:nvPr/>
        </p:nvSpPr>
        <p:spPr>
          <a:xfrm>
            <a:off x="-17125" y="1133141"/>
            <a:ext cx="9126875" cy="5491381"/>
          </a:xfrm>
          <a:prstGeom prst="roundRect">
            <a:avLst>
              <a:gd name="adj" fmla="val 7502"/>
            </a:avLst>
          </a:prstGeom>
          <a:solidFill>
            <a:schemeClr val="bg1"/>
          </a:soli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pic>
        <p:nvPicPr>
          <p:cNvPr id="48" name="Picture 47"/>
          <p:cNvPicPr>
            <a:picLocks noChangeAspect="1"/>
          </p:cNvPicPr>
          <p:nvPr/>
        </p:nvPicPr>
        <p:blipFill>
          <a:blip r:embed="rId2"/>
          <a:stretch>
            <a:fillRect/>
          </a:stretch>
        </p:blipFill>
        <p:spPr>
          <a:xfrm>
            <a:off x="325996" y="1361740"/>
            <a:ext cx="8549910" cy="4810459"/>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ounded Rectangle 6"/>
          <p:cNvSpPr/>
          <p:nvPr/>
        </p:nvSpPr>
        <p:spPr>
          <a:xfrm>
            <a:off x="85257" y="210378"/>
            <a:ext cx="3877337" cy="2556241"/>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2" name="Title 1"/>
          <p:cNvSpPr>
            <a:spLocks noGrp="1"/>
          </p:cNvSpPr>
          <p:nvPr>
            <p:ph type="title"/>
          </p:nvPr>
        </p:nvSpPr>
        <p:spPr>
          <a:xfrm>
            <a:off x="-76200" y="210379"/>
            <a:ext cx="4175918" cy="2488476"/>
          </a:xfrm>
        </p:spPr>
        <p:txBody>
          <a:bodyPr>
            <a:normAutofit/>
          </a:bodyPr>
          <a:lstStyle/>
          <a:p>
            <a:r>
              <a:rPr lang="en-US" dirty="0" smtClean="0">
                <a:solidFill>
                  <a:srgbClr val="984807"/>
                </a:solidFill>
              </a:rPr>
              <a:t>A graphical </a:t>
            </a:r>
            <a:r>
              <a:rPr lang="en-US" dirty="0" smtClean="0">
                <a:solidFill>
                  <a:srgbClr val="984807"/>
                </a:solidFill>
              </a:rPr>
              <a:t>model for</a:t>
            </a:r>
            <a:r>
              <a:rPr lang="en-US" dirty="0" smtClean="0">
                <a:solidFill>
                  <a:srgbClr val="984807"/>
                </a:solidFill>
              </a:rPr>
              <a:t> </a:t>
            </a:r>
            <a:r>
              <a:rPr lang="en-US" dirty="0" err="1" smtClean="0">
                <a:solidFill>
                  <a:srgbClr val="984807"/>
                </a:solidFill>
              </a:rPr>
              <a:t>phylogenomics</a:t>
            </a:r>
            <a:endParaRPr lang="en-US" dirty="0">
              <a:solidFill>
                <a:srgbClr val="984807"/>
              </a:solidFill>
            </a:endParaRPr>
          </a:p>
        </p:txBody>
      </p:sp>
      <p:sp>
        <p:nvSpPr>
          <p:cNvPr id="11" name="Rounded Rectangle 10"/>
          <p:cNvSpPr/>
          <p:nvPr/>
        </p:nvSpPr>
        <p:spPr>
          <a:xfrm>
            <a:off x="4546600" y="425450"/>
            <a:ext cx="4000500" cy="5290069"/>
          </a:xfrm>
          <a:prstGeom prst="roundRect">
            <a:avLst>
              <a:gd name="adj" fmla="val 7502"/>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37" name="Oval 36"/>
          <p:cNvSpPr/>
          <p:nvPr/>
        </p:nvSpPr>
        <p:spPr>
          <a:xfrm>
            <a:off x="7782686" y="4819500"/>
            <a:ext cx="514385" cy="505200"/>
          </a:xfrm>
          <a:prstGeom prst="ellipse">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7779509" y="3085963"/>
            <a:ext cx="514385" cy="5052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2" name="Straight Arrow Connector 41"/>
          <p:cNvCxnSpPr>
            <a:endCxn id="38" idx="0"/>
          </p:cNvCxnSpPr>
          <p:nvPr/>
        </p:nvCxnSpPr>
        <p:spPr>
          <a:xfrm rot="5400000">
            <a:off x="7855917" y="2905178"/>
            <a:ext cx="361570" cy="158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a:stCxn id="38" idx="4"/>
            <a:endCxn id="28" idx="0"/>
          </p:cNvCxnSpPr>
          <p:nvPr/>
        </p:nvCxnSpPr>
        <p:spPr>
          <a:xfrm rot="16200000" flipH="1">
            <a:off x="7857505" y="3770360"/>
            <a:ext cx="361570" cy="317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4826000" y="643354"/>
            <a:ext cx="2514600" cy="338554"/>
          </a:xfrm>
          <a:prstGeom prst="rect">
            <a:avLst/>
          </a:prstGeom>
          <a:noFill/>
        </p:spPr>
        <p:txBody>
          <a:bodyPr wrap="square" rtlCol="0">
            <a:spAutoFit/>
          </a:bodyPr>
          <a:lstStyle/>
          <a:p>
            <a:r>
              <a:rPr lang="en-US" dirty="0" smtClean="0"/>
              <a:t>Species tree</a:t>
            </a:r>
            <a:endParaRPr lang="en-US" dirty="0"/>
          </a:p>
        </p:txBody>
      </p:sp>
      <p:sp>
        <p:nvSpPr>
          <p:cNvPr id="51" name="TextBox 50"/>
          <p:cNvSpPr txBox="1"/>
          <p:nvPr/>
        </p:nvSpPr>
        <p:spPr>
          <a:xfrm>
            <a:off x="4826000" y="1502415"/>
            <a:ext cx="2514600" cy="338554"/>
          </a:xfrm>
          <a:prstGeom prst="rect">
            <a:avLst/>
          </a:prstGeom>
          <a:noFill/>
        </p:spPr>
        <p:txBody>
          <a:bodyPr wrap="square" rtlCol="0">
            <a:spAutoFit/>
          </a:bodyPr>
          <a:lstStyle/>
          <a:p>
            <a:r>
              <a:rPr lang="en-US" dirty="0" smtClean="0"/>
              <a:t>Gene tree</a:t>
            </a:r>
            <a:endParaRPr lang="en-US" dirty="0"/>
          </a:p>
        </p:txBody>
      </p:sp>
      <p:sp>
        <p:nvSpPr>
          <p:cNvPr id="52" name="TextBox 51"/>
          <p:cNvSpPr txBox="1"/>
          <p:nvPr/>
        </p:nvSpPr>
        <p:spPr>
          <a:xfrm>
            <a:off x="4826000" y="2361476"/>
            <a:ext cx="2514600" cy="338554"/>
          </a:xfrm>
          <a:prstGeom prst="rect">
            <a:avLst/>
          </a:prstGeom>
          <a:noFill/>
        </p:spPr>
        <p:txBody>
          <a:bodyPr wrap="square" rtlCol="0">
            <a:spAutoFit/>
          </a:bodyPr>
          <a:lstStyle/>
          <a:p>
            <a:r>
              <a:rPr lang="en-US" dirty="0" smtClean="0"/>
              <a:t>Gene</a:t>
            </a:r>
            <a:r>
              <a:rPr lang="en-US" dirty="0" smtClean="0"/>
              <a:t> family alignment</a:t>
            </a:r>
            <a:endParaRPr lang="en-US" dirty="0"/>
          </a:p>
        </p:txBody>
      </p:sp>
      <p:sp>
        <p:nvSpPr>
          <p:cNvPr id="14" name="Oval 13"/>
          <p:cNvSpPr/>
          <p:nvPr/>
        </p:nvSpPr>
        <p:spPr>
          <a:xfrm>
            <a:off x="7781891" y="2261419"/>
            <a:ext cx="514385" cy="5052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7781097" y="1394649"/>
            <a:ext cx="514385" cy="5052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Arrow Connector 15"/>
          <p:cNvCxnSpPr>
            <a:stCxn id="15" idx="4"/>
            <a:endCxn id="14" idx="0"/>
          </p:cNvCxnSpPr>
          <p:nvPr/>
        </p:nvCxnSpPr>
        <p:spPr>
          <a:xfrm rot="16200000" flipH="1">
            <a:off x="7857902" y="2080237"/>
            <a:ext cx="361570" cy="79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4826000" y="3170602"/>
            <a:ext cx="2514600" cy="338554"/>
          </a:xfrm>
          <a:prstGeom prst="rect">
            <a:avLst/>
          </a:prstGeom>
          <a:noFill/>
        </p:spPr>
        <p:txBody>
          <a:bodyPr wrap="square" rtlCol="0">
            <a:spAutoFit/>
          </a:bodyPr>
          <a:lstStyle/>
          <a:p>
            <a:r>
              <a:rPr lang="en-US" dirty="0" smtClean="0"/>
              <a:t>Gene</a:t>
            </a:r>
            <a:endParaRPr lang="en-US" dirty="0"/>
          </a:p>
        </p:txBody>
      </p:sp>
      <p:sp>
        <p:nvSpPr>
          <p:cNvPr id="25" name="TextBox 24"/>
          <p:cNvSpPr txBox="1"/>
          <p:nvPr/>
        </p:nvSpPr>
        <p:spPr>
          <a:xfrm>
            <a:off x="4826000" y="4888723"/>
            <a:ext cx="2514600" cy="338554"/>
          </a:xfrm>
          <a:prstGeom prst="rect">
            <a:avLst/>
          </a:prstGeom>
          <a:noFill/>
        </p:spPr>
        <p:txBody>
          <a:bodyPr wrap="square" rtlCol="0">
            <a:spAutoFit/>
          </a:bodyPr>
          <a:lstStyle/>
          <a:p>
            <a:r>
              <a:rPr lang="en-US" dirty="0" smtClean="0"/>
              <a:t>Raw sequences</a:t>
            </a:r>
            <a:endParaRPr lang="en-US" dirty="0"/>
          </a:p>
        </p:txBody>
      </p:sp>
      <p:sp>
        <p:nvSpPr>
          <p:cNvPr id="26" name="TextBox 25"/>
          <p:cNvSpPr txBox="1"/>
          <p:nvPr/>
        </p:nvSpPr>
        <p:spPr>
          <a:xfrm>
            <a:off x="4826000" y="4029663"/>
            <a:ext cx="2514600" cy="338554"/>
          </a:xfrm>
          <a:prstGeom prst="rect">
            <a:avLst/>
          </a:prstGeom>
          <a:noFill/>
        </p:spPr>
        <p:txBody>
          <a:bodyPr wrap="square" rtlCol="0">
            <a:spAutoFit/>
          </a:bodyPr>
          <a:lstStyle/>
          <a:p>
            <a:r>
              <a:rPr lang="en-US" dirty="0" smtClean="0"/>
              <a:t>Genome sequences</a:t>
            </a:r>
            <a:endParaRPr lang="en-US" dirty="0"/>
          </a:p>
        </p:txBody>
      </p:sp>
      <p:sp>
        <p:nvSpPr>
          <p:cNvPr id="28" name="Oval 27"/>
          <p:cNvSpPr/>
          <p:nvPr/>
        </p:nvSpPr>
        <p:spPr>
          <a:xfrm>
            <a:off x="7782685" y="3952733"/>
            <a:ext cx="514385" cy="5052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6" name="Straight Arrow Connector 35"/>
          <p:cNvCxnSpPr>
            <a:stCxn id="28" idx="4"/>
            <a:endCxn id="37" idx="0"/>
          </p:cNvCxnSpPr>
          <p:nvPr/>
        </p:nvCxnSpPr>
        <p:spPr>
          <a:xfrm rot="16200000" flipH="1">
            <a:off x="7859095" y="4638715"/>
            <a:ext cx="361567" cy="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4" name="Oval 53"/>
          <p:cNvSpPr/>
          <p:nvPr/>
        </p:nvSpPr>
        <p:spPr>
          <a:xfrm>
            <a:off x="7782686" y="527879"/>
            <a:ext cx="514385" cy="5052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5" name="Straight Arrow Connector 54"/>
          <p:cNvCxnSpPr/>
          <p:nvPr/>
        </p:nvCxnSpPr>
        <p:spPr>
          <a:xfrm rot="16200000" flipH="1">
            <a:off x="7859491" y="1213467"/>
            <a:ext cx="361570" cy="79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62" name="Group 61"/>
          <p:cNvGrpSpPr/>
          <p:nvPr/>
        </p:nvGrpSpPr>
        <p:grpSpPr>
          <a:xfrm>
            <a:off x="5178408" y="1056095"/>
            <a:ext cx="2862265" cy="3924354"/>
            <a:chOff x="5178408" y="1056095"/>
            <a:chExt cx="2862265" cy="3924354"/>
          </a:xfrm>
        </p:grpSpPr>
        <p:sp>
          <p:nvSpPr>
            <p:cNvPr id="56" name="TextBox 55"/>
            <p:cNvSpPr txBox="1"/>
            <p:nvPr/>
          </p:nvSpPr>
          <p:spPr>
            <a:xfrm>
              <a:off x="5178408" y="4395673"/>
              <a:ext cx="2857500" cy="584776"/>
            </a:xfrm>
            <a:prstGeom prst="rect">
              <a:avLst/>
            </a:prstGeom>
            <a:noFill/>
          </p:spPr>
          <p:txBody>
            <a:bodyPr wrap="square" rtlCol="0">
              <a:spAutoFit/>
            </a:bodyPr>
            <a:lstStyle/>
            <a:p>
              <a:r>
                <a:rPr lang="en-US" b="1" i="1" dirty="0" smtClean="0">
                  <a:solidFill>
                    <a:srgbClr val="984807"/>
                  </a:solidFill>
                </a:rPr>
                <a:t>Error correction, base calling, assembly</a:t>
              </a:r>
              <a:endParaRPr lang="en-US" b="1" i="1" dirty="0">
                <a:solidFill>
                  <a:srgbClr val="984807"/>
                </a:solidFill>
              </a:endParaRPr>
            </a:p>
          </p:txBody>
        </p:sp>
        <p:sp>
          <p:nvSpPr>
            <p:cNvPr id="57" name="TextBox 56"/>
            <p:cNvSpPr txBox="1"/>
            <p:nvPr/>
          </p:nvSpPr>
          <p:spPr>
            <a:xfrm>
              <a:off x="5183173" y="3528902"/>
              <a:ext cx="2857500" cy="338554"/>
            </a:xfrm>
            <a:prstGeom prst="rect">
              <a:avLst/>
            </a:prstGeom>
            <a:noFill/>
          </p:spPr>
          <p:txBody>
            <a:bodyPr wrap="square" rtlCol="0">
              <a:spAutoFit/>
            </a:bodyPr>
            <a:lstStyle/>
            <a:p>
              <a:r>
                <a:rPr lang="en-US" b="1" i="1" dirty="0" smtClean="0">
                  <a:solidFill>
                    <a:srgbClr val="984807"/>
                  </a:solidFill>
                </a:rPr>
                <a:t>Gene prediction</a:t>
              </a:r>
              <a:endParaRPr lang="en-US" b="1" i="1" dirty="0">
                <a:solidFill>
                  <a:srgbClr val="984807"/>
                </a:solidFill>
              </a:endParaRPr>
            </a:p>
          </p:txBody>
        </p:sp>
        <p:sp>
          <p:nvSpPr>
            <p:cNvPr id="58" name="TextBox 57"/>
            <p:cNvSpPr txBox="1"/>
            <p:nvPr/>
          </p:nvSpPr>
          <p:spPr>
            <a:xfrm>
              <a:off x="5183173" y="3657199"/>
              <a:ext cx="2857500" cy="338554"/>
            </a:xfrm>
            <a:prstGeom prst="rect">
              <a:avLst/>
            </a:prstGeom>
            <a:noFill/>
          </p:spPr>
          <p:txBody>
            <a:bodyPr wrap="square" rtlCol="0">
              <a:spAutoFit/>
            </a:bodyPr>
            <a:lstStyle/>
            <a:p>
              <a:endParaRPr lang="en-US" b="1" i="1" dirty="0">
                <a:solidFill>
                  <a:srgbClr val="984807"/>
                </a:solidFill>
              </a:endParaRPr>
            </a:p>
          </p:txBody>
        </p:sp>
        <p:sp>
          <p:nvSpPr>
            <p:cNvPr id="59" name="TextBox 58"/>
            <p:cNvSpPr txBox="1"/>
            <p:nvPr/>
          </p:nvSpPr>
          <p:spPr>
            <a:xfrm>
              <a:off x="5178408" y="2714923"/>
              <a:ext cx="2857500" cy="584776"/>
            </a:xfrm>
            <a:prstGeom prst="rect">
              <a:avLst/>
            </a:prstGeom>
            <a:noFill/>
          </p:spPr>
          <p:txBody>
            <a:bodyPr wrap="square" rtlCol="0">
              <a:spAutoFit/>
            </a:bodyPr>
            <a:lstStyle/>
            <a:p>
              <a:r>
                <a:rPr lang="en-US" b="1" i="1" dirty="0" smtClean="0">
                  <a:solidFill>
                    <a:srgbClr val="984807"/>
                  </a:solidFill>
                </a:rPr>
                <a:t>Homology prediction</a:t>
              </a:r>
            </a:p>
            <a:p>
              <a:r>
                <a:rPr lang="en-US" b="1" i="1" dirty="0" smtClean="0">
                  <a:solidFill>
                    <a:srgbClr val="984807"/>
                  </a:solidFill>
                </a:rPr>
                <a:t>Alignment</a:t>
              </a:r>
              <a:endParaRPr lang="en-US" b="1" i="1" dirty="0">
                <a:solidFill>
                  <a:srgbClr val="984807"/>
                </a:solidFill>
              </a:endParaRPr>
            </a:p>
          </p:txBody>
        </p:sp>
        <p:sp>
          <p:nvSpPr>
            <p:cNvPr id="60" name="TextBox 59"/>
            <p:cNvSpPr txBox="1"/>
            <p:nvPr/>
          </p:nvSpPr>
          <p:spPr>
            <a:xfrm>
              <a:off x="5183173" y="1922865"/>
              <a:ext cx="2857500" cy="338554"/>
            </a:xfrm>
            <a:prstGeom prst="rect">
              <a:avLst/>
            </a:prstGeom>
            <a:noFill/>
          </p:spPr>
          <p:txBody>
            <a:bodyPr wrap="square" rtlCol="0">
              <a:spAutoFit/>
            </a:bodyPr>
            <a:lstStyle/>
            <a:p>
              <a:r>
                <a:rPr lang="en-US" b="1" i="1" dirty="0" smtClean="0">
                  <a:solidFill>
                    <a:srgbClr val="984807"/>
                  </a:solidFill>
                </a:rPr>
                <a:t>Gene tree construction</a:t>
              </a:r>
              <a:endParaRPr lang="en-US" b="1" i="1" dirty="0">
                <a:solidFill>
                  <a:srgbClr val="984807"/>
                </a:solidFill>
              </a:endParaRPr>
            </a:p>
          </p:txBody>
        </p:sp>
        <p:sp>
          <p:nvSpPr>
            <p:cNvPr id="61" name="TextBox 60"/>
            <p:cNvSpPr txBox="1"/>
            <p:nvPr/>
          </p:nvSpPr>
          <p:spPr>
            <a:xfrm>
              <a:off x="5183173" y="1056095"/>
              <a:ext cx="2857500" cy="338554"/>
            </a:xfrm>
            <a:prstGeom prst="rect">
              <a:avLst/>
            </a:prstGeom>
            <a:noFill/>
          </p:spPr>
          <p:txBody>
            <a:bodyPr wrap="square" rtlCol="0">
              <a:spAutoFit/>
            </a:bodyPr>
            <a:lstStyle/>
            <a:p>
              <a:r>
                <a:rPr lang="en-US" b="1" i="1" dirty="0" smtClean="0">
                  <a:solidFill>
                    <a:srgbClr val="984807"/>
                  </a:solidFill>
                </a:rPr>
                <a:t>Species tree construction</a:t>
              </a:r>
              <a:endParaRPr lang="en-US" b="1" i="1" dirty="0">
                <a:solidFill>
                  <a:srgbClr val="984807"/>
                </a:solidFill>
              </a:endParaRPr>
            </a:p>
          </p:txBody>
        </p:sp>
      </p:grpSp>
      <p:sp>
        <p:nvSpPr>
          <p:cNvPr id="63" name="Rounded Rectangle 62"/>
          <p:cNvSpPr/>
          <p:nvPr/>
        </p:nvSpPr>
        <p:spPr>
          <a:xfrm>
            <a:off x="4163218" y="223478"/>
            <a:ext cx="4790282" cy="2566157"/>
          </a:xfrm>
          <a:prstGeom prst="roundRect">
            <a:avLst/>
          </a:prstGeom>
          <a:noFill/>
          <a:ln w="38100">
            <a:solidFill>
              <a:srgbClr val="F9760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ounded Rectangle 6"/>
          <p:cNvSpPr/>
          <p:nvPr/>
        </p:nvSpPr>
        <p:spPr>
          <a:xfrm>
            <a:off x="971187" y="53776"/>
            <a:ext cx="7343109" cy="799107"/>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2" name="Title 1"/>
          <p:cNvSpPr>
            <a:spLocks noGrp="1"/>
          </p:cNvSpPr>
          <p:nvPr>
            <p:ph type="title"/>
          </p:nvPr>
        </p:nvSpPr>
        <p:spPr>
          <a:xfrm>
            <a:off x="786405" y="-132521"/>
            <a:ext cx="7527891" cy="1011549"/>
          </a:xfrm>
        </p:spPr>
        <p:txBody>
          <a:bodyPr>
            <a:normAutofit fontScale="90000"/>
          </a:bodyPr>
          <a:lstStyle/>
          <a:p>
            <a:r>
              <a:rPr lang="en-US" dirty="0" smtClean="0">
                <a:solidFill>
                  <a:srgbClr val="984807"/>
                </a:solidFill>
              </a:rPr>
              <a:t>The Rasmussen and </a:t>
            </a:r>
            <a:r>
              <a:rPr lang="en-US" dirty="0" err="1" smtClean="0">
                <a:solidFill>
                  <a:srgbClr val="984807"/>
                </a:solidFill>
              </a:rPr>
              <a:t>Kellis</a:t>
            </a:r>
            <a:r>
              <a:rPr lang="en-US" dirty="0" smtClean="0">
                <a:solidFill>
                  <a:srgbClr val="984807"/>
                </a:solidFill>
              </a:rPr>
              <a:t> model (2012)</a:t>
            </a:r>
            <a:endParaRPr lang="en-US" dirty="0">
              <a:solidFill>
                <a:srgbClr val="984807"/>
              </a:solidFill>
            </a:endParaRPr>
          </a:p>
        </p:txBody>
      </p:sp>
      <p:sp>
        <p:nvSpPr>
          <p:cNvPr id="11" name="Rounded Rectangle 10"/>
          <p:cNvSpPr/>
          <p:nvPr/>
        </p:nvSpPr>
        <p:spPr>
          <a:xfrm>
            <a:off x="-17125" y="1133141"/>
            <a:ext cx="9126875" cy="5491381"/>
          </a:xfrm>
          <a:prstGeom prst="roundRect">
            <a:avLst>
              <a:gd name="adj" fmla="val 7502"/>
            </a:avLst>
          </a:prstGeom>
          <a:solidFill>
            <a:schemeClr val="bg1"/>
          </a:soli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pic>
        <p:nvPicPr>
          <p:cNvPr id="8" name="Picture 7"/>
          <p:cNvPicPr>
            <a:picLocks noChangeAspect="1"/>
          </p:cNvPicPr>
          <p:nvPr/>
        </p:nvPicPr>
        <p:blipFill>
          <a:blip r:embed="rId2"/>
          <a:stretch>
            <a:fillRect/>
          </a:stretch>
        </p:blipFill>
        <p:spPr>
          <a:xfrm>
            <a:off x="1369654" y="1200453"/>
            <a:ext cx="6522877" cy="5374261"/>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ounded Rectangle 6"/>
          <p:cNvSpPr/>
          <p:nvPr/>
        </p:nvSpPr>
        <p:spPr>
          <a:xfrm>
            <a:off x="1533057" y="53776"/>
            <a:ext cx="6096434" cy="1457524"/>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2" name="Title 1"/>
          <p:cNvSpPr>
            <a:spLocks noGrp="1"/>
          </p:cNvSpPr>
          <p:nvPr>
            <p:ph type="title"/>
          </p:nvPr>
        </p:nvSpPr>
        <p:spPr>
          <a:xfrm>
            <a:off x="1282700" y="210379"/>
            <a:ext cx="6565900" cy="1011549"/>
          </a:xfrm>
        </p:spPr>
        <p:txBody>
          <a:bodyPr>
            <a:normAutofit fontScale="90000"/>
          </a:bodyPr>
          <a:lstStyle/>
          <a:p>
            <a:r>
              <a:rPr lang="en-US" dirty="0" smtClean="0">
                <a:solidFill>
                  <a:srgbClr val="984807"/>
                </a:solidFill>
              </a:rPr>
              <a:t>The species tree-gene tree graphical </a:t>
            </a:r>
            <a:r>
              <a:rPr lang="en-US" dirty="0" smtClean="0">
                <a:solidFill>
                  <a:srgbClr val="984807"/>
                </a:solidFill>
              </a:rPr>
              <a:t>model with DL + ILS (Rasmussen and </a:t>
            </a:r>
            <a:r>
              <a:rPr lang="en-US" dirty="0" err="1" smtClean="0">
                <a:solidFill>
                  <a:srgbClr val="984807"/>
                </a:solidFill>
              </a:rPr>
              <a:t>Kellis</a:t>
            </a:r>
            <a:r>
              <a:rPr lang="en-US" dirty="0" smtClean="0">
                <a:solidFill>
                  <a:srgbClr val="984807"/>
                </a:solidFill>
              </a:rPr>
              <a:t> 2012)</a:t>
            </a:r>
            <a:endParaRPr lang="en-US" dirty="0">
              <a:solidFill>
                <a:srgbClr val="984807"/>
              </a:solidFill>
            </a:endParaRPr>
          </a:p>
        </p:txBody>
      </p:sp>
      <p:sp>
        <p:nvSpPr>
          <p:cNvPr id="11" name="Rounded Rectangle 10"/>
          <p:cNvSpPr/>
          <p:nvPr/>
        </p:nvSpPr>
        <p:spPr>
          <a:xfrm>
            <a:off x="0" y="1930400"/>
            <a:ext cx="9126875" cy="4749800"/>
          </a:xfrm>
          <a:prstGeom prst="roundRect">
            <a:avLst>
              <a:gd name="adj" fmla="val 7502"/>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grpSp>
        <p:nvGrpSpPr>
          <p:cNvPr id="3" name="Group 54"/>
          <p:cNvGrpSpPr/>
          <p:nvPr/>
        </p:nvGrpSpPr>
        <p:grpSpPr>
          <a:xfrm>
            <a:off x="3170268" y="2213820"/>
            <a:ext cx="3803277" cy="3529681"/>
            <a:chOff x="3170268" y="2403524"/>
            <a:chExt cx="3803277" cy="3529681"/>
          </a:xfrm>
        </p:grpSpPr>
        <p:sp>
          <p:nvSpPr>
            <p:cNvPr id="37" name="Oval 36"/>
            <p:cNvSpPr/>
            <p:nvPr/>
          </p:nvSpPr>
          <p:spPr>
            <a:xfrm>
              <a:off x="3810000" y="5143500"/>
              <a:ext cx="711200" cy="698500"/>
            </a:xfrm>
            <a:prstGeom prst="ellipse">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3810000" y="3771900"/>
              <a:ext cx="711200" cy="6985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a:off x="3810000" y="2413000"/>
              <a:ext cx="711200" cy="698500"/>
            </a:xfrm>
            <a:prstGeom prst="ellipse">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2" name="Straight Arrow Connector 41"/>
            <p:cNvCxnSpPr>
              <a:stCxn id="40" idx="4"/>
              <a:endCxn id="38" idx="0"/>
            </p:cNvCxnSpPr>
            <p:nvPr/>
          </p:nvCxnSpPr>
          <p:spPr>
            <a:xfrm rot="5400000">
              <a:off x="3835400" y="3441700"/>
              <a:ext cx="660400" cy="158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rot="5400000">
              <a:off x="3833812" y="4812506"/>
              <a:ext cx="660400" cy="158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4458945" y="2403524"/>
              <a:ext cx="2514600" cy="584776"/>
            </a:xfrm>
            <a:prstGeom prst="rect">
              <a:avLst/>
            </a:prstGeom>
            <a:noFill/>
          </p:spPr>
          <p:txBody>
            <a:bodyPr wrap="square" rtlCol="0">
              <a:spAutoFit/>
            </a:bodyPr>
            <a:lstStyle/>
            <a:p>
              <a:r>
                <a:rPr lang="en-US" dirty="0" smtClean="0"/>
                <a:t>Sp tree </a:t>
              </a:r>
            </a:p>
            <a:p>
              <a:r>
                <a:rPr lang="en-US" dirty="0" smtClean="0"/>
                <a:t>Topology</a:t>
              </a:r>
              <a:endParaRPr lang="en-US" dirty="0"/>
            </a:p>
          </p:txBody>
        </p:sp>
        <p:sp>
          <p:nvSpPr>
            <p:cNvPr id="51" name="TextBox 50"/>
            <p:cNvSpPr txBox="1"/>
            <p:nvPr/>
          </p:nvSpPr>
          <p:spPr>
            <a:xfrm>
              <a:off x="3170268" y="4366404"/>
              <a:ext cx="2514600" cy="338554"/>
            </a:xfrm>
            <a:prstGeom prst="rect">
              <a:avLst/>
            </a:prstGeom>
            <a:noFill/>
          </p:spPr>
          <p:txBody>
            <a:bodyPr wrap="square" rtlCol="0">
              <a:spAutoFit/>
            </a:bodyPr>
            <a:lstStyle/>
            <a:p>
              <a:r>
                <a:rPr lang="en-US" dirty="0" smtClean="0"/>
                <a:t>Locus tree</a:t>
              </a:r>
              <a:endParaRPr lang="en-US" dirty="0"/>
            </a:p>
          </p:txBody>
        </p:sp>
        <p:sp>
          <p:nvSpPr>
            <p:cNvPr id="39" name="TextBox 38"/>
            <p:cNvSpPr txBox="1"/>
            <p:nvPr/>
          </p:nvSpPr>
          <p:spPr>
            <a:xfrm>
              <a:off x="4458945" y="5594651"/>
              <a:ext cx="2514600" cy="338554"/>
            </a:xfrm>
            <a:prstGeom prst="rect">
              <a:avLst/>
            </a:prstGeom>
            <a:noFill/>
          </p:spPr>
          <p:txBody>
            <a:bodyPr wrap="square" rtlCol="0">
              <a:spAutoFit/>
            </a:bodyPr>
            <a:lstStyle/>
            <a:p>
              <a:r>
                <a:rPr lang="en-US" dirty="0" smtClean="0"/>
                <a:t>Gene tree</a:t>
              </a:r>
              <a:endParaRPr lang="en-US" dirty="0"/>
            </a:p>
          </p:txBody>
        </p:sp>
      </p:grpSp>
      <p:sp>
        <p:nvSpPr>
          <p:cNvPr id="14" name="Oval 13"/>
          <p:cNvSpPr/>
          <p:nvPr/>
        </p:nvSpPr>
        <p:spPr>
          <a:xfrm>
            <a:off x="2522870" y="2224090"/>
            <a:ext cx="711200" cy="698500"/>
          </a:xfrm>
          <a:prstGeom prst="ellipse">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2522870" y="3594896"/>
            <a:ext cx="711200" cy="698500"/>
          </a:xfrm>
          <a:prstGeom prst="ellipse">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Arrow Connector 15"/>
          <p:cNvCxnSpPr>
            <a:stCxn id="14" idx="5"/>
          </p:cNvCxnSpPr>
          <p:nvPr/>
        </p:nvCxnSpPr>
        <p:spPr>
          <a:xfrm rot="16200000" flipH="1">
            <a:off x="3089939" y="2860275"/>
            <a:ext cx="864192" cy="78423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15" idx="6"/>
          </p:cNvCxnSpPr>
          <p:nvPr/>
        </p:nvCxnSpPr>
        <p:spPr>
          <a:xfrm flipV="1">
            <a:off x="3234070" y="3931446"/>
            <a:ext cx="575930" cy="1270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2714563" y="3737513"/>
            <a:ext cx="2514600" cy="338554"/>
          </a:xfrm>
          <a:prstGeom prst="rect">
            <a:avLst/>
          </a:prstGeom>
          <a:noFill/>
        </p:spPr>
        <p:txBody>
          <a:bodyPr wrap="square" rtlCol="0">
            <a:spAutoFit/>
          </a:bodyPr>
          <a:lstStyle/>
          <a:p>
            <a:r>
              <a:rPr lang="en-US" dirty="0" err="1" smtClean="0">
                <a:solidFill>
                  <a:srgbClr val="000000"/>
                </a:solidFill>
              </a:rPr>
              <a:t>μ</a:t>
            </a:r>
            <a:endParaRPr lang="en-US" dirty="0">
              <a:solidFill>
                <a:srgbClr val="000000"/>
              </a:solidFill>
            </a:endParaRPr>
          </a:p>
        </p:txBody>
      </p:sp>
      <p:sp>
        <p:nvSpPr>
          <p:cNvPr id="20" name="Oval 19"/>
          <p:cNvSpPr/>
          <p:nvPr/>
        </p:nvSpPr>
        <p:spPr>
          <a:xfrm>
            <a:off x="5737284" y="4966496"/>
            <a:ext cx="711200" cy="698500"/>
          </a:xfrm>
          <a:prstGeom prst="ellipse">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Arrow Connector 20"/>
          <p:cNvCxnSpPr>
            <a:stCxn id="20" idx="2"/>
          </p:cNvCxnSpPr>
          <p:nvPr/>
        </p:nvCxnSpPr>
        <p:spPr>
          <a:xfrm rot="10800000">
            <a:off x="4521200" y="5303046"/>
            <a:ext cx="1216084" cy="1270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5941046" y="5098966"/>
            <a:ext cx="2514600" cy="338554"/>
          </a:xfrm>
          <a:prstGeom prst="rect">
            <a:avLst/>
          </a:prstGeom>
          <a:noFill/>
        </p:spPr>
        <p:txBody>
          <a:bodyPr wrap="square" rtlCol="0">
            <a:spAutoFit/>
          </a:bodyPr>
          <a:lstStyle/>
          <a:p>
            <a:r>
              <a:rPr lang="en-US" dirty="0" err="1" smtClean="0"/>
              <a:t>r</a:t>
            </a:r>
            <a:endParaRPr lang="en-US" dirty="0"/>
          </a:p>
        </p:txBody>
      </p:sp>
      <p:sp>
        <p:nvSpPr>
          <p:cNvPr id="27" name="Oval 26"/>
          <p:cNvSpPr/>
          <p:nvPr/>
        </p:nvSpPr>
        <p:spPr>
          <a:xfrm>
            <a:off x="5845765" y="3594896"/>
            <a:ext cx="711200" cy="698500"/>
          </a:xfrm>
          <a:prstGeom prst="ellipse">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8" name="Straight Arrow Connector 27"/>
          <p:cNvCxnSpPr>
            <a:stCxn id="27" idx="2"/>
          </p:cNvCxnSpPr>
          <p:nvPr/>
        </p:nvCxnSpPr>
        <p:spPr>
          <a:xfrm rot="10800000">
            <a:off x="4521201" y="3931446"/>
            <a:ext cx="1324565" cy="1270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2714563" y="2394578"/>
            <a:ext cx="2514600" cy="338554"/>
          </a:xfrm>
          <a:prstGeom prst="rect">
            <a:avLst/>
          </a:prstGeom>
          <a:noFill/>
        </p:spPr>
        <p:txBody>
          <a:bodyPr wrap="square" rtlCol="0">
            <a:spAutoFit/>
          </a:bodyPr>
          <a:lstStyle/>
          <a:p>
            <a:r>
              <a:rPr lang="en-US" dirty="0" smtClean="0"/>
              <a:t>T</a:t>
            </a:r>
            <a:endParaRPr lang="en-US" dirty="0"/>
          </a:p>
        </p:txBody>
      </p:sp>
      <p:sp>
        <p:nvSpPr>
          <p:cNvPr id="23" name="TextBox 22"/>
          <p:cNvSpPr txBox="1"/>
          <p:nvPr/>
        </p:nvSpPr>
        <p:spPr>
          <a:xfrm>
            <a:off x="6029946" y="3774870"/>
            <a:ext cx="2514600" cy="338554"/>
          </a:xfrm>
          <a:prstGeom prst="rect">
            <a:avLst/>
          </a:prstGeom>
          <a:noFill/>
        </p:spPr>
        <p:txBody>
          <a:bodyPr wrap="square" rtlCol="0">
            <a:spAutoFit/>
          </a:bodyPr>
          <a:lstStyle/>
          <a:p>
            <a:r>
              <a:rPr lang="en-US" dirty="0" err="1" smtClean="0"/>
              <a:t>λ</a:t>
            </a:r>
            <a:endParaRPr lang="en-US" dirty="0"/>
          </a:p>
        </p:txBody>
      </p:sp>
      <p:sp>
        <p:nvSpPr>
          <p:cNvPr id="30" name="Oval 29"/>
          <p:cNvSpPr/>
          <p:nvPr/>
        </p:nvSpPr>
        <p:spPr>
          <a:xfrm>
            <a:off x="2497470" y="4968801"/>
            <a:ext cx="711200" cy="698500"/>
          </a:xfrm>
          <a:prstGeom prst="ellipse">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1" name="Straight Arrow Connector 30"/>
          <p:cNvCxnSpPr>
            <a:stCxn id="30" idx="6"/>
          </p:cNvCxnSpPr>
          <p:nvPr/>
        </p:nvCxnSpPr>
        <p:spPr>
          <a:xfrm flipV="1">
            <a:off x="3208670" y="5305351"/>
            <a:ext cx="575930" cy="1270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2689163" y="5111418"/>
            <a:ext cx="2514600" cy="338554"/>
          </a:xfrm>
          <a:prstGeom prst="rect">
            <a:avLst/>
          </a:prstGeom>
          <a:noFill/>
        </p:spPr>
        <p:txBody>
          <a:bodyPr wrap="square" rtlCol="0">
            <a:spAutoFit/>
          </a:bodyPr>
          <a:lstStyle/>
          <a:p>
            <a:r>
              <a:rPr lang="en-US" dirty="0" smtClean="0">
                <a:solidFill>
                  <a:srgbClr val="000000"/>
                </a:solidFill>
              </a:rPr>
              <a:t>Ne</a:t>
            </a:r>
            <a:endParaRPr lang="en-US" dirty="0">
              <a:solidFill>
                <a:srgbClr val="000000"/>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 name="Picture 17" descr="genomeEvolution_NoChromosomesNoCharacters.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769040" y="-12700"/>
            <a:ext cx="7977940" cy="5364000"/>
          </a:xfrm>
          <a:prstGeom prst="rect">
            <a:avLst/>
          </a:prstGeom>
        </p:spPr>
      </p:pic>
      <p:pic>
        <p:nvPicPr>
          <p:cNvPr id="19" name="Picture 18" descr="genomeEvolution.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769040" y="-12700"/>
            <a:ext cx="7977940" cy="5364000"/>
          </a:xfrm>
          <a:prstGeom prst="rect">
            <a:avLst/>
          </a:prstGeom>
        </p:spPr>
      </p:pic>
      <p:pic>
        <p:nvPicPr>
          <p:cNvPr id="20" name="Picture 19" descr="genomeEvolution_NoChromosomes.pdf"/>
          <p:cNvPicPr>
            <a:picLocks noChangeAspect="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a:off x="769040" y="-12700"/>
            <a:ext cx="7977940" cy="5364000"/>
          </a:xfrm>
          <a:prstGeom prst="rect">
            <a:avLst/>
          </a:prstGeom>
        </p:spPr>
      </p:pic>
      <p:pic>
        <p:nvPicPr>
          <p:cNvPr id="6" name="Picture 5" descr="arbreGenesNoDuplication.pdf"/>
          <p:cNvPicPr>
            <a:picLocks noChangeAspect="1"/>
          </p:cNvPicPr>
          <p:nvPr/>
        </p:nvPicPr>
        <mc:AlternateContent>
          <mc:Choice xmlns:ma="http://schemas.microsoft.com/office/mac/drawingml/2008/main" Requires="ma">
            <p:blipFill>
              <a:blip r:embed="rId9"/>
              <a:stretch>
                <a:fillRect/>
              </a:stretch>
            </p:blipFill>
          </mc:Choice>
          <mc:Fallback>
            <p:blipFill>
              <a:blip r:embed="rId10"/>
              <a:stretch>
                <a:fillRect/>
              </a:stretch>
            </p:blipFill>
          </mc:Fallback>
        </mc:AlternateContent>
        <p:spPr>
          <a:xfrm>
            <a:off x="0" y="5366106"/>
            <a:ext cx="1615824" cy="1446541"/>
          </a:xfrm>
          <a:prstGeom prst="rect">
            <a:avLst/>
          </a:prstGeom>
        </p:spPr>
      </p:pic>
      <p:pic>
        <p:nvPicPr>
          <p:cNvPr id="9" name="Picture 8" descr="arbreGenesDuplication.pdf"/>
          <p:cNvPicPr>
            <a:picLocks noChangeAspect="1"/>
          </p:cNvPicPr>
          <p:nvPr/>
        </p:nvPicPr>
        <mc:AlternateContent>
          <mc:Choice xmlns:ma="http://schemas.microsoft.com/office/mac/drawingml/2008/main" Requires="ma">
            <p:blipFill>
              <a:blip r:embed="rId11"/>
              <a:stretch>
                <a:fillRect/>
              </a:stretch>
            </p:blipFill>
          </mc:Choice>
          <mc:Fallback>
            <p:blipFill>
              <a:blip r:embed="rId12"/>
              <a:stretch>
                <a:fillRect/>
              </a:stretch>
            </p:blipFill>
          </mc:Fallback>
        </mc:AlternateContent>
        <p:spPr>
          <a:xfrm>
            <a:off x="1780130" y="5279291"/>
            <a:ext cx="1791396" cy="1548373"/>
          </a:xfrm>
          <a:prstGeom prst="rect">
            <a:avLst/>
          </a:prstGeom>
        </p:spPr>
      </p:pic>
      <p:pic>
        <p:nvPicPr>
          <p:cNvPr id="11" name="Picture 10" descr="arbreGenesDuplicationLoss.pdf"/>
          <p:cNvPicPr>
            <a:picLocks noChangeAspect="1"/>
          </p:cNvPicPr>
          <p:nvPr/>
        </p:nvPicPr>
        <mc:AlternateContent>
          <mc:Choice xmlns:ma="http://schemas.microsoft.com/office/mac/drawingml/2008/main" Requires="ma">
            <p:blipFill>
              <a:blip r:embed="rId13"/>
              <a:stretch>
                <a:fillRect/>
              </a:stretch>
            </p:blipFill>
          </mc:Choice>
          <mc:Fallback>
            <p:blipFill>
              <a:blip r:embed="rId14"/>
              <a:stretch>
                <a:fillRect/>
              </a:stretch>
            </p:blipFill>
          </mc:Fallback>
        </mc:AlternateContent>
        <p:spPr>
          <a:xfrm>
            <a:off x="3735833" y="5311779"/>
            <a:ext cx="1837853" cy="1500868"/>
          </a:xfrm>
          <a:prstGeom prst="rect">
            <a:avLst/>
          </a:prstGeom>
        </p:spPr>
      </p:pic>
      <p:pic>
        <p:nvPicPr>
          <p:cNvPr id="13" name="Picture 12" descr="arbreGenesTransfer.pdf"/>
          <p:cNvPicPr>
            <a:picLocks noChangeAspect="1"/>
          </p:cNvPicPr>
          <p:nvPr/>
        </p:nvPicPr>
        <mc:AlternateContent>
          <mc:Choice xmlns:ma="http://schemas.microsoft.com/office/mac/drawingml/2008/main" Requires="ma">
            <p:blipFill>
              <a:blip r:embed="rId15"/>
              <a:stretch>
                <a:fillRect/>
              </a:stretch>
            </p:blipFill>
          </mc:Choice>
          <mc:Fallback>
            <p:blipFill>
              <a:blip r:embed="rId16"/>
              <a:stretch>
                <a:fillRect/>
              </a:stretch>
            </p:blipFill>
          </mc:Fallback>
        </mc:AlternateContent>
        <p:spPr>
          <a:xfrm>
            <a:off x="5737991" y="5320823"/>
            <a:ext cx="1665158" cy="1490708"/>
          </a:xfrm>
          <a:prstGeom prst="rect">
            <a:avLst/>
          </a:prstGeom>
        </p:spPr>
      </p:pic>
      <p:sp useBgFill="1">
        <p:nvSpPr>
          <p:cNvPr id="17" name="Rectangle 16"/>
          <p:cNvSpPr/>
          <p:nvPr/>
        </p:nvSpPr>
        <p:spPr>
          <a:xfrm>
            <a:off x="769040" y="4315936"/>
            <a:ext cx="7977940" cy="586405"/>
          </a:xfrm>
          <a:prstGeom prst="rect">
            <a:avLst/>
          </a:prstGeom>
          <a:ln>
            <a:solidFill>
              <a:schemeClr val="accent1">
                <a:shade val="95000"/>
                <a:satMod val="105000"/>
                <a:alpha val="0"/>
              </a:schemeClr>
            </a:solidFill>
          </a:ln>
          <a:effectLst/>
        </p:spPr>
        <p:style>
          <a:lnRef idx="1">
            <a:schemeClr val="accent1"/>
          </a:lnRef>
          <a:fillRef idx="3">
            <a:schemeClr val="accent1"/>
          </a:fillRef>
          <a:effectRef idx="2">
            <a:schemeClr val="accent1"/>
          </a:effectRef>
          <a:fontRef idx="minor">
            <a:schemeClr val="lt1"/>
          </a:fontRef>
        </p:style>
        <p:txBody>
          <a:bodyPr lIns="73490" tIns="36745" rIns="73490" bIns="36745" rtlCol="0" anchor="ctr"/>
          <a:lstStyle/>
          <a:p>
            <a:pPr algn="ctr"/>
            <a:endParaRPr lang="en-US"/>
          </a:p>
        </p:txBody>
      </p:sp>
      <p:sp>
        <p:nvSpPr>
          <p:cNvPr id="21" name="Rounded Rectangle 20"/>
          <p:cNvSpPr/>
          <p:nvPr/>
        </p:nvSpPr>
        <p:spPr>
          <a:xfrm>
            <a:off x="5660009" y="5283645"/>
            <a:ext cx="1870092" cy="1539100"/>
          </a:xfrm>
          <a:prstGeom prst="roundRect">
            <a:avLst/>
          </a:prstGeom>
          <a:solidFill>
            <a:schemeClr val="accent6">
              <a:lumMod val="20000"/>
              <a:lumOff val="80000"/>
              <a:alpha val="5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icture 24" descr="arbreGenesNoDuplicationILS.pdf"/>
          <p:cNvPicPr>
            <a:picLocks noChangeAspect="1"/>
          </p:cNvPicPr>
          <p:nvPr/>
        </p:nvPicPr>
        <mc:AlternateContent>
          <mc:Choice xmlns:ma="http://schemas.microsoft.com/office/mac/drawingml/2008/main" Requires="ma">
            <p:blipFill>
              <a:blip r:embed="rId17"/>
              <a:stretch>
                <a:fillRect/>
              </a:stretch>
            </p:blipFill>
          </mc:Choice>
          <mc:Fallback>
            <p:blipFill>
              <a:blip r:embed="rId18"/>
              <a:stretch>
                <a:fillRect/>
              </a:stretch>
            </p:blipFill>
          </mc:Fallback>
        </mc:AlternateContent>
        <p:spPr>
          <a:xfrm>
            <a:off x="7567454" y="5351300"/>
            <a:ext cx="1472660" cy="1446541"/>
          </a:xfrm>
          <a:prstGeom prst="rect">
            <a:avLst/>
          </a:prstGeom>
        </p:spPr>
      </p:pic>
      <p:sp>
        <p:nvSpPr>
          <p:cNvPr id="26" name="TextBox 25"/>
          <p:cNvSpPr txBox="1"/>
          <p:nvPr/>
        </p:nvSpPr>
        <p:spPr>
          <a:xfrm>
            <a:off x="2505204" y="5747362"/>
            <a:ext cx="1025386" cy="584776"/>
          </a:xfrm>
          <a:prstGeom prst="rect">
            <a:avLst/>
          </a:prstGeom>
          <a:noFill/>
        </p:spPr>
        <p:txBody>
          <a:bodyPr wrap="square" rtlCol="0">
            <a:spAutoFit/>
          </a:bodyPr>
          <a:lstStyle/>
          <a:p>
            <a:r>
              <a:rPr lang="en-US" sz="3200" b="1" i="1" dirty="0" smtClean="0">
                <a:solidFill>
                  <a:schemeClr val="accent2">
                    <a:lumMod val="75000"/>
                  </a:schemeClr>
                </a:solidFill>
              </a:rPr>
              <a:t>D</a:t>
            </a:r>
            <a:endParaRPr lang="en-US" sz="3200" b="1" i="1" dirty="0">
              <a:solidFill>
                <a:schemeClr val="accent2">
                  <a:lumMod val="75000"/>
                </a:schemeClr>
              </a:solidFill>
            </a:endParaRPr>
          </a:p>
        </p:txBody>
      </p:sp>
      <p:sp>
        <p:nvSpPr>
          <p:cNvPr id="27" name="TextBox 26"/>
          <p:cNvSpPr txBox="1"/>
          <p:nvPr/>
        </p:nvSpPr>
        <p:spPr>
          <a:xfrm>
            <a:off x="4513343" y="5747362"/>
            <a:ext cx="1025386" cy="584776"/>
          </a:xfrm>
          <a:prstGeom prst="rect">
            <a:avLst/>
          </a:prstGeom>
          <a:noFill/>
        </p:spPr>
        <p:txBody>
          <a:bodyPr wrap="square" rtlCol="0">
            <a:spAutoFit/>
          </a:bodyPr>
          <a:lstStyle/>
          <a:p>
            <a:r>
              <a:rPr lang="en-US" sz="3200" b="1" i="1" dirty="0" smtClean="0">
                <a:solidFill>
                  <a:schemeClr val="accent2">
                    <a:lumMod val="75000"/>
                  </a:schemeClr>
                </a:solidFill>
              </a:rPr>
              <a:t>DL</a:t>
            </a:r>
            <a:endParaRPr lang="en-US" sz="3200" b="1" i="1" dirty="0">
              <a:solidFill>
                <a:schemeClr val="accent2">
                  <a:lumMod val="75000"/>
                </a:schemeClr>
              </a:solidFill>
            </a:endParaRPr>
          </a:p>
        </p:txBody>
      </p:sp>
      <p:sp>
        <p:nvSpPr>
          <p:cNvPr id="28" name="TextBox 27"/>
          <p:cNvSpPr txBox="1"/>
          <p:nvPr/>
        </p:nvSpPr>
        <p:spPr>
          <a:xfrm>
            <a:off x="6198927" y="5747362"/>
            <a:ext cx="1025386" cy="584776"/>
          </a:xfrm>
          <a:prstGeom prst="rect">
            <a:avLst/>
          </a:prstGeom>
          <a:noFill/>
        </p:spPr>
        <p:txBody>
          <a:bodyPr wrap="square" rtlCol="0">
            <a:spAutoFit/>
          </a:bodyPr>
          <a:lstStyle/>
          <a:p>
            <a:r>
              <a:rPr lang="en-US" sz="3200" b="1" i="1" dirty="0" smtClean="0">
                <a:solidFill>
                  <a:schemeClr val="accent2">
                    <a:lumMod val="75000"/>
                  </a:schemeClr>
                </a:solidFill>
              </a:rPr>
              <a:t>LGT</a:t>
            </a:r>
            <a:endParaRPr lang="en-US" sz="3200" b="1" i="1" dirty="0">
              <a:solidFill>
                <a:schemeClr val="accent2">
                  <a:lumMod val="75000"/>
                </a:schemeClr>
              </a:solidFill>
            </a:endParaRPr>
          </a:p>
        </p:txBody>
      </p:sp>
      <p:sp>
        <p:nvSpPr>
          <p:cNvPr id="29" name="TextBox 28"/>
          <p:cNvSpPr txBox="1"/>
          <p:nvPr/>
        </p:nvSpPr>
        <p:spPr>
          <a:xfrm>
            <a:off x="7924977" y="5747362"/>
            <a:ext cx="1025386" cy="584776"/>
          </a:xfrm>
          <a:prstGeom prst="rect">
            <a:avLst/>
          </a:prstGeom>
          <a:noFill/>
        </p:spPr>
        <p:txBody>
          <a:bodyPr wrap="square" rtlCol="0">
            <a:spAutoFit/>
          </a:bodyPr>
          <a:lstStyle/>
          <a:p>
            <a:r>
              <a:rPr lang="en-US" sz="3200" b="1" i="1" dirty="0" smtClean="0">
                <a:solidFill>
                  <a:schemeClr val="accent2">
                    <a:lumMod val="75000"/>
                  </a:schemeClr>
                </a:solidFill>
              </a:rPr>
              <a:t>ILS</a:t>
            </a:r>
            <a:endParaRPr lang="en-US" sz="3200" b="1" i="1" dirty="0">
              <a:solidFill>
                <a:schemeClr val="accent2">
                  <a:lumMod val="75000"/>
                </a:schemeClr>
              </a:solidFill>
            </a:endParaRPr>
          </a:p>
        </p:txBody>
      </p:sp>
      <p:sp>
        <p:nvSpPr>
          <p:cNvPr id="22" name="Rounded Rectangle 21"/>
          <p:cNvSpPr/>
          <p:nvPr/>
        </p:nvSpPr>
        <p:spPr>
          <a:xfrm>
            <a:off x="39279" y="5286875"/>
            <a:ext cx="5534407" cy="1539100"/>
          </a:xfrm>
          <a:prstGeom prst="roundRect">
            <a:avLst/>
          </a:prstGeom>
          <a:solidFill>
            <a:schemeClr val="accent6">
              <a:lumMod val="20000"/>
              <a:lumOff val="80000"/>
              <a:alpha val="5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3" name="Group 36"/>
          <p:cNvGrpSpPr/>
          <p:nvPr/>
        </p:nvGrpSpPr>
        <p:grpSpPr>
          <a:xfrm>
            <a:off x="-85920" y="758144"/>
            <a:ext cx="9904577" cy="5154301"/>
            <a:chOff x="65279" y="1181448"/>
            <a:chExt cx="9904577" cy="5154301"/>
          </a:xfrm>
        </p:grpSpPr>
        <p:pic>
          <p:nvPicPr>
            <p:cNvPr id="28" name="Picture 27" descr="datingPrinciple.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65279" y="1181448"/>
              <a:ext cx="8575879" cy="5154301"/>
            </a:xfrm>
            <a:prstGeom prst="rect">
              <a:avLst/>
            </a:prstGeom>
          </p:spPr>
        </p:pic>
        <p:sp>
          <p:nvSpPr>
            <p:cNvPr id="29" name="TextBox 28"/>
            <p:cNvSpPr txBox="1"/>
            <p:nvPr/>
          </p:nvSpPr>
          <p:spPr>
            <a:xfrm>
              <a:off x="5522830" y="3704891"/>
              <a:ext cx="2261313" cy="538609"/>
            </a:xfrm>
            <a:prstGeom prst="rect">
              <a:avLst/>
            </a:prstGeom>
            <a:noFill/>
          </p:spPr>
          <p:txBody>
            <a:bodyPr wrap="square" rtlCol="0">
              <a:spAutoFit/>
            </a:bodyPr>
            <a:lstStyle/>
            <a:p>
              <a:r>
                <a:rPr lang="en-US" sz="2900" dirty="0" smtClean="0">
                  <a:solidFill>
                    <a:schemeClr val="accent6">
                      <a:lumMod val="50000"/>
                    </a:schemeClr>
                  </a:solidFill>
                </a:rPr>
                <a:t>100</a:t>
              </a:r>
              <a:endParaRPr lang="en-US" sz="2900" dirty="0">
                <a:solidFill>
                  <a:schemeClr val="accent6">
                    <a:lumMod val="50000"/>
                  </a:schemeClr>
                </a:solidFill>
              </a:endParaRPr>
            </a:p>
          </p:txBody>
        </p:sp>
        <p:sp>
          <p:nvSpPr>
            <p:cNvPr id="30" name="TextBox 29"/>
            <p:cNvSpPr txBox="1"/>
            <p:nvPr/>
          </p:nvSpPr>
          <p:spPr>
            <a:xfrm>
              <a:off x="7708543" y="3892330"/>
              <a:ext cx="2261313" cy="538609"/>
            </a:xfrm>
            <a:prstGeom prst="rect">
              <a:avLst/>
            </a:prstGeom>
            <a:noFill/>
          </p:spPr>
          <p:txBody>
            <a:bodyPr wrap="square" rtlCol="0">
              <a:spAutoFit/>
            </a:bodyPr>
            <a:lstStyle/>
            <a:p>
              <a:r>
                <a:rPr lang="en-US" sz="2900" dirty="0" smtClean="0">
                  <a:solidFill>
                    <a:schemeClr val="accent6">
                      <a:lumMod val="50000"/>
                    </a:schemeClr>
                  </a:solidFill>
                </a:rPr>
                <a:t>100</a:t>
              </a:r>
              <a:endParaRPr lang="en-US" sz="2900" dirty="0">
                <a:solidFill>
                  <a:schemeClr val="accent6">
                    <a:lumMod val="50000"/>
                  </a:schemeClr>
                </a:solidFill>
              </a:endParaRPr>
            </a:p>
          </p:txBody>
        </p:sp>
        <p:sp>
          <p:nvSpPr>
            <p:cNvPr id="31" name="TextBox 30"/>
            <p:cNvSpPr txBox="1"/>
            <p:nvPr/>
          </p:nvSpPr>
          <p:spPr>
            <a:xfrm>
              <a:off x="6312013" y="1906703"/>
              <a:ext cx="2261313" cy="538609"/>
            </a:xfrm>
            <a:prstGeom prst="rect">
              <a:avLst/>
            </a:prstGeom>
            <a:noFill/>
          </p:spPr>
          <p:txBody>
            <a:bodyPr wrap="square" rtlCol="0">
              <a:spAutoFit/>
            </a:bodyPr>
            <a:lstStyle/>
            <a:p>
              <a:r>
                <a:rPr lang="en-US" sz="2900" dirty="0" smtClean="0">
                  <a:solidFill>
                    <a:schemeClr val="accent6">
                      <a:lumMod val="50000"/>
                    </a:schemeClr>
                  </a:solidFill>
                </a:rPr>
                <a:t>100</a:t>
              </a:r>
              <a:endParaRPr lang="en-US" sz="2900" dirty="0">
                <a:solidFill>
                  <a:schemeClr val="accent6">
                    <a:lumMod val="50000"/>
                  </a:schemeClr>
                </a:solidFill>
              </a:endParaRPr>
            </a:p>
          </p:txBody>
        </p:sp>
        <p:grpSp>
          <p:nvGrpSpPr>
            <p:cNvPr id="4" name="Group 31"/>
            <p:cNvGrpSpPr/>
            <p:nvPr/>
          </p:nvGrpSpPr>
          <p:grpSpPr>
            <a:xfrm>
              <a:off x="7311057" y="2554952"/>
              <a:ext cx="2353992" cy="1149939"/>
              <a:chOff x="7476177" y="2436664"/>
              <a:chExt cx="2071365" cy="1011874"/>
            </a:xfrm>
          </p:grpSpPr>
          <p:pic>
            <p:nvPicPr>
              <p:cNvPr id="33" name="Picture 32" descr="10myoFossil.jpg"/>
              <p:cNvPicPr>
                <a:picLocks noChangeAspect="1"/>
              </p:cNvPicPr>
              <p:nvPr/>
            </p:nvPicPr>
            <p:blipFill>
              <a:blip r:embed="rId5"/>
              <a:stretch>
                <a:fillRect/>
              </a:stretch>
            </p:blipFill>
            <p:spPr>
              <a:xfrm>
                <a:off x="7557729" y="2559400"/>
                <a:ext cx="1326108" cy="437047"/>
              </a:xfrm>
              <a:prstGeom prst="rect">
                <a:avLst/>
              </a:prstGeom>
            </p:spPr>
          </p:pic>
          <p:sp>
            <p:nvSpPr>
              <p:cNvPr id="34" name="TextBox 33"/>
              <p:cNvSpPr txBox="1"/>
              <p:nvPr/>
            </p:nvSpPr>
            <p:spPr>
              <a:xfrm>
                <a:off x="7557729" y="2882128"/>
                <a:ext cx="1989813" cy="473942"/>
              </a:xfrm>
              <a:prstGeom prst="rect">
                <a:avLst/>
              </a:prstGeom>
              <a:noFill/>
            </p:spPr>
            <p:txBody>
              <a:bodyPr wrap="square" rtlCol="0">
                <a:spAutoFit/>
              </a:bodyPr>
              <a:lstStyle/>
              <a:p>
                <a:r>
                  <a:rPr lang="en-US" sz="2900" dirty="0" smtClean="0">
                    <a:solidFill>
                      <a:srgbClr val="008000"/>
                    </a:solidFill>
                  </a:rPr>
                  <a:t>10 </a:t>
                </a:r>
                <a:r>
                  <a:rPr lang="en-US" sz="2900" dirty="0" err="1" smtClean="0">
                    <a:solidFill>
                      <a:srgbClr val="008000"/>
                    </a:solidFill>
                  </a:rPr>
                  <a:t>mya</a:t>
                </a:r>
                <a:endParaRPr lang="en-US" sz="2900" dirty="0">
                  <a:solidFill>
                    <a:srgbClr val="008000"/>
                  </a:solidFill>
                </a:endParaRPr>
              </a:p>
            </p:txBody>
          </p:sp>
          <p:sp>
            <p:nvSpPr>
              <p:cNvPr id="35" name="Rounded Rectangle 34"/>
              <p:cNvSpPr/>
              <p:nvPr/>
            </p:nvSpPr>
            <p:spPr>
              <a:xfrm>
                <a:off x="7476177" y="2436664"/>
                <a:ext cx="1528530" cy="1011874"/>
              </a:xfrm>
              <a:prstGeom prst="roundRect">
                <a:avLst/>
              </a:prstGeom>
              <a:noFill/>
              <a:ln w="41275">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6" name="TextBox 35"/>
            <p:cNvSpPr txBox="1"/>
            <p:nvPr/>
          </p:nvSpPr>
          <p:spPr>
            <a:xfrm>
              <a:off x="4050700" y="1402663"/>
              <a:ext cx="2261313" cy="538609"/>
            </a:xfrm>
            <a:prstGeom prst="rect">
              <a:avLst/>
            </a:prstGeom>
            <a:noFill/>
          </p:spPr>
          <p:txBody>
            <a:bodyPr wrap="square" rtlCol="0">
              <a:spAutoFit/>
            </a:bodyPr>
            <a:lstStyle/>
            <a:p>
              <a:r>
                <a:rPr lang="en-US" sz="2900" dirty="0" smtClean="0">
                  <a:solidFill>
                    <a:srgbClr val="008000"/>
                  </a:solidFill>
                </a:rPr>
                <a:t>20 </a:t>
              </a:r>
              <a:r>
                <a:rPr lang="en-US" sz="2900" dirty="0" err="1" smtClean="0">
                  <a:solidFill>
                    <a:srgbClr val="008000"/>
                  </a:solidFill>
                </a:rPr>
                <a:t>mya</a:t>
              </a:r>
              <a:endParaRPr lang="en-US" sz="2900" dirty="0">
                <a:solidFill>
                  <a:srgbClr val="008000"/>
                </a:solidFill>
              </a:endParaRPr>
            </a:p>
          </p:txBody>
        </p:sp>
      </p:grpSp>
      <p:sp>
        <p:nvSpPr>
          <p:cNvPr id="12" name="Rounded Rectangle 11"/>
          <p:cNvSpPr/>
          <p:nvPr/>
        </p:nvSpPr>
        <p:spPr>
          <a:xfrm>
            <a:off x="949254" y="56009"/>
            <a:ext cx="7271531" cy="818767"/>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33" tIns="40817" rIns="81633" bIns="40817" rtlCol="0" anchor="ctr"/>
          <a:lstStyle/>
          <a:p>
            <a:pPr algn="ctr"/>
            <a:endParaRPr lang="en-US"/>
          </a:p>
        </p:txBody>
      </p:sp>
      <p:sp>
        <p:nvSpPr>
          <p:cNvPr id="2" name="Title 1"/>
          <p:cNvSpPr>
            <a:spLocks noGrp="1"/>
          </p:cNvSpPr>
          <p:nvPr>
            <p:ph type="title"/>
          </p:nvPr>
        </p:nvSpPr>
        <p:spPr>
          <a:xfrm>
            <a:off x="457201" y="-105825"/>
            <a:ext cx="8229600" cy="1143000"/>
          </a:xfrm>
        </p:spPr>
        <p:txBody>
          <a:bodyPr>
            <a:normAutofit/>
          </a:bodyPr>
          <a:lstStyle/>
          <a:p>
            <a:r>
              <a:rPr lang="en-US" dirty="0" smtClean="0">
                <a:solidFill>
                  <a:schemeClr val="accent6">
                    <a:lumMod val="50000"/>
                  </a:schemeClr>
                </a:solidFill>
              </a:rPr>
              <a:t>Dating the tree of life is difficult</a:t>
            </a:r>
            <a:endParaRPr lang="en-US" dirty="0">
              <a:solidFill>
                <a:schemeClr val="accent6">
                  <a:lumMod val="50000"/>
                </a:schemeClr>
              </a:solidFill>
            </a:endParaRPr>
          </a:p>
        </p:txBody>
      </p:sp>
      <p:sp>
        <p:nvSpPr>
          <p:cNvPr id="13" name="Content Placeholder 2"/>
          <p:cNvSpPr>
            <a:spLocks noGrp="1"/>
          </p:cNvSpPr>
          <p:nvPr>
            <p:ph idx="1"/>
          </p:nvPr>
        </p:nvSpPr>
        <p:spPr>
          <a:xfrm>
            <a:off x="65458" y="4900025"/>
            <a:ext cx="8881469" cy="2230100"/>
          </a:xfrm>
        </p:spPr>
        <p:txBody>
          <a:bodyPr>
            <a:normAutofit/>
          </a:bodyPr>
          <a:lstStyle/>
          <a:p>
            <a:pPr algn="ctr">
              <a:spcAft>
                <a:spcPts val="1607"/>
              </a:spcAft>
              <a:buNone/>
            </a:pPr>
            <a:r>
              <a:rPr lang="en-US" dirty="0" smtClean="0">
                <a:solidFill>
                  <a:schemeClr val="accent6">
                    <a:lumMod val="50000"/>
                  </a:schemeClr>
                </a:solidFill>
              </a:rPr>
              <a:t>Very few fossils for the first 3 billion years of evolution on Earth</a:t>
            </a:r>
          </a:p>
          <a:p>
            <a:pPr algn="ctr">
              <a:spcAft>
                <a:spcPts val="1607"/>
              </a:spcAft>
              <a:buNone/>
            </a:pPr>
            <a:r>
              <a:rPr lang="en-US" b="1" dirty="0" smtClean="0">
                <a:solidFill>
                  <a:schemeClr val="accent6">
                    <a:lumMod val="50000"/>
                  </a:schemeClr>
                </a:solidFill>
              </a:rPr>
              <a:t>Other constraints are needed to date the tree of life</a:t>
            </a:r>
          </a:p>
          <a:p>
            <a:pPr>
              <a:spcAft>
                <a:spcPts val="1607"/>
              </a:spcAft>
              <a:buNone/>
            </a:pPr>
            <a:endParaRPr lang="en-US" dirty="0" smtClean="0">
              <a:solidFill>
                <a:schemeClr val="accent6">
                  <a:lumMod val="50000"/>
                </a:schemeClr>
              </a:solidFill>
            </a:endParaRPr>
          </a:p>
          <a:p>
            <a:pPr>
              <a:spcAft>
                <a:spcPts val="1607"/>
              </a:spcAft>
              <a:buNone/>
            </a:pPr>
            <a:endParaRPr lang="en-US" dirty="0" smtClean="0">
              <a:solidFill>
                <a:schemeClr val="accent6">
                  <a:lumMod val="50000"/>
                </a:schemeClr>
              </a:solidFill>
            </a:endParaRPr>
          </a:p>
        </p:txBody>
      </p:sp>
      <p:pic>
        <p:nvPicPr>
          <p:cNvPr id="19" name="Picture 18" descr="datingPrinciple.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87121" y="756924"/>
            <a:ext cx="8575879" cy="5154301"/>
          </a:xfrm>
          <a:prstGeom prst="rect">
            <a:avLst/>
          </a:prstGeom>
        </p:spPr>
      </p:pic>
      <p:sp>
        <p:nvSpPr>
          <p:cNvPr id="20" name="TextBox 19"/>
          <p:cNvSpPr txBox="1"/>
          <p:nvPr/>
        </p:nvSpPr>
        <p:spPr>
          <a:xfrm>
            <a:off x="5370432" y="3280367"/>
            <a:ext cx="2261313" cy="528707"/>
          </a:xfrm>
          <a:prstGeom prst="rect">
            <a:avLst/>
          </a:prstGeom>
          <a:noFill/>
        </p:spPr>
        <p:txBody>
          <a:bodyPr wrap="square" lIns="81633" tIns="40817" rIns="81633" bIns="40817" rtlCol="0">
            <a:spAutoFit/>
          </a:bodyPr>
          <a:lstStyle/>
          <a:p>
            <a:r>
              <a:rPr lang="en-US" sz="2900" dirty="0" smtClean="0">
                <a:solidFill>
                  <a:schemeClr val="accent6">
                    <a:lumMod val="50000"/>
                  </a:schemeClr>
                </a:solidFill>
              </a:rPr>
              <a:t>100</a:t>
            </a:r>
            <a:endParaRPr lang="en-US" sz="2900" dirty="0">
              <a:solidFill>
                <a:schemeClr val="accent6">
                  <a:lumMod val="50000"/>
                </a:schemeClr>
              </a:solidFill>
            </a:endParaRPr>
          </a:p>
        </p:txBody>
      </p:sp>
      <p:sp>
        <p:nvSpPr>
          <p:cNvPr id="21" name="TextBox 20"/>
          <p:cNvSpPr txBox="1"/>
          <p:nvPr/>
        </p:nvSpPr>
        <p:spPr>
          <a:xfrm>
            <a:off x="7556145" y="3467807"/>
            <a:ext cx="2261313" cy="528707"/>
          </a:xfrm>
          <a:prstGeom prst="rect">
            <a:avLst/>
          </a:prstGeom>
          <a:noFill/>
        </p:spPr>
        <p:txBody>
          <a:bodyPr wrap="square" lIns="81633" tIns="40817" rIns="81633" bIns="40817" rtlCol="0">
            <a:spAutoFit/>
          </a:bodyPr>
          <a:lstStyle/>
          <a:p>
            <a:r>
              <a:rPr lang="en-US" sz="2900" dirty="0" smtClean="0">
                <a:solidFill>
                  <a:schemeClr val="accent6">
                    <a:lumMod val="50000"/>
                  </a:schemeClr>
                </a:solidFill>
              </a:rPr>
              <a:t>100</a:t>
            </a:r>
            <a:endParaRPr lang="en-US" sz="2900" dirty="0">
              <a:solidFill>
                <a:schemeClr val="accent6">
                  <a:lumMod val="50000"/>
                </a:schemeClr>
              </a:solidFill>
            </a:endParaRPr>
          </a:p>
        </p:txBody>
      </p:sp>
      <p:sp>
        <p:nvSpPr>
          <p:cNvPr id="22" name="TextBox 21"/>
          <p:cNvSpPr txBox="1"/>
          <p:nvPr/>
        </p:nvSpPr>
        <p:spPr>
          <a:xfrm>
            <a:off x="6159615" y="1482181"/>
            <a:ext cx="2261313" cy="528707"/>
          </a:xfrm>
          <a:prstGeom prst="rect">
            <a:avLst/>
          </a:prstGeom>
          <a:noFill/>
        </p:spPr>
        <p:txBody>
          <a:bodyPr wrap="square" lIns="81633" tIns="40817" rIns="81633" bIns="40817" rtlCol="0">
            <a:spAutoFit/>
          </a:bodyPr>
          <a:lstStyle/>
          <a:p>
            <a:r>
              <a:rPr lang="en-US" sz="2900" dirty="0" smtClean="0">
                <a:solidFill>
                  <a:schemeClr val="accent6">
                    <a:lumMod val="50000"/>
                  </a:schemeClr>
                </a:solidFill>
              </a:rPr>
              <a:t>100</a:t>
            </a:r>
            <a:endParaRPr lang="en-US" sz="2900" dirty="0">
              <a:solidFill>
                <a:schemeClr val="accent6">
                  <a:lumMod val="50000"/>
                </a:schemeClr>
              </a:solidFill>
            </a:endParaRPr>
          </a:p>
        </p:txBody>
      </p:sp>
      <p:grpSp>
        <p:nvGrpSpPr>
          <p:cNvPr id="5" name="Group 25"/>
          <p:cNvGrpSpPr/>
          <p:nvPr/>
        </p:nvGrpSpPr>
        <p:grpSpPr>
          <a:xfrm>
            <a:off x="7158658" y="2130428"/>
            <a:ext cx="2353992" cy="1149939"/>
            <a:chOff x="7476177" y="2436664"/>
            <a:chExt cx="2071365" cy="1011874"/>
          </a:xfrm>
        </p:grpSpPr>
        <p:pic>
          <p:nvPicPr>
            <p:cNvPr id="23" name="Picture 22" descr="10myoFossil.jpg"/>
            <p:cNvPicPr>
              <a:picLocks noChangeAspect="1"/>
            </p:cNvPicPr>
            <p:nvPr/>
          </p:nvPicPr>
          <p:blipFill>
            <a:blip r:embed="rId5"/>
            <a:stretch>
              <a:fillRect/>
            </a:stretch>
          </p:blipFill>
          <p:spPr>
            <a:xfrm>
              <a:off x="7557729" y="2559400"/>
              <a:ext cx="1326108" cy="437047"/>
            </a:xfrm>
            <a:prstGeom prst="rect">
              <a:avLst/>
            </a:prstGeom>
          </p:spPr>
        </p:pic>
        <p:sp>
          <p:nvSpPr>
            <p:cNvPr id="24" name="TextBox 23"/>
            <p:cNvSpPr txBox="1"/>
            <p:nvPr/>
          </p:nvSpPr>
          <p:spPr>
            <a:xfrm>
              <a:off x="7557729" y="2882129"/>
              <a:ext cx="1989813" cy="473942"/>
            </a:xfrm>
            <a:prstGeom prst="rect">
              <a:avLst/>
            </a:prstGeom>
            <a:noFill/>
          </p:spPr>
          <p:txBody>
            <a:bodyPr wrap="square" rtlCol="0">
              <a:spAutoFit/>
            </a:bodyPr>
            <a:lstStyle/>
            <a:p>
              <a:r>
                <a:rPr lang="en-US" sz="2900" dirty="0" smtClean="0">
                  <a:solidFill>
                    <a:srgbClr val="008000"/>
                  </a:solidFill>
                </a:rPr>
                <a:t>10 </a:t>
              </a:r>
              <a:r>
                <a:rPr lang="en-US" sz="2900" dirty="0" err="1" smtClean="0">
                  <a:solidFill>
                    <a:srgbClr val="008000"/>
                  </a:solidFill>
                </a:rPr>
                <a:t>mya</a:t>
              </a:r>
              <a:endParaRPr lang="en-US" sz="2900" dirty="0">
                <a:solidFill>
                  <a:srgbClr val="008000"/>
                </a:solidFill>
              </a:endParaRPr>
            </a:p>
          </p:txBody>
        </p:sp>
        <p:sp>
          <p:nvSpPr>
            <p:cNvPr id="25" name="Rounded Rectangle 24"/>
            <p:cNvSpPr/>
            <p:nvPr/>
          </p:nvSpPr>
          <p:spPr>
            <a:xfrm>
              <a:off x="7476177" y="2436664"/>
              <a:ext cx="1528530" cy="1011874"/>
            </a:xfrm>
            <a:prstGeom prst="roundRect">
              <a:avLst/>
            </a:prstGeom>
            <a:noFill/>
            <a:ln w="41275">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7" name="TextBox 26"/>
          <p:cNvSpPr txBox="1"/>
          <p:nvPr/>
        </p:nvSpPr>
        <p:spPr>
          <a:xfrm>
            <a:off x="3898302" y="978141"/>
            <a:ext cx="2261313" cy="528707"/>
          </a:xfrm>
          <a:prstGeom prst="rect">
            <a:avLst/>
          </a:prstGeom>
          <a:noFill/>
        </p:spPr>
        <p:txBody>
          <a:bodyPr wrap="square" lIns="81633" tIns="40817" rIns="81633" bIns="40817" rtlCol="0">
            <a:spAutoFit/>
          </a:bodyPr>
          <a:lstStyle/>
          <a:p>
            <a:r>
              <a:rPr lang="en-US" sz="2900" dirty="0" smtClean="0">
                <a:solidFill>
                  <a:srgbClr val="008000"/>
                </a:solidFill>
              </a:rPr>
              <a:t>20 </a:t>
            </a:r>
            <a:r>
              <a:rPr lang="en-US" sz="2900" dirty="0" err="1" smtClean="0">
                <a:solidFill>
                  <a:srgbClr val="008000"/>
                </a:solidFill>
              </a:rPr>
              <a:t>mya</a:t>
            </a:r>
            <a:endParaRPr lang="en-US" sz="2900" dirty="0">
              <a:solidFill>
                <a:srgbClr val="008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5"/>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27"/>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22"/>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20"/>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19"/>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21"/>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3"/>
                                        </p:tgtEl>
                                        <p:attrNameLst>
                                          <p:attrName>style.visibility</p:attrName>
                                        </p:attrNameLst>
                                      </p:cBhvr>
                                      <p:to>
                                        <p:strVal val="visible"/>
                                      </p:to>
                                    </p:set>
                                  </p:childTnLst>
                                </p:cTn>
                              </p:par>
                              <p:par>
                                <p:cTn id="35" presetID="6" presetClass="emph" presetSubtype="0" accel="50000" decel="50000" fill="hold" nodeType="withEffect">
                                  <p:stCondLst>
                                    <p:cond delay="0"/>
                                  </p:stCondLst>
                                  <p:childTnLst>
                                    <p:animScale>
                                      <p:cBhvr>
                                        <p:cTn id="36" dur="500" fill="hold"/>
                                        <p:tgtEl>
                                          <p:spTgt spid="3"/>
                                        </p:tgtEl>
                                      </p:cBhvr>
                                      <p:by x="50000" y="50000"/>
                                    </p:animScale>
                                  </p:childTnLst>
                                </p:cTn>
                              </p:par>
                              <p:par>
                                <p:cTn id="37" presetID="1" presetClass="entr" presetSubtype="0" fill="hold" grpId="0" nodeType="withEffect">
                                  <p:stCondLst>
                                    <p:cond delay="1000"/>
                                  </p:stCondLst>
                                  <p:childTnLst>
                                    <p:set>
                                      <p:cBhvr>
                                        <p:cTn id="38" dur="1" fill="hold">
                                          <p:stCondLst>
                                            <p:cond delay="0"/>
                                          </p:stCondLst>
                                        </p:cTn>
                                        <p:tgtEl>
                                          <p:spTgt spid="13">
                                            <p:txEl>
                                              <p:pRg st="0" end="0"/>
                                            </p:txEl>
                                          </p:spTgt>
                                        </p:tgtEl>
                                        <p:attrNameLst>
                                          <p:attrName>style.visibility</p:attrName>
                                        </p:attrNameLst>
                                      </p:cBhvr>
                                      <p:to>
                                        <p:strVal val="visible"/>
                                      </p:to>
                                    </p:set>
                                  </p:childTnLst>
                                </p:cTn>
                              </p:par>
                              <p:par>
                                <p:cTn id="39" presetID="1" presetClass="entr" presetSubtype="0" fill="hold" grpId="0" nodeType="withEffect">
                                  <p:stCondLst>
                                    <p:cond delay="1000"/>
                                  </p:stCondLst>
                                  <p:childTnLst>
                                    <p:set>
                                      <p:cBhvr>
                                        <p:cTn id="4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20" grpId="0"/>
      <p:bldP spid="20" grpId="1"/>
      <p:bldP spid="21" grpId="0"/>
      <p:bldP spid="21" grpId="1"/>
      <p:bldP spid="22" grpId="0"/>
      <p:bldP spid="22" grpId="1"/>
      <p:bldP spid="27" grpId="0"/>
      <p:bldP spid="27" grpId="1"/>
    </p:bld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 name="Rounded Rectangle 15"/>
          <p:cNvSpPr/>
          <p:nvPr/>
        </p:nvSpPr>
        <p:spPr>
          <a:xfrm>
            <a:off x="1214411" y="208537"/>
            <a:ext cx="6767325" cy="820513"/>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33" tIns="40817" rIns="81633" bIns="40817" rtlCol="0" anchor="ctr"/>
          <a:lstStyle/>
          <a:p>
            <a:pPr algn="ctr"/>
            <a:endParaRPr lang="en-US"/>
          </a:p>
        </p:txBody>
      </p:sp>
      <p:sp>
        <p:nvSpPr>
          <p:cNvPr id="2" name="Title 1"/>
          <p:cNvSpPr>
            <a:spLocks noGrp="1"/>
          </p:cNvSpPr>
          <p:nvPr>
            <p:ph type="title"/>
          </p:nvPr>
        </p:nvSpPr>
        <p:spPr>
          <a:xfrm>
            <a:off x="457201" y="0"/>
            <a:ext cx="8229600" cy="1143000"/>
          </a:xfrm>
        </p:spPr>
        <p:txBody>
          <a:bodyPr>
            <a:normAutofit/>
          </a:bodyPr>
          <a:lstStyle/>
          <a:p>
            <a:r>
              <a:rPr lang="en-US" dirty="0" smtClean="0">
                <a:solidFill>
                  <a:schemeClr val="accent6">
                    <a:lumMod val="50000"/>
                  </a:schemeClr>
                </a:solidFill>
              </a:rPr>
              <a:t>Using transfers to date </a:t>
            </a:r>
            <a:r>
              <a:rPr lang="en-US" dirty="0" err="1" smtClean="0">
                <a:solidFill>
                  <a:schemeClr val="accent6">
                    <a:lumMod val="50000"/>
                  </a:schemeClr>
                </a:solidFill>
              </a:rPr>
              <a:t>clades</a:t>
            </a:r>
            <a:endParaRPr lang="en-US" dirty="0">
              <a:solidFill>
                <a:schemeClr val="accent6">
                  <a:lumMod val="50000"/>
                </a:schemeClr>
              </a:solidFill>
            </a:endParaRPr>
          </a:p>
        </p:txBody>
      </p:sp>
      <p:pic>
        <p:nvPicPr>
          <p:cNvPr id="8" name="Content Placeholder 7" descr="transferDating.pdf"/>
          <p:cNvPicPr>
            <a:picLocks noGrp="1" noChangeAspect="1"/>
          </p:cNvPicPr>
          <p:nvPr>
            <p:ph idx="1"/>
          </p:nvPr>
        </p:nvPicPr>
        <mc:AlternateContent>
          <mc:Choice xmlns:ma="http://schemas.microsoft.com/office/mac/drawingml/2008/main" Requires="ma">
            <p:blipFill>
              <a:blip r:embed="rId3"/>
              <a:srcRect t="-37355" b="-37355"/>
              <a:stretch>
                <a:fillRect/>
              </a:stretch>
            </p:blipFill>
          </mc:Choice>
          <mc:Fallback>
            <p:blipFill>
              <a:blip r:embed="rId4"/>
              <a:srcRect t="-37355" b="-37355"/>
              <a:stretch>
                <a:fillRect/>
              </a:stretch>
            </p:blipFill>
          </mc:Fallback>
        </mc:AlternateContent>
        <p:spPr>
          <a:xfrm>
            <a:off x="457201" y="1581659"/>
            <a:ext cx="8229600" cy="4525964"/>
          </a:xfrm>
        </p:spPr>
      </p:pic>
      <p:pic>
        <p:nvPicPr>
          <p:cNvPr id="9" name="Picture 8" descr="transferDating2.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466470" y="2555859"/>
            <a:ext cx="8220330" cy="2584720"/>
          </a:xfrm>
          <a:prstGeom prst="rect">
            <a:avLst/>
          </a:prstGeom>
        </p:spPr>
      </p:pic>
      <p:pic>
        <p:nvPicPr>
          <p:cNvPr id="11" name="Picture 10" descr="transferDating3.pdf"/>
          <p:cNvPicPr>
            <a:picLocks noChangeAspect="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a:off x="475880" y="2558822"/>
            <a:ext cx="8201650" cy="2581759"/>
          </a:xfrm>
          <a:prstGeom prst="rect">
            <a:avLst/>
          </a:prstGeom>
        </p:spPr>
      </p:pic>
      <p:pic>
        <p:nvPicPr>
          <p:cNvPr id="12" name="Picture 11" descr="transferDating4.pdf"/>
          <p:cNvPicPr>
            <a:picLocks noChangeAspect="1"/>
          </p:cNvPicPr>
          <p:nvPr/>
        </p:nvPicPr>
        <mc:AlternateContent>
          <mc:Choice xmlns:ma="http://schemas.microsoft.com/office/mac/drawingml/2008/main" Requires="ma">
            <p:blipFill>
              <a:blip r:embed="rId9"/>
              <a:stretch>
                <a:fillRect/>
              </a:stretch>
            </p:blipFill>
          </mc:Choice>
          <mc:Fallback>
            <p:blipFill>
              <a:blip r:embed="rId10"/>
              <a:stretch>
                <a:fillRect/>
              </a:stretch>
            </p:blipFill>
          </mc:Fallback>
        </mc:AlternateContent>
        <p:spPr>
          <a:xfrm>
            <a:off x="485150" y="2561740"/>
            <a:ext cx="8192380" cy="257884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9"/>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ounded Rectangle 6"/>
          <p:cNvSpPr/>
          <p:nvPr/>
        </p:nvSpPr>
        <p:spPr>
          <a:xfrm>
            <a:off x="2139523" y="1140283"/>
            <a:ext cx="4813300" cy="5379163"/>
          </a:xfrm>
          <a:prstGeom prst="roundRect">
            <a:avLst/>
          </a:prstGeom>
          <a:solidFill>
            <a:schemeClr val="bg1"/>
          </a:soli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pic>
        <p:nvPicPr>
          <p:cNvPr id="4" name="Picture 3"/>
          <p:cNvPicPr>
            <a:picLocks noChangeAspect="1"/>
          </p:cNvPicPr>
          <p:nvPr/>
        </p:nvPicPr>
        <p:blipFill>
          <a:blip r:embed="rId2"/>
          <a:stretch>
            <a:fillRect/>
          </a:stretch>
        </p:blipFill>
        <p:spPr>
          <a:xfrm>
            <a:off x="2496760" y="1311307"/>
            <a:ext cx="4095737" cy="4846836"/>
          </a:xfrm>
          <a:prstGeom prst="rect">
            <a:avLst/>
          </a:prstGeom>
        </p:spPr>
      </p:pic>
      <p:sp>
        <p:nvSpPr>
          <p:cNvPr id="5" name="Rectangle 4"/>
          <p:cNvSpPr/>
          <p:nvPr/>
        </p:nvSpPr>
        <p:spPr>
          <a:xfrm>
            <a:off x="6892317" y="6519446"/>
            <a:ext cx="3087948" cy="338554"/>
          </a:xfrm>
          <a:prstGeom prst="rect">
            <a:avLst/>
          </a:prstGeom>
        </p:spPr>
        <p:txBody>
          <a:bodyPr wrap="square">
            <a:spAutoFit/>
          </a:bodyPr>
          <a:lstStyle/>
          <a:p>
            <a:r>
              <a:rPr lang="en-US" dirty="0" err="1" smtClean="0">
                <a:solidFill>
                  <a:srgbClr val="984807"/>
                </a:solidFill>
              </a:rPr>
              <a:t>Szöllősi</a:t>
            </a:r>
            <a:r>
              <a:rPr lang="en-US" dirty="0" smtClean="0">
                <a:solidFill>
                  <a:srgbClr val="984807"/>
                </a:solidFill>
              </a:rPr>
              <a:t> et al., PNAS 2012</a:t>
            </a:r>
            <a:endParaRPr lang="en-US" dirty="0">
              <a:solidFill>
                <a:srgbClr val="984807"/>
              </a:solidFill>
            </a:endParaRPr>
          </a:p>
        </p:txBody>
      </p:sp>
      <p:sp>
        <p:nvSpPr>
          <p:cNvPr id="6" name="Rounded Rectangle 5"/>
          <p:cNvSpPr/>
          <p:nvPr/>
        </p:nvSpPr>
        <p:spPr>
          <a:xfrm>
            <a:off x="728655" y="25163"/>
            <a:ext cx="7793045" cy="1015763"/>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2" name="Title 1"/>
          <p:cNvSpPr>
            <a:spLocks noGrp="1"/>
          </p:cNvSpPr>
          <p:nvPr>
            <p:ph type="title"/>
          </p:nvPr>
        </p:nvSpPr>
        <p:spPr>
          <a:xfrm>
            <a:off x="457200" y="-127237"/>
            <a:ext cx="8229600" cy="1143000"/>
          </a:xfrm>
        </p:spPr>
        <p:txBody>
          <a:bodyPr>
            <a:normAutofit fontScale="90000"/>
          </a:bodyPr>
          <a:lstStyle/>
          <a:p>
            <a:r>
              <a:rPr lang="en-US" dirty="0" smtClean="0">
                <a:solidFill>
                  <a:srgbClr val="984807"/>
                </a:solidFill>
              </a:rPr>
              <a:t>Gene transfers provide means to root and date species trees</a:t>
            </a:r>
            <a:endParaRPr lang="en-US" dirty="0">
              <a:solidFill>
                <a:srgbClr val="984807"/>
              </a:solidFill>
            </a:endParaRPr>
          </a:p>
        </p:txBody>
      </p:sp>
      <p:grpSp>
        <p:nvGrpSpPr>
          <p:cNvPr id="3" name="Group 10"/>
          <p:cNvGrpSpPr/>
          <p:nvPr/>
        </p:nvGrpSpPr>
        <p:grpSpPr>
          <a:xfrm>
            <a:off x="4446197" y="3746500"/>
            <a:ext cx="2146300" cy="2411643"/>
            <a:chOff x="4446197" y="3746500"/>
            <a:chExt cx="2146300" cy="2411643"/>
          </a:xfrm>
        </p:grpSpPr>
        <p:sp>
          <p:nvSpPr>
            <p:cNvPr id="9" name="Rectangle 8"/>
            <p:cNvSpPr/>
            <p:nvPr/>
          </p:nvSpPr>
          <p:spPr>
            <a:xfrm>
              <a:off x="4783174" y="3746500"/>
              <a:ext cx="1809323" cy="241164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4446197" y="3784600"/>
              <a:ext cx="1809323" cy="96384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ounded Rectangle 6"/>
          <p:cNvSpPr/>
          <p:nvPr/>
        </p:nvSpPr>
        <p:spPr>
          <a:xfrm>
            <a:off x="971187" y="53776"/>
            <a:ext cx="7343109" cy="799107"/>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2" name="Title 1"/>
          <p:cNvSpPr>
            <a:spLocks noGrp="1"/>
          </p:cNvSpPr>
          <p:nvPr>
            <p:ph type="title"/>
          </p:nvPr>
        </p:nvSpPr>
        <p:spPr>
          <a:xfrm>
            <a:off x="786405" y="-132521"/>
            <a:ext cx="7527891" cy="1011549"/>
          </a:xfrm>
        </p:spPr>
        <p:txBody>
          <a:bodyPr>
            <a:normAutofit/>
          </a:bodyPr>
          <a:lstStyle/>
          <a:p>
            <a:r>
              <a:rPr lang="en-US" dirty="0" smtClean="0">
                <a:solidFill>
                  <a:srgbClr val="984807"/>
                </a:solidFill>
              </a:rPr>
              <a:t>Model that combines DL and T</a:t>
            </a:r>
            <a:endParaRPr lang="en-US" dirty="0">
              <a:solidFill>
                <a:srgbClr val="984807"/>
              </a:solidFill>
            </a:endParaRPr>
          </a:p>
        </p:txBody>
      </p:sp>
      <p:sp>
        <p:nvSpPr>
          <p:cNvPr id="11" name="Rounded Rectangle 10"/>
          <p:cNvSpPr/>
          <p:nvPr/>
        </p:nvSpPr>
        <p:spPr>
          <a:xfrm>
            <a:off x="-17125" y="1562100"/>
            <a:ext cx="9126875" cy="3352800"/>
          </a:xfrm>
          <a:prstGeom prst="roundRect">
            <a:avLst>
              <a:gd name="adj" fmla="val 7502"/>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10" name="Title 1"/>
          <p:cNvSpPr txBox="1">
            <a:spLocks/>
          </p:cNvSpPr>
          <p:nvPr/>
        </p:nvSpPr>
        <p:spPr>
          <a:xfrm>
            <a:off x="-17125" y="1181100"/>
            <a:ext cx="9144000" cy="4378110"/>
          </a:xfrm>
          <a:prstGeom prst="rect">
            <a:avLst/>
          </a:prstGeom>
        </p:spPr>
        <p:txBody>
          <a:bodyPr vert="horz" lIns="81626" tIns="40813" rIns="81626" bIns="40813" rtlCol="0" anchor="ctr">
            <a:normAutofit fontScale="97500"/>
          </a:bodyPr>
          <a:lstStyle/>
          <a:p>
            <a:pPr>
              <a:spcBef>
                <a:spcPct val="0"/>
              </a:spcBef>
              <a:buFont typeface="Arial"/>
              <a:buChar char="•"/>
              <a:defRPr/>
            </a:pPr>
            <a:r>
              <a:rPr lang="en-US" sz="2800" b="1" dirty="0" smtClean="0">
                <a:solidFill>
                  <a:srgbClr val="984807"/>
                </a:solidFill>
              </a:rPr>
              <a:t>Reconciliation between a species tree and a gene tree: 	Parsimony setting: </a:t>
            </a:r>
            <a:r>
              <a:rPr lang="en-US" sz="2800" dirty="0" err="1" smtClean="0">
                <a:solidFill>
                  <a:srgbClr val="984807"/>
                </a:solidFill>
              </a:rPr>
              <a:t>Gorecki</a:t>
            </a:r>
            <a:r>
              <a:rPr lang="en-US" sz="2800" dirty="0" smtClean="0">
                <a:solidFill>
                  <a:srgbClr val="984807"/>
                </a:solidFill>
              </a:rPr>
              <a:t>, RECOMB 2004; </a:t>
            </a:r>
            <a:r>
              <a:rPr lang="en-US" sz="2800" dirty="0" err="1" smtClean="0">
                <a:solidFill>
                  <a:srgbClr val="984807"/>
                </a:solidFill>
              </a:rPr>
              <a:t>Gorbunov</a:t>
            </a:r>
            <a:r>
              <a:rPr lang="en-US" sz="2800" dirty="0" smtClean="0">
                <a:solidFill>
                  <a:srgbClr val="984807"/>
                </a:solidFill>
              </a:rPr>
              <a:t> and </a:t>
            </a:r>
            <a:r>
              <a:rPr lang="en-US" sz="2800" dirty="0" err="1" smtClean="0">
                <a:solidFill>
                  <a:srgbClr val="984807"/>
                </a:solidFill>
              </a:rPr>
              <a:t>Lyubetski</a:t>
            </a:r>
            <a:r>
              <a:rPr lang="en-US" sz="2800" dirty="0" smtClean="0">
                <a:solidFill>
                  <a:srgbClr val="984807"/>
                </a:solidFill>
              </a:rPr>
              <a:t> Mol. Biol. (</a:t>
            </a:r>
            <a:r>
              <a:rPr lang="en-US" sz="2800" dirty="0" err="1" smtClean="0">
                <a:solidFill>
                  <a:srgbClr val="984807"/>
                </a:solidFill>
              </a:rPr>
              <a:t>Mosk</a:t>
            </a:r>
            <a:r>
              <a:rPr lang="en-US" sz="2800" dirty="0" smtClean="0">
                <a:solidFill>
                  <a:srgbClr val="984807"/>
                </a:solidFill>
              </a:rPr>
              <a:t>), 2009; </a:t>
            </a:r>
            <a:r>
              <a:rPr lang="en-US" sz="2800" dirty="0" err="1" smtClean="0">
                <a:solidFill>
                  <a:srgbClr val="984807"/>
                </a:solidFill>
              </a:rPr>
              <a:t>Libeskind-Hadas</a:t>
            </a:r>
            <a:r>
              <a:rPr lang="en-US" sz="2800" dirty="0" smtClean="0">
                <a:solidFill>
                  <a:srgbClr val="984807"/>
                </a:solidFill>
              </a:rPr>
              <a:t> and Charleston, JCB 2009; </a:t>
            </a:r>
            <a:r>
              <a:rPr lang="en-US" sz="2800" dirty="0" err="1" smtClean="0">
                <a:solidFill>
                  <a:srgbClr val="984807"/>
                </a:solidFill>
              </a:rPr>
              <a:t>Tofigh</a:t>
            </a:r>
            <a:r>
              <a:rPr lang="en-US" sz="2800" dirty="0" smtClean="0">
                <a:solidFill>
                  <a:srgbClr val="984807"/>
                </a:solidFill>
              </a:rPr>
              <a:t> et al., IEEE ACM 2011; Doyon et al., Comparative Genomics 2011</a:t>
            </a:r>
          </a:p>
          <a:p>
            <a:pPr>
              <a:spcBef>
                <a:spcPct val="0"/>
              </a:spcBef>
              <a:buFont typeface="Arial"/>
              <a:buChar char="•"/>
              <a:defRPr/>
            </a:pPr>
            <a:r>
              <a:rPr lang="en-US" sz="2800" b="1" dirty="0" smtClean="0">
                <a:solidFill>
                  <a:srgbClr val="984807"/>
                </a:solidFill>
              </a:rPr>
              <a:t>Reconstruction of a species tree given gene trees:</a:t>
            </a:r>
          </a:p>
          <a:p>
            <a:pPr lvl="1">
              <a:spcBef>
                <a:spcPct val="0"/>
              </a:spcBef>
              <a:buFont typeface="Arial"/>
              <a:buChar char="•"/>
              <a:defRPr/>
            </a:pPr>
            <a:r>
              <a:rPr lang="en-US" sz="2800" u="sng" dirty="0" smtClean="0">
                <a:solidFill>
                  <a:srgbClr val="984807"/>
                </a:solidFill>
              </a:rPr>
              <a:t>Model-based method</a:t>
            </a:r>
            <a:r>
              <a:rPr lang="en-US" sz="2800" dirty="0" smtClean="0">
                <a:solidFill>
                  <a:srgbClr val="984807"/>
                </a:solidFill>
              </a:rPr>
              <a:t>:</a:t>
            </a:r>
            <a:r>
              <a:rPr lang="en-US" sz="2800" dirty="0" smtClean="0">
                <a:solidFill>
                  <a:srgbClr val="984807"/>
                </a:solidFill>
              </a:rPr>
              <a:t> </a:t>
            </a:r>
            <a:r>
              <a:rPr lang="en-US" sz="2800" dirty="0" err="1" smtClean="0">
                <a:solidFill>
                  <a:srgbClr val="984807"/>
                </a:solidFill>
              </a:rPr>
              <a:t>Szöllősi</a:t>
            </a:r>
            <a:r>
              <a:rPr lang="en-US" sz="2800" dirty="0" smtClean="0">
                <a:solidFill>
                  <a:srgbClr val="984807"/>
                </a:solidFill>
              </a:rPr>
              <a:t> </a:t>
            </a:r>
            <a:r>
              <a:rPr lang="en-US" sz="2800" dirty="0" smtClean="0">
                <a:solidFill>
                  <a:srgbClr val="984807"/>
                </a:solidFill>
              </a:rPr>
              <a:t>et al., </a:t>
            </a:r>
            <a:r>
              <a:rPr lang="en-US" sz="2800" i="1" dirty="0" smtClean="0">
                <a:solidFill>
                  <a:srgbClr val="984807"/>
                </a:solidFill>
              </a:rPr>
              <a:t>PNAS </a:t>
            </a:r>
            <a:r>
              <a:rPr lang="en-US" sz="2800" dirty="0" smtClean="0">
                <a:solidFill>
                  <a:srgbClr val="984807"/>
                </a:solidFill>
              </a:rPr>
              <a:t>2012;</a:t>
            </a:r>
            <a:r>
              <a:rPr lang="en-US" sz="2800" dirty="0" smtClean="0">
                <a:solidFill>
                  <a:srgbClr val="984807"/>
                </a:solidFill>
              </a:rPr>
              <a:t> </a:t>
            </a:r>
            <a:r>
              <a:rPr lang="en-US" sz="2800" dirty="0" err="1" smtClean="0">
                <a:solidFill>
                  <a:srgbClr val="984807"/>
                </a:solidFill>
              </a:rPr>
              <a:t>Szöllősi</a:t>
            </a:r>
            <a:r>
              <a:rPr lang="en-US" sz="2800" dirty="0" smtClean="0">
                <a:solidFill>
                  <a:srgbClr val="984807"/>
                </a:solidFill>
              </a:rPr>
              <a:t> </a:t>
            </a:r>
            <a:r>
              <a:rPr lang="en-US" sz="2800" dirty="0" smtClean="0">
                <a:solidFill>
                  <a:srgbClr val="984807"/>
                </a:solidFill>
              </a:rPr>
              <a:t>et al., Systematic Biology 2013</a:t>
            </a:r>
          </a:p>
          <a:p>
            <a:pPr lvl="1">
              <a:spcBef>
                <a:spcPct val="0"/>
              </a:spcBef>
              <a:buFont typeface="Arial"/>
              <a:buChar char="•"/>
              <a:defRPr/>
            </a:pPr>
            <a:endParaRPr lang="en-US" sz="2800" dirty="0" smtClean="0">
              <a:solidFill>
                <a:srgbClr val="984807"/>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ounded Rectangle 6"/>
          <p:cNvSpPr/>
          <p:nvPr/>
        </p:nvSpPr>
        <p:spPr>
          <a:xfrm>
            <a:off x="971187" y="53776"/>
            <a:ext cx="7343109" cy="799107"/>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2" name="Title 1"/>
          <p:cNvSpPr>
            <a:spLocks noGrp="1"/>
          </p:cNvSpPr>
          <p:nvPr>
            <p:ph type="title"/>
          </p:nvPr>
        </p:nvSpPr>
        <p:spPr>
          <a:xfrm>
            <a:off x="786405" y="-132521"/>
            <a:ext cx="7527891" cy="1011549"/>
          </a:xfrm>
        </p:spPr>
        <p:txBody>
          <a:bodyPr>
            <a:normAutofit/>
          </a:bodyPr>
          <a:lstStyle/>
          <a:p>
            <a:r>
              <a:rPr lang="en-US" dirty="0" err="1" smtClean="0">
                <a:solidFill>
                  <a:srgbClr val="984807"/>
                </a:solidFill>
              </a:rPr>
              <a:t>Tofigh</a:t>
            </a:r>
            <a:r>
              <a:rPr lang="en-US" dirty="0" smtClean="0">
                <a:solidFill>
                  <a:srgbClr val="984807"/>
                </a:solidFill>
              </a:rPr>
              <a:t> 2011 parsimony method</a:t>
            </a:r>
            <a:endParaRPr lang="en-US" dirty="0">
              <a:solidFill>
                <a:srgbClr val="984807"/>
              </a:solidFill>
            </a:endParaRPr>
          </a:p>
        </p:txBody>
      </p:sp>
      <p:sp>
        <p:nvSpPr>
          <p:cNvPr id="11" name="Rounded Rectangle 10"/>
          <p:cNvSpPr/>
          <p:nvPr/>
        </p:nvSpPr>
        <p:spPr>
          <a:xfrm>
            <a:off x="-17125" y="1181099"/>
            <a:ext cx="9126875" cy="5493232"/>
          </a:xfrm>
          <a:prstGeom prst="roundRect">
            <a:avLst>
              <a:gd name="adj" fmla="val 7502"/>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10" name="Title 1"/>
          <p:cNvSpPr txBox="1">
            <a:spLocks/>
          </p:cNvSpPr>
          <p:nvPr/>
        </p:nvSpPr>
        <p:spPr>
          <a:xfrm>
            <a:off x="-17125" y="1344828"/>
            <a:ext cx="9144000" cy="5513172"/>
          </a:xfrm>
          <a:prstGeom prst="rect">
            <a:avLst/>
          </a:prstGeom>
        </p:spPr>
        <p:txBody>
          <a:bodyPr vert="horz" lIns="81626" tIns="40813" rIns="81626" bIns="40813" rtlCol="0" anchor="ctr">
            <a:normAutofit fontScale="97500" lnSpcReduction="10000"/>
          </a:bodyPr>
          <a:lstStyle/>
          <a:p>
            <a:pPr>
              <a:spcBef>
                <a:spcPct val="0"/>
              </a:spcBef>
              <a:buFont typeface="Arial"/>
              <a:buChar char="•"/>
              <a:defRPr/>
            </a:pPr>
            <a:r>
              <a:rPr lang="en-US" sz="2800" u="sng" dirty="0" smtClean="0">
                <a:solidFill>
                  <a:srgbClr val="984807"/>
                </a:solidFill>
              </a:rPr>
              <a:t>Input</a:t>
            </a:r>
            <a:r>
              <a:rPr lang="en-US" sz="2800" dirty="0" smtClean="0">
                <a:solidFill>
                  <a:srgbClr val="984807"/>
                </a:solidFill>
              </a:rPr>
              <a:t>: rooted species tree, rooted gene tree</a:t>
            </a:r>
          </a:p>
          <a:p>
            <a:pPr>
              <a:spcBef>
                <a:spcPct val="0"/>
              </a:spcBef>
              <a:buFont typeface="Arial"/>
              <a:buChar char="•"/>
              <a:defRPr/>
            </a:pPr>
            <a:r>
              <a:rPr lang="en-US" sz="2800" u="sng" dirty="0" smtClean="0">
                <a:solidFill>
                  <a:srgbClr val="984807"/>
                </a:solidFill>
              </a:rPr>
              <a:t>Output</a:t>
            </a:r>
            <a:r>
              <a:rPr lang="en-US" sz="2800" dirty="0" smtClean="0">
                <a:solidFill>
                  <a:srgbClr val="984807"/>
                </a:solidFill>
              </a:rPr>
              <a:t>: DTL scenario</a:t>
            </a:r>
          </a:p>
          <a:p>
            <a:pPr>
              <a:spcBef>
                <a:spcPct val="0"/>
              </a:spcBef>
              <a:buFont typeface="Arial"/>
              <a:buChar char="•"/>
              <a:defRPr/>
            </a:pPr>
            <a:r>
              <a:rPr lang="en-US" sz="2800" dirty="0" smtClean="0">
                <a:solidFill>
                  <a:srgbClr val="984807"/>
                </a:solidFill>
              </a:rPr>
              <a:t>Minimizes the number of duplications and transfers (different costs possible)</a:t>
            </a:r>
          </a:p>
          <a:p>
            <a:pPr>
              <a:spcBef>
                <a:spcPct val="0"/>
              </a:spcBef>
              <a:buFont typeface="Arial"/>
              <a:buChar char="•"/>
              <a:defRPr/>
            </a:pPr>
            <a:r>
              <a:rPr lang="en-US" sz="2800" dirty="0" smtClean="0">
                <a:solidFill>
                  <a:srgbClr val="984807"/>
                </a:solidFill>
              </a:rPr>
              <a:t>Finding scenarios can be done in polynomial time using DP:</a:t>
            </a:r>
          </a:p>
          <a:p>
            <a:pPr lvl="1">
              <a:spcBef>
                <a:spcPct val="0"/>
              </a:spcBef>
              <a:buFont typeface="Arial"/>
              <a:buChar char="•"/>
              <a:defRPr/>
            </a:pPr>
            <a:r>
              <a:rPr lang="en-US" sz="2800" dirty="0" smtClean="0">
                <a:solidFill>
                  <a:srgbClr val="984807"/>
                </a:solidFill>
              </a:rPr>
              <a:t>Fill the cost matrix </a:t>
            </a:r>
            <a:r>
              <a:rPr lang="en-US" sz="2800" dirty="0" err="1" smtClean="0">
                <a:solidFill>
                  <a:srgbClr val="984807"/>
                </a:solidFill>
              </a:rPr>
              <a:t>c</a:t>
            </a:r>
            <a:r>
              <a:rPr lang="en-US" sz="2800" dirty="0" smtClean="0">
                <a:solidFill>
                  <a:srgbClr val="984807"/>
                </a:solidFill>
              </a:rPr>
              <a:t> (#</a:t>
            </a:r>
            <a:r>
              <a:rPr lang="en-US" sz="2800" dirty="0" err="1" smtClean="0">
                <a:solidFill>
                  <a:srgbClr val="984807"/>
                </a:solidFill>
              </a:rPr>
              <a:t>GeneTreeNodes</a:t>
            </a:r>
            <a:r>
              <a:rPr lang="en-US" sz="2800" dirty="0" smtClean="0">
                <a:solidFill>
                  <a:srgbClr val="984807"/>
                </a:solidFill>
              </a:rPr>
              <a:t>, #</a:t>
            </a:r>
            <a:r>
              <a:rPr lang="en-US" sz="2800" dirty="0" err="1" smtClean="0">
                <a:solidFill>
                  <a:srgbClr val="984807"/>
                </a:solidFill>
              </a:rPr>
              <a:t>SpeciesTreeNodes</a:t>
            </a:r>
            <a:r>
              <a:rPr lang="en-US" sz="2800" dirty="0" smtClean="0">
                <a:solidFill>
                  <a:srgbClr val="984807"/>
                </a:solidFill>
              </a:rPr>
              <a:t>)</a:t>
            </a:r>
          </a:p>
          <a:p>
            <a:pPr lvl="1">
              <a:spcBef>
                <a:spcPct val="0"/>
              </a:spcBef>
              <a:buFont typeface="Arial"/>
              <a:buChar char="•"/>
              <a:defRPr/>
            </a:pPr>
            <a:r>
              <a:rPr lang="en-US" sz="2800" dirty="0" smtClean="0">
                <a:solidFill>
                  <a:srgbClr val="984807"/>
                </a:solidFill>
              </a:rPr>
              <a:t>Post-order traversal of the gene tree</a:t>
            </a:r>
          </a:p>
          <a:p>
            <a:pPr lvl="1">
              <a:spcBef>
                <a:spcPct val="0"/>
              </a:spcBef>
              <a:buFont typeface="Arial"/>
              <a:buChar char="•"/>
              <a:defRPr/>
            </a:pPr>
            <a:r>
              <a:rPr lang="en-US" sz="2800" dirty="0" smtClean="0">
                <a:solidFill>
                  <a:srgbClr val="984807"/>
                </a:solidFill>
              </a:rPr>
              <a:t>For each node </a:t>
            </a:r>
            <a:r>
              <a:rPr lang="en-US" sz="2800" dirty="0" err="1" smtClean="0">
                <a:solidFill>
                  <a:srgbClr val="984807"/>
                </a:solidFill>
              </a:rPr>
              <a:t>i</a:t>
            </a:r>
            <a:r>
              <a:rPr lang="en-US" sz="2800" dirty="0" smtClean="0">
                <a:solidFill>
                  <a:srgbClr val="984807"/>
                </a:solidFill>
              </a:rPr>
              <a:t> of the gene tree: </a:t>
            </a:r>
          </a:p>
          <a:p>
            <a:pPr lvl="2">
              <a:spcBef>
                <a:spcPct val="0"/>
              </a:spcBef>
              <a:buFont typeface="Arial"/>
              <a:buChar char="•"/>
              <a:defRPr/>
            </a:pPr>
            <a:r>
              <a:rPr lang="en-US" sz="2800" dirty="0" smtClean="0">
                <a:solidFill>
                  <a:srgbClr val="984807"/>
                </a:solidFill>
              </a:rPr>
              <a:t>Map it to each node </a:t>
            </a:r>
            <a:r>
              <a:rPr lang="en-US" sz="2800" dirty="0" err="1" smtClean="0">
                <a:solidFill>
                  <a:srgbClr val="984807"/>
                </a:solidFill>
              </a:rPr>
              <a:t>j</a:t>
            </a:r>
            <a:r>
              <a:rPr lang="en-US" sz="2800" dirty="0" smtClean="0">
                <a:solidFill>
                  <a:srgbClr val="984807"/>
                </a:solidFill>
              </a:rPr>
              <a:t> of the species tree</a:t>
            </a:r>
          </a:p>
          <a:p>
            <a:pPr lvl="2">
              <a:spcBef>
                <a:spcPct val="0"/>
              </a:spcBef>
              <a:buFont typeface="Arial"/>
              <a:buChar char="•"/>
              <a:defRPr/>
            </a:pPr>
            <a:r>
              <a:rPr lang="en-US" sz="2800" dirty="0" smtClean="0">
                <a:solidFill>
                  <a:srgbClr val="984807"/>
                </a:solidFill>
              </a:rPr>
              <a:t>Compute the cost of node </a:t>
            </a:r>
            <a:r>
              <a:rPr lang="en-US" sz="2800" dirty="0" err="1" smtClean="0">
                <a:solidFill>
                  <a:srgbClr val="984807"/>
                </a:solidFill>
              </a:rPr>
              <a:t>i</a:t>
            </a:r>
            <a:r>
              <a:rPr lang="en-US" sz="2800" dirty="0" smtClean="0">
                <a:solidFill>
                  <a:srgbClr val="984807"/>
                </a:solidFill>
              </a:rPr>
              <a:t> being a S, D, or T event</a:t>
            </a:r>
          </a:p>
          <a:p>
            <a:pPr lvl="2">
              <a:spcBef>
                <a:spcPct val="0"/>
              </a:spcBef>
              <a:buFont typeface="Arial"/>
              <a:buChar char="•"/>
              <a:defRPr/>
            </a:pPr>
            <a:r>
              <a:rPr lang="en-US" sz="2800" dirty="0" smtClean="0">
                <a:solidFill>
                  <a:srgbClr val="984807"/>
                </a:solidFill>
              </a:rPr>
              <a:t>Set </a:t>
            </a:r>
            <a:r>
              <a:rPr lang="en-US" sz="2800" dirty="0" err="1" smtClean="0">
                <a:solidFill>
                  <a:srgbClr val="984807"/>
                </a:solidFill>
              </a:rPr>
              <a:t>c(i</a:t>
            </a:r>
            <a:r>
              <a:rPr lang="en-US" sz="2800" dirty="0" smtClean="0">
                <a:solidFill>
                  <a:srgbClr val="984807"/>
                </a:solidFill>
              </a:rPr>
              <a:t>, </a:t>
            </a:r>
            <a:r>
              <a:rPr lang="en-US" sz="2800" dirty="0" err="1" smtClean="0">
                <a:solidFill>
                  <a:srgbClr val="984807"/>
                </a:solidFill>
              </a:rPr>
              <a:t>j</a:t>
            </a:r>
            <a:r>
              <a:rPr lang="en-US" sz="2800" dirty="0" smtClean="0">
                <a:solidFill>
                  <a:srgbClr val="984807"/>
                </a:solidFill>
              </a:rPr>
              <a:t>)=</a:t>
            </a:r>
            <a:r>
              <a:rPr lang="en-US" sz="2800" dirty="0" err="1" smtClean="0">
                <a:solidFill>
                  <a:srgbClr val="984807"/>
                </a:solidFill>
              </a:rPr>
              <a:t>min(cost(S</a:t>
            </a:r>
            <a:r>
              <a:rPr lang="en-US" sz="2800" dirty="0" smtClean="0">
                <a:solidFill>
                  <a:srgbClr val="984807"/>
                </a:solidFill>
              </a:rPr>
              <a:t>), </a:t>
            </a:r>
            <a:r>
              <a:rPr lang="en-US" sz="2800" dirty="0" err="1" smtClean="0">
                <a:solidFill>
                  <a:srgbClr val="984807"/>
                </a:solidFill>
              </a:rPr>
              <a:t>cost(D</a:t>
            </a:r>
            <a:r>
              <a:rPr lang="en-US" sz="2800" dirty="0" smtClean="0">
                <a:solidFill>
                  <a:srgbClr val="984807"/>
                </a:solidFill>
              </a:rPr>
              <a:t>), </a:t>
            </a:r>
            <a:r>
              <a:rPr lang="en-US" sz="2800" dirty="0" err="1" smtClean="0">
                <a:solidFill>
                  <a:srgbClr val="984807"/>
                </a:solidFill>
              </a:rPr>
              <a:t>cost(T</a:t>
            </a:r>
            <a:r>
              <a:rPr lang="en-US" sz="2800" dirty="0" smtClean="0">
                <a:solidFill>
                  <a:srgbClr val="984807"/>
                </a:solidFill>
              </a:rPr>
              <a:t>))</a:t>
            </a:r>
          </a:p>
          <a:p>
            <a:pPr lvl="1">
              <a:spcBef>
                <a:spcPct val="0"/>
              </a:spcBef>
              <a:buFont typeface="Arial"/>
              <a:buChar char="•"/>
              <a:defRPr/>
            </a:pPr>
            <a:r>
              <a:rPr lang="en-US" sz="2800" dirty="0" smtClean="0">
                <a:solidFill>
                  <a:srgbClr val="984807"/>
                </a:solidFill>
              </a:rPr>
              <a:t>At the root, return the minimum cost found</a:t>
            </a:r>
          </a:p>
          <a:p>
            <a:pPr>
              <a:spcBef>
                <a:spcPct val="0"/>
              </a:spcBef>
              <a:buFont typeface="Arial"/>
              <a:buChar char="•"/>
              <a:defRPr/>
            </a:pPr>
            <a:r>
              <a:rPr lang="en-US" sz="2800" dirty="0" smtClean="0">
                <a:solidFill>
                  <a:srgbClr val="984807"/>
                </a:solidFill>
              </a:rPr>
              <a:t>Complexity in </a:t>
            </a:r>
            <a:r>
              <a:rPr lang="en-US" sz="2800" dirty="0" err="1" smtClean="0">
                <a:solidFill>
                  <a:srgbClr val="984807"/>
                </a:solidFill>
              </a:rPr>
              <a:t>O(#GeneTreeNodes</a:t>
            </a:r>
            <a:r>
              <a:rPr lang="en-US" sz="2800" dirty="0" smtClean="0">
                <a:solidFill>
                  <a:srgbClr val="984807"/>
                </a:solidFill>
              </a:rPr>
              <a:t> . #</a:t>
            </a:r>
            <a:r>
              <a:rPr lang="en-US" sz="2800" dirty="0" err="1" smtClean="0">
                <a:solidFill>
                  <a:srgbClr val="984807"/>
                </a:solidFill>
              </a:rPr>
              <a:t>SpeciesTreeNodes</a:t>
            </a:r>
            <a:r>
              <a:rPr lang="en-US" sz="2800" dirty="0" smtClean="0">
                <a:solidFill>
                  <a:srgbClr val="984807"/>
                </a:solidFill>
              </a:rPr>
              <a:t>)</a:t>
            </a:r>
          </a:p>
          <a:p>
            <a:pPr>
              <a:spcBef>
                <a:spcPct val="0"/>
              </a:spcBef>
              <a:buFont typeface="Arial"/>
              <a:buChar char="•"/>
              <a:defRPr/>
            </a:pPr>
            <a:r>
              <a:rPr lang="en-US" sz="2800" dirty="0" err="1" smtClean="0">
                <a:solidFill>
                  <a:srgbClr val="984807"/>
                </a:solidFill>
              </a:rPr>
              <a:t>Forbiding</a:t>
            </a:r>
            <a:r>
              <a:rPr lang="en-US" sz="2800" dirty="0" smtClean="0">
                <a:solidFill>
                  <a:srgbClr val="984807"/>
                </a:solidFill>
              </a:rPr>
              <a:t> cyclic scenarios makes the algorithm NP-hard</a:t>
            </a:r>
          </a:p>
          <a:p>
            <a:pPr lvl="1">
              <a:spcBef>
                <a:spcPct val="0"/>
              </a:spcBef>
              <a:buFont typeface="Arial"/>
              <a:buChar char="•"/>
              <a:defRPr/>
            </a:pPr>
            <a:endParaRPr lang="en-US" sz="2800" dirty="0" smtClean="0">
              <a:solidFill>
                <a:srgbClr val="984807"/>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Rounded Rectangle 9"/>
          <p:cNvSpPr/>
          <p:nvPr/>
        </p:nvSpPr>
        <p:spPr>
          <a:xfrm>
            <a:off x="6155601" y="6538764"/>
            <a:ext cx="2880853" cy="302585"/>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9" name="Rounded Rectangle 8"/>
          <p:cNvSpPr/>
          <p:nvPr/>
        </p:nvSpPr>
        <p:spPr>
          <a:xfrm>
            <a:off x="211676" y="1023590"/>
            <a:ext cx="8835819" cy="5214918"/>
          </a:xfrm>
          <a:prstGeom prst="roundRect">
            <a:avLst>
              <a:gd name="adj" fmla="val 7502"/>
            </a:avLst>
          </a:prstGeom>
          <a:solidFill>
            <a:schemeClr val="bg1"/>
          </a:soli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7" name="Rounded Rectangle 6"/>
          <p:cNvSpPr/>
          <p:nvPr/>
        </p:nvSpPr>
        <p:spPr>
          <a:xfrm>
            <a:off x="971187" y="53776"/>
            <a:ext cx="7343109" cy="799107"/>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2" name="Title 1"/>
          <p:cNvSpPr>
            <a:spLocks noGrp="1"/>
          </p:cNvSpPr>
          <p:nvPr>
            <p:ph type="title"/>
          </p:nvPr>
        </p:nvSpPr>
        <p:spPr>
          <a:xfrm>
            <a:off x="786405" y="-132521"/>
            <a:ext cx="7527891" cy="1011549"/>
          </a:xfrm>
        </p:spPr>
        <p:txBody>
          <a:bodyPr>
            <a:normAutofit/>
          </a:bodyPr>
          <a:lstStyle/>
          <a:p>
            <a:r>
              <a:rPr lang="en-US" dirty="0" smtClean="0">
                <a:solidFill>
                  <a:srgbClr val="984807"/>
                </a:solidFill>
              </a:rPr>
              <a:t>Cyclic scenarios</a:t>
            </a:r>
            <a:endParaRPr lang="en-US" dirty="0">
              <a:solidFill>
                <a:srgbClr val="984807"/>
              </a:solidFill>
            </a:endParaRPr>
          </a:p>
        </p:txBody>
      </p:sp>
      <p:pic>
        <p:nvPicPr>
          <p:cNvPr id="6" name="Picture 5"/>
          <p:cNvPicPr>
            <a:picLocks noChangeAspect="1"/>
          </p:cNvPicPr>
          <p:nvPr/>
        </p:nvPicPr>
        <p:blipFill>
          <a:blip r:embed="rId2"/>
          <a:stretch>
            <a:fillRect/>
          </a:stretch>
        </p:blipFill>
        <p:spPr>
          <a:xfrm>
            <a:off x="429423" y="1085850"/>
            <a:ext cx="8189673" cy="5060950"/>
          </a:xfrm>
          <a:prstGeom prst="rect">
            <a:avLst/>
          </a:prstGeom>
        </p:spPr>
      </p:pic>
      <p:sp>
        <p:nvSpPr>
          <p:cNvPr id="8" name="Rectangle 7"/>
          <p:cNvSpPr/>
          <p:nvPr/>
        </p:nvSpPr>
        <p:spPr>
          <a:xfrm>
            <a:off x="6454824" y="6519446"/>
            <a:ext cx="2507918" cy="338554"/>
          </a:xfrm>
          <a:prstGeom prst="rect">
            <a:avLst/>
          </a:prstGeom>
        </p:spPr>
        <p:txBody>
          <a:bodyPr wrap="none">
            <a:spAutoFit/>
          </a:bodyPr>
          <a:lstStyle/>
          <a:p>
            <a:r>
              <a:rPr lang="en-US" dirty="0" err="1" smtClean="0">
                <a:solidFill>
                  <a:srgbClr val="984807"/>
                </a:solidFill>
              </a:rPr>
              <a:t>Tofigh</a:t>
            </a:r>
            <a:r>
              <a:rPr lang="en-US" dirty="0" smtClean="0">
                <a:solidFill>
                  <a:srgbClr val="984807"/>
                </a:solidFill>
              </a:rPr>
              <a:t> et al., IEEE ACM 2011</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ounded Rectangle 6"/>
          <p:cNvSpPr/>
          <p:nvPr/>
        </p:nvSpPr>
        <p:spPr>
          <a:xfrm>
            <a:off x="971187" y="53776"/>
            <a:ext cx="7343109" cy="799107"/>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2" name="Title 1"/>
          <p:cNvSpPr>
            <a:spLocks noGrp="1"/>
          </p:cNvSpPr>
          <p:nvPr>
            <p:ph type="title"/>
          </p:nvPr>
        </p:nvSpPr>
        <p:spPr>
          <a:xfrm>
            <a:off x="786405" y="-132521"/>
            <a:ext cx="7527891" cy="1011549"/>
          </a:xfrm>
        </p:spPr>
        <p:txBody>
          <a:bodyPr>
            <a:normAutofit fontScale="90000"/>
          </a:bodyPr>
          <a:lstStyle/>
          <a:p>
            <a:r>
              <a:rPr lang="en-US" dirty="0" smtClean="0">
                <a:solidFill>
                  <a:srgbClr val="984807"/>
                </a:solidFill>
              </a:rPr>
              <a:t>Slicing the tree to avoid cyclic scenarios</a:t>
            </a:r>
            <a:endParaRPr lang="en-US" dirty="0">
              <a:solidFill>
                <a:srgbClr val="984807"/>
              </a:solidFill>
            </a:endParaRPr>
          </a:p>
        </p:txBody>
      </p:sp>
      <p:sp>
        <p:nvSpPr>
          <p:cNvPr id="11" name="Rounded Rectangle 10"/>
          <p:cNvSpPr/>
          <p:nvPr/>
        </p:nvSpPr>
        <p:spPr>
          <a:xfrm>
            <a:off x="-17125" y="1562099"/>
            <a:ext cx="9126875" cy="4439817"/>
          </a:xfrm>
          <a:prstGeom prst="roundRect">
            <a:avLst>
              <a:gd name="adj" fmla="val 7502"/>
            </a:avLst>
          </a:prstGeom>
          <a:solidFill>
            <a:schemeClr val="bg1"/>
          </a:soli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pic>
        <p:nvPicPr>
          <p:cNvPr id="8" name="Picture 7"/>
          <p:cNvPicPr>
            <a:picLocks noChangeAspect="1"/>
          </p:cNvPicPr>
          <p:nvPr/>
        </p:nvPicPr>
        <p:blipFill>
          <a:blip r:embed="rId2"/>
          <a:stretch>
            <a:fillRect/>
          </a:stretch>
        </p:blipFill>
        <p:spPr>
          <a:xfrm>
            <a:off x="41950" y="1700392"/>
            <a:ext cx="9013150" cy="3080945"/>
          </a:xfrm>
          <a:prstGeom prst="rect">
            <a:avLst/>
          </a:prstGeom>
        </p:spPr>
      </p:pic>
      <p:sp>
        <p:nvSpPr>
          <p:cNvPr id="9" name="TextBox 8"/>
          <p:cNvSpPr txBox="1"/>
          <p:nvPr/>
        </p:nvSpPr>
        <p:spPr>
          <a:xfrm>
            <a:off x="923365" y="5354406"/>
            <a:ext cx="7278871" cy="523220"/>
          </a:xfrm>
          <a:prstGeom prst="rect">
            <a:avLst/>
          </a:prstGeom>
          <a:noFill/>
        </p:spPr>
        <p:txBody>
          <a:bodyPr wrap="square" rtlCol="0">
            <a:spAutoFit/>
          </a:bodyPr>
          <a:lstStyle/>
          <a:p>
            <a:r>
              <a:rPr lang="en-US" sz="2800" b="1" i="1" dirty="0" err="1" smtClean="0">
                <a:solidFill>
                  <a:srgbClr val="984807"/>
                </a:solidFill>
                <a:sym typeface="Wingdings"/>
              </a:rPr>
              <a:t></a:t>
            </a:r>
            <a:r>
              <a:rPr lang="en-US" sz="2800" b="1" i="1" dirty="0" smtClean="0">
                <a:solidFill>
                  <a:srgbClr val="984807"/>
                </a:solidFill>
                <a:sym typeface="Wingdings"/>
              </a:rPr>
              <a:t> Algorithm in O (#</a:t>
            </a:r>
            <a:r>
              <a:rPr lang="en-US" sz="2800" b="1" i="1" dirty="0" err="1" smtClean="0">
                <a:solidFill>
                  <a:srgbClr val="984807"/>
                </a:solidFill>
                <a:sym typeface="Wingdings"/>
              </a:rPr>
              <a:t>NodesInS</a:t>
            </a:r>
            <a:r>
              <a:rPr lang="en-US" sz="2800" b="1" i="1" dirty="0" smtClean="0">
                <a:solidFill>
                  <a:srgbClr val="984807"/>
                </a:solidFill>
                <a:sym typeface="Wingdings"/>
              </a:rPr>
              <a:t>’ . #</a:t>
            </a:r>
            <a:r>
              <a:rPr lang="en-US" sz="2800" b="1" i="1" dirty="0" err="1" smtClean="0">
                <a:solidFill>
                  <a:srgbClr val="984807"/>
                </a:solidFill>
                <a:sym typeface="Wingdings"/>
              </a:rPr>
              <a:t>NodesInG</a:t>
            </a:r>
            <a:r>
              <a:rPr lang="en-US" sz="2800" b="1" i="1" dirty="0" smtClean="0">
                <a:solidFill>
                  <a:srgbClr val="984807"/>
                </a:solidFill>
                <a:sym typeface="Wingdings"/>
              </a:rPr>
              <a:t> )</a:t>
            </a:r>
            <a:endParaRPr lang="en-US" sz="2800" b="1" i="1" dirty="0">
              <a:solidFill>
                <a:srgbClr val="984807"/>
              </a:solidFill>
            </a:endParaRPr>
          </a:p>
        </p:txBody>
      </p:sp>
      <p:sp>
        <p:nvSpPr>
          <p:cNvPr id="13" name="Rounded Rectangle 12"/>
          <p:cNvSpPr/>
          <p:nvPr/>
        </p:nvSpPr>
        <p:spPr>
          <a:xfrm>
            <a:off x="5433443" y="6538764"/>
            <a:ext cx="3712427" cy="302585"/>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6" name="Rectangle 5"/>
          <p:cNvSpPr/>
          <p:nvPr/>
        </p:nvSpPr>
        <p:spPr>
          <a:xfrm>
            <a:off x="5445894" y="6512453"/>
            <a:ext cx="3676307" cy="338554"/>
          </a:xfrm>
          <a:prstGeom prst="rect">
            <a:avLst/>
          </a:prstGeom>
        </p:spPr>
        <p:txBody>
          <a:bodyPr wrap="none">
            <a:spAutoFit/>
          </a:bodyPr>
          <a:lstStyle/>
          <a:p>
            <a:r>
              <a:rPr lang="en-US" dirty="0" smtClean="0">
                <a:solidFill>
                  <a:srgbClr val="984807"/>
                </a:solidFill>
              </a:rPr>
              <a:t>Doyon et al., Comparative Genomics 2011</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ounded Rectangle 6"/>
          <p:cNvSpPr/>
          <p:nvPr/>
        </p:nvSpPr>
        <p:spPr>
          <a:xfrm>
            <a:off x="1533057" y="53776"/>
            <a:ext cx="6096434" cy="1038424"/>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2" name="Title 1"/>
          <p:cNvSpPr>
            <a:spLocks noGrp="1"/>
          </p:cNvSpPr>
          <p:nvPr>
            <p:ph type="title"/>
          </p:nvPr>
        </p:nvSpPr>
        <p:spPr>
          <a:xfrm>
            <a:off x="1282700" y="-18221"/>
            <a:ext cx="6565900" cy="1011549"/>
          </a:xfrm>
        </p:spPr>
        <p:txBody>
          <a:bodyPr>
            <a:normAutofit fontScale="90000"/>
          </a:bodyPr>
          <a:lstStyle/>
          <a:p>
            <a:r>
              <a:rPr lang="en-US" dirty="0" smtClean="0">
                <a:solidFill>
                  <a:srgbClr val="984807"/>
                </a:solidFill>
              </a:rPr>
              <a:t>The usual approach to reconstructing </a:t>
            </a:r>
            <a:r>
              <a:rPr lang="en-US" dirty="0" err="1" smtClean="0">
                <a:solidFill>
                  <a:srgbClr val="984807"/>
                </a:solidFill>
              </a:rPr>
              <a:t>phylogenetic</a:t>
            </a:r>
            <a:r>
              <a:rPr lang="en-US" dirty="0" smtClean="0">
                <a:solidFill>
                  <a:srgbClr val="984807"/>
                </a:solidFill>
              </a:rPr>
              <a:t> trees</a:t>
            </a:r>
            <a:endParaRPr lang="en-US" dirty="0">
              <a:solidFill>
                <a:srgbClr val="984807"/>
              </a:solidFill>
            </a:endParaRPr>
          </a:p>
        </p:txBody>
      </p:sp>
      <p:sp>
        <p:nvSpPr>
          <p:cNvPr id="11" name="Rounded Rectangle 10"/>
          <p:cNvSpPr/>
          <p:nvPr/>
        </p:nvSpPr>
        <p:spPr>
          <a:xfrm>
            <a:off x="0" y="1930400"/>
            <a:ext cx="9126875" cy="3581400"/>
          </a:xfrm>
          <a:prstGeom prst="roundRect">
            <a:avLst>
              <a:gd name="adj" fmla="val 7502"/>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grpSp>
        <p:nvGrpSpPr>
          <p:cNvPr id="10" name="Group 22"/>
          <p:cNvGrpSpPr/>
          <p:nvPr/>
        </p:nvGrpSpPr>
        <p:grpSpPr>
          <a:xfrm>
            <a:off x="212275" y="2222369"/>
            <a:ext cx="5798501" cy="1822099"/>
            <a:chOff x="1385958" y="1981069"/>
            <a:chExt cx="5798501" cy="1822099"/>
          </a:xfrm>
        </p:grpSpPr>
        <p:sp>
          <p:nvSpPr>
            <p:cNvPr id="13" name="TextBox 12"/>
            <p:cNvSpPr txBox="1"/>
            <p:nvPr/>
          </p:nvSpPr>
          <p:spPr>
            <a:xfrm>
              <a:off x="2671477" y="1987286"/>
              <a:ext cx="4512982" cy="1815882"/>
            </a:xfrm>
            <a:prstGeom prst="rect">
              <a:avLst/>
            </a:prstGeom>
            <a:noFill/>
          </p:spPr>
          <p:txBody>
            <a:bodyPr wrap="square" rtlCol="0">
              <a:spAutoFit/>
            </a:bodyPr>
            <a:lstStyle/>
            <a:p>
              <a:r>
                <a:rPr lang="en-US" dirty="0" err="1" smtClean="0"/>
                <a:t>GeneA</a:t>
              </a:r>
              <a:r>
                <a:rPr lang="en-US" dirty="0" smtClean="0"/>
                <a:t>:</a:t>
              </a:r>
              <a:r>
                <a:rPr lang="en-US" dirty="0" smtClean="0">
                  <a:latin typeface="Courier"/>
                  <a:cs typeface="Courier"/>
                </a:rPr>
                <a:t> ACTGGTGATGACATAAC…</a:t>
              </a:r>
            </a:p>
            <a:p>
              <a:r>
                <a:rPr lang="en-US" dirty="0" err="1" smtClean="0"/>
                <a:t>GeneB</a:t>
              </a:r>
              <a:r>
                <a:rPr lang="en-US" dirty="0" smtClean="0"/>
                <a:t>:</a:t>
              </a:r>
              <a:r>
                <a:rPr lang="en-US" dirty="0" smtClean="0">
                  <a:latin typeface="Courier"/>
                  <a:cs typeface="Courier"/>
                </a:rPr>
                <a:t> ACTGTTGATGACATGAC…</a:t>
              </a:r>
            </a:p>
            <a:p>
              <a:r>
                <a:rPr lang="en-US" dirty="0" err="1" smtClean="0"/>
                <a:t>GeneC</a:t>
              </a:r>
              <a:r>
                <a:rPr lang="en-US" dirty="0" smtClean="0"/>
                <a:t>:</a:t>
              </a:r>
              <a:r>
                <a:rPr lang="en-US" dirty="0" smtClean="0">
                  <a:latin typeface="Courier"/>
                  <a:cs typeface="Courier"/>
                </a:rPr>
                <a:t> ACTGATGATGACAAGAC…</a:t>
              </a:r>
            </a:p>
            <a:p>
              <a:r>
                <a:rPr lang="en-US" dirty="0" err="1" smtClean="0"/>
                <a:t>GeneD</a:t>
              </a:r>
              <a:r>
                <a:rPr lang="en-US" dirty="0" smtClean="0"/>
                <a:t>:</a:t>
              </a:r>
              <a:r>
                <a:rPr lang="en-US" dirty="0" smtClean="0">
                  <a:latin typeface="Courier"/>
                  <a:cs typeface="Courier"/>
                </a:rPr>
                <a:t> ACTGGTGA--CCATGAC…</a:t>
              </a:r>
            </a:p>
            <a:p>
              <a:r>
                <a:rPr lang="en-US" dirty="0" err="1" smtClean="0"/>
                <a:t>GeneE</a:t>
              </a:r>
              <a:r>
                <a:rPr lang="en-US" dirty="0" smtClean="0"/>
                <a:t>:</a:t>
              </a:r>
              <a:r>
                <a:rPr lang="en-US" dirty="0" smtClean="0">
                  <a:latin typeface="Courier"/>
                  <a:cs typeface="Courier"/>
                </a:rPr>
                <a:t> ACTGGTGATGACACGAC…</a:t>
              </a:r>
            </a:p>
            <a:p>
              <a:r>
                <a:rPr lang="en-US" dirty="0" err="1" smtClean="0"/>
                <a:t>GeneF</a:t>
              </a:r>
              <a:r>
                <a:rPr lang="en-US" dirty="0" smtClean="0"/>
                <a:t>:</a:t>
              </a:r>
              <a:r>
                <a:rPr lang="en-US" dirty="0" smtClean="0">
                  <a:latin typeface="Courier"/>
                  <a:cs typeface="Courier"/>
                </a:rPr>
                <a:t> ACT--TCATGAAACGAC…</a:t>
              </a:r>
            </a:p>
            <a:p>
              <a:endParaRPr lang="en-US" dirty="0"/>
            </a:p>
          </p:txBody>
        </p:sp>
        <p:sp>
          <p:nvSpPr>
            <p:cNvPr id="14" name="TextBox 13"/>
            <p:cNvSpPr txBox="1"/>
            <p:nvPr/>
          </p:nvSpPr>
          <p:spPr>
            <a:xfrm>
              <a:off x="1385958" y="1981069"/>
              <a:ext cx="1498270" cy="1815882"/>
            </a:xfrm>
            <a:prstGeom prst="rect">
              <a:avLst/>
            </a:prstGeom>
            <a:noFill/>
          </p:spPr>
          <p:txBody>
            <a:bodyPr wrap="square" rtlCol="0">
              <a:spAutoFit/>
            </a:bodyPr>
            <a:lstStyle/>
            <a:p>
              <a:r>
                <a:rPr lang="en-US" i="1" dirty="0" smtClean="0"/>
                <a:t>Homo sapiens</a:t>
              </a:r>
              <a:r>
                <a:rPr lang="en-US" dirty="0" smtClean="0"/>
                <a:t>; </a:t>
              </a:r>
            </a:p>
            <a:p>
              <a:r>
                <a:rPr lang="en-US" i="1" dirty="0" smtClean="0"/>
                <a:t>Homo sapiens</a:t>
              </a:r>
              <a:r>
                <a:rPr lang="en-US" dirty="0" smtClean="0"/>
                <a:t>; </a:t>
              </a:r>
            </a:p>
            <a:p>
              <a:r>
                <a:rPr lang="en-US" i="1" dirty="0" err="1" smtClean="0"/>
                <a:t>Mus</a:t>
              </a:r>
              <a:r>
                <a:rPr lang="en-US" i="1" dirty="0" smtClean="0"/>
                <a:t> </a:t>
              </a:r>
              <a:r>
                <a:rPr lang="en-US" i="1" dirty="0" err="1" smtClean="0"/>
                <a:t>musculus</a:t>
              </a:r>
              <a:r>
                <a:rPr lang="en-US" dirty="0" smtClean="0"/>
                <a:t>; </a:t>
              </a:r>
            </a:p>
            <a:p>
              <a:r>
                <a:rPr lang="en-US" i="1" dirty="0" err="1" smtClean="0"/>
                <a:t>Mus</a:t>
              </a:r>
              <a:r>
                <a:rPr lang="en-US" i="1" dirty="0" smtClean="0"/>
                <a:t> </a:t>
              </a:r>
              <a:r>
                <a:rPr lang="en-US" i="1" dirty="0" err="1" smtClean="0"/>
                <a:t>musculus</a:t>
              </a:r>
              <a:r>
                <a:rPr lang="en-US" dirty="0" smtClean="0"/>
                <a:t>;           </a:t>
              </a:r>
            </a:p>
            <a:p>
              <a:r>
                <a:rPr lang="en-US" i="1" dirty="0" smtClean="0"/>
                <a:t>Bison bison</a:t>
              </a:r>
              <a:r>
                <a:rPr lang="en-US" dirty="0" smtClean="0"/>
                <a:t>;</a:t>
              </a:r>
            </a:p>
            <a:p>
              <a:r>
                <a:rPr lang="en-US" i="1" dirty="0" err="1" smtClean="0"/>
                <a:t>Canis</a:t>
              </a:r>
              <a:r>
                <a:rPr lang="en-US" i="1" dirty="0" smtClean="0"/>
                <a:t> lupus;</a:t>
              </a:r>
            </a:p>
            <a:p>
              <a:endParaRPr lang="en-US" dirty="0"/>
            </a:p>
          </p:txBody>
        </p:sp>
      </p:grpSp>
      <p:pic>
        <p:nvPicPr>
          <p:cNvPr id="16" name="Picture 15" descr="arbreGenesDuplication.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6537028" y="2266686"/>
            <a:ext cx="1802302" cy="1385663"/>
          </a:xfrm>
          <a:prstGeom prst="rect">
            <a:avLst/>
          </a:prstGeom>
        </p:spPr>
      </p:pic>
      <p:sp>
        <p:nvSpPr>
          <p:cNvPr id="18" name="Circular Arrow 17"/>
          <p:cNvSpPr>
            <a:spLocks noChangeAspect="1"/>
          </p:cNvSpPr>
          <p:nvPr/>
        </p:nvSpPr>
        <p:spPr>
          <a:xfrm>
            <a:off x="4416129" y="2742337"/>
            <a:ext cx="2120899" cy="951303"/>
          </a:xfrm>
          <a:prstGeom prst="circularArrow">
            <a:avLst>
              <a:gd name="adj1" fmla="val 7514"/>
              <a:gd name="adj2" fmla="val 796448"/>
              <a:gd name="adj3" fmla="val 18813444"/>
              <a:gd name="adj4" fmla="val 12834762"/>
              <a:gd name="adj5" fmla="val 18217"/>
            </a:avLst>
          </a:prstGeom>
          <a:solidFill>
            <a:srgbClr val="C0504D"/>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nvGrpSpPr>
          <p:cNvPr id="30" name="Group 29"/>
          <p:cNvGrpSpPr/>
          <p:nvPr/>
        </p:nvGrpSpPr>
        <p:grpSpPr>
          <a:xfrm>
            <a:off x="2033772" y="3019707"/>
            <a:ext cx="7039443" cy="2211382"/>
            <a:chOff x="2033772" y="3019707"/>
            <a:chExt cx="7039443" cy="2211382"/>
          </a:xfrm>
        </p:grpSpPr>
        <p:grpSp>
          <p:nvGrpSpPr>
            <p:cNvPr id="21" name="Group 20"/>
            <p:cNvGrpSpPr/>
            <p:nvPr/>
          </p:nvGrpSpPr>
          <p:grpSpPr>
            <a:xfrm>
              <a:off x="2033772" y="4044468"/>
              <a:ext cx="7039443" cy="1186621"/>
              <a:chOff x="1533056" y="4198179"/>
              <a:chExt cx="7039443" cy="1186621"/>
            </a:xfrm>
          </p:grpSpPr>
          <p:sp>
            <p:nvSpPr>
              <p:cNvPr id="19" name="Rounded Rectangle 18"/>
              <p:cNvSpPr/>
              <p:nvPr/>
            </p:nvSpPr>
            <p:spPr>
              <a:xfrm>
                <a:off x="1783414" y="4270176"/>
                <a:ext cx="6555916" cy="1114624"/>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20" name="Title 1"/>
              <p:cNvSpPr txBox="1">
                <a:spLocks/>
              </p:cNvSpPr>
              <p:nvPr/>
            </p:nvSpPr>
            <p:spPr>
              <a:xfrm>
                <a:off x="1533056" y="4198179"/>
                <a:ext cx="7039443" cy="1011549"/>
              </a:xfrm>
              <a:prstGeom prst="rect">
                <a:avLst/>
              </a:prstGeom>
            </p:spPr>
            <p:txBody>
              <a:bodyPr vert="horz" lIns="81626" tIns="40813" rIns="81626" bIns="40813" rtlCol="0" anchor="ctr">
                <a:normAutofit fontScale="60000" lnSpcReduction="20000"/>
              </a:bodyPr>
              <a:lstStyle/>
              <a:p>
                <a:pPr marL="0" marR="0" lvl="0" indent="0" algn="ctr" defTabSz="408130" rtl="0" eaLnBrk="1" fontAlgn="auto" latinLnBrk="0" hangingPunct="1">
                  <a:lnSpc>
                    <a:spcPct val="100000"/>
                  </a:lnSpc>
                  <a:spcBef>
                    <a:spcPct val="0"/>
                  </a:spcBef>
                  <a:spcAft>
                    <a:spcPts val="0"/>
                  </a:spcAft>
                  <a:buClrTx/>
                  <a:buSzTx/>
                  <a:buFont typeface="Arial"/>
                  <a:buChar char="•"/>
                  <a:tabLst/>
                  <a:defRPr/>
                </a:pPr>
                <a:r>
                  <a:rPr kumimoji="0" lang="en-US" sz="3900" b="0" i="0" u="none" strike="noStrike" kern="1200" cap="none" spc="0" normalizeH="0" baseline="0" noProof="0" dirty="0" smtClean="0">
                    <a:ln>
                      <a:noFill/>
                    </a:ln>
                    <a:solidFill>
                      <a:srgbClr val="984807"/>
                    </a:solidFill>
                    <a:effectLst/>
                    <a:uLnTx/>
                    <a:uFillTx/>
                    <a:latin typeface="+mj-lt"/>
                    <a:ea typeface="+mj-ea"/>
                    <a:cs typeface="+mj-cs"/>
                  </a:rPr>
                  <a:t>Parsimony</a:t>
                </a:r>
              </a:p>
              <a:p>
                <a:pPr marL="0" marR="0" lvl="0" indent="0" algn="ctr" defTabSz="408130" rtl="0" eaLnBrk="1" fontAlgn="auto" latinLnBrk="0" hangingPunct="1">
                  <a:lnSpc>
                    <a:spcPct val="100000"/>
                  </a:lnSpc>
                  <a:spcBef>
                    <a:spcPct val="0"/>
                  </a:spcBef>
                  <a:spcAft>
                    <a:spcPts val="0"/>
                  </a:spcAft>
                  <a:buClrTx/>
                  <a:buSzTx/>
                  <a:buFont typeface="Arial"/>
                  <a:buChar char="•"/>
                  <a:tabLst/>
                  <a:defRPr/>
                </a:pPr>
                <a:r>
                  <a:rPr lang="en-US" sz="3900" dirty="0" smtClean="0">
                    <a:solidFill>
                      <a:srgbClr val="984807"/>
                    </a:solidFill>
                    <a:latin typeface="+mj-lt"/>
                    <a:ea typeface="+mj-ea"/>
                    <a:cs typeface="+mj-cs"/>
                  </a:rPr>
                  <a:t>Model-based approaches: e.g. </a:t>
                </a:r>
                <a:r>
                  <a:rPr lang="en-US" sz="3900" dirty="0" err="1" smtClean="0">
                    <a:solidFill>
                      <a:srgbClr val="984807"/>
                    </a:solidFill>
                    <a:latin typeface="+mj-lt"/>
                    <a:ea typeface="+mj-ea"/>
                    <a:cs typeface="+mj-cs"/>
                  </a:rPr>
                  <a:t>Felsenstein</a:t>
                </a:r>
                <a:r>
                  <a:rPr lang="en-US" sz="3900" dirty="0" smtClean="0">
                    <a:solidFill>
                      <a:srgbClr val="984807"/>
                    </a:solidFill>
                    <a:latin typeface="+mj-lt"/>
                    <a:ea typeface="+mj-ea"/>
                    <a:cs typeface="+mj-cs"/>
                  </a:rPr>
                  <a:t> pruning algorithm (1981) to compute </a:t>
                </a:r>
                <a:r>
                  <a:rPr lang="en-US" sz="3900" dirty="0" err="1" smtClean="0">
                    <a:solidFill>
                      <a:srgbClr val="984807"/>
                    </a:solidFill>
                    <a:latin typeface="+mj-lt"/>
                    <a:ea typeface="+mj-ea"/>
                    <a:cs typeface="+mj-cs"/>
                  </a:rPr>
                  <a:t>P(alignment|Gene</a:t>
                </a:r>
                <a:r>
                  <a:rPr lang="en-US" sz="3900" dirty="0" smtClean="0">
                    <a:solidFill>
                      <a:srgbClr val="984807"/>
                    </a:solidFill>
                    <a:latin typeface="+mj-lt"/>
                    <a:ea typeface="+mj-ea"/>
                    <a:cs typeface="+mj-cs"/>
                  </a:rPr>
                  <a:t> tree)</a:t>
                </a:r>
                <a:endParaRPr kumimoji="0" lang="en-US" sz="3900" b="0" i="0" u="none" strike="noStrike" kern="1200" cap="none" spc="0" normalizeH="0" baseline="0" noProof="0" dirty="0">
                  <a:ln>
                    <a:noFill/>
                  </a:ln>
                  <a:solidFill>
                    <a:srgbClr val="984807"/>
                  </a:solidFill>
                  <a:effectLst/>
                  <a:uLnTx/>
                  <a:uFillTx/>
                  <a:latin typeface="+mj-lt"/>
                  <a:ea typeface="+mj-ea"/>
                  <a:cs typeface="+mj-cs"/>
                </a:endParaRPr>
              </a:p>
            </p:txBody>
          </p:sp>
        </p:grpSp>
        <p:cxnSp>
          <p:nvCxnSpPr>
            <p:cNvPr id="23" name="Straight Connector 22"/>
            <p:cNvCxnSpPr/>
            <p:nvPr/>
          </p:nvCxnSpPr>
          <p:spPr>
            <a:xfrm rot="10800000" flipV="1">
              <a:off x="2398430" y="3022598"/>
              <a:ext cx="2706970" cy="1093865"/>
            </a:xfrm>
            <a:prstGeom prst="curvedConnector3">
              <a:avLst>
                <a:gd name="adj1" fmla="val 11529"/>
              </a:avLst>
            </a:prstGeom>
            <a:ln>
              <a:solidFill>
                <a:schemeClr val="accent6">
                  <a:lumMod val="75000"/>
                </a:schemeClr>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26" name="Straight Connector 22"/>
            <p:cNvCxnSpPr/>
            <p:nvPr/>
          </p:nvCxnSpPr>
          <p:spPr>
            <a:xfrm rot="10800000" flipV="1">
              <a:off x="5835560" y="3019707"/>
              <a:ext cx="2706970" cy="1093865"/>
            </a:xfrm>
            <a:prstGeom prst="curvedConnector3">
              <a:avLst>
                <a:gd name="adj1" fmla="val 11529"/>
              </a:avLst>
            </a:prstGeom>
            <a:ln>
              <a:solidFill>
                <a:schemeClr val="accent6">
                  <a:lumMod val="75000"/>
                </a:schemeClr>
              </a:solidFill>
            </a:ln>
            <a:effectLst>
              <a:outerShdw blurRad="40005" dist="19939" dir="5400000" algn="tl" rotWithShape="0">
                <a:srgbClr val="000000">
                  <a:alpha val="38000"/>
                </a:srgbClr>
              </a:outerShdw>
            </a:effectLst>
            <a:scene3d>
              <a:camera prst="orthographicFront">
                <a:rot lat="10800000" lon="0" rev="0"/>
              </a:camera>
              <a:lightRig rig="threePt" dir="t"/>
            </a:scene3d>
          </p:spPr>
          <p:style>
            <a:lnRef idx="2">
              <a:schemeClr val="accent1"/>
            </a:lnRef>
            <a:fillRef idx="0">
              <a:schemeClr val="accent1"/>
            </a:fillRef>
            <a:effectRef idx="1">
              <a:schemeClr val="accent1"/>
            </a:effectRef>
            <a:fontRef idx="minor">
              <a:schemeClr val="tx1"/>
            </a:fontRef>
          </p:style>
        </p:cxnSp>
      </p:grpSp>
      <p:grpSp>
        <p:nvGrpSpPr>
          <p:cNvPr id="29" name="Group 28"/>
          <p:cNvGrpSpPr/>
          <p:nvPr/>
        </p:nvGrpSpPr>
        <p:grpSpPr>
          <a:xfrm>
            <a:off x="-7493" y="5740400"/>
            <a:ext cx="9080708" cy="1117600"/>
            <a:chOff x="-7493" y="5740400"/>
            <a:chExt cx="9080708" cy="1117600"/>
          </a:xfrm>
        </p:grpSpPr>
        <p:sp>
          <p:nvSpPr>
            <p:cNvPr id="27" name="Rounded Rectangle 26"/>
            <p:cNvSpPr/>
            <p:nvPr/>
          </p:nvSpPr>
          <p:spPr>
            <a:xfrm>
              <a:off x="-7493" y="5740400"/>
              <a:ext cx="9080708" cy="1117600"/>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28" name="TextBox 27"/>
            <p:cNvSpPr txBox="1"/>
            <p:nvPr/>
          </p:nvSpPr>
          <p:spPr>
            <a:xfrm>
              <a:off x="685799" y="5994400"/>
              <a:ext cx="8298515" cy="584776"/>
            </a:xfrm>
            <a:prstGeom prst="rect">
              <a:avLst/>
            </a:prstGeom>
            <a:noFill/>
          </p:spPr>
          <p:txBody>
            <a:bodyPr wrap="square" rtlCol="0">
              <a:spAutoFit/>
            </a:bodyPr>
            <a:lstStyle/>
            <a:p>
              <a:r>
                <a:rPr lang="en-US" sz="3200" b="1" i="1" dirty="0" smtClean="0">
                  <a:solidFill>
                    <a:srgbClr val="984807"/>
                  </a:solidFill>
                </a:rPr>
                <a:t>No species tree object in the usual approach</a:t>
              </a:r>
              <a:endParaRPr lang="en-US" sz="3200" b="1" i="1" dirty="0">
                <a:solidFill>
                  <a:srgbClr val="984807"/>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Rounded Rectangle 11"/>
          <p:cNvSpPr/>
          <p:nvPr/>
        </p:nvSpPr>
        <p:spPr>
          <a:xfrm>
            <a:off x="-17125" y="991097"/>
            <a:ext cx="9126875" cy="5506454"/>
          </a:xfrm>
          <a:prstGeom prst="roundRect">
            <a:avLst>
              <a:gd name="adj" fmla="val 7502"/>
            </a:avLst>
          </a:prstGeom>
          <a:solidFill>
            <a:schemeClr val="bg1"/>
          </a:soli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7" name="Rounded Rectangle 6"/>
          <p:cNvSpPr/>
          <p:nvPr/>
        </p:nvSpPr>
        <p:spPr>
          <a:xfrm>
            <a:off x="971187" y="53776"/>
            <a:ext cx="7343109" cy="799107"/>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2" name="Title 1"/>
          <p:cNvSpPr>
            <a:spLocks noGrp="1"/>
          </p:cNvSpPr>
          <p:nvPr>
            <p:ph type="title"/>
          </p:nvPr>
        </p:nvSpPr>
        <p:spPr>
          <a:xfrm>
            <a:off x="786405" y="-132521"/>
            <a:ext cx="7527891" cy="1011549"/>
          </a:xfrm>
        </p:spPr>
        <p:txBody>
          <a:bodyPr>
            <a:normAutofit/>
          </a:bodyPr>
          <a:lstStyle/>
          <a:p>
            <a:r>
              <a:rPr lang="en-US" dirty="0" smtClean="0">
                <a:solidFill>
                  <a:srgbClr val="984807"/>
                </a:solidFill>
              </a:rPr>
              <a:t>6 possible events are enough</a:t>
            </a:r>
            <a:endParaRPr lang="en-US" dirty="0">
              <a:solidFill>
                <a:srgbClr val="984807"/>
              </a:solidFill>
            </a:endParaRPr>
          </a:p>
        </p:txBody>
      </p:sp>
      <p:pic>
        <p:nvPicPr>
          <p:cNvPr id="9" name="Picture 8"/>
          <p:cNvPicPr>
            <a:picLocks noChangeAspect="1"/>
          </p:cNvPicPr>
          <p:nvPr/>
        </p:nvPicPr>
        <p:blipFill>
          <a:blip r:embed="rId2"/>
          <a:stretch>
            <a:fillRect/>
          </a:stretch>
        </p:blipFill>
        <p:spPr>
          <a:xfrm>
            <a:off x="165099" y="1133033"/>
            <a:ext cx="8724901" cy="5252449"/>
          </a:xfrm>
          <a:prstGeom prst="rect">
            <a:avLst/>
          </a:prstGeom>
        </p:spPr>
      </p:pic>
      <p:sp>
        <p:nvSpPr>
          <p:cNvPr id="10" name="Rounded Rectangle 9"/>
          <p:cNvSpPr/>
          <p:nvPr/>
        </p:nvSpPr>
        <p:spPr>
          <a:xfrm>
            <a:off x="5433443" y="6538764"/>
            <a:ext cx="3712427" cy="302585"/>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11" name="Rectangle 10"/>
          <p:cNvSpPr/>
          <p:nvPr/>
        </p:nvSpPr>
        <p:spPr>
          <a:xfrm>
            <a:off x="5445894" y="6512453"/>
            <a:ext cx="3676307" cy="338554"/>
          </a:xfrm>
          <a:prstGeom prst="rect">
            <a:avLst/>
          </a:prstGeom>
        </p:spPr>
        <p:txBody>
          <a:bodyPr wrap="none">
            <a:spAutoFit/>
          </a:bodyPr>
          <a:lstStyle/>
          <a:p>
            <a:r>
              <a:rPr lang="en-US" dirty="0" smtClean="0">
                <a:solidFill>
                  <a:srgbClr val="984807"/>
                </a:solidFill>
              </a:rPr>
              <a:t>Doyon et al., Comparative Genomics 2011</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ounded Rectangle 6"/>
          <p:cNvSpPr/>
          <p:nvPr/>
        </p:nvSpPr>
        <p:spPr>
          <a:xfrm>
            <a:off x="971187" y="53776"/>
            <a:ext cx="7343109" cy="1127323"/>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2" name="Title 1"/>
          <p:cNvSpPr>
            <a:spLocks noGrp="1"/>
          </p:cNvSpPr>
          <p:nvPr>
            <p:ph type="title"/>
          </p:nvPr>
        </p:nvSpPr>
        <p:spPr>
          <a:xfrm>
            <a:off x="971187" y="-32905"/>
            <a:ext cx="7343109" cy="1011549"/>
          </a:xfrm>
        </p:spPr>
        <p:txBody>
          <a:bodyPr>
            <a:normAutofit fontScale="90000"/>
          </a:bodyPr>
          <a:lstStyle/>
          <a:p>
            <a:r>
              <a:rPr lang="en-US" dirty="0" smtClean="0">
                <a:solidFill>
                  <a:srgbClr val="984807"/>
                </a:solidFill>
              </a:rPr>
              <a:t>Dynamic programming in the Doyon et al. 2011 approach</a:t>
            </a:r>
            <a:endParaRPr lang="en-US" dirty="0">
              <a:solidFill>
                <a:srgbClr val="984807"/>
              </a:solidFill>
            </a:endParaRPr>
          </a:p>
        </p:txBody>
      </p:sp>
      <p:sp>
        <p:nvSpPr>
          <p:cNvPr id="11" name="Rounded Rectangle 10"/>
          <p:cNvSpPr/>
          <p:nvPr/>
        </p:nvSpPr>
        <p:spPr>
          <a:xfrm>
            <a:off x="-17125" y="1942529"/>
            <a:ext cx="9126875" cy="4408047"/>
          </a:xfrm>
          <a:prstGeom prst="roundRect">
            <a:avLst>
              <a:gd name="adj" fmla="val 7502"/>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10" name="Title 1"/>
          <p:cNvSpPr txBox="1">
            <a:spLocks/>
          </p:cNvSpPr>
          <p:nvPr/>
        </p:nvSpPr>
        <p:spPr>
          <a:xfrm>
            <a:off x="-17125" y="1344828"/>
            <a:ext cx="9144000" cy="5513172"/>
          </a:xfrm>
          <a:prstGeom prst="rect">
            <a:avLst/>
          </a:prstGeom>
        </p:spPr>
        <p:txBody>
          <a:bodyPr vert="horz" lIns="81626" tIns="40813" rIns="81626" bIns="40813" rtlCol="0" anchor="ctr">
            <a:normAutofit fontScale="97500"/>
          </a:bodyPr>
          <a:lstStyle/>
          <a:p>
            <a:pPr>
              <a:spcBef>
                <a:spcPct val="0"/>
              </a:spcBef>
              <a:buFont typeface="Arial"/>
              <a:buChar char="•"/>
              <a:defRPr/>
            </a:pPr>
            <a:r>
              <a:rPr lang="en-US" sz="2800" u="sng" dirty="0" smtClean="0">
                <a:solidFill>
                  <a:srgbClr val="984807"/>
                </a:solidFill>
              </a:rPr>
              <a:t>Input</a:t>
            </a:r>
            <a:r>
              <a:rPr lang="en-US" sz="2800" dirty="0" smtClean="0">
                <a:solidFill>
                  <a:srgbClr val="984807"/>
                </a:solidFill>
              </a:rPr>
              <a:t>: rooted augmented species tree S’, rooted gene tree </a:t>
            </a:r>
            <a:r>
              <a:rPr lang="en-US" sz="2800" dirty="0" smtClean="0">
                <a:solidFill>
                  <a:srgbClr val="984807"/>
                </a:solidFill>
              </a:rPr>
              <a:t>G</a:t>
            </a:r>
          </a:p>
          <a:p>
            <a:pPr>
              <a:spcBef>
                <a:spcPct val="0"/>
              </a:spcBef>
              <a:buFont typeface="Arial"/>
              <a:buChar char="•"/>
              <a:defRPr/>
            </a:pPr>
            <a:r>
              <a:rPr lang="en-US" sz="2800" u="sng" dirty="0" smtClean="0">
                <a:solidFill>
                  <a:srgbClr val="984807"/>
                </a:solidFill>
              </a:rPr>
              <a:t>Output</a:t>
            </a:r>
            <a:r>
              <a:rPr lang="en-US" sz="2800" dirty="0" smtClean="0">
                <a:solidFill>
                  <a:srgbClr val="984807"/>
                </a:solidFill>
              </a:rPr>
              <a:t>: reconciliation scenario between S’ and G</a:t>
            </a:r>
            <a:endParaRPr lang="en-US" sz="2800" dirty="0" smtClean="0">
              <a:solidFill>
                <a:srgbClr val="984807"/>
              </a:solidFill>
            </a:endParaRPr>
          </a:p>
          <a:p>
            <a:pPr>
              <a:spcBef>
                <a:spcPct val="0"/>
              </a:spcBef>
              <a:buFont typeface="Arial"/>
              <a:buChar char="•"/>
              <a:defRPr/>
            </a:pPr>
            <a:r>
              <a:rPr lang="en-US" sz="2800" dirty="0" smtClean="0">
                <a:solidFill>
                  <a:srgbClr val="984807"/>
                </a:solidFill>
              </a:rPr>
              <a:t>Finding scenarios can be done in polynomial time using DP:</a:t>
            </a:r>
          </a:p>
          <a:p>
            <a:pPr lvl="1">
              <a:spcBef>
                <a:spcPct val="0"/>
              </a:spcBef>
              <a:buFont typeface="Arial"/>
              <a:buChar char="•"/>
              <a:defRPr/>
            </a:pPr>
            <a:r>
              <a:rPr lang="en-US" sz="2800" dirty="0" smtClean="0">
                <a:solidFill>
                  <a:srgbClr val="984807"/>
                </a:solidFill>
              </a:rPr>
              <a:t>Fill the cost matrix </a:t>
            </a:r>
            <a:r>
              <a:rPr lang="en-US" sz="2800" dirty="0" err="1" smtClean="0">
                <a:solidFill>
                  <a:srgbClr val="984807"/>
                </a:solidFill>
              </a:rPr>
              <a:t>c</a:t>
            </a:r>
            <a:r>
              <a:rPr lang="en-US" sz="2800" dirty="0" smtClean="0">
                <a:solidFill>
                  <a:srgbClr val="984807"/>
                </a:solidFill>
              </a:rPr>
              <a:t> (</a:t>
            </a:r>
            <a:r>
              <a:rPr lang="en-US" sz="2800" dirty="0" smtClean="0">
                <a:solidFill>
                  <a:srgbClr val="984807"/>
                </a:solidFill>
                <a:sym typeface="Wingdings"/>
              </a:rPr>
              <a:t>#</a:t>
            </a:r>
            <a:r>
              <a:rPr lang="en-US" sz="2800" dirty="0" err="1" smtClean="0">
                <a:solidFill>
                  <a:srgbClr val="984807"/>
                </a:solidFill>
                <a:sym typeface="Wingdings"/>
              </a:rPr>
              <a:t>NodesInG</a:t>
            </a:r>
            <a:r>
              <a:rPr lang="en-US" sz="2800" dirty="0" smtClean="0">
                <a:solidFill>
                  <a:srgbClr val="984807"/>
                </a:solidFill>
                <a:sym typeface="Wingdings"/>
              </a:rPr>
              <a:t>, #</a:t>
            </a:r>
            <a:r>
              <a:rPr lang="en-US" sz="2800" dirty="0" err="1" smtClean="0">
                <a:solidFill>
                  <a:srgbClr val="984807"/>
                </a:solidFill>
                <a:sym typeface="Wingdings"/>
              </a:rPr>
              <a:t>NodesInS</a:t>
            </a:r>
            <a:r>
              <a:rPr lang="en-US" sz="2800" dirty="0" smtClean="0">
                <a:solidFill>
                  <a:srgbClr val="984807"/>
                </a:solidFill>
                <a:sym typeface="Wingdings"/>
              </a:rPr>
              <a:t>’</a:t>
            </a:r>
            <a:r>
              <a:rPr lang="en-US" sz="2800" dirty="0" smtClean="0">
                <a:solidFill>
                  <a:srgbClr val="984807"/>
                </a:solidFill>
              </a:rPr>
              <a:t>)</a:t>
            </a:r>
          </a:p>
          <a:p>
            <a:pPr lvl="1">
              <a:spcBef>
                <a:spcPct val="0"/>
              </a:spcBef>
              <a:buFont typeface="Arial"/>
              <a:buChar char="•"/>
              <a:defRPr/>
            </a:pPr>
            <a:r>
              <a:rPr lang="en-US" sz="2800" dirty="0" smtClean="0">
                <a:solidFill>
                  <a:srgbClr val="984807"/>
                </a:solidFill>
              </a:rPr>
              <a:t>Post-order traversal of the gene tree</a:t>
            </a:r>
          </a:p>
          <a:p>
            <a:pPr lvl="1">
              <a:spcBef>
                <a:spcPct val="0"/>
              </a:spcBef>
              <a:buFont typeface="Arial"/>
              <a:buChar char="•"/>
              <a:defRPr/>
            </a:pPr>
            <a:r>
              <a:rPr lang="en-US" sz="2800" dirty="0" smtClean="0">
                <a:solidFill>
                  <a:srgbClr val="984807"/>
                </a:solidFill>
              </a:rPr>
              <a:t>For each node </a:t>
            </a:r>
            <a:r>
              <a:rPr lang="en-US" sz="2800" dirty="0" err="1" smtClean="0">
                <a:solidFill>
                  <a:srgbClr val="984807"/>
                </a:solidFill>
              </a:rPr>
              <a:t>i</a:t>
            </a:r>
            <a:r>
              <a:rPr lang="en-US" sz="2800" dirty="0" smtClean="0">
                <a:solidFill>
                  <a:srgbClr val="984807"/>
                </a:solidFill>
              </a:rPr>
              <a:t> of G: </a:t>
            </a:r>
          </a:p>
          <a:p>
            <a:pPr lvl="2">
              <a:spcBef>
                <a:spcPct val="0"/>
              </a:spcBef>
              <a:buFont typeface="Arial"/>
              <a:buChar char="•"/>
              <a:defRPr/>
            </a:pPr>
            <a:r>
              <a:rPr lang="en-US" sz="2800" dirty="0" smtClean="0">
                <a:solidFill>
                  <a:srgbClr val="984807"/>
                </a:solidFill>
              </a:rPr>
              <a:t>Map it to each node </a:t>
            </a:r>
            <a:r>
              <a:rPr lang="en-US" sz="2800" dirty="0" err="1" smtClean="0">
                <a:solidFill>
                  <a:srgbClr val="984807"/>
                </a:solidFill>
              </a:rPr>
              <a:t>j</a:t>
            </a:r>
            <a:r>
              <a:rPr lang="en-US" sz="2800" dirty="0" smtClean="0">
                <a:solidFill>
                  <a:srgbClr val="984807"/>
                </a:solidFill>
              </a:rPr>
              <a:t> of S’</a:t>
            </a:r>
          </a:p>
          <a:p>
            <a:pPr lvl="2">
              <a:spcBef>
                <a:spcPct val="0"/>
              </a:spcBef>
              <a:buFont typeface="Arial"/>
              <a:buChar char="•"/>
              <a:defRPr/>
            </a:pPr>
            <a:r>
              <a:rPr lang="en-US" sz="2800" dirty="0" smtClean="0">
                <a:solidFill>
                  <a:srgbClr val="984807"/>
                </a:solidFill>
              </a:rPr>
              <a:t>Consider all of 6 events, and set </a:t>
            </a:r>
            <a:r>
              <a:rPr lang="en-US" sz="2800" dirty="0" err="1" smtClean="0">
                <a:solidFill>
                  <a:srgbClr val="984807"/>
                </a:solidFill>
              </a:rPr>
              <a:t>c(i</a:t>
            </a:r>
            <a:r>
              <a:rPr lang="en-US" sz="2800" dirty="0" smtClean="0">
                <a:solidFill>
                  <a:srgbClr val="984807"/>
                </a:solidFill>
              </a:rPr>
              <a:t>, </a:t>
            </a:r>
            <a:r>
              <a:rPr lang="en-US" sz="2800" dirty="0" err="1" smtClean="0">
                <a:solidFill>
                  <a:srgbClr val="984807"/>
                </a:solidFill>
              </a:rPr>
              <a:t>j</a:t>
            </a:r>
            <a:r>
              <a:rPr lang="en-US" sz="2800" dirty="0" smtClean="0">
                <a:solidFill>
                  <a:srgbClr val="984807"/>
                </a:solidFill>
              </a:rPr>
              <a:t>)=</a:t>
            </a:r>
            <a:r>
              <a:rPr lang="en-US" sz="2800" dirty="0" err="1" smtClean="0">
                <a:solidFill>
                  <a:srgbClr val="984807"/>
                </a:solidFill>
              </a:rPr>
              <a:t>min(cost(possible</a:t>
            </a:r>
            <a:r>
              <a:rPr lang="en-US" sz="2800" dirty="0" smtClean="0">
                <a:solidFill>
                  <a:srgbClr val="984807"/>
                </a:solidFill>
              </a:rPr>
              <a:t> events))</a:t>
            </a:r>
          </a:p>
          <a:p>
            <a:pPr lvl="1">
              <a:spcBef>
                <a:spcPct val="0"/>
              </a:spcBef>
              <a:buFont typeface="Arial"/>
              <a:buChar char="•"/>
              <a:defRPr/>
            </a:pPr>
            <a:r>
              <a:rPr lang="en-US" sz="2800" dirty="0" smtClean="0">
                <a:solidFill>
                  <a:srgbClr val="984807"/>
                </a:solidFill>
              </a:rPr>
              <a:t>At the root, return the minimum cost found</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ounded Rectangle 6"/>
          <p:cNvSpPr/>
          <p:nvPr/>
        </p:nvSpPr>
        <p:spPr>
          <a:xfrm>
            <a:off x="971187" y="53777"/>
            <a:ext cx="7343109" cy="593734"/>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2" name="Title 1"/>
          <p:cNvSpPr>
            <a:spLocks noGrp="1"/>
          </p:cNvSpPr>
          <p:nvPr>
            <p:ph type="title"/>
          </p:nvPr>
        </p:nvSpPr>
        <p:spPr>
          <a:xfrm>
            <a:off x="971187" y="-207233"/>
            <a:ext cx="7343109" cy="854743"/>
          </a:xfrm>
        </p:spPr>
        <p:txBody>
          <a:bodyPr>
            <a:normAutofit/>
          </a:bodyPr>
          <a:lstStyle/>
          <a:p>
            <a:r>
              <a:rPr lang="en-US" dirty="0" smtClean="0">
                <a:solidFill>
                  <a:srgbClr val="984807"/>
                </a:solidFill>
              </a:rPr>
              <a:t>From parsimony to model-based</a:t>
            </a:r>
            <a:endParaRPr lang="en-US" dirty="0">
              <a:solidFill>
                <a:srgbClr val="984807"/>
              </a:solidFill>
            </a:endParaRPr>
          </a:p>
        </p:txBody>
      </p:sp>
      <p:sp>
        <p:nvSpPr>
          <p:cNvPr id="11" name="Rounded Rectangle 10"/>
          <p:cNvSpPr/>
          <p:nvPr/>
        </p:nvSpPr>
        <p:spPr>
          <a:xfrm>
            <a:off x="-17125" y="821839"/>
            <a:ext cx="9126875" cy="5528738"/>
          </a:xfrm>
          <a:prstGeom prst="roundRect">
            <a:avLst>
              <a:gd name="adj" fmla="val 7502"/>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10" name="Title 1"/>
          <p:cNvSpPr txBox="1">
            <a:spLocks/>
          </p:cNvSpPr>
          <p:nvPr/>
        </p:nvSpPr>
        <p:spPr>
          <a:xfrm>
            <a:off x="-17125" y="824953"/>
            <a:ext cx="9144000" cy="5513172"/>
          </a:xfrm>
          <a:prstGeom prst="rect">
            <a:avLst/>
          </a:prstGeom>
        </p:spPr>
        <p:txBody>
          <a:bodyPr vert="horz" lIns="81626" tIns="40813" rIns="81626" bIns="40813" rtlCol="0" anchor="ctr">
            <a:normAutofit fontScale="97500"/>
          </a:bodyPr>
          <a:lstStyle/>
          <a:p>
            <a:pPr>
              <a:spcBef>
                <a:spcPct val="0"/>
              </a:spcBef>
              <a:buFont typeface="Arial"/>
              <a:buChar char="•"/>
              <a:defRPr/>
            </a:pPr>
            <a:r>
              <a:rPr lang="en-US" sz="2800" u="sng" dirty="0" smtClean="0">
                <a:solidFill>
                  <a:srgbClr val="984807"/>
                </a:solidFill>
              </a:rPr>
              <a:t>Input</a:t>
            </a:r>
            <a:r>
              <a:rPr lang="en-US" sz="2800" dirty="0" smtClean="0">
                <a:solidFill>
                  <a:srgbClr val="984807"/>
                </a:solidFill>
              </a:rPr>
              <a:t>: gene trees</a:t>
            </a:r>
          </a:p>
          <a:p>
            <a:pPr>
              <a:spcBef>
                <a:spcPct val="0"/>
              </a:spcBef>
              <a:buFont typeface="Arial"/>
              <a:buChar char="•"/>
              <a:defRPr/>
            </a:pPr>
            <a:r>
              <a:rPr lang="en-US" sz="2800" u="sng" dirty="0" smtClean="0">
                <a:solidFill>
                  <a:srgbClr val="984807"/>
                </a:solidFill>
              </a:rPr>
              <a:t>Output</a:t>
            </a:r>
            <a:r>
              <a:rPr lang="en-US" sz="2800" dirty="0" smtClean="0">
                <a:solidFill>
                  <a:srgbClr val="984807"/>
                </a:solidFill>
              </a:rPr>
              <a:t>: reconciled rooted gene trees, rooted species tree with ordered nodes</a:t>
            </a:r>
          </a:p>
          <a:p>
            <a:pPr>
              <a:spcBef>
                <a:spcPct val="0"/>
              </a:spcBef>
              <a:buFont typeface="Arial"/>
              <a:buChar char="•"/>
              <a:defRPr/>
            </a:pPr>
            <a:r>
              <a:rPr lang="en-US" sz="2800" dirty="0" smtClean="0">
                <a:solidFill>
                  <a:srgbClr val="984807"/>
                </a:solidFill>
              </a:rPr>
              <a:t>Birth-death process to model gene evolution:</a:t>
            </a:r>
          </a:p>
          <a:p>
            <a:pPr lvl="1">
              <a:spcBef>
                <a:spcPct val="0"/>
              </a:spcBef>
              <a:buFont typeface="Arial"/>
              <a:buChar char="•"/>
              <a:defRPr/>
            </a:pPr>
            <a:r>
              <a:rPr lang="en-US" sz="2800" dirty="0" smtClean="0">
                <a:solidFill>
                  <a:srgbClr val="984807"/>
                </a:solidFill>
              </a:rPr>
              <a:t>Birth parameters: </a:t>
            </a:r>
          </a:p>
          <a:p>
            <a:pPr lvl="2">
              <a:spcBef>
                <a:spcPct val="0"/>
              </a:spcBef>
              <a:buFont typeface="Arial"/>
              <a:buChar char="•"/>
              <a:defRPr/>
            </a:pPr>
            <a:r>
              <a:rPr lang="en-US" sz="2800" dirty="0" smtClean="0">
                <a:solidFill>
                  <a:srgbClr val="984807"/>
                </a:solidFill>
              </a:rPr>
              <a:t>D</a:t>
            </a:r>
          </a:p>
          <a:p>
            <a:pPr lvl="2">
              <a:spcBef>
                <a:spcPct val="0"/>
              </a:spcBef>
              <a:buFont typeface="Arial"/>
              <a:buChar char="•"/>
              <a:defRPr/>
            </a:pPr>
            <a:r>
              <a:rPr lang="en-US" sz="2800" dirty="0" smtClean="0">
                <a:solidFill>
                  <a:srgbClr val="984807"/>
                </a:solidFill>
              </a:rPr>
              <a:t>T: rate of receiving a gene through transfer</a:t>
            </a:r>
          </a:p>
          <a:p>
            <a:pPr lvl="1">
              <a:spcBef>
                <a:spcPct val="0"/>
              </a:spcBef>
              <a:buFont typeface="Arial"/>
              <a:buChar char="•"/>
              <a:defRPr/>
            </a:pPr>
            <a:r>
              <a:rPr lang="en-US" sz="2800" dirty="0" smtClean="0">
                <a:solidFill>
                  <a:srgbClr val="984807"/>
                </a:solidFill>
              </a:rPr>
              <a:t>Death parameter:</a:t>
            </a:r>
          </a:p>
          <a:p>
            <a:pPr lvl="2">
              <a:spcBef>
                <a:spcPct val="0"/>
              </a:spcBef>
              <a:buFont typeface="Arial"/>
              <a:buChar char="•"/>
              <a:defRPr/>
            </a:pPr>
            <a:r>
              <a:rPr lang="en-US" sz="2800" dirty="0" smtClean="0">
                <a:solidFill>
                  <a:srgbClr val="984807"/>
                </a:solidFill>
              </a:rPr>
              <a:t>L</a:t>
            </a:r>
          </a:p>
          <a:p>
            <a:pPr>
              <a:spcBef>
                <a:spcPct val="0"/>
              </a:spcBef>
              <a:buFont typeface="Arial"/>
              <a:buChar char="•"/>
              <a:defRPr/>
            </a:pPr>
            <a:r>
              <a:rPr lang="en-US" sz="2800" dirty="0" smtClean="0">
                <a:solidFill>
                  <a:srgbClr val="984807"/>
                </a:solidFill>
              </a:rPr>
              <a:t>One or more sets of D, T, L parameters</a:t>
            </a:r>
            <a:endParaRPr lang="en-US" sz="2800" dirty="0" smtClean="0">
              <a:solidFill>
                <a:srgbClr val="984807"/>
              </a:solidFill>
            </a:endParaRPr>
          </a:p>
          <a:p>
            <a:pPr>
              <a:spcBef>
                <a:spcPct val="0"/>
              </a:spcBef>
              <a:buFont typeface="Arial"/>
              <a:buChar char="•"/>
              <a:defRPr/>
            </a:pPr>
            <a:r>
              <a:rPr lang="en-US" sz="2800" dirty="0" smtClean="0">
                <a:solidFill>
                  <a:srgbClr val="984807"/>
                </a:solidFill>
              </a:rPr>
              <a:t>Double recursive DP </a:t>
            </a:r>
            <a:r>
              <a:rPr lang="en-US" sz="2800" dirty="0" smtClean="0">
                <a:solidFill>
                  <a:srgbClr val="984807"/>
                </a:solidFill>
              </a:rPr>
              <a:t>for computing </a:t>
            </a:r>
            <a:r>
              <a:rPr lang="en-US" sz="2800" dirty="0" err="1" smtClean="0">
                <a:solidFill>
                  <a:srgbClr val="984807"/>
                </a:solidFill>
              </a:rPr>
              <a:t>P(gene</a:t>
            </a:r>
            <a:r>
              <a:rPr lang="en-US" sz="2800" dirty="0" smtClean="0">
                <a:solidFill>
                  <a:srgbClr val="984807"/>
                </a:solidFill>
              </a:rPr>
              <a:t> </a:t>
            </a:r>
            <a:r>
              <a:rPr lang="en-US" sz="2800" dirty="0" err="1" smtClean="0">
                <a:solidFill>
                  <a:srgbClr val="984807"/>
                </a:solidFill>
              </a:rPr>
              <a:t>tree|species</a:t>
            </a:r>
            <a:r>
              <a:rPr lang="en-US" sz="2800" dirty="0" smtClean="0">
                <a:solidFill>
                  <a:srgbClr val="984807"/>
                </a:solidFill>
              </a:rPr>
              <a:t> tree) </a:t>
            </a:r>
          </a:p>
          <a:p>
            <a:pPr>
              <a:spcBef>
                <a:spcPct val="0"/>
              </a:spcBef>
              <a:buFont typeface="Arial"/>
              <a:buChar char="•"/>
              <a:defRPr/>
            </a:pPr>
            <a:r>
              <a:rPr lang="en-US" sz="2800" dirty="0" smtClean="0">
                <a:solidFill>
                  <a:srgbClr val="984807"/>
                </a:solidFill>
              </a:rPr>
              <a:t>Integrating over all possible scenarios</a:t>
            </a:r>
            <a:endParaRPr lang="en-US" sz="2800" dirty="0" smtClean="0">
              <a:solidFill>
                <a:srgbClr val="984807"/>
              </a:solidFill>
            </a:endParaRPr>
          </a:p>
          <a:p>
            <a:pPr>
              <a:spcBef>
                <a:spcPct val="0"/>
              </a:spcBef>
              <a:buFont typeface="Arial"/>
              <a:buChar char="•"/>
              <a:defRPr/>
            </a:pPr>
            <a:r>
              <a:rPr lang="en-US" sz="2800" dirty="0" smtClean="0">
                <a:solidFill>
                  <a:srgbClr val="984807"/>
                </a:solidFill>
              </a:rPr>
              <a:t>Sliced </a:t>
            </a:r>
            <a:r>
              <a:rPr lang="en-US" sz="2800" dirty="0" smtClean="0">
                <a:solidFill>
                  <a:srgbClr val="984807"/>
                </a:solidFill>
              </a:rPr>
              <a:t>species tree</a:t>
            </a:r>
          </a:p>
        </p:txBody>
      </p:sp>
      <p:sp>
        <p:nvSpPr>
          <p:cNvPr id="6" name="Rounded Rectangle 5"/>
          <p:cNvSpPr/>
          <p:nvPr/>
        </p:nvSpPr>
        <p:spPr>
          <a:xfrm>
            <a:off x="6765700" y="6538764"/>
            <a:ext cx="2276913" cy="319236"/>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8" name="Rectangle 7"/>
          <p:cNvSpPr/>
          <p:nvPr/>
        </p:nvSpPr>
        <p:spPr>
          <a:xfrm>
            <a:off x="6778151" y="6512453"/>
            <a:ext cx="2264462" cy="338554"/>
          </a:xfrm>
          <a:prstGeom prst="rect">
            <a:avLst/>
          </a:prstGeom>
        </p:spPr>
        <p:txBody>
          <a:bodyPr wrap="none">
            <a:spAutoFit/>
          </a:bodyPr>
          <a:lstStyle/>
          <a:p>
            <a:r>
              <a:rPr lang="en-US" dirty="0" err="1" smtClean="0">
                <a:solidFill>
                  <a:srgbClr val="984807"/>
                </a:solidFill>
              </a:rPr>
              <a:t>Szöllősi</a:t>
            </a:r>
            <a:r>
              <a:rPr lang="en-US" dirty="0" smtClean="0">
                <a:solidFill>
                  <a:srgbClr val="984807"/>
                </a:solidFill>
              </a:rPr>
              <a:t> </a:t>
            </a:r>
            <a:r>
              <a:rPr lang="en-US" dirty="0" smtClean="0">
                <a:solidFill>
                  <a:srgbClr val="984807"/>
                </a:solidFill>
              </a:rPr>
              <a:t>et al., PNAS 2012</a:t>
            </a: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ounded Rectangle 6"/>
          <p:cNvSpPr/>
          <p:nvPr/>
        </p:nvSpPr>
        <p:spPr>
          <a:xfrm>
            <a:off x="1" y="165099"/>
            <a:ext cx="3708401" cy="2133583"/>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2" name="Title 1"/>
          <p:cNvSpPr>
            <a:spLocks noGrp="1"/>
          </p:cNvSpPr>
          <p:nvPr>
            <p:ph type="title"/>
          </p:nvPr>
        </p:nvSpPr>
        <p:spPr>
          <a:xfrm>
            <a:off x="0" y="-286905"/>
            <a:ext cx="3708402" cy="2884438"/>
          </a:xfrm>
        </p:spPr>
        <p:txBody>
          <a:bodyPr>
            <a:normAutofit/>
          </a:bodyPr>
          <a:lstStyle/>
          <a:p>
            <a:r>
              <a:rPr lang="en-US" dirty="0" smtClean="0">
                <a:solidFill>
                  <a:srgbClr val="984807"/>
                </a:solidFill>
              </a:rPr>
              <a:t>Use of the 6 events from Doyon et al. 2011</a:t>
            </a:r>
            <a:endParaRPr lang="en-US" dirty="0">
              <a:solidFill>
                <a:srgbClr val="984807"/>
              </a:solidFill>
            </a:endParaRPr>
          </a:p>
        </p:txBody>
      </p:sp>
      <p:sp>
        <p:nvSpPr>
          <p:cNvPr id="11" name="Rounded Rectangle 10"/>
          <p:cNvSpPr/>
          <p:nvPr/>
        </p:nvSpPr>
        <p:spPr>
          <a:xfrm>
            <a:off x="3969877" y="53777"/>
            <a:ext cx="5139873" cy="6772741"/>
          </a:xfrm>
          <a:prstGeom prst="roundRect">
            <a:avLst>
              <a:gd name="adj" fmla="val 7502"/>
            </a:avLst>
          </a:prstGeom>
          <a:solidFill>
            <a:schemeClr val="bg1"/>
          </a:soli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6" name="Rounded Rectangle 5"/>
          <p:cNvSpPr/>
          <p:nvPr/>
        </p:nvSpPr>
        <p:spPr>
          <a:xfrm>
            <a:off x="51049" y="6514275"/>
            <a:ext cx="2276913" cy="319236"/>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8" name="Rectangle 7"/>
          <p:cNvSpPr/>
          <p:nvPr/>
        </p:nvSpPr>
        <p:spPr>
          <a:xfrm>
            <a:off x="63500" y="6487964"/>
            <a:ext cx="2264462" cy="338554"/>
          </a:xfrm>
          <a:prstGeom prst="rect">
            <a:avLst/>
          </a:prstGeom>
        </p:spPr>
        <p:txBody>
          <a:bodyPr wrap="none">
            <a:spAutoFit/>
          </a:bodyPr>
          <a:lstStyle/>
          <a:p>
            <a:r>
              <a:rPr lang="en-US" dirty="0" err="1" smtClean="0">
                <a:solidFill>
                  <a:srgbClr val="984807"/>
                </a:solidFill>
              </a:rPr>
              <a:t>Szöllősi</a:t>
            </a:r>
            <a:r>
              <a:rPr lang="en-US" dirty="0" smtClean="0">
                <a:solidFill>
                  <a:srgbClr val="984807"/>
                </a:solidFill>
              </a:rPr>
              <a:t> </a:t>
            </a:r>
            <a:r>
              <a:rPr lang="en-US" dirty="0" smtClean="0">
                <a:solidFill>
                  <a:srgbClr val="984807"/>
                </a:solidFill>
              </a:rPr>
              <a:t>et al., PNAS 2012</a:t>
            </a:r>
            <a:endParaRPr lang="en-US" dirty="0"/>
          </a:p>
        </p:txBody>
      </p:sp>
      <p:pic>
        <p:nvPicPr>
          <p:cNvPr id="9" name="Picture 8"/>
          <p:cNvPicPr>
            <a:picLocks noChangeAspect="1"/>
          </p:cNvPicPr>
          <p:nvPr/>
        </p:nvPicPr>
        <p:blipFill>
          <a:blip r:embed="rId2"/>
          <a:stretch>
            <a:fillRect/>
          </a:stretch>
        </p:blipFill>
        <p:spPr>
          <a:xfrm>
            <a:off x="4084177" y="218878"/>
            <a:ext cx="4914574" cy="6460498"/>
          </a:xfrm>
          <a:prstGeom prst="rect">
            <a:avLst/>
          </a:prstGeo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ounded Rectangle 6"/>
          <p:cNvSpPr/>
          <p:nvPr/>
        </p:nvSpPr>
        <p:spPr>
          <a:xfrm>
            <a:off x="971187" y="53777"/>
            <a:ext cx="7343109" cy="924868"/>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2" name="Title 1"/>
          <p:cNvSpPr>
            <a:spLocks noGrp="1"/>
          </p:cNvSpPr>
          <p:nvPr>
            <p:ph type="title"/>
          </p:nvPr>
        </p:nvSpPr>
        <p:spPr>
          <a:xfrm>
            <a:off x="971187" y="-32905"/>
            <a:ext cx="7343109" cy="1011549"/>
          </a:xfrm>
        </p:spPr>
        <p:txBody>
          <a:bodyPr>
            <a:normAutofit fontScale="90000"/>
          </a:bodyPr>
          <a:lstStyle/>
          <a:p>
            <a:r>
              <a:rPr lang="en-US" dirty="0" smtClean="0">
                <a:solidFill>
                  <a:srgbClr val="984807"/>
                </a:solidFill>
              </a:rPr>
              <a:t>Within-slice </a:t>
            </a:r>
            <a:r>
              <a:rPr lang="en-US" dirty="0" err="1" smtClean="0">
                <a:solidFill>
                  <a:srgbClr val="984807"/>
                </a:solidFill>
              </a:rPr>
              <a:t>discretization</a:t>
            </a:r>
            <a:r>
              <a:rPr lang="en-US" dirty="0" smtClean="0">
                <a:solidFill>
                  <a:srgbClr val="984807"/>
                </a:solidFill>
              </a:rPr>
              <a:t> for solving ordinary differential equations</a:t>
            </a:r>
            <a:endParaRPr lang="en-US" dirty="0">
              <a:solidFill>
                <a:srgbClr val="984807"/>
              </a:solidFill>
            </a:endParaRPr>
          </a:p>
        </p:txBody>
      </p:sp>
      <p:sp>
        <p:nvSpPr>
          <p:cNvPr id="11" name="Rounded Rectangle 10"/>
          <p:cNvSpPr/>
          <p:nvPr/>
        </p:nvSpPr>
        <p:spPr>
          <a:xfrm>
            <a:off x="-17125" y="1494254"/>
            <a:ext cx="9126875" cy="4706898"/>
          </a:xfrm>
          <a:prstGeom prst="roundRect">
            <a:avLst>
              <a:gd name="adj" fmla="val 7502"/>
            </a:avLst>
          </a:prstGeom>
          <a:solidFill>
            <a:schemeClr val="bg1"/>
          </a:soli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6" name="Rounded Rectangle 5"/>
          <p:cNvSpPr/>
          <p:nvPr/>
        </p:nvSpPr>
        <p:spPr>
          <a:xfrm>
            <a:off x="6765700" y="6538764"/>
            <a:ext cx="2276913" cy="319236"/>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8" name="Rectangle 7"/>
          <p:cNvSpPr/>
          <p:nvPr/>
        </p:nvSpPr>
        <p:spPr>
          <a:xfrm>
            <a:off x="6778151" y="6512453"/>
            <a:ext cx="2264462" cy="338554"/>
          </a:xfrm>
          <a:prstGeom prst="rect">
            <a:avLst/>
          </a:prstGeom>
        </p:spPr>
        <p:txBody>
          <a:bodyPr wrap="none">
            <a:spAutoFit/>
          </a:bodyPr>
          <a:lstStyle/>
          <a:p>
            <a:r>
              <a:rPr lang="en-US" dirty="0" err="1" smtClean="0">
                <a:solidFill>
                  <a:srgbClr val="984807"/>
                </a:solidFill>
              </a:rPr>
              <a:t>Szöllősi</a:t>
            </a:r>
            <a:r>
              <a:rPr lang="en-US" dirty="0" smtClean="0">
                <a:solidFill>
                  <a:srgbClr val="984807"/>
                </a:solidFill>
              </a:rPr>
              <a:t> </a:t>
            </a:r>
            <a:r>
              <a:rPr lang="en-US" dirty="0" smtClean="0">
                <a:solidFill>
                  <a:srgbClr val="984807"/>
                </a:solidFill>
              </a:rPr>
              <a:t>et al., PNAS 2012</a:t>
            </a:r>
            <a:endParaRPr lang="en-US" dirty="0"/>
          </a:p>
        </p:txBody>
      </p:sp>
      <p:pic>
        <p:nvPicPr>
          <p:cNvPr id="12" name="Picture 11"/>
          <p:cNvPicPr>
            <a:picLocks noChangeAspect="1"/>
          </p:cNvPicPr>
          <p:nvPr/>
        </p:nvPicPr>
        <p:blipFill>
          <a:blip r:embed="rId2"/>
          <a:srcRect l="53462"/>
          <a:stretch>
            <a:fillRect/>
          </a:stretch>
        </p:blipFill>
        <p:spPr>
          <a:xfrm>
            <a:off x="379334" y="1591363"/>
            <a:ext cx="8432424" cy="4435460"/>
          </a:xfrm>
          <a:prstGeom prst="rect">
            <a:avLst/>
          </a:prstGeom>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ounded Rectangle 6"/>
          <p:cNvSpPr/>
          <p:nvPr/>
        </p:nvSpPr>
        <p:spPr>
          <a:xfrm>
            <a:off x="971187" y="53777"/>
            <a:ext cx="7343109" cy="924868"/>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2" name="Title 1"/>
          <p:cNvSpPr>
            <a:spLocks noGrp="1"/>
          </p:cNvSpPr>
          <p:nvPr>
            <p:ph type="title"/>
          </p:nvPr>
        </p:nvSpPr>
        <p:spPr>
          <a:xfrm>
            <a:off x="971187" y="-32905"/>
            <a:ext cx="7343109" cy="1011549"/>
          </a:xfrm>
        </p:spPr>
        <p:txBody>
          <a:bodyPr>
            <a:normAutofit fontScale="90000"/>
          </a:bodyPr>
          <a:lstStyle/>
          <a:p>
            <a:r>
              <a:rPr lang="en-US" dirty="0" smtClean="0">
                <a:solidFill>
                  <a:srgbClr val="984807"/>
                </a:solidFill>
              </a:rPr>
              <a:t>Further refinement: </a:t>
            </a:r>
            <a:br>
              <a:rPr lang="en-US" dirty="0" smtClean="0">
                <a:solidFill>
                  <a:srgbClr val="984807"/>
                </a:solidFill>
              </a:rPr>
            </a:br>
            <a:r>
              <a:rPr lang="en-US" dirty="0" smtClean="0">
                <a:solidFill>
                  <a:srgbClr val="984807"/>
                </a:solidFill>
              </a:rPr>
              <a:t>seeing dead lineages</a:t>
            </a:r>
            <a:endParaRPr lang="en-US" dirty="0">
              <a:solidFill>
                <a:srgbClr val="984807"/>
              </a:solidFill>
            </a:endParaRPr>
          </a:p>
        </p:txBody>
      </p:sp>
      <p:sp>
        <p:nvSpPr>
          <p:cNvPr id="11" name="Rounded Rectangle 10"/>
          <p:cNvSpPr/>
          <p:nvPr/>
        </p:nvSpPr>
        <p:spPr>
          <a:xfrm>
            <a:off x="-17125" y="1054099"/>
            <a:ext cx="9126875" cy="5394853"/>
          </a:xfrm>
          <a:prstGeom prst="roundRect">
            <a:avLst>
              <a:gd name="adj" fmla="val 7502"/>
            </a:avLst>
          </a:prstGeom>
          <a:solidFill>
            <a:schemeClr val="bg1"/>
          </a:soli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6" name="Rounded Rectangle 5"/>
          <p:cNvSpPr/>
          <p:nvPr/>
        </p:nvSpPr>
        <p:spPr>
          <a:xfrm>
            <a:off x="6524152" y="6538764"/>
            <a:ext cx="2518462" cy="319236"/>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8" name="Rectangle 7"/>
          <p:cNvSpPr/>
          <p:nvPr/>
        </p:nvSpPr>
        <p:spPr>
          <a:xfrm>
            <a:off x="6524151" y="6512453"/>
            <a:ext cx="2606402" cy="338554"/>
          </a:xfrm>
          <a:prstGeom prst="rect">
            <a:avLst/>
          </a:prstGeom>
        </p:spPr>
        <p:txBody>
          <a:bodyPr wrap="none">
            <a:spAutoFit/>
          </a:bodyPr>
          <a:lstStyle/>
          <a:p>
            <a:r>
              <a:rPr lang="en-US" dirty="0" err="1" smtClean="0">
                <a:solidFill>
                  <a:srgbClr val="984807"/>
                </a:solidFill>
              </a:rPr>
              <a:t>Szöllősi</a:t>
            </a:r>
            <a:r>
              <a:rPr lang="en-US" dirty="0" smtClean="0">
                <a:solidFill>
                  <a:srgbClr val="984807"/>
                </a:solidFill>
              </a:rPr>
              <a:t> </a:t>
            </a:r>
            <a:r>
              <a:rPr lang="en-US" dirty="0" smtClean="0">
                <a:solidFill>
                  <a:srgbClr val="984807"/>
                </a:solidFill>
              </a:rPr>
              <a:t>et al., Syst. Biol. 2013</a:t>
            </a:r>
            <a:endParaRPr lang="en-US" dirty="0"/>
          </a:p>
        </p:txBody>
      </p:sp>
      <p:pic>
        <p:nvPicPr>
          <p:cNvPr id="9" name="Picture 8"/>
          <p:cNvPicPr>
            <a:picLocks noChangeAspect="1"/>
          </p:cNvPicPr>
          <p:nvPr/>
        </p:nvPicPr>
        <p:blipFill>
          <a:blip r:embed="rId2"/>
          <a:stretch>
            <a:fillRect/>
          </a:stretch>
        </p:blipFill>
        <p:spPr>
          <a:xfrm>
            <a:off x="317499" y="1181100"/>
            <a:ext cx="8504559" cy="5020052"/>
          </a:xfrm>
          <a:prstGeom prst="rect">
            <a:avLst/>
          </a:prstGeom>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ounded Rectangle 6"/>
          <p:cNvSpPr/>
          <p:nvPr/>
        </p:nvSpPr>
        <p:spPr>
          <a:xfrm>
            <a:off x="971187" y="53777"/>
            <a:ext cx="7343109" cy="924868"/>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2" name="Title 1"/>
          <p:cNvSpPr>
            <a:spLocks noGrp="1"/>
          </p:cNvSpPr>
          <p:nvPr>
            <p:ph type="title"/>
          </p:nvPr>
        </p:nvSpPr>
        <p:spPr>
          <a:xfrm>
            <a:off x="971187" y="-32905"/>
            <a:ext cx="7343109" cy="1011549"/>
          </a:xfrm>
        </p:spPr>
        <p:txBody>
          <a:bodyPr>
            <a:normAutofit fontScale="90000"/>
          </a:bodyPr>
          <a:lstStyle/>
          <a:p>
            <a:r>
              <a:rPr lang="en-US" dirty="0" smtClean="0">
                <a:solidFill>
                  <a:srgbClr val="984807"/>
                </a:solidFill>
              </a:rPr>
              <a:t>Further refinement: </a:t>
            </a:r>
            <a:br>
              <a:rPr lang="en-US" dirty="0" smtClean="0">
                <a:solidFill>
                  <a:srgbClr val="984807"/>
                </a:solidFill>
              </a:rPr>
            </a:br>
            <a:r>
              <a:rPr lang="en-US" dirty="0" smtClean="0">
                <a:solidFill>
                  <a:srgbClr val="984807"/>
                </a:solidFill>
              </a:rPr>
              <a:t>seeing dead lineages</a:t>
            </a:r>
            <a:endParaRPr lang="en-US" dirty="0">
              <a:solidFill>
                <a:srgbClr val="984807"/>
              </a:solidFill>
            </a:endParaRPr>
          </a:p>
        </p:txBody>
      </p:sp>
      <p:sp>
        <p:nvSpPr>
          <p:cNvPr id="11" name="Rounded Rectangle 10"/>
          <p:cNvSpPr/>
          <p:nvPr/>
        </p:nvSpPr>
        <p:spPr>
          <a:xfrm>
            <a:off x="-17125" y="1054099"/>
            <a:ext cx="9126875" cy="5394853"/>
          </a:xfrm>
          <a:prstGeom prst="roundRect">
            <a:avLst>
              <a:gd name="adj" fmla="val 7502"/>
            </a:avLst>
          </a:prstGeom>
          <a:solidFill>
            <a:schemeClr val="bg1"/>
          </a:soli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6" name="Rounded Rectangle 5"/>
          <p:cNvSpPr/>
          <p:nvPr/>
        </p:nvSpPr>
        <p:spPr>
          <a:xfrm>
            <a:off x="6524152" y="6538764"/>
            <a:ext cx="2518462" cy="319236"/>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8" name="Rectangle 7"/>
          <p:cNvSpPr/>
          <p:nvPr/>
        </p:nvSpPr>
        <p:spPr>
          <a:xfrm>
            <a:off x="6524151" y="6512453"/>
            <a:ext cx="2606402" cy="338554"/>
          </a:xfrm>
          <a:prstGeom prst="rect">
            <a:avLst/>
          </a:prstGeom>
        </p:spPr>
        <p:txBody>
          <a:bodyPr wrap="none">
            <a:spAutoFit/>
          </a:bodyPr>
          <a:lstStyle/>
          <a:p>
            <a:r>
              <a:rPr lang="en-US" dirty="0" err="1" smtClean="0">
                <a:solidFill>
                  <a:srgbClr val="984807"/>
                </a:solidFill>
              </a:rPr>
              <a:t>Szöllősi</a:t>
            </a:r>
            <a:r>
              <a:rPr lang="en-US" dirty="0" smtClean="0">
                <a:solidFill>
                  <a:srgbClr val="984807"/>
                </a:solidFill>
              </a:rPr>
              <a:t> </a:t>
            </a:r>
            <a:r>
              <a:rPr lang="en-US" dirty="0" smtClean="0">
                <a:solidFill>
                  <a:srgbClr val="984807"/>
                </a:solidFill>
              </a:rPr>
              <a:t>et al., Syst. Biol. 2013</a:t>
            </a:r>
            <a:endParaRPr lang="en-US" dirty="0"/>
          </a:p>
        </p:txBody>
      </p:sp>
      <p:pic>
        <p:nvPicPr>
          <p:cNvPr id="10" name="Picture 9"/>
          <p:cNvPicPr>
            <a:picLocks noChangeAspect="1"/>
          </p:cNvPicPr>
          <p:nvPr/>
        </p:nvPicPr>
        <p:blipFill>
          <a:blip r:embed="rId2"/>
          <a:stretch>
            <a:fillRect/>
          </a:stretch>
        </p:blipFill>
        <p:spPr>
          <a:xfrm>
            <a:off x="567395" y="1142999"/>
            <a:ext cx="8182761" cy="5191653"/>
          </a:xfrm>
          <a:prstGeom prst="rect">
            <a:avLst/>
          </a:prstGeo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ounded Rectangle 6"/>
          <p:cNvSpPr/>
          <p:nvPr/>
        </p:nvSpPr>
        <p:spPr>
          <a:xfrm>
            <a:off x="1533057" y="53776"/>
            <a:ext cx="6096434" cy="917489"/>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2" name="Title 1"/>
          <p:cNvSpPr>
            <a:spLocks noGrp="1"/>
          </p:cNvSpPr>
          <p:nvPr>
            <p:ph type="title"/>
          </p:nvPr>
        </p:nvSpPr>
        <p:spPr>
          <a:xfrm>
            <a:off x="1282700" y="-100921"/>
            <a:ext cx="6565900" cy="1011549"/>
          </a:xfrm>
        </p:spPr>
        <p:txBody>
          <a:bodyPr>
            <a:normAutofit/>
          </a:bodyPr>
          <a:lstStyle/>
          <a:p>
            <a:r>
              <a:rPr lang="en-US" dirty="0" smtClean="0">
                <a:solidFill>
                  <a:srgbClr val="984807"/>
                </a:solidFill>
              </a:rPr>
              <a:t>The </a:t>
            </a:r>
            <a:r>
              <a:rPr lang="en-US" dirty="0" err="1" smtClean="0">
                <a:solidFill>
                  <a:srgbClr val="984807"/>
                </a:solidFill>
              </a:rPr>
              <a:t>exODT</a:t>
            </a:r>
            <a:r>
              <a:rPr lang="en-US" dirty="0" smtClean="0">
                <a:solidFill>
                  <a:srgbClr val="984807"/>
                </a:solidFill>
              </a:rPr>
              <a:t> graphical model</a:t>
            </a:r>
            <a:endParaRPr lang="en-US" dirty="0">
              <a:solidFill>
                <a:srgbClr val="984807"/>
              </a:solidFill>
            </a:endParaRPr>
          </a:p>
        </p:txBody>
      </p:sp>
      <p:sp>
        <p:nvSpPr>
          <p:cNvPr id="11" name="Rounded Rectangle 10"/>
          <p:cNvSpPr/>
          <p:nvPr/>
        </p:nvSpPr>
        <p:spPr>
          <a:xfrm>
            <a:off x="0" y="1221928"/>
            <a:ext cx="9126875" cy="5458272"/>
          </a:xfrm>
          <a:prstGeom prst="roundRect">
            <a:avLst>
              <a:gd name="adj" fmla="val 7502"/>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grpSp>
        <p:nvGrpSpPr>
          <p:cNvPr id="3" name="Group 54"/>
          <p:cNvGrpSpPr/>
          <p:nvPr/>
        </p:nvGrpSpPr>
        <p:grpSpPr>
          <a:xfrm>
            <a:off x="3170268" y="3163096"/>
            <a:ext cx="3803277" cy="2301434"/>
            <a:chOff x="3170268" y="2403524"/>
            <a:chExt cx="3803277" cy="2301434"/>
          </a:xfrm>
        </p:grpSpPr>
        <p:sp>
          <p:nvSpPr>
            <p:cNvPr id="38" name="Oval 37"/>
            <p:cNvSpPr/>
            <p:nvPr/>
          </p:nvSpPr>
          <p:spPr>
            <a:xfrm>
              <a:off x="3810000" y="3771900"/>
              <a:ext cx="711200" cy="698500"/>
            </a:xfrm>
            <a:prstGeom prst="ellipse">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a:off x="3810000" y="2413000"/>
              <a:ext cx="711200" cy="6985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2" name="Straight Arrow Connector 41"/>
            <p:cNvCxnSpPr>
              <a:stCxn id="40" idx="4"/>
              <a:endCxn id="38" idx="0"/>
            </p:cNvCxnSpPr>
            <p:nvPr/>
          </p:nvCxnSpPr>
          <p:spPr>
            <a:xfrm rot="5400000">
              <a:off x="3835400" y="3441700"/>
              <a:ext cx="660400" cy="158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4458945" y="2403524"/>
              <a:ext cx="2514600" cy="584776"/>
            </a:xfrm>
            <a:prstGeom prst="rect">
              <a:avLst/>
            </a:prstGeom>
            <a:noFill/>
          </p:spPr>
          <p:txBody>
            <a:bodyPr wrap="square" rtlCol="0">
              <a:spAutoFit/>
            </a:bodyPr>
            <a:lstStyle/>
            <a:p>
              <a:r>
                <a:rPr lang="en-US" dirty="0" smtClean="0"/>
                <a:t>Species </a:t>
              </a:r>
              <a:r>
                <a:rPr lang="en-US" dirty="0" smtClean="0"/>
                <a:t>tree </a:t>
              </a:r>
            </a:p>
            <a:p>
              <a:r>
                <a:rPr lang="en-US" dirty="0" smtClean="0"/>
                <a:t>Topology</a:t>
              </a:r>
              <a:endParaRPr lang="en-US" dirty="0"/>
            </a:p>
          </p:txBody>
        </p:sp>
        <p:sp>
          <p:nvSpPr>
            <p:cNvPr id="51" name="TextBox 50"/>
            <p:cNvSpPr txBox="1"/>
            <p:nvPr/>
          </p:nvSpPr>
          <p:spPr>
            <a:xfrm>
              <a:off x="3170268" y="4366404"/>
              <a:ext cx="2514600" cy="338554"/>
            </a:xfrm>
            <a:prstGeom prst="rect">
              <a:avLst/>
            </a:prstGeom>
            <a:noFill/>
          </p:spPr>
          <p:txBody>
            <a:bodyPr wrap="square" rtlCol="0">
              <a:spAutoFit/>
            </a:bodyPr>
            <a:lstStyle/>
            <a:p>
              <a:r>
                <a:rPr lang="en-US" dirty="0" smtClean="0"/>
                <a:t>Gene tree</a:t>
              </a:r>
              <a:endParaRPr lang="en-US" dirty="0"/>
            </a:p>
          </p:txBody>
        </p:sp>
      </p:grpSp>
      <p:sp>
        <p:nvSpPr>
          <p:cNvPr id="14" name="Oval 13"/>
          <p:cNvSpPr/>
          <p:nvPr/>
        </p:nvSpPr>
        <p:spPr>
          <a:xfrm>
            <a:off x="2522870" y="3173366"/>
            <a:ext cx="711200" cy="6985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2522870" y="4544172"/>
            <a:ext cx="711200" cy="6985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Arrow Connector 15"/>
          <p:cNvCxnSpPr>
            <a:stCxn id="14" idx="5"/>
          </p:cNvCxnSpPr>
          <p:nvPr/>
        </p:nvCxnSpPr>
        <p:spPr>
          <a:xfrm rot="16200000" flipH="1">
            <a:off x="3089939" y="3809551"/>
            <a:ext cx="864192" cy="78423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15" idx="6"/>
          </p:cNvCxnSpPr>
          <p:nvPr/>
        </p:nvCxnSpPr>
        <p:spPr>
          <a:xfrm flipV="1">
            <a:off x="3234070" y="4880722"/>
            <a:ext cx="575930" cy="1270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7" name="Oval 26"/>
          <p:cNvSpPr/>
          <p:nvPr/>
        </p:nvSpPr>
        <p:spPr>
          <a:xfrm>
            <a:off x="5335274" y="4544172"/>
            <a:ext cx="711200" cy="6985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8" name="Straight Arrow Connector 27"/>
          <p:cNvCxnSpPr>
            <a:stCxn id="27" idx="2"/>
            <a:endCxn id="38" idx="6"/>
          </p:cNvCxnSpPr>
          <p:nvPr/>
        </p:nvCxnSpPr>
        <p:spPr>
          <a:xfrm rot="10800000">
            <a:off x="4521200" y="4880722"/>
            <a:ext cx="814074" cy="1270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2714563" y="3343854"/>
            <a:ext cx="403846" cy="338554"/>
          </a:xfrm>
          <a:prstGeom prst="rect">
            <a:avLst/>
          </a:prstGeom>
          <a:noFill/>
        </p:spPr>
        <p:txBody>
          <a:bodyPr wrap="square" rtlCol="0">
            <a:spAutoFit/>
          </a:bodyPr>
          <a:lstStyle/>
          <a:p>
            <a:r>
              <a:rPr lang="en-US" dirty="0" smtClean="0"/>
              <a:t>D</a:t>
            </a:r>
            <a:endParaRPr lang="en-US" dirty="0"/>
          </a:p>
        </p:txBody>
      </p:sp>
      <p:sp>
        <p:nvSpPr>
          <p:cNvPr id="30" name="Oval 29"/>
          <p:cNvSpPr/>
          <p:nvPr/>
        </p:nvSpPr>
        <p:spPr>
          <a:xfrm>
            <a:off x="2511363" y="1942852"/>
            <a:ext cx="711200" cy="698500"/>
          </a:xfrm>
          <a:prstGeom prst="ellipse">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p:cNvSpPr txBox="1"/>
          <p:nvPr/>
        </p:nvSpPr>
        <p:spPr>
          <a:xfrm>
            <a:off x="2703056" y="2113340"/>
            <a:ext cx="426861" cy="338554"/>
          </a:xfrm>
          <a:prstGeom prst="rect">
            <a:avLst/>
          </a:prstGeom>
          <a:noFill/>
        </p:spPr>
        <p:txBody>
          <a:bodyPr wrap="square" rtlCol="0">
            <a:spAutoFit/>
          </a:bodyPr>
          <a:lstStyle/>
          <a:p>
            <a:r>
              <a:rPr lang="en-US" dirty="0" smtClean="0"/>
              <a:t>N</a:t>
            </a:r>
            <a:endParaRPr lang="en-US" dirty="0"/>
          </a:p>
        </p:txBody>
      </p:sp>
      <p:sp>
        <p:nvSpPr>
          <p:cNvPr id="32" name="Oval 31"/>
          <p:cNvSpPr/>
          <p:nvPr/>
        </p:nvSpPr>
        <p:spPr>
          <a:xfrm>
            <a:off x="5329268" y="1942852"/>
            <a:ext cx="711200" cy="698500"/>
          </a:xfrm>
          <a:prstGeom prst="ellipse">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3810794" y="1942852"/>
            <a:ext cx="711200" cy="6985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extBox 34"/>
          <p:cNvSpPr txBox="1"/>
          <p:nvPr/>
        </p:nvSpPr>
        <p:spPr>
          <a:xfrm>
            <a:off x="5471437" y="2113340"/>
            <a:ext cx="426861" cy="338554"/>
          </a:xfrm>
          <a:prstGeom prst="rect">
            <a:avLst/>
          </a:prstGeom>
          <a:noFill/>
        </p:spPr>
        <p:txBody>
          <a:bodyPr wrap="square" rtlCol="0">
            <a:spAutoFit/>
          </a:bodyPr>
          <a:lstStyle/>
          <a:p>
            <a:r>
              <a:rPr lang="en-US" dirty="0" err="1" smtClean="0"/>
              <a:t>σ</a:t>
            </a:r>
            <a:endParaRPr lang="en-US" dirty="0"/>
          </a:p>
        </p:txBody>
      </p:sp>
      <p:sp>
        <p:nvSpPr>
          <p:cNvPr id="33" name="TextBox 32"/>
          <p:cNvSpPr txBox="1"/>
          <p:nvPr/>
        </p:nvSpPr>
        <p:spPr>
          <a:xfrm>
            <a:off x="3376996" y="1281751"/>
            <a:ext cx="1528441" cy="584776"/>
          </a:xfrm>
          <a:prstGeom prst="rect">
            <a:avLst/>
          </a:prstGeom>
          <a:noFill/>
        </p:spPr>
        <p:txBody>
          <a:bodyPr wrap="square" rtlCol="0">
            <a:spAutoFit/>
          </a:bodyPr>
          <a:lstStyle/>
          <a:p>
            <a:pPr algn="ctr"/>
            <a:r>
              <a:rPr lang="en-US" dirty="0" smtClean="0"/>
              <a:t>Population of species</a:t>
            </a:r>
            <a:endParaRPr lang="en-US" dirty="0"/>
          </a:p>
        </p:txBody>
      </p:sp>
      <p:cxnSp>
        <p:nvCxnSpPr>
          <p:cNvPr id="36" name="Straight Arrow Connector 35"/>
          <p:cNvCxnSpPr>
            <a:stCxn id="34" idx="4"/>
            <a:endCxn id="40" idx="0"/>
          </p:cNvCxnSpPr>
          <p:nvPr/>
        </p:nvCxnSpPr>
        <p:spPr>
          <a:xfrm rot="5400000">
            <a:off x="3900387" y="2906565"/>
            <a:ext cx="531220" cy="79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stCxn id="30" idx="6"/>
            <a:endCxn id="34" idx="2"/>
          </p:cNvCxnSpPr>
          <p:nvPr/>
        </p:nvCxnSpPr>
        <p:spPr>
          <a:xfrm>
            <a:off x="3222563" y="2292102"/>
            <a:ext cx="588231" cy="158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a:stCxn id="32" idx="2"/>
            <a:endCxn id="34" idx="6"/>
          </p:cNvCxnSpPr>
          <p:nvPr/>
        </p:nvCxnSpPr>
        <p:spPr>
          <a:xfrm rot="10800000">
            <a:off x="4521994" y="2292102"/>
            <a:ext cx="807274" cy="158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5529977" y="4724146"/>
            <a:ext cx="403846" cy="338554"/>
          </a:xfrm>
          <a:prstGeom prst="rect">
            <a:avLst/>
          </a:prstGeom>
          <a:noFill/>
        </p:spPr>
        <p:txBody>
          <a:bodyPr wrap="square" rtlCol="0">
            <a:spAutoFit/>
          </a:bodyPr>
          <a:lstStyle/>
          <a:p>
            <a:r>
              <a:rPr lang="en-US" dirty="0" smtClean="0"/>
              <a:t>L</a:t>
            </a:r>
            <a:endParaRPr lang="en-US" dirty="0"/>
          </a:p>
        </p:txBody>
      </p:sp>
      <p:sp>
        <p:nvSpPr>
          <p:cNvPr id="54" name="TextBox 53"/>
          <p:cNvSpPr txBox="1"/>
          <p:nvPr/>
        </p:nvSpPr>
        <p:spPr>
          <a:xfrm>
            <a:off x="2727295" y="4675354"/>
            <a:ext cx="403846" cy="338554"/>
          </a:xfrm>
          <a:prstGeom prst="rect">
            <a:avLst/>
          </a:prstGeom>
          <a:noFill/>
        </p:spPr>
        <p:txBody>
          <a:bodyPr wrap="square" rtlCol="0">
            <a:spAutoFit/>
          </a:bodyPr>
          <a:lstStyle/>
          <a:p>
            <a:r>
              <a:rPr lang="en-US" dirty="0" smtClean="0"/>
              <a:t>T</a:t>
            </a: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ounded Rectangle 6"/>
          <p:cNvSpPr/>
          <p:nvPr/>
        </p:nvSpPr>
        <p:spPr>
          <a:xfrm>
            <a:off x="1533057" y="53776"/>
            <a:ext cx="6096434" cy="799107"/>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2" name="Title 1"/>
          <p:cNvSpPr>
            <a:spLocks noGrp="1"/>
          </p:cNvSpPr>
          <p:nvPr>
            <p:ph type="title"/>
          </p:nvPr>
        </p:nvSpPr>
        <p:spPr>
          <a:xfrm>
            <a:off x="1533057" y="-132521"/>
            <a:ext cx="6096434" cy="1011549"/>
          </a:xfrm>
        </p:spPr>
        <p:txBody>
          <a:bodyPr>
            <a:normAutofit/>
          </a:bodyPr>
          <a:lstStyle/>
          <a:p>
            <a:r>
              <a:rPr lang="en-US" dirty="0" smtClean="0">
                <a:solidFill>
                  <a:srgbClr val="984807"/>
                </a:solidFill>
              </a:rPr>
              <a:t>Plan</a:t>
            </a:r>
            <a:endParaRPr lang="en-US" dirty="0">
              <a:solidFill>
                <a:srgbClr val="984807"/>
              </a:solidFill>
            </a:endParaRPr>
          </a:p>
        </p:txBody>
      </p:sp>
      <p:sp>
        <p:nvSpPr>
          <p:cNvPr id="11" name="Rounded Rectangle 10"/>
          <p:cNvSpPr/>
          <p:nvPr/>
        </p:nvSpPr>
        <p:spPr>
          <a:xfrm>
            <a:off x="0" y="1016001"/>
            <a:ext cx="9126875" cy="5841999"/>
          </a:xfrm>
          <a:prstGeom prst="roundRect">
            <a:avLst>
              <a:gd name="adj" fmla="val 7502"/>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3" name="Content Placeholder 2"/>
          <p:cNvSpPr>
            <a:spLocks noGrp="1"/>
          </p:cNvSpPr>
          <p:nvPr>
            <p:ph idx="1"/>
          </p:nvPr>
        </p:nvSpPr>
        <p:spPr>
          <a:xfrm>
            <a:off x="0" y="1016001"/>
            <a:ext cx="9126875" cy="6040750"/>
          </a:xfrm>
        </p:spPr>
        <p:txBody>
          <a:bodyPr>
            <a:normAutofit fontScale="92500"/>
          </a:bodyPr>
          <a:lstStyle/>
          <a:p>
            <a:pPr marL="597109" indent="-597109">
              <a:spcAft>
                <a:spcPts val="1200"/>
              </a:spcAft>
              <a:buFont typeface="+mj-lt"/>
              <a:buAutoNum type="arabicPeriod"/>
            </a:pPr>
            <a:r>
              <a:rPr lang="en-US" sz="2800" dirty="0" smtClean="0">
                <a:solidFill>
                  <a:srgbClr val="984807"/>
                </a:solidFill>
              </a:rPr>
              <a:t>Modeling the relationship between species tree and gene tree </a:t>
            </a:r>
          </a:p>
          <a:p>
            <a:pPr marL="954224" lvl="1" indent="-597109">
              <a:spcAft>
                <a:spcPts val="1200"/>
              </a:spcAft>
              <a:buClr>
                <a:schemeClr val="accent2">
                  <a:lumMod val="40000"/>
                  <a:lumOff val="60000"/>
                </a:schemeClr>
              </a:buClr>
            </a:pPr>
            <a:r>
              <a:rPr lang="en-US" sz="2000" dirty="0" smtClean="0">
                <a:solidFill>
                  <a:schemeClr val="accent2">
                    <a:lumMod val="40000"/>
                    <a:lumOff val="60000"/>
                  </a:schemeClr>
                </a:solidFill>
              </a:rPr>
              <a:t>coalescent models (short!)</a:t>
            </a:r>
          </a:p>
          <a:p>
            <a:pPr marL="954224" lvl="1" indent="-597109">
              <a:spcAft>
                <a:spcPts val="1200"/>
              </a:spcAft>
              <a:buClr>
                <a:schemeClr val="accent2">
                  <a:lumMod val="40000"/>
                  <a:lumOff val="60000"/>
                </a:schemeClr>
              </a:buClr>
            </a:pPr>
            <a:r>
              <a:rPr lang="en-US" sz="2000" dirty="0" smtClean="0">
                <a:solidFill>
                  <a:schemeClr val="accent2">
                    <a:lumMod val="40000"/>
                    <a:lumOff val="60000"/>
                  </a:schemeClr>
                </a:solidFill>
              </a:rPr>
              <a:t>models of gene duplication and loss</a:t>
            </a:r>
          </a:p>
          <a:p>
            <a:pPr marL="954224" lvl="1" indent="-597109">
              <a:spcAft>
                <a:spcPts val="1200"/>
              </a:spcAft>
              <a:buClr>
                <a:schemeClr val="accent2">
                  <a:lumMod val="40000"/>
                  <a:lumOff val="60000"/>
                </a:schemeClr>
              </a:buClr>
            </a:pPr>
            <a:r>
              <a:rPr lang="en-US" sz="2000" dirty="0" smtClean="0">
                <a:solidFill>
                  <a:schemeClr val="accent2">
                    <a:lumMod val="40000"/>
                    <a:lumOff val="60000"/>
                  </a:schemeClr>
                </a:solidFill>
              </a:rPr>
              <a:t>models of gene transfer</a:t>
            </a:r>
          </a:p>
          <a:p>
            <a:pPr marL="954224" lvl="1" indent="-597109">
              <a:spcAft>
                <a:spcPts val="1200"/>
              </a:spcAft>
              <a:buClr>
                <a:schemeClr val="accent2">
                  <a:lumMod val="40000"/>
                  <a:lumOff val="60000"/>
                </a:schemeClr>
              </a:buClr>
            </a:pPr>
            <a:r>
              <a:rPr lang="en-US" sz="2000" dirty="0" smtClean="0">
                <a:solidFill>
                  <a:schemeClr val="accent2">
                    <a:lumMod val="40000"/>
                    <a:lumOff val="60000"/>
                  </a:schemeClr>
                </a:solidFill>
              </a:rPr>
              <a:t>models that combine the above</a:t>
            </a:r>
          </a:p>
          <a:p>
            <a:pPr marL="597109" indent="-597109">
              <a:spcAft>
                <a:spcPts val="1200"/>
              </a:spcAft>
              <a:buFont typeface="+mj-lt"/>
              <a:buAutoNum type="arabicPeriod"/>
            </a:pPr>
            <a:r>
              <a:rPr lang="en-US" sz="2800" dirty="0" smtClean="0">
                <a:solidFill>
                  <a:srgbClr val="984807"/>
                </a:solidFill>
              </a:rPr>
              <a:t>Results obtained using these models</a:t>
            </a:r>
          </a:p>
          <a:p>
            <a:pPr marL="954224" lvl="1" indent="-597109">
              <a:spcAft>
                <a:spcPts val="1200"/>
              </a:spcAft>
            </a:pPr>
            <a:r>
              <a:rPr lang="en-US" sz="2400" dirty="0" smtClean="0">
                <a:solidFill>
                  <a:srgbClr val="984807"/>
                </a:solidFill>
              </a:rPr>
              <a:t>Improving gene tree construction</a:t>
            </a:r>
          </a:p>
          <a:p>
            <a:pPr marL="954224" lvl="1" indent="-597109">
              <a:spcAft>
                <a:spcPts val="1200"/>
              </a:spcAft>
            </a:pPr>
            <a:r>
              <a:rPr lang="en-US" sz="2400" dirty="0" err="1" smtClean="0">
                <a:solidFill>
                  <a:srgbClr val="984807"/>
                </a:solidFill>
              </a:rPr>
              <a:t>Coestimation</a:t>
            </a:r>
            <a:r>
              <a:rPr lang="en-US" sz="2400" dirty="0" smtClean="0">
                <a:solidFill>
                  <a:srgbClr val="984807"/>
                </a:solidFill>
              </a:rPr>
              <a:t> of gene and species trees</a:t>
            </a:r>
          </a:p>
          <a:p>
            <a:pPr marL="954224" lvl="1" indent="-597109">
              <a:spcAft>
                <a:spcPts val="1200"/>
              </a:spcAft>
            </a:pPr>
            <a:r>
              <a:rPr lang="en-US" sz="2400" dirty="0" smtClean="0">
                <a:solidFill>
                  <a:srgbClr val="984807"/>
                </a:solidFill>
              </a:rPr>
              <a:t>Inference of a species tree and time orders </a:t>
            </a:r>
          </a:p>
          <a:p>
            <a:pPr marL="597109" indent="-597109">
              <a:spcAft>
                <a:spcPts val="1200"/>
              </a:spcAft>
              <a:buFont typeface="+mj-lt"/>
              <a:buAutoNum type="arabicPeriod"/>
            </a:pPr>
            <a:r>
              <a:rPr lang="en-US" sz="2800" dirty="0" smtClean="0">
                <a:solidFill>
                  <a:srgbClr val="984807"/>
                </a:solidFill>
              </a:rPr>
              <a:t>Towards efficient Bayesian inference of gene trees and species trees</a:t>
            </a:r>
            <a:endParaRPr lang="en-US" dirty="0">
              <a:solidFill>
                <a:srgbClr val="984807"/>
              </a:solidFill>
            </a:endParaRPr>
          </a:p>
        </p:txBody>
      </p:sp>
      <p:pic>
        <p:nvPicPr>
          <p:cNvPr id="6" name="Content Placeholder 10" descr="Figure1_SpTreeOnly.png"/>
          <p:cNvPicPr>
            <a:picLocks noChangeAspect="1"/>
          </p:cNvPicPr>
          <p:nvPr/>
        </p:nvPicPr>
        <p:blipFill>
          <a:blip r:embed="rId2"/>
          <a:srcRect l="-69184" r="-69184"/>
          <a:stretch>
            <a:fillRect/>
          </a:stretch>
        </p:blipFill>
        <p:spPr>
          <a:xfrm>
            <a:off x="4572000" y="1660702"/>
            <a:ext cx="3218198" cy="1769886"/>
          </a:xfrm>
          <a:prstGeom prst="rect">
            <a:avLst/>
          </a:prstGeom>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ounded Rectangle 6"/>
          <p:cNvSpPr/>
          <p:nvPr/>
        </p:nvSpPr>
        <p:spPr>
          <a:xfrm>
            <a:off x="786405" y="53776"/>
            <a:ext cx="7527891" cy="1079365"/>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2" name="Title 1"/>
          <p:cNvSpPr>
            <a:spLocks noGrp="1"/>
          </p:cNvSpPr>
          <p:nvPr>
            <p:ph type="title"/>
          </p:nvPr>
        </p:nvSpPr>
        <p:spPr>
          <a:xfrm>
            <a:off x="786405" y="53776"/>
            <a:ext cx="7527891" cy="1011549"/>
          </a:xfrm>
        </p:spPr>
        <p:txBody>
          <a:bodyPr>
            <a:normAutofit fontScale="90000"/>
          </a:bodyPr>
          <a:lstStyle/>
          <a:p>
            <a:r>
              <a:rPr lang="en-US" dirty="0" smtClean="0">
                <a:solidFill>
                  <a:srgbClr val="984807"/>
                </a:solidFill>
              </a:rPr>
              <a:t>Species tree-gene tree models are better for predicting </a:t>
            </a:r>
            <a:r>
              <a:rPr lang="en-US" dirty="0" err="1" smtClean="0">
                <a:solidFill>
                  <a:srgbClr val="984807"/>
                </a:solidFill>
              </a:rPr>
              <a:t>orthologous</a:t>
            </a:r>
            <a:r>
              <a:rPr lang="en-US" dirty="0" smtClean="0">
                <a:solidFill>
                  <a:srgbClr val="984807"/>
                </a:solidFill>
              </a:rPr>
              <a:t> genes</a:t>
            </a:r>
            <a:endParaRPr lang="en-US" dirty="0">
              <a:solidFill>
                <a:srgbClr val="984807"/>
              </a:solidFill>
            </a:endParaRPr>
          </a:p>
        </p:txBody>
      </p:sp>
      <p:sp>
        <p:nvSpPr>
          <p:cNvPr id="11" name="Rounded Rectangle 10"/>
          <p:cNvSpPr/>
          <p:nvPr/>
        </p:nvSpPr>
        <p:spPr>
          <a:xfrm>
            <a:off x="7777" y="1257661"/>
            <a:ext cx="9126875" cy="5491381"/>
          </a:xfrm>
          <a:prstGeom prst="roundRect">
            <a:avLst>
              <a:gd name="adj" fmla="val 7502"/>
            </a:avLst>
          </a:prstGeom>
          <a:solidFill>
            <a:schemeClr val="bg1"/>
          </a:soli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grpSp>
        <p:nvGrpSpPr>
          <p:cNvPr id="10" name="Group 9"/>
          <p:cNvGrpSpPr/>
          <p:nvPr/>
        </p:nvGrpSpPr>
        <p:grpSpPr>
          <a:xfrm>
            <a:off x="372846" y="1369729"/>
            <a:ext cx="8567262" cy="4765478"/>
            <a:chOff x="186075" y="1722072"/>
            <a:chExt cx="5557829" cy="3065827"/>
          </a:xfrm>
        </p:grpSpPr>
        <p:pic>
          <p:nvPicPr>
            <p:cNvPr id="8" name="Picture 7"/>
            <p:cNvPicPr>
              <a:picLocks noChangeAspect="1"/>
            </p:cNvPicPr>
            <p:nvPr/>
          </p:nvPicPr>
          <p:blipFill>
            <a:blip r:embed="rId2"/>
            <a:srcRect r="70034"/>
            <a:stretch>
              <a:fillRect/>
            </a:stretch>
          </p:blipFill>
          <p:spPr>
            <a:xfrm>
              <a:off x="186075" y="1722072"/>
              <a:ext cx="3570045" cy="3065827"/>
            </a:xfrm>
            <a:prstGeom prst="rect">
              <a:avLst/>
            </a:prstGeom>
          </p:spPr>
        </p:pic>
        <p:pic>
          <p:nvPicPr>
            <p:cNvPr id="9" name="Picture 8"/>
            <p:cNvPicPr>
              <a:picLocks noChangeAspect="1"/>
            </p:cNvPicPr>
            <p:nvPr/>
          </p:nvPicPr>
          <p:blipFill>
            <a:blip r:embed="rId2"/>
            <a:srcRect l="83209"/>
            <a:stretch>
              <a:fillRect/>
            </a:stretch>
          </p:blipFill>
          <p:spPr>
            <a:xfrm>
              <a:off x="3743420" y="1722072"/>
              <a:ext cx="2000484" cy="3065827"/>
            </a:xfrm>
            <a:prstGeom prst="rect">
              <a:avLst/>
            </a:prstGeom>
          </p:spPr>
        </p:pic>
      </p:grpSp>
      <p:sp>
        <p:nvSpPr>
          <p:cNvPr id="12" name="TextBox 11"/>
          <p:cNvSpPr txBox="1"/>
          <p:nvPr/>
        </p:nvSpPr>
        <p:spPr>
          <a:xfrm>
            <a:off x="6046794" y="6410488"/>
            <a:ext cx="2893314" cy="338554"/>
          </a:xfrm>
          <a:prstGeom prst="rect">
            <a:avLst/>
          </a:prstGeom>
          <a:noFill/>
        </p:spPr>
        <p:txBody>
          <a:bodyPr wrap="square" rtlCol="0">
            <a:spAutoFit/>
          </a:bodyPr>
          <a:lstStyle/>
          <a:p>
            <a:r>
              <a:rPr lang="en-US" dirty="0" smtClean="0">
                <a:solidFill>
                  <a:srgbClr val="984807"/>
                </a:solidFill>
              </a:rPr>
              <a:t>Rasmussen and </a:t>
            </a:r>
            <a:r>
              <a:rPr lang="en-US" dirty="0" err="1" smtClean="0">
                <a:solidFill>
                  <a:srgbClr val="984807"/>
                </a:solidFill>
              </a:rPr>
              <a:t>Kellis</a:t>
            </a:r>
            <a:r>
              <a:rPr lang="en-US" dirty="0" smtClean="0">
                <a:solidFill>
                  <a:srgbClr val="984807"/>
                </a:solidFill>
              </a:rPr>
              <a:t>, MBE 2010</a:t>
            </a:r>
            <a:endParaRPr lang="en-US" dirty="0">
              <a:solidFill>
                <a:srgbClr val="984807"/>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ounded Rectangle 6"/>
          <p:cNvSpPr/>
          <p:nvPr/>
        </p:nvSpPr>
        <p:spPr>
          <a:xfrm>
            <a:off x="1533057" y="53776"/>
            <a:ext cx="6096434" cy="1457524"/>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2" name="Title 1"/>
          <p:cNvSpPr>
            <a:spLocks noGrp="1"/>
          </p:cNvSpPr>
          <p:nvPr>
            <p:ph type="title"/>
          </p:nvPr>
        </p:nvSpPr>
        <p:spPr>
          <a:xfrm>
            <a:off x="1282700" y="210379"/>
            <a:ext cx="6565900" cy="1011549"/>
          </a:xfrm>
        </p:spPr>
        <p:txBody>
          <a:bodyPr>
            <a:normAutofit/>
          </a:bodyPr>
          <a:lstStyle/>
          <a:p>
            <a:r>
              <a:rPr lang="en-US" dirty="0" smtClean="0">
                <a:solidFill>
                  <a:srgbClr val="984807"/>
                </a:solidFill>
              </a:rPr>
              <a:t>The gene tree graphical model</a:t>
            </a:r>
            <a:endParaRPr lang="en-US" dirty="0">
              <a:solidFill>
                <a:srgbClr val="984807"/>
              </a:solidFill>
            </a:endParaRPr>
          </a:p>
        </p:txBody>
      </p:sp>
      <p:sp>
        <p:nvSpPr>
          <p:cNvPr id="11" name="Rounded Rectangle 10"/>
          <p:cNvSpPr/>
          <p:nvPr/>
        </p:nvSpPr>
        <p:spPr>
          <a:xfrm>
            <a:off x="0" y="1930400"/>
            <a:ext cx="9126875" cy="4749800"/>
          </a:xfrm>
          <a:prstGeom prst="roundRect">
            <a:avLst>
              <a:gd name="adj" fmla="val 7502"/>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37" name="Oval 36"/>
          <p:cNvSpPr/>
          <p:nvPr/>
        </p:nvSpPr>
        <p:spPr>
          <a:xfrm>
            <a:off x="3810000" y="5143500"/>
            <a:ext cx="711200" cy="698500"/>
          </a:xfrm>
          <a:prstGeom prst="ellipse">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3810000" y="3771900"/>
            <a:ext cx="711200" cy="6985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7" name="Straight Arrow Connector 46"/>
          <p:cNvCxnSpPr/>
          <p:nvPr/>
        </p:nvCxnSpPr>
        <p:spPr>
          <a:xfrm rot="5400000">
            <a:off x="3833812" y="4812506"/>
            <a:ext cx="660400" cy="158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a:off x="4826000" y="3949700"/>
            <a:ext cx="2514600" cy="338554"/>
          </a:xfrm>
          <a:prstGeom prst="rect">
            <a:avLst/>
          </a:prstGeom>
          <a:noFill/>
        </p:spPr>
        <p:txBody>
          <a:bodyPr wrap="square" rtlCol="0">
            <a:spAutoFit/>
          </a:bodyPr>
          <a:lstStyle/>
          <a:p>
            <a:r>
              <a:rPr lang="en-US" dirty="0" smtClean="0"/>
              <a:t>Gene tree</a:t>
            </a:r>
            <a:endParaRPr lang="en-US" dirty="0"/>
          </a:p>
        </p:txBody>
      </p:sp>
      <p:sp>
        <p:nvSpPr>
          <p:cNvPr id="52" name="TextBox 51"/>
          <p:cNvSpPr txBox="1"/>
          <p:nvPr/>
        </p:nvSpPr>
        <p:spPr>
          <a:xfrm>
            <a:off x="4826000" y="5207000"/>
            <a:ext cx="2514600" cy="338554"/>
          </a:xfrm>
          <a:prstGeom prst="rect">
            <a:avLst/>
          </a:prstGeom>
          <a:noFill/>
        </p:spPr>
        <p:txBody>
          <a:bodyPr wrap="square" rtlCol="0">
            <a:spAutoFit/>
          </a:bodyPr>
          <a:lstStyle/>
          <a:p>
            <a:r>
              <a:rPr lang="en-US" dirty="0" smtClean="0"/>
              <a:t>Gene alignment</a:t>
            </a:r>
            <a:endParaRPr lang="en-US" dirty="0"/>
          </a:p>
        </p:txBody>
      </p:sp>
      <p:grpSp>
        <p:nvGrpSpPr>
          <p:cNvPr id="10" name="Group 9"/>
          <p:cNvGrpSpPr/>
          <p:nvPr/>
        </p:nvGrpSpPr>
        <p:grpSpPr>
          <a:xfrm>
            <a:off x="559491" y="4540365"/>
            <a:ext cx="3250509" cy="558800"/>
            <a:chOff x="2057398" y="4429667"/>
            <a:chExt cx="3250509" cy="558800"/>
          </a:xfrm>
        </p:grpSpPr>
        <p:sp>
          <p:nvSpPr>
            <p:cNvPr id="12" name="Rounded Rectangle 11"/>
            <p:cNvSpPr/>
            <p:nvPr/>
          </p:nvSpPr>
          <p:spPr>
            <a:xfrm>
              <a:off x="2095500" y="4429667"/>
              <a:ext cx="3175347" cy="558800"/>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13" name="Rectangle 12"/>
            <p:cNvSpPr/>
            <p:nvPr/>
          </p:nvSpPr>
          <p:spPr>
            <a:xfrm>
              <a:off x="2057398" y="4518567"/>
              <a:ext cx="3250509" cy="338554"/>
            </a:xfrm>
            <a:prstGeom prst="rect">
              <a:avLst/>
            </a:prstGeom>
          </p:spPr>
          <p:txBody>
            <a:bodyPr wrap="none">
              <a:spAutoFit/>
            </a:bodyPr>
            <a:lstStyle/>
            <a:p>
              <a:r>
                <a:rPr lang="en-US" dirty="0" err="1" smtClean="0">
                  <a:solidFill>
                    <a:srgbClr val="984807"/>
                  </a:solidFill>
                </a:rPr>
                <a:t>Felsenstein</a:t>
              </a:r>
              <a:r>
                <a:rPr lang="en-US" dirty="0" smtClean="0">
                  <a:solidFill>
                    <a:srgbClr val="984807"/>
                  </a:solidFill>
                </a:rPr>
                <a:t> pruning algorithm (1981) </a:t>
              </a:r>
              <a:endParaRPr lang="en-US" dirty="0"/>
            </a:p>
          </p:txBody>
        </p:sp>
      </p:gr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ounded Rectangle 6"/>
          <p:cNvSpPr/>
          <p:nvPr/>
        </p:nvSpPr>
        <p:spPr>
          <a:xfrm>
            <a:off x="1533057" y="53776"/>
            <a:ext cx="6096434" cy="799107"/>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2" name="Title 1"/>
          <p:cNvSpPr>
            <a:spLocks noGrp="1"/>
          </p:cNvSpPr>
          <p:nvPr>
            <p:ph type="title"/>
          </p:nvPr>
        </p:nvSpPr>
        <p:spPr>
          <a:xfrm>
            <a:off x="1533057" y="-132521"/>
            <a:ext cx="6096434" cy="1011549"/>
          </a:xfrm>
        </p:spPr>
        <p:txBody>
          <a:bodyPr>
            <a:normAutofit/>
          </a:bodyPr>
          <a:lstStyle/>
          <a:p>
            <a:r>
              <a:rPr lang="en-US" dirty="0" smtClean="0">
                <a:solidFill>
                  <a:srgbClr val="984807"/>
                </a:solidFill>
              </a:rPr>
              <a:t>Plan</a:t>
            </a:r>
            <a:endParaRPr lang="en-US" dirty="0">
              <a:solidFill>
                <a:srgbClr val="984807"/>
              </a:solidFill>
            </a:endParaRPr>
          </a:p>
        </p:txBody>
      </p:sp>
      <p:sp>
        <p:nvSpPr>
          <p:cNvPr id="11" name="Rounded Rectangle 10"/>
          <p:cNvSpPr/>
          <p:nvPr/>
        </p:nvSpPr>
        <p:spPr>
          <a:xfrm>
            <a:off x="0" y="1016001"/>
            <a:ext cx="9126875" cy="5841999"/>
          </a:xfrm>
          <a:prstGeom prst="roundRect">
            <a:avLst>
              <a:gd name="adj" fmla="val 7502"/>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3" name="Content Placeholder 2"/>
          <p:cNvSpPr>
            <a:spLocks noGrp="1"/>
          </p:cNvSpPr>
          <p:nvPr>
            <p:ph idx="1"/>
          </p:nvPr>
        </p:nvSpPr>
        <p:spPr>
          <a:xfrm>
            <a:off x="0" y="1016001"/>
            <a:ext cx="9126875" cy="6040750"/>
          </a:xfrm>
        </p:spPr>
        <p:txBody>
          <a:bodyPr>
            <a:normAutofit fontScale="92500"/>
          </a:bodyPr>
          <a:lstStyle/>
          <a:p>
            <a:pPr marL="597109" indent="-597109">
              <a:spcAft>
                <a:spcPts val="1200"/>
              </a:spcAft>
              <a:buFont typeface="+mj-lt"/>
              <a:buAutoNum type="arabicPeriod"/>
            </a:pPr>
            <a:r>
              <a:rPr lang="en-US" sz="2800" dirty="0" smtClean="0">
                <a:solidFill>
                  <a:srgbClr val="984807"/>
                </a:solidFill>
              </a:rPr>
              <a:t>Modeling the relationship between species tree and gene tree </a:t>
            </a:r>
          </a:p>
          <a:p>
            <a:pPr marL="954224" lvl="1" indent="-597109">
              <a:spcAft>
                <a:spcPts val="1200"/>
              </a:spcAft>
              <a:buClr>
                <a:schemeClr val="accent2">
                  <a:lumMod val="40000"/>
                  <a:lumOff val="60000"/>
                </a:schemeClr>
              </a:buClr>
            </a:pPr>
            <a:r>
              <a:rPr lang="en-US" sz="2000" dirty="0" smtClean="0">
                <a:solidFill>
                  <a:schemeClr val="accent2">
                    <a:lumMod val="40000"/>
                    <a:lumOff val="60000"/>
                  </a:schemeClr>
                </a:solidFill>
              </a:rPr>
              <a:t>coalescent models (short!)</a:t>
            </a:r>
          </a:p>
          <a:p>
            <a:pPr marL="954224" lvl="1" indent="-597109">
              <a:spcAft>
                <a:spcPts val="1200"/>
              </a:spcAft>
              <a:buClr>
                <a:schemeClr val="accent2">
                  <a:lumMod val="40000"/>
                  <a:lumOff val="60000"/>
                </a:schemeClr>
              </a:buClr>
            </a:pPr>
            <a:r>
              <a:rPr lang="en-US" sz="2000" dirty="0" smtClean="0">
                <a:solidFill>
                  <a:schemeClr val="accent2">
                    <a:lumMod val="40000"/>
                    <a:lumOff val="60000"/>
                  </a:schemeClr>
                </a:solidFill>
              </a:rPr>
              <a:t>models of gene duplication and loss</a:t>
            </a:r>
          </a:p>
          <a:p>
            <a:pPr marL="954224" lvl="1" indent="-597109">
              <a:spcAft>
                <a:spcPts val="1200"/>
              </a:spcAft>
              <a:buClr>
                <a:schemeClr val="accent2">
                  <a:lumMod val="40000"/>
                  <a:lumOff val="60000"/>
                </a:schemeClr>
              </a:buClr>
            </a:pPr>
            <a:r>
              <a:rPr lang="en-US" sz="2000" dirty="0" smtClean="0">
                <a:solidFill>
                  <a:schemeClr val="accent2">
                    <a:lumMod val="40000"/>
                    <a:lumOff val="60000"/>
                  </a:schemeClr>
                </a:solidFill>
              </a:rPr>
              <a:t>models of gene transfer</a:t>
            </a:r>
          </a:p>
          <a:p>
            <a:pPr marL="954224" lvl="1" indent="-597109">
              <a:spcAft>
                <a:spcPts val="1200"/>
              </a:spcAft>
              <a:buClr>
                <a:schemeClr val="accent2">
                  <a:lumMod val="40000"/>
                  <a:lumOff val="60000"/>
                </a:schemeClr>
              </a:buClr>
            </a:pPr>
            <a:r>
              <a:rPr lang="en-US" sz="2000" dirty="0" smtClean="0">
                <a:solidFill>
                  <a:schemeClr val="accent2">
                    <a:lumMod val="40000"/>
                    <a:lumOff val="60000"/>
                  </a:schemeClr>
                </a:solidFill>
              </a:rPr>
              <a:t>models that combine the above</a:t>
            </a:r>
          </a:p>
          <a:p>
            <a:pPr marL="597109" indent="-597109">
              <a:spcAft>
                <a:spcPts val="1200"/>
              </a:spcAft>
              <a:buFont typeface="+mj-lt"/>
              <a:buAutoNum type="arabicPeriod"/>
            </a:pPr>
            <a:r>
              <a:rPr lang="en-US" sz="2800" dirty="0" smtClean="0">
                <a:solidFill>
                  <a:srgbClr val="984807"/>
                </a:solidFill>
              </a:rPr>
              <a:t>Results obtained using these models</a:t>
            </a:r>
          </a:p>
          <a:p>
            <a:pPr marL="954224" lvl="1" indent="-597109">
              <a:spcAft>
                <a:spcPts val="1200"/>
              </a:spcAft>
            </a:pPr>
            <a:r>
              <a:rPr lang="en-US" sz="2400" dirty="0" smtClean="0">
                <a:solidFill>
                  <a:srgbClr val="E6B9B8"/>
                </a:solidFill>
              </a:rPr>
              <a:t>Improving gene tree construction</a:t>
            </a:r>
          </a:p>
          <a:p>
            <a:pPr marL="954224" lvl="1" indent="-597109">
              <a:spcAft>
                <a:spcPts val="1200"/>
              </a:spcAft>
            </a:pPr>
            <a:r>
              <a:rPr lang="en-US" sz="2400" dirty="0" err="1" smtClean="0">
                <a:solidFill>
                  <a:srgbClr val="984807"/>
                </a:solidFill>
              </a:rPr>
              <a:t>Coestimation</a:t>
            </a:r>
            <a:r>
              <a:rPr lang="en-US" sz="2400" dirty="0" smtClean="0">
                <a:solidFill>
                  <a:srgbClr val="984807"/>
                </a:solidFill>
              </a:rPr>
              <a:t> of gene and species trees</a:t>
            </a:r>
          </a:p>
          <a:p>
            <a:pPr marL="954224" lvl="1" indent="-597109">
              <a:spcAft>
                <a:spcPts val="1200"/>
              </a:spcAft>
            </a:pPr>
            <a:r>
              <a:rPr lang="en-US" sz="2400" dirty="0" smtClean="0">
                <a:solidFill>
                  <a:srgbClr val="984807"/>
                </a:solidFill>
              </a:rPr>
              <a:t>Inference of a species tree and time orders </a:t>
            </a:r>
          </a:p>
          <a:p>
            <a:pPr marL="597109" indent="-597109">
              <a:spcAft>
                <a:spcPts val="1200"/>
              </a:spcAft>
              <a:buFont typeface="+mj-lt"/>
              <a:buAutoNum type="arabicPeriod"/>
            </a:pPr>
            <a:r>
              <a:rPr lang="en-US" sz="2800" dirty="0" smtClean="0">
                <a:solidFill>
                  <a:srgbClr val="984807"/>
                </a:solidFill>
              </a:rPr>
              <a:t>Towards efficient Bayesian inference of gene trees and species trees</a:t>
            </a:r>
            <a:endParaRPr lang="en-US" dirty="0">
              <a:solidFill>
                <a:srgbClr val="984807"/>
              </a:solidFill>
            </a:endParaRPr>
          </a:p>
        </p:txBody>
      </p:sp>
      <p:pic>
        <p:nvPicPr>
          <p:cNvPr id="6" name="Content Placeholder 10" descr="Figure1_SpTreeOnly.png"/>
          <p:cNvPicPr>
            <a:picLocks noChangeAspect="1"/>
          </p:cNvPicPr>
          <p:nvPr/>
        </p:nvPicPr>
        <p:blipFill>
          <a:blip r:embed="rId2"/>
          <a:srcRect l="-69184" r="-69184"/>
          <a:stretch>
            <a:fillRect/>
          </a:stretch>
        </p:blipFill>
        <p:spPr>
          <a:xfrm>
            <a:off x="4572000" y="1660702"/>
            <a:ext cx="3218198" cy="1769886"/>
          </a:xfrm>
          <a:prstGeom prst="rect">
            <a:avLst/>
          </a:prstGeom>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ounded Rectangle 6"/>
          <p:cNvSpPr/>
          <p:nvPr/>
        </p:nvSpPr>
        <p:spPr>
          <a:xfrm>
            <a:off x="1870" y="1526473"/>
            <a:ext cx="8925787" cy="5012291"/>
          </a:xfrm>
          <a:prstGeom prst="roundRect">
            <a:avLst>
              <a:gd name="adj" fmla="val 12941"/>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6" name="Rounded Rectangle 5"/>
          <p:cNvSpPr/>
          <p:nvPr/>
        </p:nvSpPr>
        <p:spPr>
          <a:xfrm>
            <a:off x="5839715" y="6538764"/>
            <a:ext cx="3306155" cy="302585"/>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4" name="Rounded Rectangle 3"/>
          <p:cNvSpPr/>
          <p:nvPr/>
        </p:nvSpPr>
        <p:spPr>
          <a:xfrm>
            <a:off x="457201" y="435806"/>
            <a:ext cx="8229600" cy="775493"/>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2" name="Title 1"/>
          <p:cNvSpPr>
            <a:spLocks noGrp="1"/>
          </p:cNvSpPr>
          <p:nvPr>
            <p:ph type="title"/>
          </p:nvPr>
        </p:nvSpPr>
        <p:spPr>
          <a:xfrm>
            <a:off x="457201" y="183933"/>
            <a:ext cx="8229600" cy="1143000"/>
          </a:xfrm>
        </p:spPr>
        <p:txBody>
          <a:bodyPr>
            <a:normAutofit/>
          </a:bodyPr>
          <a:lstStyle/>
          <a:p>
            <a:r>
              <a:rPr lang="en-US" dirty="0" err="1" smtClean="0">
                <a:solidFill>
                  <a:schemeClr val="accent6">
                    <a:lumMod val="50000"/>
                  </a:schemeClr>
                </a:solidFill>
              </a:rPr>
              <a:t>Coestimation</a:t>
            </a:r>
            <a:r>
              <a:rPr lang="en-US" dirty="0" smtClean="0">
                <a:solidFill>
                  <a:schemeClr val="accent6">
                    <a:lumMod val="50000"/>
                  </a:schemeClr>
                </a:solidFill>
              </a:rPr>
              <a:t> of gene and species trees</a:t>
            </a:r>
          </a:p>
        </p:txBody>
      </p:sp>
      <p:sp>
        <p:nvSpPr>
          <p:cNvPr id="3" name="Content Placeholder 2"/>
          <p:cNvSpPr>
            <a:spLocks noGrp="1"/>
          </p:cNvSpPr>
          <p:nvPr>
            <p:ph idx="1"/>
          </p:nvPr>
        </p:nvSpPr>
        <p:spPr>
          <a:xfrm>
            <a:off x="37353" y="1712268"/>
            <a:ext cx="9144000" cy="4826495"/>
          </a:xfrm>
        </p:spPr>
        <p:txBody>
          <a:bodyPr>
            <a:noAutofit/>
          </a:bodyPr>
          <a:lstStyle/>
          <a:p>
            <a:pPr>
              <a:spcBef>
                <a:spcPct val="0"/>
              </a:spcBef>
              <a:spcAft>
                <a:spcPts val="1820"/>
              </a:spcAft>
            </a:pPr>
            <a:r>
              <a:rPr lang="fr-FR" sz="3200" dirty="0" smtClean="0">
                <a:solidFill>
                  <a:schemeClr val="accent6">
                    <a:lumMod val="50000"/>
                  </a:schemeClr>
                </a:solidFill>
                <a:ea typeface="+mj-ea"/>
                <a:cs typeface="Arial"/>
              </a:rPr>
              <a:t>PHYLDOG:</a:t>
            </a:r>
          </a:p>
          <a:p>
            <a:pPr lvl="1">
              <a:spcBef>
                <a:spcPct val="0"/>
              </a:spcBef>
              <a:spcAft>
                <a:spcPts val="1820"/>
              </a:spcAft>
            </a:pPr>
            <a:r>
              <a:rPr lang="fr-FR" sz="2800" dirty="0" smtClean="0">
                <a:solidFill>
                  <a:schemeClr val="accent6">
                    <a:lumMod val="50000"/>
                  </a:schemeClr>
                </a:solidFill>
                <a:ea typeface="+mj-ea"/>
                <a:cs typeface="Arial"/>
              </a:rPr>
              <a:t>Input: </a:t>
            </a:r>
            <a:r>
              <a:rPr lang="fr-FR" sz="2800" dirty="0" err="1" smtClean="0">
                <a:solidFill>
                  <a:schemeClr val="accent6">
                    <a:lumMod val="50000"/>
                  </a:schemeClr>
                </a:solidFill>
                <a:ea typeface="+mj-ea"/>
                <a:cs typeface="Arial"/>
              </a:rPr>
              <a:t>gene</a:t>
            </a:r>
            <a:r>
              <a:rPr lang="fr-FR" sz="2800" dirty="0" smtClean="0">
                <a:solidFill>
                  <a:schemeClr val="accent6">
                    <a:lumMod val="50000"/>
                  </a:schemeClr>
                </a:solidFill>
                <a:ea typeface="+mj-ea"/>
                <a:cs typeface="Arial"/>
              </a:rPr>
              <a:t> </a:t>
            </a:r>
            <a:r>
              <a:rPr lang="fr-FR" sz="2800" dirty="0" err="1" smtClean="0">
                <a:solidFill>
                  <a:schemeClr val="accent6">
                    <a:lumMod val="50000"/>
                  </a:schemeClr>
                </a:solidFill>
                <a:ea typeface="+mj-ea"/>
                <a:cs typeface="Arial"/>
              </a:rPr>
              <a:t>alignments</a:t>
            </a:r>
            <a:endParaRPr lang="fr-FR" sz="2800" dirty="0" smtClean="0">
              <a:solidFill>
                <a:schemeClr val="accent6">
                  <a:lumMod val="50000"/>
                </a:schemeClr>
              </a:solidFill>
              <a:ea typeface="+mj-ea"/>
              <a:cs typeface="Arial"/>
            </a:endParaRPr>
          </a:p>
          <a:p>
            <a:pPr lvl="1">
              <a:spcBef>
                <a:spcPct val="0"/>
              </a:spcBef>
              <a:spcAft>
                <a:spcPts val="1820"/>
              </a:spcAft>
            </a:pPr>
            <a:r>
              <a:rPr lang="fr-FR" sz="2800" dirty="0" smtClean="0">
                <a:solidFill>
                  <a:schemeClr val="accent6">
                    <a:lumMod val="50000"/>
                  </a:schemeClr>
                </a:solidFill>
                <a:ea typeface="+mj-ea"/>
                <a:cs typeface="Arial"/>
              </a:rPr>
              <a:t>Output: </a:t>
            </a:r>
            <a:r>
              <a:rPr lang="fr-FR" sz="2800" dirty="0" err="1" smtClean="0">
                <a:solidFill>
                  <a:schemeClr val="accent6">
                    <a:lumMod val="50000"/>
                  </a:schemeClr>
                </a:solidFill>
                <a:ea typeface="+mj-ea"/>
                <a:cs typeface="Arial"/>
              </a:rPr>
              <a:t>rooted</a:t>
            </a:r>
            <a:r>
              <a:rPr lang="fr-FR" sz="2800" dirty="0" smtClean="0">
                <a:solidFill>
                  <a:schemeClr val="accent6">
                    <a:lumMod val="50000"/>
                  </a:schemeClr>
                </a:solidFill>
                <a:ea typeface="+mj-ea"/>
                <a:cs typeface="Arial"/>
              </a:rPr>
              <a:t> </a:t>
            </a:r>
            <a:r>
              <a:rPr lang="fr-FR" sz="2800" dirty="0" err="1" smtClean="0">
                <a:solidFill>
                  <a:schemeClr val="accent6">
                    <a:lumMod val="50000"/>
                  </a:schemeClr>
                </a:solidFill>
                <a:ea typeface="+mj-ea"/>
                <a:cs typeface="Arial"/>
              </a:rPr>
              <a:t>reconciled</a:t>
            </a:r>
            <a:r>
              <a:rPr lang="fr-FR" sz="2800" dirty="0" smtClean="0">
                <a:solidFill>
                  <a:schemeClr val="accent6">
                    <a:lumMod val="50000"/>
                  </a:schemeClr>
                </a:solidFill>
                <a:ea typeface="+mj-ea"/>
                <a:cs typeface="Arial"/>
              </a:rPr>
              <a:t> </a:t>
            </a:r>
            <a:r>
              <a:rPr lang="fr-FR" sz="2800" dirty="0" err="1" smtClean="0">
                <a:solidFill>
                  <a:schemeClr val="accent6">
                    <a:lumMod val="50000"/>
                  </a:schemeClr>
                </a:solidFill>
                <a:ea typeface="+mj-ea"/>
                <a:cs typeface="Arial"/>
              </a:rPr>
              <a:t>gene</a:t>
            </a:r>
            <a:r>
              <a:rPr lang="fr-FR" sz="2800" dirty="0" smtClean="0">
                <a:solidFill>
                  <a:schemeClr val="accent6">
                    <a:lumMod val="50000"/>
                  </a:schemeClr>
                </a:solidFill>
                <a:ea typeface="+mj-ea"/>
                <a:cs typeface="Arial"/>
              </a:rPr>
              <a:t> </a:t>
            </a:r>
            <a:r>
              <a:rPr lang="fr-FR" sz="2800" dirty="0" err="1" smtClean="0">
                <a:solidFill>
                  <a:schemeClr val="accent6">
                    <a:lumMod val="50000"/>
                  </a:schemeClr>
                </a:solidFill>
                <a:ea typeface="+mj-ea"/>
                <a:cs typeface="Arial"/>
              </a:rPr>
              <a:t>trees</a:t>
            </a:r>
            <a:r>
              <a:rPr lang="fr-FR" sz="2800" dirty="0" smtClean="0">
                <a:solidFill>
                  <a:schemeClr val="accent6">
                    <a:lumMod val="50000"/>
                  </a:schemeClr>
                </a:solidFill>
                <a:ea typeface="+mj-ea"/>
                <a:cs typeface="Arial"/>
              </a:rPr>
              <a:t>, </a:t>
            </a:r>
            <a:r>
              <a:rPr lang="fr-FR" sz="2800" dirty="0" err="1" smtClean="0">
                <a:solidFill>
                  <a:schemeClr val="accent6">
                    <a:lumMod val="50000"/>
                  </a:schemeClr>
                </a:solidFill>
                <a:ea typeface="+mj-ea"/>
                <a:cs typeface="Arial"/>
              </a:rPr>
              <a:t>rooted</a:t>
            </a:r>
            <a:r>
              <a:rPr lang="fr-FR" sz="2800" dirty="0" smtClean="0">
                <a:solidFill>
                  <a:schemeClr val="accent6">
                    <a:lumMod val="50000"/>
                  </a:schemeClr>
                </a:solidFill>
                <a:ea typeface="+mj-ea"/>
                <a:cs typeface="Arial"/>
              </a:rPr>
              <a:t> </a:t>
            </a:r>
            <a:r>
              <a:rPr lang="fr-FR" sz="2800" dirty="0" err="1" smtClean="0">
                <a:solidFill>
                  <a:schemeClr val="accent6">
                    <a:lumMod val="50000"/>
                  </a:schemeClr>
                </a:solidFill>
                <a:ea typeface="+mj-ea"/>
                <a:cs typeface="Arial"/>
              </a:rPr>
              <a:t>species</a:t>
            </a:r>
            <a:r>
              <a:rPr lang="fr-FR" sz="2800" dirty="0" smtClean="0">
                <a:solidFill>
                  <a:schemeClr val="accent6">
                    <a:lumMod val="50000"/>
                  </a:schemeClr>
                </a:solidFill>
                <a:ea typeface="+mj-ea"/>
                <a:cs typeface="Arial"/>
              </a:rPr>
              <a:t> </a:t>
            </a:r>
            <a:r>
              <a:rPr lang="fr-FR" sz="2800" dirty="0" err="1" smtClean="0">
                <a:solidFill>
                  <a:schemeClr val="accent6">
                    <a:lumMod val="50000"/>
                  </a:schemeClr>
                </a:solidFill>
                <a:ea typeface="+mj-ea"/>
                <a:cs typeface="Arial"/>
              </a:rPr>
              <a:t>tree</a:t>
            </a:r>
            <a:r>
              <a:rPr lang="fr-FR" sz="2800" dirty="0" smtClean="0">
                <a:solidFill>
                  <a:schemeClr val="accent6">
                    <a:lumMod val="50000"/>
                  </a:schemeClr>
                </a:solidFill>
                <a:ea typeface="+mj-ea"/>
                <a:cs typeface="Arial"/>
              </a:rPr>
              <a:t>, </a:t>
            </a:r>
            <a:r>
              <a:rPr lang="fr-FR" sz="2800" dirty="0" err="1" smtClean="0">
                <a:solidFill>
                  <a:schemeClr val="accent6">
                    <a:lumMod val="50000"/>
                  </a:schemeClr>
                </a:solidFill>
                <a:ea typeface="+mj-ea"/>
                <a:cs typeface="Arial"/>
              </a:rPr>
              <a:t>branch-wise</a:t>
            </a:r>
            <a:r>
              <a:rPr lang="fr-FR" sz="2800" dirty="0" smtClean="0">
                <a:solidFill>
                  <a:schemeClr val="accent6">
                    <a:lumMod val="50000"/>
                  </a:schemeClr>
                </a:solidFill>
                <a:ea typeface="+mj-ea"/>
                <a:cs typeface="Arial"/>
              </a:rPr>
              <a:t> </a:t>
            </a:r>
            <a:r>
              <a:rPr lang="fr-FR" sz="2800" dirty="0" err="1" smtClean="0">
                <a:solidFill>
                  <a:schemeClr val="accent6">
                    <a:lumMod val="50000"/>
                  </a:schemeClr>
                </a:solidFill>
                <a:ea typeface="+mj-ea"/>
                <a:cs typeface="Arial"/>
              </a:rPr>
              <a:t>expected</a:t>
            </a:r>
            <a:r>
              <a:rPr lang="fr-FR" sz="2800" dirty="0" smtClean="0">
                <a:solidFill>
                  <a:schemeClr val="accent6">
                    <a:lumMod val="50000"/>
                  </a:schemeClr>
                </a:solidFill>
                <a:ea typeface="+mj-ea"/>
                <a:cs typeface="Arial"/>
              </a:rPr>
              <a:t> </a:t>
            </a:r>
            <a:r>
              <a:rPr lang="fr-FR" sz="2800" dirty="0" err="1" smtClean="0">
                <a:solidFill>
                  <a:schemeClr val="accent6">
                    <a:lumMod val="50000"/>
                  </a:schemeClr>
                </a:solidFill>
                <a:ea typeface="+mj-ea"/>
                <a:cs typeface="Arial"/>
              </a:rPr>
              <a:t>numbers</a:t>
            </a:r>
            <a:r>
              <a:rPr lang="fr-FR" sz="2800" dirty="0" smtClean="0">
                <a:solidFill>
                  <a:schemeClr val="accent6">
                    <a:lumMod val="50000"/>
                  </a:schemeClr>
                </a:solidFill>
                <a:ea typeface="+mj-ea"/>
                <a:cs typeface="Arial"/>
              </a:rPr>
              <a:t> of duplications and </a:t>
            </a:r>
            <a:r>
              <a:rPr lang="fr-FR" sz="2800" dirty="0" err="1" smtClean="0">
                <a:solidFill>
                  <a:schemeClr val="accent6">
                    <a:lumMod val="50000"/>
                  </a:schemeClr>
                </a:solidFill>
                <a:ea typeface="+mj-ea"/>
                <a:cs typeface="Arial"/>
              </a:rPr>
              <a:t>losses</a:t>
            </a:r>
            <a:endParaRPr lang="fr-FR" sz="2800" dirty="0" smtClean="0">
              <a:solidFill>
                <a:schemeClr val="accent6">
                  <a:lumMod val="50000"/>
                </a:schemeClr>
              </a:solidFill>
              <a:ea typeface="+mj-ea"/>
              <a:cs typeface="Arial"/>
            </a:endParaRPr>
          </a:p>
          <a:p>
            <a:pPr lvl="1">
              <a:spcBef>
                <a:spcPct val="0"/>
              </a:spcBef>
              <a:spcAft>
                <a:spcPts val="1820"/>
              </a:spcAft>
            </a:pPr>
            <a:r>
              <a:rPr lang="fr-FR" sz="2800" dirty="0" smtClean="0">
                <a:solidFill>
                  <a:schemeClr val="accent6">
                    <a:lumMod val="50000"/>
                  </a:schemeClr>
                </a:solidFill>
                <a:ea typeface="+mj-ea"/>
                <a:cs typeface="Arial"/>
              </a:rPr>
              <a:t>Model </a:t>
            </a:r>
            <a:r>
              <a:rPr lang="fr-FR" sz="2800" dirty="0" err="1" smtClean="0">
                <a:solidFill>
                  <a:schemeClr val="accent6">
                    <a:lumMod val="50000"/>
                  </a:schemeClr>
                </a:solidFill>
                <a:ea typeface="+mj-ea"/>
                <a:cs typeface="Arial"/>
              </a:rPr>
              <a:t>based</a:t>
            </a:r>
            <a:endParaRPr lang="fr-FR" sz="2800" dirty="0" smtClean="0">
              <a:solidFill>
                <a:schemeClr val="accent6">
                  <a:lumMod val="50000"/>
                </a:schemeClr>
              </a:solidFill>
              <a:ea typeface="+mj-ea"/>
              <a:cs typeface="Arial"/>
            </a:endParaRPr>
          </a:p>
          <a:p>
            <a:pPr lvl="1">
              <a:spcBef>
                <a:spcPct val="0"/>
              </a:spcBef>
              <a:spcAft>
                <a:spcPts val="1820"/>
              </a:spcAft>
            </a:pPr>
            <a:r>
              <a:rPr lang="fr-FR" sz="2800" dirty="0" err="1" smtClean="0">
                <a:solidFill>
                  <a:schemeClr val="accent6">
                    <a:lumMod val="50000"/>
                  </a:schemeClr>
                </a:solidFill>
                <a:ea typeface="+mj-ea"/>
                <a:cs typeface="Arial"/>
              </a:rPr>
              <a:t>Parallel</a:t>
            </a:r>
            <a:r>
              <a:rPr lang="fr-FR" sz="2800" dirty="0" smtClean="0">
                <a:solidFill>
                  <a:schemeClr val="accent6">
                    <a:lumMod val="50000"/>
                  </a:schemeClr>
                </a:solidFill>
                <a:ea typeface="+mj-ea"/>
                <a:cs typeface="Arial"/>
              </a:rPr>
              <a:t> </a:t>
            </a:r>
            <a:r>
              <a:rPr lang="fr-FR" sz="2800" dirty="0" err="1" smtClean="0">
                <a:solidFill>
                  <a:schemeClr val="accent6">
                    <a:lumMod val="50000"/>
                  </a:schemeClr>
                </a:solidFill>
                <a:ea typeface="+mj-ea"/>
                <a:cs typeface="Arial"/>
              </a:rPr>
              <a:t>algorithm</a:t>
            </a:r>
            <a:endParaRPr lang="fr-FR" sz="2800" dirty="0" smtClean="0">
              <a:solidFill>
                <a:schemeClr val="accent6">
                  <a:lumMod val="50000"/>
                </a:schemeClr>
              </a:solidFill>
              <a:ea typeface="+mj-ea"/>
              <a:cs typeface="Arial"/>
            </a:endParaRPr>
          </a:p>
          <a:p>
            <a:pPr lvl="1">
              <a:spcBef>
                <a:spcPct val="0"/>
              </a:spcBef>
              <a:spcAft>
                <a:spcPts val="1820"/>
              </a:spcAft>
            </a:pPr>
            <a:r>
              <a:rPr lang="fr-FR" sz="2800" dirty="0" smtClean="0">
                <a:solidFill>
                  <a:schemeClr val="accent6">
                    <a:lumMod val="50000"/>
                  </a:schemeClr>
                </a:solidFill>
                <a:ea typeface="+mj-ea"/>
                <a:cs typeface="Arial"/>
              </a:rPr>
              <a:t>Uses Bio++ (</a:t>
            </a:r>
            <a:r>
              <a:rPr lang="fr-FR" sz="2800" dirty="0" err="1" smtClean="0">
                <a:solidFill>
                  <a:schemeClr val="accent6">
                    <a:lumMod val="50000"/>
                  </a:schemeClr>
                </a:solidFill>
                <a:ea typeface="+mj-ea"/>
                <a:cs typeface="Arial"/>
              </a:rPr>
              <a:t>Dutheil</a:t>
            </a:r>
            <a:r>
              <a:rPr lang="fr-FR" sz="2800" dirty="0" smtClean="0">
                <a:solidFill>
                  <a:schemeClr val="accent6">
                    <a:lumMod val="50000"/>
                  </a:schemeClr>
                </a:solidFill>
                <a:ea typeface="+mj-ea"/>
                <a:cs typeface="Arial"/>
              </a:rPr>
              <a:t> et al., 2013)</a:t>
            </a:r>
            <a:endParaRPr lang="fr-FR" sz="2800" dirty="0" smtClean="0">
              <a:solidFill>
                <a:schemeClr val="accent6">
                  <a:lumMod val="50000"/>
                </a:schemeClr>
              </a:solidFill>
              <a:ea typeface="+mj-ea"/>
              <a:cs typeface="Arial"/>
            </a:endParaRPr>
          </a:p>
        </p:txBody>
      </p:sp>
      <p:sp>
        <p:nvSpPr>
          <p:cNvPr id="5" name="TextBox 4"/>
          <p:cNvSpPr txBox="1"/>
          <p:nvPr/>
        </p:nvSpPr>
        <p:spPr>
          <a:xfrm>
            <a:off x="5839715" y="6538764"/>
            <a:ext cx="3518691" cy="338554"/>
          </a:xfrm>
          <a:prstGeom prst="rect">
            <a:avLst/>
          </a:prstGeom>
          <a:noFill/>
        </p:spPr>
        <p:txBody>
          <a:bodyPr wrap="square" rtlCol="0">
            <a:spAutoFit/>
          </a:bodyPr>
          <a:lstStyle/>
          <a:p>
            <a:r>
              <a:rPr lang="en-US" dirty="0" smtClean="0">
                <a:solidFill>
                  <a:srgbClr val="984807"/>
                </a:solidFill>
              </a:rPr>
              <a:t>Boussau et al., Genome Research 2013</a:t>
            </a:r>
            <a:endParaRPr lang="en-US" dirty="0">
              <a:solidFill>
                <a:srgbClr val="984807"/>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ounded Rectangle 6"/>
          <p:cNvSpPr/>
          <p:nvPr/>
        </p:nvSpPr>
        <p:spPr>
          <a:xfrm>
            <a:off x="1870" y="1476665"/>
            <a:ext cx="8377925" cy="4213949"/>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6" name="Rounded Rectangle 5"/>
          <p:cNvSpPr/>
          <p:nvPr/>
        </p:nvSpPr>
        <p:spPr>
          <a:xfrm>
            <a:off x="5839715" y="6538764"/>
            <a:ext cx="3306155" cy="302585"/>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4" name="Rounded Rectangle 3"/>
          <p:cNvSpPr/>
          <p:nvPr/>
        </p:nvSpPr>
        <p:spPr>
          <a:xfrm>
            <a:off x="997618" y="435806"/>
            <a:ext cx="7088630" cy="775493"/>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2" name="Title 1"/>
          <p:cNvSpPr>
            <a:spLocks noGrp="1"/>
          </p:cNvSpPr>
          <p:nvPr>
            <p:ph type="title"/>
          </p:nvPr>
        </p:nvSpPr>
        <p:spPr>
          <a:xfrm>
            <a:off x="457201" y="183933"/>
            <a:ext cx="8229600" cy="1143000"/>
          </a:xfrm>
        </p:spPr>
        <p:txBody>
          <a:bodyPr>
            <a:normAutofit/>
          </a:bodyPr>
          <a:lstStyle/>
          <a:p>
            <a:r>
              <a:rPr lang="en-US" dirty="0" smtClean="0">
                <a:solidFill>
                  <a:schemeClr val="accent6">
                    <a:lumMod val="50000"/>
                  </a:schemeClr>
                </a:solidFill>
              </a:rPr>
              <a:t>Study of mammalian genomes</a:t>
            </a:r>
            <a:endParaRPr lang="fr-FR" dirty="0">
              <a:solidFill>
                <a:srgbClr val="F5DBCA"/>
              </a:solidFill>
            </a:endParaRPr>
          </a:p>
        </p:txBody>
      </p:sp>
      <p:sp>
        <p:nvSpPr>
          <p:cNvPr id="3" name="Content Placeholder 2"/>
          <p:cNvSpPr>
            <a:spLocks noGrp="1"/>
          </p:cNvSpPr>
          <p:nvPr>
            <p:ph idx="1"/>
          </p:nvPr>
        </p:nvSpPr>
        <p:spPr>
          <a:xfrm>
            <a:off x="37353" y="1712269"/>
            <a:ext cx="9144000" cy="4525964"/>
          </a:xfrm>
        </p:spPr>
        <p:txBody>
          <a:bodyPr>
            <a:normAutofit/>
          </a:bodyPr>
          <a:lstStyle/>
          <a:p>
            <a:pPr>
              <a:spcBef>
                <a:spcPct val="0"/>
              </a:spcBef>
              <a:spcAft>
                <a:spcPts val="4820"/>
              </a:spcAft>
            </a:pPr>
            <a:r>
              <a:rPr lang="fr-FR" dirty="0" err="1" smtClean="0">
                <a:solidFill>
                  <a:schemeClr val="accent6">
                    <a:lumMod val="50000"/>
                  </a:schemeClr>
                </a:solidFill>
                <a:ea typeface="+mj-ea"/>
                <a:cs typeface="Arial"/>
              </a:rPr>
              <a:t>Challenging</a:t>
            </a:r>
            <a:r>
              <a:rPr lang="fr-FR" dirty="0" smtClean="0">
                <a:solidFill>
                  <a:schemeClr val="accent6">
                    <a:lumMod val="50000"/>
                  </a:schemeClr>
                </a:solidFill>
                <a:ea typeface="+mj-ea"/>
                <a:cs typeface="Arial"/>
              </a:rPr>
              <a:t> but </a:t>
            </a:r>
            <a:r>
              <a:rPr lang="fr-FR" dirty="0" err="1" smtClean="0">
                <a:solidFill>
                  <a:schemeClr val="accent6">
                    <a:lumMod val="50000"/>
                  </a:schemeClr>
                </a:solidFill>
                <a:ea typeface="+mj-ea"/>
                <a:cs typeface="Arial"/>
              </a:rPr>
              <a:t>well-studied</a:t>
            </a:r>
            <a:r>
              <a:rPr lang="fr-FR" dirty="0" smtClean="0">
                <a:solidFill>
                  <a:schemeClr val="accent6">
                    <a:lumMod val="50000"/>
                  </a:schemeClr>
                </a:solidFill>
                <a:ea typeface="+mj-ea"/>
                <a:cs typeface="Arial"/>
              </a:rPr>
              <a:t> </a:t>
            </a:r>
            <a:r>
              <a:rPr lang="fr-FR" dirty="0" err="1" smtClean="0">
                <a:solidFill>
                  <a:schemeClr val="accent6">
                    <a:lumMod val="50000"/>
                  </a:schemeClr>
                </a:solidFill>
                <a:ea typeface="+mj-ea"/>
                <a:cs typeface="Arial"/>
              </a:rPr>
              <a:t>phylogeny</a:t>
            </a:r>
            <a:endParaRPr lang="fr-FR" dirty="0" smtClean="0">
              <a:solidFill>
                <a:schemeClr val="accent6">
                  <a:lumMod val="50000"/>
                </a:schemeClr>
              </a:solidFill>
              <a:ea typeface="+mj-ea"/>
              <a:cs typeface="Arial"/>
            </a:endParaRPr>
          </a:p>
          <a:p>
            <a:pPr>
              <a:spcBef>
                <a:spcPct val="0"/>
              </a:spcBef>
              <a:spcAft>
                <a:spcPts val="4820"/>
              </a:spcAft>
            </a:pPr>
            <a:r>
              <a:rPr lang="fr-FR" dirty="0" smtClean="0">
                <a:solidFill>
                  <a:schemeClr val="accent6">
                    <a:lumMod val="50000"/>
                  </a:schemeClr>
                </a:solidFill>
                <a:ea typeface="+mj-ea"/>
                <a:cs typeface="Arial"/>
              </a:rPr>
              <a:t>36 </a:t>
            </a:r>
            <a:r>
              <a:rPr lang="fr-FR" dirty="0" err="1">
                <a:solidFill>
                  <a:schemeClr val="accent6">
                    <a:lumMod val="50000"/>
                  </a:schemeClr>
                </a:solidFill>
                <a:ea typeface="+mj-ea"/>
                <a:cs typeface="Arial"/>
              </a:rPr>
              <a:t>mammalian</a:t>
            </a:r>
            <a:r>
              <a:rPr lang="fr-FR" dirty="0">
                <a:solidFill>
                  <a:schemeClr val="accent6">
                    <a:lumMod val="50000"/>
                  </a:schemeClr>
                </a:solidFill>
                <a:ea typeface="+mj-ea"/>
                <a:cs typeface="Arial"/>
              </a:rPr>
              <a:t> </a:t>
            </a:r>
            <a:r>
              <a:rPr lang="fr-FR" dirty="0" err="1">
                <a:solidFill>
                  <a:schemeClr val="accent6">
                    <a:lumMod val="50000"/>
                  </a:schemeClr>
                </a:solidFill>
                <a:ea typeface="+mj-ea"/>
                <a:cs typeface="Arial"/>
              </a:rPr>
              <a:t>genomes</a:t>
            </a:r>
            <a:r>
              <a:rPr lang="fr-FR" dirty="0">
                <a:solidFill>
                  <a:schemeClr val="accent6">
                    <a:lumMod val="50000"/>
                  </a:schemeClr>
                </a:solidFill>
                <a:ea typeface="+mj-ea"/>
                <a:cs typeface="Arial"/>
              </a:rPr>
              <a:t> </a:t>
            </a:r>
            <a:r>
              <a:rPr lang="fr-FR" dirty="0" err="1">
                <a:solidFill>
                  <a:schemeClr val="accent6">
                    <a:lumMod val="50000"/>
                  </a:schemeClr>
                </a:solidFill>
                <a:ea typeface="+mj-ea"/>
                <a:cs typeface="Arial"/>
              </a:rPr>
              <a:t>available</a:t>
            </a:r>
            <a:r>
              <a:rPr lang="fr-FR" dirty="0">
                <a:solidFill>
                  <a:schemeClr val="accent6">
                    <a:lumMod val="50000"/>
                  </a:schemeClr>
                </a:solidFill>
                <a:ea typeface="+mj-ea"/>
                <a:cs typeface="Arial"/>
              </a:rPr>
              <a:t> in </a:t>
            </a:r>
            <a:r>
              <a:rPr lang="fr-FR" dirty="0" err="1">
                <a:solidFill>
                  <a:schemeClr val="accent6">
                    <a:lumMod val="50000"/>
                  </a:schemeClr>
                </a:solidFill>
                <a:ea typeface="+mj-ea"/>
                <a:cs typeface="Arial"/>
              </a:rPr>
              <a:t>Ensembl</a:t>
            </a:r>
            <a:r>
              <a:rPr lang="fr-FR" dirty="0">
                <a:solidFill>
                  <a:schemeClr val="accent6">
                    <a:lumMod val="50000"/>
                  </a:schemeClr>
                </a:solidFill>
                <a:ea typeface="+mj-ea"/>
                <a:cs typeface="Arial"/>
              </a:rPr>
              <a:t> v. 57</a:t>
            </a:r>
            <a:endParaRPr lang="fr-FR" dirty="0" smtClean="0">
              <a:solidFill>
                <a:schemeClr val="accent6">
                  <a:lumMod val="50000"/>
                </a:schemeClr>
              </a:solidFill>
              <a:ea typeface="+mj-ea"/>
              <a:cs typeface="Arial"/>
            </a:endParaRPr>
          </a:p>
          <a:p>
            <a:pPr>
              <a:spcBef>
                <a:spcPct val="0"/>
              </a:spcBef>
              <a:spcAft>
                <a:spcPts val="4820"/>
              </a:spcAft>
            </a:pPr>
            <a:r>
              <a:rPr lang="fr-FR" dirty="0" smtClean="0">
                <a:solidFill>
                  <a:schemeClr val="accent6">
                    <a:lumMod val="50000"/>
                  </a:schemeClr>
                </a:solidFill>
                <a:ea typeface="+mj-ea"/>
                <a:cs typeface="Arial"/>
              </a:rPr>
              <a:t>About 7000 </a:t>
            </a:r>
            <a:r>
              <a:rPr lang="fr-FR" dirty="0" err="1">
                <a:solidFill>
                  <a:schemeClr val="accent6">
                    <a:lumMod val="50000"/>
                  </a:schemeClr>
                </a:solidFill>
                <a:ea typeface="+mj-ea"/>
                <a:cs typeface="Arial"/>
              </a:rPr>
              <a:t>gene</a:t>
            </a:r>
            <a:r>
              <a:rPr lang="fr-FR" dirty="0">
                <a:solidFill>
                  <a:schemeClr val="accent6">
                    <a:lumMod val="50000"/>
                  </a:schemeClr>
                </a:solidFill>
                <a:ea typeface="+mj-ea"/>
                <a:cs typeface="Arial"/>
              </a:rPr>
              <a:t> </a:t>
            </a:r>
            <a:r>
              <a:rPr lang="fr-FR" dirty="0" err="1" smtClean="0">
                <a:solidFill>
                  <a:schemeClr val="accent6">
                    <a:lumMod val="50000"/>
                  </a:schemeClr>
                </a:solidFill>
                <a:ea typeface="+mj-ea"/>
                <a:cs typeface="Arial"/>
              </a:rPr>
              <a:t>families</a:t>
            </a:r>
            <a:endParaRPr lang="fr-FR" dirty="0" smtClean="0">
              <a:solidFill>
                <a:schemeClr val="accent6">
                  <a:lumMod val="50000"/>
                </a:schemeClr>
              </a:solidFill>
              <a:ea typeface="+mj-ea"/>
              <a:cs typeface="Arial"/>
            </a:endParaRPr>
          </a:p>
          <a:p>
            <a:pPr>
              <a:spcBef>
                <a:spcPct val="0"/>
              </a:spcBef>
              <a:spcAft>
                <a:spcPts val="4820"/>
              </a:spcAft>
            </a:pPr>
            <a:r>
              <a:rPr lang="fr-FR" dirty="0" smtClean="0">
                <a:solidFill>
                  <a:schemeClr val="accent6">
                    <a:lumMod val="50000"/>
                  </a:schemeClr>
                </a:solidFill>
                <a:ea typeface="+mj-ea"/>
                <a:cs typeface="Arial"/>
              </a:rPr>
              <a:t>Correction for </a:t>
            </a:r>
            <a:r>
              <a:rPr lang="fr-FR" dirty="0" err="1" smtClean="0">
                <a:solidFill>
                  <a:schemeClr val="accent6">
                    <a:lumMod val="50000"/>
                  </a:schemeClr>
                </a:solidFill>
                <a:ea typeface="+mj-ea"/>
                <a:cs typeface="Arial"/>
              </a:rPr>
              <a:t>poorly</a:t>
            </a:r>
            <a:r>
              <a:rPr lang="fr-FR" dirty="0" smtClean="0">
                <a:solidFill>
                  <a:schemeClr val="accent6">
                    <a:lumMod val="50000"/>
                  </a:schemeClr>
                </a:solidFill>
                <a:ea typeface="+mj-ea"/>
                <a:cs typeface="Arial"/>
              </a:rPr>
              <a:t> </a:t>
            </a:r>
            <a:r>
              <a:rPr lang="fr-FR" dirty="0" err="1" smtClean="0">
                <a:solidFill>
                  <a:schemeClr val="accent6">
                    <a:lumMod val="50000"/>
                  </a:schemeClr>
                </a:solidFill>
                <a:ea typeface="+mj-ea"/>
                <a:cs typeface="Arial"/>
              </a:rPr>
              <a:t>sequenced</a:t>
            </a:r>
            <a:r>
              <a:rPr lang="fr-FR" dirty="0" smtClean="0">
                <a:solidFill>
                  <a:schemeClr val="accent6">
                    <a:lumMod val="50000"/>
                  </a:schemeClr>
                </a:solidFill>
                <a:ea typeface="+mj-ea"/>
                <a:cs typeface="Arial"/>
              </a:rPr>
              <a:t> </a:t>
            </a:r>
            <a:r>
              <a:rPr lang="fr-FR" dirty="0" err="1" smtClean="0">
                <a:solidFill>
                  <a:schemeClr val="accent6">
                    <a:lumMod val="50000"/>
                  </a:schemeClr>
                </a:solidFill>
                <a:ea typeface="+mj-ea"/>
                <a:cs typeface="Arial"/>
              </a:rPr>
              <a:t>genomes</a:t>
            </a:r>
            <a:endParaRPr lang="fr-FR" dirty="0" smtClean="0">
              <a:solidFill>
                <a:schemeClr val="accent6">
                  <a:lumMod val="50000"/>
                </a:schemeClr>
              </a:solidFill>
              <a:ea typeface="+mj-ea"/>
              <a:cs typeface="Arial"/>
            </a:endParaRPr>
          </a:p>
        </p:txBody>
      </p:sp>
      <p:sp>
        <p:nvSpPr>
          <p:cNvPr id="5" name="TextBox 4"/>
          <p:cNvSpPr txBox="1"/>
          <p:nvPr/>
        </p:nvSpPr>
        <p:spPr>
          <a:xfrm>
            <a:off x="5839715" y="6538764"/>
            <a:ext cx="3518691" cy="338554"/>
          </a:xfrm>
          <a:prstGeom prst="rect">
            <a:avLst/>
          </a:prstGeom>
          <a:noFill/>
        </p:spPr>
        <p:txBody>
          <a:bodyPr wrap="square" rtlCol="0">
            <a:spAutoFit/>
          </a:bodyPr>
          <a:lstStyle/>
          <a:p>
            <a:r>
              <a:rPr lang="en-US" dirty="0" smtClean="0">
                <a:solidFill>
                  <a:srgbClr val="984807"/>
                </a:solidFill>
              </a:rPr>
              <a:t>Boussau et al., Genome Research 2013</a:t>
            </a:r>
            <a:endParaRPr lang="en-US" dirty="0">
              <a:solidFill>
                <a:srgbClr val="984807"/>
              </a:solidFil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ounded Rectangle 6"/>
          <p:cNvSpPr/>
          <p:nvPr/>
        </p:nvSpPr>
        <p:spPr>
          <a:xfrm>
            <a:off x="7084855" y="6273224"/>
            <a:ext cx="2061015" cy="568125"/>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14" name="Rounded Rectangle 13"/>
          <p:cNvSpPr/>
          <p:nvPr/>
        </p:nvSpPr>
        <p:spPr>
          <a:xfrm>
            <a:off x="199221" y="22144"/>
            <a:ext cx="8794250" cy="568125"/>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15" name="Title 1"/>
          <p:cNvSpPr>
            <a:spLocks noGrp="1"/>
          </p:cNvSpPr>
          <p:nvPr>
            <p:ph type="title"/>
          </p:nvPr>
        </p:nvSpPr>
        <p:spPr>
          <a:xfrm>
            <a:off x="199222" y="-335919"/>
            <a:ext cx="8825561" cy="1143000"/>
          </a:xfrm>
        </p:spPr>
        <p:txBody>
          <a:bodyPr>
            <a:normAutofit/>
          </a:bodyPr>
          <a:lstStyle/>
          <a:p>
            <a:r>
              <a:rPr lang="en-US" dirty="0" smtClean="0">
                <a:solidFill>
                  <a:schemeClr val="accent6">
                    <a:lumMod val="50000"/>
                  </a:schemeClr>
                </a:solidFill>
              </a:rPr>
              <a:t>PHYLDOG finds a good species tree</a:t>
            </a:r>
            <a:endParaRPr lang="en-US" dirty="0">
              <a:solidFill>
                <a:schemeClr val="accent6">
                  <a:lumMod val="50000"/>
                </a:schemeClr>
              </a:solidFill>
            </a:endParaRPr>
          </a:p>
        </p:txBody>
      </p:sp>
      <p:pic>
        <p:nvPicPr>
          <p:cNvPr id="5" name="Picture 4" descr="MammalianTree_04092010Updated31082011No_ModIllustrator.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1079885" y="249151"/>
            <a:ext cx="6340476" cy="6858000"/>
          </a:xfrm>
          <a:prstGeom prst="rect">
            <a:avLst/>
          </a:prstGeom>
        </p:spPr>
      </p:pic>
      <p:sp>
        <p:nvSpPr>
          <p:cNvPr id="6" name="TextBox 5"/>
          <p:cNvSpPr txBox="1"/>
          <p:nvPr/>
        </p:nvSpPr>
        <p:spPr>
          <a:xfrm>
            <a:off x="7084855" y="6273224"/>
            <a:ext cx="2901171" cy="584776"/>
          </a:xfrm>
          <a:prstGeom prst="rect">
            <a:avLst/>
          </a:prstGeom>
          <a:noFill/>
        </p:spPr>
        <p:txBody>
          <a:bodyPr wrap="square" rtlCol="0">
            <a:spAutoFit/>
          </a:bodyPr>
          <a:lstStyle/>
          <a:p>
            <a:r>
              <a:rPr lang="en-US" dirty="0" smtClean="0">
                <a:solidFill>
                  <a:srgbClr val="984807"/>
                </a:solidFill>
              </a:rPr>
              <a:t>Boussau et al., Genome Research 2013</a:t>
            </a:r>
            <a:endParaRPr lang="en-US" dirty="0">
              <a:solidFill>
                <a:srgbClr val="984807"/>
              </a:solidFill>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Rounded Rectangle 8"/>
          <p:cNvSpPr/>
          <p:nvPr/>
        </p:nvSpPr>
        <p:spPr>
          <a:xfrm>
            <a:off x="1870" y="1015942"/>
            <a:ext cx="8786529" cy="2551632"/>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10" name="Rounded Rectangle 9"/>
          <p:cNvSpPr/>
          <p:nvPr/>
        </p:nvSpPr>
        <p:spPr>
          <a:xfrm>
            <a:off x="0" y="3894302"/>
            <a:ext cx="8786529" cy="2551632"/>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8" name="Rounded Rectangle 7"/>
          <p:cNvSpPr/>
          <p:nvPr/>
        </p:nvSpPr>
        <p:spPr>
          <a:xfrm>
            <a:off x="5839715" y="6538764"/>
            <a:ext cx="3306155" cy="302585"/>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4" name="Rounded Rectangle 3"/>
          <p:cNvSpPr/>
          <p:nvPr/>
        </p:nvSpPr>
        <p:spPr>
          <a:xfrm>
            <a:off x="537676" y="72982"/>
            <a:ext cx="8064781" cy="775493"/>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2" name="Title 1"/>
          <p:cNvSpPr>
            <a:spLocks noGrp="1"/>
          </p:cNvSpPr>
          <p:nvPr>
            <p:ph type="title"/>
          </p:nvPr>
        </p:nvSpPr>
        <p:spPr>
          <a:xfrm>
            <a:off x="457201" y="-127059"/>
            <a:ext cx="8229600" cy="1143000"/>
          </a:xfrm>
        </p:spPr>
        <p:txBody>
          <a:bodyPr>
            <a:normAutofit/>
          </a:bodyPr>
          <a:lstStyle/>
          <a:p>
            <a:r>
              <a:rPr lang="en-US" dirty="0" smtClean="0">
                <a:solidFill>
                  <a:schemeClr val="accent6">
                    <a:lumMod val="50000"/>
                  </a:schemeClr>
                </a:solidFill>
              </a:rPr>
              <a:t>Assessing the quality of gene trees</a:t>
            </a:r>
            <a:endParaRPr lang="fr-FR" dirty="0">
              <a:solidFill>
                <a:srgbClr val="F5DBCA"/>
              </a:solidFill>
            </a:endParaRPr>
          </a:p>
        </p:txBody>
      </p:sp>
      <p:sp>
        <p:nvSpPr>
          <p:cNvPr id="3" name="Content Placeholder 2"/>
          <p:cNvSpPr>
            <a:spLocks noGrp="1"/>
          </p:cNvSpPr>
          <p:nvPr>
            <p:ph idx="1"/>
          </p:nvPr>
        </p:nvSpPr>
        <p:spPr>
          <a:xfrm>
            <a:off x="1870" y="4053201"/>
            <a:ext cx="9144000" cy="3273776"/>
          </a:xfrm>
        </p:spPr>
        <p:txBody>
          <a:bodyPr>
            <a:normAutofit/>
          </a:bodyPr>
          <a:lstStyle/>
          <a:p>
            <a:pPr>
              <a:spcBef>
                <a:spcPct val="0"/>
              </a:spcBef>
              <a:spcAft>
                <a:spcPts val="962"/>
              </a:spcAft>
            </a:pPr>
            <a:r>
              <a:rPr lang="fr-FR" dirty="0" err="1" smtClean="0">
                <a:solidFill>
                  <a:schemeClr val="accent6">
                    <a:lumMod val="50000"/>
                  </a:schemeClr>
                </a:solidFill>
                <a:ea typeface="+mj-ea"/>
                <a:cs typeface="Arial"/>
              </a:rPr>
              <a:t>Two</a:t>
            </a:r>
            <a:r>
              <a:rPr lang="fr-FR" dirty="0" smtClean="0">
                <a:solidFill>
                  <a:schemeClr val="accent6">
                    <a:lumMod val="50000"/>
                  </a:schemeClr>
                </a:solidFill>
                <a:ea typeface="+mj-ea"/>
                <a:cs typeface="Arial"/>
              </a:rPr>
              <a:t> </a:t>
            </a:r>
            <a:r>
              <a:rPr lang="fr-FR" dirty="0" err="1" smtClean="0">
                <a:solidFill>
                  <a:schemeClr val="accent6">
                    <a:lumMod val="50000"/>
                  </a:schemeClr>
                </a:solidFill>
                <a:ea typeface="+mj-ea"/>
                <a:cs typeface="Arial"/>
              </a:rPr>
              <a:t>approaches</a:t>
            </a:r>
            <a:r>
              <a:rPr lang="fr-FR" dirty="0" smtClean="0">
                <a:solidFill>
                  <a:schemeClr val="accent6">
                    <a:lumMod val="50000"/>
                  </a:schemeClr>
                </a:solidFill>
                <a:ea typeface="+mj-ea"/>
                <a:cs typeface="Arial"/>
              </a:rPr>
              <a:t>:</a:t>
            </a:r>
          </a:p>
          <a:p>
            <a:pPr marL="821513" lvl="1" indent="-413383">
              <a:spcBef>
                <a:spcPct val="0"/>
              </a:spcBef>
              <a:spcAft>
                <a:spcPts val="962"/>
              </a:spcAft>
              <a:buFont typeface="+mj-lt"/>
              <a:buAutoNum type="arabicPeriod"/>
            </a:pPr>
            <a:r>
              <a:rPr lang="fr-FR" dirty="0" err="1" smtClean="0">
                <a:solidFill>
                  <a:schemeClr val="accent6">
                    <a:lumMod val="50000"/>
                  </a:schemeClr>
                </a:solidFill>
                <a:ea typeface="+mj-ea"/>
                <a:cs typeface="Arial"/>
              </a:rPr>
              <a:t>Looking</a:t>
            </a:r>
            <a:r>
              <a:rPr lang="fr-FR" dirty="0" smtClean="0">
                <a:solidFill>
                  <a:schemeClr val="accent6">
                    <a:lumMod val="50000"/>
                  </a:schemeClr>
                </a:solidFill>
                <a:ea typeface="+mj-ea"/>
                <a:cs typeface="Arial"/>
              </a:rPr>
              <a:t> </a:t>
            </a:r>
            <a:r>
              <a:rPr lang="fr-FR" dirty="0" err="1" smtClean="0">
                <a:solidFill>
                  <a:schemeClr val="accent6">
                    <a:lumMod val="50000"/>
                  </a:schemeClr>
                </a:solidFill>
                <a:ea typeface="+mj-ea"/>
                <a:cs typeface="Arial"/>
              </a:rPr>
              <a:t>at</a:t>
            </a:r>
            <a:r>
              <a:rPr lang="fr-FR" dirty="0" smtClean="0">
                <a:solidFill>
                  <a:schemeClr val="accent6">
                    <a:lumMod val="50000"/>
                  </a:schemeClr>
                </a:solidFill>
                <a:ea typeface="+mj-ea"/>
                <a:cs typeface="Arial"/>
              </a:rPr>
              <a:t> ancestral </a:t>
            </a:r>
            <a:r>
              <a:rPr lang="fr-FR" dirty="0" err="1" smtClean="0">
                <a:solidFill>
                  <a:schemeClr val="accent6">
                    <a:lumMod val="50000"/>
                  </a:schemeClr>
                </a:solidFill>
                <a:ea typeface="+mj-ea"/>
                <a:cs typeface="Arial"/>
              </a:rPr>
              <a:t>genome</a:t>
            </a:r>
            <a:r>
              <a:rPr lang="fr-FR" dirty="0" smtClean="0">
                <a:solidFill>
                  <a:schemeClr val="accent6">
                    <a:lumMod val="50000"/>
                  </a:schemeClr>
                </a:solidFill>
                <a:ea typeface="+mj-ea"/>
                <a:cs typeface="Arial"/>
              </a:rPr>
              <a:t> </a:t>
            </a:r>
            <a:r>
              <a:rPr lang="fr-FR" dirty="0" err="1" smtClean="0">
                <a:solidFill>
                  <a:schemeClr val="accent6">
                    <a:lumMod val="50000"/>
                  </a:schemeClr>
                </a:solidFill>
                <a:ea typeface="+mj-ea"/>
                <a:cs typeface="Arial"/>
              </a:rPr>
              <a:t>sizes</a:t>
            </a:r>
            <a:endParaRPr lang="fr-FR" dirty="0" smtClean="0">
              <a:solidFill>
                <a:schemeClr val="accent6">
                  <a:lumMod val="50000"/>
                </a:schemeClr>
              </a:solidFill>
              <a:ea typeface="+mj-ea"/>
              <a:cs typeface="Arial"/>
            </a:endParaRPr>
          </a:p>
          <a:p>
            <a:pPr marL="821513" lvl="1" indent="-413383">
              <a:spcBef>
                <a:spcPct val="0"/>
              </a:spcBef>
              <a:spcAft>
                <a:spcPts val="962"/>
              </a:spcAft>
              <a:buFont typeface="+mj-lt"/>
              <a:buAutoNum type="arabicPeriod"/>
            </a:pPr>
            <a:r>
              <a:rPr lang="fr-FR" dirty="0" err="1" smtClean="0">
                <a:solidFill>
                  <a:schemeClr val="accent6">
                    <a:lumMod val="50000"/>
                  </a:schemeClr>
                </a:solidFill>
                <a:ea typeface="+mj-ea"/>
                <a:cs typeface="Arial"/>
              </a:rPr>
              <a:t>Assessing</a:t>
            </a:r>
            <a:r>
              <a:rPr lang="fr-FR" dirty="0" smtClean="0">
                <a:solidFill>
                  <a:schemeClr val="accent6">
                    <a:lumMod val="50000"/>
                  </a:schemeClr>
                </a:solidFill>
                <a:ea typeface="+mj-ea"/>
                <a:cs typeface="Arial"/>
              </a:rPr>
              <a:t> how </a:t>
            </a:r>
            <a:r>
              <a:rPr lang="fr-FR" dirty="0" err="1" smtClean="0">
                <a:solidFill>
                  <a:schemeClr val="accent6">
                    <a:lumMod val="50000"/>
                  </a:schemeClr>
                </a:solidFill>
                <a:ea typeface="+mj-ea"/>
                <a:cs typeface="Arial"/>
              </a:rPr>
              <a:t>well</a:t>
            </a:r>
            <a:r>
              <a:rPr lang="fr-FR" dirty="0" smtClean="0">
                <a:solidFill>
                  <a:schemeClr val="accent6">
                    <a:lumMod val="50000"/>
                  </a:schemeClr>
                </a:solidFill>
                <a:ea typeface="+mj-ea"/>
                <a:cs typeface="Arial"/>
              </a:rPr>
              <a:t> one </a:t>
            </a:r>
            <a:r>
              <a:rPr lang="fr-FR" dirty="0" err="1" smtClean="0">
                <a:solidFill>
                  <a:schemeClr val="accent6">
                    <a:lumMod val="50000"/>
                  </a:schemeClr>
                </a:solidFill>
                <a:ea typeface="+mj-ea"/>
                <a:cs typeface="Arial"/>
              </a:rPr>
              <a:t>can</a:t>
            </a:r>
            <a:r>
              <a:rPr lang="fr-FR" dirty="0" smtClean="0">
                <a:solidFill>
                  <a:schemeClr val="accent6">
                    <a:lumMod val="50000"/>
                  </a:schemeClr>
                </a:solidFill>
                <a:ea typeface="+mj-ea"/>
                <a:cs typeface="Arial"/>
              </a:rPr>
              <a:t> </a:t>
            </a:r>
            <a:r>
              <a:rPr lang="fr-FR" dirty="0" err="1" smtClean="0">
                <a:solidFill>
                  <a:schemeClr val="accent6">
                    <a:lumMod val="50000"/>
                  </a:schemeClr>
                </a:solidFill>
                <a:ea typeface="+mj-ea"/>
                <a:cs typeface="Arial"/>
              </a:rPr>
              <a:t>recover</a:t>
            </a:r>
            <a:r>
              <a:rPr lang="fr-FR" dirty="0" smtClean="0">
                <a:solidFill>
                  <a:schemeClr val="accent6">
                    <a:lumMod val="50000"/>
                  </a:schemeClr>
                </a:solidFill>
                <a:ea typeface="+mj-ea"/>
                <a:cs typeface="Arial"/>
              </a:rPr>
              <a:t> ancestral </a:t>
            </a:r>
            <a:r>
              <a:rPr lang="fr-FR" dirty="0" err="1" smtClean="0">
                <a:solidFill>
                  <a:schemeClr val="accent6">
                    <a:lumMod val="50000"/>
                  </a:schemeClr>
                </a:solidFill>
                <a:ea typeface="+mj-ea"/>
                <a:cs typeface="Arial"/>
              </a:rPr>
              <a:t>syntenies</a:t>
            </a:r>
            <a:r>
              <a:rPr lang="fr-FR" dirty="0" smtClean="0">
                <a:solidFill>
                  <a:schemeClr val="accent6">
                    <a:lumMod val="50000"/>
                  </a:schemeClr>
                </a:solidFill>
                <a:ea typeface="+mj-ea"/>
                <a:cs typeface="Arial"/>
              </a:rPr>
              <a:t> </a:t>
            </a:r>
            <a:r>
              <a:rPr lang="fr-FR" dirty="0" err="1" smtClean="0">
                <a:solidFill>
                  <a:schemeClr val="accent6">
                    <a:lumMod val="50000"/>
                  </a:schemeClr>
                </a:solidFill>
                <a:ea typeface="+mj-ea"/>
                <a:cs typeface="Arial"/>
              </a:rPr>
              <a:t>using</a:t>
            </a:r>
            <a:r>
              <a:rPr lang="fr-FR" dirty="0" smtClean="0">
                <a:solidFill>
                  <a:schemeClr val="accent6">
                    <a:lumMod val="50000"/>
                  </a:schemeClr>
                </a:solidFill>
                <a:ea typeface="+mj-ea"/>
                <a:cs typeface="Arial"/>
              </a:rPr>
              <a:t> </a:t>
            </a:r>
            <a:r>
              <a:rPr lang="fr-FR" dirty="0" err="1" smtClean="0">
                <a:solidFill>
                  <a:schemeClr val="accent6">
                    <a:lumMod val="50000"/>
                  </a:schemeClr>
                </a:solidFill>
                <a:ea typeface="+mj-ea"/>
                <a:cs typeface="Arial"/>
              </a:rPr>
              <a:t>reconstructed</a:t>
            </a:r>
            <a:r>
              <a:rPr lang="fr-FR" dirty="0" smtClean="0">
                <a:solidFill>
                  <a:schemeClr val="accent6">
                    <a:lumMod val="50000"/>
                  </a:schemeClr>
                </a:solidFill>
                <a:ea typeface="+mj-ea"/>
                <a:cs typeface="Arial"/>
              </a:rPr>
              <a:t> </a:t>
            </a:r>
            <a:r>
              <a:rPr lang="fr-FR" dirty="0" err="1" smtClean="0">
                <a:solidFill>
                  <a:schemeClr val="accent6">
                    <a:lumMod val="50000"/>
                  </a:schemeClr>
                </a:solidFill>
                <a:ea typeface="+mj-ea"/>
                <a:cs typeface="Arial"/>
              </a:rPr>
              <a:t>gene</a:t>
            </a:r>
            <a:r>
              <a:rPr lang="fr-FR" dirty="0" smtClean="0">
                <a:solidFill>
                  <a:schemeClr val="accent6">
                    <a:lumMod val="50000"/>
                  </a:schemeClr>
                </a:solidFill>
                <a:ea typeface="+mj-ea"/>
                <a:cs typeface="Arial"/>
              </a:rPr>
              <a:t> </a:t>
            </a:r>
            <a:r>
              <a:rPr lang="fr-FR" dirty="0" err="1" smtClean="0">
                <a:solidFill>
                  <a:schemeClr val="accent6">
                    <a:lumMod val="50000"/>
                  </a:schemeClr>
                </a:solidFill>
                <a:ea typeface="+mj-ea"/>
                <a:cs typeface="Arial"/>
              </a:rPr>
              <a:t>trees</a:t>
            </a:r>
            <a:r>
              <a:rPr lang="fr-FR" dirty="0" smtClean="0">
                <a:solidFill>
                  <a:schemeClr val="accent6">
                    <a:lumMod val="50000"/>
                  </a:schemeClr>
                </a:solidFill>
                <a:ea typeface="+mj-ea"/>
                <a:cs typeface="Arial"/>
              </a:rPr>
              <a:t> (</a:t>
            </a:r>
            <a:r>
              <a:rPr lang="en-US" dirty="0" err="1" smtClean="0">
                <a:solidFill>
                  <a:srgbClr val="984807"/>
                </a:solidFill>
              </a:rPr>
              <a:t>Bérard</a:t>
            </a:r>
            <a:r>
              <a:rPr lang="en-US" dirty="0" smtClean="0">
                <a:solidFill>
                  <a:srgbClr val="984807"/>
                </a:solidFill>
              </a:rPr>
              <a:t> et al., Bioinformatics 2012</a:t>
            </a:r>
            <a:r>
              <a:rPr lang="fr-FR" dirty="0" smtClean="0">
                <a:solidFill>
                  <a:schemeClr val="accent6">
                    <a:lumMod val="50000"/>
                  </a:schemeClr>
                </a:solidFill>
                <a:ea typeface="+mj-ea"/>
                <a:cs typeface="Arial"/>
              </a:rPr>
              <a:t>)</a:t>
            </a:r>
            <a:endParaRPr lang="fr-FR" dirty="0">
              <a:solidFill>
                <a:schemeClr val="accent6">
                  <a:lumMod val="50000"/>
                </a:schemeClr>
              </a:solidFill>
              <a:ea typeface="+mj-ea"/>
              <a:cs typeface="Arial"/>
            </a:endParaRPr>
          </a:p>
        </p:txBody>
      </p:sp>
      <p:sp>
        <p:nvSpPr>
          <p:cNvPr id="6" name="Content Placeholder 2"/>
          <p:cNvSpPr txBox="1">
            <a:spLocks/>
          </p:cNvSpPr>
          <p:nvPr/>
        </p:nvSpPr>
        <p:spPr>
          <a:xfrm>
            <a:off x="1870" y="1190269"/>
            <a:ext cx="9144000" cy="2847497"/>
          </a:xfrm>
          <a:prstGeom prst="rect">
            <a:avLst/>
          </a:prstGeom>
        </p:spPr>
        <p:txBody>
          <a:bodyPr vert="horz" lIns="81626" tIns="40813" rIns="81626" bIns="40813" rtlCol="0">
            <a:normAutofit/>
          </a:bodyPr>
          <a:lstStyle/>
          <a:p>
            <a:pPr marL="306097" indent="-306097">
              <a:spcBef>
                <a:spcPct val="0"/>
              </a:spcBef>
              <a:spcAft>
                <a:spcPts val="962"/>
              </a:spcAft>
              <a:buFont typeface="Arial"/>
              <a:buChar char="•"/>
              <a:defRPr/>
            </a:pPr>
            <a:r>
              <a:rPr lang="fr-FR" sz="2900" dirty="0" err="1" smtClean="0">
                <a:solidFill>
                  <a:schemeClr val="accent6">
                    <a:lumMod val="50000"/>
                  </a:schemeClr>
                </a:solidFill>
                <a:ea typeface="+mj-ea"/>
                <a:cs typeface="Arial"/>
              </a:rPr>
              <a:t>Comparison</a:t>
            </a:r>
            <a:r>
              <a:rPr lang="fr-FR" sz="2900" dirty="0" smtClean="0">
                <a:solidFill>
                  <a:schemeClr val="accent6">
                    <a:lumMod val="50000"/>
                  </a:schemeClr>
                </a:solidFill>
                <a:ea typeface="+mj-ea"/>
                <a:cs typeface="Arial"/>
              </a:rPr>
              <a:t> </a:t>
            </a:r>
            <a:r>
              <a:rPr lang="fr-FR" sz="2900" dirty="0" err="1" smtClean="0">
                <a:solidFill>
                  <a:schemeClr val="accent6">
                    <a:lumMod val="50000"/>
                  </a:schemeClr>
                </a:solidFill>
                <a:ea typeface="+mj-ea"/>
                <a:cs typeface="Arial"/>
              </a:rPr>
              <a:t>between</a:t>
            </a:r>
            <a:r>
              <a:rPr lang="fr-FR" sz="2900" dirty="0" smtClean="0">
                <a:solidFill>
                  <a:schemeClr val="accent6">
                    <a:lumMod val="50000"/>
                  </a:schemeClr>
                </a:solidFill>
                <a:ea typeface="+mj-ea"/>
                <a:cs typeface="Arial"/>
              </a:rPr>
              <a:t>:</a:t>
            </a:r>
          </a:p>
          <a:p>
            <a:pPr marL="663212" lvl="1" indent="-255082">
              <a:spcBef>
                <a:spcPct val="0"/>
              </a:spcBef>
              <a:spcAft>
                <a:spcPts val="962"/>
              </a:spcAft>
              <a:buFont typeface="Arial"/>
              <a:buChar char="–"/>
            </a:pPr>
            <a:r>
              <a:rPr lang="fr-FR" sz="2500" b="1" dirty="0" err="1" smtClean="0">
                <a:solidFill>
                  <a:schemeClr val="accent6">
                    <a:lumMod val="50000"/>
                  </a:schemeClr>
                </a:solidFill>
                <a:ea typeface="+mj-ea"/>
                <a:cs typeface="Arial"/>
              </a:rPr>
              <a:t>PhyML</a:t>
            </a:r>
            <a:r>
              <a:rPr lang="fr-FR" sz="2500" b="1" dirty="0" smtClean="0">
                <a:solidFill>
                  <a:schemeClr val="accent6">
                    <a:lumMod val="50000"/>
                  </a:schemeClr>
                </a:solidFill>
                <a:ea typeface="+mj-ea"/>
                <a:cs typeface="Arial"/>
              </a:rPr>
              <a:t> </a:t>
            </a:r>
            <a:r>
              <a:rPr lang="fr-FR" sz="2500" dirty="0" smtClean="0">
                <a:solidFill>
                  <a:schemeClr val="accent6">
                    <a:lumMod val="50000"/>
                  </a:schemeClr>
                </a:solidFill>
                <a:ea typeface="+mj-ea"/>
                <a:cs typeface="Arial"/>
              </a:rPr>
              <a:t>(</a:t>
            </a:r>
            <a:r>
              <a:rPr lang="fr-FR" sz="2500" dirty="0" err="1" smtClean="0">
                <a:solidFill>
                  <a:schemeClr val="accent6">
                    <a:lumMod val="50000"/>
                  </a:schemeClr>
                </a:solidFill>
                <a:ea typeface="+mj-ea"/>
                <a:cs typeface="Arial"/>
              </a:rPr>
              <a:t>used</a:t>
            </a:r>
            <a:r>
              <a:rPr lang="fr-FR" sz="2500" dirty="0" smtClean="0">
                <a:solidFill>
                  <a:schemeClr val="accent6">
                    <a:lumMod val="50000"/>
                  </a:schemeClr>
                </a:solidFill>
                <a:ea typeface="+mj-ea"/>
                <a:cs typeface="Arial"/>
              </a:rPr>
              <a:t> for the </a:t>
            </a:r>
            <a:r>
              <a:rPr lang="fr-FR" sz="2500" dirty="0" err="1" smtClean="0">
                <a:solidFill>
                  <a:schemeClr val="accent6">
                    <a:lumMod val="50000"/>
                  </a:schemeClr>
                </a:solidFill>
                <a:ea typeface="+mj-ea"/>
                <a:cs typeface="Arial"/>
              </a:rPr>
              <a:t>PhylomeDB</a:t>
            </a:r>
            <a:r>
              <a:rPr lang="fr-FR" sz="2500" dirty="0" smtClean="0">
                <a:solidFill>
                  <a:schemeClr val="accent6">
                    <a:lumMod val="50000"/>
                  </a:schemeClr>
                </a:solidFill>
                <a:ea typeface="+mj-ea"/>
                <a:cs typeface="Arial"/>
              </a:rPr>
              <a:t> and </a:t>
            </a:r>
            <a:r>
              <a:rPr lang="fr-FR" sz="2500" dirty="0" err="1" smtClean="0">
                <a:solidFill>
                  <a:schemeClr val="accent6">
                    <a:lumMod val="50000"/>
                  </a:schemeClr>
                </a:solidFill>
                <a:ea typeface="+mj-ea"/>
                <a:cs typeface="Arial"/>
              </a:rPr>
              <a:t>Homolens</a:t>
            </a:r>
            <a:r>
              <a:rPr lang="fr-FR" sz="2500" dirty="0" smtClean="0">
                <a:solidFill>
                  <a:schemeClr val="accent6">
                    <a:lumMod val="50000"/>
                  </a:schemeClr>
                </a:solidFill>
                <a:ea typeface="+mj-ea"/>
                <a:cs typeface="Arial"/>
              </a:rPr>
              <a:t> </a:t>
            </a:r>
            <a:r>
              <a:rPr lang="fr-FR" sz="2500" dirty="0" err="1" smtClean="0">
                <a:solidFill>
                  <a:schemeClr val="accent6">
                    <a:lumMod val="50000"/>
                  </a:schemeClr>
                </a:solidFill>
                <a:cs typeface="Arial"/>
              </a:rPr>
              <a:t>databases</a:t>
            </a:r>
            <a:r>
              <a:rPr lang="fr-FR" sz="2500" dirty="0" smtClean="0">
                <a:solidFill>
                  <a:schemeClr val="accent6">
                    <a:lumMod val="50000"/>
                  </a:schemeClr>
                </a:solidFill>
                <a:cs typeface="Arial"/>
              </a:rPr>
              <a:t> </a:t>
            </a:r>
            <a:r>
              <a:rPr lang="fr-FR" sz="2500" dirty="0" smtClean="0">
                <a:solidFill>
                  <a:schemeClr val="accent6">
                    <a:lumMod val="50000"/>
                  </a:schemeClr>
                </a:solidFill>
                <a:ea typeface="+mj-ea"/>
                <a:cs typeface="Arial"/>
              </a:rPr>
              <a:t>)</a:t>
            </a:r>
          </a:p>
          <a:p>
            <a:pPr marL="663212" lvl="1" indent="-255082">
              <a:spcBef>
                <a:spcPct val="0"/>
              </a:spcBef>
              <a:spcAft>
                <a:spcPts val="962"/>
              </a:spcAft>
              <a:buFont typeface="Arial"/>
              <a:buChar char="–"/>
            </a:pPr>
            <a:r>
              <a:rPr lang="fr-FR" sz="2500" b="1" dirty="0" err="1" smtClean="0">
                <a:solidFill>
                  <a:schemeClr val="accent6">
                    <a:lumMod val="50000"/>
                  </a:schemeClr>
                </a:solidFill>
                <a:ea typeface="+mj-ea"/>
                <a:cs typeface="Arial"/>
              </a:rPr>
              <a:t>TreeBeST</a:t>
            </a:r>
            <a:r>
              <a:rPr lang="fr-FR" sz="2500" dirty="0" smtClean="0">
                <a:solidFill>
                  <a:schemeClr val="accent6">
                    <a:lumMod val="50000"/>
                  </a:schemeClr>
                </a:solidFill>
                <a:ea typeface="+mj-ea"/>
                <a:cs typeface="Arial"/>
              </a:rPr>
              <a:t> (</a:t>
            </a:r>
            <a:r>
              <a:rPr lang="fr-FR" sz="2500" dirty="0" err="1" smtClean="0">
                <a:solidFill>
                  <a:schemeClr val="accent6">
                    <a:lumMod val="50000"/>
                  </a:schemeClr>
                </a:solidFill>
                <a:ea typeface="+mj-ea"/>
                <a:cs typeface="Arial"/>
              </a:rPr>
              <a:t>used</a:t>
            </a:r>
            <a:r>
              <a:rPr lang="fr-FR" sz="2500" dirty="0" smtClean="0">
                <a:solidFill>
                  <a:schemeClr val="accent6">
                    <a:lumMod val="50000"/>
                  </a:schemeClr>
                </a:solidFill>
                <a:ea typeface="+mj-ea"/>
                <a:cs typeface="Arial"/>
              </a:rPr>
              <a:t> for the </a:t>
            </a:r>
            <a:r>
              <a:rPr lang="fr-FR" sz="2500" dirty="0" err="1" smtClean="0">
                <a:solidFill>
                  <a:schemeClr val="accent6">
                    <a:lumMod val="50000"/>
                  </a:schemeClr>
                </a:solidFill>
                <a:cs typeface="Arial"/>
              </a:rPr>
              <a:t>Ensembl-Compara</a:t>
            </a:r>
            <a:r>
              <a:rPr lang="fr-FR" sz="2500" b="1" dirty="0" smtClean="0">
                <a:solidFill>
                  <a:schemeClr val="accent6">
                    <a:lumMod val="50000"/>
                  </a:schemeClr>
                </a:solidFill>
                <a:cs typeface="Arial"/>
              </a:rPr>
              <a:t> </a:t>
            </a:r>
            <a:r>
              <a:rPr lang="fr-FR" sz="2500" dirty="0" err="1" smtClean="0">
                <a:solidFill>
                  <a:schemeClr val="accent6">
                    <a:lumMod val="50000"/>
                  </a:schemeClr>
                </a:solidFill>
                <a:ea typeface="+mj-ea"/>
                <a:cs typeface="Arial"/>
              </a:rPr>
              <a:t>database</a:t>
            </a:r>
            <a:r>
              <a:rPr lang="fr-FR" sz="2500" dirty="0" smtClean="0">
                <a:solidFill>
                  <a:schemeClr val="accent6">
                    <a:lumMod val="50000"/>
                  </a:schemeClr>
                </a:solidFill>
                <a:ea typeface="+mj-ea"/>
                <a:cs typeface="Arial"/>
              </a:rPr>
              <a:t>)</a:t>
            </a:r>
          </a:p>
          <a:p>
            <a:pPr marL="663212" lvl="1" indent="-255082">
              <a:spcBef>
                <a:spcPct val="0"/>
              </a:spcBef>
              <a:spcAft>
                <a:spcPts val="962"/>
              </a:spcAft>
              <a:buFont typeface="Arial"/>
              <a:buChar char="–"/>
            </a:pPr>
            <a:r>
              <a:rPr lang="fr-FR" sz="2500" b="1" dirty="0" smtClean="0">
                <a:solidFill>
                  <a:schemeClr val="accent6">
                    <a:lumMod val="50000"/>
                  </a:schemeClr>
                </a:solidFill>
                <a:ea typeface="+mj-ea"/>
                <a:cs typeface="Arial"/>
              </a:rPr>
              <a:t>PHYLDOG</a:t>
            </a:r>
            <a:endParaRPr lang="fr-FR" sz="2500" b="1" dirty="0">
              <a:solidFill>
                <a:schemeClr val="accent6">
                  <a:lumMod val="50000"/>
                </a:schemeClr>
              </a:solidFill>
              <a:ea typeface="+mj-ea"/>
              <a:cs typeface="Arial"/>
            </a:endParaRPr>
          </a:p>
        </p:txBody>
      </p:sp>
      <p:sp>
        <p:nvSpPr>
          <p:cNvPr id="7" name="TextBox 6"/>
          <p:cNvSpPr txBox="1"/>
          <p:nvPr/>
        </p:nvSpPr>
        <p:spPr>
          <a:xfrm>
            <a:off x="5839715" y="6538764"/>
            <a:ext cx="3518691" cy="338554"/>
          </a:xfrm>
          <a:prstGeom prst="rect">
            <a:avLst/>
          </a:prstGeom>
          <a:noFill/>
        </p:spPr>
        <p:txBody>
          <a:bodyPr wrap="square" rtlCol="0">
            <a:spAutoFit/>
          </a:bodyPr>
          <a:lstStyle/>
          <a:p>
            <a:r>
              <a:rPr lang="en-US" dirty="0" smtClean="0">
                <a:solidFill>
                  <a:srgbClr val="984807"/>
                </a:solidFill>
              </a:rPr>
              <a:t>Boussau et al., Genome Research 2013</a:t>
            </a:r>
            <a:endParaRPr lang="en-US" dirty="0">
              <a:solidFill>
                <a:srgbClr val="984807"/>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build="p"/>
    </p:bld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ounded Rectangle 6"/>
          <p:cNvSpPr/>
          <p:nvPr/>
        </p:nvSpPr>
        <p:spPr>
          <a:xfrm>
            <a:off x="1870" y="2067050"/>
            <a:ext cx="8786529" cy="1948796"/>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6" name="Rounded Rectangle 5"/>
          <p:cNvSpPr/>
          <p:nvPr/>
        </p:nvSpPr>
        <p:spPr>
          <a:xfrm>
            <a:off x="5839715" y="6538764"/>
            <a:ext cx="3306155" cy="302585"/>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4" name="Rounded Rectangle 3"/>
          <p:cNvSpPr/>
          <p:nvPr/>
        </p:nvSpPr>
        <p:spPr>
          <a:xfrm>
            <a:off x="444904" y="21149"/>
            <a:ext cx="8206507" cy="1148012"/>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2" name="Title 1"/>
          <p:cNvSpPr>
            <a:spLocks noGrp="1"/>
          </p:cNvSpPr>
          <p:nvPr>
            <p:ph type="title"/>
          </p:nvPr>
        </p:nvSpPr>
        <p:spPr>
          <a:xfrm>
            <a:off x="320335" y="-91961"/>
            <a:ext cx="8453278" cy="1143000"/>
          </a:xfrm>
        </p:spPr>
        <p:txBody>
          <a:bodyPr>
            <a:normAutofit/>
          </a:bodyPr>
          <a:lstStyle/>
          <a:p>
            <a:r>
              <a:rPr lang="en-US" dirty="0" smtClean="0">
                <a:solidFill>
                  <a:schemeClr val="accent6">
                    <a:lumMod val="50000"/>
                  </a:schemeClr>
                </a:solidFill>
              </a:rPr>
              <a:t>1) Junk trees generate obesity</a:t>
            </a:r>
            <a:endParaRPr lang="fr-FR" dirty="0">
              <a:solidFill>
                <a:srgbClr val="F5DBCA"/>
              </a:solidFill>
            </a:endParaRPr>
          </a:p>
        </p:txBody>
      </p:sp>
      <p:sp>
        <p:nvSpPr>
          <p:cNvPr id="16" name="Content Placeholder 2"/>
          <p:cNvSpPr>
            <a:spLocks noGrp="1"/>
          </p:cNvSpPr>
          <p:nvPr>
            <p:ph idx="1"/>
          </p:nvPr>
        </p:nvSpPr>
        <p:spPr>
          <a:xfrm>
            <a:off x="0" y="2238597"/>
            <a:ext cx="9144000" cy="2272372"/>
          </a:xfrm>
        </p:spPr>
        <p:txBody>
          <a:bodyPr>
            <a:normAutofit/>
          </a:bodyPr>
          <a:lstStyle/>
          <a:p>
            <a:pPr>
              <a:spcBef>
                <a:spcPct val="0"/>
              </a:spcBef>
              <a:spcAft>
                <a:spcPts val="962"/>
              </a:spcAft>
            </a:pPr>
            <a:r>
              <a:rPr lang="fr-FR" dirty="0" err="1" smtClean="0">
                <a:solidFill>
                  <a:schemeClr val="accent6">
                    <a:lumMod val="50000"/>
                  </a:schemeClr>
                </a:solidFill>
                <a:ea typeface="+mj-ea"/>
                <a:cs typeface="Arial"/>
              </a:rPr>
              <a:t>Errors</a:t>
            </a:r>
            <a:r>
              <a:rPr lang="fr-FR" dirty="0" smtClean="0">
                <a:solidFill>
                  <a:schemeClr val="accent6">
                    <a:lumMod val="50000"/>
                  </a:schemeClr>
                </a:solidFill>
                <a:ea typeface="+mj-ea"/>
                <a:cs typeface="Arial"/>
              </a:rPr>
              <a:t> in </a:t>
            </a:r>
            <a:r>
              <a:rPr lang="fr-FR" dirty="0" err="1" smtClean="0">
                <a:solidFill>
                  <a:schemeClr val="accent6">
                    <a:lumMod val="50000"/>
                  </a:schemeClr>
                </a:solidFill>
                <a:ea typeface="+mj-ea"/>
                <a:cs typeface="Arial"/>
              </a:rPr>
              <a:t>gene</a:t>
            </a:r>
            <a:r>
              <a:rPr lang="fr-FR" dirty="0" smtClean="0">
                <a:solidFill>
                  <a:schemeClr val="accent6">
                    <a:lumMod val="50000"/>
                  </a:schemeClr>
                </a:solidFill>
                <a:ea typeface="+mj-ea"/>
                <a:cs typeface="Arial"/>
              </a:rPr>
              <a:t> </a:t>
            </a:r>
            <a:r>
              <a:rPr lang="fr-FR" dirty="0" err="1" smtClean="0">
                <a:solidFill>
                  <a:schemeClr val="accent6">
                    <a:lumMod val="50000"/>
                  </a:schemeClr>
                </a:solidFill>
                <a:ea typeface="+mj-ea"/>
                <a:cs typeface="Arial"/>
              </a:rPr>
              <a:t>tree</a:t>
            </a:r>
            <a:r>
              <a:rPr lang="fr-FR" dirty="0" smtClean="0">
                <a:solidFill>
                  <a:schemeClr val="accent6">
                    <a:lumMod val="50000"/>
                  </a:schemeClr>
                </a:solidFill>
                <a:ea typeface="+mj-ea"/>
                <a:cs typeface="Arial"/>
              </a:rPr>
              <a:t> reconstruction </a:t>
            </a:r>
            <a:r>
              <a:rPr lang="fr-FR" dirty="0" err="1" smtClean="0">
                <a:solidFill>
                  <a:schemeClr val="accent6">
                    <a:lumMod val="50000"/>
                  </a:schemeClr>
                </a:solidFill>
                <a:ea typeface="+mj-ea"/>
                <a:cs typeface="Arial"/>
              </a:rPr>
              <a:t>result</a:t>
            </a:r>
            <a:r>
              <a:rPr lang="fr-FR" dirty="0" smtClean="0">
                <a:solidFill>
                  <a:schemeClr val="accent6">
                    <a:lumMod val="50000"/>
                  </a:schemeClr>
                </a:solidFill>
                <a:ea typeface="+mj-ea"/>
                <a:cs typeface="Arial"/>
              </a:rPr>
              <a:t> in </a:t>
            </a:r>
            <a:r>
              <a:rPr lang="fr-FR" dirty="0" err="1" smtClean="0">
                <a:solidFill>
                  <a:schemeClr val="accent6">
                    <a:lumMod val="50000"/>
                  </a:schemeClr>
                </a:solidFill>
                <a:ea typeface="+mj-ea"/>
                <a:cs typeface="Arial"/>
              </a:rPr>
              <a:t>larger</a:t>
            </a:r>
            <a:r>
              <a:rPr lang="fr-FR" dirty="0" smtClean="0">
                <a:solidFill>
                  <a:schemeClr val="accent6">
                    <a:lumMod val="50000"/>
                  </a:schemeClr>
                </a:solidFill>
                <a:ea typeface="+mj-ea"/>
                <a:cs typeface="Arial"/>
              </a:rPr>
              <a:t> ancestral </a:t>
            </a:r>
            <a:r>
              <a:rPr lang="fr-FR" dirty="0" err="1" smtClean="0">
                <a:solidFill>
                  <a:schemeClr val="accent6">
                    <a:lumMod val="50000"/>
                  </a:schemeClr>
                </a:solidFill>
                <a:ea typeface="+mj-ea"/>
                <a:cs typeface="Arial"/>
              </a:rPr>
              <a:t>genomes</a:t>
            </a:r>
            <a:endParaRPr lang="fr-FR" dirty="0" smtClean="0">
              <a:solidFill>
                <a:schemeClr val="accent6">
                  <a:lumMod val="50000"/>
                </a:schemeClr>
              </a:solidFill>
              <a:ea typeface="+mj-ea"/>
              <a:cs typeface="Arial"/>
            </a:endParaRPr>
          </a:p>
          <a:p>
            <a:pPr lvl="1">
              <a:spcBef>
                <a:spcPct val="0"/>
              </a:spcBef>
              <a:spcAft>
                <a:spcPts val="962"/>
              </a:spcAft>
            </a:pPr>
            <a:r>
              <a:rPr lang="fr-FR" b="1" dirty="0" err="1" smtClean="0">
                <a:solidFill>
                  <a:schemeClr val="accent6">
                    <a:lumMod val="50000"/>
                  </a:schemeClr>
                </a:solidFill>
                <a:ea typeface="+mj-ea"/>
                <a:cs typeface="Arial"/>
              </a:rPr>
              <a:t>Better</a:t>
            </a:r>
            <a:r>
              <a:rPr lang="fr-FR" b="1" dirty="0" smtClean="0">
                <a:solidFill>
                  <a:schemeClr val="accent6">
                    <a:lumMod val="50000"/>
                  </a:schemeClr>
                </a:solidFill>
                <a:ea typeface="+mj-ea"/>
                <a:cs typeface="Arial"/>
              </a:rPr>
              <a:t> </a:t>
            </a:r>
            <a:r>
              <a:rPr lang="fr-FR" dirty="0" err="1" smtClean="0">
                <a:solidFill>
                  <a:schemeClr val="accent6">
                    <a:lumMod val="50000"/>
                  </a:schemeClr>
                </a:solidFill>
                <a:ea typeface="+mj-ea"/>
                <a:cs typeface="Arial"/>
              </a:rPr>
              <a:t>methods</a:t>
            </a:r>
            <a:r>
              <a:rPr lang="fr-FR" dirty="0" smtClean="0">
                <a:solidFill>
                  <a:schemeClr val="accent6">
                    <a:lumMod val="50000"/>
                  </a:schemeClr>
                </a:solidFill>
                <a:ea typeface="+mj-ea"/>
                <a:cs typeface="Arial"/>
              </a:rPr>
              <a:t> </a:t>
            </a:r>
            <a:r>
              <a:rPr lang="fr-FR" dirty="0" err="1" smtClean="0">
                <a:solidFill>
                  <a:schemeClr val="accent6">
                    <a:lumMod val="50000"/>
                  </a:schemeClr>
                </a:solidFill>
                <a:ea typeface="+mj-ea"/>
                <a:cs typeface="Arial"/>
              </a:rPr>
              <a:t>should</a:t>
            </a:r>
            <a:r>
              <a:rPr lang="fr-FR" dirty="0" smtClean="0">
                <a:solidFill>
                  <a:schemeClr val="accent6">
                    <a:lumMod val="50000"/>
                  </a:schemeClr>
                </a:solidFill>
                <a:ea typeface="+mj-ea"/>
                <a:cs typeface="Arial"/>
              </a:rPr>
              <a:t> </a:t>
            </a:r>
            <a:r>
              <a:rPr lang="fr-FR" dirty="0" err="1" smtClean="0">
                <a:solidFill>
                  <a:schemeClr val="accent6">
                    <a:lumMod val="50000"/>
                  </a:schemeClr>
                </a:solidFill>
                <a:ea typeface="+mj-ea"/>
                <a:cs typeface="Arial"/>
              </a:rPr>
              <a:t>yield</a:t>
            </a:r>
            <a:r>
              <a:rPr lang="fr-FR" dirty="0" smtClean="0">
                <a:solidFill>
                  <a:schemeClr val="accent6">
                    <a:lumMod val="50000"/>
                  </a:schemeClr>
                </a:solidFill>
                <a:ea typeface="+mj-ea"/>
                <a:cs typeface="Arial"/>
              </a:rPr>
              <a:t> </a:t>
            </a:r>
            <a:r>
              <a:rPr lang="fr-FR" b="1" dirty="0" err="1" smtClean="0">
                <a:solidFill>
                  <a:schemeClr val="accent6">
                    <a:lumMod val="50000"/>
                  </a:schemeClr>
                </a:solidFill>
                <a:ea typeface="+mj-ea"/>
                <a:cs typeface="Arial"/>
              </a:rPr>
              <a:t>smaller</a:t>
            </a:r>
            <a:r>
              <a:rPr lang="fr-FR" b="1" dirty="0" smtClean="0">
                <a:solidFill>
                  <a:schemeClr val="accent6">
                    <a:lumMod val="50000"/>
                  </a:schemeClr>
                </a:solidFill>
                <a:ea typeface="+mj-ea"/>
                <a:cs typeface="Arial"/>
              </a:rPr>
              <a:t> </a:t>
            </a:r>
            <a:r>
              <a:rPr lang="fr-FR" dirty="0" smtClean="0">
                <a:solidFill>
                  <a:schemeClr val="accent6">
                    <a:lumMod val="50000"/>
                  </a:schemeClr>
                </a:solidFill>
                <a:ea typeface="+mj-ea"/>
                <a:cs typeface="Arial"/>
              </a:rPr>
              <a:t>ancestral </a:t>
            </a:r>
            <a:r>
              <a:rPr lang="fr-FR" dirty="0" err="1" smtClean="0">
                <a:solidFill>
                  <a:schemeClr val="accent6">
                    <a:lumMod val="50000"/>
                  </a:schemeClr>
                </a:solidFill>
                <a:ea typeface="+mj-ea"/>
                <a:cs typeface="Arial"/>
              </a:rPr>
              <a:t>genomes</a:t>
            </a:r>
            <a:endParaRPr lang="fr-FR" dirty="0">
              <a:solidFill>
                <a:schemeClr val="accent6">
                  <a:lumMod val="50000"/>
                </a:schemeClr>
              </a:solidFill>
              <a:ea typeface="+mj-ea"/>
              <a:cs typeface="Arial"/>
            </a:endParaRPr>
          </a:p>
        </p:txBody>
      </p:sp>
      <p:sp>
        <p:nvSpPr>
          <p:cNvPr id="5" name="TextBox 4"/>
          <p:cNvSpPr txBox="1"/>
          <p:nvPr/>
        </p:nvSpPr>
        <p:spPr>
          <a:xfrm>
            <a:off x="5839715" y="6538764"/>
            <a:ext cx="3518691" cy="338554"/>
          </a:xfrm>
          <a:prstGeom prst="rect">
            <a:avLst/>
          </a:prstGeom>
          <a:noFill/>
        </p:spPr>
        <p:txBody>
          <a:bodyPr wrap="square" rtlCol="0">
            <a:spAutoFit/>
          </a:bodyPr>
          <a:lstStyle/>
          <a:p>
            <a:r>
              <a:rPr lang="en-US" dirty="0" smtClean="0">
                <a:solidFill>
                  <a:srgbClr val="984807"/>
                </a:solidFill>
              </a:rPr>
              <a:t>Boussau et al., Genome Research 2013</a:t>
            </a:r>
            <a:endParaRPr lang="en-US" dirty="0">
              <a:solidFill>
                <a:srgbClr val="984807"/>
              </a:solidFill>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Rounded Rectangle 8"/>
          <p:cNvSpPr/>
          <p:nvPr/>
        </p:nvSpPr>
        <p:spPr>
          <a:xfrm>
            <a:off x="7035051" y="6273224"/>
            <a:ext cx="2061015" cy="568125"/>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pic>
        <p:nvPicPr>
          <p:cNvPr id="7" name="Picture 6" descr="MammalianTree_04092010Updated31082011No_ModIllustratorWithGenSizes.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200539" y="127796"/>
            <a:ext cx="7445703" cy="7045557"/>
          </a:xfrm>
          <a:prstGeom prst="rect">
            <a:avLst/>
          </a:prstGeom>
        </p:spPr>
      </p:pic>
      <p:sp>
        <p:nvSpPr>
          <p:cNvPr id="14" name="Rounded Rectangle 13"/>
          <p:cNvSpPr/>
          <p:nvPr/>
        </p:nvSpPr>
        <p:spPr>
          <a:xfrm>
            <a:off x="809341" y="15728"/>
            <a:ext cx="7657614" cy="494809"/>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15" name="Title 1"/>
          <p:cNvSpPr>
            <a:spLocks noGrp="1"/>
          </p:cNvSpPr>
          <p:nvPr>
            <p:ph type="title"/>
          </p:nvPr>
        </p:nvSpPr>
        <p:spPr>
          <a:xfrm>
            <a:off x="199222" y="-336172"/>
            <a:ext cx="8825561" cy="1143000"/>
          </a:xfrm>
        </p:spPr>
        <p:txBody>
          <a:bodyPr>
            <a:normAutofit/>
          </a:bodyPr>
          <a:lstStyle/>
          <a:p>
            <a:r>
              <a:rPr lang="en-US" dirty="0" smtClean="0">
                <a:solidFill>
                  <a:schemeClr val="accent6">
                    <a:lumMod val="50000"/>
                  </a:schemeClr>
                </a:solidFill>
              </a:rPr>
              <a:t>1) PHYLDOG fights genome obesity</a:t>
            </a:r>
            <a:endParaRPr lang="en-US" dirty="0">
              <a:solidFill>
                <a:schemeClr val="accent6">
                  <a:lumMod val="50000"/>
                </a:schemeClr>
              </a:solidFill>
            </a:endParaRPr>
          </a:p>
        </p:txBody>
      </p:sp>
      <p:sp>
        <p:nvSpPr>
          <p:cNvPr id="6" name="TextBox 5"/>
          <p:cNvSpPr txBox="1"/>
          <p:nvPr/>
        </p:nvSpPr>
        <p:spPr>
          <a:xfrm>
            <a:off x="6965011" y="6273224"/>
            <a:ext cx="2178989" cy="584776"/>
          </a:xfrm>
          <a:prstGeom prst="rect">
            <a:avLst/>
          </a:prstGeom>
          <a:noFill/>
        </p:spPr>
        <p:txBody>
          <a:bodyPr wrap="square" rtlCol="0">
            <a:spAutoFit/>
          </a:bodyPr>
          <a:lstStyle/>
          <a:p>
            <a:r>
              <a:rPr lang="en-US" dirty="0" smtClean="0">
                <a:solidFill>
                  <a:srgbClr val="984807"/>
                </a:solidFill>
              </a:rPr>
              <a:t>Boussau et al., Genome Research 2013</a:t>
            </a:r>
            <a:endParaRPr lang="en-US" dirty="0">
              <a:solidFill>
                <a:srgbClr val="984807"/>
              </a:solidFill>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 name="Rounded Rectangle 22"/>
          <p:cNvSpPr/>
          <p:nvPr/>
        </p:nvSpPr>
        <p:spPr>
          <a:xfrm>
            <a:off x="7084855" y="6273224"/>
            <a:ext cx="2061015" cy="568125"/>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22" name="Rounded Rectangle 21"/>
          <p:cNvSpPr/>
          <p:nvPr/>
        </p:nvSpPr>
        <p:spPr>
          <a:xfrm>
            <a:off x="-15860" y="1284009"/>
            <a:ext cx="6409245" cy="5515487"/>
          </a:xfrm>
          <a:prstGeom prst="roundRect">
            <a:avLst>
              <a:gd name="adj" fmla="val 9491"/>
            </a:avLst>
          </a:prstGeom>
          <a:solidFill>
            <a:schemeClr val="bg1"/>
          </a:soli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4" name="Rounded Rectangle 3"/>
          <p:cNvSpPr/>
          <p:nvPr/>
        </p:nvSpPr>
        <p:spPr>
          <a:xfrm>
            <a:off x="444904" y="21149"/>
            <a:ext cx="8206507" cy="1148012"/>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2" name="Title 1"/>
          <p:cNvSpPr>
            <a:spLocks noGrp="1"/>
          </p:cNvSpPr>
          <p:nvPr>
            <p:ph type="title"/>
          </p:nvPr>
        </p:nvSpPr>
        <p:spPr>
          <a:xfrm>
            <a:off x="320335" y="-91961"/>
            <a:ext cx="8453278" cy="1143000"/>
          </a:xfrm>
        </p:spPr>
        <p:txBody>
          <a:bodyPr>
            <a:normAutofit/>
          </a:bodyPr>
          <a:lstStyle/>
          <a:p>
            <a:r>
              <a:rPr lang="en-US" dirty="0" smtClean="0">
                <a:solidFill>
                  <a:schemeClr val="accent6">
                    <a:lumMod val="50000"/>
                  </a:schemeClr>
                </a:solidFill>
              </a:rPr>
              <a:t>1) PHYLDOG fights genome obesity</a:t>
            </a:r>
            <a:endParaRPr lang="fr-FR" dirty="0">
              <a:solidFill>
                <a:srgbClr val="F5DBCA"/>
              </a:solidFill>
            </a:endParaRPr>
          </a:p>
        </p:txBody>
      </p:sp>
      <p:sp>
        <p:nvSpPr>
          <p:cNvPr id="8" name="TextBox 7"/>
          <p:cNvSpPr txBox="1"/>
          <p:nvPr/>
        </p:nvSpPr>
        <p:spPr>
          <a:xfrm>
            <a:off x="62889" y="6469434"/>
            <a:ext cx="7517523" cy="566650"/>
          </a:xfrm>
          <a:prstGeom prst="rect">
            <a:avLst/>
          </a:prstGeom>
          <a:noFill/>
        </p:spPr>
        <p:txBody>
          <a:bodyPr wrap="square" lIns="73490" tIns="36745" rIns="73490" bIns="36745" rtlCol="0">
            <a:spAutoFit/>
          </a:bodyPr>
          <a:lstStyle/>
          <a:p>
            <a:r>
              <a:rPr lang="en-US" dirty="0" smtClean="0"/>
              <a:t>**: Student </a:t>
            </a:r>
            <a:r>
              <a:rPr lang="en-US" dirty="0" err="1" smtClean="0"/>
              <a:t>t</a:t>
            </a:r>
            <a:r>
              <a:rPr lang="en-US" dirty="0" smtClean="0"/>
              <a:t>-test </a:t>
            </a:r>
            <a:r>
              <a:rPr lang="en-US" dirty="0" err="1" smtClean="0"/>
              <a:t>p</a:t>
            </a:r>
            <a:r>
              <a:rPr lang="en-US" dirty="0" smtClean="0"/>
              <a:t>-value: 6.615e-06, </a:t>
            </a:r>
            <a:r>
              <a:rPr lang="en-US" dirty="0" err="1" smtClean="0"/>
              <a:t>Wilcoxon</a:t>
            </a:r>
            <a:r>
              <a:rPr lang="en-US" dirty="0" smtClean="0"/>
              <a:t> test </a:t>
            </a:r>
            <a:r>
              <a:rPr lang="en-US" dirty="0" err="1" smtClean="0"/>
              <a:t>p</a:t>
            </a:r>
            <a:r>
              <a:rPr lang="en-US" dirty="0" smtClean="0"/>
              <a:t>-value: 2.91e-11</a:t>
            </a:r>
          </a:p>
          <a:p>
            <a:endParaRPr lang="en-US" dirty="0" smtClean="0"/>
          </a:p>
        </p:txBody>
      </p:sp>
      <p:grpSp>
        <p:nvGrpSpPr>
          <p:cNvPr id="19" name="Group 18"/>
          <p:cNvGrpSpPr/>
          <p:nvPr/>
        </p:nvGrpSpPr>
        <p:grpSpPr>
          <a:xfrm>
            <a:off x="62889" y="1307640"/>
            <a:ext cx="6359285" cy="5126992"/>
            <a:chOff x="3007561" y="1415004"/>
            <a:chExt cx="5642269" cy="3411689"/>
          </a:xfrm>
        </p:grpSpPr>
        <p:pic>
          <p:nvPicPr>
            <p:cNvPr id="7" name="Picture 6" descr="ncAdjacenciesDividedNumGenes.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3007561" y="1542354"/>
              <a:ext cx="5642269" cy="3284339"/>
            </a:xfrm>
            <a:prstGeom prst="rect">
              <a:avLst/>
            </a:prstGeom>
          </p:spPr>
        </p:pic>
        <p:grpSp>
          <p:nvGrpSpPr>
            <p:cNvPr id="10" name="Group 9"/>
            <p:cNvGrpSpPr/>
            <p:nvPr/>
          </p:nvGrpSpPr>
          <p:grpSpPr>
            <a:xfrm>
              <a:off x="5589722" y="1415004"/>
              <a:ext cx="1251832" cy="350282"/>
              <a:chOff x="5882071" y="1416483"/>
              <a:chExt cx="1608040" cy="350282"/>
            </a:xfrm>
          </p:grpSpPr>
          <p:sp>
            <p:nvSpPr>
              <p:cNvPr id="11" name="TextBox 10"/>
              <p:cNvSpPr txBox="1"/>
              <p:nvPr/>
            </p:nvSpPr>
            <p:spPr>
              <a:xfrm>
                <a:off x="6496787" y="1416483"/>
                <a:ext cx="529839" cy="213225"/>
              </a:xfrm>
              <a:prstGeom prst="rect">
                <a:avLst/>
              </a:prstGeom>
              <a:noFill/>
            </p:spPr>
            <p:txBody>
              <a:bodyPr wrap="square" lIns="73490" tIns="36745" rIns="73490" bIns="36745" rtlCol="0">
                <a:spAutoFit/>
              </a:bodyPr>
              <a:lstStyle/>
              <a:p>
                <a:r>
                  <a:rPr lang="en-US" dirty="0" smtClean="0"/>
                  <a:t>**</a:t>
                </a:r>
                <a:endParaRPr lang="en-US" dirty="0"/>
              </a:p>
            </p:txBody>
          </p:sp>
          <p:sp>
            <p:nvSpPr>
              <p:cNvPr id="13" name="Left Brace 12"/>
              <p:cNvSpPr/>
              <p:nvPr/>
            </p:nvSpPr>
            <p:spPr>
              <a:xfrm rot="5400000">
                <a:off x="6594247" y="870902"/>
                <a:ext cx="183687" cy="1608040"/>
              </a:xfrm>
              <a:prstGeom prst="leftBrace">
                <a:avLst/>
              </a:prstGeom>
              <a:noFill/>
              <a:ln>
                <a:solidFill>
                  <a:schemeClr val="tx1"/>
                </a:solidFill>
              </a:ln>
            </p:spPr>
            <p:style>
              <a:lnRef idx="2">
                <a:schemeClr val="accent1"/>
              </a:lnRef>
              <a:fillRef idx="0">
                <a:schemeClr val="accent1"/>
              </a:fillRef>
              <a:effectRef idx="1">
                <a:schemeClr val="accent1"/>
              </a:effectRef>
              <a:fontRef idx="minor">
                <a:schemeClr val="tx1"/>
              </a:fontRef>
            </p:style>
            <p:txBody>
              <a:bodyPr lIns="73490" tIns="36745" rIns="73490" bIns="36745" rtlCol="0" anchor="ctr"/>
              <a:lstStyle/>
              <a:p>
                <a:pPr algn="ctr"/>
                <a:endParaRPr lang="en-US"/>
              </a:p>
            </p:txBody>
          </p:sp>
        </p:grpSp>
        <p:sp>
          <p:nvSpPr>
            <p:cNvPr id="12" name="Rectangle 11"/>
            <p:cNvSpPr/>
            <p:nvPr/>
          </p:nvSpPr>
          <p:spPr>
            <a:xfrm>
              <a:off x="5024238" y="3438371"/>
              <a:ext cx="911565" cy="33655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5024238" y="3793971"/>
              <a:ext cx="911565" cy="26670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6173891" y="3482820"/>
              <a:ext cx="911565" cy="415925"/>
            </a:xfrm>
            <a:prstGeom prst="rect">
              <a:avLst/>
            </a:prstGeom>
            <a:solidFill>
              <a:srgbClr val="4FFF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6177066" y="3924146"/>
              <a:ext cx="911565" cy="161926"/>
            </a:xfrm>
            <a:prstGeom prst="rect">
              <a:avLst/>
            </a:prstGeom>
            <a:solidFill>
              <a:srgbClr val="4FFF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7335941" y="4073689"/>
              <a:ext cx="911565" cy="45719"/>
            </a:xfrm>
            <a:prstGeom prst="rect">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7335941" y="4144807"/>
              <a:ext cx="911565" cy="45719"/>
            </a:xfrm>
            <a:prstGeom prst="rect">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0" name="TextBox 19"/>
          <p:cNvSpPr txBox="1"/>
          <p:nvPr/>
        </p:nvSpPr>
        <p:spPr>
          <a:xfrm>
            <a:off x="3372618" y="6118372"/>
            <a:ext cx="1578067" cy="235962"/>
          </a:xfrm>
          <a:prstGeom prst="rect">
            <a:avLst/>
          </a:prstGeom>
          <a:solidFill>
            <a:schemeClr val="bg1"/>
          </a:solidFill>
        </p:spPr>
        <p:txBody>
          <a:bodyPr wrap="square" rtlCol="0">
            <a:spAutoFit/>
          </a:bodyPr>
          <a:lstStyle/>
          <a:p>
            <a:pPr algn="ctr">
              <a:lnSpc>
                <a:spcPct val="50000"/>
              </a:lnSpc>
            </a:pPr>
            <a:r>
              <a:rPr lang="en-US" dirty="0" err="1" smtClean="0"/>
              <a:t>TreeBeST</a:t>
            </a:r>
            <a:endParaRPr lang="en-US" dirty="0"/>
          </a:p>
        </p:txBody>
      </p:sp>
      <p:sp>
        <p:nvSpPr>
          <p:cNvPr id="21" name="TextBox 20"/>
          <p:cNvSpPr txBox="1"/>
          <p:nvPr/>
        </p:nvSpPr>
        <p:spPr>
          <a:xfrm>
            <a:off x="5625309" y="6273224"/>
            <a:ext cx="3518691" cy="584776"/>
          </a:xfrm>
          <a:prstGeom prst="rect">
            <a:avLst/>
          </a:prstGeom>
          <a:noFill/>
        </p:spPr>
        <p:txBody>
          <a:bodyPr wrap="square" rtlCol="0">
            <a:spAutoFit/>
          </a:bodyPr>
          <a:lstStyle/>
          <a:p>
            <a:pPr algn="r"/>
            <a:r>
              <a:rPr lang="en-US" dirty="0" smtClean="0">
                <a:solidFill>
                  <a:srgbClr val="984807"/>
                </a:solidFill>
              </a:rPr>
              <a:t>Boussau et al., </a:t>
            </a:r>
          </a:p>
          <a:p>
            <a:pPr algn="r"/>
            <a:r>
              <a:rPr lang="en-US" dirty="0" smtClean="0">
                <a:solidFill>
                  <a:srgbClr val="984807"/>
                </a:solidFill>
              </a:rPr>
              <a:t>Genome Research 2013</a:t>
            </a:r>
            <a:endParaRPr lang="en-US" dirty="0">
              <a:solidFill>
                <a:srgbClr val="984807"/>
              </a:solidFill>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ounded Rectangle 4"/>
          <p:cNvSpPr/>
          <p:nvPr/>
        </p:nvSpPr>
        <p:spPr>
          <a:xfrm>
            <a:off x="-12916" y="2238597"/>
            <a:ext cx="8990378" cy="2551632"/>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4" name="Rounded Rectangle 3"/>
          <p:cNvSpPr/>
          <p:nvPr/>
        </p:nvSpPr>
        <p:spPr>
          <a:xfrm>
            <a:off x="444904" y="21149"/>
            <a:ext cx="8206507" cy="1148012"/>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2" name="Title 1"/>
          <p:cNvSpPr>
            <a:spLocks noGrp="1"/>
          </p:cNvSpPr>
          <p:nvPr>
            <p:ph type="title"/>
          </p:nvPr>
        </p:nvSpPr>
        <p:spPr>
          <a:xfrm>
            <a:off x="320335" y="-91961"/>
            <a:ext cx="8453278" cy="1143000"/>
          </a:xfrm>
        </p:spPr>
        <p:txBody>
          <a:bodyPr>
            <a:normAutofit/>
          </a:bodyPr>
          <a:lstStyle/>
          <a:p>
            <a:r>
              <a:rPr lang="en-US" dirty="0" smtClean="0">
                <a:solidFill>
                  <a:schemeClr val="accent6">
                    <a:lumMod val="50000"/>
                  </a:schemeClr>
                </a:solidFill>
              </a:rPr>
              <a:t>2) Junk trees break </a:t>
            </a:r>
            <a:r>
              <a:rPr lang="en-US" dirty="0" err="1" smtClean="0">
                <a:solidFill>
                  <a:schemeClr val="accent6">
                    <a:lumMod val="50000"/>
                  </a:schemeClr>
                </a:solidFill>
              </a:rPr>
              <a:t>synteny</a:t>
            </a:r>
            <a:r>
              <a:rPr lang="en-US" dirty="0" smtClean="0">
                <a:solidFill>
                  <a:schemeClr val="accent6">
                    <a:lumMod val="50000"/>
                  </a:schemeClr>
                </a:solidFill>
              </a:rPr>
              <a:t> groups</a:t>
            </a:r>
            <a:endParaRPr lang="fr-FR" dirty="0">
              <a:solidFill>
                <a:srgbClr val="F5DBCA"/>
              </a:solidFill>
            </a:endParaRPr>
          </a:p>
        </p:txBody>
      </p:sp>
      <p:sp>
        <p:nvSpPr>
          <p:cNvPr id="16" name="Content Placeholder 2"/>
          <p:cNvSpPr>
            <a:spLocks noGrp="1"/>
          </p:cNvSpPr>
          <p:nvPr>
            <p:ph idx="1"/>
          </p:nvPr>
        </p:nvSpPr>
        <p:spPr>
          <a:xfrm>
            <a:off x="0" y="2238597"/>
            <a:ext cx="9144000" cy="4291124"/>
          </a:xfrm>
        </p:spPr>
        <p:txBody>
          <a:bodyPr>
            <a:normAutofit/>
          </a:bodyPr>
          <a:lstStyle/>
          <a:p>
            <a:pPr>
              <a:spcBef>
                <a:spcPct val="0"/>
              </a:spcBef>
              <a:spcAft>
                <a:spcPts val="962"/>
              </a:spcAft>
            </a:pPr>
            <a:r>
              <a:rPr lang="fr-FR" dirty="0" err="1" smtClean="0">
                <a:solidFill>
                  <a:schemeClr val="accent6">
                    <a:lumMod val="50000"/>
                  </a:schemeClr>
                </a:solidFill>
                <a:ea typeface="+mj-ea"/>
                <a:cs typeface="Arial"/>
              </a:rPr>
              <a:t>We</a:t>
            </a:r>
            <a:r>
              <a:rPr lang="fr-FR" dirty="0" smtClean="0">
                <a:solidFill>
                  <a:schemeClr val="accent6">
                    <a:lumMod val="50000"/>
                  </a:schemeClr>
                </a:solidFill>
                <a:ea typeface="+mj-ea"/>
                <a:cs typeface="Arial"/>
              </a:rPr>
              <a:t> use a </a:t>
            </a:r>
            <a:r>
              <a:rPr lang="fr-FR" dirty="0" err="1" smtClean="0">
                <a:solidFill>
                  <a:schemeClr val="accent6">
                    <a:lumMod val="50000"/>
                  </a:schemeClr>
                </a:solidFill>
                <a:ea typeface="+mj-ea"/>
                <a:cs typeface="Arial"/>
              </a:rPr>
              <a:t>method</a:t>
            </a:r>
            <a:r>
              <a:rPr lang="fr-FR" dirty="0" smtClean="0">
                <a:solidFill>
                  <a:schemeClr val="accent6">
                    <a:lumMod val="50000"/>
                  </a:schemeClr>
                </a:solidFill>
                <a:ea typeface="+mj-ea"/>
                <a:cs typeface="Arial"/>
              </a:rPr>
              <a:t> by Bérard </a:t>
            </a:r>
            <a:r>
              <a:rPr lang="fr-FR" i="1" dirty="0" smtClean="0">
                <a:solidFill>
                  <a:schemeClr val="accent6">
                    <a:lumMod val="50000"/>
                  </a:schemeClr>
                </a:solidFill>
                <a:ea typeface="+mj-ea"/>
                <a:cs typeface="Arial"/>
              </a:rPr>
              <a:t>et al.</a:t>
            </a:r>
            <a:r>
              <a:rPr lang="fr-FR" dirty="0" smtClean="0">
                <a:solidFill>
                  <a:schemeClr val="accent6">
                    <a:lumMod val="50000"/>
                  </a:schemeClr>
                </a:solidFill>
                <a:ea typeface="+mj-ea"/>
                <a:cs typeface="Arial"/>
              </a:rPr>
              <a:t> (2012) to </a:t>
            </a:r>
            <a:r>
              <a:rPr lang="fr-FR" dirty="0" err="1" smtClean="0">
                <a:solidFill>
                  <a:schemeClr val="accent6">
                    <a:lumMod val="50000"/>
                  </a:schemeClr>
                </a:solidFill>
                <a:ea typeface="+mj-ea"/>
                <a:cs typeface="Arial"/>
              </a:rPr>
              <a:t>reconstruct</a:t>
            </a:r>
            <a:r>
              <a:rPr lang="fr-FR" dirty="0" smtClean="0">
                <a:solidFill>
                  <a:schemeClr val="accent6">
                    <a:lumMod val="50000"/>
                  </a:schemeClr>
                </a:solidFill>
                <a:ea typeface="+mj-ea"/>
                <a:cs typeface="Arial"/>
              </a:rPr>
              <a:t> ancestral </a:t>
            </a:r>
            <a:r>
              <a:rPr lang="fr-FR" dirty="0" err="1" smtClean="0">
                <a:solidFill>
                  <a:schemeClr val="accent6">
                    <a:lumMod val="50000"/>
                  </a:schemeClr>
                </a:solidFill>
                <a:ea typeface="+mj-ea"/>
                <a:cs typeface="Arial"/>
              </a:rPr>
              <a:t>synteny</a:t>
            </a:r>
            <a:r>
              <a:rPr lang="fr-FR" dirty="0" smtClean="0">
                <a:solidFill>
                  <a:schemeClr val="accent6">
                    <a:lumMod val="50000"/>
                  </a:schemeClr>
                </a:solidFill>
                <a:ea typeface="+mj-ea"/>
                <a:cs typeface="Arial"/>
              </a:rPr>
              <a:t> groups </a:t>
            </a:r>
            <a:r>
              <a:rPr lang="fr-FR" dirty="0" err="1" smtClean="0">
                <a:solidFill>
                  <a:schemeClr val="accent6">
                    <a:lumMod val="50000"/>
                  </a:schemeClr>
                </a:solidFill>
                <a:ea typeface="+mj-ea"/>
                <a:cs typeface="Arial"/>
              </a:rPr>
              <a:t>using</a:t>
            </a:r>
            <a:r>
              <a:rPr lang="fr-FR" dirty="0" smtClean="0">
                <a:solidFill>
                  <a:schemeClr val="accent6">
                    <a:lumMod val="50000"/>
                  </a:schemeClr>
                </a:solidFill>
                <a:ea typeface="+mj-ea"/>
                <a:cs typeface="Arial"/>
              </a:rPr>
              <a:t> </a:t>
            </a:r>
            <a:r>
              <a:rPr lang="fr-FR" dirty="0" err="1" smtClean="0">
                <a:solidFill>
                  <a:schemeClr val="accent6">
                    <a:lumMod val="50000"/>
                  </a:schemeClr>
                </a:solidFill>
                <a:ea typeface="+mj-ea"/>
                <a:cs typeface="Arial"/>
              </a:rPr>
              <a:t>gene</a:t>
            </a:r>
            <a:r>
              <a:rPr lang="fr-FR" dirty="0" smtClean="0">
                <a:solidFill>
                  <a:schemeClr val="accent6">
                    <a:lumMod val="50000"/>
                  </a:schemeClr>
                </a:solidFill>
                <a:ea typeface="+mj-ea"/>
                <a:cs typeface="Arial"/>
              </a:rPr>
              <a:t> </a:t>
            </a:r>
            <a:r>
              <a:rPr lang="fr-FR" dirty="0" err="1" smtClean="0">
                <a:solidFill>
                  <a:schemeClr val="accent6">
                    <a:lumMod val="50000"/>
                  </a:schemeClr>
                </a:solidFill>
                <a:ea typeface="+mj-ea"/>
                <a:cs typeface="Arial"/>
              </a:rPr>
              <a:t>trees</a:t>
            </a:r>
            <a:endParaRPr lang="fr-FR" dirty="0" smtClean="0">
              <a:solidFill>
                <a:schemeClr val="accent6">
                  <a:lumMod val="50000"/>
                </a:schemeClr>
              </a:solidFill>
              <a:ea typeface="+mj-ea"/>
              <a:cs typeface="Arial"/>
            </a:endParaRPr>
          </a:p>
          <a:p>
            <a:pPr>
              <a:spcBef>
                <a:spcPct val="0"/>
              </a:spcBef>
              <a:spcAft>
                <a:spcPts val="962"/>
              </a:spcAft>
            </a:pPr>
            <a:r>
              <a:rPr lang="fr-FR" dirty="0" err="1" smtClean="0">
                <a:solidFill>
                  <a:schemeClr val="accent6">
                    <a:lumMod val="50000"/>
                  </a:schemeClr>
                </a:solidFill>
                <a:ea typeface="+mj-ea"/>
                <a:cs typeface="Arial"/>
              </a:rPr>
              <a:t>Errors</a:t>
            </a:r>
            <a:r>
              <a:rPr lang="fr-FR" dirty="0" smtClean="0">
                <a:solidFill>
                  <a:schemeClr val="accent6">
                    <a:lumMod val="50000"/>
                  </a:schemeClr>
                </a:solidFill>
                <a:ea typeface="+mj-ea"/>
                <a:cs typeface="Arial"/>
              </a:rPr>
              <a:t> in </a:t>
            </a:r>
            <a:r>
              <a:rPr lang="fr-FR" dirty="0" err="1" smtClean="0">
                <a:solidFill>
                  <a:schemeClr val="accent6">
                    <a:lumMod val="50000"/>
                  </a:schemeClr>
                </a:solidFill>
                <a:ea typeface="+mj-ea"/>
                <a:cs typeface="Arial"/>
              </a:rPr>
              <a:t>gene</a:t>
            </a:r>
            <a:r>
              <a:rPr lang="fr-FR" dirty="0" smtClean="0">
                <a:solidFill>
                  <a:schemeClr val="accent6">
                    <a:lumMod val="50000"/>
                  </a:schemeClr>
                </a:solidFill>
                <a:ea typeface="+mj-ea"/>
                <a:cs typeface="Arial"/>
              </a:rPr>
              <a:t> </a:t>
            </a:r>
            <a:r>
              <a:rPr lang="fr-FR" dirty="0" err="1" smtClean="0">
                <a:solidFill>
                  <a:schemeClr val="accent6">
                    <a:lumMod val="50000"/>
                  </a:schemeClr>
                </a:solidFill>
                <a:ea typeface="+mj-ea"/>
                <a:cs typeface="Arial"/>
              </a:rPr>
              <a:t>tree</a:t>
            </a:r>
            <a:r>
              <a:rPr lang="fr-FR" dirty="0" smtClean="0">
                <a:solidFill>
                  <a:schemeClr val="accent6">
                    <a:lumMod val="50000"/>
                  </a:schemeClr>
                </a:solidFill>
                <a:ea typeface="+mj-ea"/>
                <a:cs typeface="Arial"/>
              </a:rPr>
              <a:t> reconstruction break </a:t>
            </a:r>
            <a:r>
              <a:rPr lang="fr-FR" dirty="0" err="1" smtClean="0">
                <a:solidFill>
                  <a:schemeClr val="accent6">
                    <a:lumMod val="50000"/>
                  </a:schemeClr>
                </a:solidFill>
                <a:ea typeface="+mj-ea"/>
                <a:cs typeface="Arial"/>
              </a:rPr>
              <a:t>synteny</a:t>
            </a:r>
            <a:r>
              <a:rPr lang="fr-FR" dirty="0" smtClean="0">
                <a:solidFill>
                  <a:schemeClr val="accent6">
                    <a:lumMod val="50000"/>
                  </a:schemeClr>
                </a:solidFill>
                <a:ea typeface="+mj-ea"/>
                <a:cs typeface="Arial"/>
              </a:rPr>
              <a:t> groups</a:t>
            </a:r>
          </a:p>
          <a:p>
            <a:pPr lvl="1">
              <a:spcBef>
                <a:spcPct val="0"/>
              </a:spcBef>
              <a:spcAft>
                <a:spcPts val="962"/>
              </a:spcAft>
            </a:pPr>
            <a:r>
              <a:rPr lang="fr-FR" b="1" dirty="0" err="1" smtClean="0">
                <a:solidFill>
                  <a:schemeClr val="accent6">
                    <a:lumMod val="50000"/>
                  </a:schemeClr>
                </a:solidFill>
                <a:ea typeface="+mj-ea"/>
                <a:cs typeface="Arial"/>
              </a:rPr>
              <a:t>Better</a:t>
            </a:r>
            <a:r>
              <a:rPr lang="fr-FR" b="1" dirty="0" smtClean="0">
                <a:solidFill>
                  <a:schemeClr val="accent6">
                    <a:lumMod val="50000"/>
                  </a:schemeClr>
                </a:solidFill>
                <a:ea typeface="+mj-ea"/>
                <a:cs typeface="Arial"/>
              </a:rPr>
              <a:t> </a:t>
            </a:r>
            <a:r>
              <a:rPr lang="fr-FR" dirty="0" err="1" smtClean="0">
                <a:solidFill>
                  <a:schemeClr val="accent6">
                    <a:lumMod val="50000"/>
                  </a:schemeClr>
                </a:solidFill>
                <a:ea typeface="+mj-ea"/>
                <a:cs typeface="Arial"/>
              </a:rPr>
              <a:t>methods</a:t>
            </a:r>
            <a:r>
              <a:rPr lang="fr-FR" dirty="0" smtClean="0">
                <a:solidFill>
                  <a:schemeClr val="accent6">
                    <a:lumMod val="50000"/>
                  </a:schemeClr>
                </a:solidFill>
                <a:ea typeface="+mj-ea"/>
                <a:cs typeface="Arial"/>
              </a:rPr>
              <a:t> </a:t>
            </a:r>
            <a:r>
              <a:rPr lang="fr-FR" dirty="0" err="1" smtClean="0">
                <a:solidFill>
                  <a:schemeClr val="accent6">
                    <a:lumMod val="50000"/>
                  </a:schemeClr>
                </a:solidFill>
                <a:ea typeface="+mj-ea"/>
                <a:cs typeface="Arial"/>
              </a:rPr>
              <a:t>should</a:t>
            </a:r>
            <a:r>
              <a:rPr lang="fr-FR" dirty="0" smtClean="0">
                <a:solidFill>
                  <a:schemeClr val="accent6">
                    <a:lumMod val="50000"/>
                  </a:schemeClr>
                </a:solidFill>
                <a:ea typeface="+mj-ea"/>
                <a:cs typeface="Arial"/>
              </a:rPr>
              <a:t> </a:t>
            </a:r>
            <a:r>
              <a:rPr lang="fr-FR" dirty="0" err="1" smtClean="0">
                <a:solidFill>
                  <a:schemeClr val="accent6">
                    <a:lumMod val="50000"/>
                  </a:schemeClr>
                </a:solidFill>
                <a:ea typeface="+mj-ea"/>
                <a:cs typeface="Arial"/>
              </a:rPr>
              <a:t>yield</a:t>
            </a:r>
            <a:r>
              <a:rPr lang="fr-FR" dirty="0" smtClean="0">
                <a:solidFill>
                  <a:schemeClr val="accent6">
                    <a:lumMod val="50000"/>
                  </a:schemeClr>
                </a:solidFill>
                <a:ea typeface="+mj-ea"/>
                <a:cs typeface="Arial"/>
              </a:rPr>
              <a:t> </a:t>
            </a:r>
            <a:r>
              <a:rPr lang="fr-FR" b="1" dirty="0" smtClean="0">
                <a:solidFill>
                  <a:schemeClr val="accent6">
                    <a:lumMod val="50000"/>
                  </a:schemeClr>
                </a:solidFill>
                <a:ea typeface="+mj-ea"/>
                <a:cs typeface="Arial"/>
              </a:rPr>
              <a:t>more </a:t>
            </a:r>
            <a:r>
              <a:rPr lang="fr-FR" dirty="0" err="1" smtClean="0">
                <a:solidFill>
                  <a:schemeClr val="accent6">
                    <a:lumMod val="50000"/>
                  </a:schemeClr>
                </a:solidFill>
                <a:ea typeface="+mj-ea"/>
                <a:cs typeface="Arial"/>
              </a:rPr>
              <a:t>genes</a:t>
            </a:r>
            <a:r>
              <a:rPr lang="fr-FR" dirty="0" smtClean="0">
                <a:solidFill>
                  <a:schemeClr val="accent6">
                    <a:lumMod val="50000"/>
                  </a:schemeClr>
                </a:solidFill>
                <a:ea typeface="+mj-ea"/>
                <a:cs typeface="Arial"/>
              </a:rPr>
              <a:t> in ancestral </a:t>
            </a:r>
            <a:r>
              <a:rPr lang="fr-FR" dirty="0" err="1" smtClean="0">
                <a:solidFill>
                  <a:schemeClr val="accent6">
                    <a:lumMod val="50000"/>
                  </a:schemeClr>
                </a:solidFill>
                <a:ea typeface="+mj-ea"/>
                <a:cs typeface="Arial"/>
              </a:rPr>
              <a:t>synteny</a:t>
            </a:r>
            <a:r>
              <a:rPr lang="fr-FR" dirty="0" smtClean="0">
                <a:solidFill>
                  <a:schemeClr val="accent6">
                    <a:lumMod val="50000"/>
                  </a:schemeClr>
                </a:solidFill>
                <a:ea typeface="+mj-ea"/>
                <a:cs typeface="Arial"/>
              </a:rPr>
              <a:t> groups</a:t>
            </a:r>
            <a:endParaRPr lang="fr-FR" dirty="0">
              <a:solidFill>
                <a:schemeClr val="accent6">
                  <a:lumMod val="50000"/>
                </a:schemeClr>
              </a:solidFill>
              <a:ea typeface="+mj-ea"/>
              <a:cs typeface="Arial"/>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 name="Rounded Rectangle 17"/>
          <p:cNvSpPr/>
          <p:nvPr/>
        </p:nvSpPr>
        <p:spPr>
          <a:xfrm>
            <a:off x="7358781" y="6273224"/>
            <a:ext cx="1787090" cy="568125"/>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16" name="Rounded Rectangle 15"/>
          <p:cNvSpPr/>
          <p:nvPr/>
        </p:nvSpPr>
        <p:spPr>
          <a:xfrm>
            <a:off x="649775" y="1478835"/>
            <a:ext cx="6709005" cy="5379163"/>
          </a:xfrm>
          <a:prstGeom prst="roundRect">
            <a:avLst>
              <a:gd name="adj" fmla="val 9491"/>
            </a:avLst>
          </a:prstGeom>
          <a:solidFill>
            <a:schemeClr val="bg1"/>
          </a:soli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pic>
        <p:nvPicPr>
          <p:cNvPr id="6" name="Content Placeholder 5" descr="distrib_adjacencies_proportion_nice.pdf"/>
          <p:cNvPicPr>
            <a:picLocks noGrp="1" noChangeAspect="1"/>
          </p:cNvPicPr>
          <p:nvPr>
            <p:ph idx="1"/>
          </p:nvPr>
        </p:nvPicPr>
        <mc:AlternateContent>
          <mc:Choice xmlns:ma="http://schemas.microsoft.com/office/mac/drawingml/2008/main" Requires="ma">
            <p:blipFill>
              <a:blip r:embed="rId2"/>
              <a:srcRect l="6087" r="1773" b="17080"/>
              <a:stretch>
                <a:fillRect/>
              </a:stretch>
            </p:blipFill>
          </mc:Choice>
          <mc:Fallback>
            <p:blipFill>
              <a:blip r:embed="rId3"/>
              <a:srcRect l="6087" r="1773" b="17080"/>
              <a:stretch>
                <a:fillRect/>
              </a:stretch>
            </p:blipFill>
          </mc:Fallback>
        </mc:AlternateContent>
        <p:spPr>
          <a:xfrm>
            <a:off x="1676400" y="810576"/>
            <a:ext cx="5397501" cy="5641024"/>
          </a:xfrm>
        </p:spPr>
      </p:pic>
      <p:sp>
        <p:nvSpPr>
          <p:cNvPr id="7" name="Rounded Rectangle 6"/>
          <p:cNvSpPr/>
          <p:nvPr/>
        </p:nvSpPr>
        <p:spPr>
          <a:xfrm>
            <a:off x="1182883" y="64493"/>
            <a:ext cx="6586793" cy="1324041"/>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2" name="Title 1"/>
          <p:cNvSpPr>
            <a:spLocks noGrp="1"/>
          </p:cNvSpPr>
          <p:nvPr>
            <p:ph type="title"/>
          </p:nvPr>
        </p:nvSpPr>
        <p:spPr>
          <a:xfrm>
            <a:off x="-354017" y="53699"/>
            <a:ext cx="9626886" cy="1143000"/>
          </a:xfrm>
        </p:spPr>
        <p:txBody>
          <a:bodyPr>
            <a:normAutofit fontScale="90000"/>
          </a:bodyPr>
          <a:lstStyle/>
          <a:p>
            <a:r>
              <a:rPr lang="en-US" dirty="0" smtClean="0">
                <a:solidFill>
                  <a:srgbClr val="984807"/>
                </a:solidFill>
              </a:rPr>
              <a:t>2) Ancestral </a:t>
            </a:r>
            <a:r>
              <a:rPr lang="en-US" dirty="0" err="1" smtClean="0">
                <a:solidFill>
                  <a:srgbClr val="984807"/>
                </a:solidFill>
              </a:rPr>
              <a:t>synteny</a:t>
            </a:r>
            <a:r>
              <a:rPr lang="en-US" dirty="0" smtClean="0">
                <a:solidFill>
                  <a:srgbClr val="984807"/>
                </a:solidFill>
              </a:rPr>
              <a:t> says </a:t>
            </a:r>
            <a:br>
              <a:rPr lang="en-US" dirty="0" smtClean="0">
                <a:solidFill>
                  <a:srgbClr val="984807"/>
                </a:solidFill>
              </a:rPr>
            </a:br>
            <a:r>
              <a:rPr lang="en-US" dirty="0" smtClean="0">
                <a:solidFill>
                  <a:srgbClr val="984807"/>
                </a:solidFill>
              </a:rPr>
              <a:t>PHYLDOG gene trees are better</a:t>
            </a:r>
            <a:endParaRPr lang="en-US" dirty="0">
              <a:solidFill>
                <a:srgbClr val="984807"/>
              </a:solidFill>
            </a:endParaRPr>
          </a:p>
        </p:txBody>
      </p:sp>
      <p:sp>
        <p:nvSpPr>
          <p:cNvPr id="8" name="TextBox 7"/>
          <p:cNvSpPr txBox="1"/>
          <p:nvPr/>
        </p:nvSpPr>
        <p:spPr>
          <a:xfrm>
            <a:off x="5867400" y="6308775"/>
            <a:ext cx="3276600" cy="584776"/>
          </a:xfrm>
          <a:prstGeom prst="rect">
            <a:avLst/>
          </a:prstGeom>
          <a:noFill/>
        </p:spPr>
        <p:txBody>
          <a:bodyPr wrap="square" rtlCol="0">
            <a:spAutoFit/>
          </a:bodyPr>
          <a:lstStyle/>
          <a:p>
            <a:pPr algn="r"/>
            <a:r>
              <a:rPr lang="en-US" dirty="0" err="1" smtClean="0">
                <a:solidFill>
                  <a:srgbClr val="984807"/>
                </a:solidFill>
              </a:rPr>
              <a:t>Bérard</a:t>
            </a:r>
            <a:r>
              <a:rPr lang="en-US" dirty="0" smtClean="0">
                <a:solidFill>
                  <a:srgbClr val="984807"/>
                </a:solidFill>
              </a:rPr>
              <a:t> et al., </a:t>
            </a:r>
          </a:p>
          <a:p>
            <a:pPr algn="r"/>
            <a:r>
              <a:rPr lang="en-US" dirty="0" smtClean="0">
                <a:solidFill>
                  <a:srgbClr val="984807"/>
                </a:solidFill>
              </a:rPr>
              <a:t>Bioinformatics 2012</a:t>
            </a:r>
            <a:endParaRPr lang="en-US" dirty="0">
              <a:solidFill>
                <a:srgbClr val="984807"/>
              </a:solidFill>
            </a:endParaRPr>
          </a:p>
        </p:txBody>
      </p:sp>
      <p:grpSp>
        <p:nvGrpSpPr>
          <p:cNvPr id="25" name="Group 24"/>
          <p:cNvGrpSpPr/>
          <p:nvPr/>
        </p:nvGrpSpPr>
        <p:grpSpPr>
          <a:xfrm>
            <a:off x="716370" y="1536886"/>
            <a:ext cx="6078142" cy="5321113"/>
            <a:chOff x="751084" y="1151267"/>
            <a:chExt cx="5199715" cy="3414072"/>
          </a:xfrm>
        </p:grpSpPr>
        <p:sp>
          <p:nvSpPr>
            <p:cNvPr id="13" name="Rectangle 12"/>
            <p:cNvSpPr/>
            <p:nvPr/>
          </p:nvSpPr>
          <p:spPr>
            <a:xfrm>
              <a:off x="2205567" y="3426884"/>
              <a:ext cx="3745232" cy="9736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2019300" y="1246371"/>
              <a:ext cx="2357967" cy="31224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085950" y="2671541"/>
              <a:ext cx="573863" cy="1698847"/>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2752950" y="1841500"/>
              <a:ext cx="583316" cy="2527301"/>
            </a:xfrm>
            <a:prstGeom prst="rect">
              <a:avLst/>
            </a:prstGeom>
            <a:solidFill>
              <a:srgbClr val="4FFF5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3420936" y="1246372"/>
              <a:ext cx="583316" cy="3122429"/>
            </a:xfrm>
            <a:prstGeom prst="rect">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rot="16200000">
              <a:off x="1398378" y="4066988"/>
              <a:ext cx="493163" cy="394944"/>
            </a:xfrm>
            <a:prstGeom prst="rect">
              <a:avLst/>
            </a:prstGeom>
            <a:solidFill>
              <a:schemeClr val="bg1"/>
            </a:solidFill>
          </p:spPr>
          <p:txBody>
            <a:bodyPr wrap="square" rtlCol="0">
              <a:spAutoFit/>
            </a:bodyPr>
            <a:lstStyle/>
            <a:p>
              <a:r>
                <a:rPr lang="en-US" sz="2400" dirty="0" smtClean="0"/>
                <a:t>0.0</a:t>
              </a:r>
              <a:endParaRPr lang="en-US" sz="2400" dirty="0"/>
            </a:p>
          </p:txBody>
        </p:sp>
        <p:cxnSp>
          <p:nvCxnSpPr>
            <p:cNvPr id="17" name="Straight Connector 16"/>
            <p:cNvCxnSpPr/>
            <p:nvPr/>
          </p:nvCxnSpPr>
          <p:spPr>
            <a:xfrm>
              <a:off x="2019293" y="4378008"/>
              <a:ext cx="3931495" cy="794"/>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rot="16200000">
              <a:off x="-600502" y="2502853"/>
              <a:ext cx="3414072" cy="710899"/>
            </a:xfrm>
            <a:prstGeom prst="rect">
              <a:avLst/>
            </a:prstGeom>
            <a:noFill/>
          </p:spPr>
          <p:txBody>
            <a:bodyPr wrap="square" rtlCol="0">
              <a:spAutoFit/>
            </a:bodyPr>
            <a:lstStyle/>
            <a:p>
              <a:pPr algn="ctr"/>
              <a:r>
                <a:rPr lang="en-US" sz="2400" dirty="0" smtClean="0">
                  <a:solidFill>
                    <a:srgbClr val="984807"/>
                  </a:solidFill>
                </a:rPr>
                <a:t>Proportion of ancestral genes</a:t>
              </a:r>
            </a:p>
            <a:p>
              <a:pPr algn="ctr"/>
              <a:r>
                <a:rPr lang="en-US" sz="2400" dirty="0" smtClean="0">
                  <a:solidFill>
                    <a:srgbClr val="984807"/>
                  </a:solidFill>
                </a:rPr>
                <a:t> in </a:t>
              </a:r>
              <a:r>
                <a:rPr lang="en-US" sz="2400" dirty="0" err="1" smtClean="0">
                  <a:solidFill>
                    <a:srgbClr val="984807"/>
                  </a:solidFill>
                </a:rPr>
                <a:t>synteny</a:t>
              </a:r>
              <a:r>
                <a:rPr lang="en-US" sz="2400" dirty="0" smtClean="0">
                  <a:solidFill>
                    <a:srgbClr val="984807"/>
                  </a:solidFill>
                </a:rPr>
                <a:t> groups </a:t>
              </a:r>
              <a:endParaRPr lang="en-US" sz="2400" dirty="0">
                <a:solidFill>
                  <a:srgbClr val="984807"/>
                </a:solidFill>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ounded Rectangle 6"/>
          <p:cNvSpPr/>
          <p:nvPr/>
        </p:nvSpPr>
        <p:spPr>
          <a:xfrm>
            <a:off x="1533057" y="53776"/>
            <a:ext cx="6096434" cy="1457524"/>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2" name="Title 1"/>
          <p:cNvSpPr>
            <a:spLocks noGrp="1"/>
          </p:cNvSpPr>
          <p:nvPr>
            <p:ph type="title"/>
          </p:nvPr>
        </p:nvSpPr>
        <p:spPr>
          <a:xfrm>
            <a:off x="1282700" y="210379"/>
            <a:ext cx="6565900" cy="1011549"/>
          </a:xfrm>
        </p:spPr>
        <p:txBody>
          <a:bodyPr>
            <a:normAutofit fontScale="90000"/>
          </a:bodyPr>
          <a:lstStyle/>
          <a:p>
            <a:r>
              <a:rPr lang="en-US" dirty="0" smtClean="0">
                <a:solidFill>
                  <a:srgbClr val="984807"/>
                </a:solidFill>
              </a:rPr>
              <a:t>The species tree-gene tree approach to reconstructing </a:t>
            </a:r>
            <a:r>
              <a:rPr lang="en-US" dirty="0" err="1" smtClean="0">
                <a:solidFill>
                  <a:srgbClr val="984807"/>
                </a:solidFill>
              </a:rPr>
              <a:t>phylogenetic</a:t>
            </a:r>
            <a:r>
              <a:rPr lang="en-US" dirty="0" smtClean="0">
                <a:solidFill>
                  <a:srgbClr val="984807"/>
                </a:solidFill>
              </a:rPr>
              <a:t> trees</a:t>
            </a:r>
            <a:endParaRPr lang="en-US" dirty="0">
              <a:solidFill>
                <a:srgbClr val="984807"/>
              </a:solidFill>
            </a:endParaRPr>
          </a:p>
        </p:txBody>
      </p:sp>
      <p:sp>
        <p:nvSpPr>
          <p:cNvPr id="11" name="Rounded Rectangle 10"/>
          <p:cNvSpPr/>
          <p:nvPr/>
        </p:nvSpPr>
        <p:spPr>
          <a:xfrm>
            <a:off x="0" y="1930400"/>
            <a:ext cx="9126875" cy="3581400"/>
          </a:xfrm>
          <a:prstGeom prst="roundRect">
            <a:avLst>
              <a:gd name="adj" fmla="val 7502"/>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grpSp>
        <p:nvGrpSpPr>
          <p:cNvPr id="21" name="Group 20"/>
          <p:cNvGrpSpPr/>
          <p:nvPr/>
        </p:nvGrpSpPr>
        <p:grpSpPr>
          <a:xfrm>
            <a:off x="212275" y="2222369"/>
            <a:ext cx="5871025" cy="1389039"/>
            <a:chOff x="212275" y="2222369"/>
            <a:chExt cx="8022925" cy="2135105"/>
          </a:xfrm>
        </p:grpSpPr>
        <p:grpSp>
          <p:nvGrpSpPr>
            <p:cNvPr id="3" name="Group 22"/>
            <p:cNvGrpSpPr/>
            <p:nvPr/>
          </p:nvGrpSpPr>
          <p:grpSpPr>
            <a:xfrm>
              <a:off x="212275" y="2222369"/>
              <a:ext cx="5798501" cy="2135105"/>
              <a:chOff x="1385958" y="1981069"/>
              <a:chExt cx="5798501" cy="2135105"/>
            </a:xfrm>
          </p:grpSpPr>
          <p:sp>
            <p:nvSpPr>
              <p:cNvPr id="13" name="TextBox 12"/>
              <p:cNvSpPr txBox="1"/>
              <p:nvPr/>
            </p:nvSpPr>
            <p:spPr>
              <a:xfrm>
                <a:off x="2671476" y="1987285"/>
                <a:ext cx="4512983" cy="2128889"/>
              </a:xfrm>
              <a:prstGeom prst="rect">
                <a:avLst/>
              </a:prstGeom>
              <a:noFill/>
            </p:spPr>
            <p:txBody>
              <a:bodyPr wrap="square" rtlCol="0">
                <a:spAutoFit/>
              </a:bodyPr>
              <a:lstStyle/>
              <a:p>
                <a:r>
                  <a:rPr lang="en-US" sz="1200" dirty="0" err="1" smtClean="0"/>
                  <a:t>GeneA</a:t>
                </a:r>
                <a:r>
                  <a:rPr lang="en-US" sz="1200" dirty="0" smtClean="0"/>
                  <a:t>:</a:t>
                </a:r>
                <a:r>
                  <a:rPr lang="en-US" sz="1200" dirty="0" smtClean="0">
                    <a:latin typeface="Courier"/>
                    <a:cs typeface="Courier"/>
                  </a:rPr>
                  <a:t> ACTGGTGATGACATAAC…</a:t>
                </a:r>
              </a:p>
              <a:p>
                <a:r>
                  <a:rPr lang="en-US" sz="1200" dirty="0" err="1" smtClean="0"/>
                  <a:t>GeneB</a:t>
                </a:r>
                <a:r>
                  <a:rPr lang="en-US" sz="1200" dirty="0" smtClean="0"/>
                  <a:t>:</a:t>
                </a:r>
                <a:r>
                  <a:rPr lang="en-US" sz="1200" dirty="0" smtClean="0">
                    <a:latin typeface="Courier"/>
                    <a:cs typeface="Courier"/>
                  </a:rPr>
                  <a:t> ACTGTTGATGACATGAC…</a:t>
                </a:r>
              </a:p>
              <a:p>
                <a:r>
                  <a:rPr lang="en-US" sz="1200" dirty="0" err="1" smtClean="0"/>
                  <a:t>GeneC</a:t>
                </a:r>
                <a:r>
                  <a:rPr lang="en-US" sz="1200" dirty="0" smtClean="0"/>
                  <a:t>:</a:t>
                </a:r>
                <a:r>
                  <a:rPr lang="en-US" sz="1200" dirty="0" smtClean="0">
                    <a:latin typeface="Courier"/>
                    <a:cs typeface="Courier"/>
                  </a:rPr>
                  <a:t> ACTGATGATGACAAGAC…</a:t>
                </a:r>
              </a:p>
              <a:p>
                <a:r>
                  <a:rPr lang="en-US" sz="1200" dirty="0" err="1" smtClean="0"/>
                  <a:t>GeneD</a:t>
                </a:r>
                <a:r>
                  <a:rPr lang="en-US" sz="1200" dirty="0" smtClean="0"/>
                  <a:t>:</a:t>
                </a:r>
                <a:r>
                  <a:rPr lang="en-US" sz="1200" dirty="0" smtClean="0">
                    <a:latin typeface="Courier"/>
                    <a:cs typeface="Courier"/>
                  </a:rPr>
                  <a:t> ACTGGTGA--CCATGAC…</a:t>
                </a:r>
              </a:p>
              <a:p>
                <a:r>
                  <a:rPr lang="en-US" sz="1200" dirty="0" err="1" smtClean="0"/>
                  <a:t>GeneE</a:t>
                </a:r>
                <a:r>
                  <a:rPr lang="en-US" sz="1200" dirty="0" smtClean="0"/>
                  <a:t>:</a:t>
                </a:r>
                <a:r>
                  <a:rPr lang="en-US" sz="1200" dirty="0" smtClean="0">
                    <a:latin typeface="Courier"/>
                    <a:cs typeface="Courier"/>
                  </a:rPr>
                  <a:t> ACTGGTGATGACACGAC…</a:t>
                </a:r>
              </a:p>
              <a:p>
                <a:r>
                  <a:rPr lang="en-US" sz="1200" dirty="0" err="1" smtClean="0"/>
                  <a:t>GeneF</a:t>
                </a:r>
                <a:r>
                  <a:rPr lang="en-US" sz="1200" dirty="0" smtClean="0"/>
                  <a:t>:</a:t>
                </a:r>
                <a:r>
                  <a:rPr lang="en-US" sz="1200" dirty="0" smtClean="0">
                    <a:latin typeface="Courier"/>
                    <a:cs typeface="Courier"/>
                  </a:rPr>
                  <a:t> ACT--TCATGAAACGAC…</a:t>
                </a:r>
              </a:p>
              <a:p>
                <a:endParaRPr lang="en-US" sz="1200" dirty="0"/>
              </a:p>
            </p:txBody>
          </p:sp>
          <p:sp>
            <p:nvSpPr>
              <p:cNvPr id="14" name="TextBox 13"/>
              <p:cNvSpPr txBox="1"/>
              <p:nvPr/>
            </p:nvSpPr>
            <p:spPr>
              <a:xfrm>
                <a:off x="1385958" y="1981069"/>
                <a:ext cx="1498271" cy="2128889"/>
              </a:xfrm>
              <a:prstGeom prst="rect">
                <a:avLst/>
              </a:prstGeom>
              <a:noFill/>
            </p:spPr>
            <p:txBody>
              <a:bodyPr wrap="square" rtlCol="0">
                <a:spAutoFit/>
              </a:bodyPr>
              <a:lstStyle/>
              <a:p>
                <a:r>
                  <a:rPr lang="en-US" sz="1200" i="1" dirty="0" smtClean="0"/>
                  <a:t>Homo sapiens</a:t>
                </a:r>
                <a:r>
                  <a:rPr lang="en-US" sz="1200" dirty="0" smtClean="0"/>
                  <a:t>; </a:t>
                </a:r>
              </a:p>
              <a:p>
                <a:r>
                  <a:rPr lang="en-US" sz="1200" i="1" dirty="0" smtClean="0"/>
                  <a:t>Homo sapiens</a:t>
                </a:r>
                <a:r>
                  <a:rPr lang="en-US" sz="1200" dirty="0" smtClean="0"/>
                  <a:t>; </a:t>
                </a:r>
              </a:p>
              <a:p>
                <a:r>
                  <a:rPr lang="en-US" sz="1200" i="1" dirty="0" err="1" smtClean="0"/>
                  <a:t>Mus</a:t>
                </a:r>
                <a:r>
                  <a:rPr lang="en-US" sz="1200" i="1" dirty="0" smtClean="0"/>
                  <a:t> </a:t>
                </a:r>
                <a:r>
                  <a:rPr lang="en-US" sz="1200" i="1" dirty="0" err="1" smtClean="0"/>
                  <a:t>musculus</a:t>
                </a:r>
                <a:r>
                  <a:rPr lang="en-US" sz="1200" dirty="0" smtClean="0"/>
                  <a:t>; </a:t>
                </a:r>
              </a:p>
              <a:p>
                <a:r>
                  <a:rPr lang="en-US" sz="1200" i="1" dirty="0" err="1" smtClean="0"/>
                  <a:t>Mus</a:t>
                </a:r>
                <a:r>
                  <a:rPr lang="en-US" sz="1200" i="1" dirty="0" smtClean="0"/>
                  <a:t> </a:t>
                </a:r>
                <a:r>
                  <a:rPr lang="en-US" sz="1200" i="1" dirty="0" err="1" smtClean="0"/>
                  <a:t>musculus</a:t>
                </a:r>
                <a:r>
                  <a:rPr lang="en-US" sz="1200" dirty="0" smtClean="0"/>
                  <a:t>;           </a:t>
                </a:r>
              </a:p>
              <a:p>
                <a:r>
                  <a:rPr lang="en-US" sz="1200" i="1" dirty="0" smtClean="0"/>
                  <a:t>Bison bison</a:t>
                </a:r>
                <a:r>
                  <a:rPr lang="en-US" sz="1200" dirty="0" smtClean="0"/>
                  <a:t>;</a:t>
                </a:r>
              </a:p>
              <a:p>
                <a:r>
                  <a:rPr lang="en-US" sz="1200" i="1" dirty="0" err="1" smtClean="0"/>
                  <a:t>Canis</a:t>
                </a:r>
                <a:r>
                  <a:rPr lang="en-US" sz="1200" i="1" dirty="0" smtClean="0"/>
                  <a:t> lupus;</a:t>
                </a:r>
              </a:p>
              <a:p>
                <a:endParaRPr lang="en-US" sz="1200" dirty="0"/>
              </a:p>
            </p:txBody>
          </p:sp>
        </p:grpSp>
        <p:pic>
          <p:nvPicPr>
            <p:cNvPr id="16" name="Picture 15" descr="arbreGenesDuplication.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6432899" y="2266685"/>
              <a:ext cx="1802301" cy="1385663"/>
            </a:xfrm>
            <a:prstGeom prst="rect">
              <a:avLst/>
            </a:prstGeom>
          </p:spPr>
        </p:pic>
        <p:sp>
          <p:nvSpPr>
            <p:cNvPr id="18" name="Circular Arrow 17"/>
            <p:cNvSpPr>
              <a:spLocks noChangeAspect="1"/>
            </p:cNvSpPr>
            <p:nvPr/>
          </p:nvSpPr>
          <p:spPr>
            <a:xfrm>
              <a:off x="4468194" y="2742336"/>
              <a:ext cx="2120899" cy="951303"/>
            </a:xfrm>
            <a:prstGeom prst="circularArrow">
              <a:avLst>
                <a:gd name="adj1" fmla="val 7514"/>
                <a:gd name="adj2" fmla="val 796448"/>
                <a:gd name="adj3" fmla="val 18813444"/>
                <a:gd name="adj4" fmla="val 12834762"/>
                <a:gd name="adj5" fmla="val 18217"/>
              </a:avLst>
            </a:prstGeom>
            <a:solidFill>
              <a:srgbClr val="C0504D"/>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grpSp>
        <p:nvGrpSpPr>
          <p:cNvPr id="6" name="Group 28"/>
          <p:cNvGrpSpPr/>
          <p:nvPr/>
        </p:nvGrpSpPr>
        <p:grpSpPr>
          <a:xfrm>
            <a:off x="-32894" y="5918201"/>
            <a:ext cx="9507093" cy="1094551"/>
            <a:chOff x="-70994" y="5918201"/>
            <a:chExt cx="9507093" cy="1094551"/>
          </a:xfrm>
        </p:grpSpPr>
        <p:sp>
          <p:nvSpPr>
            <p:cNvPr id="27" name="Rounded Rectangle 26"/>
            <p:cNvSpPr/>
            <p:nvPr/>
          </p:nvSpPr>
          <p:spPr>
            <a:xfrm>
              <a:off x="-7493" y="5918201"/>
              <a:ext cx="9080708" cy="558800"/>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28" name="TextBox 27"/>
            <p:cNvSpPr txBox="1"/>
            <p:nvPr/>
          </p:nvSpPr>
          <p:spPr>
            <a:xfrm>
              <a:off x="-70994" y="5981701"/>
              <a:ext cx="9507093" cy="1031051"/>
            </a:xfrm>
            <a:prstGeom prst="rect">
              <a:avLst/>
            </a:prstGeom>
            <a:noFill/>
          </p:spPr>
          <p:txBody>
            <a:bodyPr wrap="square" rtlCol="0">
              <a:spAutoFit/>
            </a:bodyPr>
            <a:lstStyle/>
            <a:p>
              <a:r>
                <a:rPr lang="en-US" sz="1900" dirty="0" err="1" smtClean="0">
                  <a:solidFill>
                    <a:srgbClr val="984807"/>
                  </a:solidFill>
                </a:rPr>
                <a:t>P(alignment</a:t>
              </a:r>
              <a:r>
                <a:rPr lang="en-US" sz="1900" dirty="0" smtClean="0">
                  <a:solidFill>
                    <a:srgbClr val="984807"/>
                  </a:solidFill>
                </a:rPr>
                <a:t> , Gene </a:t>
              </a:r>
              <a:r>
                <a:rPr lang="en-US" sz="1900" dirty="0" err="1" smtClean="0">
                  <a:solidFill>
                    <a:srgbClr val="984807"/>
                  </a:solidFill>
                </a:rPr>
                <a:t>tree|Species</a:t>
              </a:r>
              <a:r>
                <a:rPr lang="en-US" sz="1900" dirty="0" smtClean="0">
                  <a:solidFill>
                    <a:srgbClr val="984807"/>
                  </a:solidFill>
                </a:rPr>
                <a:t> tree) =</a:t>
              </a:r>
              <a:r>
                <a:rPr lang="en-US" sz="1900" dirty="0" err="1" smtClean="0">
                  <a:solidFill>
                    <a:srgbClr val="984807"/>
                  </a:solidFill>
                </a:rPr>
                <a:t>P(alignment|Gene</a:t>
              </a:r>
              <a:r>
                <a:rPr lang="en-US" sz="1900" dirty="0" smtClean="0">
                  <a:solidFill>
                    <a:srgbClr val="984807"/>
                  </a:solidFill>
                </a:rPr>
                <a:t> tree) </a:t>
              </a:r>
              <a:r>
                <a:rPr lang="en-US" sz="1900" dirty="0" err="1" smtClean="0">
                  <a:solidFill>
                    <a:srgbClr val="984807"/>
                  </a:solidFill>
                </a:rPr>
                <a:t>x</a:t>
              </a:r>
              <a:r>
                <a:rPr lang="en-US" sz="1900" dirty="0" smtClean="0">
                  <a:solidFill>
                    <a:srgbClr val="984807"/>
                  </a:solidFill>
                </a:rPr>
                <a:t> </a:t>
              </a:r>
              <a:r>
                <a:rPr lang="en-US" sz="1900" dirty="0" err="1" smtClean="0">
                  <a:solidFill>
                    <a:srgbClr val="984807"/>
                  </a:solidFill>
                </a:rPr>
                <a:t>P(Gene</a:t>
              </a:r>
              <a:r>
                <a:rPr lang="en-US" sz="1900" dirty="0" smtClean="0">
                  <a:solidFill>
                    <a:srgbClr val="984807"/>
                  </a:solidFill>
                </a:rPr>
                <a:t> </a:t>
              </a:r>
              <a:r>
                <a:rPr lang="en-US" sz="1900" dirty="0" err="1" smtClean="0">
                  <a:solidFill>
                    <a:srgbClr val="984807"/>
                  </a:solidFill>
                </a:rPr>
                <a:t>tree|Species</a:t>
              </a:r>
              <a:r>
                <a:rPr lang="en-US" sz="1900" dirty="0" smtClean="0">
                  <a:solidFill>
                    <a:srgbClr val="984807"/>
                  </a:solidFill>
                </a:rPr>
                <a:t> tree)</a:t>
              </a:r>
            </a:p>
            <a:p>
              <a:pPr lvl="0"/>
              <a:endParaRPr lang="en-US" sz="2100" dirty="0" smtClean="0">
                <a:solidFill>
                  <a:srgbClr val="984807"/>
                </a:solidFill>
              </a:endParaRPr>
            </a:p>
            <a:p>
              <a:r>
                <a:rPr lang="en-US" sz="2100" dirty="0" smtClean="0">
                  <a:solidFill>
                    <a:srgbClr val="984807"/>
                  </a:solidFill>
                </a:rPr>
                <a:t> </a:t>
              </a:r>
              <a:endParaRPr lang="en-US" sz="2100" dirty="0">
                <a:solidFill>
                  <a:srgbClr val="984807"/>
                </a:solidFill>
              </a:endParaRPr>
            </a:p>
          </p:txBody>
        </p:sp>
      </p:grpSp>
      <p:sp>
        <p:nvSpPr>
          <p:cNvPr id="22" name="Circular Arrow 21"/>
          <p:cNvSpPr>
            <a:spLocks noChangeAspect="1"/>
          </p:cNvSpPr>
          <p:nvPr/>
        </p:nvSpPr>
        <p:spPr>
          <a:xfrm>
            <a:off x="6184176" y="2560645"/>
            <a:ext cx="1552034" cy="618891"/>
          </a:xfrm>
          <a:prstGeom prst="circularArrow">
            <a:avLst>
              <a:gd name="adj1" fmla="val 7514"/>
              <a:gd name="adj2" fmla="val 796448"/>
              <a:gd name="adj3" fmla="val 18813444"/>
              <a:gd name="adj4" fmla="val 12834762"/>
              <a:gd name="adj5" fmla="val 18217"/>
            </a:avLst>
          </a:prstGeom>
          <a:solidFill>
            <a:srgbClr val="C0504D"/>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24" name="Picture 23" descr="genomeEvolution_NoChromosomes.pdf"/>
          <p:cNvPicPr>
            <a:picLocks noChangeAspect="1"/>
          </p:cNvPicPr>
          <p:nvPr/>
        </p:nvPicPr>
        <mc:AlternateContent>
          <mc:Choice xmlns:ma="http://schemas.microsoft.com/office/mac/drawingml/2008/main" Requires="ma">
            <p:blipFill>
              <a:blip r:embed="rId4"/>
              <a:srcRect l="34927" b="28477"/>
              <a:stretch>
                <a:fillRect/>
              </a:stretch>
            </p:blipFill>
          </mc:Choice>
          <mc:Fallback>
            <p:blipFill>
              <a:blip r:embed="rId5"/>
              <a:srcRect l="34927" b="28477"/>
              <a:stretch>
                <a:fillRect/>
              </a:stretch>
            </p:blipFill>
          </mc:Fallback>
        </mc:AlternateContent>
        <p:spPr>
          <a:xfrm>
            <a:off x="7581215" y="2222370"/>
            <a:ext cx="1258870" cy="930304"/>
          </a:xfrm>
          <a:prstGeom prst="rect">
            <a:avLst/>
          </a:prstGeom>
        </p:spPr>
      </p:pic>
      <p:grpSp>
        <p:nvGrpSpPr>
          <p:cNvPr id="48" name="Group 47"/>
          <p:cNvGrpSpPr/>
          <p:nvPr/>
        </p:nvGrpSpPr>
        <p:grpSpPr>
          <a:xfrm>
            <a:off x="1799757" y="2794751"/>
            <a:ext cx="4520477" cy="1634916"/>
            <a:chOff x="1799757" y="2794751"/>
            <a:chExt cx="4520477" cy="1634916"/>
          </a:xfrm>
        </p:grpSpPr>
        <p:grpSp>
          <p:nvGrpSpPr>
            <p:cNvPr id="25" name="Group 24"/>
            <p:cNvGrpSpPr/>
            <p:nvPr/>
          </p:nvGrpSpPr>
          <p:grpSpPr>
            <a:xfrm>
              <a:off x="1799757" y="2794751"/>
              <a:ext cx="4520477" cy="1634916"/>
              <a:chOff x="1618455" y="3022597"/>
              <a:chExt cx="7039443" cy="2033420"/>
            </a:xfrm>
          </p:grpSpPr>
          <p:grpSp>
            <p:nvGrpSpPr>
              <p:cNvPr id="29" name="Group 20"/>
              <p:cNvGrpSpPr/>
              <p:nvPr/>
            </p:nvGrpSpPr>
            <p:grpSpPr>
              <a:xfrm>
                <a:off x="1618455" y="4044468"/>
                <a:ext cx="7039443" cy="1011549"/>
                <a:chOff x="1117739" y="4198179"/>
                <a:chExt cx="7039443" cy="1011549"/>
              </a:xfrm>
            </p:grpSpPr>
            <p:sp>
              <p:nvSpPr>
                <p:cNvPr id="32" name="Rounded Rectangle 31"/>
                <p:cNvSpPr/>
                <p:nvPr/>
              </p:nvSpPr>
              <p:spPr>
                <a:xfrm>
                  <a:off x="2685784" y="4443927"/>
                  <a:ext cx="3856493" cy="532141"/>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33" name="Title 1"/>
                <p:cNvSpPr txBox="1">
                  <a:spLocks/>
                </p:cNvSpPr>
                <p:nvPr/>
              </p:nvSpPr>
              <p:spPr>
                <a:xfrm>
                  <a:off x="1117739" y="4198179"/>
                  <a:ext cx="7039443" cy="1011549"/>
                </a:xfrm>
                <a:prstGeom prst="rect">
                  <a:avLst/>
                </a:prstGeom>
              </p:spPr>
              <p:txBody>
                <a:bodyPr vert="horz" lIns="81626" tIns="40813" rIns="81626" bIns="40813" rtlCol="0" anchor="ctr">
                  <a:normAutofit fontScale="97500"/>
                </a:bodyPr>
                <a:lstStyle/>
                <a:p>
                  <a:pPr marL="0" marR="0" lvl="0" indent="0" algn="ctr" defTabSz="408130" rtl="0" eaLnBrk="1" fontAlgn="auto" latinLnBrk="0" hangingPunct="1">
                    <a:lnSpc>
                      <a:spcPct val="100000"/>
                    </a:lnSpc>
                    <a:spcBef>
                      <a:spcPct val="0"/>
                    </a:spcBef>
                    <a:spcAft>
                      <a:spcPts val="0"/>
                    </a:spcAft>
                    <a:buClrTx/>
                    <a:buSzTx/>
                    <a:tabLst/>
                    <a:defRPr/>
                  </a:pPr>
                  <a:r>
                    <a:rPr lang="en-US" sz="2000" dirty="0" err="1" smtClean="0">
                      <a:solidFill>
                        <a:srgbClr val="984807"/>
                      </a:solidFill>
                      <a:latin typeface="+mj-lt"/>
                      <a:ea typeface="+mj-ea"/>
                      <a:cs typeface="+mj-cs"/>
                    </a:rPr>
                    <a:t>P(alignment|Gene</a:t>
                  </a:r>
                  <a:r>
                    <a:rPr lang="en-US" sz="2000" dirty="0" smtClean="0">
                      <a:solidFill>
                        <a:srgbClr val="984807"/>
                      </a:solidFill>
                      <a:latin typeface="+mj-lt"/>
                      <a:ea typeface="+mj-ea"/>
                      <a:cs typeface="+mj-cs"/>
                    </a:rPr>
                    <a:t> tree)</a:t>
                  </a:r>
                  <a:endParaRPr kumimoji="0" lang="en-US" sz="2000" b="0" i="0" u="none" strike="noStrike" kern="1200" cap="none" spc="0" normalizeH="0" baseline="0" noProof="0" dirty="0">
                    <a:ln>
                      <a:noFill/>
                    </a:ln>
                    <a:solidFill>
                      <a:srgbClr val="984807"/>
                    </a:solidFill>
                    <a:effectLst/>
                    <a:uLnTx/>
                    <a:uFillTx/>
                    <a:latin typeface="+mj-lt"/>
                    <a:ea typeface="+mj-ea"/>
                    <a:cs typeface="+mj-cs"/>
                  </a:endParaRPr>
                </a:p>
              </p:txBody>
            </p:sp>
          </p:grpSp>
          <p:cxnSp>
            <p:nvCxnSpPr>
              <p:cNvPr id="30" name="Straight Connector 22"/>
              <p:cNvCxnSpPr/>
              <p:nvPr/>
            </p:nvCxnSpPr>
            <p:spPr>
              <a:xfrm rot="10800000" flipV="1">
                <a:off x="3186500" y="3022597"/>
                <a:ext cx="1918899" cy="1267618"/>
              </a:xfrm>
              <a:prstGeom prst="curvedConnector3">
                <a:avLst>
                  <a:gd name="adj1" fmla="val 23203"/>
                </a:avLst>
              </a:prstGeom>
              <a:ln>
                <a:solidFill>
                  <a:schemeClr val="accent6">
                    <a:lumMod val="75000"/>
                  </a:schemeClr>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cxnSp>
          <p:nvCxnSpPr>
            <p:cNvPr id="39" name="Straight Connector 22"/>
            <p:cNvCxnSpPr/>
            <p:nvPr/>
          </p:nvCxnSpPr>
          <p:spPr>
            <a:xfrm rot="10800000" flipV="1">
              <a:off x="4038599" y="2807452"/>
              <a:ext cx="1232248" cy="1019194"/>
            </a:xfrm>
            <a:prstGeom prst="curvedConnector3">
              <a:avLst>
                <a:gd name="adj1" fmla="val 23203"/>
              </a:avLst>
            </a:prstGeom>
            <a:ln>
              <a:solidFill>
                <a:schemeClr val="accent6">
                  <a:lumMod val="75000"/>
                </a:schemeClr>
              </a:solidFill>
            </a:ln>
            <a:effectLst>
              <a:outerShdw blurRad="40005" dist="19939" dir="5400000" algn="tl" rotWithShape="0">
                <a:srgbClr val="000000">
                  <a:alpha val="38000"/>
                </a:srgbClr>
              </a:outerShdw>
            </a:effectLst>
            <a:scene3d>
              <a:camera prst="orthographicFront">
                <a:rot lat="10800000" lon="0" rev="0"/>
              </a:camera>
              <a:lightRig rig="threePt" dir="t"/>
            </a:scene3d>
          </p:spPr>
          <p:style>
            <a:lnRef idx="2">
              <a:schemeClr val="accent1"/>
            </a:lnRef>
            <a:fillRef idx="0">
              <a:schemeClr val="accent1"/>
            </a:fillRef>
            <a:effectRef idx="1">
              <a:schemeClr val="accent1"/>
            </a:effectRef>
            <a:fontRef idx="minor">
              <a:schemeClr val="tx1"/>
            </a:fontRef>
          </p:style>
        </p:cxnSp>
      </p:grpSp>
      <p:grpSp>
        <p:nvGrpSpPr>
          <p:cNvPr id="47" name="Group 46"/>
          <p:cNvGrpSpPr/>
          <p:nvPr/>
        </p:nvGrpSpPr>
        <p:grpSpPr>
          <a:xfrm>
            <a:off x="4797681" y="2794751"/>
            <a:ext cx="4520477" cy="1634916"/>
            <a:chOff x="4797681" y="2794751"/>
            <a:chExt cx="4520477" cy="1634916"/>
          </a:xfrm>
        </p:grpSpPr>
        <p:grpSp>
          <p:nvGrpSpPr>
            <p:cNvPr id="41" name="Group 40"/>
            <p:cNvGrpSpPr/>
            <p:nvPr/>
          </p:nvGrpSpPr>
          <p:grpSpPr>
            <a:xfrm>
              <a:off x="4797681" y="2794751"/>
              <a:ext cx="4520477" cy="1634916"/>
              <a:chOff x="1638232" y="3022597"/>
              <a:chExt cx="7039443" cy="2033420"/>
            </a:xfrm>
          </p:grpSpPr>
          <p:grpSp>
            <p:nvGrpSpPr>
              <p:cNvPr id="42" name="Group 20"/>
              <p:cNvGrpSpPr/>
              <p:nvPr/>
            </p:nvGrpSpPr>
            <p:grpSpPr>
              <a:xfrm>
                <a:off x="1638232" y="4044468"/>
                <a:ext cx="7039443" cy="1011549"/>
                <a:chOff x="1137516" y="4198179"/>
                <a:chExt cx="7039443" cy="1011549"/>
              </a:xfrm>
            </p:grpSpPr>
            <p:sp>
              <p:nvSpPr>
                <p:cNvPr id="44" name="Rounded Rectangle 43"/>
                <p:cNvSpPr/>
                <p:nvPr/>
              </p:nvSpPr>
              <p:spPr>
                <a:xfrm>
                  <a:off x="2345039" y="4443927"/>
                  <a:ext cx="4591649" cy="532141"/>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45" name="Title 1"/>
                <p:cNvSpPr txBox="1">
                  <a:spLocks/>
                </p:cNvSpPr>
                <p:nvPr/>
              </p:nvSpPr>
              <p:spPr>
                <a:xfrm>
                  <a:off x="1137516" y="4198179"/>
                  <a:ext cx="7039443" cy="1011549"/>
                </a:xfrm>
                <a:prstGeom prst="rect">
                  <a:avLst/>
                </a:prstGeom>
              </p:spPr>
              <p:txBody>
                <a:bodyPr vert="horz" lIns="81626" tIns="40813" rIns="81626" bIns="40813" rtlCol="0" anchor="ctr">
                  <a:normAutofit fontScale="97500"/>
                </a:bodyPr>
                <a:lstStyle/>
                <a:p>
                  <a:pPr marL="0" marR="0" lvl="0" indent="0" algn="ctr" defTabSz="408130" rtl="0" eaLnBrk="1" fontAlgn="auto" latinLnBrk="0" hangingPunct="1">
                    <a:lnSpc>
                      <a:spcPct val="100000"/>
                    </a:lnSpc>
                    <a:spcBef>
                      <a:spcPct val="0"/>
                    </a:spcBef>
                    <a:spcAft>
                      <a:spcPts val="0"/>
                    </a:spcAft>
                    <a:buClrTx/>
                    <a:buSzTx/>
                    <a:tabLst/>
                    <a:defRPr/>
                  </a:pPr>
                  <a:r>
                    <a:rPr lang="en-US" sz="2000" dirty="0" err="1" smtClean="0">
                      <a:solidFill>
                        <a:srgbClr val="984807"/>
                      </a:solidFill>
                      <a:latin typeface="+mj-lt"/>
                      <a:ea typeface="+mj-ea"/>
                      <a:cs typeface="+mj-cs"/>
                    </a:rPr>
                    <a:t>P(Gene</a:t>
                  </a:r>
                  <a:r>
                    <a:rPr lang="en-US" sz="2000" dirty="0" smtClean="0">
                      <a:solidFill>
                        <a:srgbClr val="984807"/>
                      </a:solidFill>
                      <a:latin typeface="+mj-lt"/>
                      <a:ea typeface="+mj-ea"/>
                      <a:cs typeface="+mj-cs"/>
                    </a:rPr>
                    <a:t> </a:t>
                  </a:r>
                  <a:r>
                    <a:rPr lang="en-US" sz="2000" dirty="0" err="1" smtClean="0">
                      <a:solidFill>
                        <a:srgbClr val="984807"/>
                      </a:solidFill>
                      <a:latin typeface="+mj-lt"/>
                      <a:ea typeface="+mj-ea"/>
                      <a:cs typeface="+mj-cs"/>
                    </a:rPr>
                    <a:t>tree|Species</a:t>
                  </a:r>
                  <a:r>
                    <a:rPr lang="en-US" sz="2000" dirty="0" smtClean="0">
                      <a:solidFill>
                        <a:srgbClr val="984807"/>
                      </a:solidFill>
                      <a:latin typeface="+mj-lt"/>
                      <a:ea typeface="+mj-ea"/>
                      <a:cs typeface="+mj-cs"/>
                    </a:rPr>
                    <a:t> tree)</a:t>
                  </a:r>
                  <a:endParaRPr kumimoji="0" lang="en-US" sz="2000" b="0" i="0" u="none" strike="noStrike" kern="1200" cap="none" spc="0" normalizeH="0" baseline="0" noProof="0" dirty="0">
                    <a:ln>
                      <a:noFill/>
                    </a:ln>
                    <a:solidFill>
                      <a:srgbClr val="984807"/>
                    </a:solidFill>
                    <a:effectLst/>
                    <a:uLnTx/>
                    <a:uFillTx/>
                    <a:latin typeface="+mj-lt"/>
                    <a:ea typeface="+mj-ea"/>
                    <a:cs typeface="+mj-cs"/>
                  </a:endParaRPr>
                </a:p>
              </p:txBody>
            </p:sp>
          </p:grpSp>
          <p:cxnSp>
            <p:nvCxnSpPr>
              <p:cNvPr id="43" name="Straight Connector 22"/>
              <p:cNvCxnSpPr/>
              <p:nvPr/>
            </p:nvCxnSpPr>
            <p:spPr>
              <a:xfrm rot="10800000" flipV="1">
                <a:off x="3186500" y="3022597"/>
                <a:ext cx="1918899" cy="1267618"/>
              </a:xfrm>
              <a:prstGeom prst="curvedConnector3">
                <a:avLst>
                  <a:gd name="adj1" fmla="val 23203"/>
                </a:avLst>
              </a:prstGeom>
              <a:ln>
                <a:solidFill>
                  <a:schemeClr val="accent6">
                    <a:lumMod val="75000"/>
                  </a:schemeClr>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cxnSp>
          <p:nvCxnSpPr>
            <p:cNvPr id="46" name="Straight Connector 22"/>
            <p:cNvCxnSpPr/>
            <p:nvPr/>
          </p:nvCxnSpPr>
          <p:spPr>
            <a:xfrm rot="10800000" flipV="1">
              <a:off x="7023823" y="2807452"/>
              <a:ext cx="1232248" cy="1019194"/>
            </a:xfrm>
            <a:prstGeom prst="curvedConnector3">
              <a:avLst>
                <a:gd name="adj1" fmla="val 23203"/>
              </a:avLst>
            </a:prstGeom>
            <a:ln>
              <a:solidFill>
                <a:schemeClr val="accent6">
                  <a:lumMod val="75000"/>
                </a:schemeClr>
              </a:solidFill>
            </a:ln>
            <a:effectLst>
              <a:outerShdw blurRad="40005" dist="19939" dir="5400000" algn="tl" rotWithShape="0">
                <a:srgbClr val="000000">
                  <a:alpha val="38000"/>
                </a:srgbClr>
              </a:outerShdw>
            </a:effectLst>
            <a:scene3d>
              <a:camera prst="orthographicFront">
                <a:rot lat="10800000" lon="0" rev="0"/>
              </a:camera>
              <a:lightRig rig="threePt" dir="t"/>
            </a:scene3d>
          </p:spPr>
          <p:style>
            <a:lnRef idx="2">
              <a:schemeClr val="accent1"/>
            </a:lnRef>
            <a:fillRef idx="0">
              <a:schemeClr val="accent1"/>
            </a:fillRef>
            <a:effectRef idx="1">
              <a:schemeClr val="accent1"/>
            </a:effectRef>
            <a:fontRef idx="minor">
              <a:schemeClr val="tx1"/>
            </a:fontRef>
          </p:style>
        </p:cxnSp>
      </p:grpSp>
      <p:grpSp>
        <p:nvGrpSpPr>
          <p:cNvPr id="51" name="Group 50"/>
          <p:cNvGrpSpPr/>
          <p:nvPr/>
        </p:nvGrpSpPr>
        <p:grpSpPr>
          <a:xfrm>
            <a:off x="2057398" y="4429667"/>
            <a:ext cx="3250509" cy="558800"/>
            <a:chOff x="2057398" y="4429667"/>
            <a:chExt cx="3250509" cy="558800"/>
          </a:xfrm>
        </p:grpSpPr>
        <p:sp>
          <p:nvSpPr>
            <p:cNvPr id="50" name="Rounded Rectangle 49"/>
            <p:cNvSpPr/>
            <p:nvPr/>
          </p:nvSpPr>
          <p:spPr>
            <a:xfrm>
              <a:off x="2095500" y="4429667"/>
              <a:ext cx="3175347" cy="558800"/>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49" name="Rectangle 48"/>
            <p:cNvSpPr/>
            <p:nvPr/>
          </p:nvSpPr>
          <p:spPr>
            <a:xfrm>
              <a:off x="2057398" y="4518567"/>
              <a:ext cx="3250509" cy="338554"/>
            </a:xfrm>
            <a:prstGeom prst="rect">
              <a:avLst/>
            </a:prstGeom>
          </p:spPr>
          <p:txBody>
            <a:bodyPr wrap="none">
              <a:spAutoFit/>
            </a:bodyPr>
            <a:lstStyle/>
            <a:p>
              <a:r>
                <a:rPr lang="en-US" dirty="0" err="1" smtClean="0">
                  <a:solidFill>
                    <a:srgbClr val="984807"/>
                  </a:solidFill>
                </a:rPr>
                <a:t>Felsenstein</a:t>
              </a:r>
              <a:r>
                <a:rPr lang="en-US" dirty="0" smtClean="0">
                  <a:solidFill>
                    <a:srgbClr val="984807"/>
                  </a:solidFill>
                </a:rPr>
                <a:t> pruning algorithm (1981) </a:t>
              </a:r>
              <a:endParaRPr lang="en-US" dirty="0"/>
            </a:p>
          </p:txBody>
        </p:sp>
      </p:grpSp>
      <p:grpSp>
        <p:nvGrpSpPr>
          <p:cNvPr id="52" name="Group 51"/>
          <p:cNvGrpSpPr/>
          <p:nvPr/>
        </p:nvGrpSpPr>
        <p:grpSpPr>
          <a:xfrm>
            <a:off x="5574151" y="4425321"/>
            <a:ext cx="3175347" cy="558800"/>
            <a:chOff x="2095500" y="4429667"/>
            <a:chExt cx="3175347" cy="558800"/>
          </a:xfrm>
        </p:grpSpPr>
        <p:sp>
          <p:nvSpPr>
            <p:cNvPr id="53" name="Rounded Rectangle 52"/>
            <p:cNvSpPr/>
            <p:nvPr/>
          </p:nvSpPr>
          <p:spPr>
            <a:xfrm>
              <a:off x="2095500" y="4429667"/>
              <a:ext cx="3175347" cy="558800"/>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54" name="Rectangle 53"/>
            <p:cNvSpPr/>
            <p:nvPr/>
          </p:nvSpPr>
          <p:spPr>
            <a:xfrm>
              <a:off x="2412998" y="4518567"/>
              <a:ext cx="2608406" cy="338554"/>
            </a:xfrm>
            <a:prstGeom prst="rect">
              <a:avLst/>
            </a:prstGeom>
          </p:spPr>
          <p:txBody>
            <a:bodyPr wrap="none">
              <a:spAutoFit/>
            </a:bodyPr>
            <a:lstStyle/>
            <a:p>
              <a:r>
                <a:rPr lang="en-US" dirty="0" smtClean="0">
                  <a:solidFill>
                    <a:srgbClr val="984807"/>
                  </a:solidFill>
                </a:rPr>
                <a:t>Many models and algorithms</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Rounded Rectangle 11"/>
          <p:cNvSpPr/>
          <p:nvPr/>
        </p:nvSpPr>
        <p:spPr>
          <a:xfrm>
            <a:off x="5839715" y="6626923"/>
            <a:ext cx="3306155" cy="214426"/>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8" name="Rounded Rectangle 7"/>
          <p:cNvSpPr/>
          <p:nvPr/>
        </p:nvSpPr>
        <p:spPr>
          <a:xfrm>
            <a:off x="3868" y="2303640"/>
            <a:ext cx="9140132" cy="3561304"/>
          </a:xfrm>
          <a:prstGeom prst="roundRect">
            <a:avLst/>
          </a:prstGeom>
          <a:solidFill>
            <a:schemeClr val="bg1"/>
          </a:soli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4" name="Rounded Rectangle 3"/>
          <p:cNvSpPr/>
          <p:nvPr/>
        </p:nvSpPr>
        <p:spPr>
          <a:xfrm>
            <a:off x="1332300" y="211685"/>
            <a:ext cx="6462279" cy="672415"/>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2" name="Title 1"/>
          <p:cNvSpPr>
            <a:spLocks noGrp="1"/>
          </p:cNvSpPr>
          <p:nvPr>
            <p:ph type="title"/>
          </p:nvPr>
        </p:nvSpPr>
        <p:spPr>
          <a:xfrm>
            <a:off x="1332299" y="-91961"/>
            <a:ext cx="6462279" cy="1143000"/>
          </a:xfrm>
        </p:spPr>
        <p:txBody>
          <a:bodyPr>
            <a:normAutofit/>
          </a:bodyPr>
          <a:lstStyle/>
          <a:p>
            <a:r>
              <a:rPr lang="en-US" dirty="0" smtClean="0">
                <a:solidFill>
                  <a:schemeClr val="accent6">
                    <a:lumMod val="50000"/>
                  </a:schemeClr>
                </a:solidFill>
              </a:rPr>
              <a:t>PHYLDOG improves gene trees</a:t>
            </a:r>
            <a:endParaRPr lang="fr-FR" dirty="0">
              <a:solidFill>
                <a:srgbClr val="F5DBCA"/>
              </a:solidFill>
            </a:endParaRPr>
          </a:p>
        </p:txBody>
      </p:sp>
      <p:pic>
        <p:nvPicPr>
          <p:cNvPr id="6" name="Content Placeholder 5" descr="Figure_5.pdf"/>
          <p:cNvPicPr>
            <a:picLocks noGrp="1" noChangeAspect="1"/>
          </p:cNvPicPr>
          <p:nvPr>
            <p:ph idx="1"/>
          </p:nvPr>
        </p:nvPicPr>
        <mc:AlternateContent>
          <mc:Choice xmlns:ma="http://schemas.microsoft.com/office/mac/drawingml/2008/main" Requires="ma">
            <p:blipFill>
              <a:blip r:embed="rId3"/>
              <a:srcRect t="-26944" b="-26944"/>
              <a:stretch>
                <a:fillRect/>
              </a:stretch>
            </p:blipFill>
          </mc:Choice>
          <mc:Fallback>
            <p:blipFill>
              <a:blip r:embed="rId4"/>
              <a:srcRect t="-26944" b="-26944"/>
              <a:stretch>
                <a:fillRect/>
              </a:stretch>
            </p:blipFill>
          </mc:Fallback>
        </mc:AlternateContent>
        <p:spPr>
          <a:xfrm>
            <a:off x="3868" y="1600201"/>
            <a:ext cx="9140132" cy="5026722"/>
          </a:xfrm>
        </p:spPr>
      </p:pic>
      <p:sp>
        <p:nvSpPr>
          <p:cNvPr id="7" name="TextBox 6"/>
          <p:cNvSpPr txBox="1"/>
          <p:nvPr/>
        </p:nvSpPr>
        <p:spPr>
          <a:xfrm>
            <a:off x="5839715" y="6538764"/>
            <a:ext cx="3518691" cy="338554"/>
          </a:xfrm>
          <a:prstGeom prst="rect">
            <a:avLst/>
          </a:prstGeom>
          <a:noFill/>
        </p:spPr>
        <p:txBody>
          <a:bodyPr wrap="square" rtlCol="0">
            <a:spAutoFit/>
          </a:bodyPr>
          <a:lstStyle/>
          <a:p>
            <a:r>
              <a:rPr lang="en-US" dirty="0" smtClean="0">
                <a:solidFill>
                  <a:srgbClr val="984807"/>
                </a:solidFill>
              </a:rPr>
              <a:t>Boussau et al., Genome Research 2013</a:t>
            </a:r>
            <a:endParaRPr lang="en-US" dirty="0">
              <a:solidFill>
                <a:srgbClr val="984807"/>
              </a:solidFill>
            </a:endParaRPr>
          </a:p>
        </p:txBody>
      </p:sp>
      <p:sp>
        <p:nvSpPr>
          <p:cNvPr id="9" name="TextBox 8"/>
          <p:cNvSpPr txBox="1"/>
          <p:nvPr/>
        </p:nvSpPr>
        <p:spPr>
          <a:xfrm>
            <a:off x="196303" y="1740359"/>
            <a:ext cx="4731534" cy="461665"/>
          </a:xfrm>
          <a:prstGeom prst="rect">
            <a:avLst/>
          </a:prstGeom>
          <a:noFill/>
        </p:spPr>
        <p:txBody>
          <a:bodyPr wrap="square" rtlCol="0">
            <a:spAutoFit/>
          </a:bodyPr>
          <a:lstStyle/>
          <a:p>
            <a:r>
              <a:rPr lang="en-US" sz="2400" dirty="0" err="1" smtClean="0">
                <a:solidFill>
                  <a:srgbClr val="984807"/>
                </a:solidFill>
              </a:rPr>
              <a:t>TreeBEST</a:t>
            </a:r>
            <a:r>
              <a:rPr lang="en-US" sz="2400" dirty="0" smtClean="0">
                <a:solidFill>
                  <a:srgbClr val="984807"/>
                </a:solidFill>
              </a:rPr>
              <a:t> (</a:t>
            </a:r>
            <a:r>
              <a:rPr lang="en-US" sz="2400" dirty="0" err="1" smtClean="0">
                <a:solidFill>
                  <a:srgbClr val="984807"/>
                </a:solidFill>
              </a:rPr>
              <a:t>Ensembl-Compara</a:t>
            </a:r>
            <a:r>
              <a:rPr lang="en-US" sz="2400" dirty="0" smtClean="0">
                <a:solidFill>
                  <a:srgbClr val="984807"/>
                </a:solidFill>
              </a:rPr>
              <a:t>)</a:t>
            </a:r>
            <a:endParaRPr lang="en-US" sz="2400" dirty="0">
              <a:solidFill>
                <a:srgbClr val="984807"/>
              </a:solidFill>
            </a:endParaRPr>
          </a:p>
        </p:txBody>
      </p:sp>
      <p:sp>
        <p:nvSpPr>
          <p:cNvPr id="10" name="TextBox 9"/>
          <p:cNvSpPr txBox="1"/>
          <p:nvPr/>
        </p:nvSpPr>
        <p:spPr>
          <a:xfrm>
            <a:off x="4971940" y="1780420"/>
            <a:ext cx="4731534" cy="461665"/>
          </a:xfrm>
          <a:prstGeom prst="rect">
            <a:avLst/>
          </a:prstGeom>
          <a:noFill/>
        </p:spPr>
        <p:txBody>
          <a:bodyPr wrap="square" rtlCol="0">
            <a:spAutoFit/>
          </a:bodyPr>
          <a:lstStyle/>
          <a:p>
            <a:pPr algn="ctr"/>
            <a:r>
              <a:rPr lang="en-US" sz="2400" dirty="0" smtClean="0">
                <a:solidFill>
                  <a:srgbClr val="984807"/>
                </a:solidFill>
              </a:rPr>
              <a:t>PHYLDOG</a:t>
            </a:r>
            <a:endParaRPr lang="en-US" sz="2400" dirty="0">
              <a:solidFill>
                <a:srgbClr val="984807"/>
              </a:solidFill>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ounded Rectangle 6"/>
          <p:cNvSpPr/>
          <p:nvPr/>
        </p:nvSpPr>
        <p:spPr>
          <a:xfrm>
            <a:off x="1533057" y="53776"/>
            <a:ext cx="6096434" cy="799107"/>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2" name="Title 1"/>
          <p:cNvSpPr>
            <a:spLocks noGrp="1"/>
          </p:cNvSpPr>
          <p:nvPr>
            <p:ph type="title"/>
          </p:nvPr>
        </p:nvSpPr>
        <p:spPr>
          <a:xfrm>
            <a:off x="1533057" y="-132521"/>
            <a:ext cx="6096434" cy="1011549"/>
          </a:xfrm>
        </p:spPr>
        <p:txBody>
          <a:bodyPr>
            <a:normAutofit/>
          </a:bodyPr>
          <a:lstStyle/>
          <a:p>
            <a:r>
              <a:rPr lang="en-US" dirty="0" smtClean="0">
                <a:solidFill>
                  <a:srgbClr val="984807"/>
                </a:solidFill>
              </a:rPr>
              <a:t>Plan</a:t>
            </a:r>
            <a:endParaRPr lang="en-US" dirty="0">
              <a:solidFill>
                <a:srgbClr val="984807"/>
              </a:solidFill>
            </a:endParaRPr>
          </a:p>
        </p:txBody>
      </p:sp>
      <p:sp>
        <p:nvSpPr>
          <p:cNvPr id="11" name="Rounded Rectangle 10"/>
          <p:cNvSpPr/>
          <p:nvPr/>
        </p:nvSpPr>
        <p:spPr>
          <a:xfrm>
            <a:off x="0" y="1016001"/>
            <a:ext cx="9126875" cy="5841999"/>
          </a:xfrm>
          <a:prstGeom prst="roundRect">
            <a:avLst>
              <a:gd name="adj" fmla="val 7502"/>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3" name="Content Placeholder 2"/>
          <p:cNvSpPr>
            <a:spLocks noGrp="1"/>
          </p:cNvSpPr>
          <p:nvPr>
            <p:ph idx="1"/>
          </p:nvPr>
        </p:nvSpPr>
        <p:spPr>
          <a:xfrm>
            <a:off x="0" y="1016001"/>
            <a:ext cx="9126875" cy="6040750"/>
          </a:xfrm>
        </p:spPr>
        <p:txBody>
          <a:bodyPr>
            <a:normAutofit fontScale="92500"/>
          </a:bodyPr>
          <a:lstStyle/>
          <a:p>
            <a:pPr marL="597109" indent="-597109">
              <a:spcAft>
                <a:spcPts val="1200"/>
              </a:spcAft>
              <a:buFont typeface="+mj-lt"/>
              <a:buAutoNum type="arabicPeriod"/>
            </a:pPr>
            <a:r>
              <a:rPr lang="en-US" sz="2800" dirty="0" smtClean="0">
                <a:solidFill>
                  <a:srgbClr val="984807"/>
                </a:solidFill>
              </a:rPr>
              <a:t>Modeling the relationship between species tree and gene tree </a:t>
            </a:r>
          </a:p>
          <a:p>
            <a:pPr marL="954224" lvl="1" indent="-597109">
              <a:spcAft>
                <a:spcPts val="1200"/>
              </a:spcAft>
              <a:buClr>
                <a:schemeClr val="accent2">
                  <a:lumMod val="40000"/>
                  <a:lumOff val="60000"/>
                </a:schemeClr>
              </a:buClr>
            </a:pPr>
            <a:r>
              <a:rPr lang="en-US" sz="2000" dirty="0" smtClean="0">
                <a:solidFill>
                  <a:schemeClr val="accent2">
                    <a:lumMod val="40000"/>
                    <a:lumOff val="60000"/>
                  </a:schemeClr>
                </a:solidFill>
              </a:rPr>
              <a:t>coalescent models (short!)</a:t>
            </a:r>
          </a:p>
          <a:p>
            <a:pPr marL="954224" lvl="1" indent="-597109">
              <a:spcAft>
                <a:spcPts val="1200"/>
              </a:spcAft>
              <a:buClr>
                <a:schemeClr val="accent2">
                  <a:lumMod val="40000"/>
                  <a:lumOff val="60000"/>
                </a:schemeClr>
              </a:buClr>
            </a:pPr>
            <a:r>
              <a:rPr lang="en-US" sz="2000" dirty="0" smtClean="0">
                <a:solidFill>
                  <a:schemeClr val="accent2">
                    <a:lumMod val="40000"/>
                    <a:lumOff val="60000"/>
                  </a:schemeClr>
                </a:solidFill>
              </a:rPr>
              <a:t>models of gene duplication and loss</a:t>
            </a:r>
          </a:p>
          <a:p>
            <a:pPr marL="954224" lvl="1" indent="-597109">
              <a:spcAft>
                <a:spcPts val="1200"/>
              </a:spcAft>
              <a:buClr>
                <a:schemeClr val="accent2">
                  <a:lumMod val="40000"/>
                  <a:lumOff val="60000"/>
                </a:schemeClr>
              </a:buClr>
            </a:pPr>
            <a:r>
              <a:rPr lang="en-US" sz="2000" dirty="0" smtClean="0">
                <a:solidFill>
                  <a:schemeClr val="accent2">
                    <a:lumMod val="40000"/>
                    <a:lumOff val="60000"/>
                  </a:schemeClr>
                </a:solidFill>
              </a:rPr>
              <a:t>models of gene transfer</a:t>
            </a:r>
          </a:p>
          <a:p>
            <a:pPr marL="954224" lvl="1" indent="-597109">
              <a:spcAft>
                <a:spcPts val="1200"/>
              </a:spcAft>
              <a:buClr>
                <a:schemeClr val="accent2">
                  <a:lumMod val="40000"/>
                  <a:lumOff val="60000"/>
                </a:schemeClr>
              </a:buClr>
            </a:pPr>
            <a:r>
              <a:rPr lang="en-US" sz="2000" dirty="0" smtClean="0">
                <a:solidFill>
                  <a:schemeClr val="accent2">
                    <a:lumMod val="40000"/>
                    <a:lumOff val="60000"/>
                  </a:schemeClr>
                </a:solidFill>
              </a:rPr>
              <a:t>models that combine the above</a:t>
            </a:r>
          </a:p>
          <a:p>
            <a:pPr marL="597109" indent="-597109">
              <a:spcAft>
                <a:spcPts val="1200"/>
              </a:spcAft>
              <a:buFont typeface="+mj-lt"/>
              <a:buAutoNum type="arabicPeriod"/>
            </a:pPr>
            <a:r>
              <a:rPr lang="en-US" sz="2800" dirty="0" smtClean="0">
                <a:solidFill>
                  <a:srgbClr val="984807"/>
                </a:solidFill>
              </a:rPr>
              <a:t>Results obtained using these models</a:t>
            </a:r>
          </a:p>
          <a:p>
            <a:pPr marL="954224" lvl="1" indent="-597109">
              <a:spcAft>
                <a:spcPts val="1200"/>
              </a:spcAft>
            </a:pPr>
            <a:r>
              <a:rPr lang="en-US" sz="2400" dirty="0" smtClean="0">
                <a:solidFill>
                  <a:srgbClr val="E6B9B8"/>
                </a:solidFill>
              </a:rPr>
              <a:t>Improving gene tree construction</a:t>
            </a:r>
          </a:p>
          <a:p>
            <a:pPr marL="954224" lvl="1" indent="-597109">
              <a:spcAft>
                <a:spcPts val="1200"/>
              </a:spcAft>
            </a:pPr>
            <a:r>
              <a:rPr lang="en-US" sz="2400" dirty="0" err="1" smtClean="0">
                <a:solidFill>
                  <a:srgbClr val="E6B9B8"/>
                </a:solidFill>
              </a:rPr>
              <a:t>Coestimation</a:t>
            </a:r>
            <a:r>
              <a:rPr lang="en-US" sz="2400" dirty="0" smtClean="0">
                <a:solidFill>
                  <a:srgbClr val="E6B9B8"/>
                </a:solidFill>
              </a:rPr>
              <a:t> of gene and species trees</a:t>
            </a:r>
          </a:p>
          <a:p>
            <a:pPr marL="954224" lvl="1" indent="-597109">
              <a:spcAft>
                <a:spcPts val="1200"/>
              </a:spcAft>
            </a:pPr>
            <a:r>
              <a:rPr lang="en-US" sz="2400" dirty="0" smtClean="0">
                <a:solidFill>
                  <a:srgbClr val="984807"/>
                </a:solidFill>
              </a:rPr>
              <a:t>Inference of a species tree and time orders </a:t>
            </a:r>
          </a:p>
          <a:p>
            <a:pPr marL="597109" indent="-597109">
              <a:spcAft>
                <a:spcPts val="1200"/>
              </a:spcAft>
              <a:buFont typeface="+mj-lt"/>
              <a:buAutoNum type="arabicPeriod"/>
            </a:pPr>
            <a:r>
              <a:rPr lang="en-US" sz="2800" dirty="0" smtClean="0">
                <a:solidFill>
                  <a:srgbClr val="984807"/>
                </a:solidFill>
              </a:rPr>
              <a:t>Towards efficient Bayesian inference of gene trees and species trees</a:t>
            </a:r>
            <a:endParaRPr lang="en-US" dirty="0">
              <a:solidFill>
                <a:srgbClr val="984807"/>
              </a:solidFill>
            </a:endParaRPr>
          </a:p>
        </p:txBody>
      </p:sp>
      <p:pic>
        <p:nvPicPr>
          <p:cNvPr id="6" name="Content Placeholder 10" descr="Figure1_SpTreeOnly.png"/>
          <p:cNvPicPr>
            <a:picLocks noChangeAspect="1"/>
          </p:cNvPicPr>
          <p:nvPr/>
        </p:nvPicPr>
        <p:blipFill>
          <a:blip r:embed="rId2"/>
          <a:srcRect l="-69184" r="-69184"/>
          <a:stretch>
            <a:fillRect/>
          </a:stretch>
        </p:blipFill>
        <p:spPr>
          <a:xfrm>
            <a:off x="4572000" y="1660702"/>
            <a:ext cx="3218198" cy="1769886"/>
          </a:xfrm>
          <a:prstGeom prst="rect">
            <a:avLst/>
          </a:prstGeom>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Rounded Rectangle 9"/>
          <p:cNvSpPr/>
          <p:nvPr/>
        </p:nvSpPr>
        <p:spPr>
          <a:xfrm>
            <a:off x="6848272" y="6538764"/>
            <a:ext cx="2297598" cy="302585"/>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7" name="Rounded Rectangle 6"/>
          <p:cNvSpPr/>
          <p:nvPr/>
        </p:nvSpPr>
        <p:spPr>
          <a:xfrm>
            <a:off x="161863" y="153392"/>
            <a:ext cx="8728440" cy="799107"/>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2" name="Title 1"/>
          <p:cNvSpPr>
            <a:spLocks noGrp="1"/>
          </p:cNvSpPr>
          <p:nvPr>
            <p:ph type="title"/>
          </p:nvPr>
        </p:nvSpPr>
        <p:spPr>
          <a:xfrm>
            <a:off x="161863" y="4451"/>
            <a:ext cx="8888007" cy="1011549"/>
          </a:xfrm>
        </p:spPr>
        <p:txBody>
          <a:bodyPr>
            <a:normAutofit fontScale="90000"/>
          </a:bodyPr>
          <a:lstStyle/>
          <a:p>
            <a:r>
              <a:rPr lang="en-US" dirty="0" smtClean="0">
                <a:solidFill>
                  <a:srgbClr val="984807"/>
                </a:solidFill>
              </a:rPr>
              <a:t>A model of gene duplication, loss, and transfer</a:t>
            </a:r>
            <a:endParaRPr lang="en-US" dirty="0">
              <a:solidFill>
                <a:srgbClr val="984807"/>
              </a:solidFill>
            </a:endParaRPr>
          </a:p>
        </p:txBody>
      </p:sp>
      <p:sp useBgFill="1">
        <p:nvSpPr>
          <p:cNvPr id="11" name="Rounded Rectangle 10"/>
          <p:cNvSpPr/>
          <p:nvPr/>
        </p:nvSpPr>
        <p:spPr>
          <a:xfrm>
            <a:off x="348639" y="1140520"/>
            <a:ext cx="8541663" cy="2395878"/>
          </a:xfrm>
          <a:prstGeom prst="roundRect">
            <a:avLst>
              <a:gd name="adj" fmla="val 7056"/>
            </a:avLst>
          </a:prstGeom>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spcAft>
                <a:spcPts val="2400"/>
              </a:spcAft>
            </a:pPr>
            <a:endParaRPr lang="en-US" sz="2400" dirty="0" smtClean="0">
              <a:solidFill>
                <a:srgbClr val="984807"/>
              </a:solidFill>
            </a:endParaRPr>
          </a:p>
          <a:p>
            <a:pPr>
              <a:spcAft>
                <a:spcPts val="2400"/>
              </a:spcAft>
            </a:pPr>
            <a:r>
              <a:rPr lang="en-US" sz="2400" dirty="0" smtClean="0">
                <a:solidFill>
                  <a:srgbClr val="984807"/>
                </a:solidFill>
              </a:rPr>
              <a:t>Maximum Likelihood reconstruction of a time-ordered species tree</a:t>
            </a:r>
            <a:endParaRPr lang="en-US" sz="2400" dirty="0" smtClean="0">
              <a:solidFill>
                <a:srgbClr val="984807"/>
              </a:solidFill>
            </a:endParaRPr>
          </a:p>
          <a:p>
            <a:pPr>
              <a:spcAft>
                <a:spcPts val="2400"/>
              </a:spcAft>
            </a:pPr>
            <a:r>
              <a:rPr lang="en-US" sz="2400" dirty="0" smtClean="0">
                <a:solidFill>
                  <a:srgbClr val="984807"/>
                </a:solidFill>
              </a:rPr>
              <a:t>Fixed </a:t>
            </a:r>
            <a:r>
              <a:rPr lang="en-US" sz="2400" dirty="0" smtClean="0">
                <a:solidFill>
                  <a:srgbClr val="984807"/>
                </a:solidFill>
              </a:rPr>
              <a:t>gene trees</a:t>
            </a:r>
          </a:p>
          <a:p>
            <a:pPr>
              <a:spcAft>
                <a:spcPts val="2400"/>
              </a:spcAft>
            </a:pPr>
            <a:r>
              <a:rPr lang="en-US" sz="2400" dirty="0" smtClean="0">
                <a:solidFill>
                  <a:srgbClr val="984807"/>
                </a:solidFill>
              </a:rPr>
              <a:t>Parallel implementation</a:t>
            </a:r>
          </a:p>
          <a:p>
            <a:pPr>
              <a:spcAft>
                <a:spcPts val="2400"/>
              </a:spcAft>
            </a:pPr>
            <a:endParaRPr lang="en-US" sz="2400" dirty="0" smtClean="0">
              <a:solidFill>
                <a:srgbClr val="984807"/>
              </a:solidFill>
            </a:endParaRPr>
          </a:p>
        </p:txBody>
      </p:sp>
      <p:sp>
        <p:nvSpPr>
          <p:cNvPr id="9" name="Rectangle 8"/>
          <p:cNvSpPr/>
          <p:nvPr/>
        </p:nvSpPr>
        <p:spPr>
          <a:xfrm>
            <a:off x="6737349" y="6563262"/>
            <a:ext cx="2406651" cy="338554"/>
          </a:xfrm>
          <a:prstGeom prst="rect">
            <a:avLst/>
          </a:prstGeom>
        </p:spPr>
        <p:txBody>
          <a:bodyPr wrap="square">
            <a:spAutoFit/>
          </a:bodyPr>
          <a:lstStyle/>
          <a:p>
            <a:pPr algn="r"/>
            <a:r>
              <a:rPr lang="en-US" dirty="0" err="1" smtClean="0">
                <a:solidFill>
                  <a:srgbClr val="984807"/>
                </a:solidFill>
              </a:rPr>
              <a:t>Szöllősi</a:t>
            </a:r>
            <a:r>
              <a:rPr lang="en-US" dirty="0" smtClean="0">
                <a:solidFill>
                  <a:srgbClr val="984807"/>
                </a:solidFill>
              </a:rPr>
              <a:t> et al., PNAS 2012</a:t>
            </a:r>
            <a:endParaRPr lang="en-US" dirty="0">
              <a:solidFill>
                <a:srgbClr val="984807"/>
              </a:solidFill>
            </a:endParaRPr>
          </a:p>
        </p:txBody>
      </p:sp>
      <p:sp useBgFill="1">
        <p:nvSpPr>
          <p:cNvPr id="8" name="Rounded Rectangle 7"/>
          <p:cNvSpPr/>
          <p:nvPr/>
        </p:nvSpPr>
        <p:spPr>
          <a:xfrm>
            <a:off x="348639" y="3988365"/>
            <a:ext cx="8541663" cy="2283810"/>
          </a:xfrm>
          <a:prstGeom prst="roundRect">
            <a:avLst>
              <a:gd name="adj" fmla="val 7056"/>
            </a:avLst>
          </a:prstGeom>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spcAft>
                <a:spcPts val="3000"/>
              </a:spcAft>
            </a:pPr>
            <a:r>
              <a:rPr lang="en-US" sz="2400" dirty="0" smtClean="0">
                <a:solidFill>
                  <a:srgbClr val="984807"/>
                </a:solidFill>
              </a:rPr>
              <a:t>We use it on </a:t>
            </a:r>
            <a:r>
              <a:rPr lang="en-US" sz="2400" dirty="0" err="1" smtClean="0">
                <a:solidFill>
                  <a:srgbClr val="984807"/>
                </a:solidFill>
              </a:rPr>
              <a:t>Cyanobacteria</a:t>
            </a:r>
            <a:endParaRPr lang="en-US" sz="2400" dirty="0" smtClean="0">
              <a:solidFill>
                <a:srgbClr val="984807"/>
              </a:solidFill>
            </a:endParaRPr>
          </a:p>
          <a:p>
            <a:pPr>
              <a:spcAft>
                <a:spcPts val="3000"/>
              </a:spcAft>
            </a:pPr>
            <a:r>
              <a:rPr lang="en-US" sz="2400" dirty="0" smtClean="0">
                <a:solidFill>
                  <a:srgbClr val="984807"/>
                </a:solidFill>
              </a:rPr>
              <a:t>36 complete genomes</a:t>
            </a:r>
          </a:p>
          <a:p>
            <a:pPr>
              <a:spcAft>
                <a:spcPts val="3000"/>
              </a:spcAft>
            </a:pPr>
            <a:r>
              <a:rPr lang="en-US" sz="2400" dirty="0" smtClean="0">
                <a:solidFill>
                  <a:srgbClr val="984807"/>
                </a:solidFill>
              </a:rPr>
              <a:t>8,332 families of homologous genes (77,678 genes in total)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Rounded Rectangle 8"/>
          <p:cNvSpPr/>
          <p:nvPr/>
        </p:nvSpPr>
        <p:spPr>
          <a:xfrm>
            <a:off x="199223" y="25164"/>
            <a:ext cx="8758012" cy="699462"/>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7" name="Rounded Rectangle 6"/>
          <p:cNvSpPr/>
          <p:nvPr/>
        </p:nvSpPr>
        <p:spPr>
          <a:xfrm>
            <a:off x="-12451" y="1172898"/>
            <a:ext cx="9144000" cy="4704496"/>
          </a:xfrm>
          <a:prstGeom prst="roundRect">
            <a:avLst>
              <a:gd name="adj" fmla="val 6962"/>
            </a:avLst>
          </a:prstGeom>
          <a:solidFill>
            <a:schemeClr val="bg1"/>
          </a:soli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dirty="0"/>
          </a:p>
        </p:txBody>
      </p:sp>
      <p:sp>
        <p:nvSpPr>
          <p:cNvPr id="2" name="Title 1"/>
          <p:cNvSpPr>
            <a:spLocks noGrp="1"/>
          </p:cNvSpPr>
          <p:nvPr>
            <p:ph type="title"/>
          </p:nvPr>
        </p:nvSpPr>
        <p:spPr>
          <a:xfrm>
            <a:off x="0" y="-289113"/>
            <a:ext cx="9144000" cy="1143000"/>
          </a:xfrm>
        </p:spPr>
        <p:txBody>
          <a:bodyPr>
            <a:normAutofit fontScale="90000"/>
          </a:bodyPr>
          <a:lstStyle/>
          <a:p>
            <a:r>
              <a:rPr lang="en-US" dirty="0" smtClean="0">
                <a:solidFill>
                  <a:srgbClr val="984807"/>
                </a:solidFill>
              </a:rPr>
              <a:t>Reconstructing a species tree for </a:t>
            </a:r>
            <a:r>
              <a:rPr lang="en-US" dirty="0" err="1" smtClean="0">
                <a:solidFill>
                  <a:srgbClr val="984807"/>
                </a:solidFill>
              </a:rPr>
              <a:t>Cyanobacteria</a:t>
            </a:r>
            <a:endParaRPr lang="en-US" dirty="0">
              <a:solidFill>
                <a:srgbClr val="984807"/>
              </a:solidFill>
            </a:endParaRPr>
          </a:p>
        </p:txBody>
      </p:sp>
      <p:pic>
        <p:nvPicPr>
          <p:cNvPr id="6" name="Picture 5"/>
          <p:cNvPicPr>
            <a:picLocks noChangeAspect="1"/>
          </p:cNvPicPr>
          <p:nvPr/>
        </p:nvPicPr>
        <p:blipFill>
          <a:blip r:embed="rId2"/>
          <a:srcRect l="3108" b="54512"/>
          <a:stretch>
            <a:fillRect/>
          </a:stretch>
        </p:blipFill>
        <p:spPr>
          <a:xfrm>
            <a:off x="199223" y="1236663"/>
            <a:ext cx="8718412" cy="4404139"/>
          </a:xfrm>
          <a:prstGeom prst="rect">
            <a:avLst/>
          </a:prstGeom>
        </p:spPr>
      </p:pic>
      <p:sp>
        <p:nvSpPr>
          <p:cNvPr id="10" name="Rounded Rectangle 9"/>
          <p:cNvSpPr/>
          <p:nvPr/>
        </p:nvSpPr>
        <p:spPr>
          <a:xfrm>
            <a:off x="6848272" y="6538764"/>
            <a:ext cx="2297598" cy="302585"/>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8" name="Rectangle 7"/>
          <p:cNvSpPr/>
          <p:nvPr/>
        </p:nvSpPr>
        <p:spPr>
          <a:xfrm>
            <a:off x="6586793" y="6563262"/>
            <a:ext cx="2557207" cy="338554"/>
          </a:xfrm>
          <a:prstGeom prst="rect">
            <a:avLst/>
          </a:prstGeom>
        </p:spPr>
        <p:txBody>
          <a:bodyPr wrap="square">
            <a:spAutoFit/>
          </a:bodyPr>
          <a:lstStyle/>
          <a:p>
            <a:pPr algn="r"/>
            <a:r>
              <a:rPr lang="en-US" dirty="0" err="1" smtClean="0">
                <a:solidFill>
                  <a:srgbClr val="984807"/>
                </a:solidFill>
              </a:rPr>
              <a:t>Szöllősi</a:t>
            </a:r>
            <a:r>
              <a:rPr lang="en-US" dirty="0" smtClean="0">
                <a:solidFill>
                  <a:srgbClr val="984807"/>
                </a:solidFill>
              </a:rPr>
              <a:t> et al., PNAS 2012</a:t>
            </a:r>
            <a:endParaRPr lang="en-US" dirty="0">
              <a:solidFill>
                <a:srgbClr val="984807"/>
              </a:solidFill>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Rounded Rectangle 9"/>
          <p:cNvSpPr/>
          <p:nvPr/>
        </p:nvSpPr>
        <p:spPr>
          <a:xfrm>
            <a:off x="6848272" y="6538764"/>
            <a:ext cx="2297598" cy="302585"/>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9" name="Rounded Rectangle 8"/>
          <p:cNvSpPr/>
          <p:nvPr/>
        </p:nvSpPr>
        <p:spPr>
          <a:xfrm>
            <a:off x="199223" y="25164"/>
            <a:ext cx="8758012" cy="699462"/>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7" name="Rounded Rectangle 6"/>
          <p:cNvSpPr/>
          <p:nvPr/>
        </p:nvSpPr>
        <p:spPr>
          <a:xfrm>
            <a:off x="361079" y="786885"/>
            <a:ext cx="6586793" cy="6071115"/>
          </a:xfrm>
          <a:prstGeom prst="roundRect">
            <a:avLst>
              <a:gd name="adj" fmla="val 9079"/>
            </a:avLst>
          </a:prstGeom>
          <a:solidFill>
            <a:schemeClr val="bg1"/>
          </a:soli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dirty="0"/>
          </a:p>
        </p:txBody>
      </p:sp>
      <p:sp>
        <p:nvSpPr>
          <p:cNvPr id="2" name="Title 1"/>
          <p:cNvSpPr>
            <a:spLocks noGrp="1"/>
          </p:cNvSpPr>
          <p:nvPr>
            <p:ph type="title"/>
          </p:nvPr>
        </p:nvSpPr>
        <p:spPr>
          <a:xfrm>
            <a:off x="0" y="-289113"/>
            <a:ext cx="9144000" cy="1143000"/>
          </a:xfrm>
        </p:spPr>
        <p:txBody>
          <a:bodyPr>
            <a:normAutofit fontScale="90000"/>
          </a:bodyPr>
          <a:lstStyle/>
          <a:p>
            <a:r>
              <a:rPr lang="en-US" dirty="0" smtClean="0">
                <a:solidFill>
                  <a:srgbClr val="984807"/>
                </a:solidFill>
              </a:rPr>
              <a:t>Reconstructing a species tree for </a:t>
            </a:r>
            <a:r>
              <a:rPr lang="en-US" dirty="0" err="1" smtClean="0">
                <a:solidFill>
                  <a:srgbClr val="984807"/>
                </a:solidFill>
              </a:rPr>
              <a:t>Cyanobacteria</a:t>
            </a:r>
            <a:endParaRPr lang="en-US" dirty="0">
              <a:solidFill>
                <a:srgbClr val="984807"/>
              </a:solidFill>
            </a:endParaRPr>
          </a:p>
        </p:txBody>
      </p:sp>
      <p:pic>
        <p:nvPicPr>
          <p:cNvPr id="6" name="Picture 5"/>
          <p:cNvPicPr>
            <a:picLocks noChangeAspect="1"/>
          </p:cNvPicPr>
          <p:nvPr/>
        </p:nvPicPr>
        <p:blipFill>
          <a:blip r:embed="rId2"/>
          <a:srcRect l="52839" t="52090"/>
          <a:stretch>
            <a:fillRect/>
          </a:stretch>
        </p:blipFill>
        <p:spPr>
          <a:xfrm>
            <a:off x="759532" y="875046"/>
            <a:ext cx="5366547" cy="5866091"/>
          </a:xfrm>
          <a:prstGeom prst="rect">
            <a:avLst/>
          </a:prstGeom>
        </p:spPr>
      </p:pic>
      <p:sp>
        <p:nvSpPr>
          <p:cNvPr id="8" name="Rectangle 7"/>
          <p:cNvSpPr/>
          <p:nvPr/>
        </p:nvSpPr>
        <p:spPr>
          <a:xfrm>
            <a:off x="6586793" y="6563262"/>
            <a:ext cx="2557207" cy="338554"/>
          </a:xfrm>
          <a:prstGeom prst="rect">
            <a:avLst/>
          </a:prstGeom>
        </p:spPr>
        <p:txBody>
          <a:bodyPr wrap="square">
            <a:spAutoFit/>
          </a:bodyPr>
          <a:lstStyle/>
          <a:p>
            <a:pPr algn="r"/>
            <a:r>
              <a:rPr lang="en-US" dirty="0" err="1" smtClean="0">
                <a:solidFill>
                  <a:srgbClr val="984807"/>
                </a:solidFill>
              </a:rPr>
              <a:t>Szöllősi</a:t>
            </a:r>
            <a:r>
              <a:rPr lang="en-US" dirty="0" smtClean="0">
                <a:solidFill>
                  <a:srgbClr val="984807"/>
                </a:solidFill>
              </a:rPr>
              <a:t> et al., PNAS 2012</a:t>
            </a:r>
            <a:endParaRPr lang="en-US" dirty="0">
              <a:solidFill>
                <a:srgbClr val="984807"/>
              </a:solidFill>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Rounded Rectangle 12"/>
          <p:cNvSpPr/>
          <p:nvPr/>
        </p:nvSpPr>
        <p:spPr>
          <a:xfrm>
            <a:off x="6848272" y="6538764"/>
            <a:ext cx="2297598" cy="302585"/>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8" name="Rounded Rectangle 7"/>
          <p:cNvSpPr/>
          <p:nvPr/>
        </p:nvSpPr>
        <p:spPr>
          <a:xfrm>
            <a:off x="398443" y="821841"/>
            <a:ext cx="6400012" cy="5998804"/>
          </a:xfrm>
          <a:prstGeom prst="roundRect">
            <a:avLst>
              <a:gd name="adj" fmla="val 4468"/>
            </a:avLst>
          </a:prstGeom>
          <a:solidFill>
            <a:schemeClr val="bg1"/>
          </a:soli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pic>
        <p:nvPicPr>
          <p:cNvPr id="7" name="Picture 6"/>
          <p:cNvPicPr>
            <a:picLocks noChangeAspect="1"/>
          </p:cNvPicPr>
          <p:nvPr/>
        </p:nvPicPr>
        <p:blipFill>
          <a:blip r:embed="rId2"/>
          <a:srcRect l="11570" t="1728" r="7231" b="1728"/>
          <a:stretch>
            <a:fillRect/>
          </a:stretch>
        </p:blipFill>
        <p:spPr>
          <a:xfrm>
            <a:off x="694953" y="871649"/>
            <a:ext cx="5944175" cy="5913726"/>
          </a:xfrm>
          <a:prstGeom prst="rect">
            <a:avLst/>
          </a:prstGeom>
        </p:spPr>
      </p:pic>
      <p:sp>
        <p:nvSpPr>
          <p:cNvPr id="6" name="Rectangle 5"/>
          <p:cNvSpPr/>
          <p:nvPr/>
        </p:nvSpPr>
        <p:spPr>
          <a:xfrm>
            <a:off x="6736208" y="6525906"/>
            <a:ext cx="2470047" cy="338554"/>
          </a:xfrm>
          <a:prstGeom prst="rect">
            <a:avLst/>
          </a:prstGeom>
        </p:spPr>
        <p:txBody>
          <a:bodyPr wrap="square">
            <a:spAutoFit/>
          </a:bodyPr>
          <a:lstStyle/>
          <a:p>
            <a:pPr algn="r"/>
            <a:r>
              <a:rPr lang="en-US" dirty="0" err="1" smtClean="0">
                <a:solidFill>
                  <a:srgbClr val="984807"/>
                </a:solidFill>
              </a:rPr>
              <a:t>Szöllősi</a:t>
            </a:r>
            <a:r>
              <a:rPr lang="en-US" dirty="0" smtClean="0">
                <a:solidFill>
                  <a:srgbClr val="984807"/>
                </a:solidFill>
              </a:rPr>
              <a:t> et al., PNAS 2012</a:t>
            </a:r>
            <a:endParaRPr lang="en-US" dirty="0">
              <a:solidFill>
                <a:srgbClr val="984807"/>
              </a:solidFill>
            </a:endParaRPr>
          </a:p>
        </p:txBody>
      </p:sp>
      <p:sp>
        <p:nvSpPr>
          <p:cNvPr id="11" name="Rounded Rectangle 10"/>
          <p:cNvSpPr/>
          <p:nvPr/>
        </p:nvSpPr>
        <p:spPr>
          <a:xfrm>
            <a:off x="24902" y="25164"/>
            <a:ext cx="9069294" cy="699462"/>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12" name="Rectangle 11"/>
          <p:cNvSpPr/>
          <p:nvPr/>
        </p:nvSpPr>
        <p:spPr>
          <a:xfrm>
            <a:off x="74706" y="25164"/>
            <a:ext cx="9143999" cy="523220"/>
          </a:xfrm>
          <a:prstGeom prst="rect">
            <a:avLst/>
          </a:prstGeom>
        </p:spPr>
        <p:txBody>
          <a:bodyPr wrap="square">
            <a:spAutoFit/>
          </a:bodyPr>
          <a:lstStyle/>
          <a:p>
            <a:r>
              <a:rPr lang="en-US" sz="2800" dirty="0" smtClean="0">
                <a:solidFill>
                  <a:srgbClr val="984807"/>
                </a:solidFill>
              </a:rPr>
              <a:t>Reconstructing ancestral genome contents for </a:t>
            </a:r>
            <a:r>
              <a:rPr lang="en-US" sz="2800" dirty="0" err="1" smtClean="0">
                <a:solidFill>
                  <a:srgbClr val="984807"/>
                </a:solidFill>
              </a:rPr>
              <a:t>Cyanobacteria</a:t>
            </a:r>
            <a:endParaRPr lang="en-US" sz="2800"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ounded Rectangle 6"/>
          <p:cNvSpPr/>
          <p:nvPr/>
        </p:nvSpPr>
        <p:spPr>
          <a:xfrm>
            <a:off x="1533057" y="53776"/>
            <a:ext cx="6096434" cy="799107"/>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2" name="Title 1"/>
          <p:cNvSpPr>
            <a:spLocks noGrp="1"/>
          </p:cNvSpPr>
          <p:nvPr>
            <p:ph type="title"/>
          </p:nvPr>
        </p:nvSpPr>
        <p:spPr>
          <a:xfrm>
            <a:off x="1533057" y="-132521"/>
            <a:ext cx="6096434" cy="1011549"/>
          </a:xfrm>
        </p:spPr>
        <p:txBody>
          <a:bodyPr>
            <a:normAutofit/>
          </a:bodyPr>
          <a:lstStyle/>
          <a:p>
            <a:r>
              <a:rPr lang="en-US" dirty="0" smtClean="0">
                <a:solidFill>
                  <a:srgbClr val="984807"/>
                </a:solidFill>
              </a:rPr>
              <a:t>Plan</a:t>
            </a:r>
            <a:endParaRPr lang="en-US" dirty="0">
              <a:solidFill>
                <a:srgbClr val="984807"/>
              </a:solidFill>
            </a:endParaRPr>
          </a:p>
        </p:txBody>
      </p:sp>
      <p:sp>
        <p:nvSpPr>
          <p:cNvPr id="11" name="Rounded Rectangle 10"/>
          <p:cNvSpPr/>
          <p:nvPr/>
        </p:nvSpPr>
        <p:spPr>
          <a:xfrm>
            <a:off x="0" y="1016001"/>
            <a:ext cx="9126875" cy="5841999"/>
          </a:xfrm>
          <a:prstGeom prst="roundRect">
            <a:avLst>
              <a:gd name="adj" fmla="val 7502"/>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3" name="Content Placeholder 2"/>
          <p:cNvSpPr>
            <a:spLocks noGrp="1"/>
          </p:cNvSpPr>
          <p:nvPr>
            <p:ph idx="1"/>
          </p:nvPr>
        </p:nvSpPr>
        <p:spPr>
          <a:xfrm>
            <a:off x="0" y="1016001"/>
            <a:ext cx="9126875" cy="6040750"/>
          </a:xfrm>
        </p:spPr>
        <p:txBody>
          <a:bodyPr>
            <a:normAutofit fontScale="92500"/>
          </a:bodyPr>
          <a:lstStyle/>
          <a:p>
            <a:pPr marL="597109" indent="-597109">
              <a:spcAft>
                <a:spcPts val="1200"/>
              </a:spcAft>
              <a:buFont typeface="+mj-lt"/>
              <a:buAutoNum type="arabicPeriod"/>
            </a:pPr>
            <a:r>
              <a:rPr lang="en-US" sz="2800" dirty="0" smtClean="0">
                <a:solidFill>
                  <a:srgbClr val="984807"/>
                </a:solidFill>
              </a:rPr>
              <a:t>Modeling the relationship between species tree and gene tree </a:t>
            </a:r>
          </a:p>
          <a:p>
            <a:pPr marL="954224" lvl="1" indent="-597109">
              <a:spcAft>
                <a:spcPts val="1200"/>
              </a:spcAft>
              <a:buClr>
                <a:schemeClr val="accent2">
                  <a:lumMod val="40000"/>
                  <a:lumOff val="60000"/>
                </a:schemeClr>
              </a:buClr>
            </a:pPr>
            <a:r>
              <a:rPr lang="en-US" sz="2000" dirty="0" smtClean="0">
                <a:solidFill>
                  <a:schemeClr val="accent2">
                    <a:lumMod val="40000"/>
                    <a:lumOff val="60000"/>
                  </a:schemeClr>
                </a:solidFill>
              </a:rPr>
              <a:t>coalescent models (short!)</a:t>
            </a:r>
          </a:p>
          <a:p>
            <a:pPr marL="954224" lvl="1" indent="-597109">
              <a:spcAft>
                <a:spcPts val="1200"/>
              </a:spcAft>
              <a:buClr>
                <a:schemeClr val="accent2">
                  <a:lumMod val="40000"/>
                  <a:lumOff val="60000"/>
                </a:schemeClr>
              </a:buClr>
            </a:pPr>
            <a:r>
              <a:rPr lang="en-US" sz="2000" dirty="0" smtClean="0">
                <a:solidFill>
                  <a:schemeClr val="accent2">
                    <a:lumMod val="40000"/>
                    <a:lumOff val="60000"/>
                  </a:schemeClr>
                </a:solidFill>
              </a:rPr>
              <a:t>models of gene duplication and loss</a:t>
            </a:r>
          </a:p>
          <a:p>
            <a:pPr marL="954224" lvl="1" indent="-597109">
              <a:spcAft>
                <a:spcPts val="1200"/>
              </a:spcAft>
              <a:buClr>
                <a:schemeClr val="accent2">
                  <a:lumMod val="40000"/>
                  <a:lumOff val="60000"/>
                </a:schemeClr>
              </a:buClr>
            </a:pPr>
            <a:r>
              <a:rPr lang="en-US" sz="2000" dirty="0" smtClean="0">
                <a:solidFill>
                  <a:schemeClr val="accent2">
                    <a:lumMod val="40000"/>
                    <a:lumOff val="60000"/>
                  </a:schemeClr>
                </a:solidFill>
              </a:rPr>
              <a:t>models of gene transfer</a:t>
            </a:r>
          </a:p>
          <a:p>
            <a:pPr marL="954224" lvl="1" indent="-597109">
              <a:spcAft>
                <a:spcPts val="1200"/>
              </a:spcAft>
              <a:buClr>
                <a:schemeClr val="accent2">
                  <a:lumMod val="40000"/>
                  <a:lumOff val="60000"/>
                </a:schemeClr>
              </a:buClr>
            </a:pPr>
            <a:r>
              <a:rPr lang="en-US" sz="2000" dirty="0" smtClean="0">
                <a:solidFill>
                  <a:schemeClr val="accent2">
                    <a:lumMod val="40000"/>
                    <a:lumOff val="60000"/>
                  </a:schemeClr>
                </a:solidFill>
              </a:rPr>
              <a:t>models that combine the above</a:t>
            </a:r>
          </a:p>
          <a:p>
            <a:pPr marL="597109" indent="-597109">
              <a:spcAft>
                <a:spcPts val="1200"/>
              </a:spcAft>
              <a:buFont typeface="+mj-lt"/>
              <a:buAutoNum type="arabicPeriod"/>
            </a:pPr>
            <a:r>
              <a:rPr lang="en-US" sz="2800" dirty="0" smtClean="0">
                <a:solidFill>
                  <a:srgbClr val="984807"/>
                </a:solidFill>
              </a:rPr>
              <a:t>Results obtained using these models</a:t>
            </a:r>
          </a:p>
          <a:p>
            <a:pPr marL="954224" lvl="1" indent="-597109">
              <a:spcAft>
                <a:spcPts val="1200"/>
              </a:spcAft>
            </a:pPr>
            <a:r>
              <a:rPr lang="en-US" sz="2400" dirty="0" smtClean="0">
                <a:solidFill>
                  <a:srgbClr val="E6B9B8"/>
                </a:solidFill>
              </a:rPr>
              <a:t>Improving gene tree construction</a:t>
            </a:r>
          </a:p>
          <a:p>
            <a:pPr marL="954224" lvl="1" indent="-597109">
              <a:spcAft>
                <a:spcPts val="1200"/>
              </a:spcAft>
            </a:pPr>
            <a:r>
              <a:rPr lang="en-US" sz="2400" dirty="0" err="1" smtClean="0">
                <a:solidFill>
                  <a:srgbClr val="E6B9B8"/>
                </a:solidFill>
              </a:rPr>
              <a:t>Coestimation</a:t>
            </a:r>
            <a:r>
              <a:rPr lang="en-US" sz="2400" dirty="0" smtClean="0">
                <a:solidFill>
                  <a:srgbClr val="E6B9B8"/>
                </a:solidFill>
              </a:rPr>
              <a:t> of gene and species trees</a:t>
            </a:r>
          </a:p>
          <a:p>
            <a:pPr marL="954224" lvl="1" indent="-597109">
              <a:spcAft>
                <a:spcPts val="1200"/>
              </a:spcAft>
            </a:pPr>
            <a:r>
              <a:rPr lang="en-US" sz="2400" dirty="0" smtClean="0">
                <a:solidFill>
                  <a:srgbClr val="E6B9B8"/>
                </a:solidFill>
              </a:rPr>
              <a:t>Inference of a species tree and time orders </a:t>
            </a:r>
          </a:p>
          <a:p>
            <a:pPr marL="597109" indent="-597109">
              <a:spcAft>
                <a:spcPts val="1200"/>
              </a:spcAft>
              <a:buFont typeface="+mj-lt"/>
              <a:buAutoNum type="arabicPeriod"/>
            </a:pPr>
            <a:r>
              <a:rPr lang="en-US" sz="2800" dirty="0" smtClean="0">
                <a:solidFill>
                  <a:srgbClr val="984807"/>
                </a:solidFill>
              </a:rPr>
              <a:t>Towards efficient Bayesian inference of gene trees and species trees</a:t>
            </a:r>
            <a:endParaRPr lang="en-US" dirty="0">
              <a:solidFill>
                <a:srgbClr val="984807"/>
              </a:solidFill>
            </a:endParaRPr>
          </a:p>
        </p:txBody>
      </p:sp>
      <p:pic>
        <p:nvPicPr>
          <p:cNvPr id="6" name="Content Placeholder 10" descr="Figure1_SpTreeOnly.png"/>
          <p:cNvPicPr>
            <a:picLocks noChangeAspect="1"/>
          </p:cNvPicPr>
          <p:nvPr/>
        </p:nvPicPr>
        <p:blipFill>
          <a:blip r:embed="rId2"/>
          <a:srcRect l="-69184" r="-69184"/>
          <a:stretch>
            <a:fillRect/>
          </a:stretch>
        </p:blipFill>
        <p:spPr>
          <a:xfrm>
            <a:off x="4572000" y="1660702"/>
            <a:ext cx="3218198" cy="1769886"/>
          </a:xfrm>
          <a:prstGeom prst="rect">
            <a:avLst/>
          </a:prstGeom>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ounded Rectangle 6"/>
          <p:cNvSpPr/>
          <p:nvPr/>
        </p:nvSpPr>
        <p:spPr>
          <a:xfrm>
            <a:off x="1533057" y="53776"/>
            <a:ext cx="6096434" cy="1029558"/>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2" name="Title 1"/>
          <p:cNvSpPr>
            <a:spLocks noGrp="1"/>
          </p:cNvSpPr>
          <p:nvPr>
            <p:ph type="title"/>
          </p:nvPr>
        </p:nvSpPr>
        <p:spPr>
          <a:xfrm>
            <a:off x="1533057" y="4451"/>
            <a:ext cx="6096434" cy="1011549"/>
          </a:xfrm>
        </p:spPr>
        <p:txBody>
          <a:bodyPr>
            <a:normAutofit fontScale="90000"/>
          </a:bodyPr>
          <a:lstStyle/>
          <a:p>
            <a:r>
              <a:rPr lang="en-US" dirty="0" smtClean="0">
                <a:solidFill>
                  <a:srgbClr val="984807"/>
                </a:solidFill>
              </a:rPr>
              <a:t>Integrating out the gene tree when inferring the species tree</a:t>
            </a:r>
            <a:endParaRPr lang="en-US" dirty="0">
              <a:solidFill>
                <a:srgbClr val="984807"/>
              </a:solidFill>
            </a:endParaRPr>
          </a:p>
        </p:txBody>
      </p:sp>
      <p:sp>
        <p:nvSpPr>
          <p:cNvPr id="11" name="Rounded Rectangle 10"/>
          <p:cNvSpPr/>
          <p:nvPr/>
        </p:nvSpPr>
        <p:spPr>
          <a:xfrm>
            <a:off x="0" y="1407089"/>
            <a:ext cx="9126875" cy="5450911"/>
          </a:xfrm>
          <a:prstGeom prst="roundRect">
            <a:avLst>
              <a:gd name="adj" fmla="val 7502"/>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grpSp>
        <p:nvGrpSpPr>
          <p:cNvPr id="9" name="Group 8"/>
          <p:cNvGrpSpPr/>
          <p:nvPr/>
        </p:nvGrpSpPr>
        <p:grpSpPr>
          <a:xfrm>
            <a:off x="74706" y="2205454"/>
            <a:ext cx="3530600" cy="3429000"/>
            <a:chOff x="3810000" y="2413000"/>
            <a:chExt cx="3530600" cy="3429000"/>
          </a:xfrm>
        </p:grpSpPr>
        <p:sp>
          <p:nvSpPr>
            <p:cNvPr id="10" name="Oval 9"/>
            <p:cNvSpPr/>
            <p:nvPr/>
          </p:nvSpPr>
          <p:spPr>
            <a:xfrm>
              <a:off x="3810000" y="5143500"/>
              <a:ext cx="711200" cy="698500"/>
            </a:xfrm>
            <a:prstGeom prst="ellipse">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3810000" y="3771900"/>
              <a:ext cx="711200" cy="6985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3810000" y="2413000"/>
              <a:ext cx="711200" cy="6985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Arrow Connector 13"/>
            <p:cNvCxnSpPr>
              <a:stCxn id="13" idx="4"/>
              <a:endCxn id="12" idx="0"/>
            </p:cNvCxnSpPr>
            <p:nvPr/>
          </p:nvCxnSpPr>
          <p:spPr>
            <a:xfrm rot="5400000">
              <a:off x="3835400" y="3441700"/>
              <a:ext cx="660400" cy="158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rot="5400000">
              <a:off x="3833812" y="4812506"/>
              <a:ext cx="660400" cy="158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4826000" y="2565400"/>
              <a:ext cx="2514600" cy="338554"/>
            </a:xfrm>
            <a:prstGeom prst="rect">
              <a:avLst/>
            </a:prstGeom>
            <a:noFill/>
          </p:spPr>
          <p:txBody>
            <a:bodyPr wrap="square" rtlCol="0">
              <a:spAutoFit/>
            </a:bodyPr>
            <a:lstStyle/>
            <a:p>
              <a:r>
                <a:rPr lang="en-US" dirty="0" smtClean="0"/>
                <a:t>Species tree</a:t>
              </a:r>
              <a:endParaRPr lang="en-US" dirty="0"/>
            </a:p>
          </p:txBody>
        </p:sp>
        <p:sp>
          <p:nvSpPr>
            <p:cNvPr id="17" name="TextBox 16"/>
            <p:cNvSpPr txBox="1"/>
            <p:nvPr/>
          </p:nvSpPr>
          <p:spPr>
            <a:xfrm>
              <a:off x="4826000" y="3949700"/>
              <a:ext cx="2514600" cy="338554"/>
            </a:xfrm>
            <a:prstGeom prst="rect">
              <a:avLst/>
            </a:prstGeom>
            <a:noFill/>
          </p:spPr>
          <p:txBody>
            <a:bodyPr wrap="square" rtlCol="0">
              <a:spAutoFit/>
            </a:bodyPr>
            <a:lstStyle/>
            <a:p>
              <a:r>
                <a:rPr lang="en-US" dirty="0" smtClean="0"/>
                <a:t>Gene tree</a:t>
              </a:r>
              <a:endParaRPr lang="en-US" dirty="0"/>
            </a:p>
          </p:txBody>
        </p:sp>
        <p:sp>
          <p:nvSpPr>
            <p:cNvPr id="18" name="TextBox 17"/>
            <p:cNvSpPr txBox="1"/>
            <p:nvPr/>
          </p:nvSpPr>
          <p:spPr>
            <a:xfrm>
              <a:off x="4826000" y="5207000"/>
              <a:ext cx="2514600" cy="338554"/>
            </a:xfrm>
            <a:prstGeom prst="rect">
              <a:avLst/>
            </a:prstGeom>
            <a:noFill/>
          </p:spPr>
          <p:txBody>
            <a:bodyPr wrap="square" rtlCol="0">
              <a:spAutoFit/>
            </a:bodyPr>
            <a:lstStyle/>
            <a:p>
              <a:r>
                <a:rPr lang="en-US" dirty="0" smtClean="0"/>
                <a:t>Gene alignment</a:t>
              </a:r>
              <a:endParaRPr lang="en-US" dirty="0"/>
            </a:p>
          </p:txBody>
        </p:sp>
      </p:grpSp>
      <p:grpSp>
        <p:nvGrpSpPr>
          <p:cNvPr id="19" name="Group 18"/>
          <p:cNvGrpSpPr/>
          <p:nvPr/>
        </p:nvGrpSpPr>
        <p:grpSpPr>
          <a:xfrm>
            <a:off x="5237463" y="2180054"/>
            <a:ext cx="3530600" cy="2057400"/>
            <a:chOff x="3810000" y="2413000"/>
            <a:chExt cx="3530600" cy="2057400"/>
          </a:xfrm>
        </p:grpSpPr>
        <p:sp>
          <p:nvSpPr>
            <p:cNvPr id="21" name="Oval 20"/>
            <p:cNvSpPr/>
            <p:nvPr/>
          </p:nvSpPr>
          <p:spPr>
            <a:xfrm>
              <a:off x="3810000" y="3771900"/>
              <a:ext cx="711200" cy="698500"/>
            </a:xfrm>
            <a:prstGeom prst="ellipse">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3810000" y="2413000"/>
              <a:ext cx="711200" cy="6985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 name="Straight Arrow Connector 22"/>
            <p:cNvCxnSpPr>
              <a:stCxn id="22" idx="4"/>
              <a:endCxn id="21" idx="0"/>
            </p:cNvCxnSpPr>
            <p:nvPr/>
          </p:nvCxnSpPr>
          <p:spPr>
            <a:xfrm rot="5400000">
              <a:off x="3835400" y="3441700"/>
              <a:ext cx="660400" cy="158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4826000" y="2565400"/>
              <a:ext cx="2514600" cy="338554"/>
            </a:xfrm>
            <a:prstGeom prst="rect">
              <a:avLst/>
            </a:prstGeom>
            <a:noFill/>
          </p:spPr>
          <p:txBody>
            <a:bodyPr wrap="square" rtlCol="0">
              <a:spAutoFit/>
            </a:bodyPr>
            <a:lstStyle/>
            <a:p>
              <a:r>
                <a:rPr lang="en-US" dirty="0" smtClean="0"/>
                <a:t>Species tree</a:t>
              </a:r>
              <a:endParaRPr lang="en-US" dirty="0"/>
            </a:p>
          </p:txBody>
        </p:sp>
        <p:sp>
          <p:nvSpPr>
            <p:cNvPr id="26" name="TextBox 25"/>
            <p:cNvSpPr txBox="1"/>
            <p:nvPr/>
          </p:nvSpPr>
          <p:spPr>
            <a:xfrm>
              <a:off x="4826000" y="3949700"/>
              <a:ext cx="2514600" cy="338554"/>
            </a:xfrm>
            <a:prstGeom prst="rect">
              <a:avLst/>
            </a:prstGeom>
            <a:noFill/>
          </p:spPr>
          <p:txBody>
            <a:bodyPr wrap="square" rtlCol="0">
              <a:spAutoFit/>
            </a:bodyPr>
            <a:lstStyle/>
            <a:p>
              <a:r>
                <a:rPr lang="en-US" dirty="0" smtClean="0"/>
                <a:t>Distribution of gene trees</a:t>
              </a:r>
              <a:endParaRPr lang="en-US" dirty="0"/>
            </a:p>
          </p:txBody>
        </p:sp>
      </p:grpSp>
      <p:sp>
        <p:nvSpPr>
          <p:cNvPr id="28" name="TextBox 27"/>
          <p:cNvSpPr txBox="1"/>
          <p:nvPr/>
        </p:nvSpPr>
        <p:spPr>
          <a:xfrm>
            <a:off x="3934644" y="4520116"/>
            <a:ext cx="4833419" cy="1200328"/>
          </a:xfrm>
          <a:prstGeom prst="rect">
            <a:avLst/>
          </a:prstGeom>
          <a:noFill/>
        </p:spPr>
        <p:txBody>
          <a:bodyPr wrap="square" rtlCol="0">
            <a:spAutoFit/>
          </a:bodyPr>
          <a:lstStyle/>
          <a:p>
            <a:pPr algn="just"/>
            <a:r>
              <a:rPr lang="en-US" sz="2400" b="1" i="1" dirty="0" smtClean="0">
                <a:solidFill>
                  <a:srgbClr val="984807"/>
                </a:solidFill>
              </a:rPr>
              <a:t>Example: </a:t>
            </a:r>
            <a:r>
              <a:rPr lang="en-US" sz="2400" b="1" i="1" dirty="0" err="1" smtClean="0">
                <a:solidFill>
                  <a:srgbClr val="984807"/>
                </a:solidFill>
              </a:rPr>
              <a:t>BeST</a:t>
            </a:r>
            <a:r>
              <a:rPr lang="en-US" sz="2400" b="1" i="1" dirty="0" smtClean="0">
                <a:solidFill>
                  <a:srgbClr val="984807"/>
                </a:solidFill>
              </a:rPr>
              <a:t> (Liu et al., 2007): obtain the distribution of gene trees from </a:t>
            </a:r>
            <a:r>
              <a:rPr lang="en-US" sz="2400" b="1" i="1" dirty="0" err="1" smtClean="0">
                <a:solidFill>
                  <a:srgbClr val="984807"/>
                </a:solidFill>
              </a:rPr>
              <a:t>mrBayes</a:t>
            </a:r>
            <a:endParaRPr lang="en-US" sz="2400" b="1" i="1" dirty="0">
              <a:solidFill>
                <a:srgbClr val="984807"/>
              </a:solidFill>
            </a:endParaRPr>
          </a:p>
        </p:txBody>
      </p:sp>
      <p:sp>
        <p:nvSpPr>
          <p:cNvPr id="29" name="TextBox 28"/>
          <p:cNvSpPr txBox="1"/>
          <p:nvPr/>
        </p:nvSpPr>
        <p:spPr>
          <a:xfrm>
            <a:off x="1533057" y="5927387"/>
            <a:ext cx="6912804" cy="830997"/>
          </a:xfrm>
          <a:prstGeom prst="rect">
            <a:avLst/>
          </a:prstGeom>
          <a:noFill/>
        </p:spPr>
        <p:txBody>
          <a:bodyPr wrap="square" rtlCol="0">
            <a:spAutoFit/>
          </a:bodyPr>
          <a:lstStyle/>
          <a:p>
            <a:pPr algn="just"/>
            <a:r>
              <a:rPr lang="en-US" sz="2400" b="1" i="1" dirty="0" smtClean="0">
                <a:solidFill>
                  <a:schemeClr val="accent6"/>
                </a:solidFill>
              </a:rPr>
              <a:t>Problem: Summing over all trees in a posterior distribution is time-</a:t>
            </a:r>
            <a:r>
              <a:rPr lang="en-US" sz="2400" b="1" i="1" dirty="0" smtClean="0">
                <a:solidFill>
                  <a:schemeClr val="accent6"/>
                </a:solidFill>
              </a:rPr>
              <a:t>consuming</a:t>
            </a:r>
            <a:endParaRPr lang="en-US" sz="2400" b="1" i="1" dirty="0">
              <a:solidFill>
                <a:schemeClr val="accent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ounded Rectangle 6"/>
          <p:cNvSpPr/>
          <p:nvPr/>
        </p:nvSpPr>
        <p:spPr>
          <a:xfrm>
            <a:off x="784438" y="53776"/>
            <a:ext cx="7122204" cy="762992"/>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2" name="Title 1"/>
          <p:cNvSpPr>
            <a:spLocks noGrp="1"/>
          </p:cNvSpPr>
          <p:nvPr>
            <p:ph type="title"/>
          </p:nvPr>
        </p:nvSpPr>
        <p:spPr>
          <a:xfrm>
            <a:off x="784438" y="-194781"/>
            <a:ext cx="7719871" cy="1011549"/>
          </a:xfrm>
        </p:spPr>
        <p:txBody>
          <a:bodyPr>
            <a:normAutofit fontScale="90000"/>
          </a:bodyPr>
          <a:lstStyle/>
          <a:p>
            <a:r>
              <a:rPr lang="en-US" dirty="0" smtClean="0">
                <a:solidFill>
                  <a:srgbClr val="984807"/>
                </a:solidFill>
              </a:rPr>
              <a:t>DP for integrating over a tree distribution</a:t>
            </a:r>
            <a:endParaRPr lang="en-US" dirty="0">
              <a:solidFill>
                <a:srgbClr val="984807"/>
              </a:solidFill>
            </a:endParaRPr>
          </a:p>
        </p:txBody>
      </p:sp>
      <p:sp>
        <p:nvSpPr>
          <p:cNvPr id="11" name="Rounded Rectangle 10"/>
          <p:cNvSpPr/>
          <p:nvPr/>
        </p:nvSpPr>
        <p:spPr>
          <a:xfrm>
            <a:off x="17125" y="1402013"/>
            <a:ext cx="9126875" cy="2097026"/>
          </a:xfrm>
          <a:prstGeom prst="roundRect">
            <a:avLst>
              <a:gd name="adj" fmla="val 5647"/>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28" name="TextBox 27"/>
          <p:cNvSpPr txBox="1"/>
          <p:nvPr/>
        </p:nvSpPr>
        <p:spPr>
          <a:xfrm>
            <a:off x="0" y="1337758"/>
            <a:ext cx="9144000" cy="1938992"/>
          </a:xfrm>
          <a:prstGeom prst="rect">
            <a:avLst/>
          </a:prstGeom>
          <a:noFill/>
        </p:spPr>
        <p:txBody>
          <a:bodyPr wrap="square" rtlCol="0">
            <a:spAutoFit/>
          </a:bodyPr>
          <a:lstStyle/>
          <a:p>
            <a:pPr algn="just"/>
            <a:r>
              <a:rPr lang="en-US" sz="2400" b="1" dirty="0" smtClean="0">
                <a:solidFill>
                  <a:srgbClr val="984807"/>
                </a:solidFill>
              </a:rPr>
              <a:t>Amalgamated</a:t>
            </a:r>
            <a:r>
              <a:rPr lang="en-US" sz="2400" b="1" dirty="0" smtClean="0">
                <a:solidFill>
                  <a:srgbClr val="984807"/>
                </a:solidFill>
              </a:rPr>
              <a:t> Posterior Probability estimation</a:t>
            </a:r>
            <a:r>
              <a:rPr lang="en-US" sz="2400" b="1" dirty="0" smtClean="0">
                <a:solidFill>
                  <a:srgbClr val="984807"/>
                </a:solidFill>
              </a:rPr>
              <a:t>: Dynamic Programming using conditional </a:t>
            </a:r>
            <a:r>
              <a:rPr lang="en-US" sz="2400" b="1" dirty="0" err="1" smtClean="0">
                <a:solidFill>
                  <a:srgbClr val="984807"/>
                </a:solidFill>
              </a:rPr>
              <a:t>clade</a:t>
            </a:r>
            <a:r>
              <a:rPr lang="en-US" sz="2400" b="1" dirty="0" smtClean="0">
                <a:solidFill>
                  <a:srgbClr val="984807"/>
                </a:solidFill>
              </a:rPr>
              <a:t> probabilities (</a:t>
            </a:r>
            <a:r>
              <a:rPr lang="en-US" sz="2400" b="1" dirty="0" err="1" smtClean="0">
                <a:solidFill>
                  <a:srgbClr val="984807"/>
                </a:solidFill>
              </a:rPr>
              <a:t>Hoehna</a:t>
            </a:r>
            <a:r>
              <a:rPr lang="en-US" sz="2400" b="1" dirty="0" smtClean="0">
                <a:solidFill>
                  <a:srgbClr val="984807"/>
                </a:solidFill>
              </a:rPr>
              <a:t> and Drummond 2011, </a:t>
            </a:r>
            <a:r>
              <a:rPr lang="en-US" sz="2400" b="1" dirty="0" err="1" smtClean="0">
                <a:solidFill>
                  <a:srgbClr val="984807"/>
                </a:solidFill>
              </a:rPr>
              <a:t>Larget</a:t>
            </a:r>
            <a:r>
              <a:rPr lang="en-US" sz="2400" b="1" dirty="0" smtClean="0">
                <a:solidFill>
                  <a:srgbClr val="984807"/>
                </a:solidFill>
              </a:rPr>
              <a:t> 2013,</a:t>
            </a:r>
            <a:r>
              <a:rPr lang="en-US" sz="2400" b="1" dirty="0" smtClean="0">
                <a:solidFill>
                  <a:srgbClr val="984807"/>
                </a:solidFill>
              </a:rPr>
              <a:t> </a:t>
            </a:r>
            <a:r>
              <a:rPr lang="en-US" sz="2400" b="1" dirty="0" err="1" smtClean="0">
                <a:solidFill>
                  <a:srgbClr val="984807"/>
                </a:solidFill>
              </a:rPr>
              <a:t>Szöllősi</a:t>
            </a:r>
            <a:r>
              <a:rPr lang="en-US" sz="2400" b="1" dirty="0" smtClean="0">
                <a:solidFill>
                  <a:srgbClr val="984807"/>
                </a:solidFill>
              </a:rPr>
              <a:t> </a:t>
            </a:r>
            <a:r>
              <a:rPr lang="en-US" sz="2400" b="1" dirty="0" smtClean="0">
                <a:solidFill>
                  <a:srgbClr val="984807"/>
                </a:solidFill>
              </a:rPr>
              <a:t>et al. 2013)</a:t>
            </a:r>
            <a:endParaRPr lang="en-US" sz="2400" b="1" dirty="0" smtClean="0">
              <a:solidFill>
                <a:srgbClr val="984807"/>
              </a:solidFill>
            </a:endParaRPr>
          </a:p>
          <a:p>
            <a:pPr algn="just">
              <a:buFont typeface="Wingdings" pitchFamily="-84" charset="2"/>
              <a:buChar char="è"/>
            </a:pPr>
            <a:r>
              <a:rPr lang="en-US" sz="2400" b="1" i="1" dirty="0" smtClean="0">
                <a:solidFill>
                  <a:srgbClr val="984807"/>
                </a:solidFill>
                <a:sym typeface="Wingdings"/>
              </a:rPr>
              <a:t>Probabilities </a:t>
            </a:r>
            <a:r>
              <a:rPr lang="en-US" sz="2400" b="1" i="1" dirty="0" smtClean="0">
                <a:solidFill>
                  <a:srgbClr val="984807"/>
                </a:solidFill>
                <a:sym typeface="Wingdings"/>
              </a:rPr>
              <a:t>for </a:t>
            </a:r>
            <a:r>
              <a:rPr lang="en-US" sz="2400" b="1" i="1" dirty="0" err="1" smtClean="0">
                <a:solidFill>
                  <a:srgbClr val="984807"/>
                </a:solidFill>
                <a:sym typeface="Wingdings"/>
              </a:rPr>
              <a:t>clades</a:t>
            </a:r>
            <a:r>
              <a:rPr lang="en-US" sz="2400" b="1" i="1" dirty="0" smtClean="0">
                <a:solidFill>
                  <a:srgbClr val="984807"/>
                </a:solidFill>
                <a:sym typeface="Wingdings"/>
              </a:rPr>
              <a:t>: sum over all possible </a:t>
            </a:r>
            <a:r>
              <a:rPr lang="en-US" sz="2400" b="1" i="1" dirty="0" err="1" smtClean="0">
                <a:solidFill>
                  <a:srgbClr val="984807"/>
                </a:solidFill>
                <a:sym typeface="Wingdings"/>
              </a:rPr>
              <a:t>clades</a:t>
            </a:r>
            <a:r>
              <a:rPr lang="en-US" sz="2400" b="1" i="1" dirty="0" smtClean="0">
                <a:solidFill>
                  <a:srgbClr val="984807"/>
                </a:solidFill>
                <a:sym typeface="Wingdings"/>
              </a:rPr>
              <a:t> while computing </a:t>
            </a:r>
            <a:r>
              <a:rPr lang="en-US" sz="2400" b="1" i="1" dirty="0" err="1" smtClean="0">
                <a:solidFill>
                  <a:srgbClr val="984807"/>
                </a:solidFill>
                <a:sym typeface="Wingdings"/>
              </a:rPr>
              <a:t>P</a:t>
            </a:r>
            <a:r>
              <a:rPr lang="en-US" sz="2400" b="1" i="1" dirty="0" err="1" smtClean="0">
                <a:solidFill>
                  <a:srgbClr val="984807"/>
                </a:solidFill>
                <a:sym typeface="Wingdings"/>
              </a:rPr>
              <a:t>(gene</a:t>
            </a:r>
            <a:r>
              <a:rPr lang="en-US" sz="2400" b="1" i="1" dirty="0" smtClean="0">
                <a:solidFill>
                  <a:srgbClr val="984807"/>
                </a:solidFill>
                <a:sym typeface="Wingdings"/>
              </a:rPr>
              <a:t> tree | species tree)</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ounded Rectangle 6"/>
          <p:cNvSpPr/>
          <p:nvPr/>
        </p:nvSpPr>
        <p:spPr>
          <a:xfrm>
            <a:off x="659927" y="53776"/>
            <a:ext cx="7719871" cy="762992"/>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2" name="Title 1"/>
          <p:cNvSpPr>
            <a:spLocks noGrp="1"/>
          </p:cNvSpPr>
          <p:nvPr>
            <p:ph type="title"/>
          </p:nvPr>
        </p:nvSpPr>
        <p:spPr>
          <a:xfrm>
            <a:off x="684830" y="-157425"/>
            <a:ext cx="7719871" cy="1011549"/>
          </a:xfrm>
        </p:spPr>
        <p:txBody>
          <a:bodyPr>
            <a:normAutofit/>
          </a:bodyPr>
          <a:lstStyle/>
          <a:p>
            <a:r>
              <a:rPr lang="en-US" dirty="0" smtClean="0">
                <a:solidFill>
                  <a:srgbClr val="984807"/>
                </a:solidFill>
              </a:rPr>
              <a:t>Computing </a:t>
            </a:r>
            <a:r>
              <a:rPr lang="en-US" dirty="0" err="1" smtClean="0">
                <a:solidFill>
                  <a:srgbClr val="984807"/>
                </a:solidFill>
              </a:rPr>
              <a:t>P(alignment|species</a:t>
            </a:r>
            <a:r>
              <a:rPr lang="en-US" dirty="0" smtClean="0">
                <a:solidFill>
                  <a:srgbClr val="984807"/>
                </a:solidFill>
              </a:rPr>
              <a:t> tree)</a:t>
            </a:r>
            <a:endParaRPr lang="en-US" dirty="0">
              <a:solidFill>
                <a:srgbClr val="984807"/>
              </a:solidFill>
            </a:endParaRPr>
          </a:p>
        </p:txBody>
      </p:sp>
      <p:sp>
        <p:nvSpPr>
          <p:cNvPr id="11" name="Rounded Rectangle 10"/>
          <p:cNvSpPr/>
          <p:nvPr/>
        </p:nvSpPr>
        <p:spPr>
          <a:xfrm>
            <a:off x="0" y="1768176"/>
            <a:ext cx="9126875" cy="3885058"/>
          </a:xfrm>
          <a:prstGeom prst="roundRect">
            <a:avLst>
              <a:gd name="adj" fmla="val 5647"/>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28" name="TextBox 27"/>
          <p:cNvSpPr txBox="1"/>
          <p:nvPr/>
        </p:nvSpPr>
        <p:spPr>
          <a:xfrm>
            <a:off x="0" y="1768176"/>
            <a:ext cx="9144000" cy="3308598"/>
          </a:xfrm>
          <a:prstGeom prst="rect">
            <a:avLst/>
          </a:prstGeom>
          <a:noFill/>
        </p:spPr>
        <p:txBody>
          <a:bodyPr wrap="square" rtlCol="0">
            <a:spAutoFit/>
          </a:bodyPr>
          <a:lstStyle/>
          <a:p>
            <a:pPr algn="just"/>
            <a:endParaRPr lang="en-US" sz="1900" dirty="0" smtClean="0">
              <a:solidFill>
                <a:srgbClr val="984807"/>
              </a:solidFill>
              <a:sym typeface="Wingdings"/>
            </a:endParaRPr>
          </a:p>
          <a:p>
            <a:pPr algn="just"/>
            <a:r>
              <a:rPr lang="en-US" sz="1900" b="1" dirty="0" smtClean="0">
                <a:solidFill>
                  <a:srgbClr val="984807"/>
                </a:solidFill>
                <a:sym typeface="Wingdings"/>
              </a:rPr>
              <a:t>Formula</a:t>
            </a:r>
            <a:r>
              <a:rPr lang="en-US" sz="1900" dirty="0" smtClean="0">
                <a:solidFill>
                  <a:srgbClr val="984807"/>
                </a:solidFill>
                <a:sym typeface="Wingdings"/>
              </a:rPr>
              <a:t>:</a:t>
            </a:r>
          </a:p>
          <a:p>
            <a:pPr algn="just"/>
            <a:r>
              <a:rPr lang="en-US" sz="1900" dirty="0" err="1" smtClean="0">
                <a:solidFill>
                  <a:srgbClr val="984807"/>
                </a:solidFill>
                <a:sym typeface="Wingdings"/>
              </a:rPr>
              <a:t>P</a:t>
            </a:r>
            <a:r>
              <a:rPr lang="en-US" sz="1900" dirty="0" err="1" smtClean="0">
                <a:solidFill>
                  <a:srgbClr val="984807"/>
                </a:solidFill>
                <a:sym typeface="Wingdings"/>
              </a:rPr>
              <a:t>(alignment</a:t>
            </a:r>
            <a:r>
              <a:rPr lang="en-US" sz="1900" dirty="0" smtClean="0">
                <a:solidFill>
                  <a:srgbClr val="984807"/>
                </a:solidFill>
                <a:sym typeface="Wingdings"/>
              </a:rPr>
              <a:t> | </a:t>
            </a:r>
            <a:r>
              <a:rPr lang="en-US" sz="1900" dirty="0" smtClean="0">
                <a:solidFill>
                  <a:srgbClr val="984807"/>
                </a:solidFill>
                <a:sym typeface="Wingdings"/>
              </a:rPr>
              <a:t>gene </a:t>
            </a:r>
            <a:r>
              <a:rPr lang="en-US" sz="1900" dirty="0" smtClean="0">
                <a:solidFill>
                  <a:srgbClr val="984807"/>
                </a:solidFill>
                <a:sym typeface="Wingdings"/>
              </a:rPr>
              <a:t>tree)=</a:t>
            </a:r>
            <a:r>
              <a:rPr lang="en-US" sz="1900" dirty="0" err="1" smtClean="0">
                <a:solidFill>
                  <a:srgbClr val="984807"/>
                </a:solidFill>
                <a:sym typeface="Wingdings"/>
              </a:rPr>
              <a:t>P(gene</a:t>
            </a:r>
            <a:r>
              <a:rPr lang="en-US" sz="1900" dirty="0" smtClean="0">
                <a:solidFill>
                  <a:srgbClr val="984807"/>
                </a:solidFill>
                <a:sym typeface="Wingdings"/>
              </a:rPr>
              <a:t> tree| alignment</a:t>
            </a:r>
            <a:r>
              <a:rPr lang="en-US" sz="1900" dirty="0" smtClean="0">
                <a:solidFill>
                  <a:srgbClr val="984807"/>
                </a:solidFill>
                <a:sym typeface="Wingdings"/>
              </a:rPr>
              <a:t>) </a:t>
            </a:r>
            <a:r>
              <a:rPr lang="en-US" sz="1900" dirty="0" err="1" smtClean="0">
                <a:solidFill>
                  <a:srgbClr val="984807"/>
                </a:solidFill>
                <a:sym typeface="Wingdings"/>
              </a:rPr>
              <a:t>P(alignment</a:t>
            </a:r>
            <a:r>
              <a:rPr lang="en-US" sz="1900" dirty="0" smtClean="0">
                <a:solidFill>
                  <a:srgbClr val="984807"/>
                </a:solidFill>
                <a:sym typeface="Wingdings"/>
              </a:rPr>
              <a:t>)/ </a:t>
            </a:r>
            <a:r>
              <a:rPr lang="en-US" sz="1900" dirty="0" err="1" smtClean="0">
                <a:solidFill>
                  <a:srgbClr val="984807"/>
                </a:solidFill>
                <a:sym typeface="Wingdings"/>
              </a:rPr>
              <a:t>P(gene</a:t>
            </a:r>
            <a:r>
              <a:rPr lang="en-US" sz="1900" dirty="0" smtClean="0">
                <a:solidFill>
                  <a:srgbClr val="984807"/>
                </a:solidFill>
                <a:sym typeface="Wingdings"/>
              </a:rPr>
              <a:t> </a:t>
            </a:r>
            <a:r>
              <a:rPr lang="en-US" sz="1900" dirty="0" smtClean="0">
                <a:solidFill>
                  <a:srgbClr val="984807"/>
                </a:solidFill>
                <a:sym typeface="Wingdings"/>
              </a:rPr>
              <a:t>tree)</a:t>
            </a:r>
          </a:p>
          <a:p>
            <a:pPr algn="just"/>
            <a:endParaRPr lang="en-US" sz="1900" dirty="0" smtClean="0">
              <a:solidFill>
                <a:srgbClr val="984807"/>
              </a:solidFill>
              <a:sym typeface="Wingdings"/>
            </a:endParaRPr>
          </a:p>
          <a:p>
            <a:pPr algn="just"/>
            <a:r>
              <a:rPr lang="en-US" sz="1900" dirty="0" err="1" smtClean="0">
                <a:solidFill>
                  <a:srgbClr val="984807"/>
                </a:solidFill>
                <a:sym typeface="Wingdings"/>
              </a:rPr>
              <a:t>P</a:t>
            </a:r>
            <a:r>
              <a:rPr lang="en-US" sz="1900" dirty="0" err="1" smtClean="0">
                <a:solidFill>
                  <a:srgbClr val="984807"/>
                </a:solidFill>
                <a:sym typeface="Wingdings"/>
              </a:rPr>
              <a:t>(alignment</a:t>
            </a:r>
            <a:r>
              <a:rPr lang="en-US" sz="1900" dirty="0" smtClean="0">
                <a:solidFill>
                  <a:srgbClr val="984807"/>
                </a:solidFill>
                <a:sym typeface="Wingdings"/>
              </a:rPr>
              <a:t> | gene tree) =</a:t>
            </a:r>
            <a:r>
              <a:rPr lang="en-US" sz="1900" dirty="0" smtClean="0">
                <a:solidFill>
                  <a:srgbClr val="984807"/>
                </a:solidFill>
                <a:sym typeface="Wingdings"/>
              </a:rPr>
              <a:t> K </a:t>
            </a:r>
            <a:r>
              <a:rPr lang="en-US" sz="1900" dirty="0" err="1" smtClean="0">
                <a:solidFill>
                  <a:srgbClr val="984807"/>
                </a:solidFill>
                <a:sym typeface="Wingdings"/>
              </a:rPr>
              <a:t>P</a:t>
            </a:r>
            <a:r>
              <a:rPr lang="en-US" sz="1900" dirty="0" err="1" smtClean="0">
                <a:solidFill>
                  <a:srgbClr val="984807"/>
                </a:solidFill>
                <a:sym typeface="Wingdings"/>
              </a:rPr>
              <a:t>(gene</a:t>
            </a:r>
            <a:r>
              <a:rPr lang="en-US" sz="1900" dirty="0" smtClean="0">
                <a:solidFill>
                  <a:srgbClr val="984807"/>
                </a:solidFill>
                <a:sym typeface="Wingdings"/>
              </a:rPr>
              <a:t> tree| alignment</a:t>
            </a:r>
            <a:r>
              <a:rPr lang="en-US" sz="1900" dirty="0" smtClean="0">
                <a:solidFill>
                  <a:srgbClr val="984807"/>
                </a:solidFill>
                <a:sym typeface="Wingdings"/>
              </a:rPr>
              <a:t>)</a:t>
            </a:r>
          </a:p>
          <a:p>
            <a:pPr algn="just"/>
            <a:endParaRPr lang="en-US" sz="1900" dirty="0" smtClean="0">
              <a:solidFill>
                <a:srgbClr val="984807"/>
              </a:solidFill>
              <a:sym typeface="Wingdings"/>
            </a:endParaRPr>
          </a:p>
          <a:p>
            <a:pPr algn="just"/>
            <a:endParaRPr lang="en-US" sz="1900" dirty="0" smtClean="0">
              <a:solidFill>
                <a:srgbClr val="984807"/>
              </a:solidFill>
              <a:sym typeface="Wingdings"/>
            </a:endParaRPr>
          </a:p>
          <a:p>
            <a:pPr algn="just"/>
            <a:endParaRPr lang="en-US" sz="1900" dirty="0" smtClean="0">
              <a:solidFill>
                <a:srgbClr val="984807"/>
              </a:solidFill>
              <a:sym typeface="Wingdings"/>
            </a:endParaRPr>
          </a:p>
          <a:p>
            <a:pPr algn="just"/>
            <a:r>
              <a:rPr lang="en-US" sz="1900" dirty="0" err="1" smtClean="0">
                <a:solidFill>
                  <a:srgbClr val="984807"/>
                </a:solidFill>
                <a:sym typeface="Wingdings"/>
              </a:rPr>
              <a:t>P(alignment|</a:t>
            </a:r>
            <a:r>
              <a:rPr lang="en-US" sz="1900" dirty="0" err="1" smtClean="0">
                <a:solidFill>
                  <a:srgbClr val="984807"/>
                </a:solidFill>
                <a:sym typeface="Wingdings"/>
              </a:rPr>
              <a:t>species</a:t>
            </a:r>
            <a:r>
              <a:rPr lang="en-US" sz="1900" dirty="0" smtClean="0">
                <a:solidFill>
                  <a:srgbClr val="984807"/>
                </a:solidFill>
                <a:sym typeface="Wingdings"/>
              </a:rPr>
              <a:t> </a:t>
            </a:r>
            <a:r>
              <a:rPr lang="en-US" sz="1900" dirty="0" smtClean="0">
                <a:solidFill>
                  <a:srgbClr val="984807"/>
                </a:solidFill>
                <a:sym typeface="Wingdings"/>
              </a:rPr>
              <a:t>tree) = </a:t>
            </a:r>
            <a:r>
              <a:rPr lang="en-US" sz="1900" dirty="0" err="1" smtClean="0">
                <a:solidFill>
                  <a:srgbClr val="984807"/>
                </a:solidFill>
                <a:sym typeface="Wingdings"/>
              </a:rPr>
              <a:t>Σ</a:t>
            </a:r>
            <a:r>
              <a:rPr lang="en-US" sz="1900" baseline="-25000" dirty="0" err="1" smtClean="0">
                <a:solidFill>
                  <a:srgbClr val="984807"/>
                </a:solidFill>
                <a:sym typeface="Wingdings"/>
              </a:rPr>
              <a:t>gene</a:t>
            </a:r>
            <a:r>
              <a:rPr lang="en-US" sz="1900" baseline="-25000" dirty="0" smtClean="0">
                <a:solidFill>
                  <a:srgbClr val="984807"/>
                </a:solidFill>
                <a:sym typeface="Wingdings"/>
              </a:rPr>
              <a:t> </a:t>
            </a:r>
            <a:r>
              <a:rPr lang="en-US" sz="1900" baseline="-25000" dirty="0" err="1" smtClean="0">
                <a:solidFill>
                  <a:srgbClr val="984807"/>
                </a:solidFill>
                <a:sym typeface="Wingdings"/>
              </a:rPr>
              <a:t>tree</a:t>
            </a:r>
            <a:r>
              <a:rPr lang="en-US" sz="1900" dirty="0" err="1" smtClean="0">
                <a:solidFill>
                  <a:srgbClr val="984807"/>
                </a:solidFill>
                <a:sym typeface="Wingdings"/>
              </a:rPr>
              <a:t>P(gene</a:t>
            </a:r>
            <a:r>
              <a:rPr lang="en-US" sz="1900" dirty="0" smtClean="0">
                <a:solidFill>
                  <a:srgbClr val="984807"/>
                </a:solidFill>
                <a:sym typeface="Wingdings"/>
              </a:rPr>
              <a:t> tree| species tree)</a:t>
            </a:r>
            <a:r>
              <a:rPr lang="en-US" sz="1900" dirty="0" smtClean="0">
                <a:solidFill>
                  <a:srgbClr val="984807"/>
                </a:solidFill>
                <a:sym typeface="Wingdings"/>
              </a:rPr>
              <a:t> </a:t>
            </a:r>
            <a:r>
              <a:rPr lang="en-US" sz="1900" dirty="0" err="1" smtClean="0">
                <a:solidFill>
                  <a:srgbClr val="984807"/>
                </a:solidFill>
                <a:sym typeface="Wingdings"/>
              </a:rPr>
              <a:t>P(alignment</a:t>
            </a:r>
            <a:r>
              <a:rPr lang="en-US" sz="1900" dirty="0" smtClean="0">
                <a:solidFill>
                  <a:srgbClr val="984807"/>
                </a:solidFill>
                <a:sym typeface="Wingdings"/>
              </a:rPr>
              <a:t> | gene tree) </a:t>
            </a:r>
            <a:endParaRPr lang="en-US" sz="1900" dirty="0" smtClean="0">
              <a:solidFill>
                <a:srgbClr val="984807"/>
              </a:solidFill>
              <a:sym typeface="Wingdings"/>
            </a:endParaRPr>
          </a:p>
          <a:p>
            <a:pPr algn="just"/>
            <a:endParaRPr lang="en-US" sz="1900" dirty="0" smtClean="0">
              <a:solidFill>
                <a:srgbClr val="984807"/>
              </a:solidFill>
              <a:sym typeface="Wingdings"/>
            </a:endParaRPr>
          </a:p>
          <a:p>
            <a:pPr algn="just"/>
            <a:r>
              <a:rPr lang="en-US" sz="1900" dirty="0" err="1" smtClean="0">
                <a:solidFill>
                  <a:srgbClr val="984807"/>
                </a:solidFill>
                <a:sym typeface="Wingdings"/>
              </a:rPr>
              <a:t>P(alignment|species</a:t>
            </a:r>
            <a:r>
              <a:rPr lang="en-US" sz="1900" dirty="0" smtClean="0">
                <a:solidFill>
                  <a:srgbClr val="984807"/>
                </a:solidFill>
                <a:sym typeface="Wingdings"/>
              </a:rPr>
              <a:t> tree) = K </a:t>
            </a:r>
            <a:r>
              <a:rPr lang="en-US" sz="1900" dirty="0" err="1" smtClean="0">
                <a:solidFill>
                  <a:srgbClr val="984807"/>
                </a:solidFill>
                <a:sym typeface="Wingdings"/>
              </a:rPr>
              <a:t>Σ</a:t>
            </a:r>
            <a:r>
              <a:rPr lang="en-US" sz="1900" baseline="-25000" dirty="0" err="1" smtClean="0">
                <a:solidFill>
                  <a:srgbClr val="984807"/>
                </a:solidFill>
                <a:sym typeface="Wingdings"/>
              </a:rPr>
              <a:t>gene</a:t>
            </a:r>
            <a:r>
              <a:rPr lang="en-US" sz="1900" baseline="-25000" dirty="0" smtClean="0">
                <a:solidFill>
                  <a:srgbClr val="984807"/>
                </a:solidFill>
                <a:sym typeface="Wingdings"/>
              </a:rPr>
              <a:t> </a:t>
            </a:r>
            <a:r>
              <a:rPr lang="en-US" sz="1900" baseline="-25000" dirty="0" err="1" smtClean="0">
                <a:solidFill>
                  <a:srgbClr val="984807"/>
                </a:solidFill>
                <a:sym typeface="Wingdings"/>
              </a:rPr>
              <a:t>tree</a:t>
            </a:r>
            <a:r>
              <a:rPr lang="en-US" sz="1900" dirty="0" err="1" smtClean="0">
                <a:solidFill>
                  <a:srgbClr val="984807"/>
                </a:solidFill>
                <a:sym typeface="Wingdings"/>
              </a:rPr>
              <a:t>P(gene</a:t>
            </a:r>
            <a:r>
              <a:rPr lang="en-US" sz="1900" dirty="0" smtClean="0">
                <a:solidFill>
                  <a:srgbClr val="984807"/>
                </a:solidFill>
                <a:sym typeface="Wingdings"/>
              </a:rPr>
              <a:t> tree| species tree) </a:t>
            </a:r>
            <a:r>
              <a:rPr lang="en-US" sz="1900" dirty="0" err="1" smtClean="0">
                <a:solidFill>
                  <a:srgbClr val="984807"/>
                </a:solidFill>
                <a:sym typeface="Wingdings"/>
              </a:rPr>
              <a:t>P</a:t>
            </a:r>
            <a:r>
              <a:rPr lang="en-US" sz="1900" dirty="0" err="1" smtClean="0">
                <a:solidFill>
                  <a:srgbClr val="984807"/>
                </a:solidFill>
                <a:sym typeface="Wingdings"/>
              </a:rPr>
              <a:t>(gene</a:t>
            </a:r>
            <a:r>
              <a:rPr lang="en-US" sz="1900" dirty="0" smtClean="0">
                <a:solidFill>
                  <a:srgbClr val="984807"/>
                </a:solidFill>
                <a:sym typeface="Wingdings"/>
              </a:rPr>
              <a:t> </a:t>
            </a:r>
            <a:r>
              <a:rPr lang="en-US" sz="1900" dirty="0" err="1" smtClean="0">
                <a:solidFill>
                  <a:srgbClr val="984807"/>
                </a:solidFill>
                <a:sym typeface="Wingdings"/>
              </a:rPr>
              <a:t>tree|</a:t>
            </a:r>
            <a:r>
              <a:rPr lang="en-US" sz="1900" dirty="0" err="1" smtClean="0">
                <a:solidFill>
                  <a:srgbClr val="984807"/>
                </a:solidFill>
                <a:sym typeface="Wingdings"/>
              </a:rPr>
              <a:t>alignment</a:t>
            </a:r>
            <a:r>
              <a:rPr lang="en-US" sz="1900" dirty="0" smtClean="0">
                <a:solidFill>
                  <a:srgbClr val="984807"/>
                </a:solidFill>
                <a:sym typeface="Wingdings"/>
              </a:rPr>
              <a:t> </a:t>
            </a:r>
            <a:r>
              <a:rPr lang="en-US" sz="1900" dirty="0" smtClean="0">
                <a:solidFill>
                  <a:srgbClr val="984807"/>
                </a:solidFill>
                <a:sym typeface="Wingdings"/>
              </a:rPr>
              <a:t>) </a:t>
            </a:r>
            <a:endParaRPr lang="en-US" sz="1900" dirty="0">
              <a:solidFill>
                <a:srgbClr val="984807"/>
              </a:solidFill>
            </a:endParaRPr>
          </a:p>
        </p:txBody>
      </p:sp>
      <p:sp>
        <p:nvSpPr>
          <p:cNvPr id="6" name="TextBox 5"/>
          <p:cNvSpPr txBox="1"/>
          <p:nvPr/>
        </p:nvSpPr>
        <p:spPr>
          <a:xfrm>
            <a:off x="6549437" y="2092777"/>
            <a:ext cx="1954871" cy="400110"/>
          </a:xfrm>
          <a:prstGeom prst="rect">
            <a:avLst/>
          </a:prstGeom>
          <a:noFill/>
        </p:spPr>
        <p:txBody>
          <a:bodyPr wrap="square" rtlCol="0">
            <a:spAutoFit/>
          </a:bodyPr>
          <a:lstStyle/>
          <a:p>
            <a:r>
              <a:rPr lang="en-US" sz="2000" b="1" i="1" dirty="0" smtClean="0">
                <a:solidFill>
                  <a:srgbClr val="F9760E"/>
                </a:solidFill>
              </a:rPr>
              <a:t>Uniform</a:t>
            </a:r>
            <a:endParaRPr lang="en-US" sz="2000" b="1" i="1" dirty="0">
              <a:solidFill>
                <a:srgbClr val="F9760E"/>
              </a:solidFill>
            </a:endParaRPr>
          </a:p>
        </p:txBody>
      </p:sp>
      <p:sp>
        <p:nvSpPr>
          <p:cNvPr id="8" name="TextBox 7"/>
          <p:cNvSpPr txBox="1"/>
          <p:nvPr/>
        </p:nvSpPr>
        <p:spPr>
          <a:xfrm>
            <a:off x="5322970" y="2092777"/>
            <a:ext cx="1954871" cy="400110"/>
          </a:xfrm>
          <a:prstGeom prst="rect">
            <a:avLst/>
          </a:prstGeom>
          <a:noFill/>
        </p:spPr>
        <p:txBody>
          <a:bodyPr wrap="square" rtlCol="0">
            <a:spAutoFit/>
          </a:bodyPr>
          <a:lstStyle/>
          <a:p>
            <a:r>
              <a:rPr lang="en-US" sz="2000" b="1" i="1" dirty="0" smtClean="0">
                <a:solidFill>
                  <a:srgbClr val="F9760E"/>
                </a:solidFill>
              </a:rPr>
              <a:t>=1</a:t>
            </a:r>
            <a:endParaRPr lang="en-US" sz="2000" b="1" i="1" dirty="0">
              <a:solidFill>
                <a:srgbClr val="F9760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ounded Rectangle 6"/>
          <p:cNvSpPr/>
          <p:nvPr/>
        </p:nvSpPr>
        <p:spPr>
          <a:xfrm>
            <a:off x="1533057" y="53776"/>
            <a:ext cx="6096434" cy="1457524"/>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2" name="Title 1"/>
          <p:cNvSpPr>
            <a:spLocks noGrp="1"/>
          </p:cNvSpPr>
          <p:nvPr>
            <p:ph type="title"/>
          </p:nvPr>
        </p:nvSpPr>
        <p:spPr>
          <a:xfrm>
            <a:off x="1282700" y="210379"/>
            <a:ext cx="6565900" cy="1011549"/>
          </a:xfrm>
        </p:spPr>
        <p:txBody>
          <a:bodyPr>
            <a:normAutofit fontScale="90000"/>
          </a:bodyPr>
          <a:lstStyle/>
          <a:p>
            <a:r>
              <a:rPr lang="en-US" dirty="0" smtClean="0">
                <a:solidFill>
                  <a:srgbClr val="984807"/>
                </a:solidFill>
              </a:rPr>
              <a:t>The species tree-gene tree graphical model</a:t>
            </a:r>
            <a:endParaRPr lang="en-US" dirty="0">
              <a:solidFill>
                <a:srgbClr val="984807"/>
              </a:solidFill>
            </a:endParaRPr>
          </a:p>
        </p:txBody>
      </p:sp>
      <p:sp>
        <p:nvSpPr>
          <p:cNvPr id="11" name="Rounded Rectangle 10"/>
          <p:cNvSpPr/>
          <p:nvPr/>
        </p:nvSpPr>
        <p:spPr>
          <a:xfrm>
            <a:off x="0" y="1930400"/>
            <a:ext cx="9126875" cy="4749800"/>
          </a:xfrm>
          <a:prstGeom prst="roundRect">
            <a:avLst>
              <a:gd name="adj" fmla="val 7502"/>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grpSp>
        <p:nvGrpSpPr>
          <p:cNvPr id="55" name="Group 54"/>
          <p:cNvGrpSpPr/>
          <p:nvPr/>
        </p:nvGrpSpPr>
        <p:grpSpPr>
          <a:xfrm>
            <a:off x="3810000" y="2413000"/>
            <a:ext cx="3530600" cy="3429000"/>
            <a:chOff x="3810000" y="2413000"/>
            <a:chExt cx="3530600" cy="3429000"/>
          </a:xfrm>
        </p:grpSpPr>
        <p:sp>
          <p:nvSpPr>
            <p:cNvPr id="37" name="Oval 36"/>
            <p:cNvSpPr/>
            <p:nvPr/>
          </p:nvSpPr>
          <p:spPr>
            <a:xfrm>
              <a:off x="3810000" y="5143500"/>
              <a:ext cx="711200" cy="698500"/>
            </a:xfrm>
            <a:prstGeom prst="ellipse">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3810000" y="3771900"/>
              <a:ext cx="711200" cy="6985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a:off x="3810000" y="2413000"/>
              <a:ext cx="711200" cy="6985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2" name="Straight Arrow Connector 41"/>
            <p:cNvCxnSpPr>
              <a:stCxn id="40" idx="4"/>
              <a:endCxn id="38" idx="0"/>
            </p:cNvCxnSpPr>
            <p:nvPr/>
          </p:nvCxnSpPr>
          <p:spPr>
            <a:xfrm rot="5400000">
              <a:off x="3835400" y="3441700"/>
              <a:ext cx="660400" cy="158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rot="5400000">
              <a:off x="3833812" y="4812506"/>
              <a:ext cx="660400" cy="158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4826000" y="2565400"/>
              <a:ext cx="2514600" cy="338554"/>
            </a:xfrm>
            <a:prstGeom prst="rect">
              <a:avLst/>
            </a:prstGeom>
            <a:noFill/>
          </p:spPr>
          <p:txBody>
            <a:bodyPr wrap="square" rtlCol="0">
              <a:spAutoFit/>
            </a:bodyPr>
            <a:lstStyle/>
            <a:p>
              <a:r>
                <a:rPr lang="en-US" dirty="0" smtClean="0"/>
                <a:t>Species tree</a:t>
              </a:r>
              <a:endParaRPr lang="en-US" dirty="0"/>
            </a:p>
          </p:txBody>
        </p:sp>
        <p:sp>
          <p:nvSpPr>
            <p:cNvPr id="51" name="TextBox 50"/>
            <p:cNvSpPr txBox="1"/>
            <p:nvPr/>
          </p:nvSpPr>
          <p:spPr>
            <a:xfrm>
              <a:off x="4826000" y="3949700"/>
              <a:ext cx="2514600" cy="338554"/>
            </a:xfrm>
            <a:prstGeom prst="rect">
              <a:avLst/>
            </a:prstGeom>
            <a:noFill/>
          </p:spPr>
          <p:txBody>
            <a:bodyPr wrap="square" rtlCol="0">
              <a:spAutoFit/>
            </a:bodyPr>
            <a:lstStyle/>
            <a:p>
              <a:r>
                <a:rPr lang="en-US" dirty="0" smtClean="0"/>
                <a:t>Gene tree</a:t>
              </a:r>
              <a:endParaRPr lang="en-US" dirty="0"/>
            </a:p>
          </p:txBody>
        </p:sp>
        <p:sp>
          <p:nvSpPr>
            <p:cNvPr id="52" name="TextBox 51"/>
            <p:cNvSpPr txBox="1"/>
            <p:nvPr/>
          </p:nvSpPr>
          <p:spPr>
            <a:xfrm>
              <a:off x="4826000" y="5207000"/>
              <a:ext cx="2514600" cy="338554"/>
            </a:xfrm>
            <a:prstGeom prst="rect">
              <a:avLst/>
            </a:prstGeom>
            <a:noFill/>
          </p:spPr>
          <p:txBody>
            <a:bodyPr wrap="square" rtlCol="0">
              <a:spAutoFit/>
            </a:bodyPr>
            <a:lstStyle/>
            <a:p>
              <a:r>
                <a:rPr lang="en-US" dirty="0" smtClean="0"/>
                <a:t>Gene alignment</a:t>
              </a:r>
              <a:endParaRPr lang="en-US" dirty="0"/>
            </a:p>
          </p:txBody>
        </p:sp>
      </p:grpSp>
      <p:grpSp>
        <p:nvGrpSpPr>
          <p:cNvPr id="15" name="Group 14"/>
          <p:cNvGrpSpPr/>
          <p:nvPr/>
        </p:nvGrpSpPr>
        <p:grpSpPr>
          <a:xfrm>
            <a:off x="559491" y="4540365"/>
            <a:ext cx="3250509" cy="558800"/>
            <a:chOff x="2057398" y="4429667"/>
            <a:chExt cx="3250509" cy="558800"/>
          </a:xfrm>
        </p:grpSpPr>
        <p:sp>
          <p:nvSpPr>
            <p:cNvPr id="16" name="Rounded Rectangle 15"/>
            <p:cNvSpPr/>
            <p:nvPr/>
          </p:nvSpPr>
          <p:spPr>
            <a:xfrm>
              <a:off x="2095500" y="4429667"/>
              <a:ext cx="3175347" cy="558800"/>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17" name="Rectangle 16"/>
            <p:cNvSpPr/>
            <p:nvPr/>
          </p:nvSpPr>
          <p:spPr>
            <a:xfrm>
              <a:off x="2057398" y="4518567"/>
              <a:ext cx="3250509" cy="338554"/>
            </a:xfrm>
            <a:prstGeom prst="rect">
              <a:avLst/>
            </a:prstGeom>
          </p:spPr>
          <p:txBody>
            <a:bodyPr wrap="none">
              <a:spAutoFit/>
            </a:bodyPr>
            <a:lstStyle/>
            <a:p>
              <a:r>
                <a:rPr lang="en-US" dirty="0" err="1" smtClean="0">
                  <a:solidFill>
                    <a:srgbClr val="984807"/>
                  </a:solidFill>
                </a:rPr>
                <a:t>Felsenstein</a:t>
              </a:r>
              <a:r>
                <a:rPr lang="en-US" dirty="0" smtClean="0">
                  <a:solidFill>
                    <a:srgbClr val="984807"/>
                  </a:solidFill>
                </a:rPr>
                <a:t> pruning algorithm (1981) </a:t>
              </a:r>
              <a:endParaRPr lang="en-US" dirty="0"/>
            </a:p>
          </p:txBody>
        </p:sp>
      </p:grpSp>
      <p:grpSp>
        <p:nvGrpSpPr>
          <p:cNvPr id="18" name="Group 17"/>
          <p:cNvGrpSpPr/>
          <p:nvPr/>
        </p:nvGrpSpPr>
        <p:grpSpPr>
          <a:xfrm>
            <a:off x="597593" y="3137198"/>
            <a:ext cx="3175347" cy="558800"/>
            <a:chOff x="2095500" y="4429667"/>
            <a:chExt cx="3175347" cy="558800"/>
          </a:xfrm>
        </p:grpSpPr>
        <p:sp>
          <p:nvSpPr>
            <p:cNvPr id="19" name="Rounded Rectangle 18"/>
            <p:cNvSpPr/>
            <p:nvPr/>
          </p:nvSpPr>
          <p:spPr>
            <a:xfrm>
              <a:off x="2095500" y="4429667"/>
              <a:ext cx="3175347" cy="558800"/>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20" name="Rectangle 19"/>
            <p:cNvSpPr/>
            <p:nvPr/>
          </p:nvSpPr>
          <p:spPr>
            <a:xfrm>
              <a:off x="2412998" y="4518567"/>
              <a:ext cx="2608406" cy="338554"/>
            </a:xfrm>
            <a:prstGeom prst="rect">
              <a:avLst/>
            </a:prstGeom>
          </p:spPr>
          <p:txBody>
            <a:bodyPr wrap="none">
              <a:spAutoFit/>
            </a:bodyPr>
            <a:lstStyle/>
            <a:p>
              <a:r>
                <a:rPr lang="en-US" dirty="0" smtClean="0">
                  <a:solidFill>
                    <a:srgbClr val="984807"/>
                  </a:solidFill>
                </a:rPr>
                <a:t>Many models and algorithms</a:t>
              </a:r>
              <a:endParaRPr lang="en-US" dirty="0"/>
            </a:p>
          </p:txBody>
        </p:sp>
      </p:gr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ounded Rectangle 6"/>
          <p:cNvSpPr/>
          <p:nvPr/>
        </p:nvSpPr>
        <p:spPr>
          <a:xfrm>
            <a:off x="1533057" y="53776"/>
            <a:ext cx="6096434" cy="797124"/>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2" name="Title 1"/>
          <p:cNvSpPr>
            <a:spLocks noGrp="1"/>
          </p:cNvSpPr>
          <p:nvPr>
            <p:ph type="title"/>
          </p:nvPr>
        </p:nvSpPr>
        <p:spPr>
          <a:xfrm>
            <a:off x="1533057" y="4451"/>
            <a:ext cx="6096434" cy="1011549"/>
          </a:xfrm>
        </p:spPr>
        <p:txBody>
          <a:bodyPr>
            <a:normAutofit fontScale="90000"/>
          </a:bodyPr>
          <a:lstStyle/>
          <a:p>
            <a:r>
              <a:rPr lang="en-US" dirty="0" smtClean="0">
                <a:solidFill>
                  <a:srgbClr val="984807"/>
                </a:solidFill>
              </a:rPr>
              <a:t>Conditional </a:t>
            </a:r>
            <a:r>
              <a:rPr lang="en-US" dirty="0" err="1" smtClean="0">
                <a:solidFill>
                  <a:srgbClr val="984807"/>
                </a:solidFill>
              </a:rPr>
              <a:t>clade</a:t>
            </a:r>
            <a:r>
              <a:rPr lang="en-US" dirty="0" smtClean="0">
                <a:solidFill>
                  <a:srgbClr val="984807"/>
                </a:solidFill>
              </a:rPr>
              <a:t> probabilities</a:t>
            </a:r>
            <a:endParaRPr lang="en-US" dirty="0">
              <a:solidFill>
                <a:srgbClr val="984807"/>
              </a:solidFill>
            </a:endParaRPr>
          </a:p>
        </p:txBody>
      </p:sp>
      <p:sp>
        <p:nvSpPr>
          <p:cNvPr id="11" name="Rounded Rectangle 10"/>
          <p:cNvSpPr/>
          <p:nvPr/>
        </p:nvSpPr>
        <p:spPr>
          <a:xfrm>
            <a:off x="0" y="1016001"/>
            <a:ext cx="9126875" cy="5842000"/>
          </a:xfrm>
          <a:prstGeom prst="roundRect">
            <a:avLst>
              <a:gd name="adj" fmla="val 7502"/>
            </a:avLst>
          </a:prstGeom>
          <a:solidFill>
            <a:schemeClr val="bg1"/>
          </a:soli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pic>
        <p:nvPicPr>
          <p:cNvPr id="6" name="Picture 5"/>
          <p:cNvPicPr>
            <a:picLocks noChangeAspect="1"/>
          </p:cNvPicPr>
          <p:nvPr/>
        </p:nvPicPr>
        <p:blipFill>
          <a:blip r:embed="rId2"/>
          <a:stretch>
            <a:fillRect/>
          </a:stretch>
        </p:blipFill>
        <p:spPr>
          <a:xfrm>
            <a:off x="546100" y="1083334"/>
            <a:ext cx="4957391" cy="3111501"/>
          </a:xfrm>
          <a:prstGeom prst="rect">
            <a:avLst/>
          </a:prstGeom>
        </p:spPr>
      </p:pic>
      <p:pic>
        <p:nvPicPr>
          <p:cNvPr id="8" name="Picture 7"/>
          <p:cNvPicPr>
            <a:picLocks noChangeAspect="1"/>
          </p:cNvPicPr>
          <p:nvPr/>
        </p:nvPicPr>
        <p:blipFill>
          <a:blip r:embed="rId3"/>
          <a:stretch>
            <a:fillRect/>
          </a:stretch>
        </p:blipFill>
        <p:spPr>
          <a:xfrm>
            <a:off x="384237" y="4194835"/>
            <a:ext cx="4806950" cy="2497681"/>
          </a:xfrm>
          <a:prstGeom prst="rect">
            <a:avLst/>
          </a:prstGeom>
        </p:spPr>
      </p:pic>
      <p:sp>
        <p:nvSpPr>
          <p:cNvPr id="9" name="Rounded Rectangle 8"/>
          <p:cNvSpPr/>
          <p:nvPr/>
        </p:nvSpPr>
        <p:spPr>
          <a:xfrm>
            <a:off x="6582817" y="1096192"/>
            <a:ext cx="2297598" cy="302585"/>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10" name="Rectangle 9"/>
          <p:cNvSpPr/>
          <p:nvPr/>
        </p:nvSpPr>
        <p:spPr>
          <a:xfrm>
            <a:off x="6470753" y="1083334"/>
            <a:ext cx="2470047" cy="338554"/>
          </a:xfrm>
          <a:prstGeom prst="rect">
            <a:avLst/>
          </a:prstGeom>
        </p:spPr>
        <p:txBody>
          <a:bodyPr wrap="square">
            <a:spAutoFit/>
          </a:bodyPr>
          <a:lstStyle/>
          <a:p>
            <a:pPr algn="r"/>
            <a:r>
              <a:rPr lang="en-US" dirty="0" err="1" smtClean="0">
                <a:solidFill>
                  <a:srgbClr val="984807"/>
                </a:solidFill>
              </a:rPr>
              <a:t>Larget</a:t>
            </a:r>
            <a:r>
              <a:rPr lang="en-US" dirty="0" smtClean="0">
                <a:solidFill>
                  <a:srgbClr val="984807"/>
                </a:solidFill>
              </a:rPr>
              <a:t>, Syst. Biol. 2013</a:t>
            </a:r>
            <a:endParaRPr lang="en-US" dirty="0">
              <a:solidFill>
                <a:srgbClr val="984807"/>
              </a:solidFill>
            </a:endParaRPr>
          </a:p>
        </p:txBody>
      </p:sp>
      <p:pic>
        <p:nvPicPr>
          <p:cNvPr id="12" name="Picture 11"/>
          <p:cNvPicPr>
            <a:picLocks noChangeAspect="1"/>
          </p:cNvPicPr>
          <p:nvPr/>
        </p:nvPicPr>
        <p:blipFill>
          <a:blip r:embed="rId4"/>
          <a:stretch>
            <a:fillRect/>
          </a:stretch>
        </p:blipFill>
        <p:spPr>
          <a:xfrm>
            <a:off x="3515608" y="4232935"/>
            <a:ext cx="5547767" cy="7027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ounded Rectangle 6"/>
          <p:cNvSpPr/>
          <p:nvPr/>
        </p:nvSpPr>
        <p:spPr>
          <a:xfrm>
            <a:off x="1533057" y="53776"/>
            <a:ext cx="6096434" cy="1029558"/>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2" name="Title 1"/>
          <p:cNvSpPr>
            <a:spLocks noGrp="1"/>
          </p:cNvSpPr>
          <p:nvPr>
            <p:ph type="title"/>
          </p:nvPr>
        </p:nvSpPr>
        <p:spPr>
          <a:xfrm>
            <a:off x="1533057" y="4451"/>
            <a:ext cx="6096434" cy="1011549"/>
          </a:xfrm>
        </p:spPr>
        <p:txBody>
          <a:bodyPr>
            <a:normAutofit fontScale="90000"/>
          </a:bodyPr>
          <a:lstStyle/>
          <a:p>
            <a:r>
              <a:rPr lang="en-US" dirty="0" smtClean="0">
                <a:solidFill>
                  <a:srgbClr val="984807"/>
                </a:solidFill>
              </a:rPr>
              <a:t>From DP along a tree to DP through a tree distribution</a:t>
            </a:r>
            <a:endParaRPr lang="en-US" dirty="0">
              <a:solidFill>
                <a:srgbClr val="984807"/>
              </a:solidFill>
            </a:endParaRPr>
          </a:p>
        </p:txBody>
      </p:sp>
      <p:sp>
        <p:nvSpPr>
          <p:cNvPr id="11" name="Rounded Rectangle 10"/>
          <p:cNvSpPr/>
          <p:nvPr/>
        </p:nvSpPr>
        <p:spPr>
          <a:xfrm>
            <a:off x="2315960" y="1407089"/>
            <a:ext cx="4781339" cy="5450911"/>
          </a:xfrm>
          <a:prstGeom prst="roundRect">
            <a:avLst>
              <a:gd name="adj" fmla="val 7502"/>
            </a:avLst>
          </a:prstGeom>
          <a:solidFill>
            <a:schemeClr val="bg1"/>
          </a:soli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pic>
        <p:nvPicPr>
          <p:cNvPr id="6" name="Picture 5"/>
          <p:cNvPicPr>
            <a:picLocks noChangeAspect="1"/>
          </p:cNvPicPr>
          <p:nvPr/>
        </p:nvPicPr>
        <p:blipFill>
          <a:blip r:embed="rId2"/>
          <a:stretch>
            <a:fillRect/>
          </a:stretch>
        </p:blipFill>
        <p:spPr>
          <a:xfrm>
            <a:off x="2688103" y="1450164"/>
            <a:ext cx="3873786" cy="5093928"/>
          </a:xfrm>
          <a:prstGeom prst="rect">
            <a:avLst/>
          </a:prstGeom>
        </p:spPr>
      </p:pic>
      <p:sp>
        <p:nvSpPr>
          <p:cNvPr id="8" name="Rounded Rectangle 7"/>
          <p:cNvSpPr/>
          <p:nvPr/>
        </p:nvSpPr>
        <p:spPr>
          <a:xfrm>
            <a:off x="4253713" y="6507142"/>
            <a:ext cx="2521726" cy="302585"/>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9" name="Rectangle 8"/>
          <p:cNvSpPr/>
          <p:nvPr/>
        </p:nvSpPr>
        <p:spPr>
          <a:xfrm>
            <a:off x="3855269" y="6494284"/>
            <a:ext cx="2980555" cy="338554"/>
          </a:xfrm>
          <a:prstGeom prst="rect">
            <a:avLst/>
          </a:prstGeom>
        </p:spPr>
        <p:txBody>
          <a:bodyPr wrap="square">
            <a:spAutoFit/>
          </a:bodyPr>
          <a:lstStyle/>
          <a:p>
            <a:pPr algn="r"/>
            <a:r>
              <a:rPr lang="en-US" dirty="0" err="1" smtClean="0">
                <a:solidFill>
                  <a:srgbClr val="984807"/>
                </a:solidFill>
              </a:rPr>
              <a:t>Szöllősi</a:t>
            </a:r>
            <a:r>
              <a:rPr lang="en-US" dirty="0" smtClean="0">
                <a:solidFill>
                  <a:srgbClr val="984807"/>
                </a:solidFill>
              </a:rPr>
              <a:t> </a:t>
            </a:r>
            <a:r>
              <a:rPr lang="en-US" dirty="0" smtClean="0">
                <a:solidFill>
                  <a:srgbClr val="984807"/>
                </a:solidFill>
              </a:rPr>
              <a:t>et al., Syst. Biol. 2013</a:t>
            </a:r>
            <a:endParaRPr lang="en-US" dirty="0">
              <a:solidFill>
                <a:srgbClr val="984807"/>
              </a:solidFill>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ounded Rectangle 6"/>
          <p:cNvSpPr/>
          <p:nvPr/>
        </p:nvSpPr>
        <p:spPr>
          <a:xfrm>
            <a:off x="0" y="53776"/>
            <a:ext cx="9144000" cy="1029558"/>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2" name="Title 1"/>
          <p:cNvSpPr>
            <a:spLocks noGrp="1"/>
          </p:cNvSpPr>
          <p:nvPr>
            <p:ph type="title"/>
          </p:nvPr>
        </p:nvSpPr>
        <p:spPr>
          <a:xfrm>
            <a:off x="0" y="4451"/>
            <a:ext cx="9144000" cy="1011549"/>
          </a:xfrm>
        </p:spPr>
        <p:txBody>
          <a:bodyPr>
            <a:normAutofit fontScale="90000"/>
          </a:bodyPr>
          <a:lstStyle/>
          <a:p>
            <a:r>
              <a:rPr lang="en-US" dirty="0" smtClean="0">
                <a:solidFill>
                  <a:srgbClr val="984807"/>
                </a:solidFill>
              </a:rPr>
              <a:t>Amalgamated</a:t>
            </a:r>
            <a:r>
              <a:rPr lang="en-US" dirty="0" smtClean="0">
                <a:solidFill>
                  <a:srgbClr val="984807"/>
                </a:solidFill>
              </a:rPr>
              <a:t> </a:t>
            </a:r>
            <a:r>
              <a:rPr lang="en-US" sz="4000" dirty="0" smtClean="0">
                <a:solidFill>
                  <a:srgbClr val="984807"/>
                </a:solidFill>
              </a:rPr>
              <a:t>Posterior Probability </a:t>
            </a:r>
            <a:r>
              <a:rPr lang="en-US" dirty="0" smtClean="0">
                <a:solidFill>
                  <a:srgbClr val="984807"/>
                </a:solidFill>
              </a:rPr>
              <a:t>computation</a:t>
            </a:r>
            <a:r>
              <a:rPr lang="en-US" dirty="0" smtClean="0">
                <a:solidFill>
                  <a:srgbClr val="984807"/>
                </a:solidFill>
              </a:rPr>
              <a:t>: more to it than speed</a:t>
            </a:r>
            <a:endParaRPr lang="en-US" dirty="0">
              <a:solidFill>
                <a:srgbClr val="984807"/>
              </a:solidFill>
            </a:endParaRPr>
          </a:p>
        </p:txBody>
      </p:sp>
      <p:sp>
        <p:nvSpPr>
          <p:cNvPr id="11" name="Rounded Rectangle 10"/>
          <p:cNvSpPr/>
          <p:nvPr/>
        </p:nvSpPr>
        <p:spPr>
          <a:xfrm>
            <a:off x="373542" y="1668582"/>
            <a:ext cx="8554115" cy="3175288"/>
          </a:xfrm>
          <a:prstGeom prst="roundRect">
            <a:avLst>
              <a:gd name="adj" fmla="val 7502"/>
            </a:avLst>
          </a:prstGeom>
          <a:solidFill>
            <a:schemeClr val="bg1"/>
          </a:soli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8" name="Rounded Rectangle 7"/>
          <p:cNvSpPr/>
          <p:nvPr/>
        </p:nvSpPr>
        <p:spPr>
          <a:xfrm>
            <a:off x="5683605" y="4196359"/>
            <a:ext cx="2521726" cy="302585"/>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9" name="Rectangle 8"/>
          <p:cNvSpPr/>
          <p:nvPr/>
        </p:nvSpPr>
        <p:spPr>
          <a:xfrm>
            <a:off x="5285161" y="4183501"/>
            <a:ext cx="2980555" cy="338554"/>
          </a:xfrm>
          <a:prstGeom prst="rect">
            <a:avLst/>
          </a:prstGeom>
        </p:spPr>
        <p:txBody>
          <a:bodyPr wrap="square">
            <a:spAutoFit/>
          </a:bodyPr>
          <a:lstStyle/>
          <a:p>
            <a:pPr algn="r"/>
            <a:r>
              <a:rPr lang="en-US" dirty="0" err="1" smtClean="0">
                <a:solidFill>
                  <a:srgbClr val="984807"/>
                </a:solidFill>
              </a:rPr>
              <a:t>Szöllősi</a:t>
            </a:r>
            <a:r>
              <a:rPr lang="en-US" dirty="0" smtClean="0">
                <a:solidFill>
                  <a:srgbClr val="984807"/>
                </a:solidFill>
              </a:rPr>
              <a:t> </a:t>
            </a:r>
            <a:r>
              <a:rPr lang="en-US" dirty="0" smtClean="0">
                <a:solidFill>
                  <a:srgbClr val="984807"/>
                </a:solidFill>
              </a:rPr>
              <a:t>et al., Syst. Biol. 2013</a:t>
            </a:r>
            <a:endParaRPr lang="en-US" dirty="0">
              <a:solidFill>
                <a:srgbClr val="984807"/>
              </a:solidFill>
            </a:endParaRPr>
          </a:p>
        </p:txBody>
      </p:sp>
      <p:sp>
        <p:nvSpPr>
          <p:cNvPr id="10" name="TextBox 9"/>
          <p:cNvSpPr txBox="1"/>
          <p:nvPr/>
        </p:nvSpPr>
        <p:spPr>
          <a:xfrm>
            <a:off x="672376" y="1818006"/>
            <a:ext cx="8105864" cy="1938992"/>
          </a:xfrm>
          <a:prstGeom prst="rect">
            <a:avLst/>
          </a:prstGeom>
          <a:noFill/>
        </p:spPr>
        <p:txBody>
          <a:bodyPr wrap="square" rtlCol="0">
            <a:spAutoFit/>
          </a:bodyPr>
          <a:lstStyle/>
          <a:p>
            <a:pPr algn="just"/>
            <a:r>
              <a:rPr lang="en-US" sz="2400" b="1" dirty="0" smtClean="0">
                <a:solidFill>
                  <a:srgbClr val="984807"/>
                </a:solidFill>
              </a:rPr>
              <a:t>Number of different trees in a posterior sample of 10,000 trees of genes from 36 </a:t>
            </a:r>
            <a:r>
              <a:rPr lang="en-US" sz="2400" b="1" dirty="0" err="1" smtClean="0">
                <a:solidFill>
                  <a:srgbClr val="984807"/>
                </a:solidFill>
              </a:rPr>
              <a:t>Cyanobacteria</a:t>
            </a:r>
            <a:r>
              <a:rPr lang="en-US" sz="2400" b="1" dirty="0" smtClean="0">
                <a:solidFill>
                  <a:srgbClr val="984807"/>
                </a:solidFill>
              </a:rPr>
              <a:t>: between 3,000 and 10,000</a:t>
            </a:r>
          </a:p>
          <a:p>
            <a:pPr algn="just"/>
            <a:endParaRPr lang="en-US" sz="2400" b="1" dirty="0" smtClean="0">
              <a:solidFill>
                <a:srgbClr val="984807"/>
              </a:solidFill>
            </a:endParaRPr>
          </a:p>
          <a:p>
            <a:pPr algn="just"/>
            <a:r>
              <a:rPr lang="en-US" sz="2400" b="1" i="1" dirty="0" smtClean="0">
                <a:solidFill>
                  <a:srgbClr val="F9760E"/>
                </a:solidFill>
              </a:rPr>
              <a:t>Number of different trees that can be amalgamated from this sample: around 10</a:t>
            </a:r>
            <a:r>
              <a:rPr lang="en-US" sz="2400" b="1" i="1" baseline="30000" dirty="0" smtClean="0">
                <a:solidFill>
                  <a:srgbClr val="F9760E"/>
                </a:solidFill>
              </a:rPr>
              <a:t>12</a:t>
            </a:r>
            <a:endParaRPr lang="en-US" sz="2400" b="1" i="1" baseline="30000" dirty="0">
              <a:solidFill>
                <a:srgbClr val="F9760E"/>
              </a:solidFill>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ounded Rectangle 6"/>
          <p:cNvSpPr/>
          <p:nvPr/>
        </p:nvSpPr>
        <p:spPr>
          <a:xfrm>
            <a:off x="971210" y="16420"/>
            <a:ext cx="7184460" cy="1029558"/>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2" name="Title 1"/>
          <p:cNvSpPr>
            <a:spLocks noGrp="1"/>
          </p:cNvSpPr>
          <p:nvPr>
            <p:ph type="title"/>
          </p:nvPr>
        </p:nvSpPr>
        <p:spPr>
          <a:xfrm>
            <a:off x="971210" y="-32905"/>
            <a:ext cx="7184459" cy="1011549"/>
          </a:xfrm>
        </p:spPr>
        <p:txBody>
          <a:bodyPr>
            <a:normAutofit fontScale="90000"/>
          </a:bodyPr>
          <a:lstStyle/>
          <a:p>
            <a:r>
              <a:rPr lang="en-US" dirty="0" smtClean="0">
                <a:solidFill>
                  <a:srgbClr val="984807"/>
                </a:solidFill>
              </a:rPr>
              <a:t>Amalgamated Likelihood </a:t>
            </a:r>
            <a:r>
              <a:rPr lang="en-US" dirty="0" smtClean="0">
                <a:solidFill>
                  <a:srgbClr val="984807"/>
                </a:solidFill>
              </a:rPr>
              <a:t>computation improves gene tree reconstruction</a:t>
            </a:r>
            <a:endParaRPr lang="en-US" dirty="0">
              <a:solidFill>
                <a:srgbClr val="984807"/>
              </a:solidFill>
            </a:endParaRPr>
          </a:p>
        </p:txBody>
      </p:sp>
      <p:sp>
        <p:nvSpPr>
          <p:cNvPr id="11" name="Rounded Rectangle 10"/>
          <p:cNvSpPr/>
          <p:nvPr/>
        </p:nvSpPr>
        <p:spPr>
          <a:xfrm>
            <a:off x="373542" y="1095787"/>
            <a:ext cx="8770458" cy="5724858"/>
          </a:xfrm>
          <a:prstGeom prst="roundRect">
            <a:avLst>
              <a:gd name="adj" fmla="val 7502"/>
            </a:avLst>
          </a:prstGeom>
          <a:solidFill>
            <a:schemeClr val="bg1"/>
          </a:soli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pic>
        <p:nvPicPr>
          <p:cNvPr id="10" name="Picture 9"/>
          <p:cNvPicPr>
            <a:picLocks noChangeAspect="1"/>
          </p:cNvPicPr>
          <p:nvPr/>
        </p:nvPicPr>
        <p:blipFill>
          <a:blip r:embed="rId2"/>
          <a:stretch>
            <a:fillRect/>
          </a:stretch>
        </p:blipFill>
        <p:spPr>
          <a:xfrm>
            <a:off x="1604334" y="1134905"/>
            <a:ext cx="5243937" cy="5351505"/>
          </a:xfrm>
          <a:prstGeom prst="rect">
            <a:avLst/>
          </a:prstGeom>
        </p:spPr>
      </p:pic>
      <p:sp>
        <p:nvSpPr>
          <p:cNvPr id="8" name="Rounded Rectangle 7"/>
          <p:cNvSpPr/>
          <p:nvPr/>
        </p:nvSpPr>
        <p:spPr>
          <a:xfrm>
            <a:off x="6345546" y="6478588"/>
            <a:ext cx="2521726" cy="302585"/>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9" name="Rectangle 8"/>
          <p:cNvSpPr/>
          <p:nvPr/>
        </p:nvSpPr>
        <p:spPr>
          <a:xfrm>
            <a:off x="5947102" y="6465730"/>
            <a:ext cx="2980555" cy="338554"/>
          </a:xfrm>
          <a:prstGeom prst="rect">
            <a:avLst/>
          </a:prstGeom>
        </p:spPr>
        <p:txBody>
          <a:bodyPr wrap="square">
            <a:spAutoFit/>
          </a:bodyPr>
          <a:lstStyle/>
          <a:p>
            <a:pPr algn="r"/>
            <a:r>
              <a:rPr lang="en-US" dirty="0" err="1" smtClean="0">
                <a:solidFill>
                  <a:srgbClr val="984807"/>
                </a:solidFill>
              </a:rPr>
              <a:t>Szöllősi</a:t>
            </a:r>
            <a:r>
              <a:rPr lang="en-US" dirty="0" smtClean="0">
                <a:solidFill>
                  <a:srgbClr val="984807"/>
                </a:solidFill>
              </a:rPr>
              <a:t> </a:t>
            </a:r>
            <a:r>
              <a:rPr lang="en-US" dirty="0" smtClean="0">
                <a:solidFill>
                  <a:srgbClr val="984807"/>
                </a:solidFill>
              </a:rPr>
              <a:t>et al., Syst. Biol. 2013</a:t>
            </a:r>
            <a:endParaRPr lang="en-US" dirty="0">
              <a:solidFill>
                <a:srgbClr val="984807"/>
              </a:solidFill>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ounded Rectangle 6"/>
          <p:cNvSpPr/>
          <p:nvPr/>
        </p:nvSpPr>
        <p:spPr>
          <a:xfrm>
            <a:off x="971210" y="16420"/>
            <a:ext cx="7184460" cy="1029558"/>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2" name="Title 1"/>
          <p:cNvSpPr>
            <a:spLocks noGrp="1"/>
          </p:cNvSpPr>
          <p:nvPr>
            <p:ph type="title"/>
          </p:nvPr>
        </p:nvSpPr>
        <p:spPr>
          <a:xfrm>
            <a:off x="971210" y="4451"/>
            <a:ext cx="7184459" cy="1011549"/>
          </a:xfrm>
        </p:spPr>
        <p:txBody>
          <a:bodyPr>
            <a:normAutofit fontScale="90000"/>
          </a:bodyPr>
          <a:lstStyle/>
          <a:p>
            <a:r>
              <a:rPr lang="en-US" dirty="0" smtClean="0">
                <a:solidFill>
                  <a:srgbClr val="984807"/>
                </a:solidFill>
              </a:rPr>
              <a:t>Amalgamated Likelihood computation: more to it than speed</a:t>
            </a:r>
            <a:endParaRPr lang="en-US" dirty="0">
              <a:solidFill>
                <a:srgbClr val="984807"/>
              </a:solidFill>
            </a:endParaRPr>
          </a:p>
        </p:txBody>
      </p:sp>
      <p:sp>
        <p:nvSpPr>
          <p:cNvPr id="11" name="Rounded Rectangle 10"/>
          <p:cNvSpPr/>
          <p:nvPr/>
        </p:nvSpPr>
        <p:spPr>
          <a:xfrm>
            <a:off x="199228" y="1095787"/>
            <a:ext cx="8770458" cy="5724858"/>
          </a:xfrm>
          <a:prstGeom prst="roundRect">
            <a:avLst>
              <a:gd name="adj" fmla="val 7502"/>
            </a:avLst>
          </a:prstGeom>
          <a:solidFill>
            <a:schemeClr val="bg1"/>
          </a:soli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pic>
        <p:nvPicPr>
          <p:cNvPr id="12" name="Picture 11"/>
          <p:cNvPicPr>
            <a:picLocks noChangeAspect="1"/>
          </p:cNvPicPr>
          <p:nvPr/>
        </p:nvPicPr>
        <p:blipFill>
          <a:blip r:embed="rId2"/>
          <a:stretch>
            <a:fillRect/>
          </a:stretch>
        </p:blipFill>
        <p:spPr>
          <a:xfrm>
            <a:off x="1273778" y="1133142"/>
            <a:ext cx="6358939" cy="5501865"/>
          </a:xfrm>
          <a:prstGeom prst="rect">
            <a:avLst/>
          </a:prstGeom>
        </p:spPr>
      </p:pic>
      <p:sp>
        <p:nvSpPr>
          <p:cNvPr id="8" name="Rounded Rectangle 7"/>
          <p:cNvSpPr/>
          <p:nvPr/>
        </p:nvSpPr>
        <p:spPr>
          <a:xfrm>
            <a:off x="6171232" y="6478588"/>
            <a:ext cx="2521726" cy="302585"/>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9" name="Rectangle 8"/>
          <p:cNvSpPr/>
          <p:nvPr/>
        </p:nvSpPr>
        <p:spPr>
          <a:xfrm>
            <a:off x="5772788" y="6465730"/>
            <a:ext cx="2980555" cy="338554"/>
          </a:xfrm>
          <a:prstGeom prst="rect">
            <a:avLst/>
          </a:prstGeom>
        </p:spPr>
        <p:txBody>
          <a:bodyPr wrap="square">
            <a:spAutoFit/>
          </a:bodyPr>
          <a:lstStyle/>
          <a:p>
            <a:pPr algn="r"/>
            <a:r>
              <a:rPr lang="en-US" dirty="0" err="1" smtClean="0">
                <a:solidFill>
                  <a:srgbClr val="984807"/>
                </a:solidFill>
              </a:rPr>
              <a:t>Szöllősi</a:t>
            </a:r>
            <a:r>
              <a:rPr lang="en-US" dirty="0" smtClean="0">
                <a:solidFill>
                  <a:srgbClr val="984807"/>
                </a:solidFill>
              </a:rPr>
              <a:t> </a:t>
            </a:r>
            <a:r>
              <a:rPr lang="en-US" dirty="0" smtClean="0">
                <a:solidFill>
                  <a:srgbClr val="984807"/>
                </a:solidFill>
              </a:rPr>
              <a:t>et al., Syst. Biol. 2013</a:t>
            </a:r>
            <a:endParaRPr lang="en-US" dirty="0">
              <a:solidFill>
                <a:srgbClr val="984807"/>
              </a:solidFill>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 name="Rounded Rectangle 16"/>
          <p:cNvSpPr/>
          <p:nvPr/>
        </p:nvSpPr>
        <p:spPr>
          <a:xfrm>
            <a:off x="49804" y="1581417"/>
            <a:ext cx="8992414" cy="5276583"/>
          </a:xfrm>
          <a:prstGeom prst="roundRect">
            <a:avLst>
              <a:gd name="adj" fmla="val 11226"/>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12" name="Rounded Rectangle 11"/>
          <p:cNvSpPr/>
          <p:nvPr/>
        </p:nvSpPr>
        <p:spPr>
          <a:xfrm>
            <a:off x="49804" y="56009"/>
            <a:ext cx="9069294" cy="889923"/>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2" name="Title 1"/>
          <p:cNvSpPr>
            <a:spLocks noGrp="1"/>
          </p:cNvSpPr>
          <p:nvPr>
            <p:ph type="title"/>
          </p:nvPr>
        </p:nvSpPr>
        <p:spPr>
          <a:xfrm>
            <a:off x="-62255" y="-167829"/>
            <a:ext cx="9313650" cy="1143000"/>
          </a:xfrm>
        </p:spPr>
        <p:txBody>
          <a:bodyPr>
            <a:normAutofit fontScale="90000"/>
          </a:bodyPr>
          <a:lstStyle/>
          <a:p>
            <a:r>
              <a:rPr lang="en-US" dirty="0" smtClean="0">
                <a:solidFill>
                  <a:schemeClr val="accent6">
                    <a:lumMod val="50000"/>
                  </a:schemeClr>
                </a:solidFill>
              </a:rPr>
              <a:t>Bayesian reconstruction of species trees using ALE</a:t>
            </a:r>
            <a:endParaRPr lang="en-US" dirty="0">
              <a:solidFill>
                <a:schemeClr val="accent6">
                  <a:lumMod val="50000"/>
                </a:schemeClr>
              </a:solidFill>
            </a:endParaRPr>
          </a:p>
        </p:txBody>
      </p:sp>
      <p:sp>
        <p:nvSpPr>
          <p:cNvPr id="7" name="Content Placeholder 6"/>
          <p:cNvSpPr>
            <a:spLocks noGrp="1"/>
          </p:cNvSpPr>
          <p:nvPr>
            <p:ph idx="1"/>
          </p:nvPr>
        </p:nvSpPr>
        <p:spPr>
          <a:xfrm>
            <a:off x="107393" y="1581416"/>
            <a:ext cx="8960066" cy="5276583"/>
          </a:xfrm>
        </p:spPr>
        <p:txBody>
          <a:bodyPr>
            <a:normAutofit/>
          </a:bodyPr>
          <a:lstStyle/>
          <a:p>
            <a:pPr>
              <a:spcAft>
                <a:spcPts val="2207"/>
              </a:spcAft>
            </a:pPr>
            <a:r>
              <a:rPr lang="en-US" sz="2800" dirty="0" smtClean="0">
                <a:solidFill>
                  <a:schemeClr val="accent6">
                    <a:lumMod val="50000"/>
                  </a:schemeClr>
                </a:solidFill>
              </a:rPr>
              <a:t>MCMC to estimate the species tre</a:t>
            </a:r>
            <a:r>
              <a:rPr lang="en-US" sz="2800" dirty="0" smtClean="0">
                <a:solidFill>
                  <a:schemeClr val="accent6">
                    <a:lumMod val="50000"/>
                  </a:schemeClr>
                </a:solidFill>
              </a:rPr>
              <a:t>e and ODTL rates</a:t>
            </a:r>
          </a:p>
          <a:p>
            <a:pPr>
              <a:spcAft>
                <a:spcPts val="2207"/>
              </a:spcAft>
            </a:pPr>
            <a:r>
              <a:rPr lang="en-US" sz="2800" dirty="0" smtClean="0">
                <a:solidFill>
                  <a:schemeClr val="accent6">
                    <a:lumMod val="50000"/>
                  </a:schemeClr>
                </a:solidFill>
              </a:rPr>
              <a:t>Simulated tempering</a:t>
            </a:r>
          </a:p>
          <a:p>
            <a:pPr>
              <a:spcAft>
                <a:spcPts val="2207"/>
              </a:spcAft>
            </a:pPr>
            <a:r>
              <a:rPr lang="en-US" sz="2800" dirty="0" smtClean="0">
                <a:solidFill>
                  <a:schemeClr val="accent6">
                    <a:lumMod val="50000"/>
                  </a:schemeClr>
                </a:solidFill>
              </a:rPr>
              <a:t>Improved proposal mechanism for tree topologies (</a:t>
            </a:r>
            <a:r>
              <a:rPr lang="en-US" sz="2800" dirty="0" err="1" smtClean="0">
                <a:solidFill>
                  <a:schemeClr val="accent6">
                    <a:lumMod val="50000"/>
                  </a:schemeClr>
                </a:solidFill>
              </a:rPr>
              <a:t>Hoehna</a:t>
            </a:r>
            <a:r>
              <a:rPr lang="en-US" sz="2800" dirty="0" smtClean="0">
                <a:solidFill>
                  <a:schemeClr val="accent6">
                    <a:lumMod val="50000"/>
                  </a:schemeClr>
                </a:solidFill>
              </a:rPr>
              <a:t> and Drummond 2012)</a:t>
            </a:r>
            <a:endParaRPr lang="en-US" sz="2800" dirty="0" smtClean="0">
              <a:solidFill>
                <a:schemeClr val="accent6">
                  <a:lumMod val="50000"/>
                </a:schemeClr>
              </a:solidFill>
            </a:endParaRPr>
          </a:p>
          <a:p>
            <a:pPr>
              <a:spcAft>
                <a:spcPts val="2207"/>
              </a:spcAft>
            </a:pPr>
            <a:r>
              <a:rPr lang="en-US" sz="2800" dirty="0" smtClean="0">
                <a:solidFill>
                  <a:srgbClr val="984807"/>
                </a:solidFill>
              </a:rPr>
              <a:t>Parallel program using MPI + </a:t>
            </a:r>
            <a:r>
              <a:rPr lang="en-US" sz="2800" dirty="0" err="1" smtClean="0">
                <a:solidFill>
                  <a:srgbClr val="984807"/>
                </a:solidFill>
              </a:rPr>
              <a:t>openMP</a:t>
            </a:r>
            <a:endParaRPr lang="en-US" sz="2800" dirty="0" smtClean="0">
              <a:solidFill>
                <a:srgbClr val="984807"/>
              </a:solidFill>
            </a:endParaRPr>
          </a:p>
          <a:p>
            <a:pPr>
              <a:spcAft>
                <a:spcPts val="2207"/>
              </a:spcAft>
            </a:pPr>
            <a:r>
              <a:rPr lang="en-US" sz="2800" dirty="0" smtClean="0">
                <a:solidFill>
                  <a:srgbClr val="984807"/>
                </a:solidFill>
              </a:rPr>
              <a:t>Runs on hundreds of processors</a:t>
            </a:r>
          </a:p>
          <a:p>
            <a:pPr>
              <a:spcAft>
                <a:spcPts val="2207"/>
              </a:spcAft>
            </a:pPr>
            <a:r>
              <a:rPr lang="en-US" sz="2800" dirty="0" smtClean="0">
                <a:solidFill>
                  <a:srgbClr val="984807"/>
                </a:solidFill>
              </a:rPr>
              <a:t>Currently tested on 36 genomes, plans for using it on 102 </a:t>
            </a:r>
          </a:p>
          <a:p>
            <a:pPr>
              <a:spcAft>
                <a:spcPts val="2207"/>
              </a:spcAft>
            </a:pPr>
            <a:endParaRPr lang="en-US" sz="2800" dirty="0" smtClean="0">
              <a:solidFill>
                <a:srgbClr val="984807"/>
              </a:solidFill>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 name="Rounded Rectangle 16"/>
          <p:cNvSpPr/>
          <p:nvPr/>
        </p:nvSpPr>
        <p:spPr>
          <a:xfrm>
            <a:off x="74706" y="1581417"/>
            <a:ext cx="8992414" cy="3499043"/>
          </a:xfrm>
          <a:prstGeom prst="roundRect">
            <a:avLst>
              <a:gd name="adj" fmla="val 11226"/>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12" name="Rounded Rectangle 11"/>
          <p:cNvSpPr/>
          <p:nvPr/>
        </p:nvSpPr>
        <p:spPr>
          <a:xfrm>
            <a:off x="3352133" y="56009"/>
            <a:ext cx="2835628" cy="889923"/>
          </a:xfrm>
          <a:prstGeom prst="roundRect">
            <a:avLst/>
          </a:prstGeom>
          <a:gradFill flip="none" rotWithShape="1">
            <a:gsLst>
              <a:gs pos="0">
                <a:schemeClr val="bg1"/>
              </a:gs>
              <a:gs pos="100000">
                <a:srgbClr val="FDF6E9"/>
              </a:gs>
            </a:gsLst>
            <a:lin ang="16200000" scaled="0"/>
            <a:tileRect/>
          </a:grad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lIns="81626" tIns="40813" rIns="81626" bIns="40813" rtlCol="0" anchor="ctr"/>
          <a:lstStyle/>
          <a:p>
            <a:pPr algn="ctr"/>
            <a:endParaRPr lang="en-US"/>
          </a:p>
        </p:txBody>
      </p:sp>
      <p:sp>
        <p:nvSpPr>
          <p:cNvPr id="2" name="Title 1"/>
          <p:cNvSpPr>
            <a:spLocks noGrp="1"/>
          </p:cNvSpPr>
          <p:nvPr>
            <p:ph type="title"/>
          </p:nvPr>
        </p:nvSpPr>
        <p:spPr>
          <a:xfrm>
            <a:off x="1109291" y="-167829"/>
            <a:ext cx="7462754" cy="1143000"/>
          </a:xfrm>
        </p:spPr>
        <p:txBody>
          <a:bodyPr>
            <a:normAutofit/>
          </a:bodyPr>
          <a:lstStyle/>
          <a:p>
            <a:r>
              <a:rPr lang="en-US" dirty="0" smtClean="0">
                <a:solidFill>
                  <a:schemeClr val="accent6">
                    <a:lumMod val="50000"/>
                  </a:schemeClr>
                </a:solidFill>
              </a:rPr>
              <a:t>Thank you!</a:t>
            </a:r>
            <a:endParaRPr lang="en-US" dirty="0">
              <a:solidFill>
                <a:schemeClr val="accent6">
                  <a:lumMod val="50000"/>
                </a:schemeClr>
              </a:solidFill>
            </a:endParaRPr>
          </a:p>
        </p:txBody>
      </p:sp>
      <p:sp>
        <p:nvSpPr>
          <p:cNvPr id="7" name="Content Placeholder 6"/>
          <p:cNvSpPr>
            <a:spLocks noGrp="1"/>
          </p:cNvSpPr>
          <p:nvPr>
            <p:ph idx="1"/>
          </p:nvPr>
        </p:nvSpPr>
        <p:spPr>
          <a:xfrm>
            <a:off x="107393" y="2150686"/>
            <a:ext cx="8960066" cy="2132832"/>
          </a:xfrm>
        </p:spPr>
        <p:txBody>
          <a:bodyPr>
            <a:normAutofit fontScale="92500" lnSpcReduction="20000"/>
          </a:bodyPr>
          <a:lstStyle/>
          <a:p>
            <a:pPr>
              <a:spcAft>
                <a:spcPts val="2207"/>
              </a:spcAft>
            </a:pPr>
            <a:r>
              <a:rPr lang="en-US" sz="2800" dirty="0" smtClean="0">
                <a:solidFill>
                  <a:schemeClr val="accent6">
                    <a:lumMod val="50000"/>
                  </a:schemeClr>
                </a:solidFill>
              </a:rPr>
              <a:t>Organizers!</a:t>
            </a:r>
          </a:p>
          <a:p>
            <a:pPr>
              <a:spcAft>
                <a:spcPts val="2207"/>
              </a:spcAft>
            </a:pPr>
            <a:r>
              <a:rPr lang="en-US" sz="2800" dirty="0" smtClean="0">
                <a:solidFill>
                  <a:schemeClr val="accent6">
                    <a:lumMod val="50000"/>
                  </a:schemeClr>
                </a:solidFill>
              </a:rPr>
              <a:t>LBBE </a:t>
            </a:r>
            <a:r>
              <a:rPr lang="en-US" sz="2800" dirty="0" smtClean="0">
                <a:solidFill>
                  <a:schemeClr val="accent6">
                    <a:lumMod val="50000"/>
                  </a:schemeClr>
                </a:solidFill>
              </a:rPr>
              <a:t>collaborators: </a:t>
            </a:r>
            <a:r>
              <a:rPr lang="en-US" sz="2800" dirty="0" err="1" smtClean="0">
                <a:solidFill>
                  <a:srgbClr val="984807"/>
                </a:solidFill>
              </a:rPr>
              <a:t>Gergely</a:t>
            </a:r>
            <a:r>
              <a:rPr lang="en-US" sz="2800" dirty="0" smtClean="0">
                <a:solidFill>
                  <a:srgbClr val="984807"/>
                </a:solidFill>
              </a:rPr>
              <a:t> </a:t>
            </a:r>
            <a:r>
              <a:rPr lang="en-US" sz="2800" dirty="0" err="1" smtClean="0">
                <a:solidFill>
                  <a:srgbClr val="984807"/>
                </a:solidFill>
              </a:rPr>
              <a:t>Szöllősi</a:t>
            </a:r>
            <a:r>
              <a:rPr lang="en-US" sz="2800" dirty="0" smtClean="0">
                <a:solidFill>
                  <a:srgbClr val="984807"/>
                </a:solidFill>
              </a:rPr>
              <a:t>, </a:t>
            </a:r>
            <a:r>
              <a:rPr lang="en-US" sz="2800" dirty="0" smtClean="0">
                <a:solidFill>
                  <a:srgbClr val="984807"/>
                </a:solidFill>
              </a:rPr>
              <a:t>Laurent </a:t>
            </a:r>
            <a:r>
              <a:rPr lang="en-US" sz="2800" dirty="0" err="1" smtClean="0">
                <a:solidFill>
                  <a:srgbClr val="984807"/>
                </a:solidFill>
              </a:rPr>
              <a:t>Duret</a:t>
            </a:r>
            <a:r>
              <a:rPr lang="en-US" sz="2800" dirty="0" smtClean="0">
                <a:solidFill>
                  <a:srgbClr val="984807"/>
                </a:solidFill>
              </a:rPr>
              <a:t>, </a:t>
            </a:r>
            <a:r>
              <a:rPr lang="en-US" sz="2800" dirty="0" err="1" smtClean="0">
                <a:solidFill>
                  <a:srgbClr val="984807"/>
                </a:solidFill>
              </a:rPr>
              <a:t>Manolo</a:t>
            </a:r>
            <a:r>
              <a:rPr lang="en-US" sz="2800" dirty="0" smtClean="0">
                <a:solidFill>
                  <a:srgbClr val="984807"/>
                </a:solidFill>
              </a:rPr>
              <a:t> </a:t>
            </a:r>
            <a:r>
              <a:rPr lang="en-US" sz="2800" dirty="0" err="1" smtClean="0">
                <a:solidFill>
                  <a:srgbClr val="984807"/>
                </a:solidFill>
              </a:rPr>
              <a:t>Gouy</a:t>
            </a:r>
            <a:r>
              <a:rPr lang="en-US" sz="2800" dirty="0" smtClean="0">
                <a:solidFill>
                  <a:srgbClr val="984807"/>
                </a:solidFill>
              </a:rPr>
              <a:t>, Eric </a:t>
            </a:r>
            <a:r>
              <a:rPr lang="en-US" sz="2800" dirty="0" err="1" smtClean="0">
                <a:solidFill>
                  <a:srgbClr val="984807"/>
                </a:solidFill>
              </a:rPr>
              <a:t>Tannier</a:t>
            </a:r>
            <a:r>
              <a:rPr lang="en-US" sz="2800" dirty="0" smtClean="0">
                <a:solidFill>
                  <a:srgbClr val="984807"/>
                </a:solidFill>
              </a:rPr>
              <a:t>, Vincent </a:t>
            </a:r>
            <a:r>
              <a:rPr lang="en-US" sz="2800" dirty="0" err="1" smtClean="0">
                <a:solidFill>
                  <a:srgbClr val="984807"/>
                </a:solidFill>
              </a:rPr>
              <a:t>Daubin</a:t>
            </a:r>
            <a:endParaRPr lang="en-US" sz="2800" dirty="0" smtClean="0">
              <a:solidFill>
                <a:srgbClr val="984807"/>
              </a:solidFill>
            </a:endParaRPr>
          </a:p>
          <a:p>
            <a:pPr>
              <a:spcAft>
                <a:spcPts val="2207"/>
              </a:spcAft>
            </a:pPr>
            <a:r>
              <a:rPr lang="en-US" sz="2800" dirty="0" smtClean="0">
                <a:solidFill>
                  <a:schemeClr val="accent6">
                    <a:lumMod val="50000"/>
                  </a:schemeClr>
                </a:solidFill>
              </a:rPr>
              <a:t>John </a:t>
            </a:r>
            <a:r>
              <a:rPr lang="en-US" sz="2800" dirty="0" err="1" smtClean="0">
                <a:solidFill>
                  <a:schemeClr val="accent6">
                    <a:lumMod val="50000"/>
                  </a:schemeClr>
                </a:solidFill>
              </a:rPr>
              <a:t>Huelsenbeck</a:t>
            </a:r>
            <a:r>
              <a:rPr lang="en-US" sz="2800" dirty="0" smtClean="0">
                <a:solidFill>
                  <a:schemeClr val="accent6">
                    <a:lumMod val="50000"/>
                  </a:schemeClr>
                </a:solidFill>
              </a:rPr>
              <a:t> and the </a:t>
            </a:r>
            <a:r>
              <a:rPr lang="en-US" sz="2800" dirty="0" err="1" smtClean="0">
                <a:solidFill>
                  <a:schemeClr val="accent6">
                    <a:lumMod val="50000"/>
                  </a:schemeClr>
                </a:solidFill>
              </a:rPr>
              <a:t>Huelsenbeck</a:t>
            </a:r>
            <a:r>
              <a:rPr lang="en-US" sz="2800" dirty="0" smtClean="0">
                <a:solidFill>
                  <a:schemeClr val="accent6">
                    <a:lumMod val="50000"/>
                  </a:schemeClr>
                </a:solidFill>
              </a:rPr>
              <a:t> lab at UC Berkeley</a:t>
            </a:r>
          </a:p>
        </p:txBody>
      </p:sp>
      <p:grpSp>
        <p:nvGrpSpPr>
          <p:cNvPr id="3" name="Group 15"/>
          <p:cNvGrpSpPr/>
          <p:nvPr/>
        </p:nvGrpSpPr>
        <p:grpSpPr>
          <a:xfrm>
            <a:off x="210365" y="5793645"/>
            <a:ext cx="8782049" cy="1218242"/>
            <a:chOff x="210364" y="4197706"/>
            <a:chExt cx="8782049" cy="1061209"/>
          </a:xfrm>
        </p:grpSpPr>
        <p:pic>
          <p:nvPicPr>
            <p:cNvPr id="5" name="Picture 4" descr="logoLBBE_500x373_ft_hd.png"/>
            <p:cNvPicPr>
              <a:picLocks noChangeAspect="1"/>
            </p:cNvPicPr>
            <p:nvPr/>
          </p:nvPicPr>
          <p:blipFill>
            <a:blip r:embed="rId3"/>
            <a:stretch>
              <a:fillRect/>
            </a:stretch>
          </p:blipFill>
          <p:spPr>
            <a:xfrm>
              <a:off x="2726985" y="4371772"/>
              <a:ext cx="1048323" cy="713079"/>
            </a:xfrm>
            <a:prstGeom prst="rect">
              <a:avLst/>
            </a:prstGeom>
          </p:spPr>
        </p:pic>
        <p:pic>
          <p:nvPicPr>
            <p:cNvPr id="6" name="Picture 5" descr="ucbl.png"/>
            <p:cNvPicPr>
              <a:picLocks noChangeAspect="1"/>
            </p:cNvPicPr>
            <p:nvPr/>
          </p:nvPicPr>
          <p:blipFill>
            <a:blip r:embed="rId4"/>
            <a:stretch>
              <a:fillRect/>
            </a:stretch>
          </p:blipFill>
          <p:spPr>
            <a:xfrm>
              <a:off x="4212528" y="4197706"/>
              <a:ext cx="1160729" cy="1061209"/>
            </a:xfrm>
            <a:prstGeom prst="rect">
              <a:avLst/>
            </a:prstGeom>
          </p:spPr>
        </p:pic>
        <p:pic>
          <p:nvPicPr>
            <p:cNvPr id="8" name="Picture 7" descr="logo-blue-6x6.jpg"/>
            <p:cNvPicPr>
              <a:picLocks noChangeAspect="1"/>
            </p:cNvPicPr>
            <p:nvPr/>
          </p:nvPicPr>
          <p:blipFill>
            <a:blip r:embed="rId5"/>
            <a:stretch>
              <a:fillRect/>
            </a:stretch>
          </p:blipFill>
          <p:spPr>
            <a:xfrm>
              <a:off x="1469474" y="4352878"/>
              <a:ext cx="820291" cy="750867"/>
            </a:xfrm>
            <a:prstGeom prst="rect">
              <a:avLst/>
            </a:prstGeom>
          </p:spPr>
        </p:pic>
        <p:pic>
          <p:nvPicPr>
            <p:cNvPr id="9" name="Picture 8" descr="logoCNRS.jpg"/>
            <p:cNvPicPr>
              <a:picLocks noChangeAspect="1"/>
            </p:cNvPicPr>
            <p:nvPr/>
          </p:nvPicPr>
          <p:blipFill>
            <a:blip r:embed="rId6"/>
            <a:stretch>
              <a:fillRect/>
            </a:stretch>
          </p:blipFill>
          <p:spPr>
            <a:xfrm>
              <a:off x="5810477" y="4362089"/>
              <a:ext cx="801136" cy="732446"/>
            </a:xfrm>
            <a:prstGeom prst="rect">
              <a:avLst/>
            </a:prstGeom>
          </p:spPr>
        </p:pic>
        <p:pic>
          <p:nvPicPr>
            <p:cNvPr id="10" name="Picture 9" descr="UCBerkeley_Color_Logo.sized.jpg"/>
            <p:cNvPicPr>
              <a:picLocks noChangeAspect="1"/>
            </p:cNvPicPr>
            <p:nvPr/>
          </p:nvPicPr>
          <p:blipFill>
            <a:blip r:embed="rId7"/>
            <a:stretch>
              <a:fillRect/>
            </a:stretch>
          </p:blipFill>
          <p:spPr>
            <a:xfrm>
              <a:off x="210364" y="4345233"/>
              <a:ext cx="821890" cy="766157"/>
            </a:xfrm>
            <a:prstGeom prst="rect">
              <a:avLst/>
            </a:prstGeom>
          </p:spPr>
        </p:pic>
        <p:pic>
          <p:nvPicPr>
            <p:cNvPr id="11" name="Picture 10" descr="CINES.png"/>
            <p:cNvPicPr>
              <a:picLocks noChangeAspect="1"/>
            </p:cNvPicPr>
            <p:nvPr/>
          </p:nvPicPr>
          <p:blipFill>
            <a:blip r:embed="rId8"/>
            <a:stretch>
              <a:fillRect/>
            </a:stretch>
          </p:blipFill>
          <p:spPr>
            <a:xfrm>
              <a:off x="8179602" y="4448435"/>
              <a:ext cx="812811" cy="559752"/>
            </a:xfrm>
            <a:prstGeom prst="rect">
              <a:avLst/>
            </a:prstGeom>
          </p:spPr>
        </p:pic>
        <p:pic>
          <p:nvPicPr>
            <p:cNvPr id="15" name="Picture 14"/>
            <p:cNvPicPr>
              <a:picLocks noChangeAspect="1"/>
            </p:cNvPicPr>
            <p:nvPr/>
          </p:nvPicPr>
          <p:blipFill>
            <a:blip r:embed="rId9"/>
            <a:stretch>
              <a:fillRect/>
            </a:stretch>
          </p:blipFill>
          <p:spPr>
            <a:xfrm>
              <a:off x="7048833" y="4257107"/>
              <a:ext cx="693551" cy="766556"/>
            </a:xfrm>
            <a:prstGeom prst="rect">
              <a:avLst/>
            </a:prstGeom>
          </p:spPr>
        </p:pic>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65200</TotalTime>
  <Words>6923</Words>
  <Application>Microsoft Macintosh PowerPoint</Application>
  <PresentationFormat>On-screen Show (4:3)</PresentationFormat>
  <Paragraphs>717</Paragraphs>
  <Slides>96</Slides>
  <Notes>22</Notes>
  <HiddenSlides>0</HiddenSlides>
  <MMClips>0</MMClips>
  <ScaleCrop>false</ScaleCrop>
  <HeadingPairs>
    <vt:vector size="4" baseType="variant">
      <vt:variant>
        <vt:lpstr>Design Template</vt:lpstr>
      </vt:variant>
      <vt:variant>
        <vt:i4>1</vt:i4>
      </vt:variant>
      <vt:variant>
        <vt:lpstr>Slide Titles</vt:lpstr>
      </vt:variant>
      <vt:variant>
        <vt:i4>96</vt:i4>
      </vt:variant>
    </vt:vector>
  </HeadingPairs>
  <TitlesOfParts>
    <vt:vector size="97" baseType="lpstr">
      <vt:lpstr>Office Theme</vt:lpstr>
      <vt:lpstr>Genome-scale phylogenomics </vt:lpstr>
      <vt:lpstr>Collaborators</vt:lpstr>
      <vt:lpstr>Why the tautological title?</vt:lpstr>
      <vt:lpstr>Genomes, Genes, gene families,  gene trees and species trees</vt:lpstr>
      <vt:lpstr>A graphical model for phylogenomics</vt:lpstr>
      <vt:lpstr>The usual approach to reconstructing phylogenetic trees</vt:lpstr>
      <vt:lpstr>The gene tree graphical model</vt:lpstr>
      <vt:lpstr>The species tree-gene tree approach to reconstructing phylogenetic trees</vt:lpstr>
      <vt:lpstr>The species tree-gene tree graphical model</vt:lpstr>
      <vt:lpstr>Gene tree and species tree are linked</vt:lpstr>
      <vt:lpstr>Gene trees from real data</vt:lpstr>
      <vt:lpstr>Gene trees in species trees</vt:lpstr>
      <vt:lpstr>Slide 13</vt:lpstr>
      <vt:lpstr>Plan</vt:lpstr>
      <vt:lpstr>Slide 15</vt:lpstr>
      <vt:lpstr>Incomplete lineage sorting</vt:lpstr>
      <vt:lpstr>Reconstructing species trees given ILS</vt:lpstr>
      <vt:lpstr>Likelihood of a gene tree given a species tree under the multi-species coalescent</vt:lpstr>
      <vt:lpstr>The species tree-gene tree graphical model with ILS</vt:lpstr>
      <vt:lpstr>Plan</vt:lpstr>
      <vt:lpstr>Slide 21</vt:lpstr>
      <vt:lpstr>DL models</vt:lpstr>
      <vt:lpstr>Slide 23</vt:lpstr>
      <vt:lpstr>Slide 24</vt:lpstr>
      <vt:lpstr>Slide 25</vt:lpstr>
      <vt:lpstr>Slide 26</vt:lpstr>
      <vt:lpstr>Slide 27</vt:lpstr>
      <vt:lpstr>Many possible reconciliations</vt:lpstr>
      <vt:lpstr>Considering all mappings: The species tree discretization approximation</vt:lpstr>
      <vt:lpstr>Birth-death models for DL</vt:lpstr>
      <vt:lpstr>The Akerborg et al. 2009 model</vt:lpstr>
      <vt:lpstr>The species tree-gene tree graphical model with DL  (Akerborg 2009)</vt:lpstr>
      <vt:lpstr>The Akerborg et al. 2009 model</vt:lpstr>
      <vt:lpstr>To study genome evolution:</vt:lpstr>
      <vt:lpstr>Slide 35</vt:lpstr>
      <vt:lpstr>Slide 36</vt:lpstr>
      <vt:lpstr>Slide 37</vt:lpstr>
      <vt:lpstr>Slide 38</vt:lpstr>
      <vt:lpstr>Plan</vt:lpstr>
      <vt:lpstr>Slide 40</vt:lpstr>
      <vt:lpstr>Transfer models</vt:lpstr>
      <vt:lpstr>Suchard “random walk through tree space” model</vt:lpstr>
      <vt:lpstr>The species tree-gene tree graphical model with transfers (Suchard 2005)</vt:lpstr>
      <vt:lpstr>Plan</vt:lpstr>
      <vt:lpstr>Model that combines DL and ILS</vt:lpstr>
      <vt:lpstr>Slide 46</vt:lpstr>
      <vt:lpstr>The Rasmussen and Kellis model (2012)</vt:lpstr>
      <vt:lpstr>The Rasmussen and Kellis model (2012)</vt:lpstr>
      <vt:lpstr>The Rasmussen and Kellis model (2012)</vt:lpstr>
      <vt:lpstr>The Rasmussen and Kellis model (2012)</vt:lpstr>
      <vt:lpstr>The species tree-gene tree graphical model with DL + ILS (Rasmussen and Kellis 2012)</vt:lpstr>
      <vt:lpstr>Slide 52</vt:lpstr>
      <vt:lpstr>Dating the tree of life is difficult</vt:lpstr>
      <vt:lpstr>Using transfers to date clades</vt:lpstr>
      <vt:lpstr>Gene transfers provide means to root and date species trees</vt:lpstr>
      <vt:lpstr>Model that combines DL and T</vt:lpstr>
      <vt:lpstr>Tofigh 2011 parsimony method</vt:lpstr>
      <vt:lpstr>Cyclic scenarios</vt:lpstr>
      <vt:lpstr>Slicing the tree to avoid cyclic scenarios</vt:lpstr>
      <vt:lpstr>6 possible events are enough</vt:lpstr>
      <vt:lpstr>Dynamic programming in the Doyon et al. 2011 approach</vt:lpstr>
      <vt:lpstr>From parsimony to model-based</vt:lpstr>
      <vt:lpstr>Use of the 6 events from Doyon et al. 2011</vt:lpstr>
      <vt:lpstr>Within-slice discretization for solving ordinary differential equations</vt:lpstr>
      <vt:lpstr>Further refinement:  seeing dead lineages</vt:lpstr>
      <vt:lpstr>Further refinement:  seeing dead lineages</vt:lpstr>
      <vt:lpstr>The exODT graphical model</vt:lpstr>
      <vt:lpstr>Plan</vt:lpstr>
      <vt:lpstr>Species tree-gene tree models are better for predicting orthologous genes</vt:lpstr>
      <vt:lpstr>Plan</vt:lpstr>
      <vt:lpstr>Coestimation of gene and species trees</vt:lpstr>
      <vt:lpstr>Study of mammalian genomes</vt:lpstr>
      <vt:lpstr>PHYLDOG finds a good species tree</vt:lpstr>
      <vt:lpstr>Assessing the quality of gene trees</vt:lpstr>
      <vt:lpstr>1) Junk trees generate obesity</vt:lpstr>
      <vt:lpstr>1) PHYLDOG fights genome obesity</vt:lpstr>
      <vt:lpstr>1) PHYLDOG fights genome obesity</vt:lpstr>
      <vt:lpstr>2) Junk trees break synteny groups</vt:lpstr>
      <vt:lpstr>2) Ancestral synteny says  PHYLDOG gene trees are better</vt:lpstr>
      <vt:lpstr>PHYLDOG improves gene trees</vt:lpstr>
      <vt:lpstr>Plan</vt:lpstr>
      <vt:lpstr>A model of gene duplication, loss, and transfer</vt:lpstr>
      <vt:lpstr>Reconstructing a species tree for Cyanobacteria</vt:lpstr>
      <vt:lpstr>Reconstructing a species tree for Cyanobacteria</vt:lpstr>
      <vt:lpstr>Slide 85</vt:lpstr>
      <vt:lpstr>Plan</vt:lpstr>
      <vt:lpstr>Integrating out the gene tree when inferring the species tree</vt:lpstr>
      <vt:lpstr>DP for integrating over a tree distribution</vt:lpstr>
      <vt:lpstr>Computing P(alignment|species tree)</vt:lpstr>
      <vt:lpstr>Conditional clade probabilities</vt:lpstr>
      <vt:lpstr>From DP along a tree to DP through a tree distribution</vt:lpstr>
      <vt:lpstr>Amalgamated Posterior Probability computation: more to it than speed</vt:lpstr>
      <vt:lpstr>Amalgamated Likelihood computation improves gene tree reconstruction</vt:lpstr>
      <vt:lpstr>Amalgamated Likelihood computation: more to it than speed</vt:lpstr>
      <vt:lpstr>Bayesian reconstruction of species trees using ALE</vt:lpstr>
      <vt:lpstr>Thank you!</vt:lpstr>
    </vt:vector>
  </TitlesOfParts>
  <Company>UC Berkeley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Bastien Boussau</dc:creator>
  <cp:lastModifiedBy>Bastien Boussau</cp:lastModifiedBy>
  <cp:revision>649</cp:revision>
  <cp:lastPrinted>2012-06-23T23:29:50Z</cp:lastPrinted>
  <dcterms:created xsi:type="dcterms:W3CDTF">2013-05-26T11:12:39Z</dcterms:created>
  <dcterms:modified xsi:type="dcterms:W3CDTF">2013-05-30T10:57:45Z</dcterms:modified>
</cp:coreProperties>
</file>